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6" r:id="rId4"/>
    <p:sldId id="263" r:id="rId5"/>
    <p:sldId id="287" r:id="rId6"/>
    <p:sldId id="288" r:id="rId7"/>
    <p:sldId id="289" r:id="rId8"/>
    <p:sldId id="282" r:id="rId9"/>
    <p:sldId id="281" r:id="rId10"/>
    <p:sldId id="275" r:id="rId11"/>
    <p:sldId id="290" r:id="rId12"/>
    <p:sldId id="276" r:id="rId13"/>
    <p:sldId id="284" r:id="rId14"/>
    <p:sldId id="283" r:id="rId15"/>
    <p:sldId id="277" r:id="rId16"/>
    <p:sldId id="285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62" r:id="rId25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판 구조론에 대해 이해하기 위해서는 판의 구조를 파악해야 함</a:t>
            </a:r>
            <a:r>
              <a:rPr lang="en-US" altLang="ko-KR" dirty="0"/>
              <a:t>. </a:t>
            </a:r>
            <a:r>
              <a:rPr lang="ko-KR" altLang="en-US" dirty="0" err="1"/>
              <a:t>암석권</a:t>
            </a:r>
            <a:r>
              <a:rPr lang="en-US" altLang="ko-KR" dirty="0"/>
              <a:t>, </a:t>
            </a:r>
            <a:r>
              <a:rPr lang="ko-KR" altLang="en-US" dirty="0" err="1"/>
              <a:t>연약권</a:t>
            </a:r>
            <a:r>
              <a:rPr lang="ko-KR" altLang="en-US" dirty="0"/>
              <a:t> 설명</a:t>
            </a:r>
            <a:r>
              <a:rPr lang="en-US" altLang="ko-KR" dirty="0"/>
              <a:t>. </a:t>
            </a:r>
            <a:r>
              <a:rPr lang="ko-KR" altLang="en-US" dirty="0"/>
              <a:t>해양지각</a:t>
            </a:r>
            <a:r>
              <a:rPr lang="en-US" altLang="ko-KR" dirty="0"/>
              <a:t>-</a:t>
            </a:r>
            <a:r>
              <a:rPr lang="ko-KR" altLang="en-US" dirty="0"/>
              <a:t>현무암질</a:t>
            </a:r>
            <a:r>
              <a:rPr lang="en-US" altLang="ko-KR" dirty="0"/>
              <a:t>, </a:t>
            </a:r>
            <a:r>
              <a:rPr lang="ko-KR" altLang="en-US" dirty="0"/>
              <a:t>대륙지각</a:t>
            </a:r>
            <a:r>
              <a:rPr lang="en-US" altLang="ko-KR" dirty="0"/>
              <a:t>-</a:t>
            </a:r>
            <a:r>
              <a:rPr lang="ko-KR" altLang="en-US" dirty="0"/>
              <a:t>화강암질</a:t>
            </a:r>
            <a:r>
              <a:rPr lang="en-US" altLang="ko-KR" dirty="0"/>
              <a:t>. </a:t>
            </a:r>
            <a:r>
              <a:rPr lang="ko-KR" altLang="en-US" dirty="0"/>
              <a:t>밀도는 해양지각이 더 큼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판 구조론에 대해 이해하기 위해서는 판의 구조를 파악해야 함</a:t>
            </a:r>
            <a:r>
              <a:rPr lang="en-US" altLang="ko-KR" dirty="0"/>
              <a:t>. </a:t>
            </a:r>
            <a:r>
              <a:rPr lang="ko-KR" altLang="en-US" dirty="0" err="1"/>
              <a:t>암석권</a:t>
            </a:r>
            <a:r>
              <a:rPr lang="en-US" altLang="ko-KR" dirty="0"/>
              <a:t>, </a:t>
            </a:r>
            <a:r>
              <a:rPr lang="ko-KR" altLang="en-US" dirty="0" err="1"/>
              <a:t>연약권</a:t>
            </a:r>
            <a:r>
              <a:rPr lang="ko-KR" altLang="en-US" dirty="0"/>
              <a:t> 설명</a:t>
            </a:r>
            <a:r>
              <a:rPr lang="en-US" altLang="ko-KR" dirty="0"/>
              <a:t>. </a:t>
            </a:r>
            <a:r>
              <a:rPr lang="ko-KR" altLang="en-US" dirty="0"/>
              <a:t>해양지각</a:t>
            </a:r>
            <a:r>
              <a:rPr lang="en-US" altLang="ko-KR" dirty="0"/>
              <a:t>-</a:t>
            </a:r>
            <a:r>
              <a:rPr lang="ko-KR" altLang="en-US" dirty="0"/>
              <a:t>현무암질</a:t>
            </a:r>
            <a:r>
              <a:rPr lang="en-US" altLang="ko-KR" dirty="0"/>
              <a:t>, </a:t>
            </a:r>
            <a:r>
              <a:rPr lang="ko-KR" altLang="en-US" dirty="0"/>
              <a:t>대륙지각</a:t>
            </a:r>
            <a:r>
              <a:rPr lang="en-US" altLang="ko-KR" dirty="0"/>
              <a:t>-</a:t>
            </a:r>
            <a:r>
              <a:rPr lang="ko-KR" altLang="en-US" dirty="0"/>
              <a:t>화강암질</a:t>
            </a:r>
            <a:r>
              <a:rPr lang="en-US" altLang="ko-KR" dirty="0"/>
              <a:t>. </a:t>
            </a:r>
            <a:r>
              <a:rPr lang="ko-KR" altLang="en-US" dirty="0"/>
              <a:t>밀도는 해양지각이 더 큼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맨틀의 상승부에서 </a:t>
            </a:r>
            <a:r>
              <a:rPr lang="ko-KR" altLang="en-US" dirty="0" err="1"/>
              <a:t>일어남</a:t>
            </a:r>
            <a:r>
              <a:rPr lang="en-US" altLang="ko-KR" dirty="0"/>
              <a:t>. </a:t>
            </a:r>
            <a:r>
              <a:rPr lang="ko-KR" altLang="en-US" dirty="0"/>
              <a:t>양끝으로 미는 힘</a:t>
            </a:r>
            <a:r>
              <a:rPr lang="en-US" altLang="ko-KR" dirty="0"/>
              <a:t>(</a:t>
            </a:r>
            <a:r>
              <a:rPr lang="ko-KR" altLang="en-US" dirty="0"/>
              <a:t>장력</a:t>
            </a:r>
            <a:r>
              <a:rPr lang="en-US" altLang="ko-KR" dirty="0"/>
              <a:t>)</a:t>
            </a:r>
            <a:r>
              <a:rPr lang="ko-KR" altLang="en-US" dirty="0"/>
              <a:t>에 의해 단층 생김</a:t>
            </a:r>
            <a:r>
              <a:rPr lang="en-US" altLang="ko-KR" dirty="0"/>
              <a:t>. </a:t>
            </a:r>
            <a:r>
              <a:rPr lang="ko-KR" altLang="en-US" dirty="0"/>
              <a:t>위쪽에서 지진 많이 발생함</a:t>
            </a:r>
            <a:r>
              <a:rPr lang="en-US" altLang="ko-KR" dirty="0"/>
              <a:t>. </a:t>
            </a:r>
            <a:r>
              <a:rPr lang="ko-KR" altLang="en-US" dirty="0"/>
              <a:t>해령</a:t>
            </a:r>
            <a:r>
              <a:rPr lang="en-US" altLang="ko-KR" dirty="0"/>
              <a:t>=</a:t>
            </a:r>
            <a:r>
              <a:rPr lang="ko-KR" altLang="en-US" dirty="0"/>
              <a:t>해저산맥</a:t>
            </a:r>
            <a:r>
              <a:rPr lang="en-US" altLang="ko-KR" dirty="0"/>
              <a:t> / </a:t>
            </a:r>
            <a:r>
              <a:rPr lang="ko-KR" altLang="en-US" dirty="0" err="1"/>
              <a:t>열곡</a:t>
            </a:r>
            <a:r>
              <a:rPr lang="en-US" altLang="ko-KR" dirty="0"/>
              <a:t>=V</a:t>
            </a:r>
            <a:r>
              <a:rPr lang="ko-KR" altLang="en-US" dirty="0"/>
              <a:t>자 계곡</a:t>
            </a:r>
            <a:r>
              <a:rPr lang="en-US" altLang="ko-KR" dirty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맨틀의 하강부에서 </a:t>
            </a:r>
            <a:r>
              <a:rPr lang="ko-KR" altLang="en-US" dirty="0" err="1"/>
              <a:t>일어남</a:t>
            </a:r>
            <a:r>
              <a:rPr lang="en-US" altLang="ko-KR" dirty="0"/>
              <a:t>. </a:t>
            </a:r>
            <a:r>
              <a:rPr lang="ko-KR" altLang="en-US" dirty="0"/>
              <a:t>판이 가까워지며 </a:t>
            </a:r>
            <a:r>
              <a:rPr lang="ko-KR" altLang="en-US" dirty="0" err="1"/>
              <a:t>중심쪽으로</a:t>
            </a:r>
            <a:r>
              <a:rPr lang="ko-KR" altLang="en-US" dirty="0"/>
              <a:t> 미는 힘</a:t>
            </a:r>
            <a:r>
              <a:rPr lang="en-US" altLang="ko-KR" dirty="0"/>
              <a:t>(</a:t>
            </a:r>
            <a:r>
              <a:rPr lang="ko-KR" altLang="en-US" dirty="0" err="1"/>
              <a:t>횡압력</a:t>
            </a:r>
            <a:r>
              <a:rPr lang="en-US" altLang="ko-KR" dirty="0"/>
              <a:t>)</a:t>
            </a:r>
            <a:r>
              <a:rPr lang="ko-KR" altLang="en-US" dirty="0"/>
              <a:t>에 의해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‘</a:t>
            </a:r>
            <a:r>
              <a:rPr lang="ko-KR" altLang="en-US" dirty="0"/>
              <a:t>대륙판</a:t>
            </a:r>
            <a:r>
              <a:rPr lang="en-US" altLang="ko-KR" dirty="0"/>
              <a:t>-</a:t>
            </a:r>
            <a:r>
              <a:rPr lang="ko-KR" altLang="en-US" dirty="0"/>
              <a:t>대륙판‘</a:t>
            </a:r>
            <a:r>
              <a:rPr lang="en-US" altLang="ko-KR" dirty="0"/>
              <a:t>: </a:t>
            </a:r>
            <a:r>
              <a:rPr lang="ko-KR" altLang="en-US" dirty="0"/>
              <a:t>밀도가 작아 밑으로 </a:t>
            </a:r>
            <a:r>
              <a:rPr lang="ko-KR" altLang="en-US" dirty="0" err="1"/>
              <a:t>안들어가려고</a:t>
            </a:r>
            <a:r>
              <a:rPr lang="ko-KR" altLang="en-US" dirty="0"/>
              <a:t> 함</a:t>
            </a:r>
            <a:r>
              <a:rPr lang="en-US" altLang="ko-KR" dirty="0"/>
              <a:t>. </a:t>
            </a:r>
            <a:r>
              <a:rPr lang="ko-KR" altLang="en-US" dirty="0"/>
              <a:t>히말라야 산맥이 대표적</a:t>
            </a:r>
            <a:r>
              <a:rPr lang="en-US" altLang="ko-KR" dirty="0"/>
              <a:t>. </a:t>
            </a:r>
            <a:r>
              <a:rPr lang="ko-KR" altLang="en-US" dirty="0"/>
              <a:t>지진은 자주 발생하지만</a:t>
            </a:r>
            <a:r>
              <a:rPr lang="en-US" altLang="ko-KR" dirty="0"/>
              <a:t>, </a:t>
            </a:r>
            <a:r>
              <a:rPr lang="ko-KR" altLang="en-US" dirty="0"/>
              <a:t>화산활동 나타나지 </a:t>
            </a:r>
            <a:r>
              <a:rPr lang="en-US" altLang="ko-KR" dirty="0"/>
              <a:t>X.</a:t>
            </a:r>
          </a:p>
          <a:p>
            <a:r>
              <a:rPr lang="en-US" altLang="ko-KR" dirty="0"/>
              <a:t> ‘</a:t>
            </a:r>
            <a:r>
              <a:rPr lang="ko-KR" altLang="en-US" dirty="0" err="1"/>
              <a:t>해양판</a:t>
            </a:r>
            <a:r>
              <a:rPr lang="en-US" altLang="ko-KR" dirty="0"/>
              <a:t>-</a:t>
            </a:r>
            <a:r>
              <a:rPr lang="ko-KR" altLang="en-US" dirty="0"/>
              <a:t>대륙판‘</a:t>
            </a:r>
            <a:r>
              <a:rPr lang="en-US" altLang="ko-KR" dirty="0"/>
              <a:t>: </a:t>
            </a:r>
            <a:r>
              <a:rPr lang="ko-KR" altLang="en-US" dirty="0"/>
              <a:t>해양판이 밀도가 커서 </a:t>
            </a:r>
            <a:r>
              <a:rPr lang="ko-KR" altLang="en-US" dirty="0" err="1"/>
              <a:t>섭입됨</a:t>
            </a:r>
            <a:r>
              <a:rPr lang="en-US" altLang="ko-KR" dirty="0"/>
              <a:t>. </a:t>
            </a:r>
            <a:r>
              <a:rPr lang="ko-KR" altLang="en-US" dirty="0"/>
              <a:t>부딪히는 부분에서 화산활동과 다양한 깊이에서 지진이 </a:t>
            </a:r>
            <a:r>
              <a:rPr lang="ko-KR" altLang="en-US" dirty="0" err="1"/>
              <a:t>일어남</a:t>
            </a:r>
            <a:r>
              <a:rPr lang="en-US" altLang="ko-KR" dirty="0"/>
              <a:t>. </a:t>
            </a:r>
            <a:r>
              <a:rPr lang="ko-KR" altLang="en-US" dirty="0"/>
              <a:t>해구</a:t>
            </a:r>
            <a:r>
              <a:rPr lang="en-US" altLang="ko-KR" dirty="0"/>
              <a:t>=</a:t>
            </a:r>
            <a:r>
              <a:rPr lang="ko-KR" altLang="en-US" dirty="0"/>
              <a:t>해저 골짜기</a:t>
            </a:r>
            <a:r>
              <a:rPr lang="en-US" altLang="ko-KR" dirty="0"/>
              <a:t>, </a:t>
            </a:r>
            <a:r>
              <a:rPr lang="ko-KR" altLang="en-US" dirty="0"/>
              <a:t>호상열도</a:t>
            </a:r>
            <a:r>
              <a:rPr lang="en-US" altLang="ko-KR" dirty="0"/>
              <a:t>=</a:t>
            </a:r>
            <a:r>
              <a:rPr lang="ko-KR" altLang="en-US" dirty="0"/>
              <a:t>해구에서 대륙 쪽으로 좀 떨어진 곳에 화산 활동으로 만들어진 섬들이 활 모양으로 배열된 것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‘</a:t>
            </a:r>
            <a:r>
              <a:rPr lang="ko-KR" altLang="en-US" dirty="0" err="1"/>
              <a:t>해양판</a:t>
            </a:r>
            <a:r>
              <a:rPr lang="en-US" altLang="ko-KR" dirty="0"/>
              <a:t>-</a:t>
            </a:r>
            <a:r>
              <a:rPr lang="ko-KR" altLang="en-US" dirty="0" err="1"/>
              <a:t>해양판</a:t>
            </a:r>
            <a:r>
              <a:rPr lang="ko-KR" altLang="en-US" dirty="0"/>
              <a:t>‘</a:t>
            </a:r>
            <a:r>
              <a:rPr lang="en-US" altLang="ko-KR" dirty="0"/>
              <a:t>:</a:t>
            </a:r>
            <a:r>
              <a:rPr lang="ko-KR" altLang="en-US" dirty="0"/>
              <a:t>해구와 호상열도 발달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변환 단층 </a:t>
            </a:r>
            <a:r>
              <a:rPr lang="en-US" altLang="ko-KR" dirty="0"/>
              <a:t>: </a:t>
            </a:r>
            <a:r>
              <a:rPr lang="ko-KR" altLang="en-US" dirty="0"/>
              <a:t>해령과 해령 사이에서 해양 지각이 반대 방양으로 움직이는 구간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내부 에너지에 의해 맨틀 대류가 발생하여 판 이동</a:t>
            </a:r>
            <a:r>
              <a:rPr lang="en-US" altLang="ko-KR" dirty="0"/>
              <a:t>. </a:t>
            </a:r>
            <a:r>
              <a:rPr lang="ko-KR" altLang="en-US" dirty="0"/>
              <a:t>판의 경계에서는 지진과 화산 활동 등 지권의 변화 </a:t>
            </a:r>
            <a:r>
              <a:rPr lang="ko-KR" altLang="en-US" dirty="0" err="1"/>
              <a:t>일어남</a:t>
            </a:r>
            <a:r>
              <a:rPr lang="en-US" altLang="ko-KR" dirty="0"/>
              <a:t>. </a:t>
            </a:r>
            <a:r>
              <a:rPr lang="ko-KR" altLang="en-US" dirty="0"/>
              <a:t>기권</a:t>
            </a:r>
            <a:r>
              <a:rPr lang="en-US" altLang="ko-KR" dirty="0"/>
              <a:t>, </a:t>
            </a:r>
            <a:r>
              <a:rPr lang="ko-KR" altLang="en-US" dirty="0"/>
              <a:t>수권</a:t>
            </a:r>
            <a:r>
              <a:rPr lang="en-US" altLang="ko-KR" dirty="0"/>
              <a:t>, </a:t>
            </a:r>
            <a:r>
              <a:rPr lang="ko-KR" altLang="en-US" dirty="0"/>
              <a:t>생물권에도 큰 영향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15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1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9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7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2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2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지진이 일어나면 무조건 화산활동이 일어난다</a:t>
            </a:r>
            <a:r>
              <a:rPr lang="en-US" altLang="ko-KR" dirty="0"/>
              <a:t>.(X)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규모</a:t>
            </a:r>
            <a:r>
              <a:rPr lang="en-US" altLang="ko-KR" dirty="0"/>
              <a:t>-</a:t>
            </a:r>
            <a:r>
              <a:rPr lang="ko-KR" altLang="en-US" dirty="0"/>
              <a:t>기준 </a:t>
            </a:r>
            <a:r>
              <a:rPr lang="en-US" altLang="ko-KR" dirty="0"/>
              <a:t>: </a:t>
            </a:r>
            <a:r>
              <a:rPr lang="ko-KR" altLang="en-US" dirty="0"/>
              <a:t>지진에 의해 방출된 에너지양 </a:t>
            </a:r>
            <a:r>
              <a:rPr lang="en-US" altLang="ko-KR" dirty="0"/>
              <a:t>/ -</a:t>
            </a:r>
            <a:r>
              <a:rPr lang="ko-KR" altLang="en-US" dirty="0"/>
              <a:t>세기 </a:t>
            </a:r>
            <a:r>
              <a:rPr lang="en-US" altLang="ko-KR" dirty="0"/>
              <a:t>: </a:t>
            </a:r>
            <a:r>
              <a:rPr lang="ko-KR" altLang="en-US" dirty="0"/>
              <a:t>동일한 지진이라면 진앙으로부터의 거리에 관계없이 같다 </a:t>
            </a:r>
            <a:r>
              <a:rPr lang="en-US" altLang="ko-KR" dirty="0"/>
              <a:t>/ -</a:t>
            </a:r>
            <a:r>
              <a:rPr lang="ko-KR" altLang="en-US" dirty="0"/>
              <a:t>표시 </a:t>
            </a:r>
            <a:r>
              <a:rPr lang="en-US" altLang="ko-KR" dirty="0"/>
              <a:t>: </a:t>
            </a:r>
            <a:r>
              <a:rPr lang="ko-KR" altLang="en-US" dirty="0"/>
              <a:t>아라비아 숫자로 소수 첫째 자리까지 표시</a:t>
            </a:r>
            <a:endParaRPr lang="en-US" altLang="ko-KR" dirty="0"/>
          </a:p>
          <a:p>
            <a:r>
              <a:rPr lang="ko-KR" altLang="en-US" dirty="0"/>
              <a:t>진도</a:t>
            </a:r>
            <a:r>
              <a:rPr lang="en-US" altLang="ko-KR" dirty="0"/>
              <a:t>-</a:t>
            </a:r>
            <a:r>
              <a:rPr lang="ko-KR" altLang="en-US" dirty="0"/>
              <a:t>기준 </a:t>
            </a:r>
            <a:r>
              <a:rPr lang="en-US" altLang="ko-KR" dirty="0"/>
              <a:t>: </a:t>
            </a:r>
            <a:r>
              <a:rPr lang="ko-KR" altLang="en-US" dirty="0"/>
              <a:t>지진에 대한 인체 감각과 피해 정도 </a:t>
            </a:r>
            <a:r>
              <a:rPr lang="en-US" altLang="ko-KR" dirty="0"/>
              <a:t>/ -</a:t>
            </a:r>
            <a:r>
              <a:rPr lang="ko-KR" altLang="en-US" dirty="0"/>
              <a:t>세기 </a:t>
            </a:r>
            <a:r>
              <a:rPr lang="en-US" altLang="ko-KR" dirty="0"/>
              <a:t>: </a:t>
            </a:r>
            <a:r>
              <a:rPr lang="ko-KR" altLang="en-US" dirty="0"/>
              <a:t>진앙과 거리가 가까울수록 대체로 진도가 큼</a:t>
            </a:r>
            <a:r>
              <a:rPr lang="en-US" altLang="ko-KR" dirty="0"/>
              <a:t>. </a:t>
            </a:r>
            <a:r>
              <a:rPr lang="ko-KR" altLang="en-US" dirty="0"/>
              <a:t>거리가 같아도 지하 구성 물질</a:t>
            </a:r>
            <a:r>
              <a:rPr lang="en-US" altLang="ko-KR" dirty="0"/>
              <a:t>, </a:t>
            </a:r>
            <a:r>
              <a:rPr lang="ko-KR" altLang="en-US" dirty="0"/>
              <a:t>구조물의 특성 등에 따라 </a:t>
            </a:r>
            <a:r>
              <a:rPr lang="ko-KR" altLang="en-US" dirty="0" err="1"/>
              <a:t>차이남</a:t>
            </a:r>
            <a:r>
              <a:rPr lang="en-US" altLang="ko-KR" dirty="0"/>
              <a:t>. / </a:t>
            </a:r>
            <a:r>
              <a:rPr lang="ko-KR" altLang="en-US" dirty="0"/>
              <a:t>표시 </a:t>
            </a:r>
            <a:r>
              <a:rPr lang="en-US" altLang="ko-KR" dirty="0"/>
              <a:t>: </a:t>
            </a:r>
            <a:r>
              <a:rPr lang="ko-KR" altLang="en-US" dirty="0"/>
              <a:t>로마자로 등급 구분</a:t>
            </a: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ko-KR" altLang="en-US" dirty="0"/>
              <a:t>파</a:t>
            </a:r>
            <a:r>
              <a:rPr lang="en-US" altLang="ko-KR" dirty="0"/>
              <a:t>(1</a:t>
            </a:r>
            <a:r>
              <a:rPr lang="ko-KR" altLang="en-US" dirty="0" err="1"/>
              <a:t>차파</a:t>
            </a:r>
            <a:r>
              <a:rPr lang="en-US" altLang="ko-KR" dirty="0"/>
              <a:t>)</a:t>
            </a:r>
            <a:r>
              <a:rPr lang="ko-KR" altLang="en-US" dirty="0"/>
              <a:t>의 속도는 </a:t>
            </a:r>
            <a:r>
              <a:rPr lang="en-US" altLang="ko-KR" dirty="0"/>
              <a:t>6~8km/s </a:t>
            </a:r>
            <a:r>
              <a:rPr lang="ko-KR" altLang="en-US" dirty="0"/>
              <a:t>정도</a:t>
            </a:r>
            <a:r>
              <a:rPr lang="en-US" altLang="ko-KR" dirty="0"/>
              <a:t>, </a:t>
            </a:r>
            <a:r>
              <a:rPr lang="ko-KR" altLang="en-US" dirty="0"/>
              <a:t>파의 진행 방향과 매질의 진동 방향이 수평</a:t>
            </a:r>
            <a:endParaRPr lang="en-US" altLang="ko-KR" dirty="0"/>
          </a:p>
          <a:p>
            <a:r>
              <a:rPr lang="en-US" dirty="0"/>
              <a:t>S</a:t>
            </a:r>
            <a:r>
              <a:rPr lang="ko-KR" altLang="en-US" dirty="0"/>
              <a:t>파</a:t>
            </a:r>
            <a:r>
              <a:rPr lang="en-US" altLang="ko-KR" dirty="0"/>
              <a:t>(2</a:t>
            </a:r>
            <a:r>
              <a:rPr lang="ko-KR" altLang="en-US" dirty="0" err="1"/>
              <a:t>차파</a:t>
            </a:r>
            <a:r>
              <a:rPr lang="en-US" altLang="ko-KR" dirty="0"/>
              <a:t>)</a:t>
            </a:r>
            <a:r>
              <a:rPr lang="ko-KR" altLang="en-US" dirty="0"/>
              <a:t>의 속도는 </a:t>
            </a:r>
            <a:r>
              <a:rPr lang="en-US" altLang="ko-KR" dirty="0"/>
              <a:t>3~4km/s </a:t>
            </a:r>
            <a:r>
              <a:rPr lang="ko-KR" altLang="en-US" dirty="0"/>
              <a:t>정도</a:t>
            </a:r>
            <a:r>
              <a:rPr lang="en-US" altLang="ko-KR" dirty="0"/>
              <a:t>, </a:t>
            </a:r>
            <a:r>
              <a:rPr lang="ko-KR" altLang="en-US" dirty="0"/>
              <a:t>파의 진행 방향과 매질의 진동 방향이 수직</a:t>
            </a:r>
            <a:endParaRPr lang="en-US" altLang="ko-KR" dirty="0"/>
          </a:p>
          <a:p>
            <a:r>
              <a:rPr lang="en-US" dirty="0"/>
              <a:t>L</a:t>
            </a:r>
            <a:r>
              <a:rPr lang="ko-KR" altLang="en-US" dirty="0"/>
              <a:t>파</a:t>
            </a:r>
            <a:r>
              <a:rPr lang="en-US" altLang="ko-KR" dirty="0"/>
              <a:t>(Long wave)</a:t>
            </a:r>
            <a:r>
              <a:rPr lang="ko-KR" altLang="en-US" dirty="0"/>
              <a:t>의 속도는 </a:t>
            </a:r>
            <a:r>
              <a:rPr lang="en-US" altLang="ko-KR" dirty="0"/>
              <a:t>3km/s </a:t>
            </a:r>
            <a:r>
              <a:rPr lang="ko-KR" altLang="en-US" dirty="0"/>
              <a:t>정도</a:t>
            </a:r>
            <a:r>
              <a:rPr lang="en-US" altLang="ko-KR" dirty="0"/>
              <a:t>, </a:t>
            </a:r>
            <a:r>
              <a:rPr lang="ko-KR" altLang="en-US" dirty="0"/>
              <a:t>표면파라고도 함</a:t>
            </a:r>
            <a:r>
              <a:rPr lang="en-US" altLang="ko-KR" dirty="0"/>
              <a:t>, </a:t>
            </a:r>
            <a:r>
              <a:rPr lang="ko-KR" altLang="en-US" dirty="0"/>
              <a:t>타원운동 또는 좌우 진동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화산 </a:t>
            </a:r>
            <a:r>
              <a:rPr lang="ko-KR" altLang="en-US" dirty="0" err="1"/>
              <a:t>쇄설물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입자들</a:t>
            </a:r>
            <a:r>
              <a:rPr lang="en-US" altLang="ko-KR" dirty="0"/>
              <a:t>(</a:t>
            </a:r>
            <a:r>
              <a:rPr lang="ko-KR" altLang="en-US" dirty="0"/>
              <a:t>화산진</a:t>
            </a:r>
            <a:r>
              <a:rPr lang="en-US" altLang="ko-KR" dirty="0"/>
              <a:t>&lt;</a:t>
            </a:r>
            <a:r>
              <a:rPr lang="ko-KR" altLang="en-US" dirty="0"/>
              <a:t>화산재</a:t>
            </a:r>
            <a:r>
              <a:rPr lang="en-US" altLang="ko-KR" dirty="0"/>
              <a:t>&lt;</a:t>
            </a:r>
            <a:r>
              <a:rPr lang="ko-KR" altLang="en-US" dirty="0" err="1"/>
              <a:t>화산력</a:t>
            </a:r>
            <a:r>
              <a:rPr lang="en-US" altLang="ko-KR" dirty="0"/>
              <a:t>&lt;</a:t>
            </a:r>
            <a:r>
              <a:rPr lang="ko-KR" altLang="en-US" dirty="0" err="1"/>
              <a:t>화산암괴</a:t>
            </a:r>
            <a:r>
              <a:rPr lang="en-US" altLang="ko-KR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이산화규소</a:t>
            </a:r>
            <a:r>
              <a:rPr lang="en-US" altLang="ko-KR" dirty="0"/>
              <a:t>(</a:t>
            </a:r>
            <a:r>
              <a:rPr lang="ko-KR" altLang="en-US" dirty="0"/>
              <a:t>순수한 것은 무색 투명한 고체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현무암질</a:t>
            </a:r>
            <a:r>
              <a:rPr lang="en-US" altLang="ko-KR" dirty="0"/>
              <a:t>(</a:t>
            </a:r>
            <a:r>
              <a:rPr lang="ko-KR" altLang="en-US" dirty="0"/>
              <a:t>염기성</a:t>
            </a:r>
            <a:r>
              <a:rPr lang="en-US" altLang="ko-KR" dirty="0"/>
              <a:t>: </a:t>
            </a:r>
            <a:r>
              <a:rPr lang="ko-KR" altLang="en-US" dirty="0"/>
              <a:t>석영이 적은 용암</a:t>
            </a:r>
            <a:r>
              <a:rPr lang="en-US" altLang="ko-KR" dirty="0"/>
              <a:t>)-</a:t>
            </a:r>
            <a:r>
              <a:rPr lang="ko-KR" altLang="en-US" dirty="0"/>
              <a:t>검은색</a:t>
            </a:r>
            <a:r>
              <a:rPr lang="en-US" altLang="ko-KR" dirty="0"/>
              <a:t>/</a:t>
            </a:r>
            <a:r>
              <a:rPr lang="ko-KR" altLang="en-US" dirty="0"/>
              <a:t>유문암질</a:t>
            </a:r>
            <a:r>
              <a:rPr lang="en-US" altLang="ko-KR" dirty="0"/>
              <a:t>(</a:t>
            </a:r>
            <a:r>
              <a:rPr lang="ko-KR" altLang="en-US" dirty="0"/>
              <a:t>산성</a:t>
            </a:r>
            <a:r>
              <a:rPr lang="en-US" altLang="ko-KR" dirty="0"/>
              <a:t>: </a:t>
            </a:r>
            <a:r>
              <a:rPr lang="ko-KR" altLang="en-US" dirty="0"/>
              <a:t>석영이 많이 포함된 용암</a:t>
            </a:r>
            <a:r>
              <a:rPr lang="en-US" altLang="ko-KR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 세계 판의 분포와 이동 방향에 의해 </a:t>
            </a:r>
            <a:r>
              <a:rPr lang="en-US" dirty="0"/>
              <a:t>‘</a:t>
            </a:r>
            <a:r>
              <a:rPr lang="ko-KR" altLang="en-US" dirty="0"/>
              <a:t>판 </a:t>
            </a:r>
            <a:r>
              <a:rPr lang="ko-KR" altLang="en-US" dirty="0" err="1"/>
              <a:t>구조론＇이라는</a:t>
            </a:r>
            <a:r>
              <a:rPr lang="ko-KR" altLang="en-US" dirty="0"/>
              <a:t> 이론이 </a:t>
            </a:r>
            <a:r>
              <a:rPr lang="ko-KR" altLang="en-US"/>
              <a:t>성립</a:t>
            </a:r>
            <a:r>
              <a:rPr lang="en-US" altLang="ko-KR"/>
              <a:t>. </a:t>
            </a:r>
            <a:r>
              <a:rPr lang="en-US" altLang="ko-KR" dirty="0"/>
              <a:t>‘</a:t>
            </a:r>
            <a:r>
              <a:rPr lang="ko-KR" altLang="en-US" dirty="0"/>
              <a:t>판 </a:t>
            </a:r>
            <a:r>
              <a:rPr lang="ko-KR" altLang="en-US" dirty="0" err="1"/>
              <a:t>구조론＇이</a:t>
            </a:r>
            <a:r>
              <a:rPr lang="ko-KR" altLang="en-US" dirty="0"/>
              <a:t> 성립되기 전에 </a:t>
            </a:r>
            <a:r>
              <a:rPr lang="ko-KR" altLang="en-US" dirty="0" err="1"/>
              <a:t>베게너의</a:t>
            </a:r>
            <a:r>
              <a:rPr lang="ko-KR" altLang="en-US" dirty="0"/>
              <a:t> 대륙 이동설</a:t>
            </a:r>
            <a:r>
              <a:rPr lang="en-US" altLang="ko-KR" dirty="0"/>
              <a:t>, </a:t>
            </a:r>
            <a:r>
              <a:rPr lang="ko-KR" altLang="en-US" dirty="0"/>
              <a:t>홈스의 맨틀 </a:t>
            </a:r>
            <a:r>
              <a:rPr lang="ko-KR" altLang="en-US" dirty="0" err="1"/>
              <a:t>대류설</a:t>
            </a:r>
            <a:r>
              <a:rPr lang="en-US" altLang="ko-KR" dirty="0"/>
              <a:t>, </a:t>
            </a:r>
            <a:r>
              <a:rPr lang="ko-KR" altLang="en-US" dirty="0" err="1"/>
              <a:t>헤스와</a:t>
            </a:r>
            <a:r>
              <a:rPr lang="ko-KR" altLang="en-US" dirty="0"/>
              <a:t> </a:t>
            </a:r>
            <a:r>
              <a:rPr lang="ko-KR" altLang="en-US" dirty="0" err="1"/>
              <a:t>디츠의</a:t>
            </a:r>
            <a:r>
              <a:rPr lang="ko-KR" altLang="en-US" dirty="0"/>
              <a:t> 해저확장설 등 여러 가설들이 있었음</a:t>
            </a:r>
            <a:r>
              <a:rPr lang="en-US" altLang="ko-KR" dirty="0"/>
              <a:t>. </a:t>
            </a:r>
            <a:r>
              <a:rPr lang="ko-KR" altLang="en-US" dirty="0"/>
              <a:t>이에 대해서는 나중에 지구과학</a:t>
            </a:r>
            <a:r>
              <a:rPr lang="en-US" altLang="ko-KR" dirty="0"/>
              <a:t>1</a:t>
            </a:r>
            <a:r>
              <a:rPr lang="ko-KR" altLang="en-US" dirty="0"/>
              <a:t>을 선택했을 경우 배우게 됨</a:t>
            </a:r>
            <a:r>
              <a:rPr lang="en-US" altLang="ko-KR" dirty="0"/>
              <a:t>. </a:t>
            </a:r>
            <a:r>
              <a:rPr lang="ko-KR" altLang="en-US" dirty="0"/>
              <a:t>이런 여러 가설들을 통해 </a:t>
            </a:r>
            <a:r>
              <a:rPr lang="en-US" altLang="ko-KR" dirty="0"/>
              <a:t>‘</a:t>
            </a:r>
            <a:r>
              <a:rPr lang="ko-KR" altLang="en-US" dirty="0"/>
              <a:t>판 </a:t>
            </a:r>
            <a:r>
              <a:rPr lang="ko-KR" altLang="en-US" dirty="0" err="1"/>
              <a:t>구조론＇이라는</a:t>
            </a:r>
            <a:r>
              <a:rPr lang="ko-KR" altLang="en-US" dirty="0"/>
              <a:t> 이론이 탄생하게 됨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s://blog.naver.com/neasin001/22142208643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blog.naver.com/rhkgkrehddkfl/22134540319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hyperlink" Target="https://blog.naver.com/sunpark820/221481110256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blog.naver.com/rhkgkrehddkfl/221350547397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naver.com/main/read.nhn?oid=417&amp;aid=0000278631" TargetMode="External"/><Relationship Id="rId5" Type="http://schemas.openxmlformats.org/officeDocument/2006/relationships/hyperlink" Target="https://news.naver.com/main/read.nhn?oid=081&amp;aid=0002466783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fe.naver.com/jickbakguriearth/book5095047/486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blog.naver.com/davidcmham/22114080111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048" y="287765"/>
            <a:ext cx="529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523" y="2591380"/>
            <a:ext cx="56160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2. </a:t>
            </a:r>
            <a:r>
              <a:rPr lang="ko-KR" altLang="en-US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14" y="4025170"/>
            <a:ext cx="6189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03. </a:t>
            </a:r>
            <a:r>
              <a:rPr lang="ko-KR" altLang="en-US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지권의 변화</a:t>
            </a:r>
            <a:r>
              <a:rPr lang="en-US" altLang="ko-KR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endParaRPr lang="ko-KR" altLang="en-US" sz="45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28" y="8778302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7015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변화와 판 구조론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524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구조와 분포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8665" y="8358199"/>
            <a:ext cx="8704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9A2E05-A5EF-4D0E-A8D8-ECDBBB47A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06637576">
            <a:extLst>
              <a:ext uri="{FF2B5EF4-FFF2-40B4-BE49-F238E27FC236}">
                <a16:creationId xmlns:a16="http://schemas.microsoft.com/office/drawing/2014/main" id="{E3868C66-785F-42A1-884C-CF13B3E2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" y="3136754"/>
            <a:ext cx="7277031" cy="45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31">
            <a:extLst>
              <a:ext uri="{FF2B5EF4-FFF2-40B4-BE49-F238E27FC236}">
                <a16:creationId xmlns:a16="http://schemas.microsoft.com/office/drawing/2014/main" id="{66C1825B-6EC9-4CB6-B010-F2F40BC9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281" y="7526860"/>
            <a:ext cx="3447640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Ⅱ-21. 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구조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81481AC-0967-4BB9-8B51-06A54C1A900D}"/>
              </a:ext>
            </a:extLst>
          </p:cNvPr>
          <p:cNvSpPr/>
          <p:nvPr/>
        </p:nvSpPr>
        <p:spPr>
          <a:xfrm>
            <a:off x="6490716" y="4830378"/>
            <a:ext cx="954653" cy="59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3F2FCE2-B071-48DD-92F7-CCEDBEE058DC}"/>
              </a:ext>
            </a:extLst>
          </p:cNvPr>
          <p:cNvSpPr/>
          <p:nvPr/>
        </p:nvSpPr>
        <p:spPr>
          <a:xfrm>
            <a:off x="3248406" y="6504861"/>
            <a:ext cx="954653" cy="59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8DD79-5B54-4E3F-82ED-52C16767BA13}"/>
              </a:ext>
            </a:extLst>
          </p:cNvPr>
          <p:cNvSpPr txBox="1"/>
          <p:nvPr/>
        </p:nvSpPr>
        <p:spPr>
          <a:xfrm>
            <a:off x="6616446" y="2602526"/>
            <a:ext cx="48817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대륙판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 지각을 포함하는 판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해양판보다 두께가 두껍고 밀도 작음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3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913E9-8127-49BE-933C-7333204E7EC1}"/>
              </a:ext>
            </a:extLst>
          </p:cNvPr>
          <p:cNvSpPr txBox="1"/>
          <p:nvPr/>
        </p:nvSpPr>
        <p:spPr>
          <a:xfrm>
            <a:off x="6614860" y="5882789"/>
            <a:ext cx="48817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3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해양판</a:t>
            </a:r>
            <a:r>
              <a:rPr lang="ko-KR" altLang="en-US" sz="3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3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해양 지각을 포함하는 판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대륙판보다 두께가 얇고 밀도 큼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3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5D1FF44-6DDF-488C-A797-AA1F590CDE8E}"/>
              </a:ext>
            </a:extLst>
          </p:cNvPr>
          <p:cNvGrpSpPr/>
          <p:nvPr/>
        </p:nvGrpSpPr>
        <p:grpSpPr>
          <a:xfrm>
            <a:off x="2478786" y="5333614"/>
            <a:ext cx="4011930" cy="1336994"/>
            <a:chOff x="2686050" y="4389436"/>
            <a:chExt cx="4011930" cy="1336994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C7AB82B6-CB75-4957-B234-C882DBB9276B}"/>
                </a:ext>
              </a:extLst>
            </p:cNvPr>
            <p:cNvCxnSpPr>
              <a:cxnSpLocks/>
            </p:cNvCxnSpPr>
            <p:nvPr/>
          </p:nvCxnSpPr>
          <p:spPr>
            <a:xfrm>
              <a:off x="2686050" y="4389436"/>
              <a:ext cx="0" cy="696914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DC10560A-E561-4A48-AB76-9001CCE301BE}"/>
                </a:ext>
              </a:extLst>
            </p:cNvPr>
            <p:cNvCxnSpPr/>
            <p:nvPr/>
          </p:nvCxnSpPr>
          <p:spPr>
            <a:xfrm>
              <a:off x="2686050" y="4737893"/>
              <a:ext cx="4011930" cy="98853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9D627FC-8589-4D88-965E-B0EDCCD829B6}"/>
              </a:ext>
            </a:extLst>
          </p:cNvPr>
          <p:cNvGrpSpPr/>
          <p:nvPr/>
        </p:nvGrpSpPr>
        <p:grpSpPr>
          <a:xfrm>
            <a:off x="4780026" y="2998366"/>
            <a:ext cx="1834834" cy="3192182"/>
            <a:chOff x="4987290" y="2054188"/>
            <a:chExt cx="1834834" cy="3192182"/>
          </a:xfrm>
        </p:grpSpPr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9E0071D-9A84-4CEE-9EAB-080B6AFA78BD}"/>
                </a:ext>
              </a:extLst>
            </p:cNvPr>
            <p:cNvCxnSpPr>
              <a:cxnSpLocks/>
            </p:cNvCxnSpPr>
            <p:nvPr/>
          </p:nvCxnSpPr>
          <p:spPr>
            <a:xfrm>
              <a:off x="4987290" y="3433549"/>
              <a:ext cx="0" cy="1812821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289BD05-6D8A-4556-89BC-A0AD3D071530}"/>
                </a:ext>
              </a:extLst>
            </p:cNvPr>
            <p:cNvCxnSpPr/>
            <p:nvPr/>
          </p:nvCxnSpPr>
          <p:spPr>
            <a:xfrm flipV="1">
              <a:off x="4987290" y="2054188"/>
              <a:ext cx="1834834" cy="234407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E52EC7C-02D4-4D7C-B42D-EF09B01495BA}"/>
              </a:ext>
            </a:extLst>
          </p:cNvPr>
          <p:cNvSpPr txBox="1"/>
          <p:nvPr/>
        </p:nvSpPr>
        <p:spPr>
          <a:xfrm>
            <a:off x="5852318" y="1512837"/>
            <a:ext cx="5991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판 구조론 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이동으로 지권의 변화를 설명하는 이론</a:t>
            </a:r>
          </a:p>
        </p:txBody>
      </p:sp>
    </p:spTree>
    <p:extLst>
      <p:ext uri="{BB962C8B-B14F-4D97-AF65-F5344CB8AC3E}">
        <p14:creationId xmlns:p14="http://schemas.microsoft.com/office/powerpoint/2010/main" val="37165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7" grpId="0" animBg="1"/>
      <p:bldP spid="15" grpId="0" build="p"/>
      <p:bldP spid="18" grpId="0" build="p"/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28" y="8778302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7015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변화와 판 구조론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5247"/>
            <a:ext cx="8664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구조와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이동의 원동력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8665" y="8358199"/>
            <a:ext cx="8704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https://blog.naver.com/neasin001/221422086433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9A2E05-A5EF-4D0E-A8D8-ECDBBB47A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 descr="상자이(가) 표시된 사진&#10;&#10;자동 생성된 설명">
            <a:extLst>
              <a:ext uri="{FF2B5EF4-FFF2-40B4-BE49-F238E27FC236}">
                <a16:creationId xmlns:a16="http://schemas.microsoft.com/office/drawing/2014/main" id="{EAC8FF17-C9A9-42C0-B787-D015D1ADB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9" y="3078162"/>
            <a:ext cx="11433895" cy="4797870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5485AAF4-A615-41DE-8A3E-6C5FB9F26D42}"/>
              </a:ext>
            </a:extLst>
          </p:cNvPr>
          <p:cNvSpPr/>
          <p:nvPr/>
        </p:nvSpPr>
        <p:spPr>
          <a:xfrm rot="981112">
            <a:off x="1654114" y="4989132"/>
            <a:ext cx="5829722" cy="2524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04165C-88F9-456D-BFF4-3D0C144CA455}"/>
              </a:ext>
            </a:extLst>
          </p:cNvPr>
          <p:cNvSpPr txBox="1"/>
          <p:nvPr/>
        </p:nvSpPr>
        <p:spPr>
          <a:xfrm>
            <a:off x="66569" y="3822971"/>
            <a:ext cx="243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상하부의 온도 차이</a:t>
            </a:r>
          </a:p>
        </p:txBody>
      </p:sp>
    </p:spTree>
    <p:extLst>
      <p:ext uri="{BB962C8B-B14F-4D97-AF65-F5344CB8AC3E}">
        <p14:creationId xmlns:p14="http://schemas.microsoft.com/office/powerpoint/2010/main" val="272187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경계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https://blog.naver.com/rhkgkrehddkfl/221345403193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CDD5C-006C-40E2-AEAE-84B635BF2DE6}"/>
              </a:ext>
            </a:extLst>
          </p:cNvPr>
          <p:cNvSpPr txBox="1"/>
          <p:nvPr/>
        </p:nvSpPr>
        <p:spPr>
          <a:xfrm>
            <a:off x="1264356" y="609600"/>
            <a:ext cx="7015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변화와 판 구조론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55450-38EE-4A86-BF83-C547E42384F9}"/>
              </a:ext>
            </a:extLst>
          </p:cNvPr>
          <p:cNvSpPr txBox="1"/>
          <p:nvPr/>
        </p:nvSpPr>
        <p:spPr>
          <a:xfrm>
            <a:off x="1055852" y="2196193"/>
            <a:ext cx="104655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발산형 경계 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인접한 두 판이 서로 멀어지는 판의 경계</a:t>
            </a:r>
          </a:p>
        </p:txBody>
      </p:sp>
      <p:pic>
        <p:nvPicPr>
          <p:cNvPr id="8" name="그림 7" descr="음식, 상자이(가) 표시된 사진&#10;&#10;자동 생성된 설명">
            <a:extLst>
              <a:ext uri="{FF2B5EF4-FFF2-40B4-BE49-F238E27FC236}">
                <a16:creationId xmlns:a16="http://schemas.microsoft.com/office/drawing/2014/main" id="{EFF9A377-3A78-46ED-8E8D-C72349239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32" y="2882364"/>
            <a:ext cx="5518301" cy="2948934"/>
          </a:xfrm>
          <a:prstGeom prst="rect">
            <a:avLst/>
          </a:prstGeom>
        </p:spPr>
      </p:pic>
      <p:pic>
        <p:nvPicPr>
          <p:cNvPr id="21" name="그림 20" descr="상자, 테이블이(가) 표시된 사진&#10;&#10;자동 생성된 설명">
            <a:extLst>
              <a:ext uri="{FF2B5EF4-FFF2-40B4-BE49-F238E27FC236}">
                <a16:creationId xmlns:a16="http://schemas.microsoft.com/office/drawing/2014/main" id="{5BB75310-1E9A-45D4-AF6C-E74893CEF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533" y="2824903"/>
            <a:ext cx="5095197" cy="30284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9D8AE3-D359-4937-AA82-2AFECDA3CADF}"/>
              </a:ext>
            </a:extLst>
          </p:cNvPr>
          <p:cNvSpPr txBox="1"/>
          <p:nvPr/>
        </p:nvSpPr>
        <p:spPr>
          <a:xfrm>
            <a:off x="1055852" y="6036535"/>
            <a:ext cx="99093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화산활동 활발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해저 산맥인 해령이나 </a:t>
            </a:r>
            <a:r>
              <a:rPr lang="ko-KR" altLang="en-US" sz="33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열곡대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발달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Ex)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동태평양 해령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대서양 중앙 해령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동아프리카 </a:t>
            </a:r>
            <a:r>
              <a:rPr lang="ko-KR" altLang="en-US" sz="3300" dirty="0" err="1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열곡대</a:t>
            </a:r>
            <a:endParaRPr lang="ko-KR" altLang="en-US" sz="3300" dirty="0">
              <a:solidFill>
                <a:srgbClr val="00B05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 build="p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경계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https://blog.naver.com/sunpark820/221481110256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CDD5C-006C-40E2-AEAE-84B635BF2DE6}"/>
              </a:ext>
            </a:extLst>
          </p:cNvPr>
          <p:cNvSpPr txBox="1"/>
          <p:nvPr/>
        </p:nvSpPr>
        <p:spPr>
          <a:xfrm>
            <a:off x="1264356" y="609600"/>
            <a:ext cx="7015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변화와 판 구조론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55450-38EE-4A86-BF83-C547E42384F9}"/>
              </a:ext>
            </a:extLst>
          </p:cNvPr>
          <p:cNvSpPr txBox="1"/>
          <p:nvPr/>
        </p:nvSpPr>
        <p:spPr>
          <a:xfrm>
            <a:off x="1055852" y="2196193"/>
            <a:ext cx="99093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 startAt="2"/>
            </a:pPr>
            <a:r>
              <a:rPr lang="ko-KR" altLang="en-US" sz="3300">
                <a:latin typeface="휴먼모음T" panose="02030504000101010101" pitchFamily="18" charset="-127"/>
                <a:ea typeface="휴먼모음T" panose="02030504000101010101" pitchFamily="18" charset="-127"/>
              </a:rPr>
              <a:t>수렴형 경계 </a:t>
            </a:r>
            <a:r>
              <a:rPr lang="en-US" altLang="ko-KR" sz="330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>
                <a:latin typeface="휴먼모음T" panose="02030504000101010101" pitchFamily="18" charset="-127"/>
                <a:ea typeface="휴먼모음T" panose="02030504000101010101" pitchFamily="18" charset="-127"/>
              </a:rPr>
              <a:t>두 판이 서로 가까워지는 판의 경계</a:t>
            </a:r>
            <a:endParaRPr lang="ko-KR" altLang="en-US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 descr="침대이(가) 표시된 사진&#10;&#10;자동 생성된 설명">
            <a:extLst>
              <a:ext uri="{FF2B5EF4-FFF2-40B4-BE49-F238E27FC236}">
                <a16:creationId xmlns:a16="http://schemas.microsoft.com/office/drawing/2014/main" id="{9266D58B-B3B9-41CC-9C22-377A25F73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24" y="2776470"/>
            <a:ext cx="10576966" cy="31873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9D8AE3-D359-4937-AA82-2AFECDA3CADF}"/>
              </a:ext>
            </a:extLst>
          </p:cNvPr>
          <p:cNvSpPr txBox="1"/>
          <p:nvPr/>
        </p:nvSpPr>
        <p:spPr>
          <a:xfrm>
            <a:off x="303623" y="5532180"/>
            <a:ext cx="114485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3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해양판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 충돌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밀도가 큰 해양판이 아래로 들어가 </a:t>
            </a:r>
            <a:r>
              <a:rPr lang="ko-KR" altLang="en-US" sz="33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섭입대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형성 및 해구 발달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다양한 깊이에서 지진이 일어나고 화산 활동도 활발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습곡산맥 형성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Ex)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호상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열도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안데스산맥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B7EF3-A7B0-40CA-A027-9D68BC045548}"/>
              </a:ext>
            </a:extLst>
          </p:cNvPr>
          <p:cNvSpPr txBox="1"/>
          <p:nvPr/>
        </p:nvSpPr>
        <p:spPr>
          <a:xfrm>
            <a:off x="8279892" y="2824902"/>
            <a:ext cx="3361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Ex)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히말라야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9115D-4A25-40F9-BD8A-44DBD0BCCBC6}"/>
              </a:ext>
            </a:extLst>
          </p:cNvPr>
          <p:cNvSpPr txBox="1"/>
          <p:nvPr/>
        </p:nvSpPr>
        <p:spPr>
          <a:xfrm>
            <a:off x="4329836" y="2824557"/>
            <a:ext cx="3361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Ex)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마리아나 해구</a:t>
            </a:r>
          </a:p>
        </p:txBody>
      </p:sp>
    </p:spTree>
    <p:extLst>
      <p:ext uri="{BB962C8B-B14F-4D97-AF65-F5344CB8AC3E}">
        <p14:creationId xmlns:p14="http://schemas.microsoft.com/office/powerpoint/2010/main" val="32630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2" grpId="0" build="p"/>
      <p:bldP spid="14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경계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https://blog.naver.com/rhkgkrehddkfl/221350547397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CDD5C-006C-40E2-AEAE-84B635BF2DE6}"/>
              </a:ext>
            </a:extLst>
          </p:cNvPr>
          <p:cNvSpPr txBox="1"/>
          <p:nvPr/>
        </p:nvSpPr>
        <p:spPr>
          <a:xfrm>
            <a:off x="1264356" y="609600"/>
            <a:ext cx="7015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변화와 판 구조론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D35CF-66D5-4B9D-A54B-AC578C65393D}"/>
              </a:ext>
            </a:extLst>
          </p:cNvPr>
          <p:cNvSpPr txBox="1"/>
          <p:nvPr/>
        </p:nvSpPr>
        <p:spPr>
          <a:xfrm>
            <a:off x="1055852" y="2196193"/>
            <a:ext cx="10648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 startAt="3"/>
            </a:pP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보존형 경계 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판이 반대 방향으로 어긋나는 판의 경계</a:t>
            </a:r>
          </a:p>
        </p:txBody>
      </p:sp>
      <p:pic>
        <p:nvPicPr>
          <p:cNvPr id="3" name="그림 2" descr="테이블, 상자, 앉아있는, 오렌지이(가) 표시된 사진&#10;&#10;자동 생성된 설명">
            <a:extLst>
              <a:ext uri="{FF2B5EF4-FFF2-40B4-BE49-F238E27FC236}">
                <a16:creationId xmlns:a16="http://schemas.microsoft.com/office/drawing/2014/main" id="{F81DE2D3-9BE4-44FE-A66C-D31225D3C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472" y="2796357"/>
            <a:ext cx="5600170" cy="3440093"/>
          </a:xfrm>
          <a:prstGeom prst="rect">
            <a:avLst/>
          </a:prstGeom>
        </p:spPr>
      </p:pic>
      <p:pic>
        <p:nvPicPr>
          <p:cNvPr id="9" name="그림 8" descr="상자이(가) 표시된 사진&#10;&#10;자동 생성된 설명">
            <a:extLst>
              <a:ext uri="{FF2B5EF4-FFF2-40B4-BE49-F238E27FC236}">
                <a16:creationId xmlns:a16="http://schemas.microsoft.com/office/drawing/2014/main" id="{6D05DA15-8BCC-4A8C-8B49-1BB083713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98" y="2852634"/>
            <a:ext cx="5190789" cy="3376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581F4-D2D6-4742-8CCF-8E8CBB7A56D4}"/>
              </a:ext>
            </a:extLst>
          </p:cNvPr>
          <p:cNvSpPr txBox="1"/>
          <p:nvPr/>
        </p:nvSpPr>
        <p:spPr>
          <a:xfrm>
            <a:off x="1055852" y="6193971"/>
            <a:ext cx="99093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판이 생성되거나 소멸되지는 않음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지진이 자주 </a:t>
            </a:r>
            <a:r>
              <a:rPr lang="ko-KR" altLang="en-US" sz="33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일어남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화산활동 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</a:p>
          <a:p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Ex) 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북아메리카의 </a:t>
            </a:r>
            <a:r>
              <a:rPr lang="ko-KR" altLang="en-US" sz="3300" dirty="0" err="1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산안드레아스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단층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변환 단층</a:t>
            </a:r>
            <a:r>
              <a:rPr lang="en-US" altLang="ko-KR" sz="33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3300" dirty="0">
              <a:solidFill>
                <a:srgbClr val="00B05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7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https://news.naver.com/main/read.nhn?oid=081&amp;aid=0002466783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https://news.naver.com/main/read.nhn?oid=417&amp;aid=0000278631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EC900-3825-497B-8BDC-D1047F74B55C}"/>
              </a:ext>
            </a:extLst>
          </p:cNvPr>
          <p:cNvSpPr txBox="1"/>
          <p:nvPr/>
        </p:nvSpPr>
        <p:spPr>
          <a:xfrm>
            <a:off x="910998" y="6398338"/>
            <a:ext cx="45652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분출의 피해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321944" y="7058220"/>
            <a:ext cx="11304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* </a:t>
            </a:r>
            <a:r>
              <a:rPr lang="ko-KR" altLang="en-US" sz="35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화산 활동이 피해만 주는 것은 아니다</a:t>
            </a:r>
            <a:r>
              <a:rPr lang="en-US" altLang="ko-KR" sz="35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r>
              <a:rPr lang="ko-KR" altLang="en-US" sz="35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어떤 긍정적인 영향을 미칠까</a:t>
            </a:r>
            <a:r>
              <a:rPr lang="en-US" altLang="ko-KR" sz="35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5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4A2CD-26AF-435D-9027-39150CC61D50}"/>
              </a:ext>
            </a:extLst>
          </p:cNvPr>
          <p:cNvSpPr txBox="1"/>
          <p:nvPr/>
        </p:nvSpPr>
        <p:spPr>
          <a:xfrm>
            <a:off x="1264356" y="609600"/>
            <a:ext cx="7855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변화가 지구 시스템에 미치는 영향</a:t>
            </a:r>
          </a:p>
        </p:txBody>
      </p:sp>
      <p:pic>
        <p:nvPicPr>
          <p:cNvPr id="3" name="그림 2" descr="실외, 운송, 눈, 사람들이(가) 표시된 사진&#10;&#10;자동 생성된 설명">
            <a:extLst>
              <a:ext uri="{FF2B5EF4-FFF2-40B4-BE49-F238E27FC236}">
                <a16:creationId xmlns:a16="http://schemas.microsoft.com/office/drawing/2014/main" id="{1CDD80E0-9881-4969-9E82-15E460F9F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21" y="2564851"/>
            <a:ext cx="5437658" cy="3659962"/>
          </a:xfrm>
          <a:prstGeom prst="rect">
            <a:avLst/>
          </a:prstGeom>
        </p:spPr>
      </p:pic>
      <p:pic>
        <p:nvPicPr>
          <p:cNvPr id="8" name="그림 7" descr="실외, 도로, 건물, 거리이(가) 표시된 사진&#10;&#10;자동 생성된 설명">
            <a:extLst>
              <a:ext uri="{FF2B5EF4-FFF2-40B4-BE49-F238E27FC236}">
                <a16:creationId xmlns:a16="http://schemas.microsoft.com/office/drawing/2014/main" id="{3659B864-BDC1-4BAC-8062-DF900C675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1847" y="2564850"/>
            <a:ext cx="5437658" cy="3659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CE1D57-1D80-4CAC-B077-328BA7FCAA50}"/>
              </a:ext>
            </a:extLst>
          </p:cNvPr>
          <p:cNvSpPr txBox="1"/>
          <p:nvPr/>
        </p:nvSpPr>
        <p:spPr>
          <a:xfrm>
            <a:off x="6458054" y="6355469"/>
            <a:ext cx="45652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지진의 피해</a:t>
            </a:r>
          </a:p>
        </p:txBody>
      </p:sp>
    </p:spTree>
    <p:extLst>
      <p:ext uri="{BB962C8B-B14F-4D97-AF65-F5344CB8AC3E}">
        <p14:creationId xmlns:p14="http://schemas.microsoft.com/office/powerpoint/2010/main" val="7805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  <p:bldP spid="15" grpId="0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828931" y="7538333"/>
            <a:ext cx="100467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교과서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p132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탐구활동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번 표 </a:t>
            </a:r>
            <a:r>
              <a:rPr lang="ko-KR" altLang="en-US" sz="3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채워보기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DEC5524-1522-40D1-99DD-1159B5FEDC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468" y="2389001"/>
            <a:ext cx="10764784" cy="3773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7855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변화가 지구 시스템에 미치는 영향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1FF95-01EB-4DB5-B053-DF032E1C80A0}"/>
              </a:ext>
            </a:extLst>
          </p:cNvPr>
          <p:cNvSpPr txBox="1"/>
          <p:nvPr/>
        </p:nvSpPr>
        <p:spPr>
          <a:xfrm>
            <a:off x="-149711" y="6106135"/>
            <a:ext cx="481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아이슬란드 </a:t>
            </a:r>
            <a:r>
              <a:rPr lang="ko-KR" altLang="en-US" sz="3000" dirty="0" err="1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에이야퍄들라이외퀴들</a:t>
            </a:r>
            <a:r>
              <a:rPr lang="ko-KR" altLang="en-US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화산</a:t>
            </a:r>
            <a:endParaRPr lang="en-US" altLang="ko-KR" sz="30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(2010</a:t>
            </a:r>
            <a:r>
              <a:rPr lang="ko-KR" altLang="en-US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분출</a:t>
            </a:r>
            <a:r>
              <a:rPr lang="en-US" altLang="ko-KR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30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2C456-C9F6-4131-BDE9-81AD12704300}"/>
              </a:ext>
            </a:extLst>
          </p:cNvPr>
          <p:cNvSpPr txBox="1"/>
          <p:nvPr/>
        </p:nvSpPr>
        <p:spPr>
          <a:xfrm>
            <a:off x="6710396" y="6106135"/>
            <a:ext cx="481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인도네시아 </a:t>
            </a:r>
            <a:r>
              <a:rPr lang="ko-KR" altLang="en-US" sz="3000" dirty="0" err="1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탐보라</a:t>
            </a:r>
            <a:r>
              <a:rPr lang="ko-KR" altLang="en-US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화산</a:t>
            </a:r>
            <a:endParaRPr lang="en-US" altLang="ko-KR" sz="30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(1815</a:t>
            </a:r>
            <a:r>
              <a:rPr lang="ko-KR" altLang="en-US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분출</a:t>
            </a:r>
            <a:r>
              <a:rPr lang="en-US" altLang="ko-KR" sz="3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30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80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 build="p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944029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2-1.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변동대에서는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활동과 지진이 활발하다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7855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p154)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6AF98-5C05-4E3E-A0DA-D406D48AAF6A}"/>
              </a:ext>
            </a:extLst>
          </p:cNvPr>
          <p:cNvSpPr txBox="1"/>
          <p:nvPr/>
        </p:nvSpPr>
        <p:spPr>
          <a:xfrm>
            <a:off x="171429" y="2487684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2-2.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화산대와 지진대의 분포는 서로 연관이 없다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EEBCF2-B8A1-4856-814E-72BCDC60C888}"/>
              </a:ext>
            </a:extLst>
          </p:cNvPr>
          <p:cNvSpPr txBox="1"/>
          <p:nvPr/>
        </p:nvSpPr>
        <p:spPr>
          <a:xfrm>
            <a:off x="171432" y="3031339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2-3.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지진이 발생하는 곳에서 반드시 화산 활동이 일어난다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2CCBE-4419-4665-92A7-2AFC6D2DFC61}"/>
              </a:ext>
            </a:extLst>
          </p:cNvPr>
          <p:cNvSpPr txBox="1"/>
          <p:nvPr/>
        </p:nvSpPr>
        <p:spPr>
          <a:xfrm>
            <a:off x="171432" y="3575429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2-4.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대륙의 중앙부에는 지진대나 화산대가 거의 분포하지 않는다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4E37A5-1AB4-4CB0-AD9D-B561978A568E}"/>
              </a:ext>
            </a:extLst>
          </p:cNvPr>
          <p:cNvSpPr txBox="1"/>
          <p:nvPr/>
        </p:nvSpPr>
        <p:spPr>
          <a:xfrm>
            <a:off x="171432" y="4125749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2-5.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활동은 알프스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히말라야 화산대에서 가장 많이 발생한다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A5ED5D-BA54-4536-AB2F-D9F8D73EF674}"/>
              </a:ext>
            </a:extLst>
          </p:cNvPr>
          <p:cNvSpPr txBox="1"/>
          <p:nvPr/>
        </p:nvSpPr>
        <p:spPr>
          <a:xfrm>
            <a:off x="171432" y="4669621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2-6.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변동대는 대부분 판 경계를 타라 분포한다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31A09-4DBE-438B-940A-5C5B35E82254}"/>
              </a:ext>
            </a:extLst>
          </p:cNvPr>
          <p:cNvSpPr txBox="1"/>
          <p:nvPr/>
        </p:nvSpPr>
        <p:spPr>
          <a:xfrm>
            <a:off x="171432" y="5541486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5-1.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대륙판은 해양판보다 두께가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(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두껍다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얇다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).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EA7302-50D8-4089-9B88-7DE6CD5B9DAC}"/>
              </a:ext>
            </a:extLst>
          </p:cNvPr>
          <p:cNvSpPr txBox="1"/>
          <p:nvPr/>
        </p:nvSpPr>
        <p:spPr>
          <a:xfrm>
            <a:off x="200280" y="6095484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5-2.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대륙판은 해양판보다 밀도가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크다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작다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).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A30269-A8F9-454C-BD40-BB5BF54A2238}"/>
              </a:ext>
            </a:extLst>
          </p:cNvPr>
          <p:cNvSpPr txBox="1"/>
          <p:nvPr/>
        </p:nvSpPr>
        <p:spPr>
          <a:xfrm>
            <a:off x="228336" y="6641137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5-3.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해양판의 대표적인 예로는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유라시아판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태평양판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있다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46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  <p:bldP spid="20" grpId="0" build="p"/>
      <p:bldP spid="21" grpId="0" build="p"/>
      <p:bldP spid="22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944029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3-1.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지구의 표면은 하나의 거대한 판으로 이루어져 있다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7855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p154)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6AF98-5C05-4E3E-A0DA-D406D48AAF6A}"/>
              </a:ext>
            </a:extLst>
          </p:cNvPr>
          <p:cNvSpPr txBox="1"/>
          <p:nvPr/>
        </p:nvSpPr>
        <p:spPr>
          <a:xfrm>
            <a:off x="171429" y="2487684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3-2.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년에 약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1cm~10cm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속력으로 이동한다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EEBCF2-B8A1-4856-814E-72BCDC60C888}"/>
              </a:ext>
            </a:extLst>
          </p:cNvPr>
          <p:cNvSpPr txBox="1"/>
          <p:nvPr/>
        </p:nvSpPr>
        <p:spPr>
          <a:xfrm>
            <a:off x="171432" y="3031339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3-3.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판은 지각을 포함한다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2CCBE-4419-4665-92A7-2AFC6D2DFC61}"/>
              </a:ext>
            </a:extLst>
          </p:cNvPr>
          <p:cNvSpPr txBox="1"/>
          <p:nvPr/>
        </p:nvSpPr>
        <p:spPr>
          <a:xfrm>
            <a:off x="171432" y="3575429"/>
            <a:ext cx="115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3-4.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지각과 상부 맨틀의 일부를 포함한 단단한 부분을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연약권이라고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A5ED5D-BA54-4536-AB2F-D9F8D73EF674}"/>
              </a:ext>
            </a:extLst>
          </p:cNvPr>
          <p:cNvSpPr txBox="1"/>
          <p:nvPr/>
        </p:nvSpPr>
        <p:spPr>
          <a:xfrm>
            <a:off x="171432" y="4669621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3-5.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판은 맨틀의 대류에 의해 이동한다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31A09-4DBE-438B-940A-5C5B35E82254}"/>
              </a:ext>
            </a:extLst>
          </p:cNvPr>
          <p:cNvSpPr txBox="1"/>
          <p:nvPr/>
        </p:nvSpPr>
        <p:spPr>
          <a:xfrm>
            <a:off x="170639" y="5391334"/>
            <a:ext cx="115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다음은 맨틀 대류가 일어나는 과정을 설명한 것이다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 )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안에 알맞은 말을 쓰시오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EE98EC1-2E9A-41F7-BE22-F2C2CA603E8B}"/>
              </a:ext>
            </a:extLst>
          </p:cNvPr>
          <p:cNvSpPr/>
          <p:nvPr/>
        </p:nvSpPr>
        <p:spPr>
          <a:xfrm>
            <a:off x="298184" y="6397089"/>
            <a:ext cx="11108267" cy="2066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맨틀의 연약권에서는 상부와 하부의 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    ) 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차이로 대류가 일어난다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온도가 높은 부분은 밀도가 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   )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져 상승하고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옆으로 이동하다가 식어서 밀도가 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  )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지면 하강한다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이때 </a:t>
            </a:r>
            <a:r>
              <a:rPr lang="ko-KR" alt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연약권</a:t>
            </a:r>
            <a:r>
              <a:rPr lang="ko-KR" alt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위에 떠 있는 판이 함께 이동한다</a:t>
            </a:r>
            <a:r>
              <a:rPr lang="en-US" altLang="ko-K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ko-KR" alt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7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  <p:bldP spid="20" grpId="0" build="p"/>
      <p:bldP spid="21" grpId="0" build="p"/>
      <p:bldP spid="27" grpId="0" build="p"/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605247"/>
            <a:ext cx="1153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전 세계의 판 경계와 이동 방향을 나타낸 것이다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7855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p159)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31A09-4DBE-438B-940A-5C5B35E82254}"/>
              </a:ext>
            </a:extLst>
          </p:cNvPr>
          <p:cNvSpPr txBox="1"/>
          <p:nvPr/>
        </p:nvSpPr>
        <p:spPr>
          <a:xfrm>
            <a:off x="6048500" y="2540321"/>
            <a:ext cx="53579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발산형 경계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</a:p>
          <a:p>
            <a:pPr marL="514350" indent="-514350">
              <a:buAutoNum type="arabicParenBoth"/>
            </a:pPr>
            <a:endParaRPr lang="en-US" altLang="ko-KR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14350" indent="-514350"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수렴형 경계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</a:p>
          <a:p>
            <a:pPr marL="514350" indent="-514350">
              <a:buAutoNum type="arabicParenBoth"/>
            </a:pPr>
            <a:endParaRPr lang="en-US" altLang="ko-KR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14350" indent="-514350"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보존형 경계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2C7EBC-C178-42A8-A306-2301BBCB2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27" y="2159245"/>
            <a:ext cx="5622773" cy="3162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62D41D-EFF7-4757-AEBD-85601516F633}"/>
              </a:ext>
            </a:extLst>
          </p:cNvPr>
          <p:cNvSpPr txBox="1"/>
          <p:nvPr/>
        </p:nvSpPr>
        <p:spPr>
          <a:xfrm>
            <a:off x="170639" y="5431826"/>
            <a:ext cx="58778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충돌형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섭입형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수렴 경계로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 경계에서 밀도가 큰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해양판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밀도가 작은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해양판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아래로 비스듬히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섭입한다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95A64CD-8245-4819-8051-3C24EEC07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933" y="5195096"/>
            <a:ext cx="4563771" cy="29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8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1059099"/>
            <a:ext cx="4495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학습 목표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8781" y="2092991"/>
            <a:ext cx="9902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지진과 화산 활동 같은 지권의 변화는 지구 내부 에너지 흐름과 어떤 관계가 있으며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시스템에 어떤 영향을 미칠까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40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56" y="5119720"/>
            <a:ext cx="11704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지진과 화산 활동이 특정 지역에서만 일어나는 까닭을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457" y="6263606"/>
            <a:ext cx="11203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지권의 변화를 판 구조론 관점에서 해석할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6" y="6868883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내부 에너지 흐름의 결과로 일어나는 지권의 변화가 지구 시스템에 미치는 영향을 추론할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605247"/>
            <a:ext cx="11533999" cy="279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발산형 경계</a:t>
            </a:r>
            <a:endParaRPr lang="en-US" altLang="ko-KR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새로운 판이 생성되는 곳이다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천발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지진과 화산 활동이 활발하게 일어난다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 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맨틀 대류가 하강하는 곳에서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열곡이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형성된다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7855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p159)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F68C4-6827-46D3-8E63-71352D8B586E}"/>
              </a:ext>
            </a:extLst>
          </p:cNvPr>
          <p:cNvSpPr txBox="1"/>
          <p:nvPr/>
        </p:nvSpPr>
        <p:spPr>
          <a:xfrm>
            <a:off x="170639" y="4449100"/>
            <a:ext cx="11533999" cy="348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보존형 경계</a:t>
            </a:r>
            <a:endParaRPr lang="en-US" altLang="ko-KR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화산 활동이 활발하게 일어난다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판이 생성되거나 소멸되지 않는다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 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해령과 나란하게 변환 단층이 발달한다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 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변환 단층을 따라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천발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지진이 발생한다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  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00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605247"/>
            <a:ext cx="6500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판의 구조를 모식적으로 나타낸 것이다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이에 대한 설명으로 옳은 것은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9460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p161~164)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F68C4-6827-46D3-8E63-71352D8B586E}"/>
              </a:ext>
            </a:extLst>
          </p:cNvPr>
          <p:cNvSpPr txBox="1"/>
          <p:nvPr/>
        </p:nvSpPr>
        <p:spPr>
          <a:xfrm>
            <a:off x="294817" y="3394489"/>
            <a:ext cx="6873628" cy="348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합친 부분이다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에서는 맨틀 대류가 일어난다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C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액체 상태이다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C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비해서 밀도가 작다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대륙판은 해양판에 비해서 밀도가 크다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183D72B-9F42-445B-935A-1F92B00E4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959" y="1896765"/>
            <a:ext cx="4634712" cy="3487621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79A6B9D-EC15-4CAE-9AA8-3EB366D3275D}"/>
              </a:ext>
            </a:extLst>
          </p:cNvPr>
          <p:cNvSpPr/>
          <p:nvPr/>
        </p:nvSpPr>
        <p:spPr>
          <a:xfrm>
            <a:off x="294817" y="3556159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0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605247"/>
            <a:ext cx="11162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7~8.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판 경계를 모식적으로 나타낸 것이다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9460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p161~164)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D0324BE-F3CC-4AFC-BE19-BFA1B8CCA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82067"/>
              </p:ext>
            </p:extLst>
          </p:nvPr>
        </p:nvGraphicFramePr>
        <p:xfrm>
          <a:off x="249503" y="5404371"/>
          <a:ext cx="11287742" cy="2799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87742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494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251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에서는 안데스산맥과 같은 습곡 산맥이 형성된다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C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에서는 지진은 활발하지만 화산 활동은 일어나지 않는다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D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에서는 오래된 해양 지각이 소멸한다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ㄹ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B, C, D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에서는 모두 </a:t>
                      </a:r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심발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 지진이 발생한다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404991B7-8F24-492F-B0B9-70A8A437D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52" y="2217599"/>
            <a:ext cx="5952641" cy="29912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A187BE-1165-41EB-9E29-097D40C7C4C5}"/>
              </a:ext>
            </a:extLst>
          </p:cNvPr>
          <p:cNvSpPr txBox="1"/>
          <p:nvPr/>
        </p:nvSpPr>
        <p:spPr>
          <a:xfrm>
            <a:off x="6212173" y="2177967"/>
            <a:ext cx="4948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 경계 지역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A~D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형성되는 지형의 이름을 각각 쓰시오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C817B-1499-48A6-9DE0-B568E5DDFF7E}"/>
              </a:ext>
            </a:extLst>
          </p:cNvPr>
          <p:cNvSpPr txBox="1"/>
          <p:nvPr/>
        </p:nvSpPr>
        <p:spPr>
          <a:xfrm>
            <a:off x="249502" y="4903949"/>
            <a:ext cx="722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8.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9C6F77D-8A65-48F1-A1BA-D3C505B4DC9B}"/>
              </a:ext>
            </a:extLst>
          </p:cNvPr>
          <p:cNvSpPr/>
          <p:nvPr/>
        </p:nvSpPr>
        <p:spPr>
          <a:xfrm>
            <a:off x="255852" y="5929214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A8B6D3D-177A-4242-9DE9-1BD27AB49C1B}"/>
              </a:ext>
            </a:extLst>
          </p:cNvPr>
          <p:cNvSpPr/>
          <p:nvPr/>
        </p:nvSpPr>
        <p:spPr>
          <a:xfrm>
            <a:off x="255852" y="6506049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71432" y="1605247"/>
            <a:ext cx="11162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10.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판 경계를 나타낸 것이다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C0E67-C3E1-4EDA-B24F-D8C937967D41}"/>
              </a:ext>
            </a:extLst>
          </p:cNvPr>
          <p:cNvSpPr txBox="1"/>
          <p:nvPr/>
        </p:nvSpPr>
        <p:spPr>
          <a:xfrm>
            <a:off x="1264356" y="628737"/>
            <a:ext cx="9460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완자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p161~164)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285A40-47CC-4836-BDF0-92278FC8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D0324BE-F3CC-4AFC-BE19-BFA1B8CCA1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7689" y="5404371"/>
          <a:ext cx="11119555" cy="2799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1955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494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2512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수렴형 경계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보존형 경계이다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맨틀 물질이 하강하는 곳이다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심발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 지진은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가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보다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나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 자주 발생한다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ㄹ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화산 활동은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나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보다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가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 활발하다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760540FD-EC52-422A-8A32-870D0D622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368" y="2383840"/>
            <a:ext cx="7850747" cy="2963657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4D27F77F-8E20-4F60-9AC9-06F438059A01}"/>
              </a:ext>
            </a:extLst>
          </p:cNvPr>
          <p:cNvSpPr/>
          <p:nvPr/>
        </p:nvSpPr>
        <p:spPr>
          <a:xfrm>
            <a:off x="417689" y="6507193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A9BC532-E77A-4325-A09D-75A2BB1189EE}"/>
              </a:ext>
            </a:extLst>
          </p:cNvPr>
          <p:cNvSpPr/>
          <p:nvPr/>
        </p:nvSpPr>
        <p:spPr>
          <a:xfrm>
            <a:off x="406974" y="7566426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39" y="5478971"/>
            <a:ext cx="626264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313" y="1704807"/>
            <a:ext cx="1110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 지점에 축적되어 있던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지구내부에너지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급격히 방출될 때 일어나는 현상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189" y="8336650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46CA8B-3717-405C-922A-E6AEBA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33416904">
            <a:extLst>
              <a:ext uri="{FF2B5EF4-FFF2-40B4-BE49-F238E27FC236}">
                <a16:creationId xmlns:a16="http://schemas.microsoft.com/office/drawing/2014/main" id="{18966C10-0AA8-4336-B743-FEFF317E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9" y="2914416"/>
            <a:ext cx="9812525" cy="50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0689446">
            <a:off x="382025" y="6939424"/>
            <a:ext cx="144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지진대</a:t>
            </a:r>
          </a:p>
        </p:txBody>
      </p:sp>
      <p:sp>
        <p:nvSpPr>
          <p:cNvPr id="9" name="TextBox 8"/>
          <p:cNvSpPr txBox="1"/>
          <p:nvPr/>
        </p:nvSpPr>
        <p:spPr>
          <a:xfrm rot="1081457">
            <a:off x="9821902" y="6998888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화산대</a:t>
            </a:r>
          </a:p>
        </p:txBody>
      </p:sp>
    </p:spTree>
    <p:extLst>
      <p:ext uri="{BB962C8B-B14F-4D97-AF65-F5344CB8AC3E}">
        <p14:creationId xmlns:p14="http://schemas.microsoft.com/office/powerpoint/2010/main" val="22390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313" y="1704807"/>
            <a:ext cx="1110261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내부에 축적된 에너지가 지진파로 방출되면서 땅이 흔들리는 현상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단층이 생기거나 화산이 폭발할 때 발생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지진이 발생한 지점을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진원의 바로 위 지표면을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진앙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이라고 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지진이 발생하면 건물 붕괴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도로 파손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산사태 등의 피해 발생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지진의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규모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어디서나 같지만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진도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관측소에 따라 달라짐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46CA8B-3717-405C-922A-E6AEBA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115" y="1716111"/>
            <a:ext cx="1110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지진파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지진에 의해 탄성체인 내부 또는 표면을 따라 전파되는 탄성파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189" y="8336650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EBS</a:t>
            </a:r>
            <a:endParaRPr lang="ko-KR" altLang="en-US" sz="1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46CA8B-3717-405C-922A-E6AEBA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7">
            <a:extLst>
              <a:ext uri="{FF2B5EF4-FFF2-40B4-BE49-F238E27FC236}">
                <a16:creationId xmlns:a16="http://schemas.microsoft.com/office/drawing/2014/main" id="{38365107-C6E5-4779-B279-97415106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22503"/>
              </p:ext>
            </p:extLst>
          </p:nvPr>
        </p:nvGraphicFramePr>
        <p:xfrm>
          <a:off x="172268" y="3092749"/>
          <a:ext cx="11274664" cy="49562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1446">
                  <a:extLst>
                    <a:ext uri="{9D8B030D-6E8A-4147-A177-3AD203B41FA5}">
                      <a16:colId xmlns:a16="http://schemas.microsoft.com/office/drawing/2014/main" val="3637286245"/>
                    </a:ext>
                  </a:extLst>
                </a:gridCol>
                <a:gridCol w="1691503">
                  <a:extLst>
                    <a:ext uri="{9D8B030D-6E8A-4147-A177-3AD203B41FA5}">
                      <a16:colId xmlns:a16="http://schemas.microsoft.com/office/drawing/2014/main" val="269997022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735483674"/>
                    </a:ext>
                  </a:extLst>
                </a:gridCol>
                <a:gridCol w="1377696">
                  <a:extLst>
                    <a:ext uri="{9D8B030D-6E8A-4147-A177-3AD203B41FA5}">
                      <a16:colId xmlns:a16="http://schemas.microsoft.com/office/drawing/2014/main" val="1969984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963156850"/>
                    </a:ext>
                  </a:extLst>
                </a:gridCol>
                <a:gridCol w="2422979">
                  <a:extLst>
                    <a:ext uri="{9D8B030D-6E8A-4147-A177-3AD203B41FA5}">
                      <a16:colId xmlns:a16="http://schemas.microsoft.com/office/drawing/2014/main" val="2873330840"/>
                    </a:ext>
                  </a:extLst>
                </a:gridCol>
              </a:tblGrid>
              <a:tr h="131526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98645"/>
                  </a:ext>
                </a:extLst>
              </a:tr>
              <a:tr h="84412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58023"/>
                  </a:ext>
                </a:extLst>
              </a:tr>
              <a:tr h="99215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23779"/>
                  </a:ext>
                </a:extLst>
              </a:tr>
              <a:tr h="180468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38109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40118DB0-290C-41B6-8D59-92834AE0E8EF}"/>
              </a:ext>
            </a:extLst>
          </p:cNvPr>
          <p:cNvGrpSpPr/>
          <p:nvPr/>
        </p:nvGrpSpPr>
        <p:grpSpPr>
          <a:xfrm>
            <a:off x="-3589" y="4479795"/>
            <a:ext cx="1645829" cy="2850271"/>
            <a:chOff x="-3589" y="4479795"/>
            <a:chExt cx="1645829" cy="28502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948910-726A-4800-836A-C9BFBFBCCA6D}"/>
                </a:ext>
              </a:extLst>
            </p:cNvPr>
            <p:cNvSpPr txBox="1"/>
            <p:nvPr/>
          </p:nvSpPr>
          <p:spPr>
            <a:xfrm>
              <a:off x="-3589" y="4479795"/>
              <a:ext cx="1584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P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파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9B647B-D1FC-4B22-8A20-10F713879E22}"/>
                </a:ext>
              </a:extLst>
            </p:cNvPr>
            <p:cNvSpPr txBox="1"/>
            <p:nvPr/>
          </p:nvSpPr>
          <p:spPr>
            <a:xfrm>
              <a:off x="-2234" y="5432092"/>
              <a:ext cx="1584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S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파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D9B219-0885-4EB7-9A39-63D928F43E04}"/>
                </a:ext>
              </a:extLst>
            </p:cNvPr>
            <p:cNvSpPr txBox="1"/>
            <p:nvPr/>
          </p:nvSpPr>
          <p:spPr>
            <a:xfrm>
              <a:off x="58186" y="6622180"/>
              <a:ext cx="1584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L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파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E29748-4E29-44C9-BFD6-29533B935EDF}"/>
              </a:ext>
            </a:extLst>
          </p:cNvPr>
          <p:cNvSpPr txBox="1"/>
          <p:nvPr/>
        </p:nvSpPr>
        <p:spPr>
          <a:xfrm>
            <a:off x="1580465" y="4517931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종파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DC6BC7-05C7-4598-87B8-4783E1ED6864}"/>
              </a:ext>
            </a:extLst>
          </p:cNvPr>
          <p:cNvSpPr txBox="1"/>
          <p:nvPr/>
        </p:nvSpPr>
        <p:spPr>
          <a:xfrm>
            <a:off x="1568162" y="5466695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횡파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8E04C7-9846-4BB7-B9C5-385DF4B55882}"/>
              </a:ext>
            </a:extLst>
          </p:cNvPr>
          <p:cNvSpPr txBox="1"/>
          <p:nvPr/>
        </p:nvSpPr>
        <p:spPr>
          <a:xfrm>
            <a:off x="1581820" y="6612863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표면파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BAFBC-5642-492D-8E16-8AC15D5760C1}"/>
              </a:ext>
            </a:extLst>
          </p:cNvPr>
          <p:cNvSpPr txBox="1"/>
          <p:nvPr/>
        </p:nvSpPr>
        <p:spPr>
          <a:xfrm>
            <a:off x="3337539" y="4512356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빠르다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E7495-CC4D-4B45-AF47-7E2EC483C6BA}"/>
              </a:ext>
            </a:extLst>
          </p:cNvPr>
          <p:cNvSpPr txBox="1"/>
          <p:nvPr/>
        </p:nvSpPr>
        <p:spPr>
          <a:xfrm>
            <a:off x="3399314" y="6616605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느리다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D6D45-2C8B-40EF-801E-1DB95E143721}"/>
              </a:ext>
            </a:extLst>
          </p:cNvPr>
          <p:cNvSpPr txBox="1"/>
          <p:nvPr/>
        </p:nvSpPr>
        <p:spPr>
          <a:xfrm rot="5400000">
            <a:off x="3325236" y="5375858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208CD-E4A6-4E77-8643-BF4620C9A0FB}"/>
              </a:ext>
            </a:extLst>
          </p:cNvPr>
          <p:cNvSpPr txBox="1"/>
          <p:nvPr/>
        </p:nvSpPr>
        <p:spPr>
          <a:xfrm>
            <a:off x="4950390" y="4500669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작다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FE50D5-3C61-4781-81FB-92F8C8D98F35}"/>
              </a:ext>
            </a:extLst>
          </p:cNvPr>
          <p:cNvSpPr txBox="1"/>
          <p:nvPr/>
        </p:nvSpPr>
        <p:spPr>
          <a:xfrm>
            <a:off x="5088049" y="6608733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크다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13C0D5-A897-45EC-9FA3-B899655062EA}"/>
              </a:ext>
            </a:extLst>
          </p:cNvPr>
          <p:cNvSpPr txBox="1"/>
          <p:nvPr/>
        </p:nvSpPr>
        <p:spPr>
          <a:xfrm rot="5400000">
            <a:off x="4938087" y="5368816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10D05-C05B-44C4-AA2E-DE1C2830CF0A}"/>
              </a:ext>
            </a:extLst>
          </p:cNvPr>
          <p:cNvSpPr txBox="1"/>
          <p:nvPr/>
        </p:nvSpPr>
        <p:spPr>
          <a:xfrm>
            <a:off x="6264226" y="4512896"/>
            <a:ext cx="285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비교적 작다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C68C9B-75EF-4D68-9DCE-BAF4E02E7183}"/>
              </a:ext>
            </a:extLst>
          </p:cNvPr>
          <p:cNvSpPr txBox="1"/>
          <p:nvPr/>
        </p:nvSpPr>
        <p:spPr>
          <a:xfrm>
            <a:off x="6961830" y="6605837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EE920B-3E05-46DB-96DB-3BBABF94845E}"/>
              </a:ext>
            </a:extLst>
          </p:cNvPr>
          <p:cNvSpPr txBox="1"/>
          <p:nvPr/>
        </p:nvSpPr>
        <p:spPr>
          <a:xfrm rot="5400000">
            <a:off x="6886426" y="5368816"/>
            <a:ext cx="15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∼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A1BCCDD-F677-4F04-8623-FB5112E76449}"/>
              </a:ext>
            </a:extLst>
          </p:cNvPr>
          <p:cNvGrpSpPr/>
          <p:nvPr/>
        </p:nvGrpSpPr>
        <p:grpSpPr>
          <a:xfrm>
            <a:off x="1568162" y="3391951"/>
            <a:ext cx="9940338" cy="750753"/>
            <a:chOff x="1568162" y="3391951"/>
            <a:chExt cx="9940338" cy="750753"/>
          </a:xfrm>
        </p:grpSpPr>
        <p:sp>
          <p:nvSpPr>
            <p:cNvPr id="9" name="TextBox 8"/>
            <p:cNvSpPr txBox="1"/>
            <p:nvPr/>
          </p:nvSpPr>
          <p:spPr>
            <a:xfrm>
              <a:off x="1568162" y="3434818"/>
              <a:ext cx="1584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종류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958311-2B08-45C3-BC5D-F1EB9121662A}"/>
                </a:ext>
              </a:extLst>
            </p:cNvPr>
            <p:cNvSpPr txBox="1"/>
            <p:nvPr/>
          </p:nvSpPr>
          <p:spPr>
            <a:xfrm>
              <a:off x="3152682" y="3414125"/>
              <a:ext cx="192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전파속도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271876-7A0E-4D49-9F68-4B71E631D302}"/>
                </a:ext>
              </a:extLst>
            </p:cNvPr>
            <p:cNvSpPr txBox="1"/>
            <p:nvPr/>
          </p:nvSpPr>
          <p:spPr>
            <a:xfrm>
              <a:off x="4765534" y="3393537"/>
              <a:ext cx="1929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진폭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E4842B-AFD5-4A73-8CFC-B55F7C82513A}"/>
                </a:ext>
              </a:extLst>
            </p:cNvPr>
            <p:cNvSpPr txBox="1"/>
            <p:nvPr/>
          </p:nvSpPr>
          <p:spPr>
            <a:xfrm>
              <a:off x="6374170" y="3401733"/>
              <a:ext cx="2611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피해 정도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F1C898-3556-44E1-B8C7-06AC41C8D929}"/>
                </a:ext>
              </a:extLst>
            </p:cNvPr>
            <p:cNvSpPr txBox="1"/>
            <p:nvPr/>
          </p:nvSpPr>
          <p:spPr>
            <a:xfrm>
              <a:off x="8897282" y="3391951"/>
              <a:ext cx="2611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통과 매질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FDBE71A-7E49-4C25-AC76-B91DA422180D}"/>
              </a:ext>
            </a:extLst>
          </p:cNvPr>
          <p:cNvSpPr txBox="1"/>
          <p:nvPr/>
        </p:nvSpPr>
        <p:spPr>
          <a:xfrm>
            <a:off x="8832455" y="4479795"/>
            <a:ext cx="285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고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액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552A7-1DC6-4C73-814C-2FAC324BEA45}"/>
              </a:ext>
            </a:extLst>
          </p:cNvPr>
          <p:cNvSpPr txBox="1"/>
          <p:nvPr/>
        </p:nvSpPr>
        <p:spPr>
          <a:xfrm>
            <a:off x="9483282" y="5427469"/>
            <a:ext cx="15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C44678-348A-40B9-B405-09E5DBFC2F6D}"/>
              </a:ext>
            </a:extLst>
          </p:cNvPr>
          <p:cNvSpPr txBox="1"/>
          <p:nvPr/>
        </p:nvSpPr>
        <p:spPr>
          <a:xfrm>
            <a:off x="8985388" y="6276540"/>
            <a:ext cx="25018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지표면을 따라 전파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표면의 고체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43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5" grpId="0" build="p"/>
      <p:bldP spid="26" grpId="0" build="p"/>
      <p:bldP spid="27" grpId="0" build="p"/>
      <p:bldP spid="29" grpId="0" build="p"/>
      <p:bldP spid="30" grpId="0" build="p"/>
      <p:bldP spid="31" grpId="0" build="p"/>
      <p:bldP spid="33" grpId="0" build="p"/>
      <p:bldP spid="34" grpId="0" build="p"/>
      <p:bldP spid="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313" y="1704807"/>
            <a:ext cx="11102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활동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내부 에너지가 지표로 전달되어 축적되었다가 급격히 방출될 때 발생하는 것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분출물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화산가스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쇄설물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용암 등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46CA8B-3717-405C-922A-E6AEBA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217664-B936-409F-8972-83810CC28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201" y="4281576"/>
            <a:ext cx="4963890" cy="3583686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ACA581BE-5E05-4418-87B8-D9941AAD2FB2}"/>
              </a:ext>
            </a:extLst>
          </p:cNvPr>
          <p:cNvSpPr/>
          <p:nvPr/>
        </p:nvSpPr>
        <p:spPr>
          <a:xfrm>
            <a:off x="6006243" y="6329994"/>
            <a:ext cx="2189988" cy="102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99299-FF9D-4764-8894-C77DEF066FCB}"/>
              </a:ext>
            </a:extLst>
          </p:cNvPr>
          <p:cNvSpPr txBox="1"/>
          <p:nvPr/>
        </p:nvSpPr>
        <p:spPr>
          <a:xfrm>
            <a:off x="2360189" y="8336650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https://cafe.naver.com/jickbakguriearth/book5095047/486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401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313" y="1704807"/>
            <a:ext cx="1110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용암 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46CA8B-3717-405C-922A-E6AEBA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9480F0B-A02B-4EC3-8B54-2CB1C6A96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35244"/>
              </p:ext>
            </p:extLst>
          </p:nvPr>
        </p:nvGraphicFramePr>
        <p:xfrm>
          <a:off x="176464" y="2451020"/>
          <a:ext cx="11430320" cy="57182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2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3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978"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 err="1"/>
                        <a:t>현무암질</a:t>
                      </a:r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 err="1"/>
                        <a:t>안산암질</a:t>
                      </a:r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 err="1"/>
                        <a:t>유문암질</a:t>
                      </a:r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/>
                        <a:t>SiO</a:t>
                      </a:r>
                      <a:r>
                        <a:rPr lang="en-US" altLang="ko-KR" sz="3000" baseline="-25000" dirty="0"/>
                        <a:t>2</a:t>
                      </a:r>
                      <a:r>
                        <a:rPr lang="en-US" altLang="ko-KR" sz="3000" dirty="0"/>
                        <a:t> </a:t>
                      </a:r>
                      <a:r>
                        <a:rPr lang="ko-KR" altLang="en-US" sz="3000" dirty="0"/>
                        <a:t>함량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/>
                        <a:t>온도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/>
                        <a:t>점성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/>
                        <a:t>유동성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/>
                        <a:t>화산 가스의 함량 및</a:t>
                      </a:r>
                    </a:p>
                    <a:p>
                      <a:pPr algn="ctr" latinLnBrk="1"/>
                      <a:r>
                        <a:rPr lang="ko-KR" altLang="en-US" sz="3000" dirty="0"/>
                        <a:t>화산 종류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581735-AE41-48DB-97AA-D622FF1E9A4D}"/>
              </a:ext>
            </a:extLst>
          </p:cNvPr>
          <p:cNvSpPr txBox="1"/>
          <p:nvPr/>
        </p:nvSpPr>
        <p:spPr>
          <a:xfrm>
            <a:off x="2531388" y="3478844"/>
            <a:ext cx="29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52% </a:t>
            </a:r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이하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52A9A-4685-4572-82DA-CD4040A85A34}"/>
              </a:ext>
            </a:extLst>
          </p:cNvPr>
          <p:cNvSpPr txBox="1"/>
          <p:nvPr/>
        </p:nvSpPr>
        <p:spPr>
          <a:xfrm>
            <a:off x="8721102" y="3445712"/>
            <a:ext cx="293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63% </a:t>
            </a:r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이상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0FD5D-75E7-4636-9D7D-A4063BF43AF4}"/>
              </a:ext>
            </a:extLst>
          </p:cNvPr>
          <p:cNvSpPr txBox="1"/>
          <p:nvPr/>
        </p:nvSpPr>
        <p:spPr>
          <a:xfrm>
            <a:off x="6238244" y="3445712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휴먼모음T" pitchFamily="18" charset="-127"/>
                <a:ea typeface="휴먼모음T" pitchFamily="18" charset="-127"/>
              </a:rPr>
              <a:t>52~63%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65872-32B7-4241-8A08-55C6D30E8854}"/>
              </a:ext>
            </a:extLst>
          </p:cNvPr>
          <p:cNvSpPr txBox="1"/>
          <p:nvPr/>
        </p:nvSpPr>
        <p:spPr>
          <a:xfrm>
            <a:off x="3029627" y="4264771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높다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427AA-801F-400E-A3BD-FCA6F8B23AC3}"/>
              </a:ext>
            </a:extLst>
          </p:cNvPr>
          <p:cNvSpPr txBox="1"/>
          <p:nvPr/>
        </p:nvSpPr>
        <p:spPr>
          <a:xfrm>
            <a:off x="3064613" y="5055911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낮다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547469-4BC8-4DDC-9CA9-0620420F05B5}"/>
              </a:ext>
            </a:extLst>
          </p:cNvPr>
          <p:cNvSpPr txBox="1"/>
          <p:nvPr/>
        </p:nvSpPr>
        <p:spPr>
          <a:xfrm>
            <a:off x="3064613" y="5818187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크다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B65A2-8CD3-4AD9-8BDA-DEFB3758806F}"/>
              </a:ext>
            </a:extLst>
          </p:cNvPr>
          <p:cNvSpPr txBox="1"/>
          <p:nvPr/>
        </p:nvSpPr>
        <p:spPr>
          <a:xfrm>
            <a:off x="2381184" y="6534118"/>
            <a:ext cx="206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적다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6E37F-405E-4B3F-B766-5A7BD1E3DF22}"/>
              </a:ext>
            </a:extLst>
          </p:cNvPr>
          <p:cNvSpPr txBox="1"/>
          <p:nvPr/>
        </p:nvSpPr>
        <p:spPr>
          <a:xfrm>
            <a:off x="9226829" y="4258145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낮다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AB837-3318-429B-B503-B6E5ECFE99F9}"/>
              </a:ext>
            </a:extLst>
          </p:cNvPr>
          <p:cNvSpPr txBox="1"/>
          <p:nvPr/>
        </p:nvSpPr>
        <p:spPr>
          <a:xfrm>
            <a:off x="9239021" y="5049285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크다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0CC7C-FB71-4088-9A04-584E8A7C7FC7}"/>
              </a:ext>
            </a:extLst>
          </p:cNvPr>
          <p:cNvSpPr txBox="1"/>
          <p:nvPr/>
        </p:nvSpPr>
        <p:spPr>
          <a:xfrm>
            <a:off x="9239021" y="5833401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작다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2EBEE6-B6DC-4036-A344-12A1005A38B3}"/>
              </a:ext>
            </a:extLst>
          </p:cNvPr>
          <p:cNvSpPr txBox="1"/>
          <p:nvPr/>
        </p:nvSpPr>
        <p:spPr>
          <a:xfrm>
            <a:off x="6165358" y="4247349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휴먼모음T" pitchFamily="18" charset="-127"/>
                <a:ea typeface="휴먼모음T" pitchFamily="18" charset="-127"/>
              </a:rPr>
              <a:t>중간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24721A-6414-47A8-90A9-026E5E5EA1AF}"/>
              </a:ext>
            </a:extLst>
          </p:cNvPr>
          <p:cNvSpPr txBox="1"/>
          <p:nvPr/>
        </p:nvSpPr>
        <p:spPr>
          <a:xfrm>
            <a:off x="6190877" y="5025179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휴먼모음T" pitchFamily="18" charset="-127"/>
                <a:ea typeface="휴먼모음T" pitchFamily="18" charset="-127"/>
              </a:rPr>
              <a:t>중간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4F9DA5-CFD8-4C91-95EB-B16C25CACE75}"/>
              </a:ext>
            </a:extLst>
          </p:cNvPr>
          <p:cNvSpPr txBox="1"/>
          <p:nvPr/>
        </p:nvSpPr>
        <p:spPr>
          <a:xfrm>
            <a:off x="6190877" y="5802589"/>
            <a:ext cx="186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휴먼모음T" pitchFamily="18" charset="-127"/>
                <a:ea typeface="휴먼모음T" pitchFamily="18" charset="-127"/>
              </a:rPr>
              <a:t>중간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535B419-050E-4B61-BAA6-A5597DFB6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787" y="6512456"/>
            <a:ext cx="2376754" cy="16504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1F487B-A701-45BE-A699-13268DAE4E31}"/>
              </a:ext>
            </a:extLst>
          </p:cNvPr>
          <p:cNvSpPr txBox="1"/>
          <p:nvPr/>
        </p:nvSpPr>
        <p:spPr>
          <a:xfrm>
            <a:off x="2360189" y="7578097"/>
            <a:ext cx="206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순상화산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407128C-96D5-4947-9E46-69D2AEF0A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256" y="6504644"/>
            <a:ext cx="2494198" cy="165041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D459ED-3DCA-4580-AEEC-1F13F90283B0}"/>
              </a:ext>
            </a:extLst>
          </p:cNvPr>
          <p:cNvSpPr txBox="1"/>
          <p:nvPr/>
        </p:nvSpPr>
        <p:spPr>
          <a:xfrm>
            <a:off x="5503819" y="7602609"/>
            <a:ext cx="206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성층화산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969528B-CAFF-4438-BE2E-7324692CC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779" y="6520866"/>
            <a:ext cx="2494198" cy="16341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3E30CA-B633-4639-96E2-3A3AA8E7131D}"/>
              </a:ext>
            </a:extLst>
          </p:cNvPr>
          <p:cNvSpPr txBox="1"/>
          <p:nvPr/>
        </p:nvSpPr>
        <p:spPr>
          <a:xfrm>
            <a:off x="8604625" y="7607055"/>
            <a:ext cx="206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종상화산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C1D311-CDAF-473A-8674-5392FCF6B078}"/>
              </a:ext>
            </a:extLst>
          </p:cNvPr>
          <p:cNvSpPr txBox="1"/>
          <p:nvPr/>
        </p:nvSpPr>
        <p:spPr>
          <a:xfrm>
            <a:off x="5503819" y="6551669"/>
            <a:ext cx="206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모음T" pitchFamily="18" charset="-127"/>
                <a:ea typeface="휴먼모음T" pitchFamily="18" charset="-127"/>
              </a:rPr>
              <a:t>중간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BCBE91-8F4D-425B-9C54-F1026D340DEC}"/>
              </a:ext>
            </a:extLst>
          </p:cNvPr>
          <p:cNvSpPr txBox="1"/>
          <p:nvPr/>
        </p:nvSpPr>
        <p:spPr>
          <a:xfrm>
            <a:off x="8625021" y="6544352"/>
            <a:ext cx="206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많다</a:t>
            </a:r>
          </a:p>
        </p:txBody>
      </p:sp>
    </p:spTree>
    <p:extLst>
      <p:ext uri="{BB962C8B-B14F-4D97-AF65-F5344CB8AC3E}">
        <p14:creationId xmlns:p14="http://schemas.microsoft.com/office/powerpoint/2010/main" val="3183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8" grpId="0"/>
      <p:bldP spid="30" grpId="0"/>
      <p:bldP spid="32" grpId="0"/>
      <p:bldP spid="2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0189" y="8336650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https://blog.naver.com/davidcmham/221140801113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46CA8B-3717-405C-922A-E6AEBA38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B2E574-5FC3-42C8-AD21-9E0C7E222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90" y="1717704"/>
            <a:ext cx="9896478" cy="50382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428C1D-A3F5-4464-A32E-8BAE3F50F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91" y="3133339"/>
            <a:ext cx="9630511" cy="4883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C400FE-BB0B-4FC5-8D9B-472D3AA28000}"/>
              </a:ext>
            </a:extLst>
          </p:cNvPr>
          <p:cNvSpPr txBox="1"/>
          <p:nvPr/>
        </p:nvSpPr>
        <p:spPr>
          <a:xfrm>
            <a:off x="5723070" y="763528"/>
            <a:ext cx="585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지진이나 화산 활동과 같은 지각 변동이 자주 일어나는 지역</a:t>
            </a:r>
            <a:endParaRPr lang="en-US" altLang="ko-KR" sz="33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3AD4C-FD96-4DD9-A784-8D9AB81493B2}"/>
              </a:ext>
            </a:extLst>
          </p:cNvPr>
          <p:cNvSpPr txBox="1"/>
          <p:nvPr/>
        </p:nvSpPr>
        <p:spPr>
          <a:xfrm>
            <a:off x="9909810" y="1825358"/>
            <a:ext cx="1666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변동대</a:t>
            </a:r>
            <a:endParaRPr lang="en-US" altLang="ko-KR" sz="33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93AA9-77A5-451B-A4F7-336F03A9FA33}"/>
              </a:ext>
            </a:extLst>
          </p:cNvPr>
          <p:cNvSpPr txBox="1"/>
          <p:nvPr/>
        </p:nvSpPr>
        <p:spPr>
          <a:xfrm>
            <a:off x="5673852" y="5257500"/>
            <a:ext cx="2606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불의 고리</a:t>
            </a:r>
            <a:endParaRPr lang="en-US" altLang="ko-KR" sz="33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93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FCE04-3F55-43DD-91DC-A5ED78887C19}"/>
              </a:ext>
            </a:extLst>
          </p:cNvPr>
          <p:cNvSpPr txBox="1"/>
          <p:nvPr/>
        </p:nvSpPr>
        <p:spPr>
          <a:xfrm>
            <a:off x="1264356" y="609600"/>
            <a:ext cx="7015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지권의 변화와 판 구조론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B879E17-27E3-4D2A-B21B-662AFCB4C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" y="1833244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06638512">
            <a:extLst>
              <a:ext uri="{FF2B5EF4-FFF2-40B4-BE49-F238E27FC236}">
                <a16:creationId xmlns:a16="http://schemas.microsoft.com/office/drawing/2014/main" id="{20896FB8-4EF9-49AB-BFE4-6A035F81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15" y="2351601"/>
            <a:ext cx="9159985" cy="54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31E383-206C-4131-97A0-ED21633CB081}"/>
              </a:ext>
            </a:extLst>
          </p:cNvPr>
          <p:cNvSpPr txBox="1"/>
          <p:nvPr/>
        </p:nvSpPr>
        <p:spPr>
          <a:xfrm>
            <a:off x="5537119" y="1527175"/>
            <a:ext cx="616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3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판 구조론 </a:t>
            </a:r>
            <a:r>
              <a:rPr lang="en-US" altLang="ko-KR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3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이동으로 지권의 변화를 설명하는 이론</a:t>
            </a:r>
          </a:p>
        </p:txBody>
      </p:sp>
      <p:sp>
        <p:nvSpPr>
          <p:cNvPr id="15" name="직사각형 31">
            <a:extLst>
              <a:ext uri="{FF2B5EF4-FFF2-40B4-BE49-F238E27FC236}">
                <a16:creationId xmlns:a16="http://schemas.microsoft.com/office/drawing/2014/main" id="{5A939D3F-589E-4515-9756-BB9222C45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329" y="7732271"/>
            <a:ext cx="6419282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Ⅱ-22. 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 세계 판의 분포와 이동 방향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CDA97-2EA6-460C-AF19-7CD3E0CD0734}"/>
              </a:ext>
            </a:extLst>
          </p:cNvPr>
          <p:cNvSpPr txBox="1"/>
          <p:nvPr/>
        </p:nvSpPr>
        <p:spPr>
          <a:xfrm>
            <a:off x="2565929" y="8326868"/>
            <a:ext cx="8704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DE18F-1118-41B5-B3DB-C347400788FC}"/>
              </a:ext>
            </a:extLst>
          </p:cNvPr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판의 구조와 분포</a:t>
            </a:r>
          </a:p>
        </p:txBody>
      </p:sp>
    </p:spTree>
    <p:extLst>
      <p:ext uri="{BB962C8B-B14F-4D97-AF65-F5344CB8AC3E}">
        <p14:creationId xmlns:p14="http://schemas.microsoft.com/office/powerpoint/2010/main" val="19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1740</Words>
  <Application>Microsoft Office PowerPoint</Application>
  <PresentationFormat>사용자 지정</PresentationFormat>
  <Paragraphs>248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HY헤드라인M</vt:lpstr>
      <vt:lpstr>맑은 고딕</vt:lpstr>
      <vt:lpstr>함초롬돋움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mangoboard.net_3707011</dc:title>
  <dc:subject>Presentation</dc:subject>
  <dc:creator>mangoboard.net</dc:creator>
  <cp:lastModifiedBy>user</cp:lastModifiedBy>
  <cp:revision>79</cp:revision>
  <dcterms:created xsi:type="dcterms:W3CDTF">2020-03-09T00:47:23Z</dcterms:created>
  <dcterms:modified xsi:type="dcterms:W3CDTF">2022-05-17T01:13:29Z</dcterms:modified>
</cp:coreProperties>
</file>