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6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2020-12-07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MqUCO-UZCCo" TargetMode="External"/><Relationship Id="rId5" Type="http://schemas.openxmlformats.org/officeDocument/2006/relationships/hyperlink" Target="https://youtu.be/uhuHdomyDf4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jsori.com/news/articleView.html?idxno=41967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kns.tv/news/articleView.html?idxno=27183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cheonilbo.com/news/articleView.html?idxno=780328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news.tf.co.kr/read/life/1479572.htm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s://blog.naver.com/kfemblog/221543993947" TargetMode="External"/><Relationship Id="rId4" Type="http://schemas.openxmlformats.org/officeDocument/2006/relationships/hyperlink" Target="https://youtu.be/oMleHTUfYV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e-den0805/220992655466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4582" y="6196579"/>
            <a:ext cx="14553607" cy="14801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02.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48866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0"/>
            <a:ext cx="15265282" cy="241586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평형이 유지되는 원리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안정된 생태계는 일시적으로 환경이 변해 생물의 개체 수가 변해도 시간이 지나면 다시 평형을 회복함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DA263E-5199-4495-85C4-BDF106C85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20" y="3314700"/>
            <a:ext cx="15589219" cy="3886200"/>
          </a:xfrm>
          <a:prstGeom prst="rect">
            <a:avLst/>
          </a:prstGeom>
        </p:spPr>
      </p:pic>
      <p:sp>
        <p:nvSpPr>
          <p:cNvPr id="13" name="Object 68">
            <a:extLst>
              <a:ext uri="{FF2B5EF4-FFF2-40B4-BE49-F238E27FC236}">
                <a16:creationId xmlns:a16="http://schemas.microsoft.com/office/drawing/2014/main" id="{38ED4F47-28AA-4043-B7ED-26B8BEDA6DC2}"/>
              </a:ext>
            </a:extLst>
          </p:cNvPr>
          <p:cNvSpPr txBox="1"/>
          <p:nvPr/>
        </p:nvSpPr>
        <p:spPr>
          <a:xfrm>
            <a:off x="1359720" y="7071038"/>
            <a:ext cx="15265282" cy="2230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평형이 잘 유지되기 위한 조건은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?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급격한 환경 변화가 일어나지 않는다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먹이 그물이 복잡하다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P250~251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74012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변화와 생태계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1"/>
            <a:ext cx="15609878" cy="20435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 상태에서 생태계 평형을 유지하는 데는 한계가 있어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 한계를 넘는 환경 변화가 일어나면 생태계 평형이 깨질 수 있음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757B6EB-B529-46C9-8AF9-4FD65C8EC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33700"/>
            <a:ext cx="14554200" cy="5330755"/>
          </a:xfrm>
          <a:prstGeom prst="rect">
            <a:avLst/>
          </a:prstGeom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7054A040-215E-4D5F-9E33-87BDEA98C6FF}"/>
              </a:ext>
            </a:extLst>
          </p:cNvPr>
          <p:cNvSpPr txBox="1"/>
          <p:nvPr/>
        </p:nvSpPr>
        <p:spPr>
          <a:xfrm>
            <a:off x="2112616" y="8371514"/>
            <a:ext cx="7042940" cy="6890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5"/>
              </a:rPr>
              <a:t>https://youtu.be/uhuHdomyDf4</a:t>
            </a:r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B2E48410-D05D-4D27-9897-CE394B499565}"/>
              </a:ext>
            </a:extLst>
          </p:cNvPr>
          <p:cNvSpPr txBox="1"/>
          <p:nvPr/>
        </p:nvSpPr>
        <p:spPr>
          <a:xfrm>
            <a:off x="9644860" y="8359872"/>
            <a:ext cx="7042940" cy="68904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https://youtu.be/MqUCO-UZCCo</a:t>
            </a:r>
            <a:r>
              <a:rPr lang="en-US" sz="3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9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P250~251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74012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변화와 생태계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2"/>
            <a:ext cx="9519985" cy="1013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평형 유지를 위한 노력 예</a:t>
            </a:r>
            <a:endParaRPr lang="en-US" altLang="ko-KR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7BE5773C-1CC6-4C40-A4E7-4B1ABA2DA3DD}"/>
              </a:ext>
            </a:extLst>
          </p:cNvPr>
          <p:cNvSpPr txBox="1"/>
          <p:nvPr/>
        </p:nvSpPr>
        <p:spPr>
          <a:xfrm>
            <a:off x="1352509" y="5242586"/>
            <a:ext cx="7239000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2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 하천 복원 사업 실시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16F1646B-3169-4619-8031-6CAC77FE6837}"/>
              </a:ext>
            </a:extLst>
          </p:cNvPr>
          <p:cNvSpPr txBox="1"/>
          <p:nvPr/>
        </p:nvSpPr>
        <p:spPr>
          <a:xfrm>
            <a:off x="9410903" y="5341296"/>
            <a:ext cx="6890539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4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옥상 정원과 도시 숲 조성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FAC444A0-867D-49D1-A9B3-A0D1A1F9E424}"/>
              </a:ext>
            </a:extLst>
          </p:cNvPr>
          <p:cNvSpPr txBox="1"/>
          <p:nvPr/>
        </p:nvSpPr>
        <p:spPr>
          <a:xfrm>
            <a:off x="9524067" y="1788307"/>
            <a:ext cx="5669701" cy="96353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 startAt="3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 통로 설치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026" name="Picture 2" descr="제주흑돼지 천연기념물 지정, 유전자 분석 거쳐 순종 보호. 제주흑돼지 천연기념물 지정 예고가 알려져 누리꾼들의 관심을 사고 있다. 제주흑돼지 천연기념물 지정이 예고돼 30일 후에는 문화재로 최종 지정될 예정이다. /MBC 뉴스 화면 캡처">
            <a:extLst>
              <a:ext uri="{FF2B5EF4-FFF2-40B4-BE49-F238E27FC236}">
                <a16:creationId xmlns:a16="http://schemas.microsoft.com/office/drawing/2014/main" id="{8C628D7A-84EA-461F-BB3E-F1D8521E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72" y="2550896"/>
            <a:ext cx="5920977" cy="29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68">
            <a:extLst>
              <a:ext uri="{FF2B5EF4-FFF2-40B4-BE49-F238E27FC236}">
                <a16:creationId xmlns:a16="http://schemas.microsoft.com/office/drawing/2014/main" id="{58A7633B-BE7A-45F1-8469-F916A007F805}"/>
              </a:ext>
            </a:extLst>
          </p:cNvPr>
          <p:cNvSpPr txBox="1"/>
          <p:nvPr/>
        </p:nvSpPr>
        <p:spPr>
          <a:xfrm>
            <a:off x="1360833" y="1866961"/>
            <a:ext cx="7783167" cy="13715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Font typeface="+mj-ea"/>
              <a:buAutoNum type="circleNumDbPlain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멸종 위기 생물의 천연기념물 지정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B9E8-BD03-4897-8C7C-0EEF7FED61A3}"/>
              </a:ext>
            </a:extLst>
          </p:cNvPr>
          <p:cNvSpPr txBox="1"/>
          <p:nvPr/>
        </p:nvSpPr>
        <p:spPr>
          <a:xfrm>
            <a:off x="1232664" y="9358605"/>
            <a:ext cx="1355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5"/>
              </a:rPr>
              <a:t>제주흑돼지</a:t>
            </a:r>
            <a:r>
              <a:rPr lang="ko-KR" altLang="en-US" sz="1000" dirty="0">
                <a:hlinkClick r:id="rId5"/>
              </a:rPr>
              <a:t> 천연기념물 지정</a:t>
            </a:r>
            <a:r>
              <a:rPr lang="en-US" altLang="ko-KR" sz="1000" dirty="0">
                <a:hlinkClick r:id="rId5"/>
              </a:rPr>
              <a:t>… </a:t>
            </a:r>
            <a:r>
              <a:rPr lang="ko-KR" altLang="en-US" sz="1000" dirty="0">
                <a:hlinkClick r:id="rId5"/>
              </a:rPr>
              <a:t>인분 먹었던 </a:t>
            </a:r>
            <a:r>
              <a:rPr lang="en-US" altLang="ko-KR" sz="1000" dirty="0">
                <a:hlinkClick r:id="rId5"/>
              </a:rPr>
              <a:t>'</a:t>
            </a:r>
            <a:r>
              <a:rPr lang="ko-KR" altLang="en-US" sz="1000" dirty="0" err="1">
                <a:hlinkClick r:id="rId5"/>
              </a:rPr>
              <a:t>똥돼지</a:t>
            </a:r>
            <a:r>
              <a:rPr lang="en-US" altLang="ko-KR" sz="1000" dirty="0">
                <a:hlinkClick r:id="rId5"/>
              </a:rPr>
              <a:t>' - </a:t>
            </a:r>
            <a:r>
              <a:rPr lang="ko-KR" altLang="en-US" sz="1000" dirty="0">
                <a:hlinkClick r:id="rId5"/>
              </a:rPr>
              <a:t>사회 </a:t>
            </a:r>
            <a:r>
              <a:rPr lang="en-US" altLang="ko-KR" sz="1000" dirty="0">
                <a:hlinkClick r:id="rId5"/>
              </a:rPr>
              <a:t>&gt; </a:t>
            </a:r>
            <a:r>
              <a:rPr lang="ko-KR" altLang="en-US" sz="1000" dirty="0">
                <a:hlinkClick r:id="rId5"/>
              </a:rPr>
              <a:t>기사 </a:t>
            </a:r>
            <a:r>
              <a:rPr lang="en-US" altLang="ko-KR" sz="1000" dirty="0">
                <a:hlinkClick r:id="rId5"/>
              </a:rPr>
              <a:t>- </a:t>
            </a:r>
            <a:r>
              <a:rPr lang="ko-KR" altLang="en-US" sz="1000" dirty="0" err="1">
                <a:hlinkClick r:id="rId5"/>
              </a:rPr>
              <a:t>더팩트</a:t>
            </a:r>
            <a:r>
              <a:rPr lang="ko-KR" altLang="en-US" sz="1000" dirty="0">
                <a:hlinkClick r:id="rId5"/>
              </a:rPr>
              <a:t> </a:t>
            </a:r>
            <a:r>
              <a:rPr lang="en-US" altLang="ko-KR" sz="1000" dirty="0">
                <a:hlinkClick r:id="rId5"/>
              </a:rPr>
              <a:t>(tf.co.kr)</a:t>
            </a:r>
            <a:r>
              <a:rPr lang="en-US" altLang="ko-KR" sz="1000" dirty="0"/>
              <a:t>     </a:t>
            </a:r>
            <a:r>
              <a:rPr lang="ko-KR" altLang="en-US" sz="1000" dirty="0">
                <a:hlinkClick r:id="rId6"/>
              </a:rPr>
              <a:t>구리시 </a:t>
            </a:r>
            <a:r>
              <a:rPr lang="ko-KR" altLang="en-US" sz="1000" dirty="0" err="1">
                <a:hlinkClick r:id="rId6"/>
              </a:rPr>
              <a:t>도심속</a:t>
            </a:r>
            <a:r>
              <a:rPr lang="ko-KR" altLang="en-US" sz="1000" dirty="0">
                <a:hlinkClick r:id="rId6"/>
              </a:rPr>
              <a:t> </a:t>
            </a:r>
            <a:r>
              <a:rPr lang="ko-KR" altLang="en-US" sz="1000" dirty="0" err="1">
                <a:hlinkClick r:id="rId6"/>
              </a:rPr>
              <a:t>인창천</a:t>
            </a:r>
            <a:r>
              <a:rPr lang="ko-KR" altLang="en-US" sz="1000" dirty="0">
                <a:hlinkClick r:id="rId6"/>
              </a:rPr>
              <a:t> 생태하천 복원사업 국비추진 </a:t>
            </a:r>
            <a:r>
              <a:rPr lang="en-US" altLang="ko-KR" sz="1000" dirty="0">
                <a:hlinkClick r:id="rId6"/>
              </a:rPr>
              <a:t>- </a:t>
            </a:r>
            <a:r>
              <a:rPr lang="ko-KR" altLang="en-US" sz="1000" dirty="0">
                <a:hlinkClick r:id="rId6"/>
              </a:rPr>
              <a:t>인천일보 </a:t>
            </a:r>
            <a:r>
              <a:rPr lang="en-US" altLang="ko-KR" sz="1000" dirty="0">
                <a:hlinkClick r:id="rId6"/>
              </a:rPr>
              <a:t>(incheonilbo.com)</a:t>
            </a:r>
            <a:r>
              <a:rPr lang="en-US" altLang="ko-KR" sz="1000" dirty="0"/>
              <a:t>   </a:t>
            </a:r>
          </a:p>
          <a:p>
            <a:r>
              <a:rPr lang="ko-KR" altLang="en-US" sz="1000" dirty="0">
                <a:hlinkClick r:id="rId7"/>
              </a:rPr>
              <a:t>목포시</a:t>
            </a:r>
            <a:r>
              <a:rPr lang="en-US" altLang="ko-KR" sz="1000" dirty="0">
                <a:hlinkClick r:id="rId7"/>
              </a:rPr>
              <a:t>, </a:t>
            </a:r>
            <a:r>
              <a:rPr lang="ko-KR" altLang="en-US" sz="1000" dirty="0" err="1">
                <a:hlinkClick r:id="rId7"/>
              </a:rPr>
              <a:t>입암산</a:t>
            </a:r>
            <a:r>
              <a:rPr lang="en-US" altLang="ko-KR" sz="1000" dirty="0">
                <a:hlinkClick r:id="rId7"/>
              </a:rPr>
              <a:t>~</a:t>
            </a:r>
            <a:r>
              <a:rPr lang="ko-KR" altLang="en-US" sz="1000" dirty="0" err="1">
                <a:hlinkClick r:id="rId7"/>
              </a:rPr>
              <a:t>용라산</a:t>
            </a:r>
            <a:r>
              <a:rPr lang="ko-KR" altLang="en-US" sz="1000" dirty="0">
                <a:hlinkClick r:id="rId7"/>
              </a:rPr>
              <a:t> 생태통로 설치사업 추진 </a:t>
            </a:r>
            <a:r>
              <a:rPr lang="en-US" altLang="ko-KR" sz="1000" dirty="0">
                <a:hlinkClick r:id="rId7"/>
              </a:rPr>
              <a:t>- KNS</a:t>
            </a:r>
            <a:r>
              <a:rPr lang="ko-KR" altLang="en-US" sz="1000" dirty="0">
                <a:hlinkClick r:id="rId7"/>
              </a:rPr>
              <a:t>뉴스통신</a:t>
            </a:r>
            <a:r>
              <a:rPr lang="ko-KR" altLang="en-US" sz="1000" dirty="0"/>
              <a:t>          </a:t>
            </a:r>
            <a:r>
              <a:rPr lang="ko-KR" altLang="en-US" sz="1000" dirty="0">
                <a:hlinkClick r:id="rId8"/>
              </a:rPr>
              <a:t>세종시 산책하기 좋은 코스 </a:t>
            </a:r>
            <a:r>
              <a:rPr lang="en-US" altLang="ko-KR" sz="1000" dirty="0">
                <a:hlinkClick r:id="rId8"/>
              </a:rPr>
              <a:t>'20</a:t>
            </a:r>
            <a:r>
              <a:rPr lang="ko-KR" altLang="en-US" sz="1000" dirty="0">
                <a:hlinkClick r:id="rId8"/>
              </a:rPr>
              <a:t>곳</a:t>
            </a:r>
            <a:r>
              <a:rPr lang="en-US" altLang="ko-KR" sz="1000" dirty="0">
                <a:hlinkClick r:id="rId8"/>
              </a:rPr>
              <a:t>' </a:t>
            </a:r>
            <a:r>
              <a:rPr lang="ko-KR" altLang="en-US" sz="1000" dirty="0">
                <a:hlinkClick r:id="rId8"/>
              </a:rPr>
              <a:t>어디</a:t>
            </a:r>
            <a:r>
              <a:rPr lang="en-US" altLang="ko-KR" sz="1000" dirty="0">
                <a:hlinkClick r:id="rId8"/>
              </a:rPr>
              <a:t>? - </a:t>
            </a:r>
            <a:r>
              <a:rPr lang="ko-KR" altLang="en-US" sz="1000" dirty="0" err="1">
                <a:hlinkClick r:id="rId8"/>
              </a:rPr>
              <a:t>세종의소리</a:t>
            </a:r>
            <a:r>
              <a:rPr lang="ko-KR" altLang="en-US" sz="1000" dirty="0">
                <a:hlinkClick r:id="rId8"/>
              </a:rPr>
              <a:t> </a:t>
            </a:r>
            <a:r>
              <a:rPr lang="en-US" altLang="ko-KR" sz="1000" dirty="0">
                <a:hlinkClick r:id="rId8"/>
              </a:rPr>
              <a:t>(sjsori.com)</a:t>
            </a:r>
            <a:r>
              <a:rPr lang="ko-KR" altLang="en-US" sz="1000" dirty="0"/>
              <a:t> 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21024F-3D94-4D4D-A48B-CB6BBFAB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134099"/>
            <a:ext cx="6934200" cy="3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0A3D851-0E7B-4B60-9C73-4317D336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81" y="2579925"/>
            <a:ext cx="6775364" cy="295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정부세종청사 옥상정원 전경">
            <a:extLst>
              <a:ext uri="{FF2B5EF4-FFF2-40B4-BE49-F238E27FC236}">
                <a16:creationId xmlns:a16="http://schemas.microsoft.com/office/drawing/2014/main" id="{402998C9-21B1-4493-BE68-61D75FE1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91" y="6146424"/>
            <a:ext cx="6777154" cy="3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3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P252~253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92300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보전과 생물 다양성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118742"/>
            <a:ext cx="11005339" cy="1013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보전과 생물 다양성의 가치</a:t>
            </a:r>
            <a:endParaRPr lang="en-US" altLang="ko-KR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16F1646B-3169-4619-8031-6CAC77FE6837}"/>
              </a:ext>
            </a:extLst>
          </p:cNvPr>
          <p:cNvSpPr txBox="1"/>
          <p:nvPr/>
        </p:nvSpPr>
        <p:spPr>
          <a:xfrm>
            <a:off x="7859019" y="2825743"/>
            <a:ext cx="8970761" cy="10901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4"/>
              </a:rPr>
              <a:t>https://youtu.be/oMleHTUfYVE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58A7633B-BE7A-45F1-8469-F916A007F805}"/>
              </a:ext>
            </a:extLst>
          </p:cNvPr>
          <p:cNvSpPr txBox="1"/>
          <p:nvPr/>
        </p:nvSpPr>
        <p:spPr>
          <a:xfrm>
            <a:off x="1250807" y="2127149"/>
            <a:ext cx="6890539" cy="594353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보전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 다양성 유지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 안정적 유지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 자원 확보도 가능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B9E8-BD03-4897-8C7C-0EEF7FED61A3}"/>
              </a:ext>
            </a:extLst>
          </p:cNvPr>
          <p:cNvSpPr txBox="1"/>
          <p:nvPr/>
        </p:nvSpPr>
        <p:spPr>
          <a:xfrm>
            <a:off x="1232664" y="9358605"/>
            <a:ext cx="13550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5"/>
              </a:rPr>
              <a:t>생물다양성의 날</a:t>
            </a:r>
            <a:r>
              <a:rPr lang="en-US" altLang="ko-KR" sz="1000" dirty="0">
                <a:hlinkClick r:id="rId5"/>
              </a:rPr>
              <a:t>_ </a:t>
            </a:r>
            <a:r>
              <a:rPr lang="ko-KR" altLang="en-US" sz="1000" dirty="0">
                <a:hlinkClick r:id="rId5"/>
              </a:rPr>
              <a:t>환경운동연합이 지키고 만난 </a:t>
            </a:r>
            <a:r>
              <a:rPr lang="en-US" altLang="ko-KR" sz="1000" dirty="0">
                <a:hlinkClick r:id="rId5"/>
              </a:rPr>
              <a:t>.. : </a:t>
            </a:r>
            <a:r>
              <a:rPr lang="ko-KR" altLang="en-US" sz="1000" dirty="0" err="1">
                <a:hlinkClick r:id="rId5"/>
              </a:rPr>
              <a:t>네이버블로그</a:t>
            </a:r>
            <a:r>
              <a:rPr lang="ko-KR" altLang="en-US" sz="1000" dirty="0">
                <a:hlinkClick r:id="rId5"/>
              </a:rPr>
              <a:t> </a:t>
            </a:r>
            <a:r>
              <a:rPr lang="en-US" altLang="ko-KR" sz="1000" dirty="0">
                <a:hlinkClick r:id="rId5"/>
              </a:rPr>
              <a:t>(naver.com)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96BF22-04C5-465C-8A24-9FD159008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387" y="4091511"/>
            <a:ext cx="7689770" cy="45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관계를 이해하고 여러 생물을 먹이 관계로 나타낼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평형이 유지되는 과정을 먹이 관계와 생태 피라미드로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변화가 생태계에 미치는 영향을 이해하고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 다양성과 생태계를 보전하는 것이 인류의 생존에 미치는 영향을 추론할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p246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종이컵 먹이 사슬 만들기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1413A99-9D92-4E7B-8847-60A77F6E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653655"/>
            <a:ext cx="11539538" cy="6053410"/>
          </a:xfrm>
          <a:prstGeom prst="rect">
            <a:avLst/>
          </a:prstGeom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A4936964-C8A7-412D-A9A1-35863AD952A9}"/>
              </a:ext>
            </a:extLst>
          </p:cNvPr>
          <p:cNvSpPr txBox="1"/>
          <p:nvPr/>
        </p:nvSpPr>
        <p:spPr>
          <a:xfrm>
            <a:off x="12934610" y="1508443"/>
            <a:ext cx="1638457" cy="60534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메뚜기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쥐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C02DF179-8021-416C-A3DF-2A2772F45550}"/>
              </a:ext>
            </a:extLst>
          </p:cNvPr>
          <p:cNvSpPr txBox="1"/>
          <p:nvPr/>
        </p:nvSpPr>
        <p:spPr>
          <a:xfrm>
            <a:off x="14160645" y="4457700"/>
            <a:ext cx="1638457" cy="451739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참새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족제비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CF92D001-A572-4CA1-A368-B3DF5E1572B7}"/>
              </a:ext>
            </a:extLst>
          </p:cNvPr>
          <p:cNvSpPr txBox="1"/>
          <p:nvPr/>
        </p:nvSpPr>
        <p:spPr>
          <a:xfrm>
            <a:off x="15422259" y="1618000"/>
            <a:ext cx="1638457" cy="63448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옥수수</a:t>
            </a:r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메뚜기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개구리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족제비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↓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올빼미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81097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멸치의 먹이 관계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BB0176E4-DF88-4ED0-A1C7-5D71653462B3}"/>
              </a:ext>
            </a:extLst>
          </p:cNvPr>
          <p:cNvSpPr txBox="1"/>
          <p:nvPr/>
        </p:nvSpPr>
        <p:spPr>
          <a:xfrm>
            <a:off x="1676400" y="2145358"/>
            <a:ext cx="144018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문제 인식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멸치는 어떤 먹이 관계를 형성하고 있을까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1AD82D14-5945-4626-93AC-1ACBD8F34F83}"/>
              </a:ext>
            </a:extLst>
          </p:cNvPr>
          <p:cNvSpPr txBox="1"/>
          <p:nvPr/>
        </p:nvSpPr>
        <p:spPr>
          <a:xfrm>
            <a:off x="1676400" y="3076410"/>
            <a:ext cx="14401800" cy="34386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결과 및 정리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marL="742950" indent="-742950" algn="just">
              <a:buAutoNum type="arabicPeriod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 위 속에서 관찰된 내용물은 무엇인가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</a:p>
          <a:p>
            <a:pPr algn="just"/>
            <a:r>
              <a:rPr lang="en-US" altLang="ko-KR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 </a:t>
            </a:r>
            <a:r>
              <a:rPr lang="ko-KR" altLang="en-US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플랑크톤</a:t>
            </a:r>
            <a:endParaRPr lang="en-US" altLang="ko-KR" sz="4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2.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다음 생물로 각 자 먹이 사슬을 만들어 보고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모둠원의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먹이 사슬과 연결하여 먹이 그물을 그려 보자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AA3BA62-79AA-4C00-B4C0-F0533EB70FBD}"/>
              </a:ext>
            </a:extLst>
          </p:cNvPr>
          <p:cNvSpPr/>
          <p:nvPr/>
        </p:nvSpPr>
        <p:spPr>
          <a:xfrm>
            <a:off x="3505200" y="6564566"/>
            <a:ext cx="10744200" cy="18364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상어   멸치   오징어   갈매기   </a:t>
            </a:r>
            <a:endParaRPr lang="en-US" altLang="ko-KR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동물 플랑크톤    식물 플랑크톤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9" grpId="0"/>
      <p:bldP spid="20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81097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멸치의 먹이 관계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AA3BA62-79AA-4C00-B4C0-F0533EB70FBD}"/>
              </a:ext>
            </a:extLst>
          </p:cNvPr>
          <p:cNvSpPr/>
          <p:nvPr/>
        </p:nvSpPr>
        <p:spPr>
          <a:xfrm>
            <a:off x="1339060" y="2141878"/>
            <a:ext cx="15609879" cy="11728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상어  멸치  오징어  갈매기 동물 플랑크톤 식물 플랑크톤</a:t>
            </a:r>
          </a:p>
        </p:txBody>
      </p:sp>
      <p:pic>
        <p:nvPicPr>
          <p:cNvPr id="13" name="_x31534040" descr="EMB00002f344bf3">
            <a:extLst>
              <a:ext uri="{FF2B5EF4-FFF2-40B4-BE49-F238E27FC236}">
                <a16:creationId xmlns:a16="http://schemas.microsoft.com/office/drawing/2014/main" id="{3F5705DC-6AE3-41D6-A98A-67CF5F64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04674"/>
            <a:ext cx="13716000" cy="56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62174" y="1315939"/>
            <a:ext cx="7636270" cy="29132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사슬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생태계에서 생산자부터 최종 소비자까지 먹고 먹히는 관계를 사슬 모양으로 나타낸 것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9EB7F9FB-4D1E-40AA-99E7-7B15260DCC5C}"/>
              </a:ext>
            </a:extLst>
          </p:cNvPr>
          <p:cNvSpPr txBox="1"/>
          <p:nvPr/>
        </p:nvSpPr>
        <p:spPr>
          <a:xfrm>
            <a:off x="9155556" y="1368018"/>
            <a:ext cx="7636271" cy="291323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그물 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여러 생물의 먹이 사슬이 서로 얽혀 그물처럼 복잡하게 나타나는 것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18B98CC-9611-4B9E-9415-A3C944FEE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30683"/>
            <a:ext cx="2209800" cy="50758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B7AC8D-1E03-4C86-8BE7-6BC75C182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4229175"/>
            <a:ext cx="7190627" cy="50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333500"/>
            <a:ext cx="15602621" cy="327053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 피라미드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안정된 생태계에서 에너지양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개체수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생물량의 상대적인 양을 하위 영양 단계부터 상위 영양 단계로 순서대로 쌓아 올려 피라미드 형태를 이루는 것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상위 영양 단계로 갈수록 줄어드는 형태를 나타냄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718DFA9-9F84-42E2-A8AD-9F8D61CE7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384" r="3332"/>
          <a:stretch/>
        </p:blipFill>
        <p:spPr>
          <a:xfrm>
            <a:off x="1339061" y="4748812"/>
            <a:ext cx="15588485" cy="41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P247~248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먹이 관계와 생태 피라미드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423556"/>
            <a:ext cx="15805939" cy="10434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★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생태계에서 모든 수치가 피라미드 형태로 나타나는 것은 아니다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!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C332B77-13FC-475A-8361-0AA5E78A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0" y="2645240"/>
            <a:ext cx="6934200" cy="6201875"/>
          </a:xfrm>
          <a:prstGeom prst="rect">
            <a:avLst/>
          </a:prstGeom>
        </p:spPr>
      </p:pic>
      <p:sp>
        <p:nvSpPr>
          <p:cNvPr id="12" name="Object 68">
            <a:extLst>
              <a:ext uri="{FF2B5EF4-FFF2-40B4-BE49-F238E27FC236}">
                <a16:creationId xmlns:a16="http://schemas.microsoft.com/office/drawing/2014/main" id="{A0EEEED0-C86D-4DAC-8A28-77773E97CE94}"/>
              </a:ext>
            </a:extLst>
          </p:cNvPr>
          <p:cNvSpPr txBox="1"/>
          <p:nvPr/>
        </p:nvSpPr>
        <p:spPr>
          <a:xfrm>
            <a:off x="1765418" y="3233523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3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A340361F-B82A-4510-8D87-14D0C0DC4A94}"/>
              </a:ext>
            </a:extLst>
          </p:cNvPr>
          <p:cNvSpPr txBox="1"/>
          <p:nvPr/>
        </p:nvSpPr>
        <p:spPr>
          <a:xfrm>
            <a:off x="1765418" y="4681596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2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CC01BD7B-C8E9-4382-B4C8-E9BFE37CA25C}"/>
              </a:ext>
            </a:extLst>
          </p:cNvPr>
          <p:cNvSpPr txBox="1"/>
          <p:nvPr/>
        </p:nvSpPr>
        <p:spPr>
          <a:xfrm>
            <a:off x="1790818" y="5993070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19F184A9-6037-416B-BAD9-C36E64E20310}"/>
              </a:ext>
            </a:extLst>
          </p:cNvPr>
          <p:cNvSpPr txBox="1"/>
          <p:nvPr/>
        </p:nvSpPr>
        <p:spPr>
          <a:xfrm>
            <a:off x="1794447" y="7337980"/>
            <a:ext cx="3911482" cy="11666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생산자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8DCB0-22CF-4D9F-9B87-D7FF001242E2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hlinkClick r:id="rId5"/>
              </a:rPr>
              <a:t>생태피라미드</a:t>
            </a:r>
            <a:r>
              <a:rPr lang="ko-KR" altLang="en-US" sz="1000" dirty="0">
                <a:hlinkClick r:id="rId5"/>
              </a:rPr>
              <a:t> 먹이사슬에 대해 알아보아요</a:t>
            </a:r>
            <a:r>
              <a:rPr lang="en-US" altLang="ko-KR" sz="1000" dirty="0">
                <a:hlinkClick r:id="rId5"/>
              </a:rPr>
              <a:t>~ : </a:t>
            </a:r>
            <a:r>
              <a:rPr lang="ko-KR" altLang="en-US" sz="1000" dirty="0">
                <a:hlinkClick r:id="rId5"/>
              </a:rPr>
              <a:t>네이버 블로그 </a:t>
            </a:r>
            <a:r>
              <a:rPr lang="en-US" altLang="ko-KR" sz="1000" dirty="0">
                <a:hlinkClick r:id="rId5"/>
              </a:rPr>
              <a:t>(naver.com)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113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80766" y="52079"/>
            <a:ext cx="488663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평형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46318" y="1512164"/>
            <a:ext cx="15359625" cy="2119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생태계를 구성하는 생물 군집의 구성이나 개체 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물질의 양 등이 안정된 상태를 유지하는 것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먹이 그물이 복잡할수록 생태계 평형이 잘 유지됨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8292C939-37B9-4870-9930-C2BF042565AC}"/>
              </a:ext>
            </a:extLst>
          </p:cNvPr>
          <p:cNvSpPr txBox="1"/>
          <p:nvPr/>
        </p:nvSpPr>
        <p:spPr>
          <a:xfrm>
            <a:off x="1563914" y="3631908"/>
            <a:ext cx="4521082" cy="84796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해보기 활동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668AB6B-542A-4E05-92C3-A3F2F35A7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4" y="4467867"/>
            <a:ext cx="15160172" cy="45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536</Words>
  <Application>Microsoft Office PowerPoint</Application>
  <PresentationFormat>사용자 지정</PresentationFormat>
  <Paragraphs>110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33</cp:revision>
  <dcterms:created xsi:type="dcterms:W3CDTF">2020-06-24T13:44:54Z</dcterms:created>
  <dcterms:modified xsi:type="dcterms:W3CDTF">2020-12-07T00:22:21Z</dcterms:modified>
</cp:coreProperties>
</file>