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83" r:id="rId10"/>
    <p:sldId id="284" r:id="rId11"/>
    <p:sldId id="285" r:id="rId12"/>
    <p:sldId id="275" r:id="rId13"/>
    <p:sldId id="276" r:id="rId14"/>
    <p:sldId id="277" r:id="rId15"/>
    <p:sldId id="281" r:id="rId16"/>
    <p:sldId id="278" r:id="rId17"/>
    <p:sldId id="279" r:id="rId18"/>
    <p:sldId id="280" r:id="rId19"/>
    <p:sldId id="282" r:id="rId20"/>
    <p:sldId id="286" r:id="rId21"/>
    <p:sldId id="287" r:id="rId22"/>
    <p:sldId id="259" r:id="rId23"/>
    <p:sldId id="267" r:id="rId2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69" d="100"/>
          <a:sy n="69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선택적 투과성 </a:t>
            </a:r>
            <a:r>
              <a:rPr lang="en-US" altLang="ko-KR" dirty="0"/>
              <a:t>: </a:t>
            </a:r>
            <a:r>
              <a:rPr lang="ko-KR" altLang="en-US" dirty="0"/>
              <a:t>세포막의 구성 성분 및 구조와 관련</a:t>
            </a:r>
            <a:endParaRPr lang="en-US" altLang="ko-KR" dirty="0"/>
          </a:p>
          <a:p>
            <a:r>
              <a:rPr lang="ko-KR" altLang="en-US" dirty="0"/>
              <a:t>세포막의 주성분 </a:t>
            </a:r>
            <a:r>
              <a:rPr lang="en-US" altLang="ko-KR" dirty="0"/>
              <a:t>: </a:t>
            </a:r>
            <a:r>
              <a:rPr lang="ko-KR" altLang="en-US" dirty="0"/>
              <a:t>인지질과 단백질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5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4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90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적혈구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저장액 </a:t>
            </a:r>
            <a:r>
              <a:rPr lang="en-US" altLang="ko-KR" dirty="0"/>
              <a:t>: </a:t>
            </a:r>
            <a:r>
              <a:rPr lang="ko-KR" altLang="en-US" dirty="0"/>
              <a:t>적혈구 안으로 들어오는 물의 양이 더 많아 부풀어 오르다가 물이 적혈구 안으로 과도하게 들어와 세포막 터질 수 있음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등장액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적혈구 안팎으로 이동하는 물의 양이 같아 세포의 부피가 변하지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적혈구 밖으로 빠져나가는 물의 양이 더 많아 적혈구가 쭈그러듦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양파 표피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저장액 </a:t>
            </a:r>
            <a:r>
              <a:rPr lang="en-US" altLang="ko-KR" dirty="0"/>
              <a:t>: </a:t>
            </a:r>
            <a:r>
              <a:rPr lang="ko-KR" altLang="en-US" dirty="0"/>
              <a:t>들어오는 물의 양 많아 세포의 부피 커져 </a:t>
            </a:r>
            <a:r>
              <a:rPr lang="ko-KR" altLang="en-US" dirty="0" err="1"/>
              <a:t>팽팽해짐</a:t>
            </a:r>
            <a:r>
              <a:rPr lang="en-US" altLang="ko-KR" dirty="0"/>
              <a:t>. </a:t>
            </a:r>
            <a:r>
              <a:rPr lang="ko-KR" altLang="en-US" dirty="0"/>
              <a:t>세포벽이 있어 터지지는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등장액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이동하는 물의 양 같아 세포의 부피 변하지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빠져나가는 물의 양이 더 많아 세포막이 세포벽에서 분리됨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31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적혈구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저장액 </a:t>
            </a:r>
            <a:r>
              <a:rPr lang="en-US" altLang="ko-KR" dirty="0"/>
              <a:t>: </a:t>
            </a:r>
            <a:r>
              <a:rPr lang="ko-KR" altLang="en-US" dirty="0"/>
              <a:t>적혈구 안으로 들어오는 물의 양이 더 많아 부풀어 오르다가 물이 적혈구 안으로 과도하게 들어와 세포막 터질 수 있음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등장액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적혈구 안팎으로 이동하는 물의 양이 같아 세포의 부피가 변하지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적혈구 밖으로 빠져나가는 물의 양이 더 많아 적혈구가 쭈그러듦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양파 표피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저장액 </a:t>
            </a:r>
            <a:r>
              <a:rPr lang="en-US" altLang="ko-KR" dirty="0"/>
              <a:t>: </a:t>
            </a:r>
            <a:r>
              <a:rPr lang="ko-KR" altLang="en-US" dirty="0"/>
              <a:t>들어오는 물의 양 많아 세포의 부피 커져 </a:t>
            </a:r>
            <a:r>
              <a:rPr lang="ko-KR" altLang="en-US" dirty="0" err="1"/>
              <a:t>팽팽해짐</a:t>
            </a:r>
            <a:r>
              <a:rPr lang="en-US" altLang="ko-KR" dirty="0"/>
              <a:t>. </a:t>
            </a:r>
            <a:r>
              <a:rPr lang="ko-KR" altLang="en-US" dirty="0"/>
              <a:t>세포벽이 있어 터지지는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등장액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이동하는 물의 양 같아 세포의 부피 변하지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빠져나가는 물의 양이 더 많아 세포막이 세포벽에서 분리됨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농도기울기에</a:t>
            </a:r>
            <a:r>
              <a:rPr lang="ko-KR" altLang="en-US" dirty="0"/>
              <a:t> 역행 </a:t>
            </a:r>
            <a:r>
              <a:rPr lang="en-US" altLang="ko-KR" dirty="0"/>
              <a:t>&gt;&gt;&gt; </a:t>
            </a:r>
            <a:r>
              <a:rPr lang="ko-KR" altLang="en-US" dirty="0"/>
              <a:t>에너지 사용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39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812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64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28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blog.naver.com/david6703/221336207493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blog.naver.com/david6703/221336207493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allgo77.tistory.com/m/72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lgo77.tistory.com/m/72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blog.naver.com/ssen_4606/221827720168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blog.naver.com/ssen_4606/221827720168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blog.naver.com/haniclinic/221188177619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29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blog.naver.com/kdhspy007/22150795364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shtmbest/295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engine09/17714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blog.naver.com/gcmkty/2217934316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6600" y="1818032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Ⅱ.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p140~147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615900" y="3448310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3390900" y="4883204"/>
            <a:ext cx="1150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01.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시스템의 기본 단위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p180~181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55370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692893" y="1872065"/>
            <a:ext cx="8169544" cy="6546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사람의 구성 단계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옳지 </a:t>
            </a:r>
            <a:r>
              <a:rPr lang="ko-KR" altLang="en-US" sz="4000" u="sng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않은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것은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48B86AB3-B6E3-492A-AE44-D2C6301F23DA}"/>
              </a:ext>
            </a:extLst>
          </p:cNvPr>
          <p:cNvSpPr txBox="1"/>
          <p:nvPr/>
        </p:nvSpPr>
        <p:spPr>
          <a:xfrm>
            <a:off x="9702881" y="1765406"/>
            <a:ext cx="7003308" cy="7396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동물 세포의 구조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옳은 것은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76F7E0-EA88-4865-BCEC-ABEF9833E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508641"/>
            <a:ext cx="7217895" cy="2557701"/>
          </a:xfrm>
          <a:prstGeom prst="rect">
            <a:avLst/>
          </a:prstGeom>
        </p:spPr>
      </p:pic>
      <p:sp>
        <p:nvSpPr>
          <p:cNvPr id="23" name="Object 5">
            <a:extLst>
              <a:ext uri="{FF2B5EF4-FFF2-40B4-BE49-F238E27FC236}">
                <a16:creationId xmlns:a16="http://schemas.microsoft.com/office/drawing/2014/main" id="{6E15720C-5D6A-46C1-A834-A0912F1117EE}"/>
              </a:ext>
            </a:extLst>
          </p:cNvPr>
          <p:cNvSpPr txBox="1"/>
          <p:nvPr/>
        </p:nvSpPr>
        <p:spPr>
          <a:xfrm>
            <a:off x="623276" y="5050232"/>
            <a:ext cx="8012273" cy="42762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A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구성하는 각 세포에서 생명 활동이 일어난다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A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모양은 같고 기능이 다른 세포들의 모임이다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 B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구성하는 세포들은 모양과 기능이 다양하다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④ C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여러 기관으로 구성된다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⑤ A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C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 갈수록 체제가 복잡해진다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44CBEF9-A149-4902-8746-E45269BE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07" y="2596959"/>
            <a:ext cx="4724400" cy="3295269"/>
          </a:xfrm>
          <a:prstGeom prst="rect">
            <a:avLst/>
          </a:prstGeom>
        </p:spPr>
      </p:pic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5945D35B-1B3D-4CDA-850B-069A6D911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33396"/>
              </p:ext>
            </p:extLst>
          </p:nvPr>
        </p:nvGraphicFramePr>
        <p:xfrm>
          <a:off x="9488574" y="6134100"/>
          <a:ext cx="8139724" cy="29070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39724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750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3320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에는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DNA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 있다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B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녹말을 합성한다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C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산소를 흡수하고 이산화탄소를 방출한다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3" name="타원 12">
            <a:extLst>
              <a:ext uri="{FF2B5EF4-FFF2-40B4-BE49-F238E27FC236}">
                <a16:creationId xmlns:a16="http://schemas.microsoft.com/office/drawing/2014/main" id="{15F2BDB5-762D-4C98-BC3A-26123AA01736}"/>
              </a:ext>
            </a:extLst>
          </p:cNvPr>
          <p:cNvSpPr/>
          <p:nvPr/>
        </p:nvSpPr>
        <p:spPr>
          <a:xfrm>
            <a:off x="623276" y="6079101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BC755085-8E02-447F-B6A3-3B2DBAC216BC}"/>
              </a:ext>
            </a:extLst>
          </p:cNvPr>
          <p:cNvSpPr/>
          <p:nvPr/>
        </p:nvSpPr>
        <p:spPr>
          <a:xfrm>
            <a:off x="9488574" y="6653663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BB3B1E8-A156-4D42-900C-6ABA23680D7A}"/>
              </a:ext>
            </a:extLst>
          </p:cNvPr>
          <p:cNvSpPr/>
          <p:nvPr/>
        </p:nvSpPr>
        <p:spPr>
          <a:xfrm>
            <a:off x="9488574" y="7788956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5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23" grpId="0"/>
      <p:bldP spid="13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p180~181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658255" y="1894150"/>
            <a:ext cx="16064181" cy="11964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11. A~E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각각 소포체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리보솜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엽록체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미토콘드리아 중 하나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옳은 것은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5945D35B-1B3D-4CDA-850B-069A6D911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29151"/>
              </p:ext>
            </p:extLst>
          </p:nvPr>
        </p:nvGraphicFramePr>
        <p:xfrm>
          <a:off x="1600200" y="6548273"/>
          <a:ext cx="15087600" cy="26051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87600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㉠과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㉡은 모두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‘O’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D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이산화탄소와 물로부터 포도당을 합성한다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E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단백질 합성 장소이다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30" name="타원 29">
            <a:extLst>
              <a:ext uri="{FF2B5EF4-FFF2-40B4-BE49-F238E27FC236}">
                <a16:creationId xmlns:a16="http://schemas.microsoft.com/office/drawing/2014/main" id="{BC755085-8E02-447F-B6A3-3B2DBAC216BC}"/>
              </a:ext>
            </a:extLst>
          </p:cNvPr>
          <p:cNvSpPr/>
          <p:nvPr/>
        </p:nvSpPr>
        <p:spPr>
          <a:xfrm>
            <a:off x="1599518" y="7126773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BB3B1E8-A156-4D42-900C-6ABA23680D7A}"/>
              </a:ext>
            </a:extLst>
          </p:cNvPr>
          <p:cNvSpPr/>
          <p:nvPr/>
        </p:nvSpPr>
        <p:spPr>
          <a:xfrm>
            <a:off x="1606444" y="8323209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DB5E7D7-2E48-470C-AC22-C7FA9E9D5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03066"/>
              </p:ext>
            </p:extLst>
          </p:nvPr>
        </p:nvGraphicFramePr>
        <p:xfrm>
          <a:off x="3260340" y="2618463"/>
          <a:ext cx="12894060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0505">
                  <a:extLst>
                    <a:ext uri="{9D8B030D-6E8A-4147-A177-3AD203B41FA5}">
                      <a16:colId xmlns:a16="http://schemas.microsoft.com/office/drawing/2014/main" val="773192839"/>
                    </a:ext>
                  </a:extLst>
                </a:gridCol>
                <a:gridCol w="3333102">
                  <a:extLst>
                    <a:ext uri="{9D8B030D-6E8A-4147-A177-3AD203B41FA5}">
                      <a16:colId xmlns:a16="http://schemas.microsoft.com/office/drawing/2014/main" val="130913917"/>
                    </a:ext>
                  </a:extLst>
                </a:gridCol>
                <a:gridCol w="3181598">
                  <a:extLst>
                    <a:ext uri="{9D8B030D-6E8A-4147-A177-3AD203B41FA5}">
                      <a16:colId xmlns:a16="http://schemas.microsoft.com/office/drawing/2014/main" val="4273075383"/>
                    </a:ext>
                  </a:extLst>
                </a:gridCol>
                <a:gridCol w="3408855">
                  <a:extLst>
                    <a:ext uri="{9D8B030D-6E8A-4147-A177-3AD203B41FA5}">
                      <a16:colId xmlns:a16="http://schemas.microsoft.com/office/drawing/2014/main" val="422128514"/>
                    </a:ext>
                  </a:extLst>
                </a:gridCol>
              </a:tblGrid>
              <a:tr h="5502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동물 세포에 존재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세포 호흡 장소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인지질 성분의 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10790"/>
                  </a:ext>
                </a:extLst>
              </a:tr>
              <a:tr h="550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654"/>
                  </a:ext>
                </a:extLst>
              </a:tr>
              <a:tr h="550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99052"/>
                  </a:ext>
                </a:extLst>
              </a:tr>
              <a:tr h="550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C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04764"/>
                  </a:ext>
                </a:extLst>
              </a:tr>
              <a:tr h="550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D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?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31530"/>
                  </a:ext>
                </a:extLst>
              </a:tr>
              <a:tr h="550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E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?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503884"/>
                  </a:ext>
                </a:extLst>
              </a:tr>
            </a:tbl>
          </a:graphicData>
        </a:graphic>
      </p:graphicFrame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19DF8D-E45E-4058-BAF3-9CC155B0DEA3}"/>
              </a:ext>
            </a:extLst>
          </p:cNvPr>
          <p:cNvGrpSpPr/>
          <p:nvPr/>
        </p:nvGrpSpPr>
        <p:grpSpPr>
          <a:xfrm>
            <a:off x="787510" y="960520"/>
            <a:ext cx="5537090" cy="852483"/>
            <a:chOff x="787510" y="960520"/>
            <a:chExt cx="8737490" cy="852483"/>
          </a:xfrm>
        </p:grpSpPr>
        <p:grpSp>
          <p:nvGrpSpPr>
            <p:cNvPr id="22" name="그룹 1010">
              <a:extLst>
                <a:ext uri="{FF2B5EF4-FFF2-40B4-BE49-F238E27FC236}">
                  <a16:creationId xmlns:a16="http://schemas.microsoft.com/office/drawing/2014/main" id="{4B80889A-3401-4604-B8EA-B815B8D16E3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27" name="Object 38">
                <a:extLst>
                  <a:ext uri="{FF2B5EF4-FFF2-40B4-BE49-F238E27FC236}">
                    <a16:creationId xmlns:a16="http://schemas.microsoft.com/office/drawing/2014/main" id="{37D59804-1DDE-4B6A-8AFB-7F7F63C67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DB22CBE1-29BD-4300-84B6-14B78EEDBBEB}"/>
                </a:ext>
              </a:extLst>
            </p:cNvPr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5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1905000" y="7352792"/>
            <a:ext cx="7383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세포막이 물질의 종류에 따라 어떤 물질은 잘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투과시키고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어떤 물질은 잘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투과시키지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않는 특성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https://blog.naver.com/david6703/221336207493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911BB45-CD8D-4C6A-867B-815386F04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62" y="1988359"/>
            <a:ext cx="16530138" cy="53148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11734800" y="7329145"/>
            <a:ext cx="5211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</a:t>
            </a:r>
            <a:endParaRPr lang="en-US" altLang="ko-KR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6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선택적 투과성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4C0F91D-D69E-4D17-841A-1043322DA508}"/>
              </a:ext>
            </a:extLst>
          </p:cNvPr>
          <p:cNvSpPr/>
          <p:nvPr/>
        </p:nvSpPr>
        <p:spPr>
          <a:xfrm>
            <a:off x="9288168" y="7735395"/>
            <a:ext cx="2294232" cy="1200739"/>
          </a:xfrm>
          <a:prstGeom prst="rightArrow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A044E8C-188D-4039-A724-441D0B2D49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/>
        </p:blipFill>
        <p:spPr>
          <a:xfrm>
            <a:off x="8534400" y="1842257"/>
            <a:ext cx="8682211" cy="54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7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1536143" y="6259114"/>
            <a:ext cx="641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인지질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중층을 통한 확산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https://blog.naver.com/david6703/221336207493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확산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C6E18D9-518A-416D-BA81-5E00E2C5425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198" y="2723999"/>
            <a:ext cx="5529495" cy="348637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C7A0487-38EC-4887-B928-6284F87A15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10800" y="2724000"/>
            <a:ext cx="5508596" cy="3486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986B0-28EB-4C93-BE4D-8494289F115A}"/>
              </a:ext>
            </a:extLst>
          </p:cNvPr>
          <p:cNvSpPr txBox="1"/>
          <p:nvPr/>
        </p:nvSpPr>
        <p:spPr>
          <a:xfrm>
            <a:off x="10374298" y="621037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단백질을 통한 확산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CCCB9-8504-4B9F-BFD1-FE4397123BB4}"/>
              </a:ext>
            </a:extLst>
          </p:cNvPr>
          <p:cNvSpPr txBox="1"/>
          <p:nvPr/>
        </p:nvSpPr>
        <p:spPr>
          <a:xfrm>
            <a:off x="804333" y="6963973"/>
            <a:ext cx="7799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인지질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중층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직접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통과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이동물질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산소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이산화탄소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같이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크기가 작은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EE9CC-3FA7-4EBD-9B75-E51849024858}"/>
              </a:ext>
            </a:extLst>
          </p:cNvPr>
          <p:cNvSpPr txBox="1"/>
          <p:nvPr/>
        </p:nvSpPr>
        <p:spPr>
          <a:xfrm>
            <a:off x="8356195" y="6886581"/>
            <a:ext cx="944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관통하고 있는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통해 이동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각 단백질은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특정 물질만 이동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시킴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이동물질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이온과 같이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전하 띠는 물질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포도당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아미노산</a:t>
            </a:r>
            <a:endParaRPr lang="en-US" altLang="ko-KR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83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7" grpId="0"/>
      <p:bldP spid="18" grpId="0"/>
      <p:bldP spid="19" grpId="0" build="p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5"/>
              </a:rPr>
              <a:t>삼투압과 삼투현상 </a:t>
            </a:r>
            <a:r>
              <a:rPr lang="en-US" altLang="ko-KR" sz="1000" dirty="0">
                <a:hlinkClick r:id="rId5"/>
              </a:rPr>
              <a:t>(Osmosis) (tistory.com)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CCCB9-8504-4B9F-BFD1-FE4397123BB4}"/>
              </a:ext>
            </a:extLst>
          </p:cNvPr>
          <p:cNvSpPr txBox="1"/>
          <p:nvPr/>
        </p:nvSpPr>
        <p:spPr>
          <a:xfrm>
            <a:off x="785531" y="2844621"/>
            <a:ext cx="166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삼투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경계로 농도가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낮은 곳에서 높은 곳으로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이동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하는 현상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세포에서의 삼투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세포를 농도가 다른 용액에 넣으면 삼투에 의해 물이 이동하여 세포의 모양이 변할 수 있다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  <p:pic>
        <p:nvPicPr>
          <p:cNvPr id="1026" name="Picture 2" descr="https://t1.daumcdn.net/cfile/tistory/994C61365CE2AA3913">
            <a:extLst>
              <a:ext uri="{FF2B5EF4-FFF2-40B4-BE49-F238E27FC236}">
                <a16:creationId xmlns:a16="http://schemas.microsoft.com/office/drawing/2014/main" id="{3B38916E-AACC-4A09-B60C-94A6F1BE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83613"/>
            <a:ext cx="9525000" cy="52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B304A-2809-4DE8-BA88-BF055F80F8EC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6"/>
              </a:rPr>
              <a:t>삼투압과 삼투현상 </a:t>
            </a:r>
            <a:r>
              <a:rPr lang="en-US" altLang="ko-KR" sz="1000" dirty="0">
                <a:hlinkClick r:id="rId6"/>
              </a:rPr>
              <a:t>(Osmosis) (tistory.com)</a:t>
            </a:r>
            <a:endParaRPr lang="ko-KR" altLang="en-US" sz="1000" dirty="0"/>
          </a:p>
        </p:txBody>
      </p:sp>
      <p:pic>
        <p:nvPicPr>
          <p:cNvPr id="2050" name="Picture 2" descr="https://t1.daumcdn.net/cfile/tistory/9941B9445CE408D40A">
            <a:extLst>
              <a:ext uri="{FF2B5EF4-FFF2-40B4-BE49-F238E27FC236}">
                <a16:creationId xmlns:a16="http://schemas.microsoft.com/office/drawing/2014/main" id="{57F14798-6F88-4F0A-93E3-C90483E1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2791151"/>
            <a:ext cx="12126686" cy="71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https://blog.naver.com/ssen_4606/221827720168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삼투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BF3B14-5F96-4518-A5D4-2C222ADAA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77" y="2809458"/>
            <a:ext cx="13813578" cy="49248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A432912-4ACF-4E0A-964D-48CF3DEEF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583" y="4189828"/>
            <a:ext cx="13286163" cy="50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https://blog.naver.com/ssen_4606/221827720168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1562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3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에너지를 소모하는 세포막의 물질이동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능동수송</a:t>
            </a:r>
          </a:p>
        </p:txBody>
      </p:sp>
      <p:pic>
        <p:nvPicPr>
          <p:cNvPr id="10" name="그림 9" descr="그리기이(가) 표시된 사진&#10;&#10;자동 생성된 설명">
            <a:extLst>
              <a:ext uri="{FF2B5EF4-FFF2-40B4-BE49-F238E27FC236}">
                <a16:creationId xmlns:a16="http://schemas.microsoft.com/office/drawing/2014/main" id="{D719F421-38EB-4BF6-AF8C-963618260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07525"/>
            <a:ext cx="5330964" cy="62969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5F459E-0171-44C3-9559-A667AD6BD28A}"/>
              </a:ext>
            </a:extLst>
          </p:cNvPr>
          <p:cNvSpPr txBox="1"/>
          <p:nvPr/>
        </p:nvSpPr>
        <p:spPr>
          <a:xfrm>
            <a:off x="6778764" y="3916857"/>
            <a:ext cx="1074815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물질이 세포막의 운반체 단백질을 통해 </a:t>
            </a:r>
            <a:r>
              <a:rPr lang="ko-KR" altLang="en-US" sz="45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저농도에서</a:t>
            </a:r>
            <a:r>
              <a:rPr lang="en-US" altLang="ko-KR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고농도로 이동</a:t>
            </a:r>
            <a:endParaRPr lang="en-US" altLang="ko-KR" sz="4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685800" indent="-685800">
              <a:buFontTx/>
              <a:buChar char="-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 이동 시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</a:t>
            </a:r>
            <a:r>
              <a:rPr lang="en-US" altLang="ko-KR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(ATP)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사용</a:t>
            </a:r>
            <a:endParaRPr lang="en-US" altLang="ko-KR" sz="4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685800" indent="-685800">
              <a:buFontTx/>
              <a:buChar char="-"/>
            </a:pP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운반체 단백질의 수가 한정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되어 있어 수송 속도는 일정 속도 이상으로 빨라지지 않음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https://blog.naver.com/haniclinic/221188177619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81E077-BB5A-4F73-8773-5E64F313EA57}"/>
              </a:ext>
            </a:extLst>
          </p:cNvPr>
          <p:cNvSpPr txBox="1"/>
          <p:nvPr/>
        </p:nvSpPr>
        <p:spPr>
          <a:xfrm>
            <a:off x="990600" y="1929377"/>
            <a:ext cx="1562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4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에너지를 소모하는 세포막의 물질이동</a:t>
            </a:r>
            <a:endParaRPr lang="en-US" altLang="ko-KR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세포내 섭취와 </a:t>
            </a:r>
            <a:r>
              <a:rPr lang="ko-KR" altLang="en-US" sz="5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세포외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배출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8E189-8E45-4872-ACE8-6018CD368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594582"/>
            <a:ext cx="7510022" cy="44166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A9031F4-9830-4706-991F-1A61957E8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600" y="3594582"/>
            <a:ext cx="7510022" cy="44166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1DF8E8-D95B-4208-99FF-6FFEA3BD403C}"/>
              </a:ext>
            </a:extLst>
          </p:cNvPr>
          <p:cNvSpPr txBox="1"/>
          <p:nvPr/>
        </p:nvSpPr>
        <p:spPr>
          <a:xfrm>
            <a:off x="1179576" y="8003041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식세포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작용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음세포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작용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전체 면적 줄어듦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1F738-D134-47B2-AA98-7A3726EB07B2}"/>
              </a:ext>
            </a:extLst>
          </p:cNvPr>
          <p:cNvSpPr txBox="1"/>
          <p:nvPr/>
        </p:nvSpPr>
        <p:spPr>
          <a:xfrm>
            <a:off x="9372600" y="804522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밖으로 내보내는 작용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전체 면적 증가함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8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build="p"/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5628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p179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54158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개념 확인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81E077-BB5A-4F73-8773-5E64F313EA57}"/>
              </a:ext>
            </a:extLst>
          </p:cNvPr>
          <p:cNvSpPr txBox="1"/>
          <p:nvPr/>
        </p:nvSpPr>
        <p:spPr>
          <a:xfrm>
            <a:off x="892263" y="188670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[4~5]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DC0BF-E84C-4785-9983-7AAFFB75A79D}"/>
              </a:ext>
            </a:extLst>
          </p:cNvPr>
          <p:cNvSpPr txBox="1"/>
          <p:nvPr/>
        </p:nvSpPr>
        <p:spPr>
          <a:xfrm>
            <a:off x="919972" y="5477080"/>
            <a:ext cx="670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 방식의 이름은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6BEE051-3E95-48F0-9D24-42467263B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7" y="2567522"/>
            <a:ext cx="7573044" cy="28588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2F8CEF-4043-4220-996B-12FD127DAAF2}"/>
              </a:ext>
            </a:extLst>
          </p:cNvPr>
          <p:cNvSpPr txBox="1"/>
          <p:nvPr/>
        </p:nvSpPr>
        <p:spPr>
          <a:xfrm>
            <a:off x="926898" y="6232368"/>
            <a:ext cx="692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통해 이동하는 물질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37561C6-421F-44FB-81D5-C07FBD14444D}"/>
              </a:ext>
            </a:extLst>
          </p:cNvPr>
          <p:cNvSpPr/>
          <p:nvPr/>
        </p:nvSpPr>
        <p:spPr>
          <a:xfrm>
            <a:off x="1427107" y="6892852"/>
            <a:ext cx="6700028" cy="8060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산소     포도당    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K</a:t>
            </a:r>
            <a:r>
              <a:rPr lang="en-US" altLang="ko-KR" sz="4000" baseline="30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+</a:t>
            </a:r>
            <a:endParaRPr lang="ko-KR" altLang="en-US" sz="4000" baseline="30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BB7447-4864-46EA-806D-1EC42B16D550}"/>
              </a:ext>
            </a:extLst>
          </p:cNvPr>
          <p:cNvSpPr txBox="1"/>
          <p:nvPr/>
        </p:nvSpPr>
        <p:spPr>
          <a:xfrm>
            <a:off x="990599" y="7746276"/>
            <a:ext cx="692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A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같은 방식으로 이동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505841-3844-497E-8C6D-C631B6FF09A9}"/>
              </a:ext>
            </a:extLst>
          </p:cNvPr>
          <p:cNvSpPr txBox="1"/>
          <p:nvPr/>
        </p:nvSpPr>
        <p:spPr>
          <a:xfrm>
            <a:off x="990599" y="8400294"/>
            <a:ext cx="692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B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같은 방식으로 이동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C15ED7-B84B-47EE-A592-95E4AE54878E}"/>
              </a:ext>
            </a:extLst>
          </p:cNvPr>
          <p:cNvSpPr txBox="1"/>
          <p:nvPr/>
        </p:nvSpPr>
        <p:spPr>
          <a:xfrm>
            <a:off x="8334544" y="1012312"/>
            <a:ext cx="9315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사람의 적혈구를 용액 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넣었을 때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O/X</a:t>
            </a:r>
            <a:endParaRPr lang="ko-KR" altLang="en-US" sz="3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14D6DD2-30CF-4193-90C0-239CB725E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29" y="1578415"/>
            <a:ext cx="5304597" cy="17693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1EAAD1-6564-4E0E-8145-0934685C0358}"/>
              </a:ext>
            </a:extLst>
          </p:cNvPr>
          <p:cNvSpPr txBox="1"/>
          <p:nvPr/>
        </p:nvSpPr>
        <p:spPr>
          <a:xfrm>
            <a:off x="8495517" y="3112904"/>
            <a:ext cx="91688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적혈구 막을 통한 물의 이동 원리는 삼투이다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>
              <a:buAutoNum type="arabicParenBoth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적혈구 막을 경계로 이동한 물의 양을 비교하면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들어온 물의 양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&lt;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빠져나간 물의 양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＇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>
              <a:buAutoNum type="arabicParenBoth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용액의 농도는 적혈구 안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&gt;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용액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40A89A-86D7-41E4-8673-D971844A84ED}"/>
              </a:ext>
            </a:extLst>
          </p:cNvPr>
          <p:cNvSpPr txBox="1"/>
          <p:nvPr/>
        </p:nvSpPr>
        <p:spPr>
          <a:xfrm>
            <a:off x="8348808" y="5847958"/>
            <a:ext cx="9558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식물 세포를 세포 안보다 농도가 높은 설탕 용액에 넣었을 때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O/X</a:t>
            </a:r>
            <a:endParaRPr lang="ko-KR" altLang="en-US" sz="3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C923D7-0972-4AE6-A605-993EE1A9B794}"/>
              </a:ext>
            </a:extLst>
          </p:cNvPr>
          <p:cNvSpPr txBox="1"/>
          <p:nvPr/>
        </p:nvSpPr>
        <p:spPr>
          <a:xfrm>
            <a:off x="8495517" y="6976678"/>
            <a:ext cx="9425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안으로 들어오는 물의 양이 세포밖으로 빠져나가는 물의 양보다 많다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>
              <a:buAutoNum type="arabicParenBoth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처음보다 세포의 부피가 커진다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>
              <a:buAutoNum type="arabicParenBoth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세포막이 세포벽에서 분리되는 현상이 나타난다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7" grpId="0"/>
      <p:bldP spid="10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A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67503" y="3380404"/>
            <a:ext cx="1867204" cy="1867204"/>
            <a:chOff x="4367503" y="3380404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503" y="3380404"/>
              <a:ext cx="1867204" cy="186720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14703" y="5950638"/>
            <a:ext cx="9252235" cy="1030326"/>
            <a:chOff x="2414703" y="5950638"/>
            <a:chExt cx="9252235" cy="103032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4703" y="5950638"/>
              <a:ext cx="9252235" cy="103032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3613" y="1080818"/>
            <a:ext cx="16459200" cy="314847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just"/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벌새는 날개를 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1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초에 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60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회 정도 빠르게 움직여 공중에 머물며 긴 혀로 꽃의 꿀을 빨아먹는다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이것은 벌새의 몸을 구성하는 여러 요소가 체계적으로 상호 작용하기 때문에 가능하다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. </a:t>
            </a:r>
            <a:endParaRPr lang="en-US" sz="5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00C1AA12-0958-4484-BA24-E21EE7F868F3}"/>
              </a:ext>
            </a:extLst>
          </p:cNvPr>
          <p:cNvSpPr txBox="1"/>
          <p:nvPr/>
        </p:nvSpPr>
        <p:spPr>
          <a:xfrm>
            <a:off x="724395" y="4610100"/>
            <a:ext cx="12954000" cy="40837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just"/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지권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수권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기권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생물권이 상호 작용하며 지구 시스템을 이루듯이 생물도 여러 요소가 체계적으로 작용하는 </a:t>
            </a:r>
            <a:r>
              <a:rPr lang="ko-KR" altLang="en-US" sz="5000" kern="0" spc="-300" dirty="0"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생명 시스템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이다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. </a:t>
            </a:r>
          </a:p>
          <a:p>
            <a:pPr algn="just"/>
            <a:r>
              <a:rPr lang="ko-KR" altLang="en-US" sz="5000" kern="0" spc="-300" dirty="0">
                <a:solidFill>
                  <a:srgbClr val="0070C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생명 시스템은 기본 단위가 무엇이며 어떻게 유지되고 있을까</a:t>
            </a:r>
            <a:r>
              <a:rPr lang="en-US" altLang="ko-KR" sz="5000" kern="0" spc="-300" dirty="0">
                <a:solidFill>
                  <a:srgbClr val="0070C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?</a:t>
            </a:r>
            <a:endParaRPr lang="en-US" sz="5000" dirty="0">
              <a:solidFill>
                <a:srgbClr val="0070C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5628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p182~183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54158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FDC0BF-E84C-4785-9983-7AAFFB75A79D}"/>
              </a:ext>
            </a:extLst>
          </p:cNvPr>
          <p:cNvSpPr txBox="1"/>
          <p:nvPr/>
        </p:nvSpPr>
        <p:spPr>
          <a:xfrm>
            <a:off x="832576" y="2049309"/>
            <a:ext cx="16922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14.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세포막의 구조를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물질 ㉠과 ㉡의 지질에 대한 용해도와 세포막에 대한 투과성을 나타낸 것이다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㉠과 ㉡은 각각 수용성 물질과 지용성 물질 중 하나이다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D4FF6A-6E9D-45B9-9BF2-EBD5EF7CB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58" y="3249310"/>
            <a:ext cx="8889281" cy="3444596"/>
          </a:xfrm>
          <a:prstGeom prst="rect">
            <a:avLst/>
          </a:prstGeom>
        </p:spPr>
      </p:pic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081E803-ED38-4A34-ADBF-AED28AFC6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43093"/>
              </p:ext>
            </p:extLst>
          </p:nvPr>
        </p:nvGraphicFramePr>
        <p:xfrm>
          <a:off x="1600200" y="6548273"/>
          <a:ext cx="15087600" cy="26051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87600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리보솜에서 합성된다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㉠은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㉡보다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를 통해 이동하기 어렵다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㉡은 ㉠보다 물에 대한 친화력이 크다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26" name="타원 25">
            <a:extLst>
              <a:ext uri="{FF2B5EF4-FFF2-40B4-BE49-F238E27FC236}">
                <a16:creationId xmlns:a16="http://schemas.microsoft.com/office/drawing/2014/main" id="{3B2BA768-ECD1-4CC4-9B4B-C63CA10BBB2F}"/>
              </a:ext>
            </a:extLst>
          </p:cNvPr>
          <p:cNvSpPr/>
          <p:nvPr/>
        </p:nvSpPr>
        <p:spPr>
          <a:xfrm>
            <a:off x="1599518" y="7126773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B1F215B-8E65-4E5B-AF4D-92AA9A532A8A}"/>
              </a:ext>
            </a:extLst>
          </p:cNvPr>
          <p:cNvSpPr/>
          <p:nvPr/>
        </p:nvSpPr>
        <p:spPr>
          <a:xfrm>
            <a:off x="1599517" y="7778068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5628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p182~183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54158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FDC0BF-E84C-4785-9983-7AAFFB75A79D}"/>
              </a:ext>
            </a:extLst>
          </p:cNvPr>
          <p:cNvSpPr txBox="1"/>
          <p:nvPr/>
        </p:nvSpPr>
        <p:spPr>
          <a:xfrm>
            <a:off x="832576" y="2049309"/>
            <a:ext cx="1692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어떤 식물 세포를 용액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넣었을 때의 상태 변화를 나타낸 것이다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081E803-ED38-4A34-ADBF-AED28AFC6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9989"/>
              </p:ext>
            </p:extLst>
          </p:nvPr>
        </p:nvGraphicFramePr>
        <p:xfrm>
          <a:off x="1571808" y="5896977"/>
          <a:ext cx="15573192" cy="31125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73192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용액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농도는 세포 안보다 낮다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세포질에서 </a:t>
                      </a:r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액포로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이동하는 물의 양이 증가한다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세포 안으로 들어오는 물의 양이 세포 밖으로 빠져나가는 물의 양보다 많다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26" name="타원 25">
            <a:extLst>
              <a:ext uri="{FF2B5EF4-FFF2-40B4-BE49-F238E27FC236}">
                <a16:creationId xmlns:a16="http://schemas.microsoft.com/office/drawing/2014/main" id="{3B2BA768-ECD1-4CC4-9B4B-C63CA10BBB2F}"/>
              </a:ext>
            </a:extLst>
          </p:cNvPr>
          <p:cNvSpPr/>
          <p:nvPr/>
        </p:nvSpPr>
        <p:spPr>
          <a:xfrm>
            <a:off x="1598668" y="6444304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B1F215B-8E65-4E5B-AF4D-92AA9A532A8A}"/>
              </a:ext>
            </a:extLst>
          </p:cNvPr>
          <p:cNvSpPr/>
          <p:nvPr/>
        </p:nvSpPr>
        <p:spPr>
          <a:xfrm>
            <a:off x="1590892" y="7111185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1C9367F-E0FC-4886-B3A1-0DC58E37A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17812"/>
            <a:ext cx="8612172" cy="2605182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026DE57B-631F-43C5-BA0A-1911893A25D6}"/>
              </a:ext>
            </a:extLst>
          </p:cNvPr>
          <p:cNvSpPr/>
          <p:nvPr/>
        </p:nvSpPr>
        <p:spPr>
          <a:xfrm>
            <a:off x="1571808" y="7658512"/>
            <a:ext cx="602507" cy="724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9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3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생명 시스템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 소기관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2424701" y="4362404"/>
            <a:ext cx="2186330" cy="2784190"/>
            <a:chOff x="12424701" y="4362404"/>
            <a:chExt cx="2186330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2424701" y="6294111"/>
              <a:ext cx="218633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세포막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p141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521566" y="4515141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503060"/>
            <a:ext cx="13182600" cy="57564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생물은 생명 시스템의 기본 단위인 세포로 구성되어 있다는 것을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세포의 구조와 기능을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세포의 생명 현상을 유지하기 위해 세포막을 경계로 물질 출입이 일어난다는 것을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684810" y="1817106"/>
            <a:ext cx="16897248" cy="16498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각각의</a:t>
            </a:r>
            <a:r>
              <a:rPr lang="en-US" altLang="ko-KR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생물은 몸을 구성하는 여러 요소가 상호작용</a:t>
            </a:r>
            <a:endParaRPr lang="en-US" altLang="ko-KR" sz="45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                   ⇒ </a:t>
            </a:r>
            <a:r>
              <a:rPr lang="ko-KR" altLang="en-US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다양한 생명 활동을 수행하는 하나의 </a:t>
            </a:r>
            <a:r>
              <a:rPr lang="ko-KR" altLang="en-US" sz="4500" kern="0" spc="-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 시스템</a:t>
            </a:r>
            <a:endParaRPr lang="en-US" sz="4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B811236-AB8E-49A5-BE07-2CBAAF5B1B28}"/>
              </a:ext>
            </a:extLst>
          </p:cNvPr>
          <p:cNvGrpSpPr/>
          <p:nvPr/>
        </p:nvGrpSpPr>
        <p:grpSpPr>
          <a:xfrm>
            <a:off x="1930156" y="3393494"/>
            <a:ext cx="1696192" cy="990600"/>
            <a:chOff x="1857004" y="3646910"/>
            <a:chExt cx="1696192" cy="99060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23559C03-4BC2-41C5-A951-98CD2411539C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E0440-6106-48CE-A7F8-042240D5C65E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세포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E306F7C-E0CE-44A7-878F-505E70E82DE6}"/>
              </a:ext>
            </a:extLst>
          </p:cNvPr>
          <p:cNvGrpSpPr/>
          <p:nvPr/>
        </p:nvGrpSpPr>
        <p:grpSpPr>
          <a:xfrm>
            <a:off x="5831200" y="3393494"/>
            <a:ext cx="1696192" cy="990600"/>
            <a:chOff x="1857004" y="3646910"/>
            <a:chExt cx="1696192" cy="990600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28B5ACCB-4FFA-44BC-A351-9F594C5A21F1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9047C-98FD-4FDA-B94E-63C9D3F54A1A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조직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7A5970E-D2AE-46D8-B449-78700121B3D8}"/>
              </a:ext>
            </a:extLst>
          </p:cNvPr>
          <p:cNvGrpSpPr/>
          <p:nvPr/>
        </p:nvGrpSpPr>
        <p:grpSpPr>
          <a:xfrm>
            <a:off x="10082994" y="3405731"/>
            <a:ext cx="1696192" cy="990600"/>
            <a:chOff x="1857004" y="3646910"/>
            <a:chExt cx="1696192" cy="990600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C5F256B0-E343-462A-8E03-47E2BD05DCE3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92C57A-0CC3-440D-A481-7E83E3CC88D8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기관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200D8C8-5E4E-4876-B5BF-E3FF65816C7D}"/>
              </a:ext>
            </a:extLst>
          </p:cNvPr>
          <p:cNvGrpSpPr/>
          <p:nvPr/>
        </p:nvGrpSpPr>
        <p:grpSpPr>
          <a:xfrm>
            <a:off x="14508077" y="3387996"/>
            <a:ext cx="1696192" cy="990600"/>
            <a:chOff x="1857004" y="3646910"/>
            <a:chExt cx="1696192" cy="990600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728BDCE9-EACA-48ED-BAD4-E5942B85378A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442C52B-EFC2-447E-8555-65230B8C3AE6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개체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E356B4C-80C1-4E4F-9C19-ABBA46A5113A}"/>
              </a:ext>
            </a:extLst>
          </p:cNvPr>
          <p:cNvGrpSpPr/>
          <p:nvPr/>
        </p:nvGrpSpPr>
        <p:grpSpPr>
          <a:xfrm>
            <a:off x="984504" y="4471346"/>
            <a:ext cx="3523091" cy="2095293"/>
            <a:chOff x="972708" y="4724762"/>
            <a:chExt cx="3523091" cy="2095293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72D31CCE-666C-4BDC-8DE1-6D0DAEB73D5F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E6E5E09-8E42-42DD-869D-FBE2E6D0ECCA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생명 시스템의 구조적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기능적 단위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194C2731-C9FD-49DA-A9E4-8B79638DC648}"/>
              </a:ext>
            </a:extLst>
          </p:cNvPr>
          <p:cNvGrpSpPr/>
          <p:nvPr/>
        </p:nvGrpSpPr>
        <p:grpSpPr>
          <a:xfrm>
            <a:off x="4917750" y="4465604"/>
            <a:ext cx="3523091" cy="2095293"/>
            <a:chOff x="972708" y="4724762"/>
            <a:chExt cx="3523091" cy="2095293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0E4CAA40-23B2-40F5-9EF7-3C4A9B6AF2C7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F3B1090-5D45-400A-BAB6-6A3839F5F735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모양과 기능이 비슷한 세포들의 모임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1F0BB368-F738-4AE4-83FB-D2F6D1A24BE9}"/>
              </a:ext>
            </a:extLst>
          </p:cNvPr>
          <p:cNvGrpSpPr/>
          <p:nvPr/>
        </p:nvGrpSpPr>
        <p:grpSpPr>
          <a:xfrm>
            <a:off x="8774797" y="4465605"/>
            <a:ext cx="4421842" cy="2095292"/>
            <a:chOff x="972708" y="4724762"/>
            <a:chExt cx="3523091" cy="2095293"/>
          </a:xfrm>
        </p:grpSpPr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32587FDA-6597-499D-B774-D6E615D7ECAC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51A793-9BBE-41E2-84CD-6D305491403A}"/>
                </a:ext>
              </a:extLst>
            </p:cNvPr>
            <p:cNvSpPr txBox="1"/>
            <p:nvPr/>
          </p:nvSpPr>
          <p:spPr>
            <a:xfrm>
              <a:off x="1038060" y="4817474"/>
              <a:ext cx="3397028" cy="189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여러 조직이 모여 고유한 형태와 기능을 나타내는 것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BF9972A-A70E-43D2-A5F4-489D5287BAC7}"/>
              </a:ext>
            </a:extLst>
          </p:cNvPr>
          <p:cNvGrpSpPr/>
          <p:nvPr/>
        </p:nvGrpSpPr>
        <p:grpSpPr>
          <a:xfrm>
            <a:off x="13385259" y="4476419"/>
            <a:ext cx="3941829" cy="2095292"/>
            <a:chOff x="972708" y="4724762"/>
            <a:chExt cx="3523091" cy="2095293"/>
          </a:xfrm>
        </p:grpSpPr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BB4DD34A-35DE-4DFB-A2CB-CB556501657A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BEE554D-DD6D-47C2-9232-0E2E110C75C6}"/>
                </a:ext>
              </a:extLst>
            </p:cNvPr>
            <p:cNvSpPr txBox="1"/>
            <p:nvPr/>
          </p:nvSpPr>
          <p:spPr>
            <a:xfrm>
              <a:off x="1038060" y="4817474"/>
              <a:ext cx="3397028" cy="193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독립된 구조와 기능을 가진 하나의 생명체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21BF9257-7979-4497-A9DC-67C561395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6712319"/>
            <a:ext cx="12344400" cy="338493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14F6F19-7821-4CE4-85DC-921FCCC1E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6701505"/>
            <a:ext cx="12344399" cy="338493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44DB751-18DF-4AB1-8E4F-68F3795F5E7C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https://blog.naver.com/kdhspy007/221507953649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CEFD8FDB-E892-48F8-87EA-303980E13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022908"/>
            <a:ext cx="7239000" cy="71495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8CA77FF-101C-4A41-BE2A-C92A4046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283" y="2022908"/>
            <a:ext cx="8284229" cy="714959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6659EC8-BA3A-478E-9043-A96977059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2" y="2054912"/>
            <a:ext cx="16704169" cy="70630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8"/>
              </a:rPr>
              <a:t>https://cafe.naver.com/shtmbest/2959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90600" y="1966594"/>
            <a:ext cx="205839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핵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990600" y="2828368"/>
            <a:ext cx="7649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물질인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있어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세포의 구조와 기능을 결정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활동 통제 및 조절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D874CB80-9A1C-455C-9A36-A2267B83B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264464"/>
            <a:ext cx="4513226" cy="4336236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92986FF1-D510-4341-99CC-86456E76E811}"/>
              </a:ext>
            </a:extLst>
          </p:cNvPr>
          <p:cNvSpPr txBox="1"/>
          <p:nvPr/>
        </p:nvSpPr>
        <p:spPr>
          <a:xfrm>
            <a:off x="990600" y="482474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소포체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1BDDD-0F00-4107-A5C6-022072027FB3}"/>
              </a:ext>
            </a:extLst>
          </p:cNvPr>
          <p:cNvSpPr txBox="1"/>
          <p:nvPr/>
        </p:nvSpPr>
        <p:spPr>
          <a:xfrm>
            <a:off x="952500" y="5657832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리보솜에서 합성된 단백질을 골지체나 세포의 다른 곳으로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운반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거친면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소포체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매끈면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소포체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B5633411-CD75-4801-B56D-FBBE167916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4952"/>
          <a:stretch/>
        </p:blipFill>
        <p:spPr>
          <a:xfrm>
            <a:off x="12268200" y="4838135"/>
            <a:ext cx="4639047" cy="4443180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BB1A1285-77FF-4A04-978F-0FE91AC7889E}"/>
              </a:ext>
            </a:extLst>
          </p:cNvPr>
          <p:cNvSpPr txBox="1"/>
          <p:nvPr/>
        </p:nvSpPr>
        <p:spPr>
          <a:xfrm>
            <a:off x="990600" y="7650685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3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리보솜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FA7C3-0B36-4B4C-9EB7-4D6B66CF3DA4}"/>
              </a:ext>
            </a:extLst>
          </p:cNvPr>
          <p:cNvSpPr txBox="1"/>
          <p:nvPr/>
        </p:nvSpPr>
        <p:spPr>
          <a:xfrm>
            <a:off x="952500" y="8487296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 합성</a:t>
            </a:r>
          </a:p>
        </p:txBody>
      </p:sp>
    </p:spTree>
    <p:extLst>
      <p:ext uri="{BB962C8B-B14F-4D97-AF65-F5344CB8AC3E}">
        <p14:creationId xmlns:p14="http://schemas.microsoft.com/office/powerpoint/2010/main" val="4078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" grpId="0" build="p"/>
      <p:bldP spid="41" grpId="0"/>
      <p:bldP spid="42" grpId="0" build="p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90599" y="1966594"/>
            <a:ext cx="4428537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4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미토콘드리아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990600" y="2828368"/>
            <a:ext cx="7649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 호흡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일어나 세포의 생명 활동에 필요한 형태의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생산</a:t>
            </a: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92986FF1-D510-4341-99CC-86456E76E811}"/>
              </a:ext>
            </a:extLst>
          </p:cNvPr>
          <p:cNvSpPr txBox="1"/>
          <p:nvPr/>
        </p:nvSpPr>
        <p:spPr>
          <a:xfrm>
            <a:off x="990600" y="482474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5"/>
            </a:pP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골지체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1BDDD-0F00-4107-A5C6-022072027FB3}"/>
              </a:ext>
            </a:extLst>
          </p:cNvPr>
          <p:cNvSpPr txBox="1"/>
          <p:nvPr/>
        </p:nvSpPr>
        <p:spPr>
          <a:xfrm>
            <a:off x="952500" y="5657832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단백질을 세포 밖으로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분비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하는 데 관여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BB1A1285-77FF-4A04-978F-0FE91AC7889E}"/>
              </a:ext>
            </a:extLst>
          </p:cNvPr>
          <p:cNvSpPr txBox="1"/>
          <p:nvPr/>
        </p:nvSpPr>
        <p:spPr>
          <a:xfrm>
            <a:off x="990600" y="700607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6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FA7C3-0B36-4B4C-9EB7-4D6B66CF3DA4}"/>
              </a:ext>
            </a:extLst>
          </p:cNvPr>
          <p:cNvSpPr txBox="1"/>
          <p:nvPr/>
        </p:nvSpPr>
        <p:spPr>
          <a:xfrm>
            <a:off x="927155" y="7867847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세포를 바깥 환경과 분리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안팎으로의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물질 출입을 조절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5AF4E0B-BC17-48A4-A264-6C82FC42C5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8940" r="2750"/>
          <a:stretch/>
        </p:blipFill>
        <p:spPr>
          <a:xfrm>
            <a:off x="8458200" y="1849449"/>
            <a:ext cx="5539232" cy="28081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910BFA6-C468-402E-AC43-101A3AC5D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51" y="4647385"/>
            <a:ext cx="4212281" cy="28081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48A561A-30EF-4F20-8315-8E073F6D4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32" y="6544599"/>
            <a:ext cx="5074516" cy="26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" grpId="0"/>
      <p:bldP spid="41" grpId="0"/>
      <p:bldP spid="42" grpId="0"/>
      <p:bldP spid="44" grpId="0"/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90599" y="1966594"/>
            <a:ext cx="4428537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7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세포벽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990600" y="2828368"/>
            <a:ext cx="7649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식물 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에만 있음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보호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 유지</a:t>
            </a: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92986FF1-D510-4341-99CC-86456E76E811}"/>
              </a:ext>
            </a:extLst>
          </p:cNvPr>
          <p:cNvSpPr txBox="1"/>
          <p:nvPr/>
        </p:nvSpPr>
        <p:spPr>
          <a:xfrm>
            <a:off x="990600" y="482474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8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엽록체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1BDDD-0F00-4107-A5C6-022072027FB3}"/>
              </a:ext>
            </a:extLst>
          </p:cNvPr>
          <p:cNvSpPr txBox="1"/>
          <p:nvPr/>
        </p:nvSpPr>
        <p:spPr>
          <a:xfrm>
            <a:off x="952500" y="5657832"/>
            <a:ext cx="677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식물 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에만 있음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광합성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일어나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포도당 합성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BB1A1285-77FF-4A04-978F-0FE91AC7889E}"/>
              </a:ext>
            </a:extLst>
          </p:cNvPr>
          <p:cNvSpPr txBox="1"/>
          <p:nvPr/>
        </p:nvSpPr>
        <p:spPr>
          <a:xfrm>
            <a:off x="990600" y="700607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9"/>
            </a:pP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액포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FA7C3-0B36-4B4C-9EB7-4D6B66CF3DA4}"/>
              </a:ext>
            </a:extLst>
          </p:cNvPr>
          <p:cNvSpPr txBox="1"/>
          <p:nvPr/>
        </p:nvSpPr>
        <p:spPr>
          <a:xfrm>
            <a:off x="927155" y="7867847"/>
            <a:ext cx="7531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성숙한 식물 세포에 크게 발달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양분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색소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노폐물 등 저장</a:t>
            </a:r>
          </a:p>
        </p:txBody>
      </p:sp>
      <p:pic>
        <p:nvPicPr>
          <p:cNvPr id="5" name="그림 4" descr="개체, 시계이(가) 표시된 사진&#10;&#10;자동 생성된 설명">
            <a:extLst>
              <a:ext uri="{FF2B5EF4-FFF2-40B4-BE49-F238E27FC236}">
                <a16:creationId xmlns:a16="http://schemas.microsoft.com/office/drawing/2014/main" id="{A79CC21F-4286-4628-9BDE-2167D4317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25" y="1866445"/>
            <a:ext cx="7048500" cy="36576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DC8D7B9-BE75-416C-AC76-408588F2ED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39" y="4229100"/>
            <a:ext cx="6779556" cy="3464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8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8212FD-A5B2-4ECF-AA9A-29021CE4C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2512" y="5887043"/>
            <a:ext cx="4946719" cy="41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" grpId="0" build="p"/>
      <p:bldP spid="41" grpId="0"/>
      <p:bldP spid="42" grpId="0" build="p"/>
      <p:bldP spid="44" grpId="0"/>
      <p:bldP spid="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p176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57656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개념 확인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692893" y="1889481"/>
            <a:ext cx="7003308" cy="151271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동물체와 식물체의 구성 단계를 순서 없이 나타낸 것이다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D245506-316C-47B1-AACC-F548AC328270}"/>
              </a:ext>
            </a:extLst>
          </p:cNvPr>
          <p:cNvSpPr/>
          <p:nvPr/>
        </p:nvSpPr>
        <p:spPr>
          <a:xfrm>
            <a:off x="787509" y="3365945"/>
            <a:ext cx="6700235" cy="27681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→ 조직 → 기관 → ㉠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     ) 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개체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→ 조직 → ㉡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    ) 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기관 → 개체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6E15720C-5D6A-46C1-A834-A0912F1117EE}"/>
              </a:ext>
            </a:extLst>
          </p:cNvPr>
          <p:cNvSpPr txBox="1"/>
          <p:nvPr/>
        </p:nvSpPr>
        <p:spPr>
          <a:xfrm>
            <a:off x="692893" y="6193666"/>
            <a:ext cx="7003308" cy="13822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 동물체의 구성 단계는 어느 것인가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8A37443-C5D2-4E8A-A1BF-B7004C06FF45}"/>
              </a:ext>
            </a:extLst>
          </p:cNvPr>
          <p:cNvSpPr txBox="1"/>
          <p:nvPr/>
        </p:nvSpPr>
        <p:spPr>
          <a:xfrm>
            <a:off x="692893" y="7535744"/>
            <a:ext cx="7155707" cy="1389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㉠과 ㉡에 해당하는 구성 단계를 쓰시오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48B86AB3-B6E3-492A-AE44-D2C6301F23DA}"/>
              </a:ext>
            </a:extLst>
          </p:cNvPr>
          <p:cNvSpPr txBox="1"/>
          <p:nvPr/>
        </p:nvSpPr>
        <p:spPr>
          <a:xfrm>
            <a:off x="9687088" y="1245844"/>
            <a:ext cx="7003308" cy="7396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[5~7]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식물 세포의 구조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9823C5-B859-42FF-B2AB-594E1A2A0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95" y="2070444"/>
            <a:ext cx="4743318" cy="3225456"/>
          </a:xfrm>
          <a:prstGeom prst="rect">
            <a:avLst/>
          </a:prstGeom>
        </p:spPr>
      </p:pic>
      <p:sp>
        <p:nvSpPr>
          <p:cNvPr id="27" name="Object 5">
            <a:extLst>
              <a:ext uri="{FF2B5EF4-FFF2-40B4-BE49-F238E27FC236}">
                <a16:creationId xmlns:a16="http://schemas.microsoft.com/office/drawing/2014/main" id="{E71B54D0-913A-4B19-B359-893C5FF46533}"/>
              </a:ext>
            </a:extLst>
          </p:cNvPr>
          <p:cNvSpPr txBox="1"/>
          <p:nvPr/>
        </p:nvSpPr>
        <p:spPr>
          <a:xfrm>
            <a:off x="9687088" y="5219660"/>
            <a:ext cx="7686512" cy="13822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A~F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 동물 세포에는 없고 식물 세포에만 있는 세포소기관은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FE209102-2A8E-49F0-9B38-2F22D795A4EC}"/>
              </a:ext>
            </a:extLst>
          </p:cNvPr>
          <p:cNvSpPr txBox="1"/>
          <p:nvPr/>
        </p:nvSpPr>
        <p:spPr>
          <a:xfrm>
            <a:off x="9687088" y="6624530"/>
            <a:ext cx="7686512" cy="13822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세포의 생명 활동에 필요한 에너지를 생산하는 세포소기관은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EF60925-30D4-474A-B589-5F7A3EAF3E41}"/>
              </a:ext>
            </a:extLst>
          </p:cNvPr>
          <p:cNvSpPr txBox="1"/>
          <p:nvPr/>
        </p:nvSpPr>
        <p:spPr>
          <a:xfrm>
            <a:off x="7696201" y="8143026"/>
            <a:ext cx="10078543" cy="120163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정보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단백질 합성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분비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  </a:t>
            </a:r>
            <a:r>
              <a:rPr lang="ko-KR" altLang="en-US" sz="3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㉠</a:t>
            </a:r>
            <a:r>
              <a:rPr lang="en-US" sz="3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</a:t>
            </a:r>
            <a:r>
              <a:rPr lang="ko-KR" altLang="en-US" sz="3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㉡</a:t>
            </a:r>
            <a:r>
              <a:rPr lang="en-US" sz="3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</a:t>
            </a:r>
            <a:r>
              <a:rPr lang="ko-KR" altLang="en-US" sz="3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㉢   </a:t>
            </a:r>
            <a:r>
              <a:rPr lang="ko-KR" altLang="en-US" sz="38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골지체</a:t>
            </a:r>
            <a:endParaRPr lang="en-US" sz="38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1468</Words>
  <Application>Microsoft Office PowerPoint</Application>
  <PresentationFormat>사용자 지정</PresentationFormat>
  <Paragraphs>239</Paragraphs>
  <Slides>23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?? ??</vt:lpstr>
      <vt:lpstr>G마켓 산스 Medium</vt:lpstr>
      <vt:lpstr>HY헤드라인M</vt:lpstr>
      <vt:lpstr>맑은 고딕</vt:lpstr>
      <vt:lpstr>여기어때 잘난체 OTF</vt:lpstr>
      <vt:lpstr>함초롬돋움</vt:lpstr>
      <vt:lpstr>휴먼둥근헤드라인</vt:lpstr>
      <vt:lpstr>휴먼모음T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54</cp:revision>
  <dcterms:created xsi:type="dcterms:W3CDTF">2020-07-03T09:50:51Z</dcterms:created>
  <dcterms:modified xsi:type="dcterms:W3CDTF">2022-05-23T01:18:26Z</dcterms:modified>
</cp:coreProperties>
</file>