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haansoftxlsx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8"/>
  </p:notesMasterIdLst>
  <p:handoutMasterIdLst>
    <p:handoutMasterId r:id="rId49"/>
  </p:handoutMasterIdLst>
  <p:sldIdLst>
    <p:sldId id="856" r:id="rId2"/>
    <p:sldId id="1132" r:id="rId3"/>
    <p:sldId id="1133" r:id="rId4"/>
    <p:sldId id="1134" r:id="rId5"/>
    <p:sldId id="1135" r:id="rId6"/>
    <p:sldId id="1215" r:id="rId7"/>
    <p:sldId id="1139" r:id="rId8"/>
    <p:sldId id="1140" r:id="rId9"/>
    <p:sldId id="1142" r:id="rId10"/>
    <p:sldId id="1271" r:id="rId11"/>
    <p:sldId id="1143" r:id="rId12"/>
    <p:sldId id="1144" r:id="rId13"/>
    <p:sldId id="1145" r:id="rId14"/>
    <p:sldId id="1146" r:id="rId15"/>
    <p:sldId id="1147" r:id="rId16"/>
    <p:sldId id="1148" r:id="rId17"/>
    <p:sldId id="1150" r:id="rId18"/>
    <p:sldId id="1152" r:id="rId19"/>
    <p:sldId id="1154" r:id="rId20"/>
    <p:sldId id="1155" r:id="rId21"/>
    <p:sldId id="1156" r:id="rId22"/>
    <p:sldId id="1157" r:id="rId23"/>
    <p:sldId id="1272" r:id="rId24"/>
    <p:sldId id="1276" r:id="rId25"/>
    <p:sldId id="1158" r:id="rId26"/>
    <p:sldId id="1273" r:id="rId27"/>
    <p:sldId id="1161" r:id="rId28"/>
    <p:sldId id="1274" r:id="rId29"/>
    <p:sldId id="1275" r:id="rId30"/>
    <p:sldId id="1162" r:id="rId31"/>
    <p:sldId id="1163" r:id="rId32"/>
    <p:sldId id="1164" r:id="rId33"/>
    <p:sldId id="1256" r:id="rId34"/>
    <p:sldId id="1258" r:id="rId35"/>
    <p:sldId id="1260" r:id="rId36"/>
    <p:sldId id="1261" r:id="rId37"/>
    <p:sldId id="1262" r:id="rId38"/>
    <p:sldId id="1263" r:id="rId39"/>
    <p:sldId id="1264" r:id="rId40"/>
    <p:sldId id="1265" r:id="rId41"/>
    <p:sldId id="1266" r:id="rId42"/>
    <p:sldId id="1267" r:id="rId43"/>
    <p:sldId id="1268" r:id="rId44"/>
    <p:sldId id="1269" r:id="rId45"/>
    <p:sldId id="1270" r:id="rId46"/>
    <p:sldId id="1192" r:id="rId4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0DED6"/>
    <a:srgbClr val="7ECECA"/>
    <a:srgbClr val="45B5C4"/>
    <a:srgbClr val="1693A5"/>
    <a:srgbClr val="C7EDD6"/>
    <a:srgbClr val="6792AB"/>
    <a:srgbClr val="73A2BD"/>
    <a:srgbClr val="86B4CF"/>
    <a:srgbClr val="9AD0DE"/>
    <a:srgbClr val="9ACC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45" autoAdjust="0"/>
    <p:restoredTop sz="97205" autoAdjust="0"/>
  </p:normalViewPr>
  <p:slideViewPr>
    <p:cSldViewPr>
      <p:cViewPr varScale="1">
        <p:scale>
          <a:sx n="105" d="100"/>
          <a:sy n="105" d="100"/>
        </p:scale>
        <p:origin x="-276" y="-96"/>
      </p:cViewPr>
      <p:guideLst>
        <p:guide orient="horz" pos="2160"/>
        <p:guide orient="horz" pos="799"/>
        <p:guide orient="horz" pos="4065"/>
        <p:guide pos="2880"/>
        <p:guide pos="24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14" y="-108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222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333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444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555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666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777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888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9998888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1분기</c:v>
                </c:pt>
                <c:pt idx="3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1분기</c:v>
                </c:pt>
                <c:pt idx="3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A0DED6"/>
            </a:solidFill>
          </c:spPr>
          <c:dPt>
            <c:idx val="1"/>
            <c:spPr>
              <a:solidFill>
                <a:srgbClr val="45B5C4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rgbClr val="1693A5"/>
              </a:solidFill>
            </c:spPr>
          </c:dPt>
          <c:dPt>
            <c:idx val="1"/>
            <c:spPr>
              <a:solidFill>
                <a:srgbClr val="45B5C4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dPt>
            <c:idx val="3"/>
            <c:spPr>
              <a:solidFill>
                <a:srgbClr val="A0DED6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rgbClr val="1693A5"/>
              </a:solidFill>
            </c:spPr>
          </c:dPt>
          <c:dPt>
            <c:idx val="1"/>
            <c:spPr>
              <a:solidFill>
                <a:srgbClr val="45B5C4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dPt>
            <c:idx val="3"/>
            <c:spPr>
              <a:solidFill>
                <a:srgbClr val="A0DED6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rgbClr val="1693A5"/>
              </a:solidFill>
            </c:spPr>
          </c:dPt>
          <c:dPt>
            <c:idx val="1"/>
            <c:spPr>
              <a:solidFill>
                <a:srgbClr val="45B5C4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dPt>
            <c:idx val="3"/>
            <c:spPr>
              <a:solidFill>
                <a:srgbClr val="A0DED6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rgbClr val="1693A5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spPr>
              <a:solidFill>
                <a:srgbClr val="1693A5"/>
              </a:solidFill>
            </c:spPr>
          </c:dPt>
          <c:dPt>
            <c:idx val="1"/>
            <c:spPr>
              <a:solidFill>
                <a:srgbClr val="45B5C4"/>
              </a:solidFill>
            </c:spPr>
          </c:dPt>
          <c:dPt>
            <c:idx val="2"/>
            <c:spPr>
              <a:solidFill>
                <a:srgbClr val="7ECECA"/>
              </a:solidFill>
            </c:spPr>
          </c:dPt>
          <c:dPt>
            <c:idx val="3"/>
            <c:spPr>
              <a:solidFill>
                <a:srgbClr val="A0DED6"/>
              </a:solidFill>
            </c:spPr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40" y="1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r">
              <a:defRPr sz="1200"/>
            </a:lvl1pPr>
          </a:lstStyle>
          <a:p>
            <a:fld id="{96DAEB31-243F-4D33-BF8E-309A85796E01}" type="datetimeFigureOut">
              <a:rPr lang="ko-KR" altLang="en-US" smtClean="0"/>
              <a:pPr/>
              <a:t>2013-05-01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648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r">
              <a:defRPr sz="1200"/>
            </a:lvl1pPr>
          </a:lstStyle>
          <a:p>
            <a:fld id="{76E25603-7BC8-4F20-89C7-279ECD02495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1540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r">
              <a:defRPr sz="1200"/>
            </a:lvl1pPr>
          </a:lstStyle>
          <a:p>
            <a:fld id="{74D08F73-5BF3-4C5D-A51C-805824ED6A95}" type="datetimeFigureOut">
              <a:rPr lang="ko-KR" altLang="en-US" smtClean="0"/>
              <a:pPr/>
              <a:t>2013-05-01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7" tIns="45909" rIns="91817" bIns="4590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3"/>
          </a:xfrm>
          <a:prstGeom prst="rect">
            <a:avLst/>
          </a:prstGeom>
        </p:spPr>
        <p:txBody>
          <a:bodyPr vert="horz" lIns="91817" tIns="45909" rIns="91817" bIns="4590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r">
              <a:defRPr sz="1200"/>
            </a:lvl1pPr>
          </a:lstStyle>
          <a:p>
            <a:fld id="{ACA3E93D-497A-452D-BE4F-151F6A4BF05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959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116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208A1-11E7-4085-BA45-A5CA5CF77D4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E93D-497A-452D-BE4F-151F6A4BF05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b\0입학설명회\2011.03-04_입학설명회 ㅇ ㅇ ㅇ\2011.03.17전까지\2012.03.15_ppt0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428596" y="-24"/>
            <a:ext cx="7772400" cy="548679"/>
          </a:xfrm>
          <a:prstGeom prst="rect">
            <a:avLst/>
          </a:prstGeom>
        </p:spPr>
        <p:txBody>
          <a:bodyPr/>
          <a:lstStyle>
            <a:lvl1pPr algn="l">
              <a:defRPr sz="3200" b="1" spc="-15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2700" dir="5400000" algn="ctr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5" name="그림 4" descr="main_k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2844" y="87506"/>
            <a:ext cx="305105" cy="4125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ku1.png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8" y="158944"/>
            <a:ext cx="720080" cy="269660"/>
          </a:xfrm>
          <a:prstGeom prst="rect">
            <a:avLst/>
          </a:prstGeom>
        </p:spPr>
      </p:pic>
      <p:sp>
        <p:nvSpPr>
          <p:cNvPr id="15" name="내용 개체 틀 14"/>
          <p:cNvSpPr>
            <a:spLocks noGrp="1"/>
          </p:cNvSpPr>
          <p:nvPr>
            <p:ph sz="quarter" idx="10"/>
          </p:nvPr>
        </p:nvSpPr>
        <p:spPr>
          <a:xfrm>
            <a:off x="500034" y="1000108"/>
            <a:ext cx="8143932" cy="34290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None/>
              <a:defRPr sz="20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lnSpc>
                <a:spcPct val="80000"/>
              </a:lnSpc>
              <a:defRPr sz="18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lnSpc>
                <a:spcPct val="80000"/>
              </a:lnSpc>
              <a:defRPr sz="16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b\0입학설명회\2011.03-04_입학설명회 ㅇ ㅇ ㅇ\2011.03.17전까지\2012.03.15_ppt0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 userDrawn="1"/>
        </p:nvSpPr>
        <p:spPr bwMode="auto">
          <a:xfrm>
            <a:off x="0" y="620688"/>
            <a:ext cx="9144000" cy="62373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428596" y="-24"/>
            <a:ext cx="7772400" cy="548679"/>
          </a:xfrm>
          <a:prstGeom prst="rect">
            <a:avLst/>
          </a:prstGeom>
        </p:spPr>
        <p:txBody>
          <a:bodyPr/>
          <a:lstStyle>
            <a:lvl1pPr algn="l">
              <a:defRPr sz="3200" b="1" spc="-15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12700" dir="5400000" algn="ctr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5" name="그림 4" descr="main_k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2844" y="87506"/>
            <a:ext cx="305105" cy="4125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ku1.png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408" y="158944"/>
            <a:ext cx="720080" cy="269660"/>
          </a:xfrm>
          <a:prstGeom prst="rect">
            <a:avLst/>
          </a:prstGeom>
        </p:spPr>
      </p:pic>
      <p:sp>
        <p:nvSpPr>
          <p:cNvPr id="15" name="내용 개체 틀 14"/>
          <p:cNvSpPr>
            <a:spLocks noGrp="1"/>
          </p:cNvSpPr>
          <p:nvPr>
            <p:ph sz="quarter" idx="10"/>
          </p:nvPr>
        </p:nvSpPr>
        <p:spPr>
          <a:xfrm>
            <a:off x="500034" y="1000108"/>
            <a:ext cx="8143932" cy="34290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None/>
              <a:defRPr sz="20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lnSpc>
                <a:spcPct val="80000"/>
              </a:lnSpc>
              <a:defRPr sz="18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lnSpc>
                <a:spcPct val="80000"/>
              </a:lnSpc>
              <a:defRPr sz="16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2952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 bwMode="auto">
          <a:xfrm>
            <a:off x="0" y="18000"/>
            <a:ext cx="9144000" cy="68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2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428596" y="-24"/>
            <a:ext cx="7772400" cy="548679"/>
          </a:xfrm>
          <a:prstGeom prst="rect">
            <a:avLst/>
          </a:prstGeom>
        </p:spPr>
        <p:txBody>
          <a:bodyPr/>
          <a:lstStyle>
            <a:lvl1pPr algn="l">
              <a:defRPr sz="3200" b="1" spc="-150">
                <a:gradFill>
                  <a:gsLst>
                    <a:gs pos="0">
                      <a:schemeClr val="bg2">
                        <a:lumMod val="10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effectLst>
                  <a:outerShdw dist="12700" dir="5400000" algn="ctr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5" name="그림 4" descr="main_k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2844" y="136144"/>
            <a:ext cx="305105" cy="4125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ku1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244408" y="158944"/>
            <a:ext cx="720080" cy="269660"/>
          </a:xfrm>
          <a:prstGeom prst="rect">
            <a:avLst/>
          </a:prstGeom>
        </p:spPr>
      </p:pic>
      <p:sp>
        <p:nvSpPr>
          <p:cNvPr id="15" name="내용 개체 틀 14"/>
          <p:cNvSpPr>
            <a:spLocks noGrp="1"/>
          </p:cNvSpPr>
          <p:nvPr>
            <p:ph sz="quarter" idx="10"/>
          </p:nvPr>
        </p:nvSpPr>
        <p:spPr>
          <a:xfrm>
            <a:off x="500034" y="1000108"/>
            <a:ext cx="8143932" cy="34290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None/>
              <a:defRPr sz="20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lnSpc>
                <a:spcPct val="80000"/>
              </a:lnSpc>
              <a:defRPr sz="18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lnSpc>
                <a:spcPct val="80000"/>
              </a:lnSpc>
              <a:defRPr sz="16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  <a:lvl4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4pPr>
            <a:lvl5pPr>
              <a:lnSpc>
                <a:spcPct val="80000"/>
              </a:lnSpc>
              <a:defRPr sz="1400" b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905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D:\usb\0입학설명회\2011.03-04_입학설명회 ㅇ ㅇ ㅇ\2011.03.17전까지\2012.03.15_ppt0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D:\usb\0입학설명회\2011.03-04_입학설명회 ㅇ ㅇ ㅇ\2011.03.17전까지\2012.03.15_ppt0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슬라이드">
    <p:bg>
      <p:bgPr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548679"/>
          </a:xfrm>
          <a:prstGeom prst="rect">
            <a:avLst/>
          </a:prstGeom>
        </p:spPr>
        <p:txBody>
          <a:bodyPr/>
          <a:lstStyle>
            <a:lvl1pPr algn="l">
              <a:defRPr sz="3200" b="1" spc="-150">
                <a:gradFill flip="none" rotWithShape="1">
                  <a:gsLst>
                    <a:gs pos="0">
                      <a:srgbClr val="EEDD00"/>
                    </a:gs>
                    <a:gs pos="100000">
                      <a:srgbClr val="95B727"/>
                    </a:gs>
                  </a:gsLst>
                  <a:lin ang="5400000" scaled="1"/>
                  <a:tileRect/>
                </a:gradFill>
                <a:effectLst>
                  <a:outerShdw dist="12700" dir="5400000" algn="ctr" rotWithShape="0">
                    <a:srgbClr val="000000">
                      <a:alpha val="4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5" name="그림 4" descr="main_ku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5297" y="188640"/>
            <a:ext cx="389840" cy="527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19246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b\0입학설명회\2011.03-04_입학설명회 ㅇ ㅇ ㅇ\2011.03.17전까지\2012.03.15_ppt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4" r:id="rId2"/>
    <p:sldLayoutId id="2147483713" r:id="rId3"/>
    <p:sldLayoutId id="2147483692" r:id="rId4"/>
    <p:sldLayoutId id="2147483701" r:id="rId5"/>
    <p:sldLayoutId id="2147483711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2"/>
          <p:cNvSpPr txBox="1">
            <a:spLocks/>
          </p:cNvSpPr>
          <p:nvPr/>
        </p:nvSpPr>
        <p:spPr>
          <a:xfrm>
            <a:off x="611560" y="476672"/>
            <a:ext cx="7772400" cy="64807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en-US" altLang="ko-KR" sz="2800" b="1" kern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2014</a:t>
            </a:r>
            <a:r>
              <a:rPr lang="ko-KR" altLang="en-US" sz="2800" b="1" kern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학년도 고려대학교</a:t>
            </a:r>
            <a:endParaRPr lang="ko-KR" altLang="en-US" sz="2800" b="1" kern="0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8" name="제목 2"/>
          <p:cNvSpPr txBox="1">
            <a:spLocks/>
          </p:cNvSpPr>
          <p:nvPr/>
        </p:nvSpPr>
        <p:spPr>
          <a:xfrm>
            <a:off x="0" y="908720"/>
            <a:ext cx="9144000" cy="165618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ko-KR" altLang="en-US" sz="8000" b="1" kern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C00000"/>
                    </a:gs>
                    <a:gs pos="49000">
                      <a:srgbClr val="7D0019"/>
                    </a:gs>
                    <a:gs pos="50000">
                      <a:srgbClr val="7D0019"/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C00000"/>
                    </a:gs>
                  </a:gsLst>
                  <a:lin ang="5400000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입학설명회</a:t>
            </a:r>
            <a:endParaRPr lang="en-US" altLang="ko-KR" sz="8000" b="1" kern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C00000"/>
                  </a:gs>
                  <a:gs pos="49000">
                    <a:srgbClr val="7D0019"/>
                  </a:gs>
                  <a:gs pos="50000">
                    <a:srgbClr val="7D0019"/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C00000"/>
                  </a:gs>
                </a:gsLst>
                <a:lin ang="5400000"/>
              </a:gra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5" name="그림 4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2892910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9" name="그림 8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83861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일반전형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전형 및 모집단위 계열별 최저학력기준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11838" y="5427288"/>
            <a:ext cx="2266560" cy="594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</a:t>
            </a:r>
            <a:r>
              <a:rPr lang="en-US" altLang="ko-KR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어촌학생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19258" y="1901286"/>
            <a:ext cx="3159140" cy="594000"/>
          </a:xfrm>
          <a:prstGeom prst="roundRect">
            <a:avLst>
              <a:gd name="adj" fmla="val 8299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19258" y="4108426"/>
            <a:ext cx="823731" cy="1888193"/>
          </a:xfrm>
          <a:prstGeom prst="roundRect">
            <a:avLst>
              <a:gd name="adj" fmla="val 731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2060848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일반전형 일반선발</a:t>
            </a:r>
            <a:endParaRPr kumimoji="0" lang="ko-KR" altLang="en-US" sz="2000" b="1" dirty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7398" y="4437112"/>
            <a:ext cx="687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기회균등 특별전형</a:t>
            </a:r>
            <a:endParaRPr kumimoji="0" lang="ko-KR" altLang="en-US" b="1" dirty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411838" y="4767857"/>
            <a:ext cx="2266560" cy="594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사회배려자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411838" y="4108426"/>
            <a:ext cx="2266560" cy="594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사회공헌자</a:t>
            </a:r>
            <a:endParaRPr lang="ko-KR" altLang="en-US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1411838" y="3388346"/>
            <a:ext cx="2266560" cy="595041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OKU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미래인재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519258" y="1412776"/>
            <a:ext cx="3159140" cy="37808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5F5F5F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전형</a:t>
            </a:r>
            <a:endParaRPr lang="ko-KR" altLang="en-US" sz="1600" dirty="0">
              <a:solidFill>
                <a:srgbClr val="5F5F5F">
                  <a:alpha val="99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678968" y="1906709"/>
            <a:ext cx="2914842" cy="4089910"/>
          </a:xfrm>
          <a:prstGeom prst="roundRect">
            <a:avLst>
              <a:gd name="adj" fmla="val 3824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영역 </a:t>
            </a:r>
            <a:r>
              <a:rPr lang="en-US" altLang="ko-KR" sz="20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</a:t>
            </a:r>
            <a:r>
              <a:rPr lang="ko-KR" altLang="en-US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이내</a:t>
            </a:r>
            <a:endParaRPr lang="en-US" altLang="ko-KR" sz="20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endParaRPr lang="ko-KR" altLang="en-US" sz="20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16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자연계 모집단위의 경우 </a:t>
            </a:r>
            <a:r>
              <a:rPr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ko-KR" altLang="en-US" sz="16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ko-KR" altLang="en-US" sz="16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r>
              <a:rPr lang="ko-KR" altLang="en-US" sz="16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영역을 </a:t>
            </a:r>
            <a:endParaRPr lang="en-US" altLang="ko-KR" sz="16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반드시 </a:t>
            </a:r>
            <a:r>
              <a:rPr lang="ko-KR" altLang="en-US" sz="16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포함하여야 함</a:t>
            </a:r>
          </a:p>
        </p:txBody>
      </p:sp>
      <p:sp>
        <p:nvSpPr>
          <p:cNvPr id="80" name="모서리가 둥근 직사각형 79"/>
          <p:cNvSpPr/>
          <p:nvPr/>
        </p:nvSpPr>
        <p:spPr>
          <a:xfrm>
            <a:off x="3770047" y="1906708"/>
            <a:ext cx="1795749" cy="4114579"/>
          </a:xfrm>
          <a:prstGeom prst="roundRect">
            <a:avLst>
              <a:gd name="adj" fmla="val 2871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인문계</a:t>
            </a:r>
            <a:endParaRPr lang="en-US" altLang="ko-KR" sz="20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20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자연계</a:t>
            </a:r>
            <a:endParaRPr lang="ko-KR" altLang="en-US" sz="200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770047" y="1412776"/>
            <a:ext cx="1795749" cy="37808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5F5F5F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모집 단위 계열</a:t>
            </a:r>
            <a:endParaRPr lang="ko-KR" altLang="en-US" sz="1600" dirty="0">
              <a:solidFill>
                <a:srgbClr val="5F5F5F">
                  <a:alpha val="99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657212" y="1412776"/>
            <a:ext cx="2936598" cy="37808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5F5F5F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최저학력기준</a:t>
            </a:r>
            <a:endParaRPr lang="ko-KR" altLang="en-US" sz="1600" dirty="0">
              <a:solidFill>
                <a:srgbClr val="5F5F5F">
                  <a:alpha val="99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19258" y="2636999"/>
            <a:ext cx="3159140" cy="594000"/>
          </a:xfrm>
          <a:prstGeom prst="roundRect">
            <a:avLst>
              <a:gd name="adj" fmla="val 8299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9592" y="2802414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학교장추천</a:t>
            </a:r>
            <a:endParaRPr kumimoji="0" lang="ko-KR" altLang="en-US" sz="2000" b="1" dirty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19258" y="3372712"/>
            <a:ext cx="823731" cy="594000"/>
          </a:xfrm>
          <a:prstGeom prst="roundRect">
            <a:avLst>
              <a:gd name="adj" fmla="val 8299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398" y="3356992"/>
            <a:ext cx="687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특별전형</a:t>
            </a:r>
            <a:endParaRPr kumimoji="0" lang="ko-KR" altLang="en-US" b="1" dirty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3132" y="6093296"/>
            <a:ext cx="51010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가</a:t>
            </a:r>
            <a:r>
              <a:rPr lang="en-US" altLang="ko-KR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계열은 본 대학교 모집단위 기준임</a:t>
            </a:r>
          </a:p>
          <a:p>
            <a:r>
              <a:rPr lang="ko-KR" altLang="en-US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탐구 영역 반영 시에는 </a:t>
            </a:r>
            <a:r>
              <a:rPr lang="en-US" altLang="ko-KR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과목 등급을 평균하여 적용함</a:t>
            </a:r>
            <a:endParaRPr lang="ko-KR" altLang="en-US" sz="1400" b="1" dirty="0" smtClean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00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84784"/>
            <a:ext cx="8391848" cy="51845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" dir="2700000" algn="ctr" rotWithShape="0">
              <a:srgbClr val="000000"/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8" y="2060848"/>
            <a:ext cx="7671767" cy="253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논술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인문계</a:t>
            </a:r>
            <a:r>
              <a:rPr lang="en-US" altLang="ko-KR" dirty="0"/>
              <a:t>&gt; 100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endParaRPr lang="en-US" altLang="ko-KR" b="0" dirty="0"/>
          </a:p>
          <a:p>
            <a:r>
              <a:rPr lang="en-US" altLang="ko-KR" b="0" spc="-150" dirty="0"/>
              <a:t>2013</a:t>
            </a:r>
            <a:r>
              <a:rPr lang="ko-KR" altLang="en-US" b="0" spc="-150" dirty="0"/>
              <a:t>학년도 고려대학교 모의 논술</a:t>
            </a:r>
            <a:r>
              <a:rPr lang="en-US" altLang="ko-KR" b="0" spc="-150" dirty="0" smtClean="0"/>
              <a:t>(</a:t>
            </a:r>
            <a:r>
              <a:rPr lang="ko-KR" altLang="en-US" b="0" spc="-150" dirty="0"/>
              <a:t>인문</a:t>
            </a:r>
            <a:r>
              <a:rPr lang="ko-KR" altLang="en-US" b="0" spc="-150" dirty="0" smtClean="0"/>
              <a:t>계</a:t>
            </a:r>
            <a:r>
              <a:rPr lang="en-US" altLang="ko-KR" b="0" spc="-150" dirty="0"/>
              <a:t>) - </a:t>
            </a:r>
            <a:r>
              <a:rPr lang="ko-KR" altLang="en-US" b="0" spc="-150" dirty="0"/>
              <a:t>문제 </a:t>
            </a:r>
            <a:r>
              <a:rPr lang="en-US" altLang="ko-KR" b="0" spc="-150" dirty="0"/>
              <a:t>2012</a:t>
            </a:r>
            <a:r>
              <a:rPr lang="ko-KR" altLang="en-US" b="0" spc="-150" dirty="0"/>
              <a:t>년 </a:t>
            </a:r>
            <a:r>
              <a:rPr lang="en-US" altLang="ko-KR" b="0" spc="-150" dirty="0"/>
              <a:t>6</a:t>
            </a:r>
            <a:r>
              <a:rPr lang="ko-KR" altLang="en-US" b="0" spc="-150" dirty="0"/>
              <a:t>월 </a:t>
            </a:r>
            <a:r>
              <a:rPr lang="en-US" altLang="ko-KR" b="0" spc="-150" dirty="0"/>
              <a:t>9</a:t>
            </a:r>
            <a:r>
              <a:rPr lang="ko-KR" altLang="en-US" b="0" spc="-150" dirty="0" smtClean="0"/>
              <a:t>일</a:t>
            </a:r>
            <a:endParaRPr lang="en-US" altLang="ko-KR" b="0" spc="-150" dirty="0" smtClean="0"/>
          </a:p>
          <a:p>
            <a:endParaRPr lang="en-US" altLang="ko-KR" b="0" spc="-150" dirty="0"/>
          </a:p>
          <a:p>
            <a:endParaRPr lang="en-US" altLang="ko-KR" b="0" spc="-150" dirty="0" smtClean="0"/>
          </a:p>
          <a:p>
            <a:endParaRPr lang="en-US" altLang="ko-KR" b="0" spc="-150" dirty="0"/>
          </a:p>
          <a:p>
            <a:endParaRPr lang="en-US" altLang="ko-KR" b="0" spc="-150" dirty="0" smtClean="0"/>
          </a:p>
          <a:p>
            <a:endParaRPr lang="en-US" altLang="ko-KR" b="0" spc="-150" dirty="0"/>
          </a:p>
          <a:p>
            <a:endParaRPr lang="en-US" altLang="ko-KR" b="0" spc="-150" dirty="0" smtClean="0"/>
          </a:p>
          <a:p>
            <a:endParaRPr lang="en-US" altLang="ko-KR" b="0" spc="-150" dirty="0"/>
          </a:p>
          <a:p>
            <a:endParaRPr lang="en-US" altLang="ko-KR" b="0" spc="-150" dirty="0" smtClean="0"/>
          </a:p>
          <a:p>
            <a:endParaRPr lang="en-US" altLang="ko-KR" sz="1800" b="0" dirty="0" smtClean="0"/>
          </a:p>
          <a:p>
            <a:r>
              <a:rPr lang="en-US" altLang="ko-KR" sz="1400" b="0" dirty="0" smtClean="0"/>
              <a:t>	※ </a:t>
            </a:r>
            <a:r>
              <a:rPr lang="ko-KR" altLang="en-US" sz="1400" b="0" dirty="0"/>
              <a:t>유의 사항</a:t>
            </a:r>
          </a:p>
          <a:p>
            <a:r>
              <a:rPr lang="en-US" altLang="ko-KR" sz="1400" b="0" dirty="0" smtClean="0"/>
              <a:t>	1</a:t>
            </a:r>
            <a:r>
              <a:rPr lang="en-US" altLang="ko-KR" sz="1400" b="0" dirty="0"/>
              <a:t>. </a:t>
            </a:r>
            <a:r>
              <a:rPr lang="ko-KR" altLang="en-US" sz="1400" b="0" dirty="0"/>
              <a:t>답안에 자신을 드러내는 표현을 하지 말 것</a:t>
            </a:r>
            <a:r>
              <a:rPr lang="en-US" altLang="ko-KR" sz="1400" b="0" dirty="0"/>
              <a:t>.</a:t>
            </a:r>
            <a:endParaRPr lang="ko-KR" altLang="en-US" sz="1400" b="0" dirty="0"/>
          </a:p>
          <a:p>
            <a:r>
              <a:rPr lang="en-US" altLang="ko-KR" sz="1400" b="0" dirty="0" smtClean="0"/>
              <a:t>	2</a:t>
            </a:r>
            <a:r>
              <a:rPr lang="en-US" altLang="ko-KR" sz="1400" b="0" dirty="0"/>
              <a:t>. </a:t>
            </a:r>
            <a:r>
              <a:rPr lang="ko-KR" altLang="en-US" sz="1400" b="0" dirty="0"/>
              <a:t>답안에 제목을 달지 말 것</a:t>
            </a:r>
            <a:r>
              <a:rPr lang="en-US" altLang="ko-KR" sz="1400" b="0" dirty="0"/>
              <a:t>.</a:t>
            </a:r>
            <a:endParaRPr lang="ko-KR" altLang="en-US" sz="1400" b="0" dirty="0"/>
          </a:p>
          <a:p>
            <a:r>
              <a:rPr lang="en-US" altLang="ko-KR" sz="1400" b="0" dirty="0" smtClean="0"/>
              <a:t>	3</a:t>
            </a:r>
            <a:r>
              <a:rPr lang="en-US" altLang="ko-KR" sz="1400" b="0" dirty="0"/>
              <a:t>. </a:t>
            </a:r>
            <a:r>
              <a:rPr lang="ko-KR" altLang="en-US" sz="1400" b="0" dirty="0"/>
              <a:t>제시문의 문장을 그대로 옮겨 쓰지 말 것</a:t>
            </a:r>
            <a:r>
              <a:rPr lang="en-US" altLang="ko-KR" sz="1400" b="0" dirty="0"/>
              <a:t>.</a:t>
            </a:r>
            <a:endParaRPr lang="ko-KR" altLang="en-US" sz="1400" b="0" dirty="0"/>
          </a:p>
          <a:p>
            <a:r>
              <a:rPr lang="en-US" altLang="ko-KR" sz="1400" b="0" dirty="0" smtClean="0"/>
              <a:t>	4</a:t>
            </a:r>
            <a:r>
              <a:rPr lang="en-US" altLang="ko-KR" sz="1400" b="0" dirty="0"/>
              <a:t>. </a:t>
            </a:r>
            <a:r>
              <a:rPr lang="ko-KR" altLang="en-US" sz="1400" b="0" dirty="0"/>
              <a:t>분량은 띄어쓰기를 포함하여 </a:t>
            </a:r>
            <a:r>
              <a:rPr lang="en-US" altLang="ko-KR" sz="1400" b="0" dirty="0"/>
              <a:t>Ⅰ</a:t>
            </a:r>
            <a:r>
              <a:rPr lang="ko-KR" altLang="en-US" sz="1400" b="0" dirty="0"/>
              <a:t>은 </a:t>
            </a:r>
            <a:r>
              <a:rPr lang="en-US" altLang="ko-KR" sz="1400" b="0" dirty="0"/>
              <a:t>900</a:t>
            </a:r>
            <a:r>
              <a:rPr lang="ko-KR" altLang="en-US" sz="1400" b="0" dirty="0"/>
              <a:t>자</a:t>
            </a:r>
            <a:r>
              <a:rPr lang="en-US" altLang="ko-KR" sz="1400" b="0" dirty="0"/>
              <a:t>(±50</a:t>
            </a:r>
            <a:r>
              <a:rPr lang="ko-KR" altLang="en-US" sz="1400" b="0" dirty="0"/>
              <a:t>자</a:t>
            </a:r>
            <a:r>
              <a:rPr lang="en-US" altLang="ko-KR" sz="1400" b="0" dirty="0"/>
              <a:t>)</a:t>
            </a:r>
            <a:r>
              <a:rPr lang="ko-KR" altLang="en-US" sz="1400" b="0" dirty="0"/>
              <a:t>로 하고</a:t>
            </a:r>
            <a:r>
              <a:rPr lang="en-US" altLang="ko-KR" sz="1400" b="0" dirty="0"/>
              <a:t>, </a:t>
            </a:r>
            <a:endParaRPr lang="en-US" altLang="ko-KR" sz="1400" b="0" dirty="0" smtClean="0"/>
          </a:p>
          <a:p>
            <a:r>
              <a:rPr lang="en-US" altLang="ko-KR" sz="1400" b="0" dirty="0" smtClean="0"/>
              <a:t>	    Ⅱ</a:t>
            </a:r>
            <a:r>
              <a:rPr lang="ko-KR" altLang="en-US" sz="1400" b="0" dirty="0"/>
              <a:t>는 자수에 제한 없이 쓰되 답안지의 </a:t>
            </a:r>
            <a:r>
              <a:rPr lang="ko-KR" altLang="en-US" sz="1400" b="0" dirty="0" err="1"/>
              <a:t>테두리선을</a:t>
            </a:r>
            <a:r>
              <a:rPr lang="ko-KR" altLang="en-US" sz="1400" b="0" dirty="0"/>
              <a:t> 벗어나지 말 것</a:t>
            </a:r>
            <a:r>
              <a:rPr lang="en-US" altLang="ko-KR" sz="1400" b="0" dirty="0"/>
              <a:t>.</a:t>
            </a:r>
            <a:endParaRPr lang="ko-KR" altLang="en-US" sz="1400" b="0" dirty="0"/>
          </a:p>
          <a:p>
            <a:endParaRPr lang="en-US" altLang="ko-KR" sz="3600" b="0" spc="-150" dirty="0"/>
          </a:p>
          <a:p>
            <a:endParaRPr lang="ko-KR" altLang="en-US" sz="3600" b="0" spc="-150" dirty="0"/>
          </a:p>
          <a:p>
            <a:endParaRPr lang="en-US" altLang="ko-KR" b="0" spc="-150" dirty="0"/>
          </a:p>
          <a:p>
            <a:endParaRPr lang="en-US" altLang="ko-KR" b="0" dirty="0" smtClean="0"/>
          </a:p>
        </p:txBody>
      </p:sp>
      <p:sp>
        <p:nvSpPr>
          <p:cNvPr id="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348880"/>
            <a:ext cx="8391848" cy="43204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" dir="2700000" algn="ctr" rotWithShape="0">
              <a:srgbClr val="000000"/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논술 </a:t>
            </a:r>
            <a:r>
              <a:rPr lang="en-US" altLang="ko-KR" dirty="0"/>
              <a:t>&lt;</a:t>
            </a:r>
            <a:r>
              <a:rPr lang="ko-KR" altLang="en-US" dirty="0"/>
              <a:t>자연계</a:t>
            </a:r>
            <a:r>
              <a:rPr lang="en-US" altLang="ko-KR" dirty="0"/>
              <a:t>&gt;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800" b="0" dirty="0" smtClean="0"/>
              <a:t>필수</a:t>
            </a:r>
            <a:r>
              <a:rPr lang="en-US" altLang="ko-KR" sz="1800" b="0" dirty="0" smtClean="0"/>
              <a:t>- </a:t>
            </a:r>
            <a:r>
              <a:rPr lang="ko-KR" altLang="en-US" sz="1800" b="0" dirty="0" smtClean="0"/>
              <a:t>수학</a:t>
            </a:r>
            <a:r>
              <a:rPr lang="en-US" altLang="ko-KR" sz="1800" b="0" dirty="0" smtClean="0"/>
              <a:t> </a:t>
            </a:r>
          </a:p>
          <a:p>
            <a:r>
              <a:rPr lang="ko-KR" altLang="en-US" sz="1800" b="0" dirty="0" smtClean="0"/>
              <a:t>선택</a:t>
            </a:r>
            <a:r>
              <a:rPr lang="en-US" altLang="ko-KR" sz="1800" b="0" dirty="0" smtClean="0"/>
              <a:t>- </a:t>
            </a:r>
            <a:r>
              <a:rPr lang="ko-KR" altLang="en-US" sz="1800" b="0" spc="-150" dirty="0" smtClean="0"/>
              <a:t>모집단위 별로 물리</a:t>
            </a:r>
            <a:r>
              <a:rPr lang="en-US" altLang="ko-KR" sz="1800" b="0" spc="-150" dirty="0" smtClean="0"/>
              <a:t>, </a:t>
            </a:r>
            <a:r>
              <a:rPr lang="ko-KR" altLang="en-US" sz="1800" b="0" spc="-150" dirty="0" smtClean="0"/>
              <a:t>화학</a:t>
            </a:r>
            <a:r>
              <a:rPr lang="en-US" altLang="ko-KR" sz="1800" b="0" spc="-150" dirty="0" smtClean="0"/>
              <a:t>, </a:t>
            </a:r>
            <a:r>
              <a:rPr lang="ko-KR" altLang="en-US" sz="1800" b="0" spc="-150" dirty="0" smtClean="0"/>
              <a:t>생물</a:t>
            </a:r>
            <a:r>
              <a:rPr lang="en-US" altLang="ko-KR" sz="1800" b="0" spc="-150" dirty="0" smtClean="0"/>
              <a:t>, </a:t>
            </a:r>
            <a:r>
              <a:rPr lang="ko-KR" altLang="en-US" sz="1800" b="0" spc="-150" dirty="0" smtClean="0"/>
              <a:t>지구과학 </a:t>
            </a:r>
            <a:r>
              <a:rPr lang="ko-KR" altLang="en-US" sz="1800" b="0" spc="-150" dirty="0"/>
              <a:t>중 </a:t>
            </a:r>
            <a:r>
              <a:rPr lang="ko-KR" altLang="en-US" sz="1800" b="0" spc="-150" dirty="0" smtClean="0"/>
              <a:t>최대 </a:t>
            </a:r>
            <a:r>
              <a:rPr lang="en-US" altLang="ko-KR" sz="1800" b="0" spc="-150" dirty="0"/>
              <a:t>3</a:t>
            </a:r>
            <a:r>
              <a:rPr lang="ko-KR" altLang="en-US" sz="1800" b="0" spc="-150" dirty="0"/>
              <a:t>개 </a:t>
            </a:r>
            <a:r>
              <a:rPr lang="ko-KR" altLang="en-US" sz="1800" b="0" spc="-150" dirty="0" smtClean="0"/>
              <a:t>과목 제시</a:t>
            </a:r>
            <a:r>
              <a:rPr lang="en-US" altLang="ko-KR" sz="1800" b="0" spc="-150" dirty="0" smtClean="0"/>
              <a:t>, </a:t>
            </a:r>
            <a:r>
              <a:rPr lang="ko-KR" altLang="en-US" sz="1800" b="0" spc="-150" dirty="0" smtClean="0"/>
              <a:t>수험생이 </a:t>
            </a:r>
            <a:r>
              <a:rPr lang="ko-KR" altLang="en-US" sz="1800" b="0" spc="-150" dirty="0" err="1" smtClean="0"/>
              <a:t>택</a:t>
            </a:r>
            <a:r>
              <a:rPr lang="ko-KR" altLang="en-US" sz="1800" b="0" spc="-150" dirty="0" smtClean="0"/>
              <a:t> </a:t>
            </a:r>
            <a:r>
              <a:rPr lang="en-US" altLang="ko-KR" sz="1800" b="0" spc="-150" dirty="0"/>
              <a:t>1 </a:t>
            </a:r>
            <a:endParaRPr lang="en-US" altLang="ko-KR" sz="1800" b="0" spc="-150" dirty="0" smtClean="0"/>
          </a:p>
          <a:p>
            <a:endParaRPr lang="en-US" altLang="ko-KR" sz="1800" b="0" spc="-150" dirty="0" smtClean="0"/>
          </a:p>
          <a:p>
            <a:endParaRPr lang="en-US" altLang="ko-KR" sz="1800" b="0" spc="-150" dirty="0"/>
          </a:p>
          <a:p>
            <a:r>
              <a:rPr lang="en-US" altLang="ko-KR" sz="1800" b="0" spc="-150" dirty="0" smtClean="0"/>
              <a:t>   2013</a:t>
            </a:r>
            <a:r>
              <a:rPr lang="ko-KR" altLang="en-US" sz="1800" b="0" spc="-150" dirty="0"/>
              <a:t>학년도 고려대학교 모의 논술</a:t>
            </a:r>
            <a:r>
              <a:rPr lang="en-US" altLang="ko-KR" sz="1800" b="0" spc="-150" dirty="0" smtClean="0"/>
              <a:t>(</a:t>
            </a:r>
            <a:r>
              <a:rPr lang="ko-KR" altLang="en-US" sz="1800" b="0" spc="-150" dirty="0" smtClean="0"/>
              <a:t>자연계</a:t>
            </a:r>
            <a:r>
              <a:rPr lang="en-US" altLang="ko-KR" sz="1800" b="0" spc="-150" dirty="0"/>
              <a:t>) - </a:t>
            </a:r>
            <a:r>
              <a:rPr lang="ko-KR" altLang="en-US" sz="1800" b="0" spc="-150" dirty="0"/>
              <a:t>문제 </a:t>
            </a:r>
            <a:r>
              <a:rPr lang="en-US" altLang="ko-KR" sz="1800" b="0" spc="-150" dirty="0"/>
              <a:t>2012</a:t>
            </a:r>
            <a:r>
              <a:rPr lang="ko-KR" altLang="en-US" sz="1800" b="0" spc="-150" dirty="0"/>
              <a:t>년 </a:t>
            </a:r>
            <a:r>
              <a:rPr lang="en-US" altLang="ko-KR" sz="1800" b="0" spc="-150" dirty="0"/>
              <a:t>6</a:t>
            </a:r>
            <a:r>
              <a:rPr lang="ko-KR" altLang="en-US" sz="1800" b="0" spc="-150" dirty="0"/>
              <a:t>월 </a:t>
            </a:r>
            <a:r>
              <a:rPr lang="en-US" altLang="ko-KR" sz="1800" b="0" spc="-150" dirty="0"/>
              <a:t>9</a:t>
            </a:r>
            <a:r>
              <a:rPr lang="ko-KR" altLang="en-US" sz="1800" b="0" spc="-150" dirty="0" smtClean="0"/>
              <a:t>일</a:t>
            </a:r>
            <a:endParaRPr lang="en-US" altLang="ko-KR" sz="1800" b="0" spc="-150" dirty="0" smtClean="0"/>
          </a:p>
          <a:p>
            <a:endParaRPr lang="en-US" altLang="ko-KR" sz="1800" b="0" spc="-150" dirty="0"/>
          </a:p>
          <a:p>
            <a:endParaRPr lang="en-US" altLang="ko-KR" sz="1800" b="0" spc="-150" dirty="0" smtClean="0"/>
          </a:p>
        </p:txBody>
      </p:sp>
      <p:sp>
        <p:nvSpPr>
          <p:cNvPr id="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0" y="3353676"/>
            <a:ext cx="7811920" cy="27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12776"/>
            <a:ext cx="8391848" cy="4896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" dir="2700000" algn="ctr" rotWithShape="0">
              <a:srgbClr val="000000"/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논술 </a:t>
            </a:r>
            <a:r>
              <a:rPr lang="en-US" altLang="ko-KR" dirty="0"/>
              <a:t>&lt;</a:t>
            </a:r>
            <a:r>
              <a:rPr lang="ko-KR" altLang="en-US" dirty="0"/>
              <a:t>자연계</a:t>
            </a:r>
            <a:r>
              <a:rPr lang="en-US" altLang="ko-KR" dirty="0"/>
              <a:t>&gt;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1600" dirty="0" smtClean="0"/>
              <a:t>물     리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화     학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생     물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지구과학</a:t>
            </a:r>
            <a:endParaRPr lang="en-US" altLang="ko-KR" sz="1600" dirty="0" smtClean="0"/>
          </a:p>
          <a:p>
            <a:endParaRPr lang="en-US" altLang="ko-KR" dirty="0" smtClean="0"/>
          </a:p>
        </p:txBody>
      </p:sp>
      <p:sp>
        <p:nvSpPr>
          <p:cNvPr id="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825"/>
          <a:stretch/>
        </p:blipFill>
        <p:spPr bwMode="auto">
          <a:xfrm>
            <a:off x="1536955" y="1614137"/>
            <a:ext cx="6997936" cy="7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5872"/>
            <a:ext cx="6916766" cy="13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454"/>
          <a:stretch/>
        </p:blipFill>
        <p:spPr bwMode="auto">
          <a:xfrm>
            <a:off x="1619672" y="3789040"/>
            <a:ext cx="6916766" cy="69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연결선 5"/>
          <p:cNvCxnSpPr/>
          <p:nvPr/>
        </p:nvCxnSpPr>
        <p:spPr bwMode="auto">
          <a:xfrm>
            <a:off x="611560" y="2314575"/>
            <a:ext cx="7992000" cy="0"/>
          </a:xfrm>
          <a:prstGeom prst="line">
            <a:avLst/>
          </a:prstGeom>
          <a:solidFill>
            <a:srgbClr val="654E25"/>
          </a:solidFill>
          <a:ln w="6350" cap="flat" cmpd="sng" algn="ctr">
            <a:solidFill>
              <a:schemeClr val="bg2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직선 연결선 12"/>
          <p:cNvCxnSpPr/>
          <p:nvPr/>
        </p:nvCxnSpPr>
        <p:spPr bwMode="auto">
          <a:xfrm>
            <a:off x="611560" y="3738178"/>
            <a:ext cx="7992000" cy="0"/>
          </a:xfrm>
          <a:prstGeom prst="line">
            <a:avLst/>
          </a:prstGeom>
          <a:solidFill>
            <a:srgbClr val="654E25"/>
          </a:solidFill>
          <a:ln w="6350" cap="flat" cmpd="sng" algn="ctr">
            <a:solidFill>
              <a:schemeClr val="bg2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직선 연결선 13"/>
          <p:cNvCxnSpPr/>
          <p:nvPr/>
        </p:nvCxnSpPr>
        <p:spPr bwMode="auto">
          <a:xfrm>
            <a:off x="611560" y="4504636"/>
            <a:ext cx="7992000" cy="0"/>
          </a:xfrm>
          <a:prstGeom prst="line">
            <a:avLst/>
          </a:prstGeom>
          <a:solidFill>
            <a:srgbClr val="654E25"/>
          </a:solidFill>
          <a:ln w="6350" cap="flat" cmpd="sng" algn="ctr">
            <a:solidFill>
              <a:schemeClr val="bg2">
                <a:lumMod val="9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6925593" cy="13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2497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일반전형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/>
              <a:t>논술 </a:t>
            </a:r>
            <a:r>
              <a:rPr lang="ko-KR" altLang="en-US" dirty="0" smtClean="0"/>
              <a:t>답안지</a:t>
            </a:r>
            <a:endParaRPr lang="en-US" altLang="ko-K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0016"/>
            <a:ext cx="3672408" cy="521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8638"/>
            <a:ext cx="3672408" cy="525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그룹 6"/>
          <p:cNvGrpSpPr/>
          <p:nvPr/>
        </p:nvGrpSpPr>
        <p:grpSpPr>
          <a:xfrm>
            <a:off x="3887924" y="754831"/>
            <a:ext cx="792088" cy="513929"/>
            <a:chOff x="3563888" y="332656"/>
            <a:chExt cx="792088" cy="720080"/>
          </a:xfrm>
        </p:grpSpPr>
        <p:sp>
          <p:nvSpPr>
            <p:cNvPr id="9" name="Oval 140"/>
            <p:cNvSpPr>
              <a:spLocks noChangeArrowheads="1"/>
            </p:cNvSpPr>
            <p:nvPr/>
          </p:nvSpPr>
          <p:spPr bwMode="auto">
            <a:xfrm>
              <a:off x="3600269" y="332656"/>
              <a:ext cx="719326" cy="72008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48878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인문계</a:t>
              </a:r>
            </a:p>
          </p:txBody>
        </p:sp>
      </p:grpSp>
      <p:grpSp>
        <p:nvGrpSpPr>
          <p:cNvPr id="3" name="그룹 5"/>
          <p:cNvGrpSpPr/>
          <p:nvPr/>
        </p:nvGrpSpPr>
        <p:grpSpPr>
          <a:xfrm>
            <a:off x="8028384" y="754831"/>
            <a:ext cx="792088" cy="513929"/>
            <a:chOff x="7740352" y="332656"/>
            <a:chExt cx="792088" cy="720080"/>
          </a:xfrm>
        </p:grpSpPr>
        <p:sp>
          <p:nvSpPr>
            <p:cNvPr id="11" name="Oval 140"/>
            <p:cNvSpPr>
              <a:spLocks noChangeArrowheads="1"/>
            </p:cNvSpPr>
            <p:nvPr/>
          </p:nvSpPr>
          <p:spPr bwMode="auto">
            <a:xfrm>
              <a:off x="7776733" y="332656"/>
              <a:ext cx="719326" cy="72008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0352" y="493887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자연계</a:t>
              </a: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9712"/>
            <a:ext cx="3672408" cy="523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48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9283" y="2075944"/>
            <a:ext cx="4865434" cy="2462213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  <a:endParaRPr kumimoji="0"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특별전형 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</a:t>
            </a:r>
            <a:endParaRPr kumimoji="0" lang="ko-KR" altLang="en-US" sz="60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1970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국제인재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499914" y="764704"/>
            <a:ext cx="8143932" cy="6093296"/>
          </a:xfrm>
        </p:spPr>
        <p:txBody>
          <a:bodyPr wrap="square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</a:pPr>
            <a:r>
              <a:rPr lang="ko-KR" altLang="en-US" sz="1800" b="0" dirty="0" smtClean="0"/>
              <a:t>   </a:t>
            </a:r>
            <a:r>
              <a:rPr lang="ko-KR" altLang="en-US" sz="1800" dirty="0" smtClean="0"/>
              <a:t>인문계</a:t>
            </a:r>
            <a:r>
              <a:rPr lang="en-US" altLang="ko-KR" sz="1800" b="0" dirty="0" smtClean="0"/>
              <a:t> : </a:t>
            </a:r>
            <a:r>
              <a:rPr lang="ko-KR" altLang="en-US" sz="1800" b="0" dirty="0" smtClean="0"/>
              <a:t>세계를 선도할 역량을 갖추고 외국어</a:t>
            </a:r>
            <a:r>
              <a:rPr lang="en-US" altLang="ko-KR" sz="1800" b="0" dirty="0" smtClean="0"/>
              <a:t>(</a:t>
            </a:r>
            <a:r>
              <a:rPr lang="ko-KR" altLang="en-US" sz="1800" b="0" dirty="0" smtClean="0"/>
              <a:t>영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독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불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중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노</a:t>
            </a:r>
            <a:r>
              <a:rPr lang="en-US" altLang="ko-KR" sz="1800" b="0" dirty="0" smtClean="0"/>
              <a:t>, </a:t>
            </a:r>
            <a:r>
              <a:rPr lang="ko-KR" altLang="en-US" sz="1800" b="0" dirty="0" smtClean="0"/>
              <a:t>일</a:t>
            </a:r>
            <a:r>
              <a:rPr lang="en-US" altLang="ko-KR" sz="1800" b="0" dirty="0" smtClean="0"/>
              <a:t>, </a:t>
            </a:r>
            <a:r>
              <a:rPr lang="ko-KR" altLang="en-US" sz="1800" b="0" dirty="0" err="1" smtClean="0"/>
              <a:t>서어</a:t>
            </a:r>
            <a:r>
              <a:rPr lang="en-US" altLang="ko-KR" sz="1800" b="0" dirty="0" smtClean="0"/>
              <a:t>)</a:t>
            </a:r>
          </a:p>
          <a:p>
            <a:pPr marL="0" indent="0">
              <a:lnSpc>
                <a:spcPct val="100000"/>
              </a:lnSpc>
            </a:pPr>
            <a:r>
              <a:rPr lang="en-US" altLang="ko-KR" sz="1800" b="0" dirty="0" smtClean="0"/>
              <a:t>	   </a:t>
            </a:r>
            <a:r>
              <a:rPr lang="ko-KR" altLang="en-US" sz="1800" b="0" dirty="0" smtClean="0"/>
              <a:t>분야에서 탁월한 재능과 열정을 보인 자</a:t>
            </a:r>
            <a:r>
              <a:rPr lang="en-US" altLang="ko-KR" sz="1800" b="0" dirty="0" smtClean="0"/>
              <a:t> </a:t>
            </a:r>
          </a:p>
          <a:p>
            <a:pPr marL="0" indent="0">
              <a:lnSpc>
                <a:spcPct val="100000"/>
              </a:lnSpc>
            </a:pPr>
            <a:r>
              <a:rPr lang="en-US" altLang="ko-KR" sz="1800" b="0" dirty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  </a:t>
            </a:r>
            <a:r>
              <a:rPr lang="ko-KR" altLang="en-US" sz="1800" dirty="0" smtClean="0">
                <a:solidFill>
                  <a:schemeClr val="tx1"/>
                </a:solidFill>
              </a:rPr>
              <a:t>자연계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 : </a:t>
            </a:r>
            <a:r>
              <a:rPr lang="ko-KR" altLang="en-US" sz="1800" dirty="0" smtClean="0">
                <a:solidFill>
                  <a:schemeClr val="tx1"/>
                </a:solidFill>
              </a:rPr>
              <a:t>수학</a:t>
            </a:r>
            <a:r>
              <a:rPr lang="ko-KR" altLang="en-US" sz="1800" b="0" dirty="0" smtClean="0">
                <a:solidFill>
                  <a:schemeClr val="tx1"/>
                </a:solidFill>
              </a:rPr>
              <a:t>과 </a:t>
            </a:r>
            <a:r>
              <a:rPr lang="ko-KR" altLang="en-US" sz="1800" dirty="0" smtClean="0">
                <a:solidFill>
                  <a:schemeClr val="tx1"/>
                </a:solidFill>
              </a:rPr>
              <a:t>과학</a:t>
            </a:r>
            <a:r>
              <a:rPr lang="ko-KR" altLang="en-US" sz="1800" b="0" dirty="0" smtClean="0">
                <a:solidFill>
                  <a:schemeClr val="tx1"/>
                </a:solidFill>
              </a:rPr>
              <a:t>분야에서 </a:t>
            </a:r>
            <a:r>
              <a:rPr lang="ko-KR" altLang="en-US" sz="1800" b="0" dirty="0" smtClean="0"/>
              <a:t>세계를 선도할 역량을 갖추고 </a:t>
            </a:r>
            <a:endParaRPr lang="en-US" altLang="ko-KR" sz="1800" b="0" dirty="0" smtClean="0"/>
          </a:p>
          <a:p>
            <a:pPr marL="0" indent="0">
              <a:lnSpc>
                <a:spcPct val="100000"/>
              </a:lnSpc>
            </a:pPr>
            <a:r>
              <a:rPr lang="en-US" altLang="ko-KR" sz="1800" b="0" dirty="0"/>
              <a:t>	</a:t>
            </a:r>
            <a:r>
              <a:rPr lang="en-US" altLang="ko-KR" sz="1800" b="0" dirty="0" smtClean="0"/>
              <a:t>   </a:t>
            </a:r>
            <a:r>
              <a:rPr lang="ko-KR" altLang="en-US" sz="1800" b="0" dirty="0" smtClean="0"/>
              <a:t>외국어 분야에서 열정을 보인 자</a:t>
            </a:r>
            <a:endParaRPr lang="en-US" altLang="ko-KR" sz="1800" b="0" dirty="0"/>
          </a:p>
          <a:p>
            <a:pPr marL="0" indent="0">
              <a:lnSpc>
                <a:spcPct val="100000"/>
              </a:lnSpc>
            </a:pPr>
            <a:r>
              <a:rPr lang="ko-KR" altLang="en-US" dirty="0" smtClean="0"/>
              <a:t>모집인원</a:t>
            </a:r>
            <a:r>
              <a:rPr lang="en-US" altLang="ko-KR" dirty="0" smtClean="0"/>
              <a:t>: 300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</a:pPr>
            <a:endParaRPr lang="en-US" altLang="ko-KR" dirty="0"/>
          </a:p>
          <a:p>
            <a:pPr marL="0" indent="0"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전형요소 </a:t>
            </a:r>
            <a:r>
              <a:rPr lang="ko-KR" altLang="en-US" dirty="0"/>
              <a:t>및 평가방법</a:t>
            </a:r>
            <a:r>
              <a:rPr lang="en-US" altLang="ko-KR" sz="1800" b="0" dirty="0"/>
              <a:t> </a:t>
            </a:r>
            <a:endParaRPr lang="ko-KR" altLang="en-US" sz="1800" b="0" dirty="0"/>
          </a:p>
          <a:p>
            <a:pPr>
              <a:lnSpc>
                <a:spcPct val="100000"/>
              </a:lnSpc>
            </a:pPr>
            <a:r>
              <a:rPr lang="en-US" altLang="ko-KR" b="0" dirty="0" smtClean="0"/>
              <a:t> </a:t>
            </a:r>
          </a:p>
          <a:p>
            <a:pPr>
              <a:lnSpc>
                <a:spcPct val="100000"/>
              </a:lnSpc>
            </a:pPr>
            <a:endParaRPr lang="en-US" altLang="ko-KR" b="0" dirty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en-US" altLang="ko-KR" b="0" dirty="0" smtClean="0"/>
              <a:t>                                    </a:t>
            </a:r>
            <a:r>
              <a:rPr lang="en-US" altLang="ko-KR" sz="1400" b="0" dirty="0" smtClean="0"/>
              <a:t>※</a:t>
            </a:r>
            <a:r>
              <a:rPr lang="ko-KR" altLang="en-US" sz="1400" b="0" dirty="0" smtClean="0"/>
              <a:t>국제학부는 영어심층면접</a:t>
            </a:r>
            <a:r>
              <a:rPr lang="en-US" altLang="ko-KR" sz="1400" b="0" dirty="0" smtClean="0"/>
              <a:t>(</a:t>
            </a:r>
            <a:r>
              <a:rPr lang="ko-KR" altLang="en-US" sz="1400" b="0" dirty="0" smtClean="0"/>
              <a:t>영어에세이능력 포함</a:t>
            </a:r>
            <a:r>
              <a:rPr lang="en-US" altLang="ko-KR" sz="1400" b="0" dirty="0" smtClean="0"/>
              <a:t>)</a:t>
            </a:r>
            <a:r>
              <a:rPr lang="ko-KR" altLang="en-US" sz="1400" b="0" dirty="0" smtClean="0"/>
              <a:t>을 실시함</a:t>
            </a:r>
            <a:endParaRPr lang="en-US" altLang="ko-KR" sz="1400" b="0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수능지정응시영역과 최저학력기준</a:t>
            </a:r>
            <a:r>
              <a:rPr lang="en-US" altLang="ko-KR" dirty="0" smtClean="0"/>
              <a:t>: </a:t>
            </a:r>
            <a:r>
              <a:rPr lang="ko-KR" altLang="en-US" b="0" dirty="0" smtClean="0"/>
              <a:t>없음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</p:txBody>
      </p:sp>
      <p:sp>
        <p:nvSpPr>
          <p:cNvPr id="9" name="Line 133"/>
          <p:cNvSpPr>
            <a:spLocks noChangeShapeType="1"/>
          </p:cNvSpPr>
          <p:nvPr/>
        </p:nvSpPr>
        <p:spPr bwMode="auto">
          <a:xfrm flipH="1">
            <a:off x="0" y="98072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 flipH="1">
            <a:off x="0" y="263691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3" name="Line 133"/>
          <p:cNvSpPr>
            <a:spLocks noChangeShapeType="1"/>
          </p:cNvSpPr>
          <p:nvPr/>
        </p:nvSpPr>
        <p:spPr bwMode="auto">
          <a:xfrm flipH="1">
            <a:off x="0" y="3756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4" name="그룹 5"/>
          <p:cNvGrpSpPr/>
          <p:nvPr/>
        </p:nvGrpSpPr>
        <p:grpSpPr>
          <a:xfrm>
            <a:off x="2733423" y="3645078"/>
            <a:ext cx="5472368" cy="2238874"/>
            <a:chOff x="3204088" y="4031617"/>
            <a:chExt cx="5472368" cy="2487638"/>
          </a:xfrm>
        </p:grpSpPr>
        <p:sp>
          <p:nvSpPr>
            <p:cNvPr id="24" name="TextBox 23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원형 14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220292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원형 16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2292953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7254072" y="439165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타원 22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3~5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9" name="이등변 삼각형 18"/>
          <p:cNvSpPr/>
          <p:nvPr/>
        </p:nvSpPr>
        <p:spPr>
          <a:xfrm rot="5164771" flipH="1">
            <a:off x="657237" y="1259974"/>
            <a:ext cx="83238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0" name="이등변 삼각형 19"/>
          <p:cNvSpPr/>
          <p:nvPr/>
        </p:nvSpPr>
        <p:spPr>
          <a:xfrm rot="5164771" flipH="1">
            <a:off x="657237" y="1951029"/>
            <a:ext cx="83238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 flipH="1">
            <a:off x="0" y="630932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과학인재</a:t>
            </a:r>
            <a:r>
              <a:rPr lang="ko-KR" altLang="en-US" sz="2000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pPr>
              <a:lnSpc>
                <a:spcPct val="100000"/>
              </a:lnSpc>
            </a:pPr>
            <a:endParaRPr lang="en-US" altLang="ko-KR" sz="1400" dirty="0" smtClean="0"/>
          </a:p>
          <a:p>
            <a:pPr>
              <a:lnSpc>
                <a:spcPct val="100000"/>
              </a:lnSpc>
            </a:pPr>
            <a:endParaRPr lang="en-US" altLang="ko-KR" sz="1400" dirty="0" smtClean="0"/>
          </a:p>
          <a:p>
            <a:pPr>
              <a:lnSpc>
                <a:spcPct val="100000"/>
              </a:lnSpc>
            </a:pPr>
            <a:r>
              <a:rPr lang="en-US" altLang="ko-KR" sz="1400" dirty="0" smtClean="0"/>
              <a:t> </a:t>
            </a:r>
          </a:p>
          <a:p>
            <a:pPr>
              <a:lnSpc>
                <a:spcPct val="100000"/>
              </a:lnSpc>
            </a:pPr>
            <a:endParaRPr lang="en-US" altLang="ko-KR" sz="1400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270</a:t>
            </a:r>
            <a:r>
              <a:rPr lang="ko-KR" altLang="en-US" dirty="0" smtClean="0">
                <a:solidFill>
                  <a:schemeClr val="tx1"/>
                </a:solidFill>
              </a:rPr>
              <a:t>명 </a:t>
            </a:r>
            <a:r>
              <a:rPr lang="en-US" altLang="ko-KR" sz="1800" b="0" dirty="0" smtClean="0"/>
              <a:t>(</a:t>
            </a:r>
            <a:r>
              <a:rPr lang="ko-KR" altLang="en-US" sz="1800" b="0" dirty="0" smtClean="0"/>
              <a:t>사이버 국방 </a:t>
            </a:r>
            <a:r>
              <a:rPr lang="en-US" altLang="ko-KR" sz="1800" b="0" dirty="0" smtClean="0"/>
              <a:t>20</a:t>
            </a:r>
            <a:r>
              <a:rPr lang="ko-KR" altLang="en-US" sz="1800" b="0" dirty="0" smtClean="0"/>
              <a:t>명 포함</a:t>
            </a:r>
            <a:r>
              <a:rPr lang="en-US" altLang="ko-KR" sz="1800" b="0" dirty="0" smtClean="0"/>
              <a:t>)</a:t>
            </a:r>
          </a:p>
          <a:p>
            <a:pPr>
              <a:lnSpc>
                <a:spcPct val="100000"/>
              </a:lnSpc>
            </a:pPr>
            <a:endParaRPr lang="en-US" altLang="ko-KR" sz="1200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전형요소 및 평가방법</a:t>
            </a:r>
            <a:r>
              <a:rPr lang="en-US" altLang="ko-KR" sz="1800" b="0" dirty="0" smtClean="0"/>
              <a:t> </a:t>
            </a:r>
            <a:endParaRPr lang="ko-KR" altLang="en-US" sz="1800" b="0" dirty="0" smtClean="0"/>
          </a:p>
          <a:p>
            <a:pPr marL="457200" indent="-457200">
              <a:lnSpc>
                <a:spcPct val="100000"/>
              </a:lnSpc>
            </a:pPr>
            <a:endParaRPr lang="en-US" altLang="ko-KR" sz="1800" b="0" dirty="0" smtClean="0"/>
          </a:p>
          <a:p>
            <a:pPr marL="457200" indent="-457200">
              <a:lnSpc>
                <a:spcPct val="100000"/>
              </a:lnSpc>
            </a:pPr>
            <a:endParaRPr lang="en-US" altLang="ko-KR" b="0" dirty="0" smtClean="0"/>
          </a:p>
          <a:p>
            <a:pPr marL="457200" indent="-457200">
              <a:lnSpc>
                <a:spcPct val="100000"/>
              </a:lnSpc>
              <a:buAutoNum type="arabicParenR"/>
            </a:pPr>
            <a:endParaRPr lang="en-US" altLang="ko-KR" b="0" dirty="0" smtClean="0"/>
          </a:p>
          <a:p>
            <a:pPr marL="457200" indent="-457200">
              <a:lnSpc>
                <a:spcPct val="100000"/>
              </a:lnSpc>
            </a:pPr>
            <a:endParaRPr lang="en-US" altLang="ko-KR" sz="800" b="0" dirty="0" smtClean="0"/>
          </a:p>
          <a:p>
            <a:pPr>
              <a:lnSpc>
                <a:spcPct val="100000"/>
              </a:lnSpc>
            </a:pPr>
            <a:r>
              <a:rPr lang="en-US" altLang="ko-KR" sz="1600" b="0" dirty="0" smtClean="0"/>
              <a:t> </a:t>
            </a:r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pPr>
              <a:lnSpc>
                <a:spcPct val="100000"/>
              </a:lnSpc>
            </a:pPr>
            <a:r>
              <a:rPr lang="en-US" altLang="ko-KR" sz="1600" b="0" dirty="0" smtClean="0"/>
              <a:t>※ </a:t>
            </a:r>
            <a:r>
              <a:rPr lang="ko-KR" altLang="en-US" sz="1600" b="0" dirty="0" smtClean="0"/>
              <a:t>사이버국방 </a:t>
            </a:r>
            <a:endParaRPr lang="en-US" altLang="ko-KR" sz="1600" b="0" dirty="0" smtClean="0"/>
          </a:p>
          <a:p>
            <a:pPr>
              <a:lnSpc>
                <a:spcPct val="100000"/>
              </a:lnSpc>
            </a:pPr>
            <a:r>
              <a:rPr lang="en-US" altLang="ko-KR" sz="1600" b="0" dirty="0" smtClean="0"/>
              <a:t>    1</a:t>
            </a:r>
            <a:r>
              <a:rPr lang="ko-KR" altLang="en-US" sz="1600" b="0" dirty="0" smtClean="0"/>
              <a:t>단계 </a:t>
            </a:r>
            <a:r>
              <a:rPr lang="en-US" altLang="ko-KR" sz="1600" b="0" dirty="0" smtClean="0"/>
              <a:t>: </a:t>
            </a:r>
            <a:r>
              <a:rPr lang="ko-KR" altLang="en-US" sz="1600" b="0" dirty="0" smtClean="0"/>
              <a:t>서류 </a:t>
            </a:r>
            <a:r>
              <a:rPr lang="en-US" altLang="ko-KR" sz="1600" b="0" dirty="0" smtClean="0"/>
              <a:t>100%</a:t>
            </a:r>
          </a:p>
          <a:p>
            <a:pPr>
              <a:lnSpc>
                <a:spcPct val="100000"/>
              </a:lnSpc>
            </a:pPr>
            <a:r>
              <a:rPr lang="en-US" altLang="ko-KR" sz="1600" b="0" dirty="0" smtClean="0"/>
              <a:t>    2</a:t>
            </a:r>
            <a:r>
              <a:rPr lang="ko-KR" altLang="en-US" sz="1600" b="0" dirty="0" smtClean="0"/>
              <a:t>단계 </a:t>
            </a:r>
            <a:r>
              <a:rPr lang="en-US" altLang="ko-KR" sz="1600" b="0" dirty="0" smtClean="0"/>
              <a:t>: 1</a:t>
            </a:r>
            <a:r>
              <a:rPr lang="ko-KR" altLang="en-US" sz="1600" b="0" dirty="0" smtClean="0"/>
              <a:t>단계 성적 </a:t>
            </a:r>
            <a:r>
              <a:rPr lang="en-US" altLang="ko-KR" sz="1600" b="0" dirty="0" smtClean="0"/>
              <a:t>60% </a:t>
            </a:r>
            <a:r>
              <a:rPr lang="ko-KR" altLang="en-US" sz="1600" b="0" dirty="0" smtClean="0"/>
              <a:t>＋ 면접</a:t>
            </a:r>
            <a:r>
              <a:rPr lang="en-US" altLang="ko-KR" sz="1600" b="0" dirty="0" smtClean="0"/>
              <a:t> 20% </a:t>
            </a:r>
            <a:r>
              <a:rPr lang="ko-KR" altLang="en-US" sz="1600" b="0" dirty="0" smtClean="0"/>
              <a:t>＋ 기타 </a:t>
            </a:r>
            <a:r>
              <a:rPr lang="en-US" altLang="ko-KR" sz="1600" b="0" dirty="0" smtClean="0"/>
              <a:t>20% (</a:t>
            </a:r>
            <a:r>
              <a:rPr lang="ko-KR" altLang="en-US" sz="1600" b="0" dirty="0" smtClean="0"/>
              <a:t>군 면접＋체력검정</a:t>
            </a:r>
            <a:r>
              <a:rPr lang="en-US" altLang="ko-KR" sz="1600" b="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ko-KR" altLang="en-US" sz="1600" dirty="0"/>
              <a:t>수능 지정 응시영역과 최저학력기준 </a:t>
            </a:r>
            <a:r>
              <a:rPr lang="en-US" altLang="ko-KR" sz="1600" dirty="0"/>
              <a:t>: </a:t>
            </a:r>
            <a:r>
              <a:rPr lang="ko-KR" altLang="en-US" sz="1600" b="0" dirty="0"/>
              <a:t>없음</a:t>
            </a:r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00034" y="1406428"/>
            <a:ext cx="835824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고등학교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이후 졸업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자로서 </a:t>
            </a:r>
            <a:r>
              <a:rPr kumimoji="1"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 및 과학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물리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화학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생물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지구과학 등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분야에서 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학업성적이 우수하거나 모집단위 관련 분야에 재능과 열정을 보인 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※ 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사이버국방학과 지원자는 군인사법 제</a:t>
            </a: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임용 결격사유 등</a:t>
            </a: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저촉되지 않은 자로서 만 </a:t>
            </a: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 이상 </a:t>
            </a:r>
            <a:r>
              <a:rPr kumimoji="1" lang="en-US" altLang="ko-KR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23</a:t>
            </a:r>
            <a:r>
              <a:rPr kumimoji="1" lang="ko-KR" altLang="en-US" sz="12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 이하인 자 </a:t>
            </a: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 flipH="1">
            <a:off x="0" y="119675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7" name="Line 133"/>
          <p:cNvSpPr>
            <a:spLocks noChangeShapeType="1"/>
          </p:cNvSpPr>
          <p:nvPr/>
        </p:nvSpPr>
        <p:spPr bwMode="auto">
          <a:xfrm flipH="1">
            <a:off x="0" y="2608919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8" name="Line 133"/>
          <p:cNvSpPr>
            <a:spLocks noChangeShapeType="1"/>
          </p:cNvSpPr>
          <p:nvPr/>
        </p:nvSpPr>
        <p:spPr bwMode="auto">
          <a:xfrm flipH="1">
            <a:off x="1956" y="319431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4" name="그룹 18"/>
          <p:cNvGrpSpPr/>
          <p:nvPr/>
        </p:nvGrpSpPr>
        <p:grpSpPr>
          <a:xfrm>
            <a:off x="2700032" y="3389634"/>
            <a:ext cx="5472368" cy="2487638"/>
            <a:chOff x="3204088" y="4031617"/>
            <a:chExt cx="5472368" cy="2487638"/>
          </a:xfrm>
        </p:grpSpPr>
        <p:sp>
          <p:nvSpPr>
            <p:cNvPr id="20" name="TextBox 19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2" name="그림 21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원형 22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3279571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60%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원형 27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3387078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254072" y="4519748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40%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3~5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9" name="Line 133"/>
          <p:cNvSpPr>
            <a:spLocks noChangeShapeType="1"/>
          </p:cNvSpPr>
          <p:nvPr/>
        </p:nvSpPr>
        <p:spPr bwMode="auto">
          <a:xfrm flipH="1">
            <a:off x="1956" y="616530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824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55575" y="4035619"/>
            <a:ext cx="237602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2195" y="4035619"/>
            <a:ext cx="2376027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/>
              <a:t>OKU</a:t>
            </a:r>
            <a:r>
              <a:rPr lang="ko-KR" altLang="en-US" dirty="0" smtClean="0"/>
              <a:t>미래인재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>
          <a:xfrm>
            <a:off x="500034" y="1000108"/>
            <a:ext cx="8143932" cy="5857892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OKU</a:t>
            </a:r>
            <a:r>
              <a:rPr lang="ko-KR" altLang="en-US" sz="2400" dirty="0" smtClean="0"/>
              <a:t>미래인재란</a:t>
            </a:r>
            <a:endParaRPr lang="en-US" altLang="ko-KR" sz="2400" dirty="0" smtClean="0"/>
          </a:p>
          <a:p>
            <a:pPr>
              <a:lnSpc>
                <a:spcPct val="100000"/>
              </a:lnSpc>
            </a:pPr>
            <a:r>
              <a:rPr lang="ko-KR" altLang="en-US" sz="600" dirty="0" smtClean="0"/>
              <a:t>  </a:t>
            </a:r>
            <a:endParaRPr lang="en-US" altLang="ko-KR" sz="600" dirty="0" smtClean="0"/>
          </a:p>
          <a:p>
            <a:r>
              <a:rPr lang="ko-KR" altLang="en-US" sz="1600" b="0" spc="-150" dirty="0" smtClean="0"/>
              <a:t>고려대학교가 추구하는 “높은</a:t>
            </a:r>
            <a:r>
              <a:rPr lang="en-US" altLang="ko-KR" sz="1600" b="0" spc="-150" dirty="0" smtClean="0"/>
              <a:t>(</a:t>
            </a:r>
            <a:r>
              <a:rPr lang="ko-KR" altLang="en-US" sz="1600" b="0" spc="-150" dirty="0" smtClean="0"/>
              <a:t>高</a:t>
            </a:r>
            <a:r>
              <a:rPr lang="en-US" altLang="ko-KR" sz="1600" b="0" spc="-150" dirty="0" smtClean="0"/>
              <a:t>)</a:t>
            </a:r>
            <a:r>
              <a:rPr lang="ko-KR" altLang="en-US" sz="1600" b="0" spc="-150" dirty="0" smtClean="0"/>
              <a:t>이상</a:t>
            </a:r>
            <a:r>
              <a:rPr lang="en-US" altLang="ko-KR" sz="1600" b="0" spc="-150" dirty="0" smtClean="0"/>
              <a:t>, </a:t>
            </a:r>
            <a:r>
              <a:rPr lang="ko-KR" altLang="en-US" sz="1600" b="0" spc="-150" dirty="0" smtClean="0"/>
              <a:t>아름다운</a:t>
            </a:r>
            <a:r>
              <a:rPr lang="en-US" altLang="ko-KR" sz="1600" b="0" spc="-150" dirty="0" smtClean="0"/>
              <a:t>(</a:t>
            </a:r>
            <a:r>
              <a:rPr lang="ko-KR" altLang="en-US" sz="1600" b="0" spc="-150" dirty="0" err="1" smtClean="0"/>
              <a:t>麗</a:t>
            </a:r>
            <a:r>
              <a:rPr lang="en-US" altLang="ko-KR" sz="1600" b="0" spc="-150" dirty="0" smtClean="0"/>
              <a:t>)</a:t>
            </a:r>
            <a:r>
              <a:rPr lang="ko-KR" altLang="en-US" sz="1600" b="0" spc="-150" dirty="0" smtClean="0"/>
              <a:t>실천”을 실현할 수 있는 리더십과 </a:t>
            </a:r>
            <a:endParaRPr lang="en-US" altLang="ko-KR" sz="1600" b="0" spc="-150" dirty="0" smtClean="0"/>
          </a:p>
          <a:p>
            <a:r>
              <a:rPr lang="ko-KR" altLang="en-US" sz="1600" b="0" spc="-150" dirty="0" smtClean="0"/>
              <a:t>공선사후</a:t>
            </a:r>
            <a:r>
              <a:rPr lang="en-US" altLang="ko-KR" sz="1600" b="0" spc="-150" dirty="0" smtClean="0"/>
              <a:t>(</a:t>
            </a:r>
            <a:r>
              <a:rPr lang="ko-KR" altLang="en-US" sz="1600" b="0" spc="-150" dirty="0" smtClean="0"/>
              <a:t>公先私後</a:t>
            </a:r>
            <a:r>
              <a:rPr lang="en-US" altLang="ko-KR" sz="1600" b="0" spc="-150" dirty="0" smtClean="0"/>
              <a:t>)</a:t>
            </a:r>
            <a:r>
              <a:rPr lang="ko-KR" altLang="en-US" sz="1600" b="0" spc="-150" dirty="0" smtClean="0"/>
              <a:t>정신을 바탕으로 전공분야를 선도할  창의적 사고력과 역량을 가진 인재</a:t>
            </a:r>
            <a:endParaRPr lang="en-US" altLang="ko-KR" sz="1600" b="0" spc="-150" dirty="0" smtClean="0"/>
          </a:p>
          <a:p>
            <a:endParaRPr lang="ko-KR" altLang="en-US" b="0" spc="-150" dirty="0" smtClean="0"/>
          </a:p>
          <a:p>
            <a:r>
              <a:rPr lang="ko-KR" altLang="en-US" dirty="0" smtClean="0"/>
              <a:t>모집인원 </a:t>
            </a:r>
            <a:r>
              <a:rPr lang="en-US" altLang="ko-KR" b="0" dirty="0"/>
              <a:t>: </a:t>
            </a:r>
            <a:r>
              <a:rPr lang="en-US" altLang="ko-KR" b="0" dirty="0" smtClean="0"/>
              <a:t>120</a:t>
            </a:r>
            <a:r>
              <a:rPr lang="ko-KR" altLang="en-US" b="0" dirty="0" smtClean="0"/>
              <a:t>명</a:t>
            </a:r>
            <a:endParaRPr lang="en-US" altLang="ko-KR" b="0" dirty="0" smtClean="0"/>
          </a:p>
          <a:p>
            <a:endParaRPr lang="en-US" altLang="ko-KR" b="0" dirty="0"/>
          </a:p>
          <a:p>
            <a:r>
              <a:rPr lang="ko-KR" altLang="en-US" dirty="0"/>
              <a:t>전형요소 및 </a:t>
            </a:r>
            <a:r>
              <a:rPr lang="ko-KR" altLang="en-US" dirty="0" smtClean="0"/>
              <a:t>평가방법</a:t>
            </a:r>
            <a:endParaRPr lang="en-US" sz="2800" dirty="0" smtClean="0"/>
          </a:p>
          <a:p>
            <a:endParaRPr lang="en-US" altLang="ko-KR" b="0" dirty="0" smtClean="0"/>
          </a:p>
          <a:p>
            <a:endParaRPr lang="en-US" altLang="ko-KR" b="0" dirty="0"/>
          </a:p>
          <a:p>
            <a:endParaRPr lang="en-US" altLang="ko-KR" b="0" dirty="0" smtClean="0"/>
          </a:p>
          <a:p>
            <a:endParaRPr lang="en-US" altLang="ko-KR" b="0" dirty="0"/>
          </a:p>
          <a:p>
            <a:endParaRPr lang="en-US" altLang="ko-KR" b="0" dirty="0" smtClean="0"/>
          </a:p>
          <a:p>
            <a:endParaRPr lang="en-US" altLang="ko-KR" b="0" dirty="0"/>
          </a:p>
          <a:p>
            <a:endParaRPr lang="en-US" altLang="ko-KR" b="0" dirty="0" smtClean="0"/>
          </a:p>
          <a:p>
            <a:endParaRPr lang="en-US" altLang="ko-KR" b="0" dirty="0"/>
          </a:p>
          <a:p>
            <a:endParaRPr lang="en-US" altLang="ko-KR" sz="1100" dirty="0" smtClean="0"/>
          </a:p>
          <a:p>
            <a:r>
              <a:rPr lang="ko-KR" altLang="en-US" dirty="0" smtClean="0"/>
              <a:t>수능 최저학력기준</a:t>
            </a:r>
            <a:endParaRPr lang="en-US" altLang="ko-KR" sz="1050" b="0" dirty="0"/>
          </a:p>
          <a:p>
            <a:r>
              <a:rPr lang="en-US" altLang="ko-KR" b="0" dirty="0"/>
              <a:t>2</a:t>
            </a:r>
            <a:r>
              <a:rPr lang="ko-KR" altLang="en-US" b="0" dirty="0"/>
              <a:t>개영역 </a:t>
            </a:r>
            <a:r>
              <a:rPr lang="en-US" altLang="ko-KR" b="0" dirty="0"/>
              <a:t>2</a:t>
            </a:r>
            <a:r>
              <a:rPr lang="ko-KR" altLang="en-US" b="0" dirty="0"/>
              <a:t>등급 이내</a:t>
            </a:r>
            <a:r>
              <a:rPr lang="ko-KR" altLang="en-US" dirty="0"/>
              <a:t> </a:t>
            </a:r>
            <a:r>
              <a:rPr lang="en-US" altLang="ko-KR" b="0" dirty="0"/>
              <a:t>(</a:t>
            </a:r>
            <a:r>
              <a:rPr lang="ko-KR" altLang="en-US" b="0" dirty="0"/>
              <a:t>자연계는 수학</a:t>
            </a:r>
            <a:r>
              <a:rPr lang="en-US" altLang="ko-KR" b="0" dirty="0"/>
              <a:t>B </a:t>
            </a:r>
            <a:r>
              <a:rPr lang="ko-KR" altLang="en-US" b="0" dirty="0"/>
              <a:t>또는 </a:t>
            </a:r>
            <a:r>
              <a:rPr lang="ko-KR" altLang="en-US" b="0" dirty="0" err="1"/>
              <a:t>과탐</a:t>
            </a:r>
            <a:r>
              <a:rPr lang="ko-KR" altLang="en-US" b="0" dirty="0"/>
              <a:t> 포함 필수</a:t>
            </a:r>
            <a:r>
              <a:rPr lang="en-US" altLang="ko-KR" b="0" dirty="0"/>
              <a:t>)</a:t>
            </a:r>
            <a:endParaRPr lang="ko-KR" altLang="en-US" b="0" dirty="0"/>
          </a:p>
          <a:p>
            <a:endParaRPr lang="en-US" altLang="ko-KR" b="0" dirty="0" smtClean="0"/>
          </a:p>
          <a:p>
            <a:endParaRPr lang="ko-KR" altLang="en-US" b="0" dirty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100434" y="836712"/>
            <a:ext cx="4071966" cy="738664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4172442" y="949253"/>
            <a:ext cx="392795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OKU </a:t>
            </a:r>
            <a:r>
              <a:rPr kumimoji="1" lang="ko-KR" altLang="en-US" sz="12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란	</a:t>
            </a:r>
            <a:r>
              <a:rPr kumimoji="1" lang="en-US" altLang="ko-KR" sz="12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Oh ! KU (Korea University)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	- OK , U ! (you)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dirty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	- Open ! Korea University (for) </a:t>
            </a:r>
            <a:r>
              <a:rPr kumimoji="1" lang="ko-KR" altLang="en-US" sz="1200" dirty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미래인재</a:t>
            </a:r>
          </a:p>
        </p:txBody>
      </p:sp>
      <p:sp>
        <p:nvSpPr>
          <p:cNvPr id="8" name="Line 133"/>
          <p:cNvSpPr>
            <a:spLocks noChangeShapeType="1"/>
          </p:cNvSpPr>
          <p:nvPr/>
        </p:nvSpPr>
        <p:spPr bwMode="auto">
          <a:xfrm flipH="1">
            <a:off x="0" y="151946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9" name="Line 133"/>
          <p:cNvSpPr>
            <a:spLocks noChangeShapeType="1"/>
          </p:cNvSpPr>
          <p:nvPr/>
        </p:nvSpPr>
        <p:spPr bwMode="auto">
          <a:xfrm flipH="1">
            <a:off x="0" y="2759411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000041" y="3718840"/>
            <a:ext cx="2599550" cy="2339596"/>
            <a:chOff x="5000041" y="3616197"/>
            <a:chExt cx="2599550" cy="2599551"/>
          </a:xfrm>
        </p:grpSpPr>
        <p:sp>
          <p:nvSpPr>
            <p:cNvPr id="15" name="원형 14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19915072"/>
                <a:gd name="adj2" fmla="val 5383374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원형 15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16221404"/>
                <a:gd name="adj2" fmla="val 2000123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원형 16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5382541"/>
                <a:gd name="adj2" fmla="val 162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6362278" y="3789397"/>
            <a:ext cx="1810122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창의성평가</a:t>
            </a:r>
            <a:r>
              <a:rPr kumimoji="0" lang="en-US" altLang="ko-KR" sz="2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kumimoji="0" lang="en-US" altLang="ko-KR" sz="24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129894" y="4340977"/>
            <a:ext cx="1171171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32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kumimoji="0" lang="en-US" altLang="ko-KR" sz="32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32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6409773" y="4941168"/>
            <a:ext cx="1258571" cy="95410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 smtClean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 </a:t>
            </a:r>
            <a:r>
              <a:rPr lang="en-US" altLang="ko-KR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kumimoji="0" lang="en-US" altLang="ko-KR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8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462196" y="3740317"/>
            <a:ext cx="2599637" cy="2339674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2196" y="4110089"/>
            <a:ext cx="2599637" cy="15081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 </a:t>
            </a:r>
            <a:endParaRPr kumimoji="0" lang="en-US" altLang="ko-KR" sz="32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모집인원의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3~5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배수 내외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선발</a:t>
            </a:r>
            <a:endParaRPr kumimoji="0" lang="ko-KR" altLang="en-US" sz="32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Line 133"/>
          <p:cNvSpPr>
            <a:spLocks noChangeShapeType="1"/>
          </p:cNvSpPr>
          <p:nvPr/>
        </p:nvSpPr>
        <p:spPr bwMode="auto">
          <a:xfrm flipH="1">
            <a:off x="0" y="3366323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5" name="Line 133"/>
          <p:cNvSpPr>
            <a:spLocks noChangeShapeType="1"/>
          </p:cNvSpPr>
          <p:nvPr/>
        </p:nvSpPr>
        <p:spPr bwMode="auto">
          <a:xfrm flipH="1">
            <a:off x="0" y="630932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145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204" y="2075944"/>
            <a:ext cx="6744154" cy="292387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  <a:endParaRPr kumimoji="0"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학교</a:t>
            </a:r>
            <a:r>
              <a:rPr lang="ko-KR" altLang="en-US" sz="6000" kern="1500" dirty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장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추천전형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입학사정관전형</a:t>
            </a:r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0" lang="ko-KR" altLang="en-US" sz="36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1970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639" y="2075944"/>
            <a:ext cx="4698722" cy="144655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전형안내</a:t>
            </a:r>
            <a:endParaRPr lang="ko-KR" altLang="en-US" sz="8800" b="1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5" name="그림 4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타원형 설명선 107"/>
          <p:cNvSpPr/>
          <p:nvPr/>
        </p:nvSpPr>
        <p:spPr>
          <a:xfrm>
            <a:off x="4040244" y="903920"/>
            <a:ext cx="4447888" cy="4311030"/>
          </a:xfrm>
          <a:prstGeom prst="wedgeEllipseCallout">
            <a:avLst>
              <a:gd name="adj1" fmla="val -58272"/>
              <a:gd name="adj2" fmla="val 22552"/>
            </a:avLst>
          </a:prstGeom>
          <a:gradFill flip="none" rotWithShape="1">
            <a:gsLst>
              <a:gs pos="0">
                <a:schemeClr val="accent4">
                  <a:lumMod val="50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37000"/>
                </a:schemeClr>
              </a:gs>
            </a:gsLst>
            <a:lin ang="2700000" scaled="1"/>
            <a:tileRect/>
          </a:gradFill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2">
                  <a:lumMod val="1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제목 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2800" dirty="0" smtClean="0"/>
              <a:t>학교생활기록부란 무엇인가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sp>
        <p:nvSpPr>
          <p:cNvPr id="104" name="내용 개체 틀 10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4948312" y="1767297"/>
            <a:ext cx="2538413" cy="2436813"/>
            <a:chOff x="4921457" y="2266155"/>
            <a:chExt cx="3752846" cy="3717924"/>
          </a:xfrm>
        </p:grpSpPr>
        <p:sp>
          <p:nvSpPr>
            <p:cNvPr id="28" name="AutoShape 82"/>
            <p:cNvSpPr>
              <a:spLocks noChangeArrowheads="1"/>
            </p:cNvSpPr>
            <p:nvPr/>
          </p:nvSpPr>
          <p:spPr bwMode="auto">
            <a:xfrm>
              <a:off x="5735843" y="4336254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AutoShape 83"/>
            <p:cNvSpPr>
              <a:spLocks noChangeArrowheads="1"/>
            </p:cNvSpPr>
            <p:nvPr/>
          </p:nvSpPr>
          <p:spPr bwMode="auto">
            <a:xfrm>
              <a:off x="6432755" y="4336254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AutoShape 84"/>
            <p:cNvSpPr>
              <a:spLocks noChangeArrowheads="1"/>
            </p:cNvSpPr>
            <p:nvPr/>
          </p:nvSpPr>
          <p:spPr bwMode="auto">
            <a:xfrm>
              <a:off x="7131254" y="4336254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AutoShape 85"/>
            <p:cNvSpPr>
              <a:spLocks noChangeArrowheads="1"/>
            </p:cNvSpPr>
            <p:nvPr/>
          </p:nvSpPr>
          <p:spPr bwMode="auto">
            <a:xfrm>
              <a:off x="7829753" y="4336254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AutoShape 86"/>
            <p:cNvSpPr>
              <a:spLocks noChangeArrowheads="1"/>
            </p:cNvSpPr>
            <p:nvPr/>
          </p:nvSpPr>
          <p:spPr bwMode="auto">
            <a:xfrm>
              <a:off x="5735843" y="3645691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AutoShape 87"/>
            <p:cNvSpPr>
              <a:spLocks noChangeArrowheads="1"/>
            </p:cNvSpPr>
            <p:nvPr/>
          </p:nvSpPr>
          <p:spPr bwMode="auto">
            <a:xfrm>
              <a:off x="6432755" y="3645691"/>
              <a:ext cx="846138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AutoShape 88"/>
            <p:cNvSpPr>
              <a:spLocks noChangeArrowheads="1"/>
            </p:cNvSpPr>
            <p:nvPr/>
          </p:nvSpPr>
          <p:spPr bwMode="auto">
            <a:xfrm>
              <a:off x="7131254" y="3645691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AutoShape 89"/>
            <p:cNvSpPr>
              <a:spLocks noChangeArrowheads="1"/>
            </p:cNvSpPr>
            <p:nvPr/>
          </p:nvSpPr>
          <p:spPr bwMode="auto">
            <a:xfrm>
              <a:off x="7829753" y="3645691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AutoShape 90"/>
            <p:cNvSpPr>
              <a:spLocks noChangeArrowheads="1"/>
            </p:cNvSpPr>
            <p:nvPr/>
          </p:nvSpPr>
          <p:spPr bwMode="auto">
            <a:xfrm>
              <a:off x="5735843" y="2956717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AutoShape 91"/>
            <p:cNvSpPr>
              <a:spLocks noChangeArrowheads="1"/>
            </p:cNvSpPr>
            <p:nvPr/>
          </p:nvSpPr>
          <p:spPr bwMode="auto">
            <a:xfrm>
              <a:off x="6432755" y="2956717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AutoShape 92"/>
            <p:cNvSpPr>
              <a:spLocks noChangeArrowheads="1"/>
            </p:cNvSpPr>
            <p:nvPr/>
          </p:nvSpPr>
          <p:spPr bwMode="auto">
            <a:xfrm>
              <a:off x="7131254" y="2956717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AutoShape 93"/>
            <p:cNvSpPr>
              <a:spLocks noChangeArrowheads="1"/>
            </p:cNvSpPr>
            <p:nvPr/>
          </p:nvSpPr>
          <p:spPr bwMode="auto">
            <a:xfrm>
              <a:off x="7829753" y="2956717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AutoShape 94"/>
            <p:cNvSpPr>
              <a:spLocks noChangeArrowheads="1"/>
            </p:cNvSpPr>
            <p:nvPr/>
          </p:nvSpPr>
          <p:spPr bwMode="auto">
            <a:xfrm>
              <a:off x="5735843" y="2266155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AutoShape 95"/>
            <p:cNvSpPr>
              <a:spLocks noChangeArrowheads="1"/>
            </p:cNvSpPr>
            <p:nvPr/>
          </p:nvSpPr>
          <p:spPr bwMode="auto">
            <a:xfrm>
              <a:off x="6432755" y="2266155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AutoShape 96"/>
            <p:cNvSpPr>
              <a:spLocks noChangeArrowheads="1"/>
            </p:cNvSpPr>
            <p:nvPr/>
          </p:nvSpPr>
          <p:spPr bwMode="auto">
            <a:xfrm>
              <a:off x="7131254" y="2266155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AutoShape 97"/>
            <p:cNvSpPr>
              <a:spLocks noChangeArrowheads="1"/>
            </p:cNvSpPr>
            <p:nvPr/>
          </p:nvSpPr>
          <p:spPr bwMode="auto">
            <a:xfrm>
              <a:off x="7829753" y="2266155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AutoShape 98"/>
            <p:cNvSpPr>
              <a:spLocks noChangeArrowheads="1"/>
            </p:cNvSpPr>
            <p:nvPr/>
          </p:nvSpPr>
          <p:spPr bwMode="auto">
            <a:xfrm>
              <a:off x="5464380" y="46045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AutoShape 99"/>
            <p:cNvSpPr>
              <a:spLocks noChangeArrowheads="1"/>
            </p:cNvSpPr>
            <p:nvPr/>
          </p:nvSpPr>
          <p:spPr bwMode="auto">
            <a:xfrm>
              <a:off x="6161293" y="4604541"/>
              <a:ext cx="846136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AutoShape 100"/>
            <p:cNvSpPr>
              <a:spLocks noChangeArrowheads="1"/>
            </p:cNvSpPr>
            <p:nvPr/>
          </p:nvSpPr>
          <p:spPr bwMode="auto">
            <a:xfrm>
              <a:off x="6859792" y="46045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AutoShape 101"/>
            <p:cNvSpPr>
              <a:spLocks noChangeArrowheads="1"/>
            </p:cNvSpPr>
            <p:nvPr/>
          </p:nvSpPr>
          <p:spPr bwMode="auto">
            <a:xfrm>
              <a:off x="7558292" y="46045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AutoShape 102"/>
            <p:cNvSpPr>
              <a:spLocks noChangeArrowheads="1"/>
            </p:cNvSpPr>
            <p:nvPr/>
          </p:nvSpPr>
          <p:spPr bwMode="auto">
            <a:xfrm>
              <a:off x="5464380" y="391397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AutoShape 103"/>
            <p:cNvSpPr>
              <a:spLocks noChangeArrowheads="1"/>
            </p:cNvSpPr>
            <p:nvPr/>
          </p:nvSpPr>
          <p:spPr bwMode="auto">
            <a:xfrm>
              <a:off x="6161293" y="3913979"/>
              <a:ext cx="846136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AutoShape 104"/>
            <p:cNvSpPr>
              <a:spLocks noChangeArrowheads="1"/>
            </p:cNvSpPr>
            <p:nvPr/>
          </p:nvSpPr>
          <p:spPr bwMode="auto">
            <a:xfrm>
              <a:off x="6859792" y="391397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AutoShape 105"/>
            <p:cNvSpPr>
              <a:spLocks noChangeArrowheads="1"/>
            </p:cNvSpPr>
            <p:nvPr/>
          </p:nvSpPr>
          <p:spPr bwMode="auto">
            <a:xfrm>
              <a:off x="7558292" y="391397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AutoShape 106"/>
            <p:cNvSpPr>
              <a:spLocks noChangeArrowheads="1"/>
            </p:cNvSpPr>
            <p:nvPr/>
          </p:nvSpPr>
          <p:spPr bwMode="auto">
            <a:xfrm>
              <a:off x="5464380" y="3223417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AutoShape 107"/>
            <p:cNvSpPr>
              <a:spLocks noChangeArrowheads="1"/>
            </p:cNvSpPr>
            <p:nvPr/>
          </p:nvSpPr>
          <p:spPr bwMode="auto">
            <a:xfrm>
              <a:off x="6161293" y="3223417"/>
              <a:ext cx="846136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AutoShape 108"/>
            <p:cNvSpPr>
              <a:spLocks noChangeArrowheads="1"/>
            </p:cNvSpPr>
            <p:nvPr/>
          </p:nvSpPr>
          <p:spPr bwMode="auto">
            <a:xfrm>
              <a:off x="6859792" y="3223417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AutoShape 109"/>
            <p:cNvSpPr>
              <a:spLocks noChangeArrowheads="1"/>
            </p:cNvSpPr>
            <p:nvPr/>
          </p:nvSpPr>
          <p:spPr bwMode="auto">
            <a:xfrm>
              <a:off x="7558292" y="3223417"/>
              <a:ext cx="844550" cy="846137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AutoShape 110"/>
            <p:cNvSpPr>
              <a:spLocks noChangeArrowheads="1"/>
            </p:cNvSpPr>
            <p:nvPr/>
          </p:nvSpPr>
          <p:spPr bwMode="auto">
            <a:xfrm>
              <a:off x="5464380" y="2534443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AutoShape 111"/>
            <p:cNvSpPr>
              <a:spLocks noChangeArrowheads="1"/>
            </p:cNvSpPr>
            <p:nvPr/>
          </p:nvSpPr>
          <p:spPr bwMode="auto">
            <a:xfrm>
              <a:off x="6161293" y="2534443"/>
              <a:ext cx="846136" cy="844549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AutoShape 112"/>
            <p:cNvSpPr>
              <a:spLocks noChangeArrowheads="1"/>
            </p:cNvSpPr>
            <p:nvPr/>
          </p:nvSpPr>
          <p:spPr bwMode="auto">
            <a:xfrm>
              <a:off x="6859792" y="2534443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AutoShape 113"/>
            <p:cNvSpPr>
              <a:spLocks noChangeArrowheads="1"/>
            </p:cNvSpPr>
            <p:nvPr/>
          </p:nvSpPr>
          <p:spPr bwMode="auto">
            <a:xfrm>
              <a:off x="7558292" y="25344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A5002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AutoShape 114"/>
            <p:cNvSpPr>
              <a:spLocks noChangeArrowheads="1"/>
            </p:cNvSpPr>
            <p:nvPr/>
          </p:nvSpPr>
          <p:spPr bwMode="auto">
            <a:xfrm>
              <a:off x="5192918" y="487123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AutoShape 115"/>
            <p:cNvSpPr>
              <a:spLocks noChangeArrowheads="1"/>
            </p:cNvSpPr>
            <p:nvPr/>
          </p:nvSpPr>
          <p:spPr bwMode="auto">
            <a:xfrm>
              <a:off x="5891418" y="487123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AutoShape 116"/>
            <p:cNvSpPr>
              <a:spLocks noChangeArrowheads="1"/>
            </p:cNvSpPr>
            <p:nvPr/>
          </p:nvSpPr>
          <p:spPr bwMode="auto">
            <a:xfrm>
              <a:off x="6588329" y="4871239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AutoShape 117"/>
            <p:cNvSpPr>
              <a:spLocks noChangeArrowheads="1"/>
            </p:cNvSpPr>
            <p:nvPr/>
          </p:nvSpPr>
          <p:spPr bwMode="auto">
            <a:xfrm>
              <a:off x="7286828" y="4871239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AutoShape 118"/>
            <p:cNvSpPr>
              <a:spLocks noChangeArrowheads="1"/>
            </p:cNvSpPr>
            <p:nvPr/>
          </p:nvSpPr>
          <p:spPr bwMode="auto">
            <a:xfrm>
              <a:off x="5192918" y="4180677"/>
              <a:ext cx="844550" cy="846136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AutoShape 119"/>
            <p:cNvSpPr>
              <a:spLocks noChangeArrowheads="1"/>
            </p:cNvSpPr>
            <p:nvPr/>
          </p:nvSpPr>
          <p:spPr bwMode="auto">
            <a:xfrm>
              <a:off x="5891418" y="4180677"/>
              <a:ext cx="844550" cy="846136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AutoShape 120"/>
            <p:cNvSpPr>
              <a:spLocks noChangeArrowheads="1"/>
            </p:cNvSpPr>
            <p:nvPr/>
          </p:nvSpPr>
          <p:spPr bwMode="auto">
            <a:xfrm>
              <a:off x="6588329" y="4180677"/>
              <a:ext cx="846138" cy="846136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AutoShape 121"/>
            <p:cNvSpPr>
              <a:spLocks noChangeArrowheads="1"/>
            </p:cNvSpPr>
            <p:nvPr/>
          </p:nvSpPr>
          <p:spPr bwMode="auto">
            <a:xfrm>
              <a:off x="7286828" y="4180677"/>
              <a:ext cx="844550" cy="846136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AutoShape 122"/>
            <p:cNvSpPr>
              <a:spLocks noChangeArrowheads="1"/>
            </p:cNvSpPr>
            <p:nvPr/>
          </p:nvSpPr>
          <p:spPr bwMode="auto">
            <a:xfrm>
              <a:off x="5192918" y="3491703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AutoShape 123"/>
            <p:cNvSpPr>
              <a:spLocks noChangeArrowheads="1"/>
            </p:cNvSpPr>
            <p:nvPr/>
          </p:nvSpPr>
          <p:spPr bwMode="auto">
            <a:xfrm>
              <a:off x="5891418" y="3491703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AutoShape 124"/>
            <p:cNvSpPr>
              <a:spLocks noChangeArrowheads="1"/>
            </p:cNvSpPr>
            <p:nvPr/>
          </p:nvSpPr>
          <p:spPr bwMode="auto">
            <a:xfrm>
              <a:off x="6588329" y="3491703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AutoShape 125"/>
            <p:cNvSpPr>
              <a:spLocks noChangeArrowheads="1"/>
            </p:cNvSpPr>
            <p:nvPr/>
          </p:nvSpPr>
          <p:spPr bwMode="auto">
            <a:xfrm>
              <a:off x="7286828" y="3491703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AutoShape 126"/>
            <p:cNvSpPr>
              <a:spLocks noChangeArrowheads="1"/>
            </p:cNvSpPr>
            <p:nvPr/>
          </p:nvSpPr>
          <p:spPr bwMode="auto">
            <a:xfrm>
              <a:off x="5192918" y="28011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AutoShape 127"/>
            <p:cNvSpPr>
              <a:spLocks noChangeArrowheads="1"/>
            </p:cNvSpPr>
            <p:nvPr/>
          </p:nvSpPr>
          <p:spPr bwMode="auto">
            <a:xfrm>
              <a:off x="5891418" y="28011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AutoShape 128"/>
            <p:cNvSpPr>
              <a:spLocks noChangeArrowheads="1"/>
            </p:cNvSpPr>
            <p:nvPr/>
          </p:nvSpPr>
          <p:spPr bwMode="auto">
            <a:xfrm>
              <a:off x="6588329" y="2801141"/>
              <a:ext cx="846138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AutoShape 129"/>
            <p:cNvSpPr>
              <a:spLocks noChangeArrowheads="1"/>
            </p:cNvSpPr>
            <p:nvPr/>
          </p:nvSpPr>
          <p:spPr bwMode="auto">
            <a:xfrm>
              <a:off x="7286828" y="2801141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AutoShape 130"/>
            <p:cNvSpPr>
              <a:spLocks noChangeArrowheads="1"/>
            </p:cNvSpPr>
            <p:nvPr/>
          </p:nvSpPr>
          <p:spPr bwMode="auto">
            <a:xfrm>
              <a:off x="4921457" y="5139527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AutoShape 131"/>
            <p:cNvSpPr>
              <a:spLocks noChangeArrowheads="1"/>
            </p:cNvSpPr>
            <p:nvPr/>
          </p:nvSpPr>
          <p:spPr bwMode="auto">
            <a:xfrm>
              <a:off x="5619956" y="5139527"/>
              <a:ext cx="844550" cy="844549"/>
            </a:xfrm>
            <a:prstGeom prst="cube">
              <a:avLst>
                <a:gd name="adj" fmla="val 25000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AutoShape 132"/>
            <p:cNvSpPr>
              <a:spLocks noChangeArrowheads="1"/>
            </p:cNvSpPr>
            <p:nvPr/>
          </p:nvSpPr>
          <p:spPr bwMode="auto">
            <a:xfrm>
              <a:off x="6316868" y="5139527"/>
              <a:ext cx="846137" cy="844549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AutoShape 133"/>
            <p:cNvSpPr>
              <a:spLocks noChangeArrowheads="1"/>
            </p:cNvSpPr>
            <p:nvPr/>
          </p:nvSpPr>
          <p:spPr bwMode="auto">
            <a:xfrm>
              <a:off x="7015369" y="5139529"/>
              <a:ext cx="844550" cy="84455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6" name="AutoShape 134"/>
            <p:cNvSpPr>
              <a:spLocks noChangeArrowheads="1"/>
            </p:cNvSpPr>
            <p:nvPr/>
          </p:nvSpPr>
          <p:spPr bwMode="auto">
            <a:xfrm>
              <a:off x="4921458" y="4448966"/>
              <a:ext cx="844550" cy="844550"/>
            </a:xfrm>
            <a:prstGeom prst="cube">
              <a:avLst>
                <a:gd name="adj" fmla="val 25000"/>
              </a:avLst>
            </a:prstGeom>
            <a:solidFill>
              <a:srgbClr val="006699">
                <a:alpha val="50195"/>
              </a:srgbClr>
            </a:solidFill>
            <a:ln w="9525">
              <a:solidFill>
                <a:srgbClr val="33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7" name="AutoShape 135"/>
            <p:cNvSpPr>
              <a:spLocks noChangeArrowheads="1"/>
            </p:cNvSpPr>
            <p:nvPr/>
          </p:nvSpPr>
          <p:spPr bwMode="auto">
            <a:xfrm>
              <a:off x="5619957" y="4448966"/>
              <a:ext cx="844550" cy="844550"/>
            </a:xfrm>
            <a:prstGeom prst="cube">
              <a:avLst>
                <a:gd name="adj" fmla="val 25000"/>
              </a:avLst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8" name="AutoShape 136"/>
            <p:cNvSpPr>
              <a:spLocks noChangeArrowheads="1"/>
            </p:cNvSpPr>
            <p:nvPr/>
          </p:nvSpPr>
          <p:spPr bwMode="auto">
            <a:xfrm>
              <a:off x="6316869" y="4448966"/>
              <a:ext cx="846137" cy="844550"/>
            </a:xfrm>
            <a:prstGeom prst="cube">
              <a:avLst>
                <a:gd name="adj" fmla="val 25000"/>
              </a:avLst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9" name="AutoShape 137"/>
            <p:cNvSpPr>
              <a:spLocks noChangeArrowheads="1"/>
            </p:cNvSpPr>
            <p:nvPr/>
          </p:nvSpPr>
          <p:spPr bwMode="auto">
            <a:xfrm>
              <a:off x="7015370" y="4448966"/>
              <a:ext cx="844550" cy="844550"/>
            </a:xfrm>
            <a:prstGeom prst="cube">
              <a:avLst>
                <a:gd name="adj" fmla="val 25000"/>
              </a:avLst>
            </a:prstGeom>
            <a:solidFill>
              <a:srgbClr val="99CC00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0" name="AutoShape 138"/>
            <p:cNvSpPr>
              <a:spLocks noChangeArrowheads="1"/>
            </p:cNvSpPr>
            <p:nvPr/>
          </p:nvSpPr>
          <p:spPr bwMode="auto">
            <a:xfrm>
              <a:off x="4921459" y="3758404"/>
              <a:ext cx="844551" cy="846136"/>
            </a:xfrm>
            <a:prstGeom prst="cube">
              <a:avLst>
                <a:gd name="adj" fmla="val 25000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1" name="AutoShape 139"/>
            <p:cNvSpPr>
              <a:spLocks noChangeArrowheads="1"/>
            </p:cNvSpPr>
            <p:nvPr/>
          </p:nvSpPr>
          <p:spPr bwMode="auto">
            <a:xfrm>
              <a:off x="5619958" y="3758404"/>
              <a:ext cx="844551" cy="846136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2" name="AutoShape 140"/>
            <p:cNvSpPr>
              <a:spLocks noChangeArrowheads="1"/>
            </p:cNvSpPr>
            <p:nvPr/>
          </p:nvSpPr>
          <p:spPr bwMode="auto">
            <a:xfrm>
              <a:off x="6316871" y="3758404"/>
              <a:ext cx="846137" cy="846136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3" name="AutoShape 141"/>
            <p:cNvSpPr>
              <a:spLocks noChangeArrowheads="1"/>
            </p:cNvSpPr>
            <p:nvPr/>
          </p:nvSpPr>
          <p:spPr bwMode="auto">
            <a:xfrm>
              <a:off x="7015371" y="3758404"/>
              <a:ext cx="844551" cy="846136"/>
            </a:xfrm>
            <a:prstGeom prst="cube">
              <a:avLst>
                <a:gd name="adj" fmla="val 25000"/>
              </a:avLst>
            </a:prstGeom>
            <a:solidFill>
              <a:srgbClr val="7067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4" name="AutoShape 142"/>
            <p:cNvSpPr>
              <a:spLocks noChangeArrowheads="1"/>
            </p:cNvSpPr>
            <p:nvPr/>
          </p:nvSpPr>
          <p:spPr bwMode="auto">
            <a:xfrm>
              <a:off x="4921460" y="3069430"/>
              <a:ext cx="844551" cy="844550"/>
            </a:xfrm>
            <a:prstGeom prst="cube">
              <a:avLst>
                <a:gd name="adj" fmla="val 25000"/>
              </a:avLst>
            </a:prstGeom>
            <a:solidFill>
              <a:srgbClr val="FF6600">
                <a:alpha val="50195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5" name="AutoShape 143"/>
            <p:cNvSpPr>
              <a:spLocks noChangeArrowheads="1"/>
            </p:cNvSpPr>
            <p:nvPr/>
          </p:nvSpPr>
          <p:spPr bwMode="auto">
            <a:xfrm>
              <a:off x="5619959" y="3069431"/>
              <a:ext cx="844551" cy="84455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6" name="AutoShape 144"/>
            <p:cNvSpPr>
              <a:spLocks noChangeArrowheads="1"/>
            </p:cNvSpPr>
            <p:nvPr/>
          </p:nvSpPr>
          <p:spPr bwMode="auto">
            <a:xfrm>
              <a:off x="6316872" y="3040857"/>
              <a:ext cx="1543050" cy="844550"/>
            </a:xfrm>
            <a:prstGeom prst="cube">
              <a:avLst>
                <a:gd name="adj" fmla="val 25000"/>
              </a:avLst>
            </a:prstGeom>
            <a:solidFill>
              <a:srgbClr val="B9A5C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20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97" name="직사각형 2"/>
          <p:cNvSpPr>
            <a:spLocks noChangeArrowheads="1"/>
          </p:cNvSpPr>
          <p:nvPr/>
        </p:nvSpPr>
        <p:spPr bwMode="auto">
          <a:xfrm>
            <a:off x="4211960" y="2591383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자치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직사각형 3"/>
          <p:cNvSpPr>
            <a:spLocks noChangeArrowheads="1"/>
          </p:cNvSpPr>
          <p:nvPr/>
        </p:nvSpPr>
        <p:spPr bwMode="auto">
          <a:xfrm>
            <a:off x="7524328" y="3095439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진로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탐색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" name="직사각형 5"/>
          <p:cNvSpPr>
            <a:spLocks noChangeArrowheads="1"/>
          </p:cNvSpPr>
          <p:nvPr/>
        </p:nvSpPr>
        <p:spPr bwMode="auto">
          <a:xfrm>
            <a:off x="7524998" y="1871303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행사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" name="직사각형 7"/>
          <p:cNvSpPr>
            <a:spLocks noChangeArrowheads="1"/>
          </p:cNvSpPr>
          <p:nvPr/>
        </p:nvSpPr>
        <p:spPr bwMode="auto">
          <a:xfrm>
            <a:off x="5796136" y="1079215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적응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" name="직사각형 100"/>
          <p:cNvSpPr>
            <a:spLocks noChangeArrowheads="1"/>
          </p:cNvSpPr>
          <p:nvPr/>
        </p:nvSpPr>
        <p:spPr bwMode="auto">
          <a:xfrm>
            <a:off x="4570487" y="181968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교과</a:t>
            </a:r>
          </a:p>
        </p:txBody>
      </p:sp>
      <p:sp>
        <p:nvSpPr>
          <p:cNvPr id="102" name="직사각형 82"/>
          <p:cNvSpPr>
            <a:spLocks noChangeArrowheads="1"/>
          </p:cNvSpPr>
          <p:nvPr/>
        </p:nvSpPr>
        <p:spPr bwMode="auto">
          <a:xfrm>
            <a:off x="6012160" y="4247567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창의적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재량활동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" name="직사각형 83"/>
          <p:cNvSpPr>
            <a:spLocks noChangeArrowheads="1"/>
          </p:cNvSpPr>
          <p:nvPr/>
        </p:nvSpPr>
        <p:spPr bwMode="auto">
          <a:xfrm>
            <a:off x="4932040" y="4247567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봉사</a:t>
            </a:r>
            <a:endParaRPr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활동</a:t>
            </a:r>
            <a:endParaRPr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827584" y="5049240"/>
            <a:ext cx="4680520" cy="540000"/>
          </a:xfrm>
          <a:prstGeom prst="roundRect">
            <a:avLst>
              <a:gd name="adj" fmla="val 37905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0">
                <a:schemeClr val="accent4">
                  <a:shade val="51000"/>
                  <a:satMod val="130000"/>
                </a:schemeClr>
              </a:gs>
              <a:gs pos="20006">
                <a:srgbClr val="98B55B"/>
              </a:gs>
              <a:gs pos="76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187624" y="5111892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학생의 특징</a:t>
            </a:r>
            <a:r>
              <a:rPr kumimoji="1" lang="en-US" altLang="ko-KR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1" lang="ko-KR" altLang="en-US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장단점 포함</a:t>
            </a:r>
            <a:r>
              <a:rPr kumimoji="1" lang="en-US" altLang="ko-KR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kumimoji="1" lang="ko-KR" altLang="en-US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잘 나타남</a:t>
            </a:r>
          </a:p>
        </p:txBody>
      </p:sp>
      <p:grpSp>
        <p:nvGrpSpPr>
          <p:cNvPr id="3" name="그룹 109"/>
          <p:cNvGrpSpPr/>
          <p:nvPr/>
        </p:nvGrpSpPr>
        <p:grpSpPr>
          <a:xfrm>
            <a:off x="1043608" y="5230043"/>
            <a:ext cx="178284" cy="178394"/>
            <a:chOff x="1836023" y="5157217"/>
            <a:chExt cx="178284" cy="178394"/>
          </a:xfrm>
        </p:grpSpPr>
        <p:sp>
          <p:nvSpPr>
            <p:cNvPr id="111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827584" y="5733320"/>
            <a:ext cx="6696744" cy="540000"/>
          </a:xfrm>
          <a:prstGeom prst="roundRect">
            <a:avLst>
              <a:gd name="adj" fmla="val 34449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0">
                <a:schemeClr val="accent4">
                  <a:shade val="51000"/>
                  <a:satMod val="130000"/>
                </a:schemeClr>
              </a:gs>
              <a:gs pos="20006">
                <a:srgbClr val="98B55B"/>
              </a:gs>
              <a:gs pos="76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1187624" y="5795908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모든 교과 및 교과 외 활동에 대한 기록과 평가가 들어 있음</a:t>
            </a:r>
          </a:p>
        </p:txBody>
      </p:sp>
      <p:grpSp>
        <p:nvGrpSpPr>
          <p:cNvPr id="4" name="그룹 106"/>
          <p:cNvGrpSpPr/>
          <p:nvPr/>
        </p:nvGrpSpPr>
        <p:grpSpPr>
          <a:xfrm>
            <a:off x="1043608" y="5914123"/>
            <a:ext cx="178284" cy="178394"/>
            <a:chOff x="1836023" y="5157217"/>
            <a:chExt cx="178284" cy="178394"/>
          </a:xfrm>
        </p:grpSpPr>
        <p:sp>
          <p:nvSpPr>
            <p:cNvPr id="114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5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grpSp>
        <p:nvGrpSpPr>
          <p:cNvPr id="5" name="그룹 1"/>
          <p:cNvGrpSpPr/>
          <p:nvPr/>
        </p:nvGrpSpPr>
        <p:grpSpPr>
          <a:xfrm>
            <a:off x="902079" y="1916832"/>
            <a:ext cx="2517793" cy="2880320"/>
            <a:chOff x="902079" y="1916832"/>
            <a:chExt cx="2517793" cy="2880320"/>
          </a:xfrm>
        </p:grpSpPr>
        <p:sp>
          <p:nvSpPr>
            <p:cNvPr id="24" name="Oval 140"/>
            <p:cNvSpPr>
              <a:spLocks noChangeArrowheads="1"/>
            </p:cNvSpPr>
            <p:nvPr/>
          </p:nvSpPr>
          <p:spPr bwMode="auto">
            <a:xfrm>
              <a:off x="902079" y="1916832"/>
              <a:ext cx="2517793" cy="2880320"/>
            </a:xfrm>
            <a:prstGeom prst="foldedCorner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p:spPr>
          <p:txBody>
            <a:bodyPr wrap="none" anchor="ctr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43608" y="1916832"/>
              <a:ext cx="2175617" cy="27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4000" spc="-150" dirty="0" smtClean="0">
                  <a:solidFill>
                    <a:srgbClr val="FFFF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학생부</a:t>
              </a:r>
              <a:endParaRPr lang="en-US" altLang="ko-KR" sz="2400" spc="-15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고등학교생활의</a:t>
              </a:r>
            </a:p>
            <a:p>
              <a:pPr algn="ctr">
                <a:lnSpc>
                  <a:spcPct val="130000"/>
                </a:lnSpc>
              </a:pPr>
              <a:r>
                <a:rPr lang="ko-KR" altLang="en-US" sz="3200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공식적인</a:t>
              </a:r>
              <a:endParaRPr lang="en-US" altLang="ko-KR" sz="3200" spc="-150" dirty="0" smtClean="0">
                <a:solidFill>
                  <a:schemeClr val="bg1">
                    <a:alpha val="99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3200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서　　류</a:t>
              </a:r>
            </a:p>
          </p:txBody>
        </p:sp>
        <p:sp>
          <p:nvSpPr>
            <p:cNvPr id="116" name="Line 133"/>
            <p:cNvSpPr>
              <a:spLocks noChangeShapeType="1"/>
            </p:cNvSpPr>
            <p:nvPr/>
          </p:nvSpPr>
          <p:spPr bwMode="auto">
            <a:xfrm flipH="1">
              <a:off x="1403647" y="2852936"/>
              <a:ext cx="1440160" cy="0"/>
            </a:xfrm>
            <a:prstGeom prst="line">
              <a:avLst/>
            </a:prstGeom>
            <a:noFill/>
            <a:ln w="38100" cap="rnd">
              <a:solidFill>
                <a:schemeClr val="bg1">
                  <a:alpha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kern="1200" dirty="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2800" dirty="0" smtClean="0"/>
              <a:t>자기소개서란 무엇인가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467545" y="1165820"/>
            <a:ext cx="2490287" cy="1420513"/>
          </a:xfrm>
          <a:prstGeom prst="rightArrow">
            <a:avLst>
              <a:gd name="adj1" fmla="val 69047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467545" y="2728567"/>
            <a:ext cx="2490287" cy="1420513"/>
          </a:xfrm>
          <a:prstGeom prst="rightArrow">
            <a:avLst>
              <a:gd name="adj1" fmla="val 69047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 rot="10800000">
            <a:off x="6062617" y="1165820"/>
            <a:ext cx="2685848" cy="1420513"/>
          </a:xfrm>
          <a:prstGeom prst="rightArrow">
            <a:avLst>
              <a:gd name="adj1" fmla="val 69047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오른쪽 화살표 16"/>
          <p:cNvSpPr/>
          <p:nvPr/>
        </p:nvSpPr>
        <p:spPr>
          <a:xfrm rot="10800000">
            <a:off x="6062616" y="2728567"/>
            <a:ext cx="2685848" cy="1420513"/>
          </a:xfrm>
          <a:prstGeom prst="rightArrow">
            <a:avLst>
              <a:gd name="adj1" fmla="val 69047"/>
              <a:gd name="adj2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 w="381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20"/>
          <p:cNvGrpSpPr/>
          <p:nvPr/>
        </p:nvGrpSpPr>
        <p:grpSpPr>
          <a:xfrm>
            <a:off x="3275788" y="1300048"/>
            <a:ext cx="2592423" cy="2921040"/>
            <a:chOff x="3275788" y="1300048"/>
            <a:chExt cx="2592423" cy="2921040"/>
          </a:xfrm>
        </p:grpSpPr>
        <p:sp>
          <p:nvSpPr>
            <p:cNvPr id="7" name="Oval 110"/>
            <p:cNvSpPr>
              <a:spLocks noChangeArrowheads="1"/>
            </p:cNvSpPr>
            <p:nvPr/>
          </p:nvSpPr>
          <p:spPr bwMode="auto">
            <a:xfrm>
              <a:off x="3275788" y="3527341"/>
              <a:ext cx="2592423" cy="69374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" name="Oval 109"/>
            <p:cNvSpPr>
              <a:spLocks noChangeArrowheads="1"/>
            </p:cNvSpPr>
            <p:nvPr/>
          </p:nvSpPr>
          <p:spPr bwMode="auto">
            <a:xfrm>
              <a:off x="3277372" y="1300048"/>
              <a:ext cx="2589212" cy="2590800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chemeClr val="tx1"/>
                </a:gs>
              </a:gsLst>
              <a:lin ang="2700000" scaled="1"/>
              <a:tileRect/>
            </a:gradFill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ko-KR" sz="2000" b="1" kern="10" dirty="0" smtClean="0">
                <a:ln w="3175" cmpd="sng">
                  <a:noFill/>
                  <a:prstDash val="solid"/>
                </a:ln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b="1" kern="10" dirty="0" smtClean="0">
                <a:ln w="3175" cmpd="sng">
                  <a:noFill/>
                  <a:prstDash val="solid"/>
                </a:ln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endParaRPr>
            </a:p>
            <a:p>
              <a:pPr algn="ctr"/>
              <a:r>
                <a:rPr lang="ko-KR" altLang="en-US" b="1" kern="10" dirty="0" smtClean="0">
                  <a:ln w="3175" cmpd="sng">
                    <a:noFill/>
                    <a:prstDash val="solid"/>
                  </a:ln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 Unicode MS" pitchFamily="50" charset="-127"/>
                </a:rPr>
                <a:t>자신의 </a:t>
              </a:r>
            </a:p>
            <a:p>
              <a:pPr algn="ctr"/>
              <a:r>
                <a:rPr lang="ko-KR" altLang="en-US" b="1" kern="10" dirty="0" smtClean="0">
                  <a:ln w="3175" cmpd="sng">
                    <a:noFill/>
                    <a:prstDash val="solid"/>
                  </a:ln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 Unicode MS" pitchFamily="50" charset="-127"/>
                </a:rPr>
                <a:t>실제경험에 대한</a:t>
              </a:r>
              <a:endParaRPr lang="en-US" altLang="ko-KR" b="1" kern="10" dirty="0" smtClean="0">
                <a:ln w="3175" cmpd="sng">
                  <a:noFill/>
                  <a:prstDash val="solid"/>
                </a:ln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endParaRPr>
            </a:p>
            <a:p>
              <a:pPr algn="ctr"/>
              <a:r>
                <a:rPr lang="ko-KR" altLang="en-US" sz="2400" b="1" kern="10" dirty="0" smtClean="0">
                  <a:ln w="3175" cmpd="sng">
                    <a:noFill/>
                    <a:prstDash val="solid"/>
                  </a:ln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  <a:cs typeface="Arial Unicode MS" pitchFamily="50" charset="-127"/>
                </a:rPr>
                <a:t>솔직한 기록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4196" y="1772816"/>
              <a:ext cx="175561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600" b="1" spc="-150" dirty="0" smtClean="0">
                  <a:solidFill>
                    <a:srgbClr val="FFFF00">
                      <a:alpha val="99000"/>
                    </a:srgb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자기소개서</a:t>
              </a:r>
              <a:endParaRPr lang="en-US" altLang="ko-KR" sz="2600" b="1" spc="-150" dirty="0" smtClean="0">
                <a:solidFill>
                  <a:srgbClr val="FFFF00">
                    <a:alpha val="99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Line 133"/>
            <p:cNvSpPr>
              <a:spLocks noChangeShapeType="1"/>
            </p:cNvSpPr>
            <p:nvPr/>
          </p:nvSpPr>
          <p:spPr bwMode="auto">
            <a:xfrm flipH="1">
              <a:off x="3851920" y="2348880"/>
              <a:ext cx="1440160" cy="0"/>
            </a:xfrm>
            <a:prstGeom prst="line">
              <a:avLst/>
            </a:prstGeom>
            <a:noFill/>
            <a:ln w="38100" cap="rnd">
              <a:solidFill>
                <a:schemeClr val="bg1">
                  <a:alpha val="6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800" kern="1200" dirty="0">
                <a:solidFill>
                  <a:srgbClr val="000000"/>
                </a:solidFill>
                <a:latin typeface="굴림" charset="-127"/>
                <a:ea typeface="굴림" charset="-127"/>
                <a:cs typeface="+mn-cs"/>
              </a:endParaRPr>
            </a:p>
          </p:txBody>
        </p:sp>
      </p:grp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467544" y="1556792"/>
            <a:ext cx="2041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질문의 요지에 대한 </a:t>
            </a:r>
          </a:p>
          <a:p>
            <a:r>
              <a:rPr lang="ko-KR" altLang="en-US" sz="1600" dirty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정확한 파악이 우선</a:t>
            </a:r>
          </a:p>
          <a:p>
            <a:endParaRPr lang="ko-KR" altLang="en-US" sz="1600" dirty="0">
              <a:solidFill>
                <a:srgbClr val="000000">
                  <a:alpha val="99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468313" y="3132138"/>
            <a:ext cx="2379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학교생활기록부의 </a:t>
            </a:r>
          </a:p>
          <a:p>
            <a:r>
              <a:rPr lang="ko-KR" altLang="en-US" sz="1600" dirty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보충자료로 최대한 활용</a:t>
            </a:r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6444208" y="1556792"/>
            <a:ext cx="24480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자신의 </a:t>
            </a:r>
            <a:r>
              <a:rPr lang="ko-KR" altLang="en-US" sz="1600" dirty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개성과 학업의지 등을 피력함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208" y="3141663"/>
            <a:ext cx="2376487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학교생활기록부에 나오는 </a:t>
            </a:r>
            <a:endParaRPr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내용의 </a:t>
            </a:r>
            <a:r>
              <a:rPr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단순 복제 지양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700338" y="4400550"/>
            <a:ext cx="482399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글자 수 제한에 맞춰 함축적으로 표현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고등학생에 적합한 언어 사용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화려한 미사여구는 역효과를 낳음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대리작성은 치명적 요소임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평소 많은 독서와  모둠학습 등을 통해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자기성찰과 표현능력을 키우는 것이 바람직함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학교장추천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(</a:t>
            </a:r>
            <a:r>
              <a:rPr lang="ko-KR" altLang="en-US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입학사정관전형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pPr marL="0" indent="0"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630</a:t>
            </a:r>
            <a:r>
              <a:rPr lang="ko-KR" altLang="en-US" dirty="0" smtClean="0">
                <a:solidFill>
                  <a:schemeClr val="tx1"/>
                </a:solidFill>
              </a:rPr>
              <a:t>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/>
              <a:t>전형요소 및 평가방법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수능 최저학력기준</a:t>
            </a: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ko-KR" altLang="en-US" sz="200" dirty="0" smtClean="0"/>
              <a:t> </a:t>
            </a:r>
            <a:endParaRPr lang="en-US" altLang="ko-KR" sz="200" dirty="0" smtClean="0"/>
          </a:p>
          <a:p>
            <a:pPr>
              <a:lnSpc>
                <a:spcPct val="100000"/>
              </a:lnSpc>
            </a:pPr>
            <a:r>
              <a:rPr lang="en-US" altLang="ko-KR" sz="1800" b="0" dirty="0" smtClean="0"/>
              <a:t>2</a:t>
            </a:r>
            <a:r>
              <a:rPr lang="ko-KR" altLang="en-US" sz="1800" b="0" dirty="0" smtClean="0"/>
              <a:t>개 영역 </a:t>
            </a:r>
            <a:r>
              <a:rPr lang="en-US" altLang="ko-KR" sz="1800" b="0" dirty="0" smtClean="0"/>
              <a:t>2</a:t>
            </a:r>
            <a:r>
              <a:rPr lang="ko-KR" altLang="en-US" sz="1800" b="0" dirty="0" smtClean="0"/>
              <a:t>등급 이내 </a:t>
            </a:r>
            <a:r>
              <a:rPr lang="en-US" altLang="ko-KR" sz="1800" b="0" dirty="0" smtClean="0"/>
              <a:t>(</a:t>
            </a:r>
            <a:r>
              <a:rPr lang="ko-KR" altLang="en-US" sz="1800" b="0" dirty="0" smtClean="0"/>
              <a:t>자연계는 수학</a:t>
            </a:r>
            <a:r>
              <a:rPr lang="en-US" altLang="ko-KR" sz="1800" b="0" dirty="0" smtClean="0"/>
              <a:t>B </a:t>
            </a:r>
            <a:r>
              <a:rPr lang="ko-KR" altLang="en-US" sz="1800" b="0" dirty="0" smtClean="0"/>
              <a:t>또는 </a:t>
            </a:r>
            <a:r>
              <a:rPr lang="ko-KR" altLang="en-US" sz="1800" b="0" dirty="0" err="1" smtClean="0"/>
              <a:t>과탐</a:t>
            </a:r>
            <a:r>
              <a:rPr lang="ko-KR" altLang="en-US" sz="1800" b="0" dirty="0" smtClean="0"/>
              <a:t> 포함 필수</a:t>
            </a:r>
            <a:r>
              <a:rPr lang="en-US" altLang="ko-KR" sz="1800" b="0" dirty="0" smtClean="0"/>
              <a:t>)</a:t>
            </a:r>
            <a:endParaRPr lang="ko-KR" altLang="en-US" sz="1800" b="0" dirty="0" smtClean="0"/>
          </a:p>
          <a:p>
            <a:pPr>
              <a:lnSpc>
                <a:spcPct val="100000"/>
              </a:lnSpc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500034" y="1447616"/>
            <a:ext cx="846445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일반고등학교 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이후 졸업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 중 국내 고등학교 교과 성적이</a:t>
            </a:r>
            <a:endParaRPr kumimoji="1" lang="en-US" altLang="ko-KR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학기 이상 기재되어 있는 자로서 소속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출신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고등학교장의 추천을 받은 자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/>
              <a:t>※ </a:t>
            </a:r>
            <a:r>
              <a:rPr kumimoji="1" lang="ko-KR" altLang="en-US" sz="16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고교별</a:t>
            </a:r>
            <a:r>
              <a:rPr kumimoji="1"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추천 인원 </a:t>
            </a:r>
            <a:r>
              <a:rPr kumimoji="1"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600" b="1" dirty="0" smtClean="0">
                <a:latin typeface="맑은 고딕" pitchFamily="50" charset="-127"/>
                <a:ea typeface="맑은 고딕" pitchFamily="50" charset="-127"/>
              </a:rPr>
              <a:t>인문계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b="1" dirty="0" smtClean="0"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b="1" dirty="0" smtClean="0">
                <a:latin typeface="맑은 고딕" pitchFamily="50" charset="-127"/>
                <a:ea typeface="맑은 고딕" pitchFamily="50" charset="-127"/>
              </a:rPr>
              <a:t>자연계 </a:t>
            </a:r>
            <a:r>
              <a:rPr kumimoji="1" lang="en-US" altLang="ko-KR" sz="16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b="1" dirty="0" smtClean="0">
                <a:latin typeface="맑은 고딕" pitchFamily="50" charset="-127"/>
                <a:ea typeface="맑은 고딕" pitchFamily="50" charset="-127"/>
              </a:rPr>
              <a:t>명</a:t>
            </a:r>
            <a:endParaRPr kumimoji="1"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/>
              <a:t>※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특목고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특성화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전문계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일반고와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종합고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전문계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과정 이수자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검정고시 제외</a:t>
            </a:r>
            <a:endParaRPr kumimoji="1" lang="en-US" altLang="ko-KR" sz="16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Line 133"/>
          <p:cNvSpPr>
            <a:spLocks noChangeShapeType="1"/>
          </p:cNvSpPr>
          <p:nvPr/>
        </p:nvSpPr>
        <p:spPr bwMode="auto">
          <a:xfrm flipH="1">
            <a:off x="0" y="119675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 flipH="1">
            <a:off x="0" y="305346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0" name="Line 133"/>
          <p:cNvSpPr>
            <a:spLocks noChangeShapeType="1"/>
          </p:cNvSpPr>
          <p:nvPr/>
        </p:nvSpPr>
        <p:spPr bwMode="auto">
          <a:xfrm flipH="1">
            <a:off x="0" y="593378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 flipH="1">
            <a:off x="0" y="373780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4" name="그룹 21"/>
          <p:cNvGrpSpPr/>
          <p:nvPr/>
        </p:nvGrpSpPr>
        <p:grpSpPr>
          <a:xfrm>
            <a:off x="2915816" y="3605658"/>
            <a:ext cx="5472368" cy="2487638"/>
            <a:chOff x="3204088" y="4031617"/>
            <a:chExt cx="5472368" cy="2487638"/>
          </a:xfrm>
        </p:grpSpPr>
        <p:sp>
          <p:nvSpPr>
            <p:cNvPr id="23" name="TextBox 22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5" name="그림 24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원형 25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3279571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원형 27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3387078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7254072" y="4519748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내외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81925" y="2075944"/>
            <a:ext cx="5974713" cy="292387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  <a:endParaRPr kumimoji="0"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기회균</a:t>
            </a:r>
            <a:r>
              <a:rPr lang="ko-KR" altLang="en-US" sz="6000" kern="1500" dirty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전형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입학사정관전형</a:t>
            </a:r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0" lang="ko-KR" altLang="en-US" sz="36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35588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농어촌학생 </a:t>
            </a:r>
            <a:r>
              <a:rPr lang="en-US" altLang="ko-KR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(</a:t>
            </a:r>
            <a:r>
              <a:rPr lang="ko-KR" altLang="en-US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입학사정관전형</a:t>
            </a:r>
            <a:r>
              <a:rPr lang="en-US" altLang="ko-KR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80</a:t>
            </a:r>
            <a:r>
              <a:rPr lang="ko-KR" altLang="en-US" dirty="0" smtClean="0">
                <a:solidFill>
                  <a:schemeClr val="tx1"/>
                </a:solidFill>
              </a:rPr>
              <a:t>명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전형방법</a:t>
            </a:r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수능 지원자격</a:t>
            </a:r>
            <a:endParaRPr lang="en-US" altLang="ko-KR" dirty="0" smtClean="0"/>
          </a:p>
          <a:p>
            <a:endParaRPr lang="en-US" altLang="ko-KR" sz="1000" dirty="0" smtClean="0"/>
          </a:p>
          <a:p>
            <a:r>
              <a:rPr lang="en-US" altLang="ko-KR" b="0" dirty="0" smtClean="0"/>
              <a:t>2</a:t>
            </a:r>
            <a:r>
              <a:rPr lang="ko-KR" altLang="en-US" b="0" dirty="0" smtClean="0"/>
              <a:t>개 영역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등급 이내</a:t>
            </a:r>
            <a:endParaRPr lang="en-US" altLang="ko-KR" b="0" dirty="0" smtClean="0"/>
          </a:p>
          <a:p>
            <a:r>
              <a:rPr lang="en-US" altLang="ko-KR" sz="1600" b="0" spc="-150" dirty="0"/>
              <a:t>(</a:t>
            </a:r>
            <a:r>
              <a:rPr lang="ko-KR" altLang="en-US" sz="1600" b="0" spc="-150" dirty="0"/>
              <a:t>자연계는 수학</a:t>
            </a:r>
            <a:r>
              <a:rPr lang="en-US" altLang="ko-KR" sz="1600" b="0" spc="-150" dirty="0"/>
              <a:t>B </a:t>
            </a:r>
            <a:r>
              <a:rPr lang="ko-KR" altLang="en-US" sz="1600" b="0" spc="-150" dirty="0"/>
              <a:t>또는 </a:t>
            </a:r>
            <a:r>
              <a:rPr lang="ko-KR" altLang="en-US" sz="1600" b="0" spc="-150" dirty="0" err="1"/>
              <a:t>과탐</a:t>
            </a:r>
            <a:r>
              <a:rPr lang="ko-KR" altLang="en-US" sz="1600" b="0" spc="-150" dirty="0"/>
              <a:t> 포함 필수</a:t>
            </a:r>
            <a:r>
              <a:rPr lang="en-US" altLang="ko-KR" sz="1600" b="0" spc="-150" dirty="0" smtClean="0"/>
              <a:t>)</a:t>
            </a:r>
            <a:endParaRPr lang="en-US" altLang="ko-KR" sz="1600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00034" y="1340768"/>
            <a:ext cx="824843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- 2013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7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월이후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졸업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읍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 및 도서벽지지역 중고등학교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교육과정 이수 및 거주자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본인 및 부모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읍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 및 도서벽지지역 </a:t>
            </a:r>
            <a:r>
              <a:rPr kumimoji="1" lang="ko-KR" altLang="en-US" sz="17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초중고등학교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교육과정 이수 및 거주자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본인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sz="17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5" name="Line 133"/>
          <p:cNvSpPr>
            <a:spLocks noChangeShapeType="1"/>
          </p:cNvSpPr>
          <p:nvPr/>
        </p:nvSpPr>
        <p:spPr bwMode="auto">
          <a:xfrm flipH="1">
            <a:off x="0" y="542656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 flipH="1">
            <a:off x="0" y="266790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9" name="Line 133"/>
          <p:cNvSpPr>
            <a:spLocks noChangeShapeType="1"/>
          </p:cNvSpPr>
          <p:nvPr/>
        </p:nvSpPr>
        <p:spPr bwMode="auto">
          <a:xfrm flipH="1">
            <a:off x="0" y="328606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43" name="그룹 5"/>
          <p:cNvGrpSpPr/>
          <p:nvPr/>
        </p:nvGrpSpPr>
        <p:grpSpPr>
          <a:xfrm>
            <a:off x="1835936" y="3029594"/>
            <a:ext cx="5472368" cy="2487638"/>
            <a:chOff x="3204088" y="4031617"/>
            <a:chExt cx="5472368" cy="2487638"/>
          </a:xfrm>
        </p:grpSpPr>
        <p:sp>
          <p:nvSpPr>
            <p:cNvPr id="44" name="TextBox 43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6" name="그림 45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원형 46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220292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원형 48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2292953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7254072" y="439165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타원 50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2~4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2402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사회공헌자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(</a:t>
            </a:r>
            <a:r>
              <a:rPr lang="ko-KR" altLang="en-US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입학사정관전형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) 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500034" y="1000107"/>
            <a:ext cx="8143932" cy="5669253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지원자격 및 모집인원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전형요소 </a:t>
            </a:r>
            <a:r>
              <a:rPr lang="ko-KR" altLang="en-US" dirty="0"/>
              <a:t>및 </a:t>
            </a:r>
            <a:r>
              <a:rPr lang="ko-KR" altLang="en-US" dirty="0" smtClean="0"/>
              <a:t>평가방법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수능 최저학력기준 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sz="700" b="0" dirty="0"/>
          </a:p>
          <a:p>
            <a:pPr>
              <a:lnSpc>
                <a:spcPct val="100000"/>
              </a:lnSpc>
            </a:pPr>
            <a:r>
              <a:rPr lang="en-US" altLang="ko-KR" b="0" dirty="0"/>
              <a:t>2</a:t>
            </a:r>
            <a:r>
              <a:rPr lang="ko-KR" altLang="en-US" b="0" dirty="0"/>
              <a:t>개 영역 </a:t>
            </a:r>
            <a:r>
              <a:rPr lang="en-US" altLang="ko-KR" b="0" dirty="0"/>
              <a:t>2</a:t>
            </a:r>
            <a:r>
              <a:rPr lang="ko-KR" altLang="en-US" b="0" dirty="0"/>
              <a:t>등급 이내</a:t>
            </a:r>
            <a:r>
              <a:rPr lang="en-US" altLang="ko-KR" b="0" dirty="0"/>
              <a:t>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en-US" altLang="ko-KR" sz="1600" b="0" spc="-150" dirty="0" smtClean="0"/>
              <a:t>(</a:t>
            </a:r>
            <a:r>
              <a:rPr lang="ko-KR" altLang="en-US" sz="1600" b="0" spc="-150" dirty="0"/>
              <a:t>자연계는 </a:t>
            </a:r>
            <a:r>
              <a:rPr lang="ko-KR" altLang="en-US" sz="1600" b="0" spc="-150" dirty="0" smtClean="0"/>
              <a:t>수</a:t>
            </a:r>
            <a:r>
              <a:rPr lang="ko-KR" altLang="en-US" sz="1600" b="0" spc="-150" dirty="0"/>
              <a:t>학</a:t>
            </a:r>
            <a:r>
              <a:rPr lang="en-US" altLang="ko-KR" sz="1600" b="0" spc="-150" dirty="0" smtClean="0"/>
              <a:t>B </a:t>
            </a:r>
            <a:r>
              <a:rPr lang="ko-KR" altLang="en-US" sz="1600" b="0" spc="-150" dirty="0" smtClean="0"/>
              <a:t>또는 </a:t>
            </a:r>
            <a:r>
              <a:rPr lang="ko-KR" altLang="en-US" sz="1600" b="0" spc="-150" dirty="0" err="1"/>
              <a:t>과탐</a:t>
            </a:r>
            <a:r>
              <a:rPr lang="ko-KR" altLang="en-US" sz="1600" b="0" spc="-150" dirty="0"/>
              <a:t> 포함 필수</a:t>
            </a:r>
            <a:r>
              <a:rPr lang="en-US" altLang="ko-KR" sz="1600" b="0" spc="-150" dirty="0"/>
              <a:t>)</a:t>
            </a:r>
            <a:endParaRPr lang="ko-KR" altLang="en-US" sz="1600" b="0" spc="-150" dirty="0"/>
          </a:p>
          <a:p>
            <a:pPr>
              <a:lnSpc>
                <a:spcPct val="100000"/>
              </a:lnSpc>
            </a:pPr>
            <a:endParaRPr lang="ko-KR" altLang="en-US" b="0" dirty="0"/>
          </a:p>
          <a:p>
            <a:endParaRPr lang="en-US" altLang="ko-KR" dirty="0"/>
          </a:p>
          <a:p>
            <a:endParaRPr lang="ko-KR" altLang="en-US" dirty="0" smtClean="0"/>
          </a:p>
          <a:p>
            <a:pPr marL="0" indent="0">
              <a:lnSpc>
                <a:spcPct val="100000"/>
              </a:lnSpc>
            </a:pPr>
            <a:endParaRPr lang="en-US" altLang="ko-KR" sz="1800" b="0" dirty="0" smtClean="0"/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pPr>
              <a:lnSpc>
                <a:spcPct val="100000"/>
              </a:lnSpc>
            </a:pPr>
            <a:endParaRPr lang="ko-KR" altLang="en-US" sz="1600" b="0" dirty="0" smtClean="0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500034" y="1406428"/>
            <a:ext cx="810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고등학교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이후 졸업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 또는 관련 법령에 의거하여 이와 동등 이상의 학력이 있다고 인정된 자로서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원서접수 마감일 기준으로 다음 중 하나에 해당하는 자</a:t>
            </a:r>
            <a:endParaRPr kumimoji="1"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3832406"/>
              </p:ext>
            </p:extLst>
          </p:nvPr>
        </p:nvGraphicFramePr>
        <p:xfrm>
          <a:off x="571472" y="2060848"/>
          <a:ext cx="7929618" cy="1907198"/>
        </p:xfrm>
        <a:graphic>
          <a:graphicData uri="http://schemas.openxmlformats.org/drawingml/2006/table">
            <a:tbl>
              <a:tblPr/>
              <a:tblGrid>
                <a:gridCol w="6016752"/>
                <a:gridCol w="1912866"/>
              </a:tblGrid>
              <a:tr h="210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지원자격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모집인원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9097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국가유공자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독립유공자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고엽제후유의증환자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5․18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민주유공자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도서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벽지 근무하고 있는 공무원 및 국영기업체 임직원의 자녀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부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준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사관의 자녀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35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en-US" altLang="ko-KR" sz="16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다자녀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(3</a:t>
                      </a:r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명이상</a:t>
                      </a: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가구의 자녀</a:t>
                      </a:r>
                      <a:endParaRPr lang="en-US" altLang="ko-KR" sz="16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4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다문화 가구의 자녀</a:t>
                      </a:r>
                      <a:endParaRPr lang="en-US" altLang="ko-KR" sz="16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19" name="그룹 5"/>
          <p:cNvGrpSpPr/>
          <p:nvPr/>
        </p:nvGrpSpPr>
        <p:grpSpPr>
          <a:xfrm>
            <a:off x="2987824" y="4005064"/>
            <a:ext cx="5472368" cy="2487638"/>
            <a:chOff x="3204088" y="4031617"/>
            <a:chExt cx="5472368" cy="2487638"/>
          </a:xfrm>
        </p:grpSpPr>
        <p:sp>
          <p:nvSpPr>
            <p:cNvPr id="20" name="TextBox 19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2" name="그림 21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원형 22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220292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원형 24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2292953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254072" y="439165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3~5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0" name="Line 133"/>
          <p:cNvSpPr>
            <a:spLocks noChangeShapeType="1"/>
          </p:cNvSpPr>
          <p:nvPr/>
        </p:nvSpPr>
        <p:spPr bwMode="auto">
          <a:xfrm flipH="1">
            <a:off x="0" y="439774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2" name="Line 133"/>
          <p:cNvSpPr>
            <a:spLocks noChangeShapeType="1"/>
          </p:cNvSpPr>
          <p:nvPr/>
        </p:nvSpPr>
        <p:spPr bwMode="auto">
          <a:xfrm flipH="1">
            <a:off x="9727" y="558001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사회배려자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(</a:t>
            </a:r>
            <a:r>
              <a:rPr lang="ko-KR" altLang="en-US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입학사정관전형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) 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500034" y="1000107"/>
            <a:ext cx="8143932" cy="5570691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지원자격 및 모집인원</a:t>
            </a:r>
            <a:r>
              <a:rPr lang="en-US" altLang="ko-KR" dirty="0" smtClean="0"/>
              <a:t>(80</a:t>
            </a:r>
            <a:r>
              <a:rPr lang="ko-KR" altLang="en-US" dirty="0" smtClean="0"/>
              <a:t>명 내외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전형요소 및 평가방법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/>
              <a:t>수능 최저학력기준 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sz="700" b="0" dirty="0"/>
          </a:p>
          <a:p>
            <a:pPr>
              <a:lnSpc>
                <a:spcPct val="100000"/>
              </a:lnSpc>
            </a:pPr>
            <a:r>
              <a:rPr lang="en-US" altLang="ko-KR" b="0" dirty="0"/>
              <a:t>2</a:t>
            </a:r>
            <a:r>
              <a:rPr lang="ko-KR" altLang="en-US" b="0" dirty="0"/>
              <a:t>개 영역 </a:t>
            </a:r>
            <a:r>
              <a:rPr lang="en-US" altLang="ko-KR" b="0" dirty="0"/>
              <a:t>2</a:t>
            </a:r>
            <a:r>
              <a:rPr lang="ko-KR" altLang="en-US" b="0" dirty="0"/>
              <a:t>등급 이내</a:t>
            </a:r>
            <a:r>
              <a:rPr lang="en-US" altLang="ko-KR" b="0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sz="1600" b="0" spc="-150" dirty="0"/>
              <a:t>(</a:t>
            </a:r>
            <a:r>
              <a:rPr lang="ko-KR" altLang="en-US" sz="1600" b="0" spc="-150" dirty="0"/>
              <a:t>자연계는 </a:t>
            </a:r>
            <a:r>
              <a:rPr lang="ko-KR" altLang="en-US" sz="1600" b="0" spc="-150" dirty="0" smtClean="0"/>
              <a:t>수학</a:t>
            </a:r>
            <a:r>
              <a:rPr lang="en-US" altLang="ko-KR" sz="1600" b="0" spc="-150" dirty="0" smtClean="0"/>
              <a:t>B </a:t>
            </a:r>
            <a:r>
              <a:rPr lang="ko-KR" altLang="en-US" sz="1600" b="0" spc="-150" dirty="0" smtClean="0"/>
              <a:t>또는 </a:t>
            </a:r>
            <a:r>
              <a:rPr lang="ko-KR" altLang="en-US" sz="1600" b="0" spc="-150" dirty="0" err="1"/>
              <a:t>과탐</a:t>
            </a:r>
            <a:r>
              <a:rPr lang="ko-KR" altLang="en-US" sz="1600" b="0" spc="-150" dirty="0"/>
              <a:t> 포함 필수</a:t>
            </a:r>
            <a:r>
              <a:rPr lang="en-US" altLang="ko-KR" sz="1600" b="0" spc="-150" dirty="0" smtClean="0"/>
              <a:t>)</a:t>
            </a:r>
            <a:endParaRPr lang="en-US" altLang="ko-KR" sz="1600" spc="-15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 smtClean="0"/>
          </a:p>
          <a:p>
            <a:pPr marL="0" indent="0">
              <a:lnSpc>
                <a:spcPct val="100000"/>
              </a:lnSpc>
            </a:pPr>
            <a:endParaRPr lang="en-US" altLang="ko-KR" sz="1800" b="0" dirty="0" smtClean="0"/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pPr>
              <a:lnSpc>
                <a:spcPct val="100000"/>
              </a:lnSpc>
            </a:pPr>
            <a:endParaRPr lang="ko-KR" altLang="en-US" sz="1600" b="0" dirty="0" smtClean="0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500034" y="1406428"/>
            <a:ext cx="810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고등학교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이후 졸업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 또는 관련 법령에 의거하여 이와 동등 이상의 학력이 있다고 인정된 자로서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원서접수 마감일 기준으로 다음 중 하나에 해당하는 자</a:t>
            </a:r>
            <a:endParaRPr kumimoji="1"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7288402"/>
              </p:ext>
            </p:extLst>
          </p:nvPr>
        </p:nvGraphicFramePr>
        <p:xfrm>
          <a:off x="559568" y="2132857"/>
          <a:ext cx="7900623" cy="1490472"/>
        </p:xfrm>
        <a:graphic>
          <a:graphicData uri="http://schemas.openxmlformats.org/drawingml/2006/table">
            <a:tbl>
              <a:tblPr/>
              <a:tblGrid>
                <a:gridCol w="5436988"/>
                <a:gridCol w="2463635"/>
              </a:tblGrid>
              <a:tr h="284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지원자격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모집인원</a:t>
                      </a:r>
                      <a:endParaRPr lang="ko-KR" altLang="en-US" sz="1400" b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436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수급권자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또는 그의 자녀</a:t>
                      </a:r>
                      <a:endParaRPr lang="en-US" altLang="ko-KR" sz="16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차상위계층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중 </a:t>
                      </a:r>
                      <a:r>
                        <a:rPr lang="ko-KR" altLang="en-US" sz="1600" b="1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차상위복지급여를</a:t>
                      </a:r>
                      <a:r>
                        <a:rPr lang="ko-KR" altLang="en-US" sz="16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 받는 자 또는 그의 자녀</a:t>
                      </a:r>
                      <a:r>
                        <a:rPr lang="en-US" altLang="ko-KR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차상위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복지급여 수급자만 해당</a:t>
                      </a:r>
                      <a:r>
                        <a:rPr lang="en-US" altLang="ko-KR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18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소년 </a:t>
                      </a:r>
                      <a:r>
                        <a:rPr lang="en-US" altLang="ko-KR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소녀 가장</a:t>
                      </a:r>
                      <a:r>
                        <a:rPr lang="en-US" altLang="ko-KR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가정위탁 포함</a:t>
                      </a:r>
                      <a:r>
                        <a:rPr lang="en-US" altLang="ko-KR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b="1" spc="-150" dirty="0" smtClean="0">
                          <a:latin typeface="맑은 고딕" pitchFamily="50" charset="-127"/>
                          <a:ea typeface="맑은 고딕" pitchFamily="50" charset="-127"/>
                        </a:rPr>
                        <a:t>또는 아동복지시설 </a:t>
                      </a:r>
                      <a:r>
                        <a:rPr lang="ko-KR" altLang="en-US" sz="1600" b="1" spc="-15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재원자</a:t>
                      </a:r>
                      <a:endParaRPr lang="en-US" altLang="ko-KR" sz="1600" b="1" spc="-15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5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19" name="그룹 5"/>
          <p:cNvGrpSpPr/>
          <p:nvPr/>
        </p:nvGrpSpPr>
        <p:grpSpPr>
          <a:xfrm>
            <a:off x="2987824" y="3861048"/>
            <a:ext cx="5472368" cy="2487638"/>
            <a:chOff x="3204088" y="4031617"/>
            <a:chExt cx="5472368" cy="2487638"/>
          </a:xfrm>
        </p:grpSpPr>
        <p:sp>
          <p:nvSpPr>
            <p:cNvPr id="20" name="TextBox 19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2" name="그림 21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원형 22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220292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원형 24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2292953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254072" y="439165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타원 26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7864" y="4290549"/>
              <a:ext cx="1872448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3~5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Line 133"/>
          <p:cNvSpPr>
            <a:spLocks noChangeShapeType="1"/>
          </p:cNvSpPr>
          <p:nvPr/>
        </p:nvSpPr>
        <p:spPr bwMode="auto">
          <a:xfrm flipH="1">
            <a:off x="0" y="415004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0" name="Line 133"/>
          <p:cNvSpPr>
            <a:spLocks noChangeShapeType="1"/>
          </p:cNvSpPr>
          <p:nvPr/>
        </p:nvSpPr>
        <p:spPr bwMode="auto">
          <a:xfrm flipH="1">
            <a:off x="0" y="529791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521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err="1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특성화고졸</a:t>
            </a:r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재직자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(</a:t>
            </a:r>
            <a:r>
              <a:rPr lang="ko-KR" altLang="en-US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입학사정관전형</a:t>
            </a:r>
            <a:r>
              <a:rPr lang="en-US" altLang="ko-KR" sz="20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)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pPr marL="0" indent="0"/>
            <a:r>
              <a:rPr lang="ko-KR" altLang="en-US" b="0" spc="-150" dirty="0"/>
              <a:t>특성화</a:t>
            </a:r>
            <a:r>
              <a:rPr lang="en-US" altLang="ko-KR" b="0" spc="-150" dirty="0"/>
              <a:t>(</a:t>
            </a:r>
            <a:r>
              <a:rPr lang="ko-KR" altLang="en-US" b="0" spc="-150" dirty="0" err="1"/>
              <a:t>전문계</a:t>
            </a:r>
            <a:r>
              <a:rPr lang="en-US" altLang="ko-KR" b="0" spc="-150" dirty="0" smtClean="0"/>
              <a:t>)</a:t>
            </a:r>
            <a:r>
              <a:rPr lang="ko-KR" altLang="en-US" b="0" spc="-150" dirty="0" smtClean="0"/>
              <a:t>고 졸업자로서 국내 소재 산업체에 </a:t>
            </a:r>
            <a:r>
              <a:rPr lang="en-US" altLang="ko-KR" b="0" spc="-150" dirty="0" smtClean="0"/>
              <a:t>3</a:t>
            </a:r>
            <a:r>
              <a:rPr lang="ko-KR" altLang="en-US" b="0" spc="-150" dirty="0" smtClean="0"/>
              <a:t>년 이상 재직 중인 자</a:t>
            </a:r>
            <a:endParaRPr lang="en-US" altLang="ko-KR" sz="160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</a:t>
            </a:r>
            <a:r>
              <a:rPr lang="en-US" altLang="ko-KR" dirty="0" smtClean="0"/>
              <a:t>: </a:t>
            </a:r>
            <a:r>
              <a:rPr lang="en-US" altLang="ko-KR" b="0" dirty="0" smtClean="0"/>
              <a:t>30</a:t>
            </a:r>
            <a:r>
              <a:rPr lang="ko-KR" altLang="en-US" b="0" dirty="0" smtClean="0"/>
              <a:t>명</a:t>
            </a:r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sz="1600" dirty="0" smtClean="0"/>
          </a:p>
          <a:p>
            <a:r>
              <a:rPr lang="ko-KR" altLang="en-US" dirty="0" smtClean="0"/>
              <a:t>전형요소 및 반영비율</a:t>
            </a:r>
            <a:endParaRPr lang="en-US" altLang="ko-KR" dirty="0" smtClean="0"/>
          </a:p>
          <a:p>
            <a:endParaRPr lang="ko-KR" altLang="en-US" dirty="0" smtClean="0"/>
          </a:p>
          <a:p>
            <a:pPr>
              <a:lnSpc>
                <a:spcPct val="100000"/>
              </a:lnSpc>
            </a:pPr>
            <a:endParaRPr lang="ko-KR" altLang="en-US" dirty="0" smtClean="0"/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pPr>
              <a:lnSpc>
                <a:spcPct val="100000"/>
              </a:lnSpc>
            </a:pPr>
            <a:endParaRPr lang="en-US" altLang="ko-KR" sz="1600" b="0" dirty="0" smtClean="0"/>
          </a:p>
          <a:p>
            <a:endParaRPr lang="en-US" altLang="ko-KR" sz="16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수능 최저학력기준 </a:t>
            </a:r>
            <a:r>
              <a:rPr lang="en-US" altLang="ko-KR" dirty="0" smtClean="0"/>
              <a:t>: </a:t>
            </a:r>
            <a:r>
              <a:rPr lang="ko-KR" altLang="en-US" b="0" dirty="0" smtClean="0"/>
              <a:t>없음</a:t>
            </a:r>
          </a:p>
          <a:p>
            <a:pPr>
              <a:lnSpc>
                <a:spcPct val="100000"/>
              </a:lnSpc>
            </a:pPr>
            <a:endParaRPr lang="ko-KR" altLang="en-US" sz="1600" b="0" dirty="0" smtClean="0"/>
          </a:p>
        </p:txBody>
      </p:sp>
      <p:sp>
        <p:nvSpPr>
          <p:cNvPr id="1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 flipH="1">
            <a:off x="0" y="204847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7" name="Line 133"/>
          <p:cNvSpPr>
            <a:spLocks noChangeShapeType="1"/>
          </p:cNvSpPr>
          <p:nvPr/>
        </p:nvSpPr>
        <p:spPr bwMode="auto">
          <a:xfrm flipH="1">
            <a:off x="0" y="290989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8" name="Line 133"/>
          <p:cNvSpPr>
            <a:spLocks noChangeShapeType="1"/>
          </p:cNvSpPr>
          <p:nvPr/>
        </p:nvSpPr>
        <p:spPr bwMode="auto">
          <a:xfrm flipH="1">
            <a:off x="0" y="558924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4" name="그룹 11"/>
          <p:cNvGrpSpPr/>
          <p:nvPr/>
        </p:nvGrpSpPr>
        <p:grpSpPr>
          <a:xfrm>
            <a:off x="2915816" y="3023505"/>
            <a:ext cx="5472368" cy="2565735"/>
            <a:chOff x="3204088" y="4031617"/>
            <a:chExt cx="5472368" cy="2487638"/>
          </a:xfrm>
        </p:grpSpPr>
        <p:sp>
          <p:nvSpPr>
            <p:cNvPr id="19" name="TextBox 18"/>
            <p:cNvSpPr txBox="1"/>
            <p:nvPr/>
          </p:nvSpPr>
          <p:spPr>
            <a:xfrm>
              <a:off x="4355977" y="4155690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6535" y="4155690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1" name="그림 20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887094" y="5068821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원형 21"/>
            <p:cNvSpPr/>
            <p:nvPr/>
          </p:nvSpPr>
          <p:spPr bwMode="auto">
            <a:xfrm>
              <a:off x="6105945" y="4031617"/>
              <a:ext cx="2160000" cy="2160000"/>
            </a:xfrm>
            <a:prstGeom prst="pie">
              <a:avLst>
                <a:gd name="adj1" fmla="val 3279571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262492" y="4545440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원형 23"/>
            <p:cNvSpPr/>
            <p:nvPr/>
          </p:nvSpPr>
          <p:spPr bwMode="auto">
            <a:xfrm>
              <a:off x="6105946" y="4031617"/>
              <a:ext cx="2160000" cy="2160000"/>
            </a:xfrm>
            <a:prstGeom prst="pie">
              <a:avLst>
                <a:gd name="adj1" fmla="val 16207233"/>
                <a:gd name="adj2" fmla="val 3387078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7254072" y="4519748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타원 25"/>
            <p:cNvSpPr/>
            <p:nvPr/>
          </p:nvSpPr>
          <p:spPr bwMode="auto">
            <a:xfrm>
              <a:off x="3204088" y="4031617"/>
              <a:ext cx="2160000" cy="2160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4088" y="4290549"/>
              <a:ext cx="2160000" cy="1508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 </a:t>
              </a:r>
              <a:endParaRPr kumimoji="0" lang="en-US" altLang="ko-KR" sz="32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  <a:endParaRPr lang="en-US" altLang="ko-KR" sz="1600" dirty="0" smtClean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spc="1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3~5</a:t>
              </a:r>
              <a:r>
                <a:rPr lang="ko-KR" altLang="en-US" sz="1600" spc="1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내외 선발</a:t>
              </a:r>
              <a:endParaRPr kumimoji="0" lang="ko-KR" altLang="en-US" sz="3200" spc="1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81925" y="2075944"/>
            <a:ext cx="5974713" cy="236988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  <a:endParaRPr kumimoji="0"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재외국</a:t>
            </a:r>
            <a:r>
              <a:rPr lang="ko-KR" altLang="en-US" sz="6000" kern="1500" dirty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민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전형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-</a:t>
            </a: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03688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572000" y="3895445"/>
            <a:ext cx="1439919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인문계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4" y="2420888"/>
            <a:ext cx="219467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</a:t>
            </a:r>
            <a:endParaRPr kumimoji="0" lang="ko-KR" altLang="en-US" sz="24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2420888"/>
            <a:ext cx="5256583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일반선발</a:t>
            </a:r>
            <a:endParaRPr kumimoji="0" lang="ko-KR" altLang="en-US" sz="24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재외국민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ko-KR" altLang="en-US" dirty="0" smtClean="0"/>
              <a:t>모집인원 </a:t>
            </a:r>
            <a:r>
              <a:rPr lang="en-US" altLang="ko-KR" b="0" dirty="0"/>
              <a:t>: </a:t>
            </a:r>
            <a:r>
              <a:rPr lang="ko-KR" altLang="en-US" b="0" dirty="0" err="1" smtClean="0"/>
              <a:t>정원외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2% (74</a:t>
            </a:r>
            <a:r>
              <a:rPr lang="ko-KR" altLang="en-US" b="0" dirty="0" smtClean="0"/>
              <a:t>명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+ </a:t>
            </a:r>
            <a:r>
              <a:rPr lang="ko-KR" altLang="en-US" b="0" dirty="0" smtClean="0"/>
              <a:t>순수 </a:t>
            </a:r>
            <a:r>
              <a:rPr lang="ko-KR" altLang="en-US" b="0" dirty="0" err="1" smtClean="0"/>
              <a:t>정원외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(00</a:t>
            </a:r>
            <a:r>
              <a:rPr lang="ko-KR" altLang="en-US" b="0" dirty="0" smtClean="0"/>
              <a:t>명</a:t>
            </a:r>
            <a:r>
              <a:rPr lang="en-US" altLang="ko-KR" b="0" dirty="0" smtClean="0"/>
              <a:t>)</a:t>
            </a:r>
          </a:p>
          <a:p>
            <a:endParaRPr lang="en-US" altLang="ko-KR" b="0" dirty="0"/>
          </a:p>
          <a:p>
            <a:r>
              <a:rPr lang="ko-KR" altLang="en-US" dirty="0"/>
              <a:t>전형요소 및 </a:t>
            </a:r>
            <a:r>
              <a:rPr lang="ko-KR" altLang="en-US" dirty="0" smtClean="0"/>
              <a:t>평가방법</a:t>
            </a:r>
            <a:endParaRPr lang="en-US" sz="2800" dirty="0" smtClean="0"/>
          </a:p>
          <a:p>
            <a:endParaRPr lang="ko-KR" altLang="en-US" b="0" dirty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Line 133"/>
          <p:cNvSpPr>
            <a:spLocks noChangeShapeType="1"/>
          </p:cNvSpPr>
          <p:nvPr/>
        </p:nvSpPr>
        <p:spPr bwMode="auto">
          <a:xfrm flipH="1">
            <a:off x="0" y="151946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9" name="Line 133"/>
          <p:cNvSpPr>
            <a:spLocks noChangeShapeType="1"/>
          </p:cNvSpPr>
          <p:nvPr/>
        </p:nvSpPr>
        <p:spPr bwMode="auto">
          <a:xfrm flipH="1">
            <a:off x="0" y="213285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47864" y="3751873"/>
            <a:ext cx="2201821" cy="2125399"/>
            <a:chOff x="5000041" y="3616197"/>
            <a:chExt cx="2599550" cy="2599551"/>
          </a:xfrm>
        </p:grpSpPr>
        <p:sp>
          <p:nvSpPr>
            <p:cNvPr id="15" name="원형 14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20470387"/>
                <a:gd name="adj2" fmla="val 1475984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원형 15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16221404"/>
                <a:gd name="adj2" fmla="val 2049922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원형 16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1289054"/>
                <a:gd name="adj2" fmla="val 162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 flipH="1">
            <a:off x="4448774" y="3967897"/>
            <a:ext cx="987322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kumimoji="0" lang="en-US" altLang="ko-KR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kumimoji="0" lang="en-US" altLang="ko-KR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 flipH="1">
            <a:off x="3470432" y="4474856"/>
            <a:ext cx="957552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70</a:t>
            </a:r>
            <a:r>
              <a:rPr kumimoji="0" lang="en-US" altLang="ko-KR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4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 flipH="1">
            <a:off x="4932040" y="4543961"/>
            <a:ext cx="102901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 smtClean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</a:t>
            </a:r>
            <a:r>
              <a:rPr kumimoji="0" lang="ko-KR" altLang="en-US" sz="2000" b="1" spc="-150" dirty="0" smtClean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en-US" altLang="ko-KR" sz="20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kumimoji="0" lang="en-US" altLang="ko-KR" sz="20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0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타원 22"/>
          <p:cNvSpPr/>
          <p:nvPr/>
        </p:nvSpPr>
        <p:spPr bwMode="auto">
          <a:xfrm flipH="1">
            <a:off x="683568" y="3687986"/>
            <a:ext cx="2125469" cy="212547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4255929"/>
            <a:ext cx="2677756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 </a:t>
            </a:r>
            <a:endParaRPr kumimoji="0" lang="en-US" altLang="ko-KR" sz="32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100%</a:t>
            </a:r>
            <a:endParaRPr kumimoji="0" lang="ko-KR" altLang="en-US" sz="36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2852936"/>
            <a:ext cx="2677756" cy="6155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모집인원 중 </a:t>
            </a:r>
            <a:endParaRPr lang="ko-KR" altLang="en-US" sz="16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41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 선발</a:t>
            </a:r>
            <a:endParaRPr kumimoji="0" lang="ko-KR" altLang="en-US" sz="36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655" y="2852936"/>
            <a:ext cx="267775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모집인원 중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33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 선발</a:t>
            </a:r>
            <a:endParaRPr kumimoji="0" lang="ko-KR" altLang="en-US" sz="3600" dirty="0">
              <a:solidFill>
                <a:schemeClr val="tx1">
                  <a:lumMod val="75000"/>
                  <a:lumOff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3895445"/>
            <a:ext cx="1439919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</a:t>
            </a:r>
            <a:r>
              <a:rPr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940152" y="3751873"/>
            <a:ext cx="2201821" cy="2125399"/>
            <a:chOff x="5000041" y="3616197"/>
            <a:chExt cx="2599550" cy="2599551"/>
          </a:xfrm>
        </p:grpSpPr>
        <p:sp>
          <p:nvSpPr>
            <p:cNvPr id="34" name="원형 33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833138"/>
                <a:gd name="adj2" fmla="val 3435777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원형 34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16221404"/>
                <a:gd name="adj2" fmla="val 88689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원형 35"/>
            <p:cNvSpPr/>
            <p:nvPr/>
          </p:nvSpPr>
          <p:spPr bwMode="auto">
            <a:xfrm>
              <a:off x="5000041" y="3616197"/>
              <a:ext cx="2599550" cy="2599551"/>
            </a:xfrm>
            <a:prstGeom prst="pie">
              <a:avLst>
                <a:gd name="adj1" fmla="val 3361797"/>
                <a:gd name="adj2" fmla="val 1620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 bwMode="auto">
          <a:xfrm flipH="1">
            <a:off x="7097889" y="3967896"/>
            <a:ext cx="1044083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 </a:t>
            </a:r>
            <a:endParaRPr kumimoji="0" lang="en-US" altLang="ko-KR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kumimoji="0" lang="en-US" altLang="ko-KR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 flipH="1">
            <a:off x="6062720" y="4474856"/>
            <a:ext cx="957552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28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60</a:t>
            </a:r>
            <a:r>
              <a:rPr kumimoji="0" lang="en-US" altLang="ko-KR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4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 flipH="1">
            <a:off x="7369742" y="4941168"/>
            <a:ext cx="102901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 smtClean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</a:t>
            </a:r>
            <a:r>
              <a:rPr kumimoji="0" lang="ko-KR" altLang="en-US" sz="2000" b="1" spc="-150" dirty="0" smtClean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en-US" altLang="ko-KR" sz="20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kumimoji="0" lang="en-US" altLang="ko-KR" sz="20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20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220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1907704" y="1412213"/>
            <a:ext cx="4680518" cy="576000"/>
          </a:xfrm>
          <a:prstGeom prst="roundRect">
            <a:avLst>
              <a:gd name="adj" fmla="val 24082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98000">
                <a:schemeClr val="accent4">
                  <a:shade val="93000"/>
                  <a:satMod val="13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54" name="AutoShape 20"/>
          <p:cNvSpPr>
            <a:spLocks noChangeArrowheads="1"/>
          </p:cNvSpPr>
          <p:nvPr/>
        </p:nvSpPr>
        <p:spPr bwMode="auto">
          <a:xfrm>
            <a:off x="1907704" y="2366476"/>
            <a:ext cx="4680518" cy="576000"/>
          </a:xfrm>
          <a:prstGeom prst="roundRect">
            <a:avLst>
              <a:gd name="adj" fmla="val 24082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98000">
                <a:schemeClr val="accent4">
                  <a:shade val="93000"/>
                  <a:satMod val="13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auto">
          <a:xfrm>
            <a:off x="1907704" y="3320739"/>
            <a:ext cx="4680518" cy="576000"/>
          </a:xfrm>
          <a:prstGeom prst="roundRect">
            <a:avLst>
              <a:gd name="adj" fmla="val 24082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98000">
                <a:schemeClr val="accent4">
                  <a:shade val="93000"/>
                  <a:satMod val="13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2" name="AutoShape 20"/>
          <p:cNvSpPr>
            <a:spLocks noChangeArrowheads="1"/>
          </p:cNvSpPr>
          <p:nvPr/>
        </p:nvSpPr>
        <p:spPr bwMode="auto">
          <a:xfrm>
            <a:off x="1907704" y="4275002"/>
            <a:ext cx="4680518" cy="576000"/>
          </a:xfrm>
          <a:prstGeom prst="roundRect">
            <a:avLst>
              <a:gd name="adj" fmla="val 24082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98000">
                <a:schemeClr val="accent4">
                  <a:shade val="93000"/>
                  <a:satMod val="13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63" name="AutoShape 20"/>
          <p:cNvSpPr>
            <a:spLocks noChangeArrowheads="1"/>
          </p:cNvSpPr>
          <p:nvPr/>
        </p:nvSpPr>
        <p:spPr bwMode="auto">
          <a:xfrm>
            <a:off x="1907704" y="5229264"/>
            <a:ext cx="4680518" cy="576000"/>
          </a:xfrm>
          <a:prstGeom prst="roundRect">
            <a:avLst>
              <a:gd name="adj" fmla="val 24082"/>
            </a:avLst>
          </a:prstGeom>
          <a:gradFill flip="none" rotWithShape="1">
            <a:gsLst>
              <a:gs pos="41680">
                <a:schemeClr val="accent4">
                  <a:lumMod val="60000"/>
                  <a:lumOff val="40000"/>
                </a:schemeClr>
              </a:gs>
              <a:gs pos="98000">
                <a:schemeClr val="accent4">
                  <a:shade val="93000"/>
                  <a:satMod val="130000"/>
                </a:schemeClr>
              </a:gs>
            </a:gsLst>
            <a:lin ang="2700000" scaled="1"/>
            <a:tileRect/>
          </a:gra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kern="1200" spc="-150" dirty="0"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56" name="제목 5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고려대학교 인재상</a:t>
            </a:r>
            <a:endParaRPr lang="ko-KR" altLang="en-US" dirty="0"/>
          </a:p>
        </p:txBody>
      </p:sp>
      <p:sp>
        <p:nvSpPr>
          <p:cNvPr id="49" name="내용 개체 틀 4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2" name="그룹 109"/>
          <p:cNvGrpSpPr>
            <a:grpSpLocks/>
          </p:cNvGrpSpPr>
          <p:nvPr/>
        </p:nvGrpSpPr>
        <p:grpSpPr bwMode="auto">
          <a:xfrm>
            <a:off x="539750" y="1611969"/>
            <a:ext cx="178232" cy="178076"/>
            <a:chOff x="1836023" y="5157217"/>
            <a:chExt cx="178284" cy="178394"/>
          </a:xfrm>
        </p:grpSpPr>
        <p:sp>
          <p:nvSpPr>
            <p:cNvPr id="53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63560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/>
            </a:p>
          </p:txBody>
        </p:sp>
      </p:grpSp>
      <p:sp>
        <p:nvSpPr>
          <p:cNvPr id="57" name="Text Box 469"/>
          <p:cNvSpPr txBox="1">
            <a:spLocks noChangeArrowheads="1"/>
          </p:cNvSpPr>
          <p:nvPr/>
        </p:nvSpPr>
        <p:spPr bwMode="auto">
          <a:xfrm rot="21586705">
            <a:off x="755650" y="1439863"/>
            <a:ext cx="90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인격</a:t>
            </a:r>
            <a:endParaRPr kumimoji="0"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Text Box 469"/>
          <p:cNvSpPr txBox="1">
            <a:spLocks noChangeArrowheads="1"/>
          </p:cNvSpPr>
          <p:nvPr/>
        </p:nvSpPr>
        <p:spPr bwMode="auto">
          <a:xfrm rot="21586705">
            <a:off x="6804025" y="1439863"/>
            <a:ext cx="2052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성실성</a:t>
            </a:r>
            <a:endParaRPr kumimoji="0" lang="en-US" altLang="ko-KR" sz="28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Rectangle 34"/>
          <p:cNvSpPr>
            <a:spLocks noChangeArrowheads="1"/>
          </p:cNvSpPr>
          <p:nvPr/>
        </p:nvSpPr>
        <p:spPr bwMode="auto">
          <a:xfrm>
            <a:off x="2155601" y="1470025"/>
            <a:ext cx="4716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o-KR" altLang="en-US" sz="23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자아를 실현하는 행복한 전인</a:t>
            </a:r>
          </a:p>
        </p:txBody>
      </p:sp>
      <p:sp>
        <p:nvSpPr>
          <p:cNvPr id="63497" name="Line 133"/>
          <p:cNvSpPr>
            <a:spLocks noChangeShapeType="1"/>
          </p:cNvSpPr>
          <p:nvPr/>
        </p:nvSpPr>
        <p:spPr bwMode="auto">
          <a:xfrm flipH="1">
            <a:off x="1568450" y="1700213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498" name="Line 133"/>
          <p:cNvSpPr>
            <a:spLocks noChangeShapeType="1"/>
          </p:cNvSpPr>
          <p:nvPr/>
        </p:nvSpPr>
        <p:spPr bwMode="auto">
          <a:xfrm flipH="1">
            <a:off x="6662738" y="1700213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그룹 106"/>
          <p:cNvGrpSpPr>
            <a:grpSpLocks/>
          </p:cNvGrpSpPr>
          <p:nvPr/>
        </p:nvGrpSpPr>
        <p:grpSpPr bwMode="auto">
          <a:xfrm>
            <a:off x="539750" y="2566056"/>
            <a:ext cx="178232" cy="178076"/>
            <a:chOff x="1836023" y="5157217"/>
            <a:chExt cx="178284" cy="178394"/>
          </a:xfrm>
        </p:grpSpPr>
        <p:sp>
          <p:nvSpPr>
            <p:cNvPr id="48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63554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/>
            </a:p>
          </p:txBody>
        </p:sp>
      </p:grpSp>
      <p:sp>
        <p:nvSpPr>
          <p:cNvPr id="58" name="Text Box 469"/>
          <p:cNvSpPr txBox="1">
            <a:spLocks noChangeArrowheads="1"/>
          </p:cNvSpPr>
          <p:nvPr/>
        </p:nvSpPr>
        <p:spPr bwMode="auto">
          <a:xfrm rot="21586705">
            <a:off x="755650" y="2393950"/>
            <a:ext cx="903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민족</a:t>
            </a:r>
            <a:endParaRPr kumimoji="0"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35"/>
          <p:cNvSpPr>
            <a:spLocks noChangeArrowheads="1"/>
          </p:cNvSpPr>
          <p:nvPr/>
        </p:nvSpPr>
        <p:spPr bwMode="auto">
          <a:xfrm>
            <a:off x="2155601" y="2424113"/>
            <a:ext cx="4716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o-KR" altLang="en-US" sz="23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통일을 준비하는 애국적 대한인</a:t>
            </a:r>
          </a:p>
        </p:txBody>
      </p:sp>
      <p:sp>
        <p:nvSpPr>
          <p:cNvPr id="68" name="Text Box 469"/>
          <p:cNvSpPr txBox="1">
            <a:spLocks noChangeArrowheads="1"/>
          </p:cNvSpPr>
          <p:nvPr/>
        </p:nvSpPr>
        <p:spPr bwMode="auto">
          <a:xfrm rot="21586705">
            <a:off x="6804025" y="2393950"/>
            <a:ext cx="2052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리더십</a:t>
            </a:r>
            <a:endParaRPr kumimoji="0" lang="en-US" altLang="ko-KR" sz="28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505" name="Line 133"/>
          <p:cNvSpPr>
            <a:spLocks noChangeShapeType="1"/>
          </p:cNvSpPr>
          <p:nvPr/>
        </p:nvSpPr>
        <p:spPr bwMode="auto">
          <a:xfrm flipH="1">
            <a:off x="1568450" y="2654300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506" name="Line 133"/>
          <p:cNvSpPr>
            <a:spLocks noChangeShapeType="1"/>
          </p:cNvSpPr>
          <p:nvPr/>
        </p:nvSpPr>
        <p:spPr bwMode="auto">
          <a:xfrm flipH="1">
            <a:off x="6662738" y="2654300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그룹 103"/>
          <p:cNvGrpSpPr>
            <a:grpSpLocks/>
          </p:cNvGrpSpPr>
          <p:nvPr/>
        </p:nvGrpSpPr>
        <p:grpSpPr bwMode="auto">
          <a:xfrm>
            <a:off x="539750" y="3520144"/>
            <a:ext cx="178232" cy="178076"/>
            <a:chOff x="1836023" y="5157217"/>
            <a:chExt cx="178284" cy="178394"/>
          </a:xfrm>
        </p:grpSpPr>
        <p:sp>
          <p:nvSpPr>
            <p:cNvPr id="43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63548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/>
            </a:p>
          </p:txBody>
        </p:sp>
      </p:grpSp>
      <p:sp>
        <p:nvSpPr>
          <p:cNvPr id="59" name="Text Box 469"/>
          <p:cNvSpPr txBox="1">
            <a:spLocks noChangeArrowheads="1"/>
          </p:cNvSpPr>
          <p:nvPr/>
        </p:nvSpPr>
        <p:spPr bwMode="auto">
          <a:xfrm rot="21586705">
            <a:off x="755650" y="3348038"/>
            <a:ext cx="90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세계</a:t>
            </a:r>
            <a:endParaRPr kumimoji="0"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2155601" y="3378200"/>
            <a:ext cx="471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o-KR" altLang="en-US" sz="23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변화를 주도하는 개방적 세계인</a:t>
            </a:r>
          </a:p>
        </p:txBody>
      </p:sp>
      <p:sp>
        <p:nvSpPr>
          <p:cNvPr id="69" name="Text Box 469"/>
          <p:cNvSpPr txBox="1">
            <a:spLocks noChangeArrowheads="1"/>
          </p:cNvSpPr>
          <p:nvPr/>
        </p:nvSpPr>
        <p:spPr bwMode="auto">
          <a:xfrm rot="21586705">
            <a:off x="6804025" y="3348038"/>
            <a:ext cx="2052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전공적합성</a:t>
            </a:r>
            <a:endParaRPr kumimoji="0" lang="en-US" altLang="ko-KR" sz="28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513" name="Line 133"/>
          <p:cNvSpPr>
            <a:spLocks noChangeShapeType="1"/>
          </p:cNvSpPr>
          <p:nvPr/>
        </p:nvSpPr>
        <p:spPr bwMode="auto">
          <a:xfrm flipH="1">
            <a:off x="1568450" y="3608388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514" name="Line 133"/>
          <p:cNvSpPr>
            <a:spLocks noChangeShapeType="1"/>
          </p:cNvSpPr>
          <p:nvPr/>
        </p:nvSpPr>
        <p:spPr bwMode="auto">
          <a:xfrm flipH="1">
            <a:off x="6662738" y="3608388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" name="그룹 96"/>
          <p:cNvGrpSpPr>
            <a:grpSpLocks/>
          </p:cNvGrpSpPr>
          <p:nvPr/>
        </p:nvGrpSpPr>
        <p:grpSpPr bwMode="auto">
          <a:xfrm>
            <a:off x="539750" y="4474231"/>
            <a:ext cx="178232" cy="178076"/>
            <a:chOff x="1836023" y="5157217"/>
            <a:chExt cx="178284" cy="178394"/>
          </a:xfrm>
        </p:grpSpPr>
        <p:sp>
          <p:nvSpPr>
            <p:cNvPr id="28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63542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/>
            </a:p>
          </p:txBody>
        </p:sp>
      </p:grpSp>
      <p:sp>
        <p:nvSpPr>
          <p:cNvPr id="60" name="Text Box 469"/>
          <p:cNvSpPr txBox="1">
            <a:spLocks noChangeArrowheads="1"/>
          </p:cNvSpPr>
          <p:nvPr/>
        </p:nvSpPr>
        <p:spPr bwMode="auto">
          <a:xfrm rot="21586705">
            <a:off x="755650" y="4302125"/>
            <a:ext cx="903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민주</a:t>
            </a:r>
            <a:endParaRPr kumimoji="0"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2155601" y="4332288"/>
            <a:ext cx="4792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o-KR" altLang="en-US" sz="23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성실히 봉사하는 참여적 민주시민</a:t>
            </a:r>
          </a:p>
        </p:txBody>
      </p:sp>
      <p:sp>
        <p:nvSpPr>
          <p:cNvPr id="70" name="Text Box 469"/>
          <p:cNvSpPr txBox="1">
            <a:spLocks noChangeArrowheads="1"/>
          </p:cNvSpPr>
          <p:nvPr/>
        </p:nvSpPr>
        <p:spPr bwMode="auto">
          <a:xfrm rot="21586705">
            <a:off x="6804025" y="4300538"/>
            <a:ext cx="233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spc="-3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공</a:t>
            </a:r>
            <a:r>
              <a:rPr kumimoji="0" lang="ko-KR" altLang="en-US" sz="2800" b="1" spc="-3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선사후정신</a:t>
            </a:r>
            <a:endParaRPr kumimoji="0" lang="en-US" altLang="ko-KR" sz="2800" b="1" spc="-3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521" name="Line 133"/>
          <p:cNvSpPr>
            <a:spLocks noChangeShapeType="1"/>
          </p:cNvSpPr>
          <p:nvPr/>
        </p:nvSpPr>
        <p:spPr bwMode="auto">
          <a:xfrm flipH="1">
            <a:off x="1568450" y="4562475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522" name="Line 133"/>
          <p:cNvSpPr>
            <a:spLocks noChangeShapeType="1"/>
          </p:cNvSpPr>
          <p:nvPr/>
        </p:nvSpPr>
        <p:spPr bwMode="auto">
          <a:xfrm flipH="1">
            <a:off x="6662738" y="4562475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6" name="그룹 97"/>
          <p:cNvGrpSpPr>
            <a:grpSpLocks/>
          </p:cNvGrpSpPr>
          <p:nvPr/>
        </p:nvGrpSpPr>
        <p:grpSpPr bwMode="auto">
          <a:xfrm>
            <a:off x="539750" y="5428319"/>
            <a:ext cx="178232" cy="178076"/>
            <a:chOff x="1836023" y="5157217"/>
            <a:chExt cx="178284" cy="178394"/>
          </a:xfrm>
        </p:grpSpPr>
        <p:sp>
          <p:nvSpPr>
            <p:cNvPr id="33" name="Oval 109"/>
            <p:cNvSpPr>
              <a:spLocks noChangeArrowheads="1"/>
            </p:cNvSpPr>
            <p:nvPr/>
          </p:nvSpPr>
          <p:spPr bwMode="auto">
            <a:xfrm>
              <a:off x="1836023" y="5157217"/>
              <a:ext cx="178284" cy="178394"/>
            </a:xfrm>
            <a:prstGeom prst="ellipse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88900" h="889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63536" name="Oval 110"/>
            <p:cNvSpPr>
              <a:spLocks noChangeArrowheads="1"/>
            </p:cNvSpPr>
            <p:nvPr/>
          </p:nvSpPr>
          <p:spPr bwMode="auto">
            <a:xfrm>
              <a:off x="1856791" y="5173210"/>
              <a:ext cx="89319" cy="8989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kumimoji="0" lang="ko-KR" altLang="en-US"/>
            </a:p>
          </p:txBody>
        </p:sp>
      </p:grpSp>
      <p:sp>
        <p:nvSpPr>
          <p:cNvPr id="61" name="Text Box 469"/>
          <p:cNvSpPr txBox="1">
            <a:spLocks noChangeArrowheads="1"/>
          </p:cNvSpPr>
          <p:nvPr/>
        </p:nvSpPr>
        <p:spPr bwMode="auto">
          <a:xfrm rot="21586705">
            <a:off x="755650" y="5256213"/>
            <a:ext cx="903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전문</a:t>
            </a:r>
            <a:endParaRPr kumimoji="0"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155601" y="5286375"/>
            <a:ext cx="4646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ko-KR" altLang="en-US" sz="23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창의적 능력 있는 실무적 전문인</a:t>
            </a:r>
          </a:p>
        </p:txBody>
      </p:sp>
      <p:sp>
        <p:nvSpPr>
          <p:cNvPr id="71" name="Text Box 469"/>
          <p:cNvSpPr txBox="1">
            <a:spLocks noChangeArrowheads="1"/>
          </p:cNvSpPr>
          <p:nvPr/>
        </p:nvSpPr>
        <p:spPr bwMode="auto">
          <a:xfrm rot="21586705">
            <a:off x="6804025" y="5256213"/>
            <a:ext cx="2052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창의성</a:t>
            </a:r>
            <a:endParaRPr kumimoji="0" lang="en-US" altLang="ko-KR" sz="28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529" name="Line 133"/>
          <p:cNvSpPr>
            <a:spLocks noChangeShapeType="1"/>
          </p:cNvSpPr>
          <p:nvPr/>
        </p:nvSpPr>
        <p:spPr bwMode="auto">
          <a:xfrm flipH="1">
            <a:off x="1568450" y="5516563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530" name="Line 133"/>
          <p:cNvSpPr>
            <a:spLocks noChangeShapeType="1"/>
          </p:cNvSpPr>
          <p:nvPr/>
        </p:nvSpPr>
        <p:spPr bwMode="auto">
          <a:xfrm flipH="1">
            <a:off x="6662738" y="5516563"/>
            <a:ext cx="215900" cy="0"/>
          </a:xfrm>
          <a:prstGeom prst="line">
            <a:avLst/>
          </a:prstGeom>
          <a:noFill/>
          <a:ln w="38100" cap="rnd">
            <a:solidFill>
              <a:schemeClr val="tx1">
                <a:alpha val="65097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0550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입학설명회\설명회_img\img_고연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고연전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4294967295"/>
          </p:nvPr>
        </p:nvSpPr>
        <p:spPr>
          <a:xfrm>
            <a:off x="0" y="1000125"/>
            <a:ext cx="8143875" cy="3429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4294967295"/>
          </p:nvPr>
        </p:nvSpPr>
        <p:spPr>
          <a:xfrm>
            <a:off x="0" y="2936875"/>
            <a:ext cx="8502650" cy="9144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4294967295"/>
          </p:nvPr>
        </p:nvSpPr>
        <p:spPr>
          <a:xfrm>
            <a:off x="0" y="4914900"/>
            <a:ext cx="8502650" cy="9144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1" name="그림 10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97" y="188640"/>
            <a:ext cx="389840" cy="527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0" t="984" r="13111" b="2923"/>
          <a:stretch>
            <a:fillRect/>
          </a:stretch>
        </p:blipFill>
        <p:spPr bwMode="auto">
          <a:xfrm>
            <a:off x="-117087" y="0"/>
            <a:ext cx="93781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고연전</a:t>
            </a:r>
            <a:endParaRPr lang="ko-KR" altLang="en-US" dirty="0"/>
          </a:p>
        </p:txBody>
      </p:sp>
      <p:pic>
        <p:nvPicPr>
          <p:cNvPr id="7" name="그림 6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97" y="188640"/>
            <a:ext cx="389840" cy="527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3885523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입학설명회\설명회_img\img_고연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고연전</a:t>
            </a:r>
            <a:endParaRPr lang="ko-KR" altLang="en-US" dirty="0"/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97" y="188640"/>
            <a:ext cx="389840" cy="527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30095025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88"/>
            <a:ext cx="9144000" cy="5406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2638" y="2075944"/>
            <a:ext cx="4698722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정시모집</a:t>
            </a:r>
            <a:endParaRPr lang="ko-KR" altLang="en-US" sz="8800" b="1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3" cstate="print">
            <a:lum bright="-100000" contrast="-96000"/>
            <a:extLst/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3466490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4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2014</a:t>
            </a:r>
            <a:r>
              <a:rPr lang="ko-KR" altLang="en-US" dirty="0" smtClean="0"/>
              <a:t>학년도 정시모집 전형요약</a:t>
            </a:r>
            <a:endParaRPr lang="ko-KR" altLang="en-US" dirty="0"/>
          </a:p>
        </p:txBody>
      </p:sp>
      <p:sp>
        <p:nvSpPr>
          <p:cNvPr id="81923" name="내용 개체 틀 32"/>
          <p:cNvSpPr>
            <a:spLocks noGrp="1"/>
          </p:cNvSpPr>
          <p:nvPr>
            <p:ph sz="quarter" idx="10"/>
          </p:nvPr>
        </p:nvSpPr>
        <p:spPr bwMode="auto">
          <a:xfrm>
            <a:off x="500063" y="1000125"/>
            <a:ext cx="8143875" cy="3429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</a:rPr>
              <a:t> </a:t>
            </a:r>
            <a:endParaRPr lang="ko-KR" altLang="en-US" smtClean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544" y="5301208"/>
            <a:ext cx="2016224" cy="107721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-150" dirty="0">
                <a:solidFill>
                  <a:schemeClr val="tx1">
                    <a:alpha val="9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총  모집인원</a:t>
            </a:r>
            <a:endParaRPr kumimoji="0" lang="en-US" altLang="ko-KR" sz="2400" b="1" spc="-150" dirty="0">
              <a:solidFill>
                <a:schemeClr val="tx1">
                  <a:alpha val="9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150" dirty="0" smtClean="0">
                <a:solidFill>
                  <a:schemeClr val="tx1">
                    <a:alpha val="90000"/>
                  </a:schemeClr>
                </a:solidFill>
                <a:latin typeface="맑은 고딕" pitchFamily="50" charset="-127"/>
                <a:ea typeface="맑은 고딕" pitchFamily="50" charset="-127"/>
              </a:rPr>
              <a:t>4,211</a:t>
            </a:r>
            <a:endParaRPr kumimoji="0" lang="ko-KR" altLang="en-US" sz="4000" b="1" spc="-150" dirty="0">
              <a:solidFill>
                <a:schemeClr val="tx1">
                  <a:alpha val="9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267744" y="5574433"/>
            <a:ext cx="4176464" cy="734887"/>
          </a:xfrm>
          <a:prstGeom prst="rect">
            <a:avLst/>
          </a:prstGeom>
          <a:gradFill flip="none" rotWithShape="1">
            <a:gsLst>
              <a:gs pos="59000">
                <a:schemeClr val="accent4">
                  <a:shade val="93000"/>
                  <a:satMod val="130000"/>
                </a:schemeClr>
              </a:gs>
              <a:gs pos="99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9975" y="5688013"/>
            <a:ext cx="2592388" cy="5222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effectLst>
                  <a:outerShdw dist="12700" dir="5400000" algn="ctr" rotWithShape="0">
                    <a:schemeClr val="bg1">
                      <a:alpha val="43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rPr>
              <a:t>수시   </a:t>
            </a:r>
            <a:r>
              <a:rPr kumimoji="0" lang="en-US" altLang="ko-KR" sz="2800" b="1" dirty="0" smtClean="0">
                <a:latin typeface="맑은 고딕" pitchFamily="50" charset="-127"/>
                <a:ea typeface="맑은 고딕" pitchFamily="50" charset="-127"/>
              </a:rPr>
              <a:t>3,035</a:t>
            </a:r>
            <a:r>
              <a:rPr kumimoji="0" lang="ko-KR" altLang="en-US" sz="2800" b="1" dirty="0" smtClean="0"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444208" y="5574433"/>
            <a:ext cx="2232248" cy="7348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1863" y="5688013"/>
            <a:ext cx="2579687" cy="5222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effectLst>
                  <a:outerShdw dist="12700" dir="5400000" algn="ctr" rotWithShape="0">
                    <a:schemeClr val="bg1">
                      <a:alpha val="43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rPr>
              <a:t>정시   </a:t>
            </a:r>
            <a:r>
              <a:rPr kumimoji="0" lang="en-US" altLang="ko-KR" sz="2800" b="1" dirty="0" smtClean="0">
                <a:latin typeface="맑은 고딕" pitchFamily="50" charset="-127"/>
                <a:ea typeface="맑은 고딕" pitchFamily="50" charset="-127"/>
              </a:rPr>
              <a:t>1,176</a:t>
            </a:r>
            <a:r>
              <a:rPr kumimoji="0" lang="ko-KR" altLang="en-US" sz="2800" b="1" dirty="0" smtClean="0"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6289575"/>
            <a:ext cx="184698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정원 외 모집인원 포함</a:t>
            </a: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467544" y="1091847"/>
            <a:ext cx="2224739" cy="14010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일반전형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2692283" y="1091847"/>
            <a:ext cx="5955058" cy="140104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33008" y="1307872"/>
            <a:ext cx="21120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1,052</a:t>
            </a:r>
            <a:endParaRPr kumimoji="0" lang="ko-KR" altLang="en-US" sz="28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96336" y="764704"/>
            <a:ext cx="111921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모집인원 </a:t>
            </a: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400" b="1" kern="10" spc="-150" dirty="0">
              <a:ln w="9525">
                <a:noFill/>
                <a:round/>
                <a:headEnd/>
                <a:tailEnd/>
              </a:ln>
              <a:solidFill>
                <a:schemeClr val="tx1">
                  <a:alpha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67544" y="2630237"/>
            <a:ext cx="2224739" cy="20949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기회균등전형</a:t>
            </a:r>
            <a:endParaRPr kumimoji="0" lang="en-US" altLang="ko-KR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4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692283" y="2630237"/>
            <a:ext cx="5955058" cy="209490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94013" y="3364982"/>
            <a:ext cx="4408487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농어촌학생</a:t>
            </a:r>
            <a:endParaRPr kumimoji="0" lang="en-US" altLang="ko-KR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94013" y="3793607"/>
            <a:ext cx="2922587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특성화고교</a:t>
            </a:r>
            <a:r>
              <a:rPr kumimoji="0" lang="ko-KR" altLang="en-US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졸업자</a:t>
            </a:r>
            <a:endParaRPr kumimoji="0" lang="en-US" altLang="ko-KR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94013" y="4222232"/>
            <a:ext cx="3190875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특수교육대상자</a:t>
            </a:r>
            <a:endParaRPr kumimoji="0" lang="en-US" altLang="ko-KR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29349" y="3327961"/>
            <a:ext cx="1415743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57</a:t>
            </a:r>
            <a:endParaRPr kumimoji="0" lang="ko-KR" altLang="en-US" sz="20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29349" y="3756586"/>
            <a:ext cx="1415743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30</a:t>
            </a:r>
            <a:endParaRPr kumimoji="0" lang="ko-KR" altLang="en-US" sz="20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029349" y="4181019"/>
            <a:ext cx="1415743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37</a:t>
            </a:r>
            <a:endParaRPr kumimoji="0" lang="ko-KR" altLang="en-US" sz="20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3407" y="2708921"/>
            <a:ext cx="4291685" cy="5232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정원 외</a:t>
            </a:r>
            <a:r>
              <a:rPr kumimoji="0" lang="en-US" altLang="ko-KR" sz="16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en-US" altLang="ko-KR" sz="28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124</a:t>
            </a:r>
            <a:r>
              <a:rPr kumimoji="0" lang="en-US" altLang="ko-KR" sz="16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6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955" name="TextBox 40"/>
          <p:cNvSpPr txBox="1">
            <a:spLocks noChangeArrowheads="1"/>
          </p:cNvSpPr>
          <p:nvPr/>
        </p:nvSpPr>
        <p:spPr bwMode="auto">
          <a:xfrm>
            <a:off x="2001838" y="3069707"/>
            <a:ext cx="55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3600" b="1">
                <a:latin typeface="맑은 고딕" pitchFamily="50" charset="-127"/>
                <a:ea typeface="맑은 고딕" pitchFamily="50" charset="-127"/>
              </a:rPr>
              <a:t>*</a:t>
            </a:r>
            <a:endParaRPr kumimoji="0" lang="ko-KR" altLang="en-US" sz="3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2947988" y="1124744"/>
            <a:ext cx="444106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 </a:t>
            </a:r>
            <a:r>
              <a:rPr kumimoji="0" lang="en-US" altLang="ko-KR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70%</a:t>
            </a:r>
            <a:r>
              <a:rPr kumimoji="0" lang="ko-KR" altLang="en-US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수능</a:t>
            </a:r>
            <a:r>
              <a:rPr kumimoji="0" lang="en-US" altLang="ko-KR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(100)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일반선발 </a:t>
            </a:r>
            <a:r>
              <a:rPr kumimoji="0" lang="en-US" altLang="ko-KR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30% : </a:t>
            </a:r>
            <a:r>
              <a:rPr kumimoji="0" lang="ko-KR" altLang="en-US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학생부</a:t>
            </a:r>
            <a:r>
              <a:rPr kumimoji="0" lang="en-US" altLang="ko-KR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(50)</a:t>
            </a:r>
            <a:r>
              <a:rPr kumimoji="0" lang="ko-KR" altLang="en-US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＋수능</a:t>
            </a:r>
            <a:r>
              <a:rPr kumimoji="0" lang="en-US" altLang="ko-KR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(50)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2915816" y="2708920"/>
            <a:ext cx="2887662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수능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(80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＋학생부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(70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＋면접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(30</a:t>
            </a:r>
            <a:r>
              <a:rPr kumimoji="0" lang="en-US" altLang="ko-KR" sz="1600" b="1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2947988" y="2060848"/>
            <a:ext cx="549710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사이버 국방 </a:t>
            </a:r>
            <a:r>
              <a:rPr kumimoji="0" lang="en-US" altLang="ko-KR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ko-KR" altLang="en-US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수능</a:t>
            </a:r>
            <a:r>
              <a:rPr kumimoji="0" lang="en-US" altLang="ko-KR" sz="1400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(70)</a:t>
            </a:r>
            <a:r>
              <a:rPr kumimoji="0" lang="ko-KR" altLang="en-US" sz="1400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＋학생부</a:t>
            </a:r>
            <a:r>
              <a:rPr kumimoji="0" lang="en-US" altLang="ko-KR" sz="1400" dirty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(10)</a:t>
            </a:r>
            <a:r>
              <a:rPr kumimoji="0" lang="ko-KR" altLang="en-US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</a:t>
            </a:r>
            <a:r>
              <a:rPr kumimoji="0" lang="ko-KR" altLang="en-US" sz="1400" dirty="0" err="1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군면접</a:t>
            </a:r>
            <a:r>
              <a:rPr kumimoji="0" lang="en-US" altLang="ko-KR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(10)+</a:t>
            </a:r>
            <a:r>
              <a:rPr kumimoji="0" lang="ko-KR" altLang="en-US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체력검정</a:t>
            </a:r>
            <a:r>
              <a:rPr kumimoji="0" lang="en-US" altLang="ko-KR" sz="1400" dirty="0" smtClean="0">
                <a:solidFill>
                  <a:schemeClr val="accent6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(10)</a:t>
            </a:r>
            <a:endParaRPr kumimoji="0" lang="en-US" altLang="ko-KR" sz="1400" dirty="0">
              <a:solidFill>
                <a:schemeClr val="accent6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71800" y="4581128"/>
            <a:ext cx="4044950" cy="792088"/>
            <a:chOff x="2865438" y="4725144"/>
            <a:chExt cx="4044950" cy="792088"/>
          </a:xfrm>
        </p:grpSpPr>
        <p:sp>
          <p:nvSpPr>
            <p:cNvPr id="45" name="TextBox 44"/>
            <p:cNvSpPr txBox="1"/>
            <p:nvPr/>
          </p:nvSpPr>
          <p:spPr>
            <a:xfrm>
              <a:off x="4355976" y="4870901"/>
              <a:ext cx="324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600" b="1" dirty="0"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  <a:latin typeface="맑은 고딕" pitchFamily="50" charset="-127"/>
                  <a:ea typeface="맑은 고딕" pitchFamily="50" charset="-127"/>
                </a:rPr>
                <a:t>*</a:t>
              </a:r>
              <a:endParaRPr kumimoji="0" lang="ko-KR" altLang="en-US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65438" y="4725144"/>
              <a:ext cx="4044950" cy="5238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ㆍ 기회균등전형 </a:t>
              </a:r>
              <a:r>
                <a:rPr kumimoji="0" lang="en-US" altLang="ko-KR" sz="14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    )</a:t>
              </a:r>
              <a:r>
                <a:rPr kumimoji="0" lang="ko-KR" altLang="en-US" sz="14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표시는 입학사정관 전형임</a:t>
              </a:r>
              <a:endParaRPr kumimoji="0" lang="en-US" altLang="ko-KR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1057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88"/>
            <a:ext cx="9144000" cy="5406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2639" y="2075944"/>
            <a:ext cx="4698722" cy="2369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정시모집</a:t>
            </a:r>
            <a:endParaRPr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일반전형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-</a:t>
            </a:r>
            <a:endParaRPr lang="ko-KR" altLang="en-US" sz="60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3" cstate="print">
            <a:lum bright="-100000" contrast="-96000"/>
            <a:extLst/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34693978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 wrap="square">
            <a:noAutofit/>
          </a:bodyPr>
          <a:lstStyle/>
          <a:p>
            <a:r>
              <a:rPr lang="ko-KR" altLang="en-US" dirty="0"/>
              <a:t>모집인원 </a:t>
            </a:r>
            <a:r>
              <a:rPr lang="en-US" altLang="ko-KR" dirty="0"/>
              <a:t>: </a:t>
            </a:r>
            <a:r>
              <a:rPr lang="en-US" altLang="ko-KR" b="0" dirty="0" smtClean="0"/>
              <a:t>1,052</a:t>
            </a:r>
            <a:r>
              <a:rPr lang="ko-KR" altLang="en-US" b="0" dirty="0" smtClean="0"/>
              <a:t>명</a:t>
            </a:r>
            <a:endParaRPr lang="en-US" altLang="ko-KR" b="0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전형요소별</a:t>
            </a:r>
            <a:r>
              <a:rPr lang="ko-KR" altLang="en-US" dirty="0" smtClean="0"/>
              <a:t> 반영점수 및 방법</a:t>
            </a:r>
            <a:endParaRPr lang="en-US" altLang="ko-KR" dirty="0" smtClean="0"/>
          </a:p>
          <a:p>
            <a:endParaRPr lang="en-US" altLang="ko-KR" sz="600" dirty="0" smtClean="0"/>
          </a:p>
          <a:p>
            <a:r>
              <a:rPr lang="en-US" altLang="ko-KR" sz="1800" dirty="0" smtClean="0"/>
              <a:t>   </a:t>
            </a:r>
            <a:r>
              <a:rPr lang="ko-KR" altLang="en-US" sz="1800" dirty="0" smtClean="0"/>
              <a:t>우선선발 </a:t>
            </a:r>
            <a:r>
              <a:rPr lang="en-US" altLang="ko-KR" sz="1800" dirty="0"/>
              <a:t>: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모집단위별</a:t>
            </a:r>
            <a:r>
              <a:rPr lang="ko-KR" altLang="en-US" sz="1800" dirty="0" smtClean="0"/>
              <a:t> </a:t>
            </a:r>
            <a:r>
              <a:rPr lang="ko-KR" altLang="en-US" sz="1800" dirty="0">
                <a:solidFill>
                  <a:srgbClr val="C00000">
                    <a:alpha val="99000"/>
                  </a:srgbClr>
                </a:solidFill>
              </a:rPr>
              <a:t>모집인원의 </a:t>
            </a:r>
            <a:r>
              <a:rPr lang="en-US" altLang="ko-KR" sz="1800" dirty="0">
                <a:solidFill>
                  <a:srgbClr val="C00000">
                    <a:alpha val="99000"/>
                  </a:srgbClr>
                </a:solidFill>
              </a:rPr>
              <a:t>70%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내외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ko-KR" altLang="en-US" sz="1800" dirty="0"/>
          </a:p>
          <a:p>
            <a:endParaRPr lang="en-US" altLang="ko-KR" sz="1800" dirty="0" smtClean="0"/>
          </a:p>
          <a:p>
            <a:endParaRPr lang="en-US" altLang="ko-KR" sz="1800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pPr>
              <a:lnSpc>
                <a:spcPct val="150000"/>
              </a:lnSpc>
            </a:pPr>
            <a:r>
              <a:rPr lang="en-US" altLang="ko-KR" sz="1600" b="0" dirty="0" smtClean="0"/>
              <a:t> </a:t>
            </a:r>
          </a:p>
          <a:p>
            <a:pPr>
              <a:lnSpc>
                <a:spcPct val="150000"/>
              </a:lnSpc>
            </a:pPr>
            <a:endParaRPr lang="en-US" altLang="ko-KR" sz="1600" b="0" dirty="0"/>
          </a:p>
          <a:p>
            <a:pPr>
              <a:lnSpc>
                <a:spcPct val="150000"/>
              </a:lnSpc>
            </a:pPr>
            <a:endParaRPr lang="en-US" altLang="ko-KR" sz="1600" b="0" dirty="0" smtClean="0"/>
          </a:p>
          <a:p>
            <a:pPr>
              <a:lnSpc>
                <a:spcPct val="150000"/>
              </a:lnSpc>
            </a:pPr>
            <a:endParaRPr lang="en-US" altLang="ko-KR" sz="1000" b="0" dirty="0" smtClean="0"/>
          </a:p>
          <a:p>
            <a:pPr>
              <a:lnSpc>
                <a:spcPct val="150000"/>
              </a:lnSpc>
            </a:pPr>
            <a:r>
              <a:rPr lang="en-US" altLang="ko-KR" sz="1600" b="0" dirty="0" smtClean="0"/>
              <a:t>       ※ </a:t>
            </a:r>
            <a:r>
              <a:rPr lang="ko-KR" altLang="en-US" sz="1600" b="0" dirty="0" smtClean="0"/>
              <a:t>체육교육과</a:t>
            </a:r>
            <a:r>
              <a:rPr lang="en-US" altLang="ko-KR" sz="1600" b="0" dirty="0" smtClean="0"/>
              <a:t>, </a:t>
            </a:r>
            <a:r>
              <a:rPr lang="ko-KR" altLang="en-US" sz="1600" b="0" dirty="0" smtClean="0"/>
              <a:t>디자인조형학부는 우선선발을 하지 않음</a:t>
            </a:r>
            <a:endParaRPr lang="en-US" altLang="ko-KR" sz="1600" b="0" dirty="0" smtClean="0"/>
          </a:p>
          <a:p>
            <a:endParaRPr lang="en-US" altLang="ko-KR" b="0" dirty="0" smtClean="0"/>
          </a:p>
          <a:p>
            <a:endParaRPr lang="ko-KR" altLang="en-US" b="0" dirty="0" smtClean="0"/>
          </a:p>
          <a:p>
            <a:endParaRPr lang="ko-KR" altLang="en-US" b="0" dirty="0" smtClean="0"/>
          </a:p>
          <a:p>
            <a:endParaRPr lang="ko-KR" altLang="en-US" b="0" dirty="0" smtClean="0"/>
          </a:p>
          <a:p>
            <a:endParaRPr lang="ko-KR" altLang="en-U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040" y="3559818"/>
            <a:ext cx="1439919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인문</a:t>
            </a:r>
            <a:r>
              <a:rPr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487" y="3559818"/>
            <a:ext cx="14399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차트 17"/>
          <p:cNvGraphicFramePr/>
          <p:nvPr>
            <p:extLst>
              <p:ext uri="{D42A27DB-BD31-4B8C-83A1-F6EECF244321}">
                <p14:modId xmlns="" xmlns:p14="http://schemas.microsoft.com/office/powerpoint/2010/main" val="978144544"/>
              </p:ext>
            </p:extLst>
          </p:nvPr>
        </p:nvGraphicFramePr>
        <p:xfrm>
          <a:off x="5004048" y="3178292"/>
          <a:ext cx="2939218" cy="27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차트 18"/>
          <p:cNvGraphicFramePr/>
          <p:nvPr>
            <p:extLst>
              <p:ext uri="{D42A27DB-BD31-4B8C-83A1-F6EECF244321}">
                <p14:modId xmlns="" xmlns:p14="http://schemas.microsoft.com/office/powerpoint/2010/main" val="2684186970"/>
              </p:ext>
            </p:extLst>
          </p:nvPr>
        </p:nvGraphicFramePr>
        <p:xfrm>
          <a:off x="971600" y="3178292"/>
          <a:ext cx="2939218" cy="27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83768" y="3754356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국어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7364" y="4836797"/>
            <a:ext cx="115050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endParaRPr kumimoji="0" lang="en-US" altLang="ko-KR" sz="20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20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4345931"/>
            <a:ext cx="100648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B</a:t>
            </a:r>
            <a:endParaRPr kumimoji="0"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3478518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ko-KR" altLang="en-US" sz="20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탐</a:t>
            </a:r>
            <a:endParaRPr kumimoji="0" lang="en-US" altLang="ko-KR" sz="20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endParaRPr kumimoji="0" lang="ko-KR" altLang="en-US" sz="20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216" y="4126590"/>
            <a:ext cx="1119523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kumimoji="0" lang="en-US" altLang="ko-KR" sz="2000" b="1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50" dirty="0" smtClean="0">
                <a:latin typeface="맑은 고딕" pitchFamily="50" charset="-127"/>
                <a:ea typeface="맑은 고딕" pitchFamily="50" charset="-127"/>
              </a:rPr>
              <a:t>400</a:t>
            </a:r>
            <a:endParaRPr kumimoji="0" lang="ko-KR" altLang="en-US" sz="2000" b="1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6419" y="4952651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kumimoji="0" lang="en-US" altLang="ko-KR" sz="2000" b="1" spc="-150" dirty="0" smtClean="0">
                <a:latin typeface="맑은 고딕" pitchFamily="50" charset="-127"/>
                <a:ea typeface="맑은 고딕" pitchFamily="50" charset="-127"/>
              </a:rPr>
              <a:t> 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50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2000" b="1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4126590"/>
            <a:ext cx="122413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endParaRPr kumimoji="0" lang="en-US" altLang="ko-KR" sz="2000" b="1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400</a:t>
            </a:r>
            <a:endParaRPr kumimoji="0" lang="ko-KR" altLang="en-US" sz="2000" b="1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72464" y="2458212"/>
            <a:ext cx="7515960" cy="3456384"/>
          </a:xfrm>
          <a:prstGeom prst="roundRect">
            <a:avLst>
              <a:gd name="adj" fmla="val 6781"/>
            </a:avLst>
          </a:prstGeom>
          <a:noFill/>
          <a:ln w="12700" cap="flat" cmpd="sng" algn="ctr">
            <a:solidFill>
              <a:schemeClr val="bg2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grpSp>
        <p:nvGrpSpPr>
          <p:cNvPr id="4" name="그룹 27"/>
          <p:cNvGrpSpPr/>
          <p:nvPr/>
        </p:nvGrpSpPr>
        <p:grpSpPr>
          <a:xfrm>
            <a:off x="1043608" y="2601856"/>
            <a:ext cx="7134037" cy="504428"/>
            <a:chOff x="1763687" y="1988468"/>
            <a:chExt cx="6768753" cy="504428"/>
          </a:xfrm>
        </p:grpSpPr>
        <p:sp>
          <p:nvSpPr>
            <p:cNvPr id="29" name="직사각형 28"/>
            <p:cNvSpPr/>
            <p:nvPr/>
          </p:nvSpPr>
          <p:spPr>
            <a:xfrm>
              <a:off x="1763687" y="1988468"/>
              <a:ext cx="6768753" cy="5044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63107" y="2000721"/>
              <a:ext cx="26642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sz="2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</a:t>
              </a:r>
              <a:r>
                <a:rPr lang="ko-KR" altLang="en-US" sz="24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100%</a:t>
              </a:r>
              <a:endParaRPr lang="ko-KR" altLang="en-US" sz="24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1" name="Line 133"/>
          <p:cNvSpPr>
            <a:spLocks noChangeShapeType="1"/>
          </p:cNvSpPr>
          <p:nvPr/>
        </p:nvSpPr>
        <p:spPr bwMode="auto">
          <a:xfrm flipH="1">
            <a:off x="0" y="177281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2" name="이등변 삼각형 31"/>
          <p:cNvSpPr/>
          <p:nvPr/>
        </p:nvSpPr>
        <p:spPr>
          <a:xfrm rot="5164771" flipH="1">
            <a:off x="644010" y="2074803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929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 wrap="square">
            <a:noAutofit/>
          </a:bodyPr>
          <a:lstStyle/>
          <a:p>
            <a:r>
              <a:rPr lang="ko-KR" altLang="en-US" dirty="0" err="1" smtClean="0">
                <a:solidFill>
                  <a:schemeClr val="bg1">
                    <a:lumMod val="50000"/>
                    <a:alpha val="99000"/>
                  </a:schemeClr>
                </a:solidFill>
              </a:rPr>
              <a:t>전형요소별</a:t>
            </a:r>
            <a:r>
              <a:rPr lang="ko-KR" altLang="en-US" dirty="0" smtClean="0">
                <a:solidFill>
                  <a:schemeClr val="bg1">
                    <a:lumMod val="50000"/>
                    <a:alpha val="99000"/>
                  </a:schemeClr>
                </a:solidFill>
              </a:rPr>
              <a:t> 반영비율 및 방법</a:t>
            </a:r>
            <a:endParaRPr lang="en-US" altLang="ko-KR" dirty="0" smtClean="0">
              <a:solidFill>
                <a:schemeClr val="bg1">
                  <a:lumMod val="50000"/>
                  <a:alpha val="99000"/>
                </a:schemeClr>
              </a:solidFill>
            </a:endParaRPr>
          </a:p>
          <a:p>
            <a:endParaRPr lang="en-US" altLang="ko-KR" sz="1400" dirty="0" smtClean="0">
              <a:solidFill>
                <a:schemeClr val="bg1">
                  <a:lumMod val="50000"/>
                  <a:alpha val="99000"/>
                </a:schemeClr>
              </a:solidFill>
            </a:endParaRPr>
          </a:p>
          <a:p>
            <a:r>
              <a:rPr lang="ko-KR" altLang="en-US" spc="-300" dirty="0" smtClean="0"/>
              <a:t>    </a:t>
            </a:r>
            <a:r>
              <a:rPr lang="ko-KR" altLang="en-US" sz="1800" spc="-300" dirty="0" smtClean="0"/>
              <a:t>일반선발  </a:t>
            </a:r>
            <a:r>
              <a:rPr lang="en-US" altLang="ko-KR" sz="1800" spc="-300" dirty="0" smtClean="0"/>
              <a:t>:  </a:t>
            </a:r>
            <a:r>
              <a:rPr lang="ko-KR" altLang="en-US" sz="1800" b="0" dirty="0" smtClean="0"/>
              <a:t>우선선발 </a:t>
            </a:r>
            <a:r>
              <a:rPr lang="ko-KR" altLang="en-US" sz="1800" b="0" dirty="0"/>
              <a:t>후 모집단위 별 모집인원</a:t>
            </a:r>
            <a:endParaRPr lang="en-US" altLang="ko-KR" dirty="0" smtClean="0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138244"/>
          <p:cNvGrpSpPr/>
          <p:nvPr/>
        </p:nvGrpSpPr>
        <p:grpSpPr>
          <a:xfrm>
            <a:off x="611561" y="2276872"/>
            <a:ext cx="7920878" cy="506413"/>
            <a:chOff x="611561" y="3314215"/>
            <a:chExt cx="7920878" cy="506413"/>
          </a:xfrm>
        </p:grpSpPr>
        <p:sp>
          <p:nvSpPr>
            <p:cNvPr id="14" name="TextBox 13"/>
            <p:cNvSpPr txBox="1"/>
            <p:nvPr/>
          </p:nvSpPr>
          <p:spPr>
            <a:xfrm>
              <a:off x="611561" y="3366478"/>
              <a:ext cx="1152124" cy="307777"/>
            </a:xfrm>
            <a:prstGeom prst="rect">
              <a:avLst/>
            </a:prstGeom>
            <a:solidFill>
              <a:srgbClr val="000000">
                <a:alpha val="63137"/>
              </a:srgb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인문</a:t>
              </a:r>
              <a:r>
                <a:rPr lang="en-US" altLang="ko-KR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자연계</a:t>
              </a:r>
              <a:endParaRPr lang="ko-KR" altLang="en-US" sz="1400" b="1" dirty="0">
                <a:solidFill>
                  <a:schemeClr val="bg1"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63685" y="3314215"/>
              <a:ext cx="3384000" cy="504428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5695" y="3382073"/>
              <a:ext cx="26642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</a:t>
              </a:r>
              <a:r>
                <a:rPr lang="ko-KR" altLang="en-US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148063" y="3316200"/>
              <a:ext cx="3384376" cy="5044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0191" y="3384058"/>
              <a:ext cx="2104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학생부  </a:t>
              </a:r>
              <a:r>
                <a:rPr lang="ko-KR" altLang="en-US" sz="1400" b="1" spc="-30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138242"/>
          <p:cNvGrpSpPr/>
          <p:nvPr/>
        </p:nvGrpSpPr>
        <p:grpSpPr>
          <a:xfrm>
            <a:off x="611563" y="3066206"/>
            <a:ext cx="7918297" cy="458571"/>
            <a:chOff x="611563" y="3025823"/>
            <a:chExt cx="7918297" cy="458571"/>
          </a:xfrm>
        </p:grpSpPr>
        <p:sp>
          <p:nvSpPr>
            <p:cNvPr id="20" name="TextBox 19"/>
            <p:cNvSpPr txBox="1"/>
            <p:nvPr/>
          </p:nvSpPr>
          <p:spPr>
            <a:xfrm>
              <a:off x="611563" y="3067217"/>
              <a:ext cx="1152124" cy="307777"/>
            </a:xfrm>
            <a:prstGeom prst="rect">
              <a:avLst/>
            </a:prstGeom>
            <a:solidFill>
              <a:srgbClr val="000000">
                <a:alpha val="63137"/>
              </a:srgb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의과대학</a:t>
              </a:r>
              <a:endParaRPr lang="ko-KR" altLang="en-US" sz="1400" b="1" dirty="0">
                <a:solidFill>
                  <a:schemeClr val="bg1"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763687" y="3025823"/>
              <a:ext cx="3384376" cy="4585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35695" y="3087512"/>
              <a:ext cx="2664296" cy="3637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</a:t>
              </a:r>
              <a:r>
                <a:rPr lang="ko-KR" altLang="en-US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148063" y="3025823"/>
              <a:ext cx="2736304" cy="45857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0111" y="3087512"/>
              <a:ext cx="2104135" cy="3637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학생부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40%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884367" y="3025823"/>
              <a:ext cx="645493" cy="458571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84367" y="3055336"/>
              <a:ext cx="591967" cy="428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1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lang="ko-KR" altLang="en-US" sz="1400" b="1" spc="-30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1400" b="1" spc="-300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dist="12700" dir="5400000" algn="ctr" rotWithShape="0">
                    <a:schemeClr val="bg1">
                      <a:alpha val="43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10%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138239"/>
          <p:cNvGrpSpPr/>
          <p:nvPr/>
        </p:nvGrpSpPr>
        <p:grpSpPr>
          <a:xfrm>
            <a:off x="611563" y="4652403"/>
            <a:ext cx="7920652" cy="504789"/>
            <a:chOff x="611563" y="4769173"/>
            <a:chExt cx="7920652" cy="504789"/>
          </a:xfrm>
        </p:grpSpPr>
        <p:sp>
          <p:nvSpPr>
            <p:cNvPr id="28" name="TextBox 27"/>
            <p:cNvSpPr txBox="1"/>
            <p:nvPr/>
          </p:nvSpPr>
          <p:spPr>
            <a:xfrm>
              <a:off x="611563" y="4797152"/>
              <a:ext cx="1152124" cy="307777"/>
            </a:xfrm>
            <a:prstGeom prst="rect">
              <a:avLst/>
            </a:prstGeom>
            <a:solidFill>
              <a:srgbClr val="000000">
                <a:alpha val="63137"/>
              </a:srgb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예능계</a:t>
              </a:r>
              <a:endParaRPr lang="ko-KR" altLang="en-US" sz="1400" b="1" dirty="0">
                <a:solidFill>
                  <a:schemeClr val="bg1"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763687" y="4769173"/>
              <a:ext cx="2736304" cy="5044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5695" y="4837031"/>
              <a:ext cx="21602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40%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499991" y="4769173"/>
              <a:ext cx="2016000" cy="5044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9991" y="4837031"/>
              <a:ext cx="19601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학생부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30%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516215" y="4769534"/>
              <a:ext cx="2016000" cy="504428"/>
            </a:xfrm>
            <a:prstGeom prst="rect">
              <a:avLst/>
            </a:prstGeom>
            <a:gradFill flip="none" rotWithShape="1">
              <a:gsLst>
                <a:gs pos="0">
                  <a:srgbClr val="FEF76A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2199" y="4799988"/>
              <a:ext cx="2104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실기</a:t>
              </a:r>
              <a:r>
                <a:rPr lang="ko-KR" altLang="en-US" b="1" spc="-30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 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30%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10"/>
          <p:cNvGrpSpPr/>
          <p:nvPr/>
        </p:nvGrpSpPr>
        <p:grpSpPr>
          <a:xfrm>
            <a:off x="611563" y="5444491"/>
            <a:ext cx="7920877" cy="504789"/>
            <a:chOff x="611563" y="5660515"/>
            <a:chExt cx="7920877" cy="504789"/>
          </a:xfrm>
        </p:grpSpPr>
        <p:sp>
          <p:nvSpPr>
            <p:cNvPr id="37" name="TextBox 36"/>
            <p:cNvSpPr txBox="1"/>
            <p:nvPr/>
          </p:nvSpPr>
          <p:spPr>
            <a:xfrm>
              <a:off x="611563" y="5713511"/>
              <a:ext cx="1152124" cy="307777"/>
            </a:xfrm>
            <a:prstGeom prst="rect">
              <a:avLst/>
            </a:prstGeom>
            <a:solidFill>
              <a:srgbClr val="000000">
                <a:alpha val="63137"/>
              </a:srgb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체능계</a:t>
              </a:r>
              <a:endParaRPr lang="ko-KR" altLang="en-US" sz="1400" b="1" dirty="0">
                <a:solidFill>
                  <a:schemeClr val="bg1"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63686" y="5660778"/>
              <a:ext cx="2448273" cy="5044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5695" y="5728636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35%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211959" y="5660515"/>
              <a:ext cx="1656184" cy="5044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39951" y="5728373"/>
              <a:ext cx="16561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학생부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25%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516216" y="5660876"/>
              <a:ext cx="2016224" cy="504428"/>
            </a:xfrm>
            <a:prstGeom prst="rect">
              <a:avLst/>
            </a:prstGeom>
            <a:gradFill flip="none" rotWithShape="1">
              <a:gsLst>
                <a:gs pos="0">
                  <a:srgbClr val="FEF76A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76255" y="5691330"/>
              <a:ext cx="160265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실기  </a:t>
              </a:r>
              <a:r>
                <a:rPr lang="ko-KR" altLang="en-US" b="1" spc="-30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30%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5868143" y="5660515"/>
              <a:ext cx="645492" cy="50442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77693" y="5681786"/>
              <a:ext cx="648072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lang="en-US" altLang="ko-KR" sz="1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0%</a:t>
              </a:r>
              <a:endParaRPr lang="en-US" altLang="ko-KR" sz="11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적</a:t>
              </a: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인성</a:t>
              </a: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" name="그룹 138241"/>
          <p:cNvGrpSpPr/>
          <p:nvPr/>
        </p:nvGrpSpPr>
        <p:grpSpPr>
          <a:xfrm>
            <a:off x="611561" y="3798940"/>
            <a:ext cx="7920878" cy="566164"/>
            <a:chOff x="611561" y="3870948"/>
            <a:chExt cx="7920878" cy="566164"/>
          </a:xfrm>
        </p:grpSpPr>
        <p:sp>
          <p:nvSpPr>
            <p:cNvPr id="49" name="TextBox 48"/>
            <p:cNvSpPr txBox="1"/>
            <p:nvPr/>
          </p:nvSpPr>
          <p:spPr>
            <a:xfrm>
              <a:off x="611562" y="3913311"/>
              <a:ext cx="1152124" cy="307777"/>
            </a:xfrm>
            <a:prstGeom prst="rect">
              <a:avLst/>
            </a:prstGeom>
            <a:solidFill>
              <a:srgbClr val="000000">
                <a:alpha val="63137"/>
              </a:srgbClr>
            </a:solidFill>
          </p:spPr>
          <p:txBody>
            <a:bodyPr wrap="square" rtlCol="0" anchor="t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>
                      <a:alpha val="99000"/>
                    </a:schemeClr>
                  </a:solidFill>
                  <a:effectLst/>
                  <a:latin typeface="맑은 고딕" pitchFamily="50" charset="-127"/>
                  <a:ea typeface="맑은 고딕" pitchFamily="50" charset="-127"/>
                </a:rPr>
                <a:t>사범대학</a:t>
              </a:r>
              <a:endParaRPr lang="ko-KR" altLang="en-US" sz="1100" b="1" dirty="0">
                <a:solidFill>
                  <a:schemeClr val="bg1"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884367" y="3878191"/>
              <a:ext cx="645493" cy="50442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2700000" scaled="1"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84367" y="3893143"/>
              <a:ext cx="648072" cy="4678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ko-KR" altLang="en-US" sz="1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lang="en-US" altLang="ko-KR" sz="1400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14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0%</a:t>
              </a:r>
              <a:endParaRPr lang="en-US" altLang="ko-KR" sz="11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적</a:t>
              </a: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인성</a:t>
              </a:r>
              <a:r>
                <a:rPr lang="en-US" altLang="ko-KR" sz="1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763687" y="3870948"/>
              <a:ext cx="3384376" cy="5044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348A9E"/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35695" y="3938806"/>
              <a:ext cx="26642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수능 </a:t>
              </a:r>
              <a:r>
                <a:rPr lang="ko-KR" altLang="en-US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148063" y="3870948"/>
              <a:ext cx="2736304" cy="504428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80111" y="3938806"/>
              <a:ext cx="2104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ko-KR" altLang="en-US" b="1" spc="-150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dist="12700" dir="5400000" algn="ctr" rotWithShape="0">
                      <a:schemeClr val="bg1">
                        <a:alpha val="43000"/>
                      </a:scheme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학생부   </a:t>
              </a:r>
              <a:r>
                <a:rPr lang="en-US" altLang="ko-KR" sz="2000" b="1" dirty="0" smtClean="0">
                  <a:gradFill flip="none" rotWithShape="1">
                    <a:gsLst>
                      <a:gs pos="0">
                        <a:schemeClr val="accent6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6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맑은 고딕" pitchFamily="50" charset="-127"/>
                  <a:ea typeface="맑은 고딕" pitchFamily="50" charset="-127"/>
                </a:rPr>
                <a:t>40%</a:t>
              </a:r>
              <a:endParaRPr lang="ko-KR" altLang="en-US" sz="2000" b="1" dirty="0" smtClean="0">
                <a:gradFill flip="none" rotWithShape="1">
                  <a:gsLst>
                    <a:gs pos="0">
                      <a:schemeClr val="accent6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1561" y="4129335"/>
              <a:ext cx="1008000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100" b="1" dirty="0" smtClean="0">
                  <a:solidFill>
                    <a:schemeClr val="tx1">
                      <a:lumMod val="95000"/>
                      <a:lumOff val="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인문</a:t>
              </a:r>
              <a:r>
                <a:rPr lang="en-US" altLang="ko-KR" sz="1100" b="1" dirty="0" smtClean="0">
                  <a:solidFill>
                    <a:schemeClr val="tx1">
                      <a:lumMod val="95000"/>
                      <a:lumOff val="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100" b="1" dirty="0" smtClean="0">
                  <a:solidFill>
                    <a:schemeClr val="tx1">
                      <a:lumMod val="95000"/>
                      <a:lumOff val="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자연계</a:t>
              </a:r>
              <a:endParaRPr lang="ko-KR" altLang="en-US" sz="1100" b="1" dirty="0">
                <a:solidFill>
                  <a:schemeClr val="tx1">
                    <a:lumMod val="95000"/>
                    <a:lumOff val="5000"/>
                    <a:alpha val="99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6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47" name="이등변 삼각형 46"/>
          <p:cNvSpPr/>
          <p:nvPr/>
        </p:nvSpPr>
        <p:spPr>
          <a:xfrm rot="5164771" flipH="1">
            <a:off x="644011" y="1624450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381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/>
        <p:txBody>
          <a:bodyPr wrap="square">
            <a:normAutofit/>
          </a:bodyPr>
          <a:lstStyle/>
          <a:p>
            <a:r>
              <a:rPr lang="ko-KR" altLang="en-US" dirty="0">
                <a:solidFill>
                  <a:schemeClr val="bg1">
                    <a:lumMod val="50000"/>
                    <a:alpha val="99000"/>
                  </a:schemeClr>
                </a:solidFill>
              </a:rPr>
              <a:t>전형요소 별 </a:t>
            </a:r>
            <a:r>
              <a:rPr lang="ko-KR" altLang="en-US" dirty="0" smtClean="0">
                <a:solidFill>
                  <a:schemeClr val="bg1">
                    <a:lumMod val="50000"/>
                    <a:alpha val="99000"/>
                  </a:schemeClr>
                </a:solidFill>
              </a:rPr>
              <a:t>반영점수 </a:t>
            </a:r>
            <a:r>
              <a:rPr lang="ko-KR" altLang="en-US" dirty="0">
                <a:solidFill>
                  <a:schemeClr val="bg1">
                    <a:lumMod val="50000"/>
                    <a:alpha val="99000"/>
                  </a:schemeClr>
                </a:solidFill>
              </a:rPr>
              <a:t>및 </a:t>
            </a:r>
            <a:r>
              <a:rPr lang="ko-KR" altLang="en-US" dirty="0" smtClean="0">
                <a:solidFill>
                  <a:schemeClr val="bg1">
                    <a:lumMod val="50000"/>
                    <a:alpha val="99000"/>
                  </a:schemeClr>
                </a:solidFill>
              </a:rPr>
              <a:t>방법</a:t>
            </a:r>
            <a:endParaRPr lang="en-US" altLang="ko-KR" dirty="0" smtClean="0">
              <a:solidFill>
                <a:schemeClr val="bg1">
                  <a:lumMod val="50000"/>
                  <a:alpha val="99000"/>
                </a:schemeClr>
              </a:solidFill>
            </a:endParaRPr>
          </a:p>
          <a:p>
            <a:endParaRPr lang="en-US" altLang="ko-KR" sz="600" b="0" dirty="0" smtClean="0">
              <a:solidFill>
                <a:schemeClr val="bg1">
                  <a:lumMod val="50000"/>
                  <a:alpha val="99000"/>
                </a:schemeClr>
              </a:solidFill>
            </a:endParaRPr>
          </a:p>
          <a:p>
            <a:r>
              <a:rPr lang="en-US" altLang="ko-KR" sz="1800" dirty="0" smtClean="0"/>
              <a:t>   </a:t>
            </a:r>
            <a:r>
              <a:rPr lang="ko-KR" altLang="en-US" sz="1800" dirty="0" smtClean="0"/>
              <a:t>일반선발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수능 반영방법</a:t>
            </a:r>
            <a:endParaRPr lang="en-US" altLang="ko-KR" sz="1800" dirty="0" smtClean="0"/>
          </a:p>
          <a:p>
            <a:endParaRPr lang="ko-KR" altLang="en-US" b="0" dirty="0" smtClean="0"/>
          </a:p>
          <a:p>
            <a:endParaRPr lang="ko-KR" altLang="en-US" b="0" dirty="0" smtClean="0"/>
          </a:p>
          <a:p>
            <a:endParaRPr lang="ko-KR" altLang="en-US" b="0" dirty="0" smtClean="0"/>
          </a:p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1892" y="1903450"/>
            <a:ext cx="1439919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인문계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8977" y="1903450"/>
            <a:ext cx="14399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차트 17"/>
          <p:cNvGraphicFramePr/>
          <p:nvPr>
            <p:extLst>
              <p:ext uri="{D42A27DB-BD31-4B8C-83A1-F6EECF244321}">
                <p14:modId xmlns="" xmlns:p14="http://schemas.microsoft.com/office/powerpoint/2010/main" val="251875971"/>
              </p:ext>
            </p:extLst>
          </p:nvPr>
        </p:nvGraphicFramePr>
        <p:xfrm>
          <a:off x="179512" y="2424398"/>
          <a:ext cx="2939218" cy="27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91680" y="3000462"/>
            <a:ext cx="1152128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국어 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3998702"/>
            <a:ext cx="108012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592037"/>
            <a:ext cx="1078492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영</a:t>
            </a:r>
            <a:r>
              <a:rPr kumimoji="0" lang="ko-KR" altLang="en-US" sz="2000" b="1" dirty="0" smtClean="0">
                <a:latin typeface="맑은 고딕" pitchFamily="50" charset="-127"/>
                <a:ea typeface="맑은 고딕" pitchFamily="50" charset="-127"/>
              </a:rPr>
              <a:t>어 </a:t>
            </a:r>
            <a:r>
              <a:rPr kumimoji="0" lang="en-US" altLang="ko-KR" sz="2000" b="1" dirty="0" smtClean="0">
                <a:latin typeface="맑은 고딕" pitchFamily="50" charset="-127"/>
                <a:ea typeface="맑은 고딕" pitchFamily="50" charset="-127"/>
              </a:rPr>
              <a:t>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9212" y="2695538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탐</a:t>
            </a:r>
            <a:endParaRPr kumimoji="0"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100</a:t>
            </a:r>
            <a:endParaRPr kumimoji="0"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6" name="차트 25"/>
          <p:cNvGraphicFramePr/>
          <p:nvPr>
            <p:extLst>
              <p:ext uri="{D42A27DB-BD31-4B8C-83A1-F6EECF244321}">
                <p14:modId xmlns="" xmlns:p14="http://schemas.microsoft.com/office/powerpoint/2010/main" val="2290494494"/>
              </p:ext>
            </p:extLst>
          </p:nvPr>
        </p:nvGraphicFramePr>
        <p:xfrm>
          <a:off x="3131840" y="2424398"/>
          <a:ext cx="2939218" cy="27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="" xmlns:p14="http://schemas.microsoft.com/office/powerpoint/2010/main" val="3188407403"/>
              </p:ext>
            </p:extLst>
          </p:nvPr>
        </p:nvGraphicFramePr>
        <p:xfrm>
          <a:off x="6409018" y="1314975"/>
          <a:ext cx="2051414" cy="18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572000" y="2767546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국어</a:t>
            </a:r>
            <a:r>
              <a:rPr kumimoji="0" lang="en-US" altLang="ko-KR" sz="2000" b="1" spc="-15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8938" y="3787852"/>
            <a:ext cx="1187198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B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300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4" y="4003876"/>
            <a:ext cx="93447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2000" b="1" spc="-1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-150" dirty="0" smtClean="0">
                <a:latin typeface="맑은 고딕" pitchFamily="50" charset="-127"/>
                <a:ea typeface="맑은 고딕" pitchFamily="50" charset="-127"/>
              </a:rPr>
              <a:t>B</a:t>
            </a:r>
            <a:endParaRPr kumimoji="0" lang="en-US" altLang="ko-KR" sz="2000" b="1" spc="-15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3067772"/>
            <a:ext cx="115050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endParaRPr kumimoji="0" lang="en-US" altLang="ko-KR" sz="2000" b="1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300</a:t>
            </a:r>
            <a:endParaRPr kumimoji="0" lang="ko-KR" altLang="en-US" sz="20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45122" y="2022834"/>
            <a:ext cx="100811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국어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5042" y="2022833"/>
            <a:ext cx="796229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영</a:t>
            </a:r>
            <a:r>
              <a:rPr kumimoji="0" lang="ko-KR" altLang="en-US" sz="1600" b="1" spc="-150" dirty="0" smtClean="0">
                <a:latin typeface="맑은 고딕" pitchFamily="50" charset="-127"/>
                <a:ea typeface="맑은 고딕" pitchFamily="50" charset="-127"/>
              </a:rPr>
              <a:t>어 </a:t>
            </a:r>
            <a:r>
              <a:rPr kumimoji="0" lang="en-US" altLang="ko-KR" sz="1600" b="1" spc="-150" dirty="0" smtClean="0"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479" y="955467"/>
            <a:ext cx="14399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예능계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498894" y="5452482"/>
            <a:ext cx="81775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계열은 본 대학교 모집단위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기준</a:t>
            </a:r>
            <a:endParaRPr kumimoji="1" lang="en-US" altLang="ko-KR" sz="15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탐구 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영역은 별도 지정과목이 없으며 </a:t>
            </a:r>
            <a:r>
              <a:rPr kumimoji="1" lang="en-US" altLang="ko-KR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과목을 응시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하여야 함</a:t>
            </a:r>
            <a:endParaRPr kumimoji="1" lang="en-US" altLang="ko-KR" sz="15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인문계는 </a:t>
            </a:r>
            <a:r>
              <a:rPr kumimoji="1" lang="ko-KR" altLang="en-US" sz="15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사탐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과목 중 한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과목 제</a:t>
            </a:r>
            <a:r>
              <a:rPr kumimoji="1" lang="en-US" altLang="ko-KR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외국어</a:t>
            </a:r>
            <a:r>
              <a:rPr kumimoji="1" lang="en-US" altLang="ko-KR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1" lang="ko-KR" altLang="en-US" sz="15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한문 영역으로 대체 </a:t>
            </a:r>
            <a:r>
              <a:rPr kumimoji="1" lang="ko-KR" altLang="en-US" sz="15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가능</a:t>
            </a:r>
            <a:endParaRPr kumimoji="1" lang="ko-KR" altLang="en-US" sz="1500" spc="-15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이등변 삼각형 24"/>
          <p:cNvSpPr/>
          <p:nvPr/>
        </p:nvSpPr>
        <p:spPr>
          <a:xfrm rot="5164771" flipH="1">
            <a:off x="644011" y="1470579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479" y="3310205"/>
            <a:ext cx="1439921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50" dirty="0" err="1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체</a:t>
            </a:r>
            <a:r>
              <a:rPr kumimoji="0" lang="ko-KR" altLang="en-US" sz="1600" b="1" spc="-150" dirty="0" err="1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능계</a:t>
            </a:r>
            <a:endParaRPr kumimoji="0" lang="ko-KR" altLang="en-US" sz="1600" b="1" spc="-150" dirty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7" name="차트 36"/>
          <p:cNvGraphicFramePr/>
          <p:nvPr>
            <p:extLst>
              <p:ext uri="{D42A27DB-BD31-4B8C-83A1-F6EECF244321}">
                <p14:modId xmlns="" xmlns:p14="http://schemas.microsoft.com/office/powerpoint/2010/main" val="2588404824"/>
              </p:ext>
            </p:extLst>
          </p:nvPr>
        </p:nvGraphicFramePr>
        <p:xfrm>
          <a:off x="6323265" y="3629463"/>
          <a:ext cx="2196011" cy="203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236296" y="4061511"/>
            <a:ext cx="115212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국어 </a:t>
            </a: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</a:t>
            </a:r>
            <a:endParaRPr kumimoji="0" lang="ko-KR" altLang="en-US" sz="16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4288" y="4764699"/>
            <a:ext cx="108012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A</a:t>
            </a:r>
          </a:p>
          <a:p>
            <a:pPr algn="ctr"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3828" y="4476667"/>
            <a:ext cx="107849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영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어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A</a:t>
            </a:r>
            <a:endParaRPr kumimoji="0"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200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1860" y="3756587"/>
            <a:ext cx="93447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탐</a:t>
            </a:r>
            <a:endParaRPr kumimoji="0"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100</a:t>
            </a:r>
            <a:endParaRPr kumimoji="0"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365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일반전형</a:t>
            </a:r>
            <a:r>
              <a:rPr lang="ko-KR" altLang="en-US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20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500034" y="836712"/>
            <a:ext cx="8143932" cy="5688632"/>
          </a:xfrm>
        </p:spPr>
        <p:txBody>
          <a:bodyPr wrap="square">
            <a:normAutofit/>
          </a:bodyPr>
          <a:lstStyle/>
          <a:p>
            <a:pPr>
              <a:lnSpc>
                <a:spcPct val="50000"/>
              </a:lnSpc>
            </a:pPr>
            <a:endParaRPr lang="en-US" altLang="ko-KR" dirty="0" smtClean="0"/>
          </a:p>
          <a:p>
            <a:pPr>
              <a:lnSpc>
                <a:spcPct val="50000"/>
              </a:lnSpc>
            </a:pPr>
            <a:r>
              <a:rPr lang="ko-KR" altLang="en-US" dirty="0">
                <a:solidFill>
                  <a:schemeClr val="bg1">
                    <a:lumMod val="50000"/>
                    <a:alpha val="99000"/>
                  </a:schemeClr>
                </a:solidFill>
              </a:rPr>
              <a:t>전형요소 별 반영비율 및 </a:t>
            </a:r>
            <a:r>
              <a:rPr lang="ko-KR" altLang="en-US" dirty="0" smtClean="0">
                <a:solidFill>
                  <a:schemeClr val="bg1">
                    <a:lumMod val="50000"/>
                    <a:alpha val="99000"/>
                  </a:schemeClr>
                </a:solidFill>
              </a:rPr>
              <a:t>방법</a:t>
            </a:r>
            <a:endParaRPr lang="ko-KR" altLang="en-US" dirty="0" smtClean="0"/>
          </a:p>
          <a:p>
            <a:pPr marL="457200" indent="-457200">
              <a:lnSpc>
                <a:spcPct val="50000"/>
              </a:lnSpc>
            </a:pPr>
            <a:endParaRPr lang="en-US" altLang="ko-KR" b="0" dirty="0" smtClean="0"/>
          </a:p>
          <a:p>
            <a:pPr marL="457200" indent="-457200">
              <a:lnSpc>
                <a:spcPct val="50000"/>
              </a:lnSpc>
            </a:pPr>
            <a:r>
              <a:rPr lang="ko-KR" altLang="en-US" dirty="0" smtClean="0"/>
              <a:t>  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일반선발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학생부 </a:t>
            </a:r>
            <a:r>
              <a:rPr lang="ko-KR" altLang="en-US" sz="1800" dirty="0"/>
              <a:t>성적 반영방법 </a:t>
            </a:r>
            <a:endParaRPr lang="en-US" altLang="ko-KR" sz="1800" b="0" dirty="0" smtClean="0"/>
          </a:p>
          <a:p>
            <a:pPr marL="457200" indent="-457200">
              <a:lnSpc>
                <a:spcPct val="50000"/>
              </a:lnSpc>
            </a:pPr>
            <a:endParaRPr lang="en-US" altLang="ko-KR" sz="1800" b="0" dirty="0"/>
          </a:p>
          <a:p>
            <a:pPr marL="457200" indent="-457200">
              <a:lnSpc>
                <a:spcPct val="50000"/>
              </a:lnSpc>
            </a:pPr>
            <a:r>
              <a:rPr lang="en-US" altLang="ko-KR" sz="1800" b="0" dirty="0" smtClean="0"/>
              <a:t>    - </a:t>
            </a:r>
            <a:r>
              <a:rPr lang="ko-KR" altLang="en-US" sz="1800" b="0" dirty="0" smtClean="0"/>
              <a:t>학생부 성적 반영비율 </a:t>
            </a:r>
            <a:r>
              <a:rPr lang="en-US" altLang="ko-KR" sz="1800" b="0" dirty="0" smtClean="0"/>
              <a:t>: </a:t>
            </a:r>
            <a:r>
              <a:rPr lang="ko-KR" altLang="en-US" sz="1800" b="0" dirty="0" smtClean="0"/>
              <a:t>교과 </a:t>
            </a:r>
            <a:r>
              <a:rPr lang="en-US" altLang="ko-KR" sz="1800" b="0" dirty="0" smtClean="0"/>
              <a:t>90% + </a:t>
            </a:r>
            <a:r>
              <a:rPr lang="ko-KR" altLang="en-US" sz="1800" b="0" dirty="0" err="1" smtClean="0"/>
              <a:t>비교과</a:t>
            </a:r>
            <a:r>
              <a:rPr lang="ko-KR" altLang="en-US" sz="1800" b="0" dirty="0" smtClean="0"/>
              <a:t> </a:t>
            </a:r>
            <a:r>
              <a:rPr lang="en-US" altLang="ko-KR" sz="1800" b="0" dirty="0" smtClean="0"/>
              <a:t>10%</a:t>
            </a:r>
            <a:endParaRPr lang="en-US" altLang="ko-KR" b="0" dirty="0" smtClean="0"/>
          </a:p>
          <a:p>
            <a:pPr>
              <a:lnSpc>
                <a:spcPct val="50000"/>
              </a:lnSpc>
            </a:pPr>
            <a:endParaRPr lang="en-US" altLang="ko-KR" sz="1100" b="0" dirty="0" smtClean="0"/>
          </a:p>
          <a:p>
            <a:pPr>
              <a:lnSpc>
                <a:spcPct val="50000"/>
              </a:lnSpc>
            </a:pPr>
            <a:r>
              <a:rPr lang="ko-KR" altLang="en-US" sz="1800" b="0" dirty="0" smtClean="0"/>
              <a:t>    </a:t>
            </a:r>
            <a:r>
              <a:rPr lang="en-US" altLang="ko-KR" sz="1800" b="0" dirty="0" smtClean="0"/>
              <a:t>- </a:t>
            </a:r>
            <a:r>
              <a:rPr lang="ko-KR" altLang="en-US" sz="1800" b="0" dirty="0" smtClean="0"/>
              <a:t>학생부 성적 산출방법</a:t>
            </a:r>
            <a:endParaRPr lang="en-US" altLang="ko-KR" sz="1800" b="0" dirty="0" smtClean="0"/>
          </a:p>
          <a:p>
            <a:pPr>
              <a:lnSpc>
                <a:spcPct val="50000"/>
              </a:lnSpc>
            </a:pPr>
            <a:r>
              <a:rPr lang="en-US" altLang="ko-KR" sz="1800" b="0" dirty="0" smtClean="0"/>
              <a:t>         </a:t>
            </a:r>
          </a:p>
          <a:p>
            <a:pPr>
              <a:lnSpc>
                <a:spcPct val="50000"/>
              </a:lnSpc>
            </a:pPr>
            <a:r>
              <a:rPr lang="en-US" altLang="ko-KR" sz="1800" b="0" dirty="0"/>
              <a:t> </a:t>
            </a:r>
            <a:r>
              <a:rPr lang="en-US" altLang="ko-KR" sz="1800" b="0" dirty="0" smtClean="0"/>
              <a:t>       • </a:t>
            </a:r>
            <a:r>
              <a:rPr lang="ko-KR" altLang="en-US" sz="1600" dirty="0" smtClean="0"/>
              <a:t>교과성적 반영방법</a:t>
            </a:r>
            <a:endParaRPr lang="en-US" altLang="ko-KR" sz="1800" dirty="0" smtClean="0"/>
          </a:p>
          <a:p>
            <a:pPr>
              <a:lnSpc>
                <a:spcPct val="50000"/>
              </a:lnSpc>
            </a:pPr>
            <a:endParaRPr lang="ko-KR" altLang="en-US" sz="1100" b="0" dirty="0" smtClean="0"/>
          </a:p>
          <a:p>
            <a:pPr>
              <a:lnSpc>
                <a:spcPct val="50000"/>
              </a:lnSpc>
            </a:pPr>
            <a:r>
              <a:rPr lang="en-US" altLang="ko-KR" sz="1600" b="0" spc="-150" dirty="0" smtClean="0"/>
              <a:t>               </a:t>
            </a:r>
            <a:r>
              <a:rPr lang="ko-KR" altLang="en-US" sz="1600" b="0" spc="-150" dirty="0" smtClean="0"/>
              <a:t>모집단위 계열에 따라 학년</a:t>
            </a:r>
            <a:r>
              <a:rPr lang="en-US" altLang="ko-KR" sz="1600" b="0" spc="-150" dirty="0" smtClean="0"/>
              <a:t>, </a:t>
            </a:r>
            <a:r>
              <a:rPr lang="ko-KR" altLang="en-US" sz="1600" b="0" spc="-150" dirty="0" smtClean="0"/>
              <a:t>학기 구분 없이 아래 교과별 석차등급 상위 </a:t>
            </a:r>
            <a:r>
              <a:rPr lang="en-US" altLang="ko-KR" sz="1600" b="0" spc="-150" dirty="0" smtClean="0"/>
              <a:t>3</a:t>
            </a:r>
            <a:r>
              <a:rPr lang="ko-KR" altLang="en-US" sz="1600" b="0" spc="-150" dirty="0" smtClean="0"/>
              <a:t>과목 이내 반영</a:t>
            </a:r>
            <a:endParaRPr lang="en-US" altLang="ko-KR" sz="1600" b="0" spc="-150" dirty="0" smtClean="0"/>
          </a:p>
          <a:p>
            <a:pPr>
              <a:lnSpc>
                <a:spcPct val="50000"/>
              </a:lnSpc>
            </a:pPr>
            <a:endParaRPr lang="en-US" altLang="ko-KR" sz="1600" b="0" spc="-150" dirty="0"/>
          </a:p>
          <a:p>
            <a:pPr>
              <a:lnSpc>
                <a:spcPct val="50000"/>
              </a:lnSpc>
            </a:pPr>
            <a:endParaRPr lang="en-US" altLang="ko-KR" sz="1600" b="0" spc="-150" dirty="0" smtClean="0"/>
          </a:p>
          <a:p>
            <a:pPr>
              <a:lnSpc>
                <a:spcPct val="50000"/>
              </a:lnSpc>
            </a:pPr>
            <a:endParaRPr lang="en-US" altLang="ko-KR" sz="1600" b="0" spc="-150" dirty="0"/>
          </a:p>
          <a:p>
            <a:pPr>
              <a:lnSpc>
                <a:spcPct val="50000"/>
              </a:lnSpc>
            </a:pPr>
            <a:endParaRPr lang="en-US" altLang="ko-KR" sz="1600" b="0" spc="-150" dirty="0" smtClean="0"/>
          </a:p>
          <a:p>
            <a:pPr>
              <a:lnSpc>
                <a:spcPct val="50000"/>
              </a:lnSpc>
            </a:pPr>
            <a:endParaRPr lang="en-US" altLang="ko-KR" sz="1600" b="0" spc="-150" dirty="0"/>
          </a:p>
          <a:p>
            <a:pPr>
              <a:lnSpc>
                <a:spcPct val="50000"/>
              </a:lnSpc>
            </a:pPr>
            <a:endParaRPr lang="en-US" altLang="ko-KR" sz="1600" b="0" spc="-150" dirty="0" smtClean="0"/>
          </a:p>
          <a:p>
            <a:pPr>
              <a:lnSpc>
                <a:spcPct val="50000"/>
              </a:lnSpc>
            </a:pPr>
            <a:endParaRPr lang="en-US" altLang="ko-KR" sz="1600" b="0" spc="-150" dirty="0"/>
          </a:p>
          <a:p>
            <a:pPr>
              <a:lnSpc>
                <a:spcPct val="50000"/>
              </a:lnSpc>
            </a:pPr>
            <a:endParaRPr lang="en-US" altLang="ko-KR" sz="1600" b="0" spc="-150" dirty="0" smtClean="0"/>
          </a:p>
          <a:p>
            <a:pPr>
              <a:lnSpc>
                <a:spcPct val="50000"/>
              </a:lnSpc>
            </a:pPr>
            <a:endParaRPr lang="en-US" altLang="ko-KR" sz="1600" b="0" spc="-150" dirty="0"/>
          </a:p>
          <a:p>
            <a:pPr>
              <a:lnSpc>
                <a:spcPct val="50000"/>
              </a:lnSpc>
            </a:pPr>
            <a:endParaRPr lang="en-US" altLang="ko-KR" sz="1000" b="0" spc="-150" dirty="0" smtClean="0"/>
          </a:p>
          <a:p>
            <a:pPr>
              <a:lnSpc>
                <a:spcPct val="50000"/>
              </a:lnSpc>
            </a:pPr>
            <a:r>
              <a:rPr lang="en-US" altLang="ko-KR" sz="1800" b="0" dirty="0" smtClean="0"/>
              <a:t>        • </a:t>
            </a:r>
            <a:r>
              <a:rPr lang="ko-KR" altLang="en-US" sz="1600" dirty="0" err="1" smtClean="0"/>
              <a:t>비교과성적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평가방법</a:t>
            </a:r>
            <a:endParaRPr lang="en-US" altLang="ko-KR" sz="1800" spc="-150" dirty="0" smtClean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427145"/>
              </p:ext>
            </p:extLst>
          </p:nvPr>
        </p:nvGraphicFramePr>
        <p:xfrm>
          <a:off x="1410339" y="3131637"/>
          <a:ext cx="7056784" cy="1319601"/>
        </p:xfrm>
        <a:graphic>
          <a:graphicData uri="http://schemas.openxmlformats.org/drawingml/2006/table">
            <a:tbl>
              <a:tblPr/>
              <a:tblGrid>
                <a:gridCol w="1953217"/>
                <a:gridCol w="3402377"/>
                <a:gridCol w="1701190"/>
              </a:tblGrid>
              <a:tr h="277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모집단위 계열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교과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인문계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예능계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국어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수학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영어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),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400" b="0" dirty="0">
                          <a:latin typeface="맑은 고딕" pitchFamily="50" charset="-127"/>
                          <a:ea typeface="맑은 고딕" pitchFamily="50" charset="-127"/>
                        </a:rPr>
                        <a:t>최대</a:t>
                      </a:r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과목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자연계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국어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수학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영어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과학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5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체능계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    국어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수학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영어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), 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</a:t>
                      </a:r>
                      <a:r>
                        <a:rPr lang="en-US" altLang="ko-KR" sz="1400" b="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과학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ko-KR" altLang="en-US" sz="1400" b="0" dirty="0">
                          <a:latin typeface="맑은 고딕" pitchFamily="50" charset="-127"/>
                          <a:ea typeface="맑은 고딕" pitchFamily="50" charset="-127"/>
                        </a:rPr>
                        <a:t>최대</a:t>
                      </a:r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1400" b="1" dirty="0"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과목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 이내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95473"/>
              </p:ext>
            </p:extLst>
          </p:nvPr>
        </p:nvGraphicFramePr>
        <p:xfrm>
          <a:off x="1410339" y="4943834"/>
          <a:ext cx="7056784" cy="1800606"/>
        </p:xfrm>
        <a:graphic>
          <a:graphicData uri="http://schemas.openxmlformats.org/drawingml/2006/table">
            <a:tbl>
              <a:tblPr/>
              <a:tblGrid>
                <a:gridCol w="2135149"/>
                <a:gridCol w="4921635"/>
              </a:tblGrid>
              <a:tr h="268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충족기준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34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출결상황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사고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무단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결석일수 총 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 이내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봉사활동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봉사활동 총 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 이상 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수상경력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수상경력 총 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 이상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특별활동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전교 학생회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학급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동아리의 임원으로 </a:t>
                      </a:r>
                      <a:r>
                        <a:rPr lang="en-US" altLang="ko-KR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회 이상 활동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이등변 삼각형 12"/>
          <p:cNvSpPr/>
          <p:nvPr/>
        </p:nvSpPr>
        <p:spPr>
          <a:xfrm rot="5164771" flipH="1">
            <a:off x="644011" y="1507903"/>
            <a:ext cx="108000" cy="10800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latinLnBrk="1"/>
            <a:endParaRPr lang="ko-KR" altLang="en-US" kern="1200">
              <a:solidFill>
                <a:prstClr val="white"/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908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모서리가 둥근 직사각형 42"/>
          <p:cNvSpPr/>
          <p:nvPr/>
        </p:nvSpPr>
        <p:spPr>
          <a:xfrm>
            <a:off x="251520" y="4653136"/>
            <a:ext cx="8640960" cy="1728192"/>
          </a:xfrm>
          <a:prstGeom prst="roundRect">
            <a:avLst>
              <a:gd name="adj" fmla="val 5006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38100">
            <a:solidFill>
              <a:schemeClr val="tx1">
                <a:alpha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2">
                  <a:lumMod val="1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251520" y="1092072"/>
            <a:ext cx="8640960" cy="3345040"/>
          </a:xfrm>
          <a:prstGeom prst="roundRect">
            <a:avLst>
              <a:gd name="adj" fmla="val 5006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 w="38100">
            <a:solidFill>
              <a:schemeClr val="tx1">
                <a:alpha val="1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2">
                  <a:lumMod val="1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36"/>
          <p:cNvGrpSpPr>
            <a:grpSpLocks/>
          </p:cNvGrpSpPr>
          <p:nvPr/>
        </p:nvGrpSpPr>
        <p:grpSpPr bwMode="auto">
          <a:xfrm>
            <a:off x="1043608" y="5196396"/>
            <a:ext cx="1166799" cy="678419"/>
            <a:chOff x="1475655" y="5162731"/>
            <a:chExt cx="1168005" cy="678452"/>
          </a:xfrm>
        </p:grpSpPr>
        <p:sp>
          <p:nvSpPr>
            <p:cNvPr id="64559" name="Line 135"/>
            <p:cNvSpPr>
              <a:spLocks noChangeShapeType="1"/>
            </p:cNvSpPr>
            <p:nvPr/>
          </p:nvSpPr>
          <p:spPr bwMode="auto">
            <a:xfrm flipV="1">
              <a:off x="1475655" y="5162731"/>
              <a:ext cx="1168005" cy="18697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60" name="Line 135"/>
            <p:cNvSpPr>
              <a:spLocks noChangeShapeType="1"/>
            </p:cNvSpPr>
            <p:nvPr/>
          </p:nvSpPr>
          <p:spPr bwMode="auto">
            <a:xfrm>
              <a:off x="1547664" y="5349698"/>
              <a:ext cx="1095996" cy="49148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그룹 19"/>
          <p:cNvGrpSpPr>
            <a:grpSpLocks/>
          </p:cNvGrpSpPr>
          <p:nvPr/>
        </p:nvGrpSpPr>
        <p:grpSpPr bwMode="auto">
          <a:xfrm>
            <a:off x="1043608" y="1484785"/>
            <a:ext cx="1150938" cy="2510027"/>
            <a:chOff x="1475656" y="1664916"/>
            <a:chExt cx="1152128" cy="2509160"/>
          </a:xfrm>
        </p:grpSpPr>
        <p:sp>
          <p:nvSpPr>
            <p:cNvPr id="64556" name="Line 135"/>
            <p:cNvSpPr>
              <a:spLocks noChangeShapeType="1"/>
            </p:cNvSpPr>
            <p:nvPr/>
          </p:nvSpPr>
          <p:spPr bwMode="auto">
            <a:xfrm flipV="1">
              <a:off x="1475656" y="1664916"/>
              <a:ext cx="1152128" cy="93578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57" name="Line 135"/>
            <p:cNvSpPr>
              <a:spLocks noChangeShapeType="1"/>
            </p:cNvSpPr>
            <p:nvPr/>
          </p:nvSpPr>
          <p:spPr bwMode="auto">
            <a:xfrm>
              <a:off x="1475656" y="2944281"/>
              <a:ext cx="1152128" cy="56931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4558" name="Line 135"/>
            <p:cNvSpPr>
              <a:spLocks noChangeShapeType="1"/>
            </p:cNvSpPr>
            <p:nvPr/>
          </p:nvSpPr>
          <p:spPr bwMode="auto">
            <a:xfrm flipV="1">
              <a:off x="1547664" y="2888628"/>
              <a:ext cx="108012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" name="Line 135"/>
            <p:cNvSpPr>
              <a:spLocks noChangeShapeType="1"/>
            </p:cNvSpPr>
            <p:nvPr/>
          </p:nvSpPr>
          <p:spPr bwMode="auto">
            <a:xfrm>
              <a:off x="1475656" y="3140853"/>
              <a:ext cx="1152128" cy="1033223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Line 135"/>
            <p:cNvSpPr>
              <a:spLocks noChangeShapeType="1"/>
            </p:cNvSpPr>
            <p:nvPr/>
          </p:nvSpPr>
          <p:spPr bwMode="auto">
            <a:xfrm flipV="1">
              <a:off x="1547664" y="2284823"/>
              <a:ext cx="1080119" cy="53182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2014</a:t>
            </a:r>
            <a:r>
              <a:rPr lang="ko-KR" altLang="en-US" dirty="0" smtClean="0"/>
              <a:t>학년도 고려대학교 입학전형</a:t>
            </a:r>
            <a:endParaRPr lang="ko-KR" altLang="en-US" dirty="0"/>
          </a:p>
        </p:txBody>
      </p:sp>
      <p:sp>
        <p:nvSpPr>
          <p:cNvPr id="40" name="내용 개체 틀 3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9" name="그룹 2"/>
          <p:cNvGrpSpPr>
            <a:grpSpLocks noChangeAspect="1"/>
          </p:cNvGrpSpPr>
          <p:nvPr/>
        </p:nvGrpSpPr>
        <p:grpSpPr bwMode="auto">
          <a:xfrm>
            <a:off x="467544" y="2104906"/>
            <a:ext cx="1466797" cy="1468110"/>
            <a:chOff x="3209408" y="1196752"/>
            <a:chExt cx="2618805" cy="2621549"/>
          </a:xfrm>
        </p:grpSpPr>
        <p:sp>
          <p:nvSpPr>
            <p:cNvPr id="4" name="Oval 140"/>
            <p:cNvSpPr>
              <a:spLocks noChangeArrowheads="1"/>
            </p:cNvSpPr>
            <p:nvPr/>
          </p:nvSpPr>
          <p:spPr bwMode="auto">
            <a:xfrm>
              <a:off x="3209408" y="1196752"/>
              <a:ext cx="2618805" cy="262154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9502" y="1585375"/>
              <a:ext cx="2400961" cy="1408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수시</a:t>
              </a:r>
              <a:endParaRPr kumimoji="0" lang="en-US" altLang="ko-KR" sz="2800" b="1" spc="-150" dirty="0" smtClean="0">
                <a:solidFill>
                  <a:schemeClr val="bg1">
                    <a:alpha val="99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모집</a:t>
              </a:r>
              <a:endParaRPr kumimoji="0" lang="ko-KR" altLang="en-US" sz="2800" b="1" spc="-150" dirty="0">
                <a:solidFill>
                  <a:schemeClr val="bg1">
                    <a:alpha val="99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5"/>
          <p:cNvGrpSpPr>
            <a:grpSpLocks noChangeAspect="1"/>
          </p:cNvGrpSpPr>
          <p:nvPr/>
        </p:nvGrpSpPr>
        <p:grpSpPr bwMode="auto">
          <a:xfrm>
            <a:off x="467544" y="4769203"/>
            <a:ext cx="1466797" cy="1468109"/>
            <a:chOff x="3209408" y="1196752"/>
            <a:chExt cx="2618805" cy="2621549"/>
          </a:xfrm>
        </p:grpSpPr>
        <p:sp>
          <p:nvSpPr>
            <p:cNvPr id="7" name="Oval 140"/>
            <p:cNvSpPr>
              <a:spLocks noChangeArrowheads="1"/>
            </p:cNvSpPr>
            <p:nvPr/>
          </p:nvSpPr>
          <p:spPr bwMode="auto">
            <a:xfrm>
              <a:off x="3209408" y="1196752"/>
              <a:ext cx="2618805" cy="26215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2700000" scaled="1"/>
              <a:tileRect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25400"/>
            </a:sp3d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9502" y="1650503"/>
              <a:ext cx="2400961" cy="14080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정시</a:t>
              </a:r>
              <a:r>
                <a:rPr kumimoji="0" lang="en-US" altLang="ko-KR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2800" b="1" spc="-150" dirty="0" smtClean="0">
                  <a:solidFill>
                    <a:schemeClr val="bg1">
                      <a:alpha val="99000"/>
                    </a:schemeClr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모집</a:t>
              </a:r>
              <a:endParaRPr kumimoji="0" lang="ko-KR" altLang="en-US" sz="2800" b="1" spc="-150" dirty="0">
                <a:solidFill>
                  <a:schemeClr val="bg1">
                    <a:alpha val="99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2338831" y="2447109"/>
            <a:ext cx="1944566" cy="514123"/>
          </a:xfrm>
          <a:prstGeom prst="roundRect">
            <a:avLst/>
          </a:prstGeom>
          <a:gradFill flip="none" rotWithShape="1">
            <a:gsLst>
              <a:gs pos="76000">
                <a:srgbClr val="92D050"/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특별전형</a:t>
            </a:r>
            <a:endParaRPr kumimoji="0" lang="ko-KR" altLang="en-US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3076925"/>
            <a:ext cx="900113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공헌자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9534" y="3076925"/>
            <a:ext cx="900113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배려자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338831" y="1186685"/>
            <a:ext cx="1944566" cy="514123"/>
          </a:xfrm>
          <a:prstGeom prst="roundRect">
            <a:avLst/>
          </a:prstGeom>
          <a:gradFill flip="none" rotWithShape="1">
            <a:gsLst>
              <a:gs pos="76000">
                <a:srgbClr val="92D050"/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일반전형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338831" y="4951303"/>
            <a:ext cx="1944566" cy="5141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일반전형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7984" y="5576373"/>
            <a:ext cx="900113" cy="51389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농어촌</a:t>
            </a:r>
            <a:endParaRPr kumimoji="0" lang="en-US" altLang="ko-KR" sz="16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</a:t>
            </a:r>
            <a:endParaRPr kumimoji="0" lang="en-US" altLang="ko-KR" sz="16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8572" y="5583363"/>
            <a:ext cx="1151657" cy="49991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spc="-3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특성화</a:t>
            </a:r>
            <a:r>
              <a:rPr kumimoji="0" lang="ko-KR" altLang="en-US" sz="1500" b="1" spc="-3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고교</a:t>
            </a:r>
            <a:endParaRPr kumimoji="0" lang="en-US" altLang="ko-KR" sz="1500" b="1" spc="-30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u="sng" spc="-3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졸업자</a:t>
            </a:r>
            <a:endParaRPr kumimoji="0" lang="en-US" altLang="ko-KR" sz="1500" b="1" u="sng" spc="-300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704" y="5583364"/>
            <a:ext cx="1151656" cy="49991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특수교육</a:t>
            </a:r>
            <a:endParaRPr kumimoji="0" lang="en-US" altLang="ko-KR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대상자</a:t>
            </a:r>
            <a:endParaRPr kumimoji="0" lang="en-US" altLang="ko-KR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338857" y="3077321"/>
            <a:ext cx="1945111" cy="513557"/>
          </a:xfrm>
          <a:prstGeom prst="roundRect">
            <a:avLst/>
          </a:prstGeom>
          <a:gradFill flip="none" rotWithShape="1">
            <a:gsLst>
              <a:gs pos="76000">
                <a:srgbClr val="92D050"/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9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00" b="1" spc="-30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기회균등특별전형</a:t>
            </a:r>
            <a:endParaRPr lang="ko-KR" altLang="en-US" sz="1900" b="1" spc="-30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9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2338831" y="5589474"/>
            <a:ext cx="1945111" cy="513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00" b="1" spc="-30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기회균등특별전형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9715" y="2420888"/>
            <a:ext cx="900113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국제</a:t>
            </a:r>
            <a:endParaRPr kumimoji="0"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인재</a:t>
            </a:r>
            <a:endParaRPr kumimoji="0"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73875" y="2420888"/>
            <a:ext cx="900112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체육</a:t>
            </a:r>
            <a:endParaRPr kumimoji="0"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특기자</a:t>
            </a:r>
            <a:endParaRPr kumimoji="0"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00099" y="2420888"/>
            <a:ext cx="900113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과학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인재</a:t>
            </a:r>
            <a:endParaRPr kumimoji="0"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012486" y="2636912"/>
            <a:ext cx="4154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kumimoji="0" lang="en-US" altLang="ko-KR" sz="5400" dirty="0">
                <a:latin typeface="HY헤드라인M" pitchFamily="18" charset="-127"/>
                <a:ea typeface="HY헤드라인M" pitchFamily="18" charset="-127"/>
              </a:rPr>
              <a:t>*</a:t>
            </a:r>
            <a:endParaRPr kumimoji="0"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12486" y="5157192"/>
            <a:ext cx="4154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kumimoji="0" lang="en-US" altLang="ko-KR" sz="5400" dirty="0">
                <a:latin typeface="HY헤드라인M" pitchFamily="18" charset="-127"/>
                <a:ea typeface="HY헤드라인M" pitchFamily="18" charset="-127"/>
              </a:rPr>
              <a:t>*</a:t>
            </a:r>
            <a:endParaRPr kumimoji="0"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45"/>
          <p:cNvGrpSpPr/>
          <p:nvPr/>
        </p:nvGrpSpPr>
        <p:grpSpPr>
          <a:xfrm>
            <a:off x="6444208" y="437763"/>
            <a:ext cx="2499183" cy="830997"/>
            <a:chOff x="4723024" y="1233267"/>
            <a:chExt cx="2499183" cy="830997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4937607" y="1519794"/>
              <a:ext cx="2284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표시는</a:t>
              </a:r>
              <a:r>
                <a:rPr kumimoji="0" lang="ko-KR" altLang="en-US" sz="14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입학사정관 </a:t>
              </a:r>
              <a:r>
                <a:rPr kumimoji="0" lang="ko-KR" altLang="en-US" sz="14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전형임</a:t>
              </a:r>
              <a:endParaRPr kumimoji="0" lang="en-US" altLang="ko-KR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723024" y="1233267"/>
              <a:ext cx="3898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*</a:t>
              </a:r>
              <a:endParaRPr kumimoji="0" lang="ko-KR" altLang="en-US" sz="4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6" name="모서리가 둥근 직사각형 45"/>
          <p:cNvSpPr/>
          <p:nvPr/>
        </p:nvSpPr>
        <p:spPr>
          <a:xfrm>
            <a:off x="2338831" y="3706965"/>
            <a:ext cx="1944566" cy="514123"/>
          </a:xfrm>
          <a:prstGeom prst="roundRect">
            <a:avLst/>
          </a:prstGeom>
          <a:gradFill flip="none" rotWithShape="1">
            <a:gsLst>
              <a:gs pos="76000">
                <a:srgbClr val="92D050"/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재외국민</a:t>
            </a:r>
            <a:endParaRPr kumimoji="0" lang="ko-KR" altLang="en-US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2338831" y="1816897"/>
            <a:ext cx="1944566" cy="514123"/>
          </a:xfrm>
          <a:prstGeom prst="roundRect">
            <a:avLst/>
          </a:prstGeom>
          <a:gradFill flip="none" rotWithShape="1">
            <a:gsLst>
              <a:gs pos="76000">
                <a:srgbClr val="92D050"/>
              </a:gs>
              <a:gs pos="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학교장추천전형</a:t>
            </a:r>
            <a:endParaRPr kumimoji="0" lang="ko-KR" altLang="en-US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73875" y="3076925"/>
            <a:ext cx="900113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농어촌학생</a:t>
            </a:r>
            <a:endParaRPr lang="en-US" altLang="ko-KR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56368" y="2420888"/>
            <a:ext cx="1032056" cy="527161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-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OKU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미래인</a:t>
            </a:r>
            <a:r>
              <a:rPr lang="ko-KR" altLang="en-US" sz="1600" b="1" spc="-3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</a:t>
            </a:r>
            <a:endParaRPr kumimoji="0" lang="en-US" altLang="ko-KR" sz="1600" b="1" spc="-3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6368" y="3090546"/>
            <a:ext cx="1032056" cy="499919"/>
          </a:xfrm>
          <a:prstGeom prst="roundRect">
            <a:avLst/>
          </a:prstGeom>
          <a:gradFill>
            <a:gsLst>
              <a:gs pos="0">
                <a:srgbClr val="C3F488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000" t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spc="-3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특성화고졸</a:t>
            </a:r>
            <a:endParaRPr lang="en-US" altLang="ko-KR" sz="1500" b="1" spc="-3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u="sng" spc="-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재직</a:t>
            </a:r>
            <a:r>
              <a:rPr lang="ko-KR" altLang="en-US" sz="1500" b="1" u="sng" spc="-3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</a:t>
            </a:r>
            <a:endParaRPr lang="en-US" altLang="ko-KR" sz="1500" b="1" u="sng" spc="-3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12486" y="1425550"/>
            <a:ext cx="4154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kumimoji="0" lang="en-US" altLang="ko-KR" sz="5400" dirty="0">
                <a:latin typeface="HY헤드라인M" pitchFamily="18" charset="-127"/>
                <a:ea typeface="HY헤드라인M" pitchFamily="18" charset="-127"/>
              </a:rPr>
              <a:t>*</a:t>
            </a:r>
            <a:endParaRPr kumimoji="0"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379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288"/>
            <a:ext cx="9144000" cy="5406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774" y="2075944"/>
            <a:ext cx="6048451" cy="28007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정시모집</a:t>
            </a:r>
            <a:endParaRPr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48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48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기회균등특별전형</a:t>
            </a:r>
            <a:r>
              <a:rPr lang="en-US" altLang="ko-KR" sz="48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-</a:t>
            </a:r>
          </a:p>
          <a:p>
            <a:pPr algn="ctr"/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입학사정관전형</a:t>
            </a:r>
            <a:r>
              <a:rPr lang="en-US" altLang="ko-KR" sz="36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lang="ko-KR" altLang="en-US" sz="36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3" cstate="print">
            <a:lum bright="-100000" contrast="-96000"/>
            <a:extLst/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</p:spTree>
    <p:extLst>
      <p:ext uri="{BB962C8B-B14F-4D97-AF65-F5344CB8AC3E}">
        <p14:creationId xmlns="" xmlns:p14="http://schemas.microsoft.com/office/powerpoint/2010/main" val="22209255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농어촌학생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57</a:t>
            </a:r>
            <a:r>
              <a:rPr lang="ko-KR" altLang="en-US" dirty="0" smtClean="0">
                <a:solidFill>
                  <a:schemeClr val="tx1"/>
                </a:solidFill>
              </a:rPr>
              <a:t>명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전형방법</a:t>
            </a:r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수능 지원자격</a:t>
            </a:r>
            <a:endParaRPr lang="en-US" altLang="ko-KR" dirty="0" smtClean="0"/>
          </a:p>
          <a:p>
            <a:endParaRPr lang="en-US" altLang="ko-KR" sz="1000" dirty="0" smtClean="0"/>
          </a:p>
          <a:p>
            <a:r>
              <a:rPr lang="en-US" altLang="ko-KR" b="0" dirty="0" smtClean="0"/>
              <a:t>2</a:t>
            </a:r>
            <a:r>
              <a:rPr lang="ko-KR" altLang="en-US" b="0" dirty="0" smtClean="0"/>
              <a:t>개 영역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등급 이내</a:t>
            </a:r>
            <a:endParaRPr lang="en-US" altLang="ko-KR" b="0" dirty="0" smtClean="0"/>
          </a:p>
          <a:p>
            <a:r>
              <a:rPr lang="en-US" altLang="ko-KR" b="0" dirty="0" smtClean="0"/>
              <a:t>(</a:t>
            </a:r>
            <a:r>
              <a:rPr lang="ko-KR" altLang="en-US" b="0" dirty="0" smtClean="0"/>
              <a:t>단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경영대학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정경대학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의과대학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자유전공학부는 </a:t>
            </a:r>
            <a:r>
              <a:rPr lang="en-US" altLang="ko-KR" b="0" dirty="0" smtClean="0"/>
              <a:t>4</a:t>
            </a:r>
            <a:r>
              <a:rPr lang="ko-KR" altLang="en-US" b="0" dirty="0" smtClean="0"/>
              <a:t>개 영역 중 </a:t>
            </a:r>
            <a:r>
              <a:rPr lang="en-US" altLang="ko-KR" b="0" dirty="0" smtClean="0"/>
              <a:t>3</a:t>
            </a:r>
            <a:r>
              <a:rPr lang="ko-KR" altLang="en-US" b="0" dirty="0" smtClean="0"/>
              <a:t>개 영역 평균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등급 이내</a:t>
            </a:r>
            <a:r>
              <a:rPr lang="en-US" altLang="ko-KR" b="0" dirty="0" smtClean="0"/>
              <a:t>)</a:t>
            </a:r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00034" y="1340768"/>
            <a:ext cx="824843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- 2013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7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월이후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졸업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읍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 및 도서벽지지역 중고등학교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교육과정 이수 및 거주자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본인 및 부모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읍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 및 도서벽지지역 </a:t>
            </a:r>
            <a:r>
              <a:rPr kumimoji="1" lang="ko-KR" altLang="en-US" sz="17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초중고등학교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교육과정 이수 및 거주자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본인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sz="17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5" name="Line 133"/>
          <p:cNvSpPr>
            <a:spLocks noChangeShapeType="1"/>
          </p:cNvSpPr>
          <p:nvPr/>
        </p:nvSpPr>
        <p:spPr bwMode="auto">
          <a:xfrm flipH="1">
            <a:off x="0" y="5426562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 flipH="1">
            <a:off x="0" y="266790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2555049" y="3013231"/>
            <a:ext cx="5617351" cy="2431993"/>
            <a:chOff x="2555049" y="2957586"/>
            <a:chExt cx="5617351" cy="2431993"/>
          </a:xfrm>
        </p:grpSpPr>
        <p:sp>
          <p:nvSpPr>
            <p:cNvPr id="18" name="TextBox 17"/>
            <p:cNvSpPr txBox="1"/>
            <p:nvPr/>
          </p:nvSpPr>
          <p:spPr>
            <a:xfrm>
              <a:off x="3851921" y="3081659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479" y="3081659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295019" y="3939145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원형 21"/>
            <p:cNvSpPr/>
            <p:nvPr/>
          </p:nvSpPr>
          <p:spPr bwMode="auto">
            <a:xfrm>
              <a:off x="5513210" y="2957586"/>
              <a:ext cx="2160000" cy="2160000"/>
            </a:xfrm>
            <a:prstGeom prst="pie">
              <a:avLst>
                <a:gd name="adj1" fmla="val 1905582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5724128" y="3517371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원형 23"/>
            <p:cNvSpPr/>
            <p:nvPr/>
          </p:nvSpPr>
          <p:spPr bwMode="auto">
            <a:xfrm>
              <a:off x="5513211" y="2957586"/>
              <a:ext cx="2160000" cy="2160000"/>
            </a:xfrm>
            <a:prstGeom prst="pie">
              <a:avLst>
                <a:gd name="adj1" fmla="val 16207233"/>
                <a:gd name="adj2" fmla="val 1882231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6660232" y="326243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2555049" y="3003041"/>
              <a:ext cx="2160975" cy="2162048"/>
              <a:chOff x="2698817" y="4448004"/>
              <a:chExt cx="2160975" cy="2162048"/>
            </a:xfrm>
          </p:grpSpPr>
          <p:sp>
            <p:nvSpPr>
              <p:cNvPr id="32" name="원형 31"/>
              <p:cNvSpPr/>
              <p:nvPr/>
            </p:nvSpPr>
            <p:spPr bwMode="auto">
              <a:xfrm>
                <a:off x="2699792" y="4450052"/>
                <a:ext cx="2160000" cy="2160000"/>
              </a:xfrm>
              <a:prstGeom prst="pie">
                <a:avLst>
                  <a:gd name="adj1" fmla="val 16207233"/>
                  <a:gd name="adj2" fmla="val 20399559"/>
                </a:avLst>
              </a:prstGeom>
              <a:gradFill>
                <a:gsLst>
                  <a:gs pos="0">
                    <a:srgbClr val="92D050"/>
                  </a:gs>
                  <a:gs pos="8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3" name="원형 32"/>
              <p:cNvSpPr/>
              <p:nvPr/>
            </p:nvSpPr>
            <p:spPr bwMode="auto">
              <a:xfrm>
                <a:off x="2698817" y="4448004"/>
                <a:ext cx="2160000" cy="2160000"/>
              </a:xfrm>
              <a:prstGeom prst="pie">
                <a:avLst>
                  <a:gd name="adj1" fmla="val 20457657"/>
                  <a:gd name="adj2" fmla="val 16200000"/>
                </a:avLst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rgbClr val="348A9E"/>
                  </a:gs>
                </a:gsLst>
                <a:lin ang="2700000" scaled="1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853300" y="4686496"/>
                <a:ext cx="934476" cy="70788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학생부</a:t>
                </a:r>
                <a:r>
                  <a:rPr kumimoji="0" lang="en-US" altLang="ko-KR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</a:t>
                </a:r>
                <a:r>
                  <a:rPr kumimoji="0" lang="en-US" altLang="ko-KR" sz="20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15610" y="4872323"/>
                <a:ext cx="1224094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수능</a:t>
                </a:r>
                <a:endPara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80</a:t>
                </a:r>
                <a:r>
                  <a:rPr kumimoji="0" lang="en-US" altLang="ko-KR" sz="28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99373" y="4293096"/>
              <a:ext cx="2160000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내외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9" name="Line 133"/>
          <p:cNvSpPr>
            <a:spLocks noChangeShapeType="1"/>
          </p:cNvSpPr>
          <p:nvPr/>
        </p:nvSpPr>
        <p:spPr bwMode="auto">
          <a:xfrm flipH="1">
            <a:off x="0" y="328606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831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 smtClean="0"/>
              <a:t>특성화고교졸업자</a:t>
            </a:r>
            <a:r>
              <a:rPr lang="ko-KR" altLang="en-US" dirty="0" smtClean="0"/>
              <a:t> 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1"/>
                </a:solidFill>
              </a:rPr>
              <a:t>30</a:t>
            </a:r>
            <a:r>
              <a:rPr lang="ko-KR" altLang="en-US" dirty="0" smtClean="0">
                <a:solidFill>
                  <a:schemeClr val="tx1"/>
                </a:solidFill>
              </a:rPr>
              <a:t>명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전형방법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900" dirty="0" smtClean="0"/>
          </a:p>
          <a:p>
            <a:r>
              <a:rPr lang="ko-KR" altLang="en-US" dirty="0" smtClean="0"/>
              <a:t>수능 지원자격</a:t>
            </a:r>
            <a:r>
              <a:rPr lang="en-US" altLang="ko-KR" dirty="0"/>
              <a:t> </a:t>
            </a:r>
            <a:r>
              <a:rPr lang="en-US" altLang="ko-KR" b="0" dirty="0" smtClean="0"/>
              <a:t>: 2</a:t>
            </a:r>
            <a:r>
              <a:rPr lang="ko-KR" altLang="en-US" b="0" dirty="0" smtClean="0"/>
              <a:t>개 영역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등급 이내</a:t>
            </a:r>
            <a:endParaRPr lang="en-US" altLang="ko-KR" b="0" dirty="0" smtClean="0"/>
          </a:p>
          <a:p>
            <a:endParaRPr lang="en-US" altLang="ko-KR" b="0" dirty="0" smtClean="0"/>
          </a:p>
          <a:p>
            <a:r>
              <a:rPr lang="ko-KR" altLang="en-US" dirty="0" smtClean="0"/>
              <a:t>학생부 반영방법 </a:t>
            </a:r>
            <a:r>
              <a:rPr lang="en-US" altLang="ko-KR" dirty="0" smtClean="0"/>
              <a:t>: </a:t>
            </a:r>
            <a:r>
              <a:rPr lang="ko-KR" altLang="en-US" b="0" dirty="0" smtClean="0"/>
              <a:t>전 과목 반영</a:t>
            </a:r>
          </a:p>
          <a:p>
            <a:endParaRPr lang="ko-KR" altLang="en-US" b="0" dirty="0" smtClean="0"/>
          </a:p>
          <a:p>
            <a:endParaRPr lang="en-US" altLang="ko-KR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00034" y="1340768"/>
            <a:ext cx="800105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2013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월이후</a:t>
            </a: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졸업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1" lang="en-US" altLang="ko-KR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특성화고교</a:t>
            </a:r>
            <a:r>
              <a:rPr kumimoji="1" lang="ko-KR" altLang="en-US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 교육과정을 이수한 자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모집단위 동일계열</a:t>
            </a:r>
            <a:r>
              <a:rPr kumimoji="1" lang="en-US" altLang="ko-KR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6" name="Line 133"/>
          <p:cNvSpPr>
            <a:spLocks noChangeShapeType="1"/>
          </p:cNvSpPr>
          <p:nvPr/>
        </p:nvSpPr>
        <p:spPr bwMode="auto">
          <a:xfrm flipH="1">
            <a:off x="0" y="295758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8" name="Line 133"/>
          <p:cNvSpPr>
            <a:spLocks noChangeShapeType="1"/>
          </p:cNvSpPr>
          <p:nvPr/>
        </p:nvSpPr>
        <p:spPr bwMode="auto">
          <a:xfrm flipH="1">
            <a:off x="0" y="234888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2" name="Line 133"/>
          <p:cNvSpPr>
            <a:spLocks noChangeShapeType="1"/>
          </p:cNvSpPr>
          <p:nvPr/>
        </p:nvSpPr>
        <p:spPr bwMode="auto">
          <a:xfrm flipH="1">
            <a:off x="0" y="5541538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3" name="Line 133"/>
          <p:cNvSpPr>
            <a:spLocks noChangeShapeType="1"/>
          </p:cNvSpPr>
          <p:nvPr/>
        </p:nvSpPr>
        <p:spPr bwMode="auto">
          <a:xfrm flipH="1">
            <a:off x="0" y="617058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29" name="그룹 5"/>
          <p:cNvGrpSpPr/>
          <p:nvPr/>
        </p:nvGrpSpPr>
        <p:grpSpPr>
          <a:xfrm>
            <a:off x="2555049" y="2780928"/>
            <a:ext cx="5617351" cy="2431993"/>
            <a:chOff x="2555049" y="2957586"/>
            <a:chExt cx="5617351" cy="2431993"/>
          </a:xfrm>
        </p:grpSpPr>
        <p:sp>
          <p:nvSpPr>
            <p:cNvPr id="30" name="TextBox 29"/>
            <p:cNvSpPr txBox="1"/>
            <p:nvPr/>
          </p:nvSpPr>
          <p:spPr>
            <a:xfrm>
              <a:off x="3851921" y="3081659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32479" y="3081659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그림 33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295019" y="3939145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원형 41"/>
            <p:cNvSpPr/>
            <p:nvPr/>
          </p:nvSpPr>
          <p:spPr bwMode="auto">
            <a:xfrm>
              <a:off x="5513210" y="2957586"/>
              <a:ext cx="2160000" cy="2160000"/>
            </a:xfrm>
            <a:prstGeom prst="pie">
              <a:avLst>
                <a:gd name="adj1" fmla="val 1905582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5724128" y="3517371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9" name="원형 48"/>
            <p:cNvSpPr/>
            <p:nvPr/>
          </p:nvSpPr>
          <p:spPr bwMode="auto">
            <a:xfrm>
              <a:off x="5513211" y="2957586"/>
              <a:ext cx="2160000" cy="2160000"/>
            </a:xfrm>
            <a:prstGeom prst="pie">
              <a:avLst>
                <a:gd name="adj1" fmla="val 16207233"/>
                <a:gd name="adj2" fmla="val 1882231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6660232" y="326243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2555049" y="3003041"/>
              <a:ext cx="2160975" cy="2162048"/>
              <a:chOff x="2698817" y="4448004"/>
              <a:chExt cx="2160975" cy="2162048"/>
            </a:xfrm>
          </p:grpSpPr>
          <p:sp>
            <p:nvSpPr>
              <p:cNvPr id="53" name="원형 52"/>
              <p:cNvSpPr/>
              <p:nvPr/>
            </p:nvSpPr>
            <p:spPr bwMode="auto">
              <a:xfrm>
                <a:off x="2699792" y="4450052"/>
                <a:ext cx="2160000" cy="2160000"/>
              </a:xfrm>
              <a:prstGeom prst="pie">
                <a:avLst>
                  <a:gd name="adj1" fmla="val 16207233"/>
                  <a:gd name="adj2" fmla="val 20399559"/>
                </a:avLst>
              </a:prstGeom>
              <a:gradFill>
                <a:gsLst>
                  <a:gs pos="0">
                    <a:srgbClr val="92D050"/>
                  </a:gs>
                  <a:gs pos="8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4" name="원형 53"/>
              <p:cNvSpPr/>
              <p:nvPr/>
            </p:nvSpPr>
            <p:spPr bwMode="auto">
              <a:xfrm>
                <a:off x="2698817" y="4448004"/>
                <a:ext cx="2160000" cy="2160000"/>
              </a:xfrm>
              <a:prstGeom prst="pie">
                <a:avLst>
                  <a:gd name="adj1" fmla="val 20457657"/>
                  <a:gd name="adj2" fmla="val 16200000"/>
                </a:avLst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rgbClr val="348A9E"/>
                  </a:gs>
                </a:gsLst>
                <a:lin ang="2700000" scaled="1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853300" y="4686496"/>
                <a:ext cx="934476" cy="70788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학생부</a:t>
                </a:r>
                <a:r>
                  <a:rPr kumimoji="0" lang="en-US" altLang="ko-KR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</a:t>
                </a:r>
                <a:r>
                  <a:rPr kumimoji="0" lang="en-US" altLang="ko-KR" sz="20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915610" y="4872323"/>
                <a:ext cx="1224094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수능</a:t>
                </a:r>
                <a:endPara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80</a:t>
                </a:r>
                <a:r>
                  <a:rPr kumimoji="0" lang="en-US" altLang="ko-KR" sz="28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599373" y="4293096"/>
              <a:ext cx="2160000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내외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43599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특수교육대상자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지원자격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 </a:t>
            </a:r>
            <a:r>
              <a:rPr lang="en-US" altLang="ko-KR" b="0" dirty="0" smtClean="0"/>
              <a:t>: 37</a:t>
            </a:r>
            <a:r>
              <a:rPr lang="ko-KR" altLang="en-US" b="0" dirty="0" smtClean="0"/>
              <a:t>명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전형방법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수능 지원자격</a:t>
            </a:r>
            <a:r>
              <a:rPr lang="en-US" altLang="ko-KR" dirty="0"/>
              <a:t> </a:t>
            </a:r>
            <a:r>
              <a:rPr lang="en-US" altLang="ko-KR" b="0" dirty="0" smtClean="0"/>
              <a:t>: 2</a:t>
            </a:r>
            <a:r>
              <a:rPr lang="ko-KR" altLang="en-US" b="0" dirty="0" smtClean="0"/>
              <a:t>개 영역 평균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등급 이내</a:t>
            </a:r>
          </a:p>
          <a:p>
            <a:endParaRPr lang="en-US" altLang="ko-KR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00034" y="1366812"/>
            <a:ext cx="8001056" cy="66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고등학교 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졸업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 또는 동등 이상의 학력이 인정된 자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1" lang="en-US" altLang="ko-KR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7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장애인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급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~6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급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kumimoji="1" lang="ko-KR" altLang="en-US" sz="1700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상이등급자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국가보훈처 등급</a:t>
            </a:r>
            <a:r>
              <a:rPr kumimoji="1" lang="en-US" altLang="ko-KR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70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로 등록이 되어있는 자</a:t>
            </a:r>
            <a:endParaRPr kumimoji="1" lang="ko-KR" altLang="en-US" sz="17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 flipH="1">
            <a:off x="0" y="2348880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5" name="Line 133"/>
          <p:cNvSpPr>
            <a:spLocks noChangeShapeType="1"/>
          </p:cNvSpPr>
          <p:nvPr/>
        </p:nvSpPr>
        <p:spPr bwMode="auto">
          <a:xfrm flipH="1">
            <a:off x="0" y="295758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40" name="Line 133"/>
          <p:cNvSpPr>
            <a:spLocks noChangeShapeType="1"/>
          </p:cNvSpPr>
          <p:nvPr/>
        </p:nvSpPr>
        <p:spPr bwMode="auto">
          <a:xfrm flipH="1">
            <a:off x="0" y="573325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50" name="그룹 5"/>
          <p:cNvGrpSpPr/>
          <p:nvPr/>
        </p:nvGrpSpPr>
        <p:grpSpPr>
          <a:xfrm>
            <a:off x="2555049" y="2780928"/>
            <a:ext cx="5617351" cy="2431993"/>
            <a:chOff x="2555049" y="2957586"/>
            <a:chExt cx="5617351" cy="2431993"/>
          </a:xfrm>
        </p:grpSpPr>
        <p:sp>
          <p:nvSpPr>
            <p:cNvPr id="51" name="TextBox 50"/>
            <p:cNvSpPr txBox="1"/>
            <p:nvPr/>
          </p:nvSpPr>
          <p:spPr>
            <a:xfrm>
              <a:off x="3851921" y="3081659"/>
              <a:ext cx="1439919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32479" y="3081659"/>
              <a:ext cx="1439921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600" b="1" spc="-150" dirty="0" smtClean="0">
                  <a:solidFill>
                    <a:schemeClr val="bg2">
                      <a:lumMod val="1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endParaRPr kumimoji="0" lang="ko-KR" altLang="en-US" sz="1600" b="1" spc="-150" dirty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3" name="그림 52" descr="06.png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34663">
              <a:off x="4295019" y="3939145"/>
              <a:ext cx="761030" cy="145043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원형 53"/>
            <p:cNvSpPr/>
            <p:nvPr/>
          </p:nvSpPr>
          <p:spPr bwMode="auto">
            <a:xfrm>
              <a:off x="5513210" y="2957586"/>
              <a:ext cx="2160000" cy="2160000"/>
            </a:xfrm>
            <a:prstGeom prst="pie">
              <a:avLst>
                <a:gd name="adj1" fmla="val 1905582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4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5724128" y="3517371"/>
              <a:ext cx="973803" cy="126188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성적 </a:t>
              </a:r>
              <a:endParaRPr kumimoji="0" lang="en-US" altLang="ko-KR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</a:t>
              </a:r>
              <a:r>
                <a:rPr kumimoji="0" lang="en-US" altLang="ko-KR" sz="28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8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" name="원형 55"/>
            <p:cNvSpPr/>
            <p:nvPr/>
          </p:nvSpPr>
          <p:spPr bwMode="auto">
            <a:xfrm>
              <a:off x="5513211" y="2957586"/>
              <a:ext cx="2160000" cy="2160000"/>
            </a:xfrm>
            <a:prstGeom prst="pie">
              <a:avLst>
                <a:gd name="adj1" fmla="val 16207233"/>
                <a:gd name="adj2" fmla="val 1882231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80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660232" y="3262437"/>
              <a:ext cx="1011874" cy="8309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400" b="1" spc="-150" dirty="0" smtClean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</a:t>
              </a:r>
              <a:r>
                <a:rPr kumimoji="0" lang="en-US" altLang="ko-KR" sz="2400" b="1" spc="-150" dirty="0">
                  <a:solidFill>
                    <a:schemeClr val="bg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</a:t>
              </a:r>
              <a:endParaRPr kumimoji="0" lang="ko-KR" altLang="en-US" sz="2400" b="1" spc="-150" dirty="0">
                <a:solidFill>
                  <a:schemeClr val="bg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2555049" y="3003041"/>
              <a:ext cx="2160975" cy="2162048"/>
              <a:chOff x="2698817" y="4448004"/>
              <a:chExt cx="2160975" cy="2162048"/>
            </a:xfrm>
          </p:grpSpPr>
          <p:sp>
            <p:nvSpPr>
              <p:cNvPr id="60" name="원형 59"/>
              <p:cNvSpPr/>
              <p:nvPr/>
            </p:nvSpPr>
            <p:spPr bwMode="auto">
              <a:xfrm>
                <a:off x="2699792" y="4450052"/>
                <a:ext cx="2160000" cy="2160000"/>
              </a:xfrm>
              <a:prstGeom prst="pie">
                <a:avLst>
                  <a:gd name="adj1" fmla="val 16207233"/>
                  <a:gd name="adj2" fmla="val 20399559"/>
                </a:avLst>
              </a:prstGeom>
              <a:gradFill>
                <a:gsLst>
                  <a:gs pos="0">
                    <a:srgbClr val="92D050"/>
                  </a:gs>
                  <a:gs pos="8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</a:gradFill>
              <a:ln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1" name="원형 60"/>
              <p:cNvSpPr/>
              <p:nvPr/>
            </p:nvSpPr>
            <p:spPr bwMode="auto">
              <a:xfrm>
                <a:off x="2698817" y="4448004"/>
                <a:ext cx="2160000" cy="2160000"/>
              </a:xfrm>
              <a:prstGeom prst="pie">
                <a:avLst>
                  <a:gd name="adj1" fmla="val 20457657"/>
                  <a:gd name="adj2" fmla="val 16200000"/>
                </a:avLst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rgbClr val="348A9E"/>
                  </a:gs>
                </a:gsLst>
                <a:lin ang="2700000" scaled="1"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tx1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853300" y="4686496"/>
                <a:ext cx="934476" cy="70788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학생부</a:t>
                </a:r>
                <a:r>
                  <a:rPr kumimoji="0" lang="en-US" altLang="ko-KR" sz="20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20</a:t>
                </a:r>
                <a:r>
                  <a:rPr kumimoji="0" lang="en-US" altLang="ko-KR" sz="20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15610" y="4872323"/>
                <a:ext cx="1224094" cy="9541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수능</a:t>
                </a:r>
                <a:endParaRPr kumimoji="0" lang="en-US" altLang="ko-KR" sz="28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800" b="1" spc="-150" dirty="0" smtClean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80</a:t>
                </a:r>
                <a:r>
                  <a:rPr kumimoji="0" lang="en-US" altLang="ko-KR" sz="2800" b="1" spc="-150" dirty="0">
                    <a:solidFill>
                      <a:schemeClr val="tx1">
                        <a:alpha val="99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%</a:t>
                </a:r>
                <a:endParaRPr kumimoji="0" lang="ko-KR" altLang="en-US" sz="2000" b="1" spc="-150" dirty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599373" y="4293096"/>
              <a:ext cx="2160000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모집인원의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배수 내외 선발</a:t>
              </a:r>
              <a:endParaRPr kumimoji="0" lang="ko-KR" altLang="en-US" sz="32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7483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사이버국방</a:t>
            </a:r>
            <a:r>
              <a:rPr lang="en-US" altLang="ko-KR" sz="2000" dirty="0" smtClean="0"/>
              <a:t>  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지원자격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모집인원 </a:t>
            </a:r>
            <a:r>
              <a:rPr lang="en-US" altLang="ko-KR" dirty="0" smtClean="0"/>
              <a:t>: </a:t>
            </a:r>
            <a:r>
              <a:rPr lang="en-US" altLang="ko-KR" b="0" dirty="0" smtClean="0"/>
              <a:t>10</a:t>
            </a:r>
            <a:r>
              <a:rPr lang="ko-KR" altLang="en-US" b="0" dirty="0" smtClean="0"/>
              <a:t>명</a:t>
            </a:r>
            <a:endParaRPr lang="en-US" altLang="ko-KR" b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전형요소 및 평가방법</a:t>
            </a:r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b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수능 지정 응시 영역 및 반영비율 </a:t>
            </a:r>
            <a:endParaRPr lang="en-US" altLang="ko-KR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  <a:p>
            <a:endParaRPr lang="en-US" altLang="ko-KR" sz="1600" b="0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1755957"/>
              </p:ext>
            </p:extLst>
          </p:nvPr>
        </p:nvGraphicFramePr>
        <p:xfrm>
          <a:off x="642909" y="3548046"/>
          <a:ext cx="7858180" cy="1548123"/>
        </p:xfrm>
        <a:graphic>
          <a:graphicData uri="http://schemas.openxmlformats.org/drawingml/2006/table">
            <a:tbl>
              <a:tblPr/>
              <a:tblGrid>
                <a:gridCol w="1210810"/>
                <a:gridCol w="1149730"/>
                <a:gridCol w="1374410"/>
                <a:gridCol w="1374410"/>
                <a:gridCol w="1374410"/>
                <a:gridCol w="1374410"/>
              </a:tblGrid>
              <a:tr h="24146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반영비율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점수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2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학생부 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수능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군면접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체력검정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 계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27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교과</a:t>
                      </a:r>
                    </a:p>
                  </a:txBody>
                  <a:tcPr marL="64310" marR="64310" marT="17780" marB="17780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비교과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9%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(90)</a:t>
                      </a:r>
                    </a:p>
                  </a:txBody>
                  <a:tcPr marL="64310" marR="64310" marT="17780" marB="17780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1%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(10)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70%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(700)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(100)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(100)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(1,000)</a:t>
                      </a:r>
                    </a:p>
                  </a:txBody>
                  <a:tcPr marL="64310" marR="64310" marT="17780" marB="17780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3770251"/>
              </p:ext>
            </p:extLst>
          </p:nvPr>
        </p:nvGraphicFramePr>
        <p:xfrm>
          <a:off x="642908" y="5646746"/>
          <a:ext cx="7858184" cy="879237"/>
        </p:xfrm>
        <a:graphic>
          <a:graphicData uri="http://schemas.openxmlformats.org/drawingml/2006/table">
            <a:tbl>
              <a:tblPr/>
              <a:tblGrid>
                <a:gridCol w="1964546"/>
                <a:gridCol w="1964546"/>
                <a:gridCol w="1964546"/>
                <a:gridCol w="1964546"/>
              </a:tblGrid>
              <a:tr h="45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수학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영어 </a:t>
                      </a: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</a:tr>
              <a:tr h="425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30% 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7072331" y="3232923"/>
            <a:ext cx="1714511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1" lang="ko-KR" altLang="en-US" sz="14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 없음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00034" y="1370151"/>
            <a:ext cx="82868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고등학교 졸업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자로서 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군 </a:t>
            </a:r>
            <a:r>
              <a:rPr kumimoji="1" lang="ko-KR" altLang="en-US" sz="1600" spc="-15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인사법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 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장교 임용 결격 사유</a:t>
            </a:r>
            <a:r>
              <a:rPr kumimoji="1" lang="en-US" altLang="ko-KR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저촉되지 않는 자</a:t>
            </a:r>
            <a:endParaRPr kumimoji="1" lang="en-US" altLang="ko-KR" sz="1600" spc="-15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만 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 이상 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23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세 이하인 자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(1990. 1. 1∼1997. 12. 31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출생자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수능 수학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kumimoji="1" lang="ko-KR" altLang="en-US" sz="1600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상위 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 과목</a:t>
            </a:r>
            <a:r>
              <a:rPr kumimoji="1" lang="en-US" altLang="ko-KR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60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이내인 자</a:t>
            </a:r>
            <a:endParaRPr kumimoji="1" lang="en-US" altLang="ko-KR" sz="1600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19" name="Line 133"/>
          <p:cNvSpPr>
            <a:spLocks noChangeShapeType="1"/>
          </p:cNvSpPr>
          <p:nvPr/>
        </p:nvSpPr>
        <p:spPr bwMode="auto">
          <a:xfrm flipH="1">
            <a:off x="0" y="266916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 flipH="1">
            <a:off x="0" y="328498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2" name="Line 133"/>
          <p:cNvSpPr>
            <a:spLocks noChangeShapeType="1"/>
          </p:cNvSpPr>
          <p:nvPr/>
        </p:nvSpPr>
        <p:spPr bwMode="auto">
          <a:xfrm flipH="1">
            <a:off x="0" y="544522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624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3" y="764704"/>
            <a:ext cx="8120534" cy="434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87" y="2365711"/>
            <a:ext cx="2392544" cy="257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79" y="2365711"/>
            <a:ext cx="2607153" cy="257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그림 34" descr="paper.png"/>
          <p:cNvPicPr>
            <a:picLocks noChangeAspect="1"/>
          </p:cNvPicPr>
          <p:nvPr/>
        </p:nvPicPr>
        <p:blipFill>
          <a:blip r:embed="rId5" cstate="print"/>
          <a:srcRect b="49277"/>
          <a:stretch>
            <a:fillRect/>
          </a:stretch>
        </p:blipFill>
        <p:spPr>
          <a:xfrm>
            <a:off x="463525" y="5087098"/>
            <a:ext cx="1304182" cy="1438246"/>
          </a:xfrm>
          <a:prstGeom prst="rect">
            <a:avLst/>
          </a:prstGeom>
        </p:spPr>
      </p:pic>
      <p:sp>
        <p:nvSpPr>
          <p:cNvPr id="13" name="제목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상담안내</a:t>
            </a:r>
            <a:endParaRPr lang="ko-KR" altLang="en-US" dirty="0"/>
          </a:p>
        </p:txBody>
      </p:sp>
      <p:sp>
        <p:nvSpPr>
          <p:cNvPr id="16" name="내용 개체 틀 15"/>
          <p:cNvSpPr>
            <a:spLocks noGrp="1"/>
          </p:cNvSpPr>
          <p:nvPr>
            <p:ph sz="quarter" idx="10"/>
          </p:nvPr>
        </p:nvSpPr>
        <p:spPr>
          <a:xfrm>
            <a:off x="500034" y="1263630"/>
            <a:ext cx="8143932" cy="342902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552" y="5325015"/>
            <a:ext cx="12961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상담</a:t>
            </a:r>
            <a:endParaRPr lang="en-US" altLang="ko-KR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맑은 고딕" pitchFamily="50" charset="-127"/>
                <a:ea typeface="맑은 고딕" pitchFamily="50" charset="-127"/>
              </a:rPr>
              <a:t>안내</a:t>
            </a:r>
            <a:endParaRPr lang="ko-KR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6101" y="5548533"/>
            <a:ext cx="3376339" cy="328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36000" rtlCol="0" anchor="ctr">
            <a:spAutoFit/>
          </a:bodyPr>
          <a:lstStyle/>
          <a:p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입시상담</a:t>
            </a:r>
            <a:r>
              <a:rPr lang="en-US" altLang="ko-KR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자료실 </a:t>
            </a:r>
            <a:r>
              <a:rPr lang="en-US" altLang="ko-KR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&gt;&gt; </a:t>
            </a: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통합 </a:t>
            </a:r>
            <a:r>
              <a:rPr lang="en-US" altLang="ko-KR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Q&amp;A </a:t>
            </a:r>
            <a:r>
              <a:rPr lang="ko-KR" altLang="en-US" sz="1600" b="1" spc="-150" dirty="0" smtClean="0">
                <a:solidFill>
                  <a:schemeClr val="bg2">
                    <a:lumMod val="1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게시판</a:t>
            </a:r>
            <a:endParaRPr lang="en-US" altLang="ko-KR" sz="1600" b="1" spc="-150" dirty="0" smtClean="0">
              <a:solidFill>
                <a:schemeClr val="bg2">
                  <a:lumMod val="1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594056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2050" algn="l"/>
              </a:tabLst>
            </a:pPr>
            <a:r>
              <a:rPr lang="en-US" altLang="ko-KR" sz="32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100000">
                      <a:srgbClr val="7C0000"/>
                    </a:gs>
                  </a:gsLst>
                  <a:lin ang="5400000" scaled="1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02-3290-1251~9</a:t>
            </a:r>
            <a:endParaRPr lang="ko-KR" altLang="en-US" sz="3200" b="1" cap="all" dirty="0" smtClean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100000">
                    <a:srgbClr val="7C0000"/>
                  </a:gs>
                </a:gsLst>
                <a:lin ang="5400000" scaled="1"/>
              </a:gradFill>
              <a:effectLst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7707" y="5302949"/>
            <a:ext cx="34724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 smtClean="0">
                <a:gradFill>
                  <a:gsLst>
                    <a:gs pos="0">
                      <a:srgbClr val="C00000"/>
                    </a:gs>
                    <a:gs pos="100000">
                      <a:srgbClr val="7C0000"/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</a:rPr>
              <a:t>oku.korea.ac.kr</a:t>
            </a:r>
            <a:endParaRPr lang="ko-KR" altLang="en-US" sz="3600" b="1" dirty="0" smtClean="0">
              <a:gradFill>
                <a:gsLst>
                  <a:gs pos="0">
                    <a:srgbClr val="C00000"/>
                  </a:gs>
                  <a:gs pos="100000">
                    <a:srgbClr val="7C0000"/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6158" y="2420888"/>
            <a:ext cx="1008112" cy="328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36000" rtlCol="0" anchor="ctr">
            <a:spAutoFit/>
          </a:bodyPr>
          <a:lstStyle/>
          <a:p>
            <a:r>
              <a:rPr lang="en-US" altLang="ko-KR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87 </a:t>
            </a:r>
            <a:r>
              <a:rPr lang="ko-KR" altLang="en-US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홍명보</a:t>
            </a:r>
            <a:endParaRPr lang="en-US" altLang="ko-KR" sz="1600" b="1" spc="-150" dirty="0" smtClean="0">
              <a:solidFill>
                <a:schemeClr val="bg1">
                  <a:alpha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80312" y="2420888"/>
            <a:ext cx="1008112" cy="328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36000" rtlCol="0" anchor="ctr">
            <a:spAutoFit/>
          </a:bodyPr>
          <a:lstStyle/>
          <a:p>
            <a:r>
              <a:rPr lang="en-US" altLang="ko-KR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04 </a:t>
            </a:r>
            <a:r>
              <a:rPr lang="ko-KR" altLang="en-US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박주영</a:t>
            </a:r>
            <a:endParaRPr lang="en-US" altLang="ko-KR" sz="1600" b="1" spc="-150" dirty="0" smtClean="0">
              <a:solidFill>
                <a:schemeClr val="bg1">
                  <a:alpha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2420888"/>
            <a:ext cx="1008112" cy="328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36000" rtlCol="0" anchor="ctr">
            <a:spAutoFit/>
          </a:bodyPr>
          <a:lstStyle/>
          <a:p>
            <a:r>
              <a:rPr lang="en-US" altLang="ko-KR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05 </a:t>
            </a:r>
            <a:r>
              <a:rPr lang="ko-KR" altLang="en-US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장미란</a:t>
            </a:r>
            <a:endParaRPr lang="en-US" altLang="ko-KR" sz="1600" b="1" spc="-150" dirty="0" smtClean="0">
              <a:solidFill>
                <a:schemeClr val="bg1">
                  <a:alpha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8" y="4611128"/>
            <a:ext cx="1008112" cy="3287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tIns="36000" rtlCol="0" anchor="ctr">
            <a:spAutoFit/>
          </a:bodyPr>
          <a:lstStyle/>
          <a:p>
            <a:r>
              <a:rPr lang="en-US" altLang="ko-KR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09 </a:t>
            </a:r>
            <a:r>
              <a:rPr lang="ko-KR" altLang="en-US" sz="1600" b="1" spc="-150" dirty="0" smtClean="0">
                <a:solidFill>
                  <a:schemeClr val="bg1">
                    <a:alpha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김연아</a:t>
            </a:r>
            <a:endParaRPr lang="en-US" altLang="ko-KR" sz="1600" b="1" spc="-150" dirty="0" smtClean="0">
              <a:solidFill>
                <a:schemeClr val="bg1">
                  <a:alpha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780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2"/>
          <p:cNvSpPr txBox="1">
            <a:spLocks/>
          </p:cNvSpPr>
          <p:nvPr/>
        </p:nvSpPr>
        <p:spPr>
          <a:xfrm>
            <a:off x="611560" y="548680"/>
            <a:ext cx="7772400" cy="44264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높은</a:t>
            </a:r>
            <a:r>
              <a:rPr kumimoji="1" lang="en-US" altLang="ko-KR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(</a:t>
            </a:r>
            <a:r>
              <a:rPr kumimoji="1" lang="ko-KR" altLang="en-US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高</a:t>
            </a:r>
            <a:r>
              <a:rPr kumimoji="1" lang="en-US" altLang="ko-KR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)</a:t>
            </a:r>
            <a:r>
              <a:rPr kumimoji="1" lang="ko-KR" altLang="en-US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이상</a:t>
            </a:r>
            <a:r>
              <a:rPr kumimoji="1" lang="en-US" altLang="ko-KR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, </a:t>
            </a:r>
            <a:r>
              <a:rPr kumimoji="1" lang="ko-KR" altLang="en-US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아름다운</a:t>
            </a:r>
            <a:r>
              <a:rPr kumimoji="1" lang="en-US" altLang="ko-KR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(</a:t>
            </a:r>
            <a:r>
              <a:rPr kumimoji="1" lang="ko-KR" altLang="en-US" sz="2000" b="1" i="0" u="none" strike="noStrike" kern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麗</a:t>
            </a:r>
            <a:r>
              <a:rPr kumimoji="1" lang="en-US" altLang="ko-KR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)</a:t>
            </a:r>
            <a:r>
              <a:rPr kumimoji="1" lang="ko-KR" altLang="en-US" sz="2000" b="1" i="0" u="none" strike="noStrike" kern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실천</a:t>
            </a:r>
            <a:endParaRPr kumimoji="1" lang="ko-KR" altLang="en-US" sz="2000" b="1" i="0" u="none" strike="noStrike" kern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7" name="Picture 5" descr="D:\usb\0입학설명회\2012.02.14_영문PPT\고려대학교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298" y="1142306"/>
            <a:ext cx="4329406" cy="774526"/>
          </a:xfrm>
          <a:prstGeom prst="rect">
            <a:avLst/>
          </a:prstGeom>
          <a:noFill/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2746318" y="2554311"/>
            <a:ext cx="3625882" cy="44264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normalizeH="0" baseline="0" noProof="0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감사합니다</a:t>
            </a:r>
            <a:endParaRPr kumimoji="1" lang="ko-KR" altLang="en-US" sz="4000" b="1" i="0" u="none" strike="noStrike" kern="0" normalizeH="0" baseline="0" noProof="0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5605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638" y="2075944"/>
            <a:ext cx="4698722" cy="144655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1970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직사각형 70"/>
          <p:cNvSpPr/>
          <p:nvPr/>
        </p:nvSpPr>
        <p:spPr bwMode="auto">
          <a:xfrm>
            <a:off x="2214546" y="3972016"/>
            <a:ext cx="6500645" cy="1454108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제목 4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2014</a:t>
            </a:r>
            <a:r>
              <a:rPr lang="ko-KR" altLang="en-US" dirty="0" smtClean="0"/>
              <a:t>학년도 수시모집 전형요약</a:t>
            </a:r>
            <a:endParaRPr lang="ko-KR" altLang="en-US" dirty="0"/>
          </a:p>
        </p:txBody>
      </p:sp>
      <p:sp>
        <p:nvSpPr>
          <p:cNvPr id="51206" name="내용 개체 틀 40"/>
          <p:cNvSpPr>
            <a:spLocks noGrp="1"/>
          </p:cNvSpPr>
          <p:nvPr>
            <p:ph sz="quarter" idx="10"/>
          </p:nvPr>
        </p:nvSpPr>
        <p:spPr bwMode="auto">
          <a:xfrm>
            <a:off x="500063" y="1000125"/>
            <a:ext cx="8143875" cy="3429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</a:rPr>
              <a:t> </a:t>
            </a:r>
            <a:endParaRPr lang="ko-KR" altLang="en-US" smtClean="0">
              <a:solidFill>
                <a:srgbClr val="000000"/>
              </a:solidFill>
            </a:endParaRPr>
          </a:p>
        </p:txBody>
      </p:sp>
      <p:sp>
        <p:nvSpPr>
          <p:cNvPr id="60" name="직사각형 59"/>
          <p:cNvSpPr/>
          <p:nvPr/>
        </p:nvSpPr>
        <p:spPr bwMode="auto">
          <a:xfrm>
            <a:off x="395994" y="908720"/>
            <a:ext cx="1853943" cy="8147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일반전형</a:t>
            </a:r>
          </a:p>
        </p:txBody>
      </p:sp>
      <p:sp>
        <p:nvSpPr>
          <p:cNvPr id="69" name="직사각형 68"/>
          <p:cNvSpPr/>
          <p:nvPr/>
        </p:nvSpPr>
        <p:spPr bwMode="auto">
          <a:xfrm>
            <a:off x="2248880" y="908720"/>
            <a:ext cx="6500586" cy="814768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64288" y="1092037"/>
            <a:ext cx="150386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1,366</a:t>
            </a:r>
            <a:endParaRPr kumimoji="0" lang="ko-KR" altLang="en-US" sz="28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2482850" y="1033980"/>
            <a:ext cx="2813050" cy="2848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 </a:t>
            </a:r>
            <a:r>
              <a:rPr kumimoji="0" lang="en-US" altLang="ko-KR" sz="15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70</a:t>
            </a:r>
            <a:r>
              <a:rPr kumimoji="0" lang="en-US" altLang="ko-KR" sz="15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2482850" y="1364651"/>
            <a:ext cx="1720850" cy="2848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일반선발 </a:t>
            </a:r>
            <a:r>
              <a:rPr kumimoji="0" lang="en-US" altLang="ko-KR" sz="15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kumimoji="0" lang="en-US" altLang="ko-KR" sz="15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%</a:t>
            </a:r>
            <a:endParaRPr kumimoji="0" lang="ko-KR" altLang="en-US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7668344" y="600943"/>
            <a:ext cx="111921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50000"/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모집인원 </a:t>
            </a: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50000"/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50000"/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1400" b="1" kern="10" spc="-15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50000"/>
                    <a:alpha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400" b="1" kern="10" spc="-15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50000"/>
                  <a:alpha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394920" y="3972016"/>
            <a:ext cx="1853959" cy="14541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기회균등</a:t>
            </a:r>
            <a:endParaRPr kumimoji="0" lang="en-US" altLang="ko-KR" sz="2000" b="1" spc="-150" dirty="0" smtClean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특별전형</a:t>
            </a:r>
            <a:endParaRPr kumimoji="0" lang="en-US" altLang="ko-KR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2482850" y="4072216"/>
            <a:ext cx="1873250" cy="284864"/>
          </a:xfrm>
          <a:prstGeom prst="rect">
            <a:avLst/>
          </a:prstGeom>
          <a:solidFill>
            <a:srgbClr val="B6DF2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사회공헌자</a:t>
            </a:r>
            <a:endParaRPr kumimoji="0" lang="en-US" altLang="ko-KR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2482850" y="4412138"/>
            <a:ext cx="2668588" cy="258967"/>
          </a:xfrm>
          <a:prstGeom prst="rect">
            <a:avLst/>
          </a:prstGeom>
          <a:solidFill>
            <a:srgbClr val="B6DF2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사회배려자</a:t>
            </a:r>
            <a:endParaRPr kumimoji="0" lang="en-US" altLang="ko-KR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7595277" y="4048680"/>
            <a:ext cx="1008058" cy="36933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40</a:t>
            </a:r>
            <a:endParaRPr kumimoji="0" lang="ko-KR" altLang="en-US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 bwMode="auto">
          <a:xfrm>
            <a:off x="7595277" y="4363812"/>
            <a:ext cx="1008058" cy="36933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80</a:t>
            </a:r>
            <a:endParaRPr kumimoji="0" lang="ko-KR" altLang="en-US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25" name="TextBox 43"/>
          <p:cNvSpPr txBox="1">
            <a:spLocks noChangeArrowheads="1"/>
          </p:cNvSpPr>
          <p:nvPr/>
        </p:nvSpPr>
        <p:spPr bwMode="auto">
          <a:xfrm>
            <a:off x="1720850" y="3933056"/>
            <a:ext cx="415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5400" dirty="0">
                <a:latin typeface="HY헤드라인M" pitchFamily="18" charset="-127"/>
                <a:ea typeface="HY헤드라인M" pitchFamily="18" charset="-127"/>
              </a:rPr>
              <a:t>*</a:t>
            </a:r>
            <a:endParaRPr kumimoji="0"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7595277" y="4678944"/>
            <a:ext cx="1008058" cy="36933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80</a:t>
            </a:r>
            <a:endParaRPr kumimoji="0" lang="ko-KR" altLang="en-US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5218708" y="1019250"/>
            <a:ext cx="22336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논술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(70%)+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학생부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(30%)</a:t>
            </a:r>
            <a:endParaRPr kumimoji="0" lang="ko-KR" altLang="en-US" sz="1400" b="1" dirty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4203700" y="1379290"/>
            <a:ext cx="35115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논술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(50%)+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학생부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(50%) 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5580112" y="4398193"/>
            <a:ext cx="24399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kumimoji="0" lang="en-US" altLang="ko-KR" sz="1400" b="1" spc="-15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(70</a:t>
            </a: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%)</a:t>
            </a:r>
            <a:r>
              <a:rPr kumimoji="0" lang="ko-KR" altLang="en-US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＋면접</a:t>
            </a:r>
            <a:r>
              <a:rPr kumimoji="0" lang="en-US" altLang="ko-KR" sz="1400" b="1" spc="-15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(30</a:t>
            </a:r>
            <a:r>
              <a:rPr kumimoji="0" lang="en-US" altLang="ko-KR" sz="1400" b="1" spc="-150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%)</a:t>
            </a:r>
          </a:p>
        </p:txBody>
      </p:sp>
      <p:sp>
        <p:nvSpPr>
          <p:cNvPr id="43" name="직사각형 42"/>
          <p:cNvSpPr/>
          <p:nvPr/>
        </p:nvSpPr>
        <p:spPr bwMode="auto">
          <a:xfrm>
            <a:off x="5470508" y="6152218"/>
            <a:ext cx="3248772" cy="517142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6572264" y="6118401"/>
            <a:ext cx="20238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합계    </a:t>
            </a:r>
            <a:r>
              <a:rPr kumimoji="0" lang="en-US" altLang="ko-KR" sz="20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3,035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err="1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정원외</a:t>
            </a:r>
            <a:r>
              <a:rPr lang="ko-KR" altLang="en-US" sz="12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인원 포함</a:t>
            </a:r>
            <a:r>
              <a:rPr lang="en-US" altLang="ko-KR" sz="12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오른쪽 중괄호 53"/>
          <p:cNvSpPr/>
          <p:nvPr/>
        </p:nvSpPr>
        <p:spPr bwMode="auto">
          <a:xfrm>
            <a:off x="5350633" y="4072215"/>
            <a:ext cx="229479" cy="1198237"/>
          </a:xfrm>
          <a:prstGeom prst="rightBrace">
            <a:avLst/>
          </a:prstGeom>
          <a:noFill/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51255" name="그룹 56"/>
          <p:cNvGrpSpPr>
            <a:grpSpLocks/>
          </p:cNvGrpSpPr>
          <p:nvPr/>
        </p:nvGrpSpPr>
        <p:grpSpPr bwMode="auto">
          <a:xfrm>
            <a:off x="395288" y="332656"/>
            <a:ext cx="2492375" cy="830263"/>
            <a:chOff x="149702" y="5715016"/>
            <a:chExt cx="2492056" cy="830997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357637" y="6001019"/>
              <a:ext cx="2284121" cy="30824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표시는 입학사정관 전형임</a:t>
              </a:r>
              <a:endParaRPr kumimoji="0" lang="en-US" altLang="ko-KR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149702" y="5715016"/>
              <a:ext cx="3898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dirty="0"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latin typeface="HY헤드라인M" pitchFamily="18" charset="-127"/>
                  <a:ea typeface="HY헤드라인M" pitchFamily="18" charset="-127"/>
                </a:rPr>
                <a:t>*</a:t>
              </a:r>
              <a:endParaRPr kumimoji="0" lang="ko-KR" altLang="en-US" sz="4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 bwMode="auto">
          <a:xfrm>
            <a:off x="2214546" y="1831281"/>
            <a:ext cx="6500645" cy="47733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394920" y="1831281"/>
            <a:ext cx="1853959" cy="4773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학교장추천전형</a:t>
            </a:r>
            <a:endParaRPr kumimoji="0" lang="en-US" altLang="ko-KR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2413124" y="1831281"/>
            <a:ext cx="2878956" cy="480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(100%)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kumimoji="0"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(70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%)</a:t>
            </a:r>
            <a:r>
              <a:rPr kumimoji="0" lang="ko-KR" altLang="en-US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＋면접</a:t>
            </a:r>
            <a:r>
              <a:rPr kumimoji="0" lang="en-US" altLang="ko-KR" sz="14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(30</a:t>
            </a:r>
            <a:r>
              <a:rPr kumimoji="0" lang="en-US" altLang="ko-KR" sz="14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%)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7595277" y="1863219"/>
            <a:ext cx="1008058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630</a:t>
            </a:r>
            <a:endParaRPr kumimoji="0" lang="ko-KR" altLang="en-US" sz="20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2482850" y="4726163"/>
            <a:ext cx="2668588" cy="284864"/>
          </a:xfrm>
          <a:prstGeom prst="rect">
            <a:avLst/>
          </a:prstGeom>
          <a:solidFill>
            <a:srgbClr val="B6DF2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농어촌학생</a:t>
            </a:r>
            <a:endParaRPr kumimoji="0" lang="en-US" altLang="ko-KR" sz="15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2482850" y="5066085"/>
            <a:ext cx="1806575" cy="284864"/>
          </a:xfrm>
          <a:prstGeom prst="rect">
            <a:avLst/>
          </a:prstGeom>
          <a:solidFill>
            <a:srgbClr val="B6DF21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8000" tIns="360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b="1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특성화고졸</a:t>
            </a:r>
            <a:r>
              <a:rPr kumimoji="0" lang="ko-KR" altLang="en-US" sz="15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재직자</a:t>
            </a:r>
            <a:endParaRPr kumimoji="0" lang="en-US" altLang="ko-KR" sz="15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7595277" y="4994076"/>
            <a:ext cx="1008058" cy="36933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30</a:t>
            </a:r>
            <a:endParaRPr kumimoji="0" lang="ko-KR" altLang="en-US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2214546" y="5566702"/>
            <a:ext cx="6500645" cy="47733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직사각형 79"/>
          <p:cNvSpPr/>
          <p:nvPr/>
        </p:nvSpPr>
        <p:spPr bwMode="auto">
          <a:xfrm>
            <a:off x="394920" y="5566702"/>
            <a:ext cx="1853959" cy="4773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-150" dirty="0" smtClean="0">
                <a:solidFill>
                  <a:schemeClr val="tx2">
                    <a:lumMod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재외국민</a:t>
            </a:r>
            <a:endParaRPr kumimoji="0" lang="en-US" altLang="ko-KR" sz="2000" b="1" spc="-150" dirty="0">
              <a:solidFill>
                <a:schemeClr val="tx2">
                  <a:lumMod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2339751" y="5566702"/>
            <a:ext cx="5680347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 </a:t>
            </a:r>
            <a:r>
              <a:rPr kumimoji="0" lang="en-US" altLang="ko-KR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3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</a:t>
            </a:r>
            <a:r>
              <a:rPr kumimoji="0" lang="en-US" altLang="ko-KR" sz="1300" b="1" dirty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(100%)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일반선발 </a:t>
            </a:r>
            <a:r>
              <a:rPr kumimoji="0" lang="en-US" altLang="ko-KR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서류 ＋ 수학 </a:t>
            </a:r>
            <a:r>
              <a:rPr kumimoji="0" lang="en-US" altLang="ko-KR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kumimoji="0" lang="ko-KR" altLang="en-US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면접 </a:t>
            </a:r>
            <a:r>
              <a:rPr kumimoji="0" lang="en-US" altLang="ko-KR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계열별 비율 다름</a:t>
            </a:r>
            <a:r>
              <a:rPr kumimoji="0" lang="en-US" altLang="ko-KR" sz="1300" b="1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en-US" altLang="ko-KR" sz="1300" b="1" dirty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7595277" y="5598640"/>
            <a:ext cx="1008058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74</a:t>
            </a:r>
            <a:endParaRPr kumimoji="0" lang="ko-KR" altLang="en-US" sz="2000" b="1" dirty="0">
              <a:gradFill>
                <a:gsLst>
                  <a:gs pos="10000">
                    <a:schemeClr val="bg2">
                      <a:lumMod val="10000"/>
                    </a:schemeClr>
                  </a:gs>
                  <a:gs pos="9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95358" y="2420888"/>
            <a:ext cx="8352940" cy="1411214"/>
            <a:chOff x="395358" y="3949682"/>
            <a:chExt cx="8352940" cy="1411214"/>
          </a:xfrm>
        </p:grpSpPr>
        <p:sp>
          <p:nvSpPr>
            <p:cNvPr id="64" name="직사각형 63"/>
            <p:cNvSpPr/>
            <p:nvPr/>
          </p:nvSpPr>
          <p:spPr bwMode="auto">
            <a:xfrm>
              <a:off x="395358" y="3949682"/>
              <a:ext cx="1853818" cy="141121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spc="-150" dirty="0">
                  <a:solidFill>
                    <a:schemeClr val="tx2">
                      <a:lumMod val="50000"/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특별전형</a:t>
              </a:r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2248144" y="3949682"/>
              <a:ext cx="6500154" cy="1411214"/>
            </a:xfrm>
            <a:prstGeom prst="rect">
              <a:avLst/>
            </a:prstGeom>
            <a:gradFill flip="none" rotWithShape="1">
              <a:gsLst>
                <a:gs pos="1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27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2482850" y="4017022"/>
              <a:ext cx="2089150" cy="259200"/>
            </a:xfrm>
            <a:prstGeom prst="rect">
              <a:avLst/>
            </a:prstGeom>
            <a:solidFill>
              <a:srgbClr val="B6DF2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108000" tIns="360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국제인재</a:t>
              </a:r>
              <a:endParaRPr kumimoji="0" lang="en-US" altLang="ko-KR" sz="15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2482850" y="4347333"/>
              <a:ext cx="1873250" cy="259200"/>
            </a:xfrm>
            <a:prstGeom prst="rect">
              <a:avLst/>
            </a:prstGeom>
            <a:solidFill>
              <a:srgbClr val="B6DF2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108000" tIns="360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과학인재</a:t>
              </a:r>
              <a:endParaRPr kumimoji="0" lang="en-US" altLang="ko-KR" sz="15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2482850" y="4677644"/>
              <a:ext cx="1260599" cy="259200"/>
            </a:xfrm>
            <a:prstGeom prst="rect">
              <a:avLst/>
            </a:prstGeom>
            <a:solidFill>
              <a:srgbClr val="B6DF2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108000" tIns="360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5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체육특기자</a:t>
              </a:r>
              <a:endParaRPr kumimoji="0" lang="en-US" altLang="ko-KR" sz="15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7595363" y="3949682"/>
              <a:ext cx="1007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gradFill>
                    <a:gsLst>
                      <a:gs pos="10000">
                        <a:schemeClr val="bg2">
                          <a:lumMod val="10000"/>
                        </a:schemeClr>
                      </a:gs>
                      <a:gs pos="90000">
                        <a:schemeClr val="tx1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</a:rPr>
                <a:t>300</a:t>
              </a:r>
              <a:endParaRPr kumimoji="0" lang="ko-KR" altLang="en-US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7595363" y="4290702"/>
              <a:ext cx="1007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gradFill>
                    <a:gsLst>
                      <a:gs pos="10000">
                        <a:schemeClr val="bg2">
                          <a:lumMod val="10000"/>
                        </a:schemeClr>
                      </a:gs>
                      <a:gs pos="90000">
                        <a:schemeClr val="tx1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</a:rPr>
                <a:t>270</a:t>
              </a:r>
              <a:endParaRPr kumimoji="0" lang="ko-KR" altLang="en-US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7595363" y="4638662"/>
              <a:ext cx="1007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gradFill>
                    <a:gsLst>
                      <a:gs pos="10000">
                        <a:schemeClr val="bg2">
                          <a:lumMod val="10000"/>
                        </a:schemeClr>
                      </a:gs>
                      <a:gs pos="90000">
                        <a:schemeClr val="tx1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</a:rPr>
                <a:t>45</a:t>
              </a:r>
              <a:endParaRPr kumimoji="0" lang="ko-KR" altLang="en-US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7595363" y="4974700"/>
              <a:ext cx="10079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dirty="0" smtClean="0">
                  <a:gradFill>
                    <a:gsLst>
                      <a:gs pos="10000">
                        <a:schemeClr val="bg2">
                          <a:lumMod val="10000"/>
                        </a:schemeClr>
                      </a:gs>
                      <a:gs pos="90000">
                        <a:schemeClr val="tx1"/>
                      </a:gs>
                    </a:gsLst>
                    <a:lin ang="5400000" scaled="0"/>
                  </a:gradFill>
                  <a:latin typeface="맑은 고딕" pitchFamily="50" charset="-127"/>
                  <a:ea typeface="맑은 고딕" pitchFamily="50" charset="-127"/>
                </a:rPr>
                <a:t>120</a:t>
              </a:r>
              <a:endParaRPr kumimoji="0" lang="ko-KR" altLang="en-US" b="1" dirty="0">
                <a:gradFill>
                  <a:gsLst>
                    <a:gs pos="10000">
                      <a:schemeClr val="bg2">
                        <a:lumMod val="10000"/>
                      </a:schemeClr>
                    </a:gs>
                    <a:gs pos="9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4572000" y="4016097"/>
              <a:ext cx="34480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(100%) 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 2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1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(70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＋면접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(30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2482850" y="5007955"/>
              <a:ext cx="1513086" cy="259200"/>
            </a:xfrm>
            <a:prstGeom prst="rect">
              <a:avLst/>
            </a:prstGeom>
            <a:solidFill>
              <a:srgbClr val="B6DF2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108000" tIns="360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5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OKU</a:t>
              </a:r>
              <a:r>
                <a:rPr lang="ko-KR" altLang="en-US" sz="15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미래인재</a:t>
              </a:r>
              <a:endParaRPr kumimoji="0" lang="en-US" altLang="ko-KR" sz="15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324888" y="4329178"/>
              <a:ext cx="34480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(100%) 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 2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1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(60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  <a:r>
                <a:rPr kumimoji="0" lang="ko-KR" altLang="en-US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＋면접</a:t>
              </a:r>
              <a:r>
                <a:rPr kumimoji="0" lang="en-US" altLang="ko-KR" sz="120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(40</a:t>
              </a:r>
              <a:r>
                <a:rPr kumimoji="0" lang="en-US" altLang="ko-KR" sz="120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95936" y="5037501"/>
              <a:ext cx="4320480" cy="269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</a:t>
              </a: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(100%) </a:t>
              </a:r>
              <a:r>
                <a:rPr kumimoji="0" lang="en-US" altLang="ko-KR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 2</a:t>
              </a:r>
              <a:r>
                <a:rPr kumimoji="0" lang="ko-KR" altLang="en-US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서류</a:t>
              </a:r>
              <a:r>
                <a:rPr kumimoji="0" lang="en-US" altLang="ko-KR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(50%)+</a:t>
              </a:r>
              <a:r>
                <a:rPr kumimoji="0" lang="ko-KR" altLang="en-US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창의성평가</a:t>
              </a:r>
              <a:r>
                <a:rPr kumimoji="0" lang="en-US" altLang="ko-KR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en-US" altLang="ko-KR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0</a:t>
              </a: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  <a:r>
                <a:rPr kumimoji="0" lang="ko-KR" altLang="en-US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＋면접</a:t>
              </a:r>
              <a:r>
                <a:rPr kumimoji="0" lang="en-US" altLang="ko-KR" sz="1150" b="1" spc="-150" dirty="0" smtClean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(30</a:t>
              </a:r>
              <a:r>
                <a:rPr kumimoji="0" lang="en-US" altLang="ko-KR" sz="1150" b="1" spc="-150" dirty="0">
                  <a:solidFill>
                    <a:schemeClr val="accent4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%)</a:t>
              </a:r>
            </a:p>
          </p:txBody>
        </p:sp>
      </p:grpSp>
      <p:sp>
        <p:nvSpPr>
          <p:cNvPr id="87" name="TextBox 43"/>
          <p:cNvSpPr txBox="1">
            <a:spLocks noChangeArrowheads="1"/>
          </p:cNvSpPr>
          <p:nvPr/>
        </p:nvSpPr>
        <p:spPr bwMode="auto">
          <a:xfrm>
            <a:off x="1720850" y="1354535"/>
            <a:ext cx="415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5400" dirty="0">
                <a:latin typeface="HY헤드라인M" pitchFamily="18" charset="-127"/>
                <a:ea typeface="HY헤드라인M" pitchFamily="18" charset="-127"/>
              </a:rPr>
              <a:t>*</a:t>
            </a:r>
            <a:endParaRPr kumimoji="0" lang="ko-KR" altLang="en-US" sz="5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775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그림 6" descr="그림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9283" y="2075944"/>
            <a:ext cx="4865434" cy="2462213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 b="1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수시모집</a:t>
            </a:r>
            <a:endParaRPr kumimoji="0" lang="en-US" altLang="ko-KR" sz="8800" b="1" kern="1500" dirty="0" smtClean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 </a:t>
            </a:r>
            <a:r>
              <a:rPr lang="ko-KR" altLang="en-US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일반전형 </a:t>
            </a:r>
            <a:r>
              <a:rPr lang="en-US" altLang="ko-KR" sz="6000" kern="1500" dirty="0" smtClean="0">
                <a:ln w="18415" cmpd="sng">
                  <a:noFill/>
                  <a:prstDash val="solid"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-</a:t>
            </a:r>
            <a:endParaRPr kumimoji="0" lang="ko-KR" altLang="en-US" sz="6000" kern="1500" dirty="0">
              <a:ln w="18415" cmpd="sng">
                <a:noFill/>
                <a:prstDash val="solid"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그림 7" descr="main_k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516" y="764704"/>
            <a:ext cx="792968" cy="1072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7150"/>
          </a:sp3d>
        </p:spPr>
      </p:pic>
      <p:pic>
        <p:nvPicPr>
          <p:cNvPr id="7" name="그림 6" descr="고려대학교.png"/>
          <p:cNvPicPr>
            <a:picLocks noChangeAspect="1"/>
          </p:cNvPicPr>
          <p:nvPr/>
        </p:nvPicPr>
        <p:blipFill>
          <a:blip r:embed="rId4" cstate="print">
            <a:lum bright="-100000" contrast="-96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342" y="6048380"/>
            <a:ext cx="1385316" cy="28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1970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2"/>
          <p:cNvSpPr/>
          <p:nvPr/>
        </p:nvSpPr>
        <p:spPr>
          <a:xfrm rot="16200000">
            <a:off x="4565934" y="1746380"/>
            <a:ext cx="3795586" cy="4322168"/>
          </a:xfrm>
          <a:custGeom>
            <a:avLst/>
            <a:gdLst>
              <a:gd name="connsiteX0" fmla="*/ 0 w 4320000"/>
              <a:gd name="connsiteY0" fmla="*/ 0 h 477055"/>
              <a:gd name="connsiteX1" fmla="*/ 4320000 w 4320000"/>
              <a:gd name="connsiteY1" fmla="*/ 0 h 477055"/>
              <a:gd name="connsiteX2" fmla="*/ 4320000 w 4320000"/>
              <a:gd name="connsiteY2" fmla="*/ 477055 h 477055"/>
              <a:gd name="connsiteX3" fmla="*/ 0 w 4320000"/>
              <a:gd name="connsiteY3" fmla="*/ 477055 h 477055"/>
              <a:gd name="connsiteX4" fmla="*/ 0 w 4320000"/>
              <a:gd name="connsiteY4" fmla="*/ 0 h 477055"/>
              <a:gd name="connsiteX0" fmla="*/ 0 w 4320000"/>
              <a:gd name="connsiteY0" fmla="*/ 1148576 h 1625631"/>
              <a:gd name="connsiteX1" fmla="*/ 4286547 w 4320000"/>
              <a:gd name="connsiteY1" fmla="*/ 0 h 1625631"/>
              <a:gd name="connsiteX2" fmla="*/ 4320000 w 4320000"/>
              <a:gd name="connsiteY2" fmla="*/ 1625631 h 1625631"/>
              <a:gd name="connsiteX3" fmla="*/ 0 w 4320000"/>
              <a:gd name="connsiteY3" fmla="*/ 1625631 h 1625631"/>
              <a:gd name="connsiteX4" fmla="*/ 0 w 4320000"/>
              <a:gd name="connsiteY4" fmla="*/ 1148576 h 1625631"/>
              <a:gd name="connsiteX0" fmla="*/ 0 w 4320000"/>
              <a:gd name="connsiteY0" fmla="*/ 759614 h 1625631"/>
              <a:gd name="connsiteX1" fmla="*/ 4286547 w 4320000"/>
              <a:gd name="connsiteY1" fmla="*/ 0 h 1625631"/>
              <a:gd name="connsiteX2" fmla="*/ 4320000 w 4320000"/>
              <a:gd name="connsiteY2" fmla="*/ 1625631 h 1625631"/>
              <a:gd name="connsiteX3" fmla="*/ 0 w 4320000"/>
              <a:gd name="connsiteY3" fmla="*/ 1625631 h 1625631"/>
              <a:gd name="connsiteX4" fmla="*/ 0 w 4320000"/>
              <a:gd name="connsiteY4" fmla="*/ 759614 h 1625631"/>
              <a:gd name="connsiteX0" fmla="*/ 0 w 4320000"/>
              <a:gd name="connsiteY0" fmla="*/ 759614 h 1625631"/>
              <a:gd name="connsiteX1" fmla="*/ 4286547 w 4320000"/>
              <a:gd name="connsiteY1" fmla="*/ 0 h 1625631"/>
              <a:gd name="connsiteX2" fmla="*/ 4320000 w 4320000"/>
              <a:gd name="connsiteY2" fmla="*/ 1391216 h 1625631"/>
              <a:gd name="connsiteX3" fmla="*/ 0 w 4320000"/>
              <a:gd name="connsiteY3" fmla="*/ 1625631 h 1625631"/>
              <a:gd name="connsiteX4" fmla="*/ 0 w 4320000"/>
              <a:gd name="connsiteY4" fmla="*/ 759614 h 1625631"/>
              <a:gd name="connsiteX0" fmla="*/ 15293 w 4335293"/>
              <a:gd name="connsiteY0" fmla="*/ 759614 h 1398428"/>
              <a:gd name="connsiteX1" fmla="*/ 4301840 w 4335293"/>
              <a:gd name="connsiteY1" fmla="*/ 0 h 1398428"/>
              <a:gd name="connsiteX2" fmla="*/ 4335293 w 4335293"/>
              <a:gd name="connsiteY2" fmla="*/ 1391216 h 1398428"/>
              <a:gd name="connsiteX3" fmla="*/ 0 w 4335293"/>
              <a:gd name="connsiteY3" fmla="*/ 1398428 h 1398428"/>
              <a:gd name="connsiteX4" fmla="*/ 15293 w 4335293"/>
              <a:gd name="connsiteY4" fmla="*/ 759614 h 1398428"/>
              <a:gd name="connsiteX0" fmla="*/ 30584 w 4350584"/>
              <a:gd name="connsiteY0" fmla="*/ 759614 h 1391216"/>
              <a:gd name="connsiteX1" fmla="*/ 4317131 w 4350584"/>
              <a:gd name="connsiteY1" fmla="*/ 0 h 1391216"/>
              <a:gd name="connsiteX2" fmla="*/ 4350584 w 4350584"/>
              <a:gd name="connsiteY2" fmla="*/ 1391216 h 1391216"/>
              <a:gd name="connsiteX3" fmla="*/ 0 w 4350584"/>
              <a:gd name="connsiteY3" fmla="*/ 1376790 h 1391216"/>
              <a:gd name="connsiteX4" fmla="*/ 30584 w 4350584"/>
              <a:gd name="connsiteY4" fmla="*/ 759614 h 1391216"/>
              <a:gd name="connsiteX0" fmla="*/ 30584 w 4350584"/>
              <a:gd name="connsiteY0" fmla="*/ 759614 h 1391216"/>
              <a:gd name="connsiteX1" fmla="*/ 4317131 w 4350584"/>
              <a:gd name="connsiteY1" fmla="*/ 0 h 1391216"/>
              <a:gd name="connsiteX2" fmla="*/ 4350584 w 4350584"/>
              <a:gd name="connsiteY2" fmla="*/ 1391216 h 1391216"/>
              <a:gd name="connsiteX3" fmla="*/ 0 w 4350584"/>
              <a:gd name="connsiteY3" fmla="*/ 1391216 h 1391216"/>
              <a:gd name="connsiteX4" fmla="*/ 30584 w 4350584"/>
              <a:gd name="connsiteY4" fmla="*/ 759614 h 1391216"/>
              <a:gd name="connsiteX0" fmla="*/ 0 w 4320000"/>
              <a:gd name="connsiteY0" fmla="*/ 759614 h 1391216"/>
              <a:gd name="connsiteX1" fmla="*/ 4286547 w 4320000"/>
              <a:gd name="connsiteY1" fmla="*/ 0 h 1391216"/>
              <a:gd name="connsiteX2" fmla="*/ 4320000 w 4320000"/>
              <a:gd name="connsiteY2" fmla="*/ 1391216 h 1391216"/>
              <a:gd name="connsiteX3" fmla="*/ 1 w 4320000"/>
              <a:gd name="connsiteY3" fmla="*/ 1391216 h 1391216"/>
              <a:gd name="connsiteX4" fmla="*/ 0 w 4320000"/>
              <a:gd name="connsiteY4" fmla="*/ 759614 h 1391216"/>
              <a:gd name="connsiteX0" fmla="*/ 0 w 4286546"/>
              <a:gd name="connsiteY0" fmla="*/ 759614 h 1391217"/>
              <a:gd name="connsiteX1" fmla="*/ 4286547 w 4286546"/>
              <a:gd name="connsiteY1" fmla="*/ 0 h 1391217"/>
              <a:gd name="connsiteX2" fmla="*/ 4258832 w 4286546"/>
              <a:gd name="connsiteY2" fmla="*/ 1391217 h 1391217"/>
              <a:gd name="connsiteX3" fmla="*/ 1 w 4286546"/>
              <a:gd name="connsiteY3" fmla="*/ 1391216 h 1391217"/>
              <a:gd name="connsiteX4" fmla="*/ 0 w 4286546"/>
              <a:gd name="connsiteY4" fmla="*/ 759614 h 1391217"/>
              <a:gd name="connsiteX0" fmla="*/ 0 w 4289420"/>
              <a:gd name="connsiteY0" fmla="*/ 759614 h 1391218"/>
              <a:gd name="connsiteX1" fmla="*/ 4286547 w 4289420"/>
              <a:gd name="connsiteY1" fmla="*/ 0 h 1391218"/>
              <a:gd name="connsiteX2" fmla="*/ 4289420 w 4289420"/>
              <a:gd name="connsiteY2" fmla="*/ 1391218 h 1391218"/>
              <a:gd name="connsiteX3" fmla="*/ 1 w 4289420"/>
              <a:gd name="connsiteY3" fmla="*/ 1391216 h 1391218"/>
              <a:gd name="connsiteX4" fmla="*/ 0 w 4289420"/>
              <a:gd name="connsiteY4" fmla="*/ 759614 h 1391218"/>
              <a:gd name="connsiteX0" fmla="*/ 0 w 4289420"/>
              <a:gd name="connsiteY0" fmla="*/ 816751 h 1448355"/>
              <a:gd name="connsiteX1" fmla="*/ 4286546 w 4289420"/>
              <a:gd name="connsiteY1" fmla="*/ 0 h 1448355"/>
              <a:gd name="connsiteX2" fmla="*/ 4289420 w 4289420"/>
              <a:gd name="connsiteY2" fmla="*/ 1448355 h 1448355"/>
              <a:gd name="connsiteX3" fmla="*/ 1 w 4289420"/>
              <a:gd name="connsiteY3" fmla="*/ 1448353 h 1448355"/>
              <a:gd name="connsiteX4" fmla="*/ 0 w 4289420"/>
              <a:gd name="connsiteY4" fmla="*/ 816751 h 1448355"/>
              <a:gd name="connsiteX0" fmla="*/ 0 w 4289420"/>
              <a:gd name="connsiteY0" fmla="*/ 834332 h 1465936"/>
              <a:gd name="connsiteX1" fmla="*/ 4286546 w 4289420"/>
              <a:gd name="connsiteY1" fmla="*/ 0 h 1465936"/>
              <a:gd name="connsiteX2" fmla="*/ 4289420 w 4289420"/>
              <a:gd name="connsiteY2" fmla="*/ 1465936 h 1465936"/>
              <a:gd name="connsiteX3" fmla="*/ 1 w 4289420"/>
              <a:gd name="connsiteY3" fmla="*/ 1465934 h 1465936"/>
              <a:gd name="connsiteX4" fmla="*/ 0 w 4289420"/>
              <a:gd name="connsiteY4" fmla="*/ 834332 h 1465936"/>
              <a:gd name="connsiteX0" fmla="*/ 0 w 4289420"/>
              <a:gd name="connsiteY0" fmla="*/ 865098 h 1496702"/>
              <a:gd name="connsiteX1" fmla="*/ 4271253 w 4289420"/>
              <a:gd name="connsiteY1" fmla="*/ 0 h 1496702"/>
              <a:gd name="connsiteX2" fmla="*/ 4289420 w 4289420"/>
              <a:gd name="connsiteY2" fmla="*/ 1496702 h 1496702"/>
              <a:gd name="connsiteX3" fmla="*/ 1 w 4289420"/>
              <a:gd name="connsiteY3" fmla="*/ 1496700 h 1496702"/>
              <a:gd name="connsiteX4" fmla="*/ 0 w 4289420"/>
              <a:gd name="connsiteY4" fmla="*/ 865098 h 14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420" h="1496702">
                <a:moveTo>
                  <a:pt x="0" y="865098"/>
                </a:moveTo>
                <a:lnTo>
                  <a:pt x="4271253" y="0"/>
                </a:lnTo>
                <a:cubicBezTo>
                  <a:pt x="4272211" y="463739"/>
                  <a:pt x="4288462" y="1032963"/>
                  <a:pt x="4289420" y="1496702"/>
                </a:cubicBezTo>
                <a:lnTo>
                  <a:pt x="1" y="1496700"/>
                </a:lnTo>
                <a:cubicBezTo>
                  <a:pt x="1" y="1286166"/>
                  <a:pt x="0" y="1075632"/>
                  <a:pt x="0" y="865098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 rot="5400000">
            <a:off x="1802469" y="1174338"/>
            <a:ext cx="3811590" cy="6026326"/>
          </a:xfrm>
          <a:custGeom>
            <a:avLst/>
            <a:gdLst>
              <a:gd name="connsiteX0" fmla="*/ 0 w 4320000"/>
              <a:gd name="connsiteY0" fmla="*/ 0 h 477055"/>
              <a:gd name="connsiteX1" fmla="*/ 4320000 w 4320000"/>
              <a:gd name="connsiteY1" fmla="*/ 0 h 477055"/>
              <a:gd name="connsiteX2" fmla="*/ 4320000 w 4320000"/>
              <a:gd name="connsiteY2" fmla="*/ 477055 h 477055"/>
              <a:gd name="connsiteX3" fmla="*/ 0 w 4320000"/>
              <a:gd name="connsiteY3" fmla="*/ 477055 h 477055"/>
              <a:gd name="connsiteX4" fmla="*/ 0 w 4320000"/>
              <a:gd name="connsiteY4" fmla="*/ 0 h 477055"/>
              <a:gd name="connsiteX0" fmla="*/ 0 w 4320000"/>
              <a:gd name="connsiteY0" fmla="*/ 1148576 h 1625631"/>
              <a:gd name="connsiteX1" fmla="*/ 4286547 w 4320000"/>
              <a:gd name="connsiteY1" fmla="*/ 0 h 1625631"/>
              <a:gd name="connsiteX2" fmla="*/ 4320000 w 4320000"/>
              <a:gd name="connsiteY2" fmla="*/ 1625631 h 1625631"/>
              <a:gd name="connsiteX3" fmla="*/ 0 w 4320000"/>
              <a:gd name="connsiteY3" fmla="*/ 1625631 h 1625631"/>
              <a:gd name="connsiteX4" fmla="*/ 0 w 4320000"/>
              <a:gd name="connsiteY4" fmla="*/ 1148576 h 1625631"/>
              <a:gd name="connsiteX0" fmla="*/ 0 w 4320000"/>
              <a:gd name="connsiteY0" fmla="*/ 759614 h 1625631"/>
              <a:gd name="connsiteX1" fmla="*/ 4286547 w 4320000"/>
              <a:gd name="connsiteY1" fmla="*/ 0 h 1625631"/>
              <a:gd name="connsiteX2" fmla="*/ 4320000 w 4320000"/>
              <a:gd name="connsiteY2" fmla="*/ 1625631 h 1625631"/>
              <a:gd name="connsiteX3" fmla="*/ 0 w 4320000"/>
              <a:gd name="connsiteY3" fmla="*/ 1625631 h 1625631"/>
              <a:gd name="connsiteX4" fmla="*/ 0 w 4320000"/>
              <a:gd name="connsiteY4" fmla="*/ 759614 h 1625631"/>
              <a:gd name="connsiteX0" fmla="*/ 0 w 4320000"/>
              <a:gd name="connsiteY0" fmla="*/ 759614 h 1837792"/>
              <a:gd name="connsiteX1" fmla="*/ 4286547 w 4320000"/>
              <a:gd name="connsiteY1" fmla="*/ 0 h 1837792"/>
              <a:gd name="connsiteX2" fmla="*/ 4320000 w 4320000"/>
              <a:gd name="connsiteY2" fmla="*/ 1625631 h 1837792"/>
              <a:gd name="connsiteX3" fmla="*/ 0 w 4320000"/>
              <a:gd name="connsiteY3" fmla="*/ 1837792 h 1837792"/>
              <a:gd name="connsiteX4" fmla="*/ 0 w 4320000"/>
              <a:gd name="connsiteY4" fmla="*/ 759614 h 1837792"/>
              <a:gd name="connsiteX0" fmla="*/ 0 w 4307504"/>
              <a:gd name="connsiteY0" fmla="*/ 759614 h 1837793"/>
              <a:gd name="connsiteX1" fmla="*/ 4286547 w 4307504"/>
              <a:gd name="connsiteY1" fmla="*/ 0 h 1837793"/>
              <a:gd name="connsiteX2" fmla="*/ 4307504 w 4307504"/>
              <a:gd name="connsiteY2" fmla="*/ 1837793 h 1837793"/>
              <a:gd name="connsiteX3" fmla="*/ 0 w 4307504"/>
              <a:gd name="connsiteY3" fmla="*/ 1837792 h 1837793"/>
              <a:gd name="connsiteX4" fmla="*/ 0 w 4307504"/>
              <a:gd name="connsiteY4" fmla="*/ 759614 h 183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7504" h="1837793">
                <a:moveTo>
                  <a:pt x="0" y="759614"/>
                </a:moveTo>
                <a:lnTo>
                  <a:pt x="4286547" y="0"/>
                </a:lnTo>
                <a:lnTo>
                  <a:pt x="4307504" y="1837793"/>
                </a:lnTo>
                <a:lnTo>
                  <a:pt x="0" y="1837792"/>
                </a:lnTo>
                <a:lnTo>
                  <a:pt x="0" y="75961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27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dirty="0" smtClean="0"/>
              <a:t>일반전형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dirty="0" smtClean="0"/>
              <a:t>모집인원 </a:t>
            </a:r>
            <a:r>
              <a:rPr lang="en-US" altLang="ko-KR" b="0" dirty="0" smtClean="0"/>
              <a:t>: 1,366</a:t>
            </a:r>
            <a:r>
              <a:rPr lang="ko-KR" altLang="en-US" b="0" dirty="0" smtClean="0"/>
              <a:t>명</a:t>
            </a:r>
            <a:endParaRPr lang="en-US" altLang="ko-KR" b="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전형요소 및 평가방법</a:t>
            </a:r>
            <a:endParaRPr lang="en-US" altLang="ko-KR" dirty="0" smtClean="0"/>
          </a:p>
        </p:txBody>
      </p:sp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3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 flipH="1">
            <a:off x="0" y="1769993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grpSp>
        <p:nvGrpSpPr>
          <p:cNvPr id="3" name="그룹 4"/>
          <p:cNvGrpSpPr/>
          <p:nvPr/>
        </p:nvGrpSpPr>
        <p:grpSpPr>
          <a:xfrm>
            <a:off x="755576" y="3105668"/>
            <a:ext cx="3384376" cy="2840084"/>
            <a:chOff x="1187624" y="3356992"/>
            <a:chExt cx="3384376" cy="2840084"/>
          </a:xfrm>
        </p:grpSpPr>
        <p:graphicFrame>
          <p:nvGraphicFramePr>
            <p:cNvPr id="32" name="차트 31"/>
            <p:cNvGraphicFramePr/>
            <p:nvPr>
              <p:extLst>
                <p:ext uri="{D42A27DB-BD31-4B8C-83A1-F6EECF244321}">
                  <p14:modId xmlns="" xmlns:p14="http://schemas.microsoft.com/office/powerpoint/2010/main" val="1591046396"/>
                </p:ext>
              </p:extLst>
            </p:nvPr>
          </p:nvGraphicFramePr>
          <p:xfrm>
            <a:off x="1187624" y="3356992"/>
            <a:ext cx="3312368" cy="2840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2925346" y="4437112"/>
              <a:ext cx="1646654" cy="107721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논술</a:t>
              </a:r>
              <a:endParaRPr kumimoji="0" lang="en-US" altLang="ko-KR" sz="32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70%</a:t>
              </a:r>
              <a:endParaRPr kumimoji="0" lang="ko-KR" altLang="en-US" sz="32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50569" y="4038163"/>
              <a:ext cx="1237255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학생부</a:t>
              </a:r>
              <a:endParaRPr lang="en-US" altLang="ko-KR" sz="24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30%</a:t>
              </a:r>
              <a:endParaRPr kumimoji="0" lang="ko-KR" altLang="en-US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580112" y="2564904"/>
            <a:ext cx="3312368" cy="2840084"/>
            <a:chOff x="4536789" y="3109196"/>
            <a:chExt cx="3312368" cy="2840084"/>
          </a:xfrm>
        </p:grpSpPr>
        <p:graphicFrame>
          <p:nvGraphicFramePr>
            <p:cNvPr id="34" name="차트 33"/>
            <p:cNvGraphicFramePr/>
            <p:nvPr>
              <p:extLst>
                <p:ext uri="{D42A27DB-BD31-4B8C-83A1-F6EECF244321}">
                  <p14:modId xmlns="" xmlns:p14="http://schemas.microsoft.com/office/powerpoint/2010/main" val="3945649981"/>
                </p:ext>
              </p:extLst>
            </p:nvPr>
          </p:nvGraphicFramePr>
          <p:xfrm>
            <a:off x="4536789" y="3109196"/>
            <a:ext cx="3312368" cy="2840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6372200" y="4117308"/>
              <a:ext cx="782558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논술</a:t>
              </a:r>
              <a:endParaRPr kumimoji="0" lang="en-US" altLang="ko-KR" sz="24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kumimoji="0" lang="ko-KR" altLang="en-US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32040" y="4117308"/>
              <a:ext cx="1237255" cy="83099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학생부</a:t>
              </a:r>
              <a:endParaRPr lang="en-US" altLang="ko-KR" sz="24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spc="-150" dirty="0" smtClean="0">
                  <a:solidFill>
                    <a:schemeClr val="tx1">
                      <a:alpha val="99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50%</a:t>
              </a:r>
              <a:endParaRPr kumimoji="0" lang="ko-KR" altLang="en-US" sz="24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27584" y="2503444"/>
            <a:ext cx="295232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2800" spc="-150" dirty="0" smtClean="0">
                <a:solidFill>
                  <a:schemeClr val="bg2">
                    <a:lumMod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우선선발</a:t>
            </a:r>
            <a:r>
              <a:rPr lang="en-US" altLang="ko-KR" sz="2800" spc="-150" dirty="0" smtClean="0">
                <a:solidFill>
                  <a:schemeClr val="bg2">
                    <a:lumMod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70%</a:t>
            </a:r>
            <a:endParaRPr kumimoji="0" lang="ko-KR" altLang="en-US" sz="2800" spc="-150" dirty="0">
              <a:solidFill>
                <a:schemeClr val="bg2">
                  <a:lumMod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3589" y="2126300"/>
            <a:ext cx="295232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0" lang="ko-KR" altLang="en-US" sz="2800" spc="-150" dirty="0" smtClean="0">
                <a:solidFill>
                  <a:schemeClr val="bg2">
                    <a:lumMod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일반선발</a:t>
            </a:r>
            <a:r>
              <a:rPr kumimoji="0" lang="en-US" altLang="ko-KR" sz="2800" spc="-150" dirty="0" smtClean="0">
                <a:solidFill>
                  <a:schemeClr val="bg2">
                    <a:lumMod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800" spc="-150" dirty="0" smtClean="0">
                <a:solidFill>
                  <a:schemeClr val="bg2">
                    <a:lumMod val="2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0%</a:t>
            </a:r>
            <a:endParaRPr kumimoji="0" lang="en-US" altLang="ko-KR" sz="2800" spc="-150" dirty="0" smtClean="0">
              <a:solidFill>
                <a:schemeClr val="bg2">
                  <a:lumMod val="2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7823" y="2637845"/>
            <a:ext cx="1314819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약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956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ko-KR" altLang="en-US" sz="2000" dirty="0">
              <a:solidFill>
                <a:schemeClr val="tx1">
                  <a:lumMod val="50000"/>
                  <a:lumOff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2280" y="2221785"/>
            <a:ext cx="136815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약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410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ko-KR" altLang="en-US" sz="2000" dirty="0">
              <a:solidFill>
                <a:schemeClr val="tx1">
                  <a:lumMod val="50000"/>
                  <a:lumOff val="50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940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일반전형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ko-KR" altLang="en-US" spc="-150" dirty="0" smtClean="0"/>
              <a:t>모집단위 계열별 지정 응시영역</a:t>
            </a:r>
            <a:r>
              <a:rPr lang="en-US" altLang="ko-KR" spc="-150" dirty="0" smtClean="0"/>
              <a:t> </a:t>
            </a:r>
          </a:p>
          <a:p>
            <a:endParaRPr lang="en-US" altLang="ko-KR" spc="-150" dirty="0"/>
          </a:p>
          <a:p>
            <a:endParaRPr lang="en-US" altLang="ko-KR" spc="-150" dirty="0" smtClean="0"/>
          </a:p>
          <a:p>
            <a:endParaRPr lang="en-US" altLang="ko-KR" spc="-150" dirty="0"/>
          </a:p>
          <a:p>
            <a:endParaRPr lang="en-US" altLang="ko-KR" spc="-150" dirty="0" smtClean="0"/>
          </a:p>
          <a:p>
            <a:endParaRPr lang="en-US" altLang="ko-KR" spc="-150" dirty="0"/>
          </a:p>
          <a:p>
            <a:endParaRPr lang="en-US" altLang="ko-KR" spc="-150" dirty="0" smtClean="0"/>
          </a:p>
          <a:p>
            <a:endParaRPr lang="en-US" altLang="ko-KR" spc="-150" dirty="0" smtClean="0"/>
          </a:p>
          <a:p>
            <a:r>
              <a:rPr lang="ko-KR" altLang="en-US" spc="-150" dirty="0" smtClean="0"/>
              <a:t>일반전형 </a:t>
            </a:r>
            <a:r>
              <a:rPr lang="ko-KR" altLang="en-US" spc="-150" dirty="0">
                <a:solidFill>
                  <a:srgbClr val="C00000">
                    <a:alpha val="99000"/>
                  </a:srgbClr>
                </a:solidFill>
              </a:rPr>
              <a:t>우선선발</a:t>
            </a:r>
            <a:r>
              <a:rPr lang="ko-KR" altLang="en-US" spc="-150" dirty="0"/>
              <a:t> 자격 요건 </a:t>
            </a:r>
            <a:r>
              <a:rPr lang="en-US" altLang="ko-KR" b="0" spc="-150" dirty="0"/>
              <a:t>(</a:t>
            </a:r>
            <a:r>
              <a:rPr lang="ko-KR" altLang="en-US" b="0" spc="-150" dirty="0"/>
              <a:t>수능 영역별 등급</a:t>
            </a:r>
            <a:r>
              <a:rPr lang="en-US" altLang="ko-KR" b="0" spc="-150" dirty="0"/>
              <a:t>) </a:t>
            </a:r>
            <a:endParaRPr lang="ko-KR" altLang="en-US" b="0" spc="-150" dirty="0"/>
          </a:p>
          <a:p>
            <a:endParaRPr lang="ko-KR" altLang="en-US" spc="-150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19258" y="3834426"/>
            <a:ext cx="823731" cy="2376780"/>
          </a:xfrm>
          <a:prstGeom prst="roundRect">
            <a:avLst>
              <a:gd name="adj" fmla="val 8299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7398" y="4036039"/>
            <a:ext cx="68726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우선</a:t>
            </a:r>
            <a:endParaRPr kumimoji="0" lang="en-US" altLang="ko-KR" b="1" dirty="0" smtClean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solidFill>
                  <a:schemeClr val="accent6">
                    <a:lumMod val="75000"/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선발</a:t>
            </a:r>
            <a:endParaRPr lang="en-US" altLang="ko-KR" b="1" dirty="0" smtClean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dirty="0">
              <a:solidFill>
                <a:schemeClr val="accent6">
                  <a:lumMod val="75000"/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411838" y="4662816"/>
            <a:ext cx="1359962" cy="720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자연계 </a:t>
            </a:r>
          </a:p>
          <a:p>
            <a:pPr algn="ctr">
              <a:defRPr/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의과대학 제외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411838" y="5491206"/>
            <a:ext cx="1359962" cy="720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의과대학</a:t>
            </a:r>
            <a:endParaRPr lang="ko-KR" altLang="en-US" sz="16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1411838" y="3834427"/>
            <a:ext cx="1359962" cy="720000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인문계 </a:t>
            </a: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7462797" y="2295563"/>
            <a:ext cx="845440" cy="504000"/>
          </a:xfrm>
          <a:prstGeom prst="roundRect">
            <a:avLst>
              <a:gd name="adj" fmla="val 883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Line 133"/>
          <p:cNvSpPr>
            <a:spLocks noChangeShapeType="1"/>
          </p:cNvSpPr>
          <p:nvPr/>
        </p:nvSpPr>
        <p:spPr bwMode="auto">
          <a:xfrm flipH="1">
            <a:off x="0" y="1124744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7470976" y="1497395"/>
            <a:ext cx="845440" cy="504000"/>
          </a:xfrm>
          <a:prstGeom prst="roundRect">
            <a:avLst>
              <a:gd name="adj" fmla="val 883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err="1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사탐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Line 133"/>
          <p:cNvSpPr>
            <a:spLocks noChangeShapeType="1"/>
          </p:cNvSpPr>
          <p:nvPr/>
        </p:nvSpPr>
        <p:spPr bwMode="auto">
          <a:xfrm flipH="1">
            <a:off x="0" y="3573016"/>
            <a:ext cx="540000" cy="0"/>
          </a:xfrm>
          <a:prstGeom prst="line">
            <a:avLst/>
          </a:prstGeom>
          <a:noFill/>
          <a:ln w="28575" cap="sq">
            <a:solidFill>
              <a:srgbClr val="7C001A">
                <a:alpha val="6470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 sz="2800" kern="1200" dirty="0">
              <a:ln w="6350" cmpd="sng">
                <a:solidFill>
                  <a:srgbClr val="FFFF00"/>
                </a:solidFill>
                <a:prstDash val="sysDot"/>
              </a:ln>
              <a:solidFill>
                <a:srgbClr val="000000"/>
              </a:solidFill>
              <a:latin typeface="굴림" charset="-127"/>
              <a:ea typeface="굴림" charset="-127"/>
              <a:cs typeface="+mn-cs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39552" y="2301679"/>
            <a:ext cx="936104" cy="491769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자연계 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39552" y="1503511"/>
            <a:ext cx="936104" cy="491769"/>
          </a:xfrm>
          <a:prstGeom prst="roundRect">
            <a:avLst>
              <a:gd name="adj" fmla="val 8591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인문계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3636391" y="1497777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717725" y="1497777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국어 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491964" y="1497777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B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511506" y="2305126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 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774165" y="2295945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국어 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6488185" y="2290211"/>
            <a:ext cx="845440" cy="50323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4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 B</a:t>
            </a:r>
            <a:endParaRPr lang="ko-KR" altLang="en-US" sz="14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67544" y="1412776"/>
            <a:ext cx="7992888" cy="654545"/>
          </a:xfrm>
          <a:prstGeom prst="roundRect">
            <a:avLst>
              <a:gd name="adj" fmla="val 859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67544" y="2227747"/>
            <a:ext cx="7992888" cy="654545"/>
          </a:xfrm>
          <a:prstGeom prst="roundRect">
            <a:avLst>
              <a:gd name="adj" fmla="val 8591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16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2843807" y="3834427"/>
            <a:ext cx="5616625" cy="720000"/>
          </a:xfrm>
          <a:prstGeom prst="roundRect">
            <a:avLst>
              <a:gd name="adj" fmla="val 883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국어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B, 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A, 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등급의 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합이 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이내</a:t>
            </a:r>
            <a:endParaRPr lang="ko-KR" altLang="en-US" sz="1600" b="1" dirty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2843807" y="4662816"/>
            <a:ext cx="5616625" cy="720000"/>
          </a:xfrm>
          <a:prstGeom prst="roundRect">
            <a:avLst>
              <a:gd name="adj" fmla="val 883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1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ko-KR" altLang="en-US" sz="1600" b="1" dirty="0" err="1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과탐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과목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1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</a:t>
            </a:r>
          </a:p>
        </p:txBody>
      </p:sp>
      <p:sp>
        <p:nvSpPr>
          <p:cNvPr id="91" name="모서리가 둥근 직사각형 90"/>
          <p:cNvSpPr/>
          <p:nvPr/>
        </p:nvSpPr>
        <p:spPr>
          <a:xfrm>
            <a:off x="2843807" y="5491206"/>
            <a:ext cx="5616625" cy="720000"/>
          </a:xfrm>
          <a:prstGeom prst="roundRect">
            <a:avLst>
              <a:gd name="adj" fmla="val 883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국어</a:t>
            </a:r>
            <a:r>
              <a:rPr lang="en-US" altLang="ko-KR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A, 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B, 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영어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등급의 </a:t>
            </a:r>
            <a:r>
              <a:rPr lang="ko-KR" altLang="en-US" sz="1600" b="1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합이 </a:t>
            </a:r>
            <a:r>
              <a:rPr lang="en-US" altLang="ko-KR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b="1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이내</a:t>
            </a:r>
            <a:endParaRPr lang="en-US" altLang="ko-KR" sz="1600" b="1" dirty="0" smtClean="0">
              <a:solidFill>
                <a:schemeClr val="tx1">
                  <a:alpha val="99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16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수학</a:t>
            </a:r>
            <a:r>
              <a:rPr lang="en-US" altLang="ko-KR" sz="1600" b="1" spc="-150" dirty="0" smtClean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B   </a:t>
            </a:r>
            <a:r>
              <a:rPr lang="en-US" altLang="ko-KR" sz="16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등급 필수</a:t>
            </a:r>
            <a:r>
              <a:rPr lang="en-US" altLang="ko-KR" sz="1600" b="1" spc="-150" dirty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479708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54E2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54E25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  <a:txDef>
      <a:spPr>
        <a:noFill/>
        <a:ln>
          <a:noFill/>
        </a:ln>
      </a:spPr>
      <a:bodyPr wrap="square" rtlCol="0">
        <a:spAutoFit/>
      </a:bodyPr>
      <a:lstStyle>
        <a:defPPr algn="ctr">
          <a:defRPr sz="3600" b="1" dirty="0" smtClean="0">
            <a:gradFill>
              <a:gsLst>
                <a:gs pos="10000">
                  <a:schemeClr val="bg2">
                    <a:lumMod val="10000"/>
                  </a:schemeClr>
                </a:gs>
                <a:gs pos="90000">
                  <a:schemeClr val="tx1"/>
                </a:gs>
              </a:gsLst>
              <a:lin ang="5400000" scaled="0"/>
            </a:gradFill>
            <a:latin typeface="HY헤드라인M" pitchFamily="18" charset="-127"/>
            <a:ea typeface="HY헤드라인M" pitchFamily="18" charset="-127"/>
          </a:defRPr>
        </a:defPPr>
      </a:lstStyle>
    </a:tx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29174</TotalTime>
  <Words>2423</Words>
  <Application>Microsoft Office PowerPoint</Application>
  <PresentationFormat>화면 슬라이드 쇼(4:3)</PresentationFormat>
  <Paragraphs>946</Paragraphs>
  <Slides>46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2_기본 디자인</vt:lpstr>
      <vt:lpstr> </vt:lpstr>
      <vt:lpstr>슬라이드 2</vt:lpstr>
      <vt:lpstr>고려대학교 인재상</vt:lpstr>
      <vt:lpstr>2014학년도 고려대학교 입학전형</vt:lpstr>
      <vt:lpstr>슬라이드 5</vt:lpstr>
      <vt:lpstr>2014학년도 수시모집 전형요약</vt:lpstr>
      <vt:lpstr>슬라이드 7</vt:lpstr>
      <vt:lpstr>일반전형  </vt:lpstr>
      <vt:lpstr>일반전형</vt:lpstr>
      <vt:lpstr>일반전형</vt:lpstr>
      <vt:lpstr>일반전형</vt:lpstr>
      <vt:lpstr>일반전형</vt:lpstr>
      <vt:lpstr>일반전형</vt:lpstr>
      <vt:lpstr>일반전형</vt:lpstr>
      <vt:lpstr>슬라이드 15</vt:lpstr>
      <vt:lpstr>국제인재</vt:lpstr>
      <vt:lpstr>과학인재 </vt:lpstr>
      <vt:lpstr>OKU미래인재</vt:lpstr>
      <vt:lpstr>슬라이드 19</vt:lpstr>
      <vt:lpstr>학교생활기록부란 무엇인가?</vt:lpstr>
      <vt:lpstr>자기소개서란 무엇인가?</vt:lpstr>
      <vt:lpstr>학교장추천 (입학사정관전형)</vt:lpstr>
      <vt:lpstr>슬라이드 23</vt:lpstr>
      <vt:lpstr>농어촌학생 (입학사정관전형)  </vt:lpstr>
      <vt:lpstr>사회공헌자 (입학사정관전형)  </vt:lpstr>
      <vt:lpstr>사회배려자 (입학사정관전형)  </vt:lpstr>
      <vt:lpstr>특성화고졸 재직자 (입학사정관전형)  </vt:lpstr>
      <vt:lpstr>슬라이드 28</vt:lpstr>
      <vt:lpstr>재외국민</vt:lpstr>
      <vt:lpstr>고연전</vt:lpstr>
      <vt:lpstr>고연전</vt:lpstr>
      <vt:lpstr>고연전</vt:lpstr>
      <vt:lpstr>슬라이드 33</vt:lpstr>
      <vt:lpstr>2014학년도 정시모집 전형요약</vt:lpstr>
      <vt:lpstr>슬라이드 35</vt:lpstr>
      <vt:lpstr>일반전형  </vt:lpstr>
      <vt:lpstr>일반전형  </vt:lpstr>
      <vt:lpstr>일반전형  </vt:lpstr>
      <vt:lpstr>일반전형  </vt:lpstr>
      <vt:lpstr>슬라이드 40</vt:lpstr>
      <vt:lpstr>농어촌학생  </vt:lpstr>
      <vt:lpstr>특성화고교졸업자  </vt:lpstr>
      <vt:lpstr>특수교육대상자  </vt:lpstr>
      <vt:lpstr>사이버국방  </vt:lpstr>
      <vt:lpstr>상담안내</vt:lpstr>
      <vt:lpstr>슬라이드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입학처</dc:creator>
  <cp:lastModifiedBy>user</cp:lastModifiedBy>
  <cp:revision>2654</cp:revision>
  <cp:lastPrinted>2013-03-28T04:47:04Z</cp:lastPrinted>
  <dcterms:created xsi:type="dcterms:W3CDTF">2011-03-16T02:48:35Z</dcterms:created>
  <dcterms:modified xsi:type="dcterms:W3CDTF">2013-05-01T00:16:58Z</dcterms:modified>
</cp:coreProperties>
</file>