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81" r:id="rId9"/>
    <p:sldId id="282" r:id="rId10"/>
    <p:sldId id="283" r:id="rId11"/>
    <p:sldId id="259" r:id="rId12"/>
    <p:sldId id="267" r:id="rId1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66CCFF"/>
    <a:srgbClr val="66FFFF"/>
    <a:srgbClr val="FFCC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>
      <p:cViewPr varScale="1">
        <p:scale>
          <a:sx n="72" d="100"/>
          <a:sy n="72" d="100"/>
        </p:scale>
        <p:origin x="6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blog.naver.com/david6703/22194961149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terms.naver.com/entry.nhn?docId=1244585&amp;cid=40942&amp;categoryId=3232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kingstun1/22116691876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blog.naver.com/hades8885/700811900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op128/221196104507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blog.naver.com/genetic2002/30122680328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Mr9OjA0k_KI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p148~153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2533650" y="4846899"/>
            <a:ext cx="132207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시스템에서의 화학 반응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효소의 특성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46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주성분이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이어서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온도의 영향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받음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생명체의 체온과 세포 내 환경이 일정하게 유지되어 효소가 원활하게 작용해야 생명 활동을 유지할 수 있음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79B7A6B-C984-4808-A7DA-258838B0685F}"/>
              </a:ext>
            </a:extLst>
          </p:cNvPr>
          <p:cNvGrpSpPr/>
          <p:nvPr/>
        </p:nvGrpSpPr>
        <p:grpSpPr>
          <a:xfrm>
            <a:off x="787510" y="4960132"/>
            <a:ext cx="4599949" cy="852483"/>
            <a:chOff x="734051" y="1004680"/>
            <a:chExt cx="11381749" cy="852483"/>
          </a:xfrm>
        </p:grpSpPr>
        <p:grpSp>
          <p:nvGrpSpPr>
            <p:cNvPr id="11" name="그룹 1010">
              <a:extLst>
                <a:ext uri="{FF2B5EF4-FFF2-40B4-BE49-F238E27FC236}">
                  <a16:creationId xmlns:a16="http://schemas.microsoft.com/office/drawing/2014/main" id="{CE580968-D1F1-42B5-810E-0D1A57E7B431}"/>
                </a:ext>
              </a:extLst>
            </p:cNvPr>
            <p:cNvGrpSpPr/>
            <p:nvPr/>
          </p:nvGrpSpPr>
          <p:grpSpPr>
            <a:xfrm>
              <a:off x="734051" y="1379129"/>
              <a:ext cx="11381749" cy="478034"/>
              <a:chOff x="7558451" y="6650215"/>
              <a:chExt cx="3135445" cy="398368"/>
            </a:xfrm>
          </p:grpSpPr>
          <p:pic>
            <p:nvPicPr>
              <p:cNvPr id="13" name="Object 38">
                <a:extLst>
                  <a:ext uri="{FF2B5EF4-FFF2-40B4-BE49-F238E27FC236}">
                    <a16:creationId xmlns:a16="http://schemas.microsoft.com/office/drawing/2014/main" id="{E5D7ADA6-3443-4EED-A05C-042B0A2AB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8D13F06B-8E3E-4F31-B345-78CA5D794398}"/>
                </a:ext>
              </a:extLst>
            </p:cNvPr>
            <p:cNvSpPr txBox="1"/>
            <p:nvPr/>
          </p:nvSpPr>
          <p:spPr>
            <a:xfrm>
              <a:off x="830889" y="1004680"/>
              <a:ext cx="1097687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효소와 우리 생활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E6C187-EB12-47EC-A94A-7B0E799D7CB3}"/>
              </a:ext>
            </a:extLst>
          </p:cNvPr>
          <p:cNvSpPr/>
          <p:nvPr/>
        </p:nvSpPr>
        <p:spPr>
          <a:xfrm>
            <a:off x="1143000" y="6096928"/>
            <a:ext cx="1546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빵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된장 등 발효 식품을 만드는 데 이용됨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섬유 가공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의약품 생산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 제품 생산 등에도 효소가 쓰임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2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물질대사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효소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Ea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78130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시스템 유지에 필요한 화학 반응에 생체 촉매가 관여한다는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현상에서 생체 촉매인 효소의 역할을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일상생활에서 효소가 이용되는 사례를 조사하여 발표할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51" y="1004680"/>
            <a:ext cx="11381749" cy="852483"/>
            <a:chOff x="734051" y="1004680"/>
            <a:chExt cx="113817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51" y="1379129"/>
              <a:ext cx="11381749" cy="478034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9" y="1004680"/>
              <a:ext cx="1097687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생명체에서 일어나는 화학 반응과 생체 촉매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60690" y="1990601"/>
            <a:ext cx="864051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생명체에서 일어나는 화학 반응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E306F7C-E0CE-44A7-878F-505E70E82DE6}"/>
              </a:ext>
            </a:extLst>
          </p:cNvPr>
          <p:cNvGrpSpPr/>
          <p:nvPr/>
        </p:nvGrpSpPr>
        <p:grpSpPr>
          <a:xfrm>
            <a:off x="11571474" y="3271087"/>
            <a:ext cx="3084043" cy="990600"/>
            <a:chOff x="1905000" y="3646910"/>
            <a:chExt cx="1648195" cy="990600"/>
          </a:xfrm>
          <a:solidFill>
            <a:srgbClr val="92D050"/>
          </a:solidFill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28B5ACCB-4FFA-44BC-A351-9F594C5A21F1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9047C-98FD-4FDA-B94E-63C9D3F54A1A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이화 작용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E356B4C-80C1-4E4F-9C19-ABBA46A5113A}"/>
              </a:ext>
            </a:extLst>
          </p:cNvPr>
          <p:cNvGrpSpPr/>
          <p:nvPr/>
        </p:nvGrpSpPr>
        <p:grpSpPr>
          <a:xfrm>
            <a:off x="718176" y="4409335"/>
            <a:ext cx="4013090" cy="4113214"/>
            <a:chOff x="972708" y="4724762"/>
            <a:chExt cx="3523091" cy="2095293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72D31CCE-666C-4BDC-8DE1-6D0DAEB73D5F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6E5E09-8E42-42DD-869D-FBE2E6D0ECCA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72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작고 간단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크고 복잡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에너지 흡수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: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예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광합성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단백질 합성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B44DB751-18DF-4AB1-8E4F-68F3795F5E7C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https://blog.naver.com/david6703/221949611493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17D051C-9B68-4A5A-9DC7-D77BD0537424}"/>
              </a:ext>
            </a:extLst>
          </p:cNvPr>
          <p:cNvSpPr txBox="1"/>
          <p:nvPr/>
        </p:nvSpPr>
        <p:spPr>
          <a:xfrm>
            <a:off x="9383277" y="1974057"/>
            <a:ext cx="2625472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물질대사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2AF115D-79B3-468E-8158-54D519414C5E}"/>
              </a:ext>
            </a:extLst>
          </p:cNvPr>
          <p:cNvGrpSpPr/>
          <p:nvPr/>
        </p:nvGrpSpPr>
        <p:grpSpPr>
          <a:xfrm>
            <a:off x="3539363" y="3302239"/>
            <a:ext cx="3084043" cy="990600"/>
            <a:chOff x="1905000" y="3646910"/>
            <a:chExt cx="1648195" cy="990600"/>
          </a:xfrm>
          <a:solidFill>
            <a:srgbClr val="FFC000"/>
          </a:solidFill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B06BDBBF-2378-499B-B4E8-09A87A0CF375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525243-BBE9-46AB-820B-4BC7C170B406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동화 작용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DA6517BF-C6C5-4C63-AC6F-D4E8C5C7B94B}"/>
              </a:ext>
            </a:extLst>
          </p:cNvPr>
          <p:cNvGrpSpPr/>
          <p:nvPr/>
        </p:nvGrpSpPr>
        <p:grpSpPr>
          <a:xfrm>
            <a:off x="8784819" y="4352687"/>
            <a:ext cx="4013090" cy="4113214"/>
            <a:chOff x="972708" y="4724762"/>
            <a:chExt cx="3523091" cy="2095293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149A624-E92E-49F3-B814-928A36F09608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7B7F8F-1DA9-41C2-89E0-0DD9A18D9379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85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크고 복잡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작고 간단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에너지 방출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: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예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세포 호흡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소화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8D7AC62-2806-42E1-84D8-E52B179D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9482" y="5974840"/>
            <a:ext cx="5043566" cy="31348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FEFAD66-5419-4FA1-B831-59746600D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594" y="5844233"/>
            <a:ext cx="4187624" cy="3201460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3F113ED1-21B0-4B09-82F6-F662F19F2829}"/>
              </a:ext>
            </a:extLst>
          </p:cNvPr>
          <p:cNvSpPr/>
          <p:nvPr/>
        </p:nvSpPr>
        <p:spPr>
          <a:xfrm>
            <a:off x="5036481" y="7423267"/>
            <a:ext cx="983319" cy="743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C1DC0FFA-0DCC-48E9-9E31-60A861A15E35}"/>
              </a:ext>
            </a:extLst>
          </p:cNvPr>
          <p:cNvSpPr/>
          <p:nvPr/>
        </p:nvSpPr>
        <p:spPr>
          <a:xfrm>
            <a:off x="7620000" y="6972300"/>
            <a:ext cx="865929" cy="485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DE1BD98E-3E72-43FB-9A54-62749BDCAA6F}"/>
              </a:ext>
            </a:extLst>
          </p:cNvPr>
          <p:cNvSpPr/>
          <p:nvPr/>
        </p:nvSpPr>
        <p:spPr>
          <a:xfrm>
            <a:off x="13068593" y="7170655"/>
            <a:ext cx="689813" cy="63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411F9E1E-0362-4703-9C20-32A7E4C1C7B5}"/>
              </a:ext>
            </a:extLst>
          </p:cNvPr>
          <p:cNvSpPr/>
          <p:nvPr/>
        </p:nvSpPr>
        <p:spPr>
          <a:xfrm>
            <a:off x="14900382" y="7526604"/>
            <a:ext cx="689813" cy="63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6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https://terms.naver.com/entry.nhn?docId=1244585&amp;cid=40942&amp;categoryId=32322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DC2A11A-8E2C-4AAB-A744-EDB3D0A482C5}"/>
              </a:ext>
            </a:extLst>
          </p:cNvPr>
          <p:cNvSpPr txBox="1"/>
          <p:nvPr/>
        </p:nvSpPr>
        <p:spPr>
          <a:xfrm>
            <a:off x="734244" y="7281395"/>
            <a:ext cx="11495247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생명체에서 화학 반응을 촉진하는 생체 촉매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220FAEF-603A-4982-B96A-6E0655E0B552}"/>
              </a:ext>
            </a:extLst>
          </p:cNvPr>
          <p:cNvSpPr txBox="1"/>
          <p:nvPr/>
        </p:nvSpPr>
        <p:spPr>
          <a:xfrm>
            <a:off x="12199674" y="7284171"/>
            <a:ext cx="2625472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효소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52529B7-6E1C-4ED7-A6F3-ADA2520C8C38}"/>
              </a:ext>
            </a:extLst>
          </p:cNvPr>
          <p:cNvCxnSpPr/>
          <p:nvPr/>
        </p:nvCxnSpPr>
        <p:spPr>
          <a:xfrm>
            <a:off x="10543960" y="8223379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81492F-9D9F-4F73-95C6-5F9352FD9775}"/>
              </a:ext>
            </a:extLst>
          </p:cNvPr>
          <p:cNvSpPr txBox="1"/>
          <p:nvPr/>
        </p:nvSpPr>
        <p:spPr>
          <a:xfrm>
            <a:off x="9448800" y="8283023"/>
            <a:ext cx="8357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반응 과정에서 소모되거나 변하지 않으면서 반응 속도를 바꾸는 물질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</a:p>
          <a:p>
            <a:r>
              <a:rPr lang="ko-KR" altLang="en-US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종류 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500" b="1" dirty="0" err="1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정촉매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속도 빠르게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), </a:t>
            </a:r>
            <a:r>
              <a:rPr lang="ko-KR" altLang="en-US" sz="2500" b="1" dirty="0" err="1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부촉매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속도 느리게</a:t>
            </a:r>
            <a:r>
              <a:rPr lang="en-US" altLang="ko-KR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5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A3E3173-5F48-4FFF-8189-90FF447D39A2}"/>
              </a:ext>
            </a:extLst>
          </p:cNvPr>
          <p:cNvGrpSpPr/>
          <p:nvPr/>
        </p:nvGrpSpPr>
        <p:grpSpPr>
          <a:xfrm>
            <a:off x="3156868" y="1888509"/>
            <a:ext cx="3084043" cy="990600"/>
            <a:chOff x="1905000" y="3646910"/>
            <a:chExt cx="1648195" cy="990600"/>
          </a:xfrm>
          <a:solidFill>
            <a:srgbClr val="FFC000"/>
          </a:solidFill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558E09BF-0BDF-4CEB-9955-5EC053F3CB2B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0600DB-3626-411B-9D46-B2A64D9173A5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연소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0A7DA4A-4A03-46C9-8A73-5754C1F10037}"/>
              </a:ext>
            </a:extLst>
          </p:cNvPr>
          <p:cNvGrpSpPr/>
          <p:nvPr/>
        </p:nvGrpSpPr>
        <p:grpSpPr>
          <a:xfrm>
            <a:off x="729248" y="2975212"/>
            <a:ext cx="4013090" cy="4113214"/>
            <a:chOff x="972708" y="4724762"/>
            <a:chExt cx="3523091" cy="2095293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0749EC8-C884-48CC-A9F3-97E6FFE8E932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D7D1C-47A9-4B9B-BC32-EDAA8C2554CF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67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74DAE0-17D3-4E97-AB57-26E546E17129}"/>
              </a:ext>
            </a:extLst>
          </p:cNvPr>
          <p:cNvGrpSpPr/>
          <p:nvPr/>
        </p:nvGrpSpPr>
        <p:grpSpPr>
          <a:xfrm>
            <a:off x="11077360" y="1836899"/>
            <a:ext cx="3084043" cy="990600"/>
            <a:chOff x="1905000" y="3646910"/>
            <a:chExt cx="1648195" cy="990600"/>
          </a:xfrm>
          <a:solidFill>
            <a:srgbClr val="92D050"/>
          </a:solidFill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91A8EDE2-4B33-48C8-A78E-94DD4F25C7D4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70D67-B03D-4D57-A7BE-7AE9DCEAE5B2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세포 호흡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E1914E6-BBFC-498D-AFA8-3B001BFD0FB7}"/>
              </a:ext>
            </a:extLst>
          </p:cNvPr>
          <p:cNvGrpSpPr/>
          <p:nvPr/>
        </p:nvGrpSpPr>
        <p:grpSpPr>
          <a:xfrm>
            <a:off x="8327735" y="3018317"/>
            <a:ext cx="4263049" cy="4113214"/>
            <a:chOff x="972708" y="4724762"/>
            <a:chExt cx="3523091" cy="2095293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F99AC344-6AF5-4E63-84B7-9B1A89BDC031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8F8F2F-F6D6-475C-AB61-41869F0F576D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67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C1C5C0D0-4766-4856-B506-B8B36AC4A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01" y="2975212"/>
            <a:ext cx="3392818" cy="41132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1FA5A76-8D7E-446D-BBBE-694EB02BC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285" y="2969408"/>
            <a:ext cx="4965680" cy="4161260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A79BD82A-66D6-4D7E-B5B9-DCA5EE798A3F}"/>
              </a:ext>
            </a:extLst>
          </p:cNvPr>
          <p:cNvSpPr txBox="1"/>
          <p:nvPr/>
        </p:nvSpPr>
        <p:spPr>
          <a:xfrm>
            <a:off x="858125" y="1000176"/>
            <a:ext cx="13105268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 밖에서 일어나는 화학반응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VS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물질대사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06016-ED18-4703-B956-C4E1FA70D62D}"/>
              </a:ext>
            </a:extLst>
          </p:cNvPr>
          <p:cNvSpPr txBox="1"/>
          <p:nvPr/>
        </p:nvSpPr>
        <p:spPr>
          <a:xfrm>
            <a:off x="766274" y="4480651"/>
            <a:ext cx="38398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다량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에너지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한꺼번에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방출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열에너지</a:t>
            </a:r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5FDC9-834A-4608-AF5D-89E13E53CBB3}"/>
              </a:ext>
            </a:extLst>
          </p:cNvPr>
          <p:cNvSpPr txBox="1"/>
          <p:nvPr/>
        </p:nvSpPr>
        <p:spPr>
          <a:xfrm>
            <a:off x="8412543" y="4524679"/>
            <a:ext cx="4093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소량씩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단계적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방출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(ATP)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9" name="Object 5">
            <a:extLst>
              <a:ext uri="{FF2B5EF4-FFF2-40B4-BE49-F238E27FC236}">
                <a16:creationId xmlns:a16="http://schemas.microsoft.com/office/drawing/2014/main" id="{C21F953E-FBBA-432F-B1C8-0E623D0002F8}"/>
              </a:ext>
            </a:extLst>
          </p:cNvPr>
          <p:cNvSpPr txBox="1"/>
          <p:nvPr/>
        </p:nvSpPr>
        <p:spPr>
          <a:xfrm>
            <a:off x="657141" y="1027312"/>
            <a:ext cx="11495247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반응을 일으키는 데 필요한 최소한의 에너지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1F87FEC6-BC01-4C9F-AD7B-6244E3B7B58E}"/>
              </a:ext>
            </a:extLst>
          </p:cNvPr>
          <p:cNvSpPr txBox="1"/>
          <p:nvPr/>
        </p:nvSpPr>
        <p:spPr>
          <a:xfrm>
            <a:off x="12003929" y="1052114"/>
            <a:ext cx="3646924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활성화 에너지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C0A3CC-8A32-498A-BF07-EF7D13C0E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1" y="1941790"/>
            <a:ext cx="5949801" cy="495430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36F6302-D5D8-4491-967B-8D98AC5A8D56}"/>
              </a:ext>
            </a:extLst>
          </p:cNvPr>
          <p:cNvSpPr/>
          <p:nvPr/>
        </p:nvSpPr>
        <p:spPr>
          <a:xfrm>
            <a:off x="533400" y="9423476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https://blog.naver.com/genetic2002/30122680328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https://blog.naver.com/jop128/221196104507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7"/>
              </a:rPr>
              <a:t>https://blog.naver.com/hades8885/70081190011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8"/>
              </a:rPr>
              <a:t>https://blog.naver.com/kingstun1/221166918766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B3B43A4-58F4-423E-B59B-31A9F1829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46" y="4290947"/>
            <a:ext cx="7431464" cy="4954309"/>
          </a:xfrm>
          <a:prstGeom prst="rect">
            <a:avLst/>
          </a:prstGeom>
        </p:spPr>
      </p:pic>
      <p:pic>
        <p:nvPicPr>
          <p:cNvPr id="11" name="그림 10" descr="텍스트, 지도, 시계이(가) 표시된 사진&#10;&#10;자동 생성된 설명">
            <a:extLst>
              <a:ext uri="{FF2B5EF4-FFF2-40B4-BE49-F238E27FC236}">
                <a16:creationId xmlns:a16="http://schemas.microsoft.com/office/drawing/2014/main" id="{53952A66-D484-4A69-B0B9-815F6C3F6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23" y="1941790"/>
            <a:ext cx="10107631" cy="46495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F2FCDC-A020-4016-B63D-98BD6268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4725" y="4444734"/>
            <a:ext cx="9969934" cy="4790152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4AD35683-FD4B-4D49-9815-709F3E4A7913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p150~152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4599949" cy="852483"/>
            <a:chOff x="734051" y="1004680"/>
            <a:chExt cx="11381749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1" y="1379129"/>
              <a:ext cx="11381749" cy="478034"/>
              <a:chOff x="7558451" y="6650215"/>
              <a:chExt cx="3135445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9" y="1004680"/>
              <a:ext cx="1097687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효소와 생명 현상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E0D3E2-19C9-4BF2-B500-1AC50E425E3B}"/>
              </a:ext>
            </a:extLst>
          </p:cNvPr>
          <p:cNvSpPr/>
          <p:nvPr/>
        </p:nvSpPr>
        <p:spPr>
          <a:xfrm>
            <a:off x="5486400" y="1394620"/>
            <a:ext cx="496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5"/>
              </a:rPr>
              <a:t>https://www.youtube.com/watch?v=Mr9OjA0k_KI</a:t>
            </a:r>
            <a:r>
              <a:rPr lang="ko-KR" altLang="en-US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734051" y="1914627"/>
            <a:ext cx="1678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문제 인식 </a:t>
            </a:r>
            <a:r>
              <a:rPr lang="en-US" altLang="ko-KR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카탈레이스는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과산화수소의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분해에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어떤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영향을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주며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카탈레이스와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같은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효소는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생명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현상에서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어떤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기능을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하는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000" b="1" dirty="0" err="1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것일까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7C0081-7255-4B3A-A605-9A0008D307A5}"/>
              </a:ext>
            </a:extLst>
          </p:cNvPr>
          <p:cNvSpPr txBox="1"/>
          <p:nvPr/>
        </p:nvSpPr>
        <p:spPr>
          <a:xfrm>
            <a:off x="724112" y="3058526"/>
            <a:ext cx="8419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과정</a:t>
            </a:r>
            <a:endParaRPr lang="en-US" altLang="ko-KR" sz="30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시험관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A, B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과산화수소수를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 mL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씩 넣는다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시험관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에는 간 조각을 넣지 않고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시험관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B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에는 간 조각을 넣은 후 시험관에서 기포가 발생하는지 관찰한다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간 대신 감자 즙이나 당근 즙으로 실험할 수 있다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.)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향에 불을 붙였다 끈 후 꺼져가는 불씨를 시험관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A, B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각각 넣고 불씨의 변화를 관찰한다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4.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시험관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A, B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과산화수소수를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 mL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씩 더 넣고 기포가 발생하는지 관찰한다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6D0D14F-DCC9-4D31-845E-E7BAF21B2BCE}"/>
              </a:ext>
            </a:extLst>
          </p:cNvPr>
          <p:cNvGrpSpPr/>
          <p:nvPr/>
        </p:nvGrpSpPr>
        <p:grpSpPr>
          <a:xfrm>
            <a:off x="3581400" y="2821091"/>
            <a:ext cx="6019800" cy="704085"/>
            <a:chOff x="3581400" y="2821091"/>
            <a:chExt cx="6019800" cy="704085"/>
          </a:xfrm>
        </p:grpSpPr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DA2B3A83-7AD6-4E59-AF58-6640C88FB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0321" y="2821091"/>
              <a:ext cx="4790879" cy="704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C0C956C1-09BC-493D-8B62-4B238E2DA396}"/>
                </a:ext>
              </a:extLst>
            </p:cNvPr>
            <p:cNvCxnSpPr/>
            <p:nvPr/>
          </p:nvCxnSpPr>
          <p:spPr>
            <a:xfrm>
              <a:off x="3581400" y="3523519"/>
              <a:ext cx="1752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3AC68EF-C48F-48B8-AA48-F8FF2857F66F}"/>
              </a:ext>
            </a:extLst>
          </p:cNvPr>
          <p:cNvSpPr txBox="1"/>
          <p:nvPr/>
        </p:nvSpPr>
        <p:spPr>
          <a:xfrm>
            <a:off x="9601200" y="2485122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수소와 산소가 결합한 화합물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(H</a:t>
            </a:r>
            <a:r>
              <a:rPr lang="en-US" altLang="ko-KR" sz="2500" b="1" baseline="-25000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O</a:t>
            </a:r>
            <a:r>
              <a:rPr lang="en-US" altLang="ko-KR" sz="2500" b="1" baseline="-25000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</a:p>
          <a:p>
            <a:r>
              <a:rPr lang="ko-KR" altLang="en-US" sz="2500" b="1" dirty="0" err="1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아산화망가니즈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알칼리금속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1" dirty="0" err="1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카탈레이스</a:t>
            </a:r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등에 의해 산소와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물로 쉽게 분해됨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일상생활에서 소독약으로 이용되며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표백이나 탈색에도 이용됨</a:t>
            </a:r>
            <a:r>
              <a:rPr lang="en-US" altLang="ko-KR" sz="25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endParaRPr lang="ko-KR" altLang="en-US" sz="2500" b="1" dirty="0">
              <a:solidFill>
                <a:srgbClr val="7030A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8FD709EE-B1C9-4422-B390-40436F558150}"/>
              </a:ext>
            </a:extLst>
          </p:cNvPr>
          <p:cNvGrpSpPr/>
          <p:nvPr/>
        </p:nvGrpSpPr>
        <p:grpSpPr>
          <a:xfrm>
            <a:off x="11734800" y="4426731"/>
            <a:ext cx="4648200" cy="477054"/>
            <a:chOff x="11734800" y="4426731"/>
            <a:chExt cx="4648200" cy="4770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5ADC98-7613-45E5-9A93-70FD63A76F46}"/>
                </a:ext>
              </a:extLst>
            </p:cNvPr>
            <p:cNvSpPr txBox="1"/>
            <p:nvPr/>
          </p:nvSpPr>
          <p:spPr>
            <a:xfrm>
              <a:off x="11734800" y="4426731"/>
              <a:ext cx="4648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H</a:t>
              </a:r>
              <a:r>
                <a:rPr lang="en-US" altLang="ko-KR" sz="2500" b="1" baseline="-25000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2</a:t>
              </a:r>
              <a:r>
                <a:rPr lang="en-US" altLang="ko-KR" sz="2500" b="1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O</a:t>
              </a:r>
              <a:r>
                <a:rPr lang="en-US" altLang="ko-KR" sz="2500" b="1" baseline="-25000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2</a:t>
              </a:r>
              <a:r>
                <a:rPr lang="en-US" altLang="ko-KR" sz="2500" b="1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                   2H</a:t>
              </a:r>
              <a:r>
                <a:rPr lang="en-US" altLang="ko-KR" sz="2500" b="1" baseline="-25000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2</a:t>
              </a:r>
              <a:r>
                <a:rPr lang="en-US" altLang="ko-KR" sz="2500" b="1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O + O</a:t>
              </a:r>
              <a:r>
                <a:rPr lang="en-US" altLang="ko-KR" sz="2500" b="1" baseline="-25000" dirty="0">
                  <a:solidFill>
                    <a:srgbClr val="7030A0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2</a:t>
              </a:r>
              <a:endParaRPr lang="ko-KR" altLang="en-US" sz="2500" b="1" baseline="-25000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53" name="화살표: 오른쪽 52">
              <a:extLst>
                <a:ext uri="{FF2B5EF4-FFF2-40B4-BE49-F238E27FC236}">
                  <a16:creationId xmlns:a16="http://schemas.microsoft.com/office/drawing/2014/main" id="{E83481F4-F58A-4CBF-B11B-FADF9A156FA9}"/>
                </a:ext>
              </a:extLst>
            </p:cNvPr>
            <p:cNvSpPr/>
            <p:nvPr/>
          </p:nvSpPr>
          <p:spPr>
            <a:xfrm>
              <a:off x="12587151" y="4578537"/>
              <a:ext cx="2057400" cy="173442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B04B979-98DC-420C-A077-791A360AFDE9}"/>
              </a:ext>
            </a:extLst>
          </p:cNvPr>
          <p:cNvGrpSpPr/>
          <p:nvPr/>
        </p:nvGrpSpPr>
        <p:grpSpPr>
          <a:xfrm>
            <a:off x="13182600" y="3300730"/>
            <a:ext cx="1273833" cy="1277807"/>
            <a:chOff x="13182600" y="3300730"/>
            <a:chExt cx="1273833" cy="1277807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B0A12086-039F-4EB0-B0AA-8FB2ECB9836E}"/>
                </a:ext>
              </a:extLst>
            </p:cNvPr>
            <p:cNvCxnSpPr/>
            <p:nvPr/>
          </p:nvCxnSpPr>
          <p:spPr>
            <a:xfrm>
              <a:off x="13182600" y="3300730"/>
              <a:ext cx="12738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8884F830-FEE0-4161-990B-87128696EFE2}"/>
                </a:ext>
              </a:extLst>
            </p:cNvPr>
            <p:cNvCxnSpPr/>
            <p:nvPr/>
          </p:nvCxnSpPr>
          <p:spPr>
            <a:xfrm flipH="1">
              <a:off x="13487400" y="3300730"/>
              <a:ext cx="304800" cy="1277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89C36DDB-038E-4A86-8B43-429D17F94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69897"/>
              </p:ext>
            </p:extLst>
          </p:nvPr>
        </p:nvGraphicFramePr>
        <p:xfrm>
          <a:off x="8839200" y="5412667"/>
          <a:ext cx="9143999" cy="379503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7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5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과정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2</a:t>
                      </a: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결과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과정 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결과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과정 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4</a:t>
                      </a: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결과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7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시험관 </a:t>
                      </a:r>
                      <a:r>
                        <a:rPr lang="en-US" altLang="ko-KR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</a:t>
                      </a:r>
                      <a:endParaRPr lang="ko-KR" altLang="en-US" sz="30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시험관 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B</a:t>
                      </a:r>
                      <a:endParaRPr lang="ko-KR" altLang="en-US" sz="3000" b="1" kern="1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4B2C047D-EF79-4C2A-BE07-58644A51EA51}"/>
              </a:ext>
            </a:extLst>
          </p:cNvPr>
          <p:cNvSpPr txBox="1"/>
          <p:nvPr/>
        </p:nvSpPr>
        <p:spPr>
          <a:xfrm>
            <a:off x="10348291" y="685745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변화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3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1F651D-5E55-4CED-A2B0-55B6533F9860}"/>
              </a:ext>
            </a:extLst>
          </p:cNvPr>
          <p:cNvSpPr txBox="1"/>
          <p:nvPr/>
        </p:nvSpPr>
        <p:spPr>
          <a:xfrm>
            <a:off x="13050440" y="685745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변화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3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49FD93-7B2A-40C9-AF02-E0561866FCF0}"/>
              </a:ext>
            </a:extLst>
          </p:cNvPr>
          <p:cNvSpPr txBox="1"/>
          <p:nvPr/>
        </p:nvSpPr>
        <p:spPr>
          <a:xfrm>
            <a:off x="15719459" y="685745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변화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3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5B72B3-F509-4DDF-98FD-7551503FCF56}"/>
              </a:ext>
            </a:extLst>
          </p:cNvPr>
          <p:cNvSpPr txBox="1"/>
          <p:nvPr/>
        </p:nvSpPr>
        <p:spPr>
          <a:xfrm>
            <a:off x="10294977" y="828133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기포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발생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DF93BB-DD11-4BC6-BD60-DD2ADAE7D42B}"/>
              </a:ext>
            </a:extLst>
          </p:cNvPr>
          <p:cNvSpPr txBox="1"/>
          <p:nvPr/>
        </p:nvSpPr>
        <p:spPr>
          <a:xfrm>
            <a:off x="12607391" y="8050506"/>
            <a:ext cx="2424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불씨가 살아나 밝게 잘 탄다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26B0D6-19EA-4FC1-BD86-B986ED102A3F}"/>
              </a:ext>
            </a:extLst>
          </p:cNvPr>
          <p:cNvSpPr txBox="1"/>
          <p:nvPr/>
        </p:nvSpPr>
        <p:spPr>
          <a:xfrm>
            <a:off x="15595222" y="8050505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기포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다시 발생</a:t>
            </a:r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6" grpId="0"/>
      <p:bldP spid="52" grpId="0"/>
      <p:bldP spid="61" grpId="0"/>
      <p:bldP spid="67" grpId="0"/>
      <p:bldP spid="68" grpId="0"/>
      <p:bldP spid="69" grpId="0"/>
      <p:bldP spid="7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2.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과정 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에서 발생한 기포는 무엇인가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?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그렇게 판단한 근거를 설명해 보자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C8607F3-B527-464C-8EA4-44CBCF33EAAA}"/>
              </a:ext>
            </a:extLst>
          </p:cNvPr>
          <p:cNvSpPr/>
          <p:nvPr/>
        </p:nvSpPr>
        <p:spPr>
          <a:xfrm>
            <a:off x="1444487" y="1706048"/>
            <a:ext cx="1546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산소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기포에 불씨를 대면 불씨가 밝게 잘 타는 것으로 보아 산소가 있다는 것을 알 수 있다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CE06A18-72B0-4927-9F1F-ADA86DC29178}"/>
              </a:ext>
            </a:extLst>
          </p:cNvPr>
          <p:cNvSpPr/>
          <p:nvPr/>
        </p:nvSpPr>
        <p:spPr>
          <a:xfrm>
            <a:off x="1143000" y="2386956"/>
            <a:ext cx="12115800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3. 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위 실험 결과에서 알 수 있는 </a:t>
            </a:r>
            <a:r>
              <a:rPr lang="ko-KR" altLang="en-US" sz="3000" dirty="0" err="1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카탈레이스의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작용을 설명해 보자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110D325-2CBF-4074-A0AD-0A914D74DEA0}"/>
              </a:ext>
            </a:extLst>
          </p:cNvPr>
          <p:cNvSpPr/>
          <p:nvPr/>
        </p:nvSpPr>
        <p:spPr>
          <a:xfrm>
            <a:off x="1444487" y="3007405"/>
            <a:ext cx="1546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과산화 수소가 산소와 물로 분해되는 반응을 촉진한다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EE1FA6A-1781-49C3-AA51-F61598183507}"/>
              </a:ext>
            </a:extLst>
          </p:cNvPr>
          <p:cNvSpPr/>
          <p:nvPr/>
        </p:nvSpPr>
        <p:spPr>
          <a:xfrm>
            <a:off x="1143000" y="3607592"/>
            <a:ext cx="12115800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4. 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과정 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4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의 결과에서 알 수 있는 효소의 특성을 설명해 보자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6A551FF-B970-4812-B9ED-CB51FF2F4981}"/>
              </a:ext>
            </a:extLst>
          </p:cNvPr>
          <p:cNvSpPr/>
          <p:nvPr/>
        </p:nvSpPr>
        <p:spPr>
          <a:xfrm>
            <a:off x="1461052" y="4181852"/>
            <a:ext cx="1546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반응이 끝난 시험관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과산화수소수를 첨가하였을 대 기포가 발생하였으므로 </a:t>
            </a:r>
            <a:r>
              <a:rPr lang="ko-KR" altLang="en-US" sz="30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카탈레이스가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남아 다시 사용된다는 것을 알 수 있다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 효소는 반응 과정에서 분해되거나 변하지 않고 다시 반응을 </a:t>
            </a:r>
            <a:r>
              <a:rPr lang="ko-KR" altLang="en-US" sz="30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촉매할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수 있다는 것을 알 수 있다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703D0CE-DFBF-47E9-BB99-03CEDAC0C95B}"/>
              </a:ext>
            </a:extLst>
          </p:cNvPr>
          <p:cNvSpPr/>
          <p:nvPr/>
        </p:nvSpPr>
        <p:spPr>
          <a:xfrm>
            <a:off x="1116496" y="5752962"/>
            <a:ext cx="16180904" cy="112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5.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과산화 수소는 생명체에서 세포막과 유전 물질을 손상시킬 수 있다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만약에 생명체에 </a:t>
            </a:r>
            <a:r>
              <a:rPr lang="ko-KR" altLang="en-US" sz="3000" dirty="0" err="1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카탈레이스가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없다면 생명 시스템이 어떤 영향을 받을지 토의해 보자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444487" y="6810853"/>
            <a:ext cx="1546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생명체에 </a:t>
            </a:r>
            <a:r>
              <a:rPr lang="ko-KR" altLang="en-US" sz="30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카탈레이스가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없다면 세포가 손상되고 유전 정보가 정상적으로 전달되지 않아 생명에 위협을 받게 될 것이다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6116DB1-BF8B-4CE6-A5FA-F7FF280B0D8E}"/>
              </a:ext>
            </a:extLst>
          </p:cNvPr>
          <p:cNvGrpSpPr/>
          <p:nvPr/>
        </p:nvGrpSpPr>
        <p:grpSpPr>
          <a:xfrm>
            <a:off x="1981200" y="7719502"/>
            <a:ext cx="15087600" cy="1756475"/>
            <a:chOff x="1981200" y="7719502"/>
            <a:chExt cx="15087600" cy="1756475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F2319E45-1584-4F44-99C7-9A013D36B13B}"/>
                </a:ext>
              </a:extLst>
            </p:cNvPr>
            <p:cNvSpPr/>
            <p:nvPr/>
          </p:nvSpPr>
          <p:spPr>
            <a:xfrm>
              <a:off x="3810000" y="7900044"/>
              <a:ext cx="13258800" cy="1338687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238B401-3FAC-4C02-BD77-54E24B84D342}"/>
                </a:ext>
              </a:extLst>
            </p:cNvPr>
            <p:cNvGrpSpPr/>
            <p:nvPr/>
          </p:nvGrpSpPr>
          <p:grpSpPr>
            <a:xfrm>
              <a:off x="1981200" y="7719502"/>
              <a:ext cx="2286000" cy="1756475"/>
              <a:chOff x="1981200" y="7719502"/>
              <a:chExt cx="2286000" cy="1756475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DC6A61F2-20D5-40E2-83AB-2CE3AA42BA76}"/>
                  </a:ext>
                </a:extLst>
              </p:cNvPr>
              <p:cNvSpPr/>
              <p:nvPr/>
            </p:nvSpPr>
            <p:spPr>
              <a:xfrm>
                <a:off x="1981200" y="7719502"/>
                <a:ext cx="2286000" cy="1722899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A37C7D89-D708-4CDA-BDB3-5AC3CDE4C2A6}"/>
                  </a:ext>
                </a:extLst>
              </p:cNvPr>
              <p:cNvSpPr/>
              <p:nvPr/>
            </p:nvSpPr>
            <p:spPr>
              <a:xfrm>
                <a:off x="1981200" y="7844761"/>
                <a:ext cx="22860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5000" dirty="0">
                    <a:solidFill>
                      <a:srgbClr val="0D0D0D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효소의</a:t>
                </a:r>
                <a:endParaRPr lang="en-US" altLang="ko-KR" sz="5000" dirty="0">
                  <a:solidFill>
                    <a:srgbClr val="0D0D0D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>
                  <a:defRPr/>
                </a:pPr>
                <a:r>
                  <a:rPr lang="ko-KR" altLang="en-US" sz="5000" dirty="0">
                    <a:solidFill>
                      <a:srgbClr val="0D0D0D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역할</a:t>
                </a:r>
                <a:endParaRPr lang="en-US" altLang="ko-KR" sz="5000" dirty="0">
                  <a:solidFill>
                    <a:srgbClr val="0D0D0D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6170B8-2CA6-474E-A618-572891519754}"/>
              </a:ext>
            </a:extLst>
          </p:cNvPr>
          <p:cNvSpPr/>
          <p:nvPr/>
        </p:nvSpPr>
        <p:spPr>
          <a:xfrm>
            <a:off x="4270513" y="8027084"/>
            <a:ext cx="127982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효소가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물질대사를 촉진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하여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활동이 원활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하게 일어나므로 효소는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생명을 유지하는 데 필수적인 역할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3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효소의 작용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46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구조에 맞는 반응물과만 일시적으로 결합하여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활성화 에너지를 낮춘다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반응 전후에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변하지 않아 다시 사용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된다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48A1A56-EF48-49F1-980B-38FAE27A8AD5}"/>
              </a:ext>
            </a:extLst>
          </p:cNvPr>
          <p:cNvSpPr/>
          <p:nvPr/>
        </p:nvSpPr>
        <p:spPr>
          <a:xfrm>
            <a:off x="1295400" y="4014099"/>
            <a:ext cx="15697200" cy="5182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4DB28EF-C2C1-40A2-96E1-1A34D565B3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135767"/>
            <a:ext cx="14401800" cy="49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효소가 관여하는 생명 현상의 예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CBAACF0-F375-4580-8CAC-D3FB53A86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8900" r="-214" b="19947"/>
          <a:stretch/>
        </p:blipFill>
        <p:spPr>
          <a:xfrm>
            <a:off x="11956063" y="7675457"/>
            <a:ext cx="6181781" cy="252028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925800" cy="646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소화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소화 효소의 작용으로 음식물 내의 영양소가 작은 크기로 분해됨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혈액 응고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출혈 시 혈소판 내 혈액 응고 효소에 의해 혈액이 응고되어 출혈 막음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몸의 구성 성분 합성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효소의 작용으로 근육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뼈 등을 구성하는 성분을 합성함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해독 작용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효소는 세포의 구성 성분을 손상시킬 수 있는 독성 물질을 분해하거나 독성이 약한 물질로 바꾸는 데 관여한다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57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854</Words>
  <Application>Microsoft Office PowerPoint</Application>
  <PresentationFormat>사용자 지정</PresentationFormat>
  <Paragraphs>123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HY헤드라인M</vt:lpstr>
      <vt:lpstr>여기어때 잘난체 OTF</vt:lpstr>
      <vt:lpstr>휴먼둥근헤드라인</vt:lpstr>
      <vt:lpstr>휴먼매직체</vt:lpstr>
      <vt:lpstr>휴먼모음T</vt:lpstr>
      <vt:lpstr>휴먼편지체</vt:lpstr>
      <vt:lpstr>Arial</vt:lpstr>
      <vt:lpstr>Calibri</vt:lpstr>
      <vt:lpstr>Wingdings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61</cp:revision>
  <dcterms:created xsi:type="dcterms:W3CDTF">2020-07-03T09:50:51Z</dcterms:created>
  <dcterms:modified xsi:type="dcterms:W3CDTF">2020-09-08T02:25:45Z</dcterms:modified>
</cp:coreProperties>
</file>