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70" r:id="rId7"/>
    <p:sldId id="267" r:id="rId8"/>
    <p:sldId id="271" r:id="rId9"/>
    <p:sldId id="272" r:id="rId10"/>
    <p:sldId id="274" r:id="rId11"/>
    <p:sldId id="273" r:id="rId12"/>
    <p:sldId id="268" r:id="rId13"/>
    <p:sldId id="266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소비자 </a:t>
            </a:r>
            <a:r>
              <a:rPr lang="en-US" altLang="ko-KR" dirty="0"/>
              <a:t>: </a:t>
            </a:r>
            <a:r>
              <a:rPr lang="ko-KR" altLang="en-US" dirty="0"/>
              <a:t>다른 생물을 먹이로 하여 양분을 얻는 생물 </a:t>
            </a:r>
            <a:r>
              <a:rPr lang="en-US" altLang="ko-KR" dirty="0"/>
              <a:t>– </a:t>
            </a:r>
            <a:r>
              <a:rPr lang="ko-KR" altLang="en-US" dirty="0"/>
              <a:t>종속 영양 생물</a:t>
            </a:r>
            <a:endParaRPr lang="en-US" altLang="ko-KR" dirty="0"/>
          </a:p>
          <a:p>
            <a:r>
              <a:rPr lang="ko-KR" altLang="en-US" dirty="0"/>
              <a:t>분해자 </a:t>
            </a:r>
            <a:r>
              <a:rPr lang="en-US" altLang="ko-KR" dirty="0"/>
              <a:t>: </a:t>
            </a:r>
            <a:r>
              <a:rPr lang="ko-KR" altLang="en-US" dirty="0"/>
              <a:t>유기물을 무기물로 </a:t>
            </a:r>
            <a:r>
              <a:rPr lang="ko-KR" altLang="en-US" dirty="0" err="1"/>
              <a:t>분해햐여</a:t>
            </a:r>
            <a:r>
              <a:rPr lang="ko-KR" altLang="en-US" dirty="0"/>
              <a:t> 무기 환경으로 되돌려 보냄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05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7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시간이 길어지는 봄에 번식하는 동물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꾀꼬리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종달새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/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시간이 짧아지는 가을에 번식하는 동물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송어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노루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낮의 길이가 길어지고 밤의 길이가 짧아지면 개화하는 식물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장일 식물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유채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시금치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상추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/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낮의 길이가 짧아지고 밤의 길이가 길어지면 개화하는 식물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단일 식물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나팔꽃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도꼬마리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코스모스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54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변온 동물이 겨울잠 자는 이유 </a:t>
            </a:r>
            <a:r>
              <a:rPr lang="en-US" altLang="ko-KR" dirty="0"/>
              <a:t>: </a:t>
            </a:r>
            <a:r>
              <a:rPr lang="ko-KR" altLang="en-US" dirty="0"/>
              <a:t>겨울에 체온이 낮아져 물질대사가 원활하지 않아서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정온 동물이 겨울잠 자는 이유 </a:t>
            </a:r>
            <a:r>
              <a:rPr lang="en-US" altLang="ko-KR" dirty="0"/>
              <a:t>: </a:t>
            </a:r>
            <a:r>
              <a:rPr lang="ko-KR" altLang="en-US" dirty="0"/>
              <a:t>겨울 동안에는 먹이를 구하기 힘들어 활동을 줄여 에너지 소모를 최소화하기 위해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추운 지방으로 갈수록 몸집은 커지고 말단 부위는 작아져 체온을 유지하기에 유리하다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47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추운 지방으로 갈수록 몸집은 커지고 말단 부위는 작아져 체온을 유지하기에 유리하다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3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trtr7823/222065872485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wolyong77/222121598580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hyperlink" Target="https://blog.naver.com/izzoa1023/128329935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jpeg"/><Relationship Id="rId10" Type="http://schemas.openxmlformats.org/officeDocument/2006/relationships/hyperlink" Target="https://blog.naver.com/gkskfh3860/110137026598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blog.naver.com/rhkddlr0418/2205708219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6053" y="6312879"/>
            <a:ext cx="14553607" cy="14801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01.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구성 요소와 환경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31C5CBE4-1C85-47AB-833F-69F54F72DED6}"/>
              </a:ext>
            </a:extLst>
          </p:cNvPr>
          <p:cNvSpPr txBox="1"/>
          <p:nvPr/>
        </p:nvSpPr>
        <p:spPr>
          <a:xfrm>
            <a:off x="1358939" y="1270359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온도와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F39915AD-9432-45B6-8026-0A8319DF14AE}"/>
              </a:ext>
            </a:extLst>
          </p:cNvPr>
          <p:cNvSpPr txBox="1"/>
          <p:nvPr/>
        </p:nvSpPr>
        <p:spPr>
          <a:xfrm>
            <a:off x="1588554" y="1920112"/>
            <a:ext cx="8469846" cy="45949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식물의 적응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툰드라에 사는 털송이풀은 잎이나 꽃에 털이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나있음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낙엽수는 겨울에 잎을 떨어뜨리지만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상록수는 잎의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큐티클층이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두꺼워 잎을 떨어뜨리지 않음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A1CC741-1995-49E6-A8E5-C852BCCF0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35" y="2029032"/>
            <a:ext cx="5866266" cy="50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39159D48-6667-4FA9-9E76-22267B70A02A}"/>
              </a:ext>
            </a:extLst>
          </p:cNvPr>
          <p:cNvSpPr txBox="1"/>
          <p:nvPr/>
        </p:nvSpPr>
        <p:spPr>
          <a:xfrm>
            <a:off x="1368278" y="4907275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토양과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56CD256B-8EA0-4DC3-B3B4-4FCCBF911198}"/>
              </a:ext>
            </a:extLst>
          </p:cNvPr>
          <p:cNvSpPr txBox="1"/>
          <p:nvPr/>
        </p:nvSpPr>
        <p:spPr>
          <a:xfrm>
            <a:off x="1349228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물과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238C1095-5B1C-45F0-84C9-808CC76B9D73}"/>
              </a:ext>
            </a:extLst>
          </p:cNvPr>
          <p:cNvSpPr txBox="1"/>
          <p:nvPr/>
        </p:nvSpPr>
        <p:spPr>
          <a:xfrm>
            <a:off x="1588554" y="1920112"/>
            <a:ext cx="15360385" cy="28423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생물의 생명 유지에 반드시 필요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육상 생물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몸속 수분 보존하기 위해 적응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예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곤충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키틴질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조류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단단한 껍질로 싸인 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파충류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몸 표면이 비늘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B631BE0A-C472-49D8-A746-46CDF04BF6BD}"/>
              </a:ext>
            </a:extLst>
          </p:cNvPr>
          <p:cNvSpPr txBox="1"/>
          <p:nvPr/>
        </p:nvSpPr>
        <p:spPr>
          <a:xfrm>
            <a:off x="1588554" y="5812969"/>
            <a:ext cx="15360385" cy="230233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생물이 살아가는 터전 제공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토양 속 미생물은 죽은 생물이나 배설물로 분해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양분 제공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or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환경으로 돌려보냄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5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P244~245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9200" y="-14288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7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인간과 생태계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B733CFA4-DF23-4CDF-AAD8-305EE0B886F5}"/>
              </a:ext>
            </a:extLst>
          </p:cNvPr>
          <p:cNvSpPr txBox="1"/>
          <p:nvPr/>
        </p:nvSpPr>
        <p:spPr>
          <a:xfrm>
            <a:off x="1981200" y="4011385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8000" kern="0" spc="-4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모든 생물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E40269BA-B513-4E3D-88F3-E3857A562C96}"/>
              </a:ext>
            </a:extLst>
          </p:cNvPr>
          <p:cNvSpPr txBox="1"/>
          <p:nvPr/>
        </p:nvSpPr>
        <p:spPr>
          <a:xfrm>
            <a:off x="10134600" y="3985345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8000" kern="0" spc="-4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왼쪽/오른쪽 1">
            <a:extLst>
              <a:ext uri="{FF2B5EF4-FFF2-40B4-BE49-F238E27FC236}">
                <a16:creationId xmlns:a16="http://schemas.microsoft.com/office/drawing/2014/main" id="{B90DD44C-5D89-4AA2-997B-A9B9DFEB291A}"/>
              </a:ext>
            </a:extLst>
          </p:cNvPr>
          <p:cNvSpPr/>
          <p:nvPr/>
        </p:nvSpPr>
        <p:spPr>
          <a:xfrm>
            <a:off x="7315200" y="3619500"/>
            <a:ext cx="4343400" cy="1981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506173B0-D220-43F1-932D-A0706329BCBF}"/>
              </a:ext>
            </a:extLst>
          </p:cNvPr>
          <p:cNvSpPr txBox="1"/>
          <p:nvPr/>
        </p:nvSpPr>
        <p:spPr>
          <a:xfrm>
            <a:off x="6597728" y="4156160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상호작용</a:t>
            </a:r>
            <a:endParaRPr lang="en-US" sz="6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CECF607F-705B-4112-89B9-D57DFCFB409E}"/>
              </a:ext>
            </a:extLst>
          </p:cNvPr>
          <p:cNvSpPr txBox="1"/>
          <p:nvPr/>
        </p:nvSpPr>
        <p:spPr>
          <a:xfrm>
            <a:off x="1546416" y="7386111"/>
            <a:ext cx="851198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생활과 생태계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383400CD-B7F9-4139-8573-2E4735100E72}"/>
              </a:ext>
            </a:extLst>
          </p:cNvPr>
          <p:cNvSpPr txBox="1"/>
          <p:nvPr/>
        </p:nvSpPr>
        <p:spPr>
          <a:xfrm>
            <a:off x="10067925" y="7386111"/>
            <a:ext cx="43434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&gt;&gt;&gt; </a:t>
            </a:r>
            <a:r>
              <a:rPr lang="ko-KR" altLang="en-US" sz="4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풀어보기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!!!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95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25601" y="2471348"/>
            <a:ext cx="3855788" cy="1907814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50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lack" pitchFamily="34" charset="0"/>
              </a:rPr>
              <a:t>THANK </a:t>
            </a:r>
            <a:r>
              <a:rPr lang="en-US" sz="150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lack" pitchFamily="34" charset="0"/>
              </a:rPr>
              <a:t>YOU</a:t>
            </a:r>
            <a:endParaRPr lang="en-US" sz="1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3" name="Object 33"/>
          <p:cNvSpPr txBox="1"/>
          <p:nvPr/>
        </p:nvSpPr>
        <p:spPr>
          <a:xfrm rot="423179">
            <a:off x="9653824" y="2890207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5000" kern="0" spc="-200" dirty="0">
                <a:solidFill>
                  <a:srgbClr val="FFCC1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쿠키런 Bold" pitchFamily="34" charset="0"/>
              </a:rPr>
              <a:t>감사합니다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00199" y="7001473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42135" y="2999946"/>
            <a:ext cx="13797200" cy="109472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구성 요소를 구분할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생태계에서 생물과 환경의 상호 관계를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42135" y="6701584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우리 주변의 생태계를 조사하고 생태계 보전과 인간 생활의 관계를 토의할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p239</a:t>
              </a:r>
              <a:endParaRPr lang="en-US" dirty="0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744F5652-9205-43A7-A2DB-524C1D987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849" y="2679992"/>
            <a:ext cx="9886951" cy="6044907"/>
          </a:xfrm>
          <a:prstGeom prst="roundRect">
            <a:avLst/>
          </a:prstGeom>
        </p:spPr>
      </p:pic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숲속 생태계 구성원 찾기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6" name="Object 68">
            <a:extLst>
              <a:ext uri="{FF2B5EF4-FFF2-40B4-BE49-F238E27FC236}">
                <a16:creationId xmlns:a16="http://schemas.microsoft.com/office/drawing/2014/main" id="{11B31AA9-4035-4623-8D00-ADD980341B8C}"/>
              </a:ext>
            </a:extLst>
          </p:cNvPr>
          <p:cNvSpPr txBox="1"/>
          <p:nvPr/>
        </p:nvSpPr>
        <p:spPr>
          <a:xfrm>
            <a:off x="11329987" y="1650747"/>
            <a:ext cx="5791201" cy="21396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92D05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초록색</a:t>
            </a:r>
            <a:endParaRPr lang="en-US" altLang="ko-KR" sz="4000" dirty="0">
              <a:solidFill>
                <a:srgbClr val="92D05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광합성을 하여 스스로 양분을 합성하는 생물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BED2278F-5455-4336-A537-B578D6EAA94B}"/>
              </a:ext>
            </a:extLst>
          </p:cNvPr>
          <p:cNvSpPr txBox="1"/>
          <p:nvPr/>
        </p:nvSpPr>
        <p:spPr>
          <a:xfrm>
            <a:off x="11372850" y="3621022"/>
            <a:ext cx="5467352" cy="21396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빨간색</a:t>
            </a:r>
            <a:endParaRPr lang="en-US" altLang="ko-KR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다른 생물을 먹어 양분을 얻는 생물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2" name="Object 68">
            <a:extLst>
              <a:ext uri="{FF2B5EF4-FFF2-40B4-BE49-F238E27FC236}">
                <a16:creationId xmlns:a16="http://schemas.microsoft.com/office/drawing/2014/main" id="{4C09EFF6-19A9-4804-B3BB-C18D3DA81DA9}"/>
              </a:ext>
            </a:extLst>
          </p:cNvPr>
          <p:cNvSpPr txBox="1"/>
          <p:nvPr/>
        </p:nvSpPr>
        <p:spPr>
          <a:xfrm>
            <a:off x="11491911" y="5789202"/>
            <a:ext cx="5467352" cy="31064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파란색</a:t>
            </a:r>
            <a:endParaRPr lang="en-US" altLang="ko-KR" sz="4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다른 생물의 배설물이나 죽은 생물을 분해하여 양분을 얻는 생물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71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D73ED3A-3BB2-4CD9-81C7-19CA1ACED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37" y="1512254"/>
            <a:ext cx="15288726" cy="5572127"/>
          </a:xfrm>
          <a:prstGeom prst="rect">
            <a:avLst/>
          </a:prstGeom>
        </p:spPr>
      </p:pic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483072" y="2933700"/>
            <a:ext cx="3856831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독립적으로 생명 활동을 할 수 있는 하나의 생명체</a:t>
            </a:r>
            <a:endParaRPr lang="en-US" sz="3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6BD468AE-6F27-40F6-A6B6-5CB4B7C8388F}"/>
              </a:ext>
            </a:extLst>
          </p:cNvPr>
          <p:cNvSpPr txBox="1"/>
          <p:nvPr/>
        </p:nvSpPr>
        <p:spPr>
          <a:xfrm>
            <a:off x="3990153" y="7027239"/>
            <a:ext cx="4066825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같은 종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의 생물이 일정 지역에 모여 사는 집합체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B03C45EB-84AE-4E27-87FE-43BB1BE43C2E}"/>
              </a:ext>
            </a:extLst>
          </p:cNvPr>
          <p:cNvSpPr txBox="1"/>
          <p:nvPr/>
        </p:nvSpPr>
        <p:spPr>
          <a:xfrm>
            <a:off x="8186075" y="7027239"/>
            <a:ext cx="3814919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일정한 지역 내에서 살아가는 모든 생물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EEFBB56B-7702-41B5-9CF2-CBAEEF7473CE}"/>
              </a:ext>
            </a:extLst>
          </p:cNvPr>
          <p:cNvSpPr txBox="1"/>
          <p:nvPr/>
        </p:nvSpPr>
        <p:spPr>
          <a:xfrm>
            <a:off x="12110268" y="7125644"/>
            <a:ext cx="4985539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일정한 지역에 사는 생물들과 이들에 영향을 미치는 환경 요인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20507" y="1471280"/>
            <a:ext cx="14478000" cy="1421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환경이 서로 영향을 주고받으며 이룬 하나의 체계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EC20939-C7E4-4A68-AD32-3462374FC302}"/>
              </a:ext>
            </a:extLst>
          </p:cNvPr>
          <p:cNvSpPr/>
          <p:nvPr/>
        </p:nvSpPr>
        <p:spPr>
          <a:xfrm>
            <a:off x="2133600" y="6286500"/>
            <a:ext cx="1265106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B97043F-3D9E-4FCD-B513-D34591D27EBA}"/>
              </a:ext>
            </a:extLst>
          </p:cNvPr>
          <p:cNvSpPr/>
          <p:nvPr/>
        </p:nvSpPr>
        <p:spPr>
          <a:xfrm>
            <a:off x="4679684" y="6286499"/>
            <a:ext cx="1416316" cy="932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98FEE58-27E7-4DF9-936F-A0845471F8FC}"/>
              </a:ext>
            </a:extLst>
          </p:cNvPr>
          <p:cNvSpPr/>
          <p:nvPr/>
        </p:nvSpPr>
        <p:spPr>
          <a:xfrm>
            <a:off x="8746509" y="6286499"/>
            <a:ext cx="1265106" cy="89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D76F1DD-32E3-4C46-A211-7394E8BABBB7}"/>
              </a:ext>
            </a:extLst>
          </p:cNvPr>
          <p:cNvSpPr/>
          <p:nvPr/>
        </p:nvSpPr>
        <p:spPr>
          <a:xfrm>
            <a:off x="13129571" y="6362699"/>
            <a:ext cx="1521931" cy="81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752599" y="1901717"/>
            <a:ext cx="14478000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buAutoNum type="arabicParenR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생물적 요인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생태계의 모든 생물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역할에 따라 생산자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소비자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분해자로 구분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6BD468AE-6F27-40F6-A6B6-5CB4B7C8388F}"/>
              </a:ext>
            </a:extLst>
          </p:cNvPr>
          <p:cNvSpPr txBox="1"/>
          <p:nvPr/>
        </p:nvSpPr>
        <p:spPr>
          <a:xfrm>
            <a:off x="1545988" y="7218204"/>
            <a:ext cx="4066825" cy="13579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식물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플랑크톤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식물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구성 요소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모서리가 둥근 직사각형 1">
            <a:extLst>
              <a:ext uri="{FF2B5EF4-FFF2-40B4-BE49-F238E27FC236}">
                <a16:creationId xmlns:a16="http://schemas.microsoft.com/office/drawing/2014/main" id="{AA81C0C2-1FCF-45AF-BFED-3A342AF92A00}"/>
              </a:ext>
            </a:extLst>
          </p:cNvPr>
          <p:cNvSpPr/>
          <p:nvPr/>
        </p:nvSpPr>
        <p:spPr>
          <a:xfrm>
            <a:off x="1483072" y="4061028"/>
            <a:ext cx="4284412" cy="30617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생산자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광합성으로 필요한 양분을 스스로 만드는 생물</a:t>
            </a:r>
          </a:p>
        </p:txBody>
      </p:sp>
      <p:sp>
        <p:nvSpPr>
          <p:cNvPr id="16" name="모서리가 둥근 직사각형 18">
            <a:extLst>
              <a:ext uri="{FF2B5EF4-FFF2-40B4-BE49-F238E27FC236}">
                <a16:creationId xmlns:a16="http://schemas.microsoft.com/office/drawing/2014/main" id="{D9B37552-4750-4D81-81BF-E34E07835E1B}"/>
              </a:ext>
            </a:extLst>
          </p:cNvPr>
          <p:cNvSpPr/>
          <p:nvPr/>
        </p:nvSpPr>
        <p:spPr>
          <a:xfrm>
            <a:off x="6980440" y="4041876"/>
            <a:ext cx="4485667" cy="3061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소비자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생물을 먹이로 하여 양분을 얻는 생물</a:t>
            </a:r>
            <a:endParaRPr lang="en-US" altLang="ko-KR" sz="4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모서리가 둥근 직사각형 20">
            <a:extLst>
              <a:ext uri="{FF2B5EF4-FFF2-40B4-BE49-F238E27FC236}">
                <a16:creationId xmlns:a16="http://schemas.microsoft.com/office/drawing/2014/main" id="{FE1944BF-749B-45B3-BF1D-CDDB3B3D88A9}"/>
              </a:ext>
            </a:extLst>
          </p:cNvPr>
          <p:cNvSpPr/>
          <p:nvPr/>
        </p:nvSpPr>
        <p:spPr>
          <a:xfrm>
            <a:off x="12712629" y="4061028"/>
            <a:ext cx="4061473" cy="3061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분해자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사체나 배설물을 분해하여 양분을 얻는 생물</a:t>
            </a: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CD60E002-DC7D-4008-AA9A-6E92658F6741}"/>
              </a:ext>
            </a:extLst>
          </p:cNvPr>
          <p:cNvSpPr txBox="1"/>
          <p:nvPr/>
        </p:nvSpPr>
        <p:spPr>
          <a:xfrm>
            <a:off x="6241361" y="7122787"/>
            <a:ext cx="5867401" cy="15768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1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 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초식 동물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차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3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차 소비자 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육식 동물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54371A4C-6881-4EBA-8A64-D35B81DDD1BC}"/>
              </a:ext>
            </a:extLst>
          </p:cNvPr>
          <p:cNvSpPr txBox="1"/>
          <p:nvPr/>
        </p:nvSpPr>
        <p:spPr>
          <a:xfrm>
            <a:off x="12712400" y="7084572"/>
            <a:ext cx="4061474" cy="15768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세균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버섯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곰팡이 등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1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752600" y="1856790"/>
            <a:ext cx="14478000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2)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비생물적 요인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생물을 둘러싸고 있는 환경 요인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물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토양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공기 등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구성 요소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E2ECB7-29CC-4639-97A2-A3660643D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999" y="3760641"/>
            <a:ext cx="7467600" cy="5087815"/>
          </a:xfrm>
          <a:prstGeom prst="rect">
            <a:avLst/>
          </a:prstGeom>
        </p:spPr>
      </p:pic>
      <p:sp>
        <p:nvSpPr>
          <p:cNvPr id="20" name="Object 68">
            <a:extLst>
              <a:ext uri="{FF2B5EF4-FFF2-40B4-BE49-F238E27FC236}">
                <a16:creationId xmlns:a16="http://schemas.microsoft.com/office/drawing/2014/main" id="{424E6534-6240-4F38-AEA1-D935547F511D}"/>
              </a:ext>
            </a:extLst>
          </p:cNvPr>
          <p:cNvSpPr txBox="1"/>
          <p:nvPr/>
        </p:nvSpPr>
        <p:spPr>
          <a:xfrm>
            <a:off x="1227124" y="9320110"/>
            <a:ext cx="15460949" cy="4710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https://blog.naver.com/trtr7823/222065872485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AAE78547-C242-4A93-A9BC-04E65CF65BB4}"/>
              </a:ext>
            </a:extLst>
          </p:cNvPr>
          <p:cNvSpPr txBox="1"/>
          <p:nvPr/>
        </p:nvSpPr>
        <p:spPr>
          <a:xfrm>
            <a:off x="9357899" y="1486293"/>
            <a:ext cx="7330173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비생물적 요인이 생물적 요인에게 영향을 준다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B5D4AB49-2DC7-48B7-85B5-A7DF357E5E7F}"/>
              </a:ext>
            </a:extLst>
          </p:cNvPr>
          <p:cNvSpPr txBox="1"/>
          <p:nvPr/>
        </p:nvSpPr>
        <p:spPr>
          <a:xfrm>
            <a:off x="9328765" y="3830107"/>
            <a:ext cx="7253464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B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생물적 요인이 비생물적 요인에게 영향을 준다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68">
            <a:extLst>
              <a:ext uri="{FF2B5EF4-FFF2-40B4-BE49-F238E27FC236}">
                <a16:creationId xmlns:a16="http://schemas.microsoft.com/office/drawing/2014/main" id="{7790EC01-0D93-47B3-96AA-0F44BC3B9DCA}"/>
              </a:ext>
            </a:extLst>
          </p:cNvPr>
          <p:cNvSpPr txBox="1"/>
          <p:nvPr/>
        </p:nvSpPr>
        <p:spPr>
          <a:xfrm>
            <a:off x="9328764" y="6253076"/>
            <a:ext cx="7253463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생물적 요인은 서로 영향을 주고받는다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907A61BA-75DF-4D48-8C15-72406F9EAEB4}"/>
              </a:ext>
            </a:extLst>
          </p:cNvPr>
          <p:cNvSpPr txBox="1"/>
          <p:nvPr/>
        </p:nvSpPr>
        <p:spPr>
          <a:xfrm>
            <a:off x="9377230" y="2632466"/>
            <a:ext cx="7464212" cy="12222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숲에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빛이 잘 들고 토양에 양분이 풍부하면 식물이 잘 자란다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14947E07-268C-4553-9389-689AF28CE194}"/>
              </a:ext>
            </a:extLst>
          </p:cNvPr>
          <p:cNvSpPr txBox="1"/>
          <p:nvPr/>
        </p:nvSpPr>
        <p:spPr>
          <a:xfrm>
            <a:off x="9377230" y="5030844"/>
            <a:ext cx="7464212" cy="12222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낙엽이 쌓여 분해되면 토양이 </a:t>
            </a:r>
            <a:r>
              <a:rPr lang="ko-KR" altLang="en-US" sz="3500" dirty="0" err="1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비옥해진다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66E53F90-A695-4717-8173-E17796B40219}"/>
              </a:ext>
            </a:extLst>
          </p:cNvPr>
          <p:cNvSpPr txBox="1"/>
          <p:nvPr/>
        </p:nvSpPr>
        <p:spPr>
          <a:xfrm>
            <a:off x="9342594" y="7476183"/>
            <a:ext cx="7464212" cy="15532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초식 동물은 식물을 먹고 살며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식물은 초식 동물의 배설물을 통해 씨앗을 퍼트린다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4245FD27-6524-49A8-A425-18924B4F3810}"/>
              </a:ext>
            </a:extLst>
          </p:cNvPr>
          <p:cNvSpPr txBox="1"/>
          <p:nvPr/>
        </p:nvSpPr>
        <p:spPr>
          <a:xfrm>
            <a:off x="4208636" y="3438244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A</a:t>
            </a:r>
          </a:p>
        </p:txBody>
      </p:sp>
      <p:sp>
        <p:nvSpPr>
          <p:cNvPr id="31" name="Object 68">
            <a:extLst>
              <a:ext uri="{FF2B5EF4-FFF2-40B4-BE49-F238E27FC236}">
                <a16:creationId xmlns:a16="http://schemas.microsoft.com/office/drawing/2014/main" id="{68C99186-DA6C-4F70-B865-C82DA35FE0EE}"/>
              </a:ext>
            </a:extLst>
          </p:cNvPr>
          <p:cNvSpPr txBox="1"/>
          <p:nvPr/>
        </p:nvSpPr>
        <p:spPr>
          <a:xfrm>
            <a:off x="4171475" y="7144988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B</a:t>
            </a:r>
          </a:p>
        </p:txBody>
      </p:sp>
      <p:sp>
        <p:nvSpPr>
          <p:cNvPr id="32" name="Object 68">
            <a:extLst>
              <a:ext uri="{FF2B5EF4-FFF2-40B4-BE49-F238E27FC236}">
                <a16:creationId xmlns:a16="http://schemas.microsoft.com/office/drawing/2014/main" id="{9F1A6905-02A9-482D-8546-0CAE3EB621BA}"/>
              </a:ext>
            </a:extLst>
          </p:cNvPr>
          <p:cNvSpPr txBox="1"/>
          <p:nvPr/>
        </p:nvSpPr>
        <p:spPr>
          <a:xfrm>
            <a:off x="6019800" y="5150621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85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22C41AA8-43D2-48C7-AD38-3269FB755A0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빛과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797E0C7A-35CF-4782-93F6-836FB9D7548E}"/>
              </a:ext>
            </a:extLst>
          </p:cNvPr>
          <p:cNvSpPr txBox="1"/>
          <p:nvPr/>
        </p:nvSpPr>
        <p:spPr>
          <a:xfrm>
            <a:off x="1588554" y="1920112"/>
            <a:ext cx="15110892" cy="32233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AutoNum type="arabicParenR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세기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세기가 강한 곳에 서식하는 식물의 잎은 두껍고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약한 곳에 서식하는 식물의 잎은 얇고 넓다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한 식물 개체에서도 강한 빛을 받는 잎이 약한 빛을 받는 잎보다 두껍다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A4677D3-4290-4380-8D12-65052E6A4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0" y="5143500"/>
            <a:ext cx="15069946" cy="3740071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ECC91504-716E-48FF-9C24-71C679B72A00}"/>
              </a:ext>
            </a:extLst>
          </p:cNvPr>
          <p:cNvSpPr/>
          <p:nvPr/>
        </p:nvSpPr>
        <p:spPr>
          <a:xfrm>
            <a:off x="5181600" y="2429691"/>
            <a:ext cx="1295400" cy="839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2EA850E-632D-49C6-81BE-19A202EF8873}"/>
              </a:ext>
            </a:extLst>
          </p:cNvPr>
          <p:cNvCxnSpPr>
            <a:cxnSpLocks/>
          </p:cNvCxnSpPr>
          <p:nvPr/>
        </p:nvCxnSpPr>
        <p:spPr>
          <a:xfrm>
            <a:off x="10287000" y="3229794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0D4D9038-EDD4-4536-A825-97D5807F47AE}"/>
              </a:ext>
            </a:extLst>
          </p:cNvPr>
          <p:cNvSpPr/>
          <p:nvPr/>
        </p:nvSpPr>
        <p:spPr>
          <a:xfrm>
            <a:off x="15427858" y="2398984"/>
            <a:ext cx="1295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9F3FC369-9AEF-4157-8BA4-8AD5DD7DBDEC}"/>
              </a:ext>
            </a:extLst>
          </p:cNvPr>
          <p:cNvSpPr txBox="1"/>
          <p:nvPr/>
        </p:nvSpPr>
        <p:spPr>
          <a:xfrm>
            <a:off x="10036708" y="1727560"/>
            <a:ext cx="29365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양지식물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D5D2A168-3CB8-472C-B5CB-BD970729BD92}"/>
              </a:ext>
            </a:extLst>
          </p:cNvPr>
          <p:cNvSpPr txBox="1"/>
          <p:nvPr/>
        </p:nvSpPr>
        <p:spPr>
          <a:xfrm>
            <a:off x="9144000" y="4338896"/>
            <a:ext cx="29365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음지식물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50EDBD-E646-4D75-9550-382925571F3D}"/>
              </a:ext>
            </a:extLst>
          </p:cNvPr>
          <p:cNvGrpSpPr/>
          <p:nvPr/>
        </p:nvGrpSpPr>
        <p:grpSpPr>
          <a:xfrm>
            <a:off x="5143500" y="3771900"/>
            <a:ext cx="5143500" cy="596541"/>
            <a:chOff x="5143500" y="3771900"/>
            <a:chExt cx="5143500" cy="596541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3C64E8B9-5F2A-4782-9EB0-9597F7BE97C9}"/>
                </a:ext>
              </a:extLst>
            </p:cNvPr>
            <p:cNvCxnSpPr>
              <a:cxnSpLocks/>
            </p:cNvCxnSpPr>
            <p:nvPr/>
          </p:nvCxnSpPr>
          <p:spPr>
            <a:xfrm>
              <a:off x="5143500" y="3771900"/>
              <a:ext cx="5143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A11D22B-53F5-40CC-984E-5A0B92044B67}"/>
                </a:ext>
              </a:extLst>
            </p:cNvPr>
            <p:cNvCxnSpPr/>
            <p:nvPr/>
          </p:nvCxnSpPr>
          <p:spPr>
            <a:xfrm>
              <a:off x="9144000" y="3771900"/>
              <a:ext cx="762000" cy="596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ject 68">
            <a:extLst>
              <a:ext uri="{FF2B5EF4-FFF2-40B4-BE49-F238E27FC236}">
                <a16:creationId xmlns:a16="http://schemas.microsoft.com/office/drawing/2014/main" id="{EF8292B0-F4FF-407F-AC11-BE8B067FD4A7}"/>
              </a:ext>
            </a:extLst>
          </p:cNvPr>
          <p:cNvSpPr txBox="1"/>
          <p:nvPr/>
        </p:nvSpPr>
        <p:spPr>
          <a:xfrm>
            <a:off x="6246986" y="7972147"/>
            <a:ext cx="190641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양엽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006CF848-DE73-40D5-9768-2BB72EF8FA39}"/>
              </a:ext>
            </a:extLst>
          </p:cNvPr>
          <p:cNvSpPr txBox="1"/>
          <p:nvPr/>
        </p:nvSpPr>
        <p:spPr>
          <a:xfrm>
            <a:off x="14593235" y="7967106"/>
            <a:ext cx="190641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음엽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390A861B-1FDE-458D-BCE4-1623B5DB1993}"/>
              </a:ext>
            </a:extLst>
          </p:cNvPr>
          <p:cNvSpPr txBox="1"/>
          <p:nvPr/>
        </p:nvSpPr>
        <p:spPr>
          <a:xfrm>
            <a:off x="3525217" y="9281828"/>
            <a:ext cx="1123756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단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한 식물에서도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양엽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음엽이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모두 나타남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7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" grpId="0" animBg="1"/>
      <p:bldP spid="16" grpId="0" animBg="1"/>
      <p:bldP spid="19" grpId="0"/>
      <p:bldP spid="20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77C87D2F-61D3-4C67-BDA6-3B031B026EEF}"/>
              </a:ext>
            </a:extLst>
          </p:cNvPr>
          <p:cNvSpPr txBox="1"/>
          <p:nvPr/>
        </p:nvSpPr>
        <p:spPr>
          <a:xfrm>
            <a:off x="1447800" y="1486993"/>
            <a:ext cx="6705600" cy="3200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파장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바다의 깊이에 따라 도달하는 빛의 파장과 양이 달라 서식하는 해조류가 다름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E1EED9-6A7F-4DFD-958B-0FA686932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82810"/>
            <a:ext cx="6553200" cy="4121907"/>
          </a:xfrm>
          <a:prstGeom prst="rect">
            <a:avLst/>
          </a:prstGeom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id="{E9F1014C-E03D-4879-B0AC-719358292452}"/>
              </a:ext>
            </a:extLst>
          </p:cNvPr>
          <p:cNvSpPr txBox="1"/>
          <p:nvPr/>
        </p:nvSpPr>
        <p:spPr>
          <a:xfrm>
            <a:off x="9144000" y="1456612"/>
            <a:ext cx="7696200" cy="28486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동물의 생식이나 행동에 영향 미침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식물의 개화에도 영향을 미침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658772-744D-4290-892F-72F4D01A0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035" y="4252913"/>
            <a:ext cx="2943225" cy="3457575"/>
          </a:xfrm>
          <a:prstGeom prst="rect">
            <a:avLst/>
          </a:prstGeom>
        </p:spPr>
      </p:pic>
      <p:sp>
        <p:nvSpPr>
          <p:cNvPr id="14" name="Object 68">
            <a:extLst>
              <a:ext uri="{FF2B5EF4-FFF2-40B4-BE49-F238E27FC236}">
                <a16:creationId xmlns:a16="http://schemas.microsoft.com/office/drawing/2014/main" id="{4E3BF1D4-53AB-47DD-B946-5DBB46EF7015}"/>
              </a:ext>
            </a:extLst>
          </p:cNvPr>
          <p:cNvSpPr txBox="1"/>
          <p:nvPr/>
        </p:nvSpPr>
        <p:spPr>
          <a:xfrm>
            <a:off x="1227124" y="9320110"/>
            <a:ext cx="15460949" cy="4710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7"/>
              </a:rPr>
              <a:t>https://blog.naver.com/izzoa1023/128329935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8"/>
              </a:rPr>
              <a:t>https://blog.naver.com/wolyong77/222121598580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</a:p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9"/>
              </a:rPr>
              <a:t>https://blog.naver.com/rhkddlr0418/220570821931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10"/>
              </a:rPr>
              <a:t>https://blog.naver.com/gkskfh3860/110137026598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B3F0AF-FB09-4E67-A51E-A14FDF1176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89" y="4288264"/>
            <a:ext cx="5643553" cy="20744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17914C-3477-4D59-9365-953A3B21A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2940" y="6398051"/>
            <a:ext cx="4337936" cy="30334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5F6AABA-B8D1-41B5-B141-88485F49E6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0515" y="6376669"/>
            <a:ext cx="3552634" cy="3727876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E1BDF21F-62E8-4F1A-8629-57E203F1ADC5}"/>
              </a:ext>
            </a:extLst>
          </p:cNvPr>
          <p:cNvSpPr/>
          <p:nvPr/>
        </p:nvSpPr>
        <p:spPr>
          <a:xfrm>
            <a:off x="2173492" y="5615788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B908ABE-E6D7-49B6-8615-4A3B2B95CA06}"/>
              </a:ext>
            </a:extLst>
          </p:cNvPr>
          <p:cNvSpPr/>
          <p:nvPr/>
        </p:nvSpPr>
        <p:spPr>
          <a:xfrm>
            <a:off x="2800869" y="6298139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C337F39-C352-4C50-B793-E478360FEE4A}"/>
              </a:ext>
            </a:extLst>
          </p:cNvPr>
          <p:cNvSpPr/>
          <p:nvPr/>
        </p:nvSpPr>
        <p:spPr>
          <a:xfrm>
            <a:off x="3530219" y="7533275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3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31C5CBE4-1C85-47AB-833F-69F54F72DED6}"/>
              </a:ext>
            </a:extLst>
          </p:cNvPr>
          <p:cNvSpPr txBox="1"/>
          <p:nvPr/>
        </p:nvSpPr>
        <p:spPr>
          <a:xfrm>
            <a:off x="1358939" y="1270359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온도와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F39915AD-9432-45B6-8026-0A8319DF14AE}"/>
              </a:ext>
            </a:extLst>
          </p:cNvPr>
          <p:cNvSpPr txBox="1"/>
          <p:nvPr/>
        </p:nvSpPr>
        <p:spPr>
          <a:xfrm>
            <a:off x="1588554" y="1920112"/>
            <a:ext cx="15110892" cy="40615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동물은 기온이 변하면 체온 유지에 영향을 받음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변온 동물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겨울잠 자는 동물들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양서류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파충류 등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  <a:p>
            <a:pPr algn="just"/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개구리</a:t>
            </a:r>
            <a:endParaRPr lang="en-US" altLang="ko-KR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정온 동물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체온을 일정하게 유지할 수 있도록 적응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포유류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/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서식지의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기온에 따라 몸집과 몸 말단부의 크기 다름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추운</a:t>
            </a:r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지방 </a:t>
            </a:r>
            <a:r>
              <a:rPr lang="en-US" altLang="ko-KR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깃털이나 털이 발달</a:t>
            </a:r>
            <a:r>
              <a:rPr lang="en-US" altLang="ko-KR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피하 지방층 두꺼움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06F49B1-36D3-43FA-9E82-E4517BB2D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8" y="5829300"/>
            <a:ext cx="12986323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0DF02-C10E-4070-9ADD-832F635BA49E}"/>
              </a:ext>
            </a:extLst>
          </p:cNvPr>
          <p:cNvSpPr txBox="1"/>
          <p:nvPr/>
        </p:nvSpPr>
        <p:spPr>
          <a:xfrm>
            <a:off x="5486400" y="842698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사막여우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05770-5EAE-4A0A-8526-8DE0DEFDEF2A}"/>
              </a:ext>
            </a:extLst>
          </p:cNvPr>
          <p:cNvSpPr txBox="1"/>
          <p:nvPr/>
        </p:nvSpPr>
        <p:spPr>
          <a:xfrm>
            <a:off x="9982200" y="842698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온대여우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8C446-A087-4A46-BEAA-4F793671C50F}"/>
              </a:ext>
            </a:extLst>
          </p:cNvPr>
          <p:cNvSpPr txBox="1"/>
          <p:nvPr/>
        </p:nvSpPr>
        <p:spPr>
          <a:xfrm>
            <a:off x="14478000" y="846177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북극여우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7C1FAFF6-7D4B-4697-9766-786043E55703}"/>
              </a:ext>
            </a:extLst>
          </p:cNvPr>
          <p:cNvSpPr/>
          <p:nvPr/>
        </p:nvSpPr>
        <p:spPr>
          <a:xfrm>
            <a:off x="2895600" y="8769549"/>
            <a:ext cx="12472387" cy="6323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7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3" grpId="0"/>
      <p:bldP spid="14" grpId="0"/>
      <p:bldP spid="1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755</Words>
  <Application>Microsoft Office PowerPoint</Application>
  <PresentationFormat>사용자 지정</PresentationFormat>
  <Paragraphs>125</Paragraphs>
  <Slides>13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맑은 고딕</vt:lpstr>
      <vt:lpstr>쿠키런 Bold</vt:lpstr>
      <vt:lpstr>휴먼둥근헤드라인</vt:lpstr>
      <vt:lpstr>휴먼모음T</vt:lpstr>
      <vt:lpstr>휴먼엑스포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22</cp:revision>
  <dcterms:created xsi:type="dcterms:W3CDTF">2020-06-24T13:44:54Z</dcterms:created>
  <dcterms:modified xsi:type="dcterms:W3CDTF">2020-12-01T06:29:05Z</dcterms:modified>
</cp:coreProperties>
</file>