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71" r:id="rId5"/>
    <p:sldId id="284" r:id="rId6"/>
    <p:sldId id="285" r:id="rId7"/>
    <p:sldId id="273" r:id="rId8"/>
    <p:sldId id="274" r:id="rId9"/>
    <p:sldId id="286" r:id="rId10"/>
    <p:sldId id="287" r:id="rId11"/>
    <p:sldId id="288" r:id="rId12"/>
    <p:sldId id="259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5" d="100"/>
          <a:sy n="55" d="100"/>
        </p:scale>
        <p:origin x="6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66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4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4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72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cafe.naver.com/acuteobservation/11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hyperlink" Target="https://blog.naver.com/wdfsy35/22077903284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154~159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2533650" y="4846899"/>
            <a:ext cx="132207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시스템에서 정보의 흐름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056" y="167749"/>
            <a:ext cx="17993933" cy="9951501"/>
            <a:chOff x="93179" y="37909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79" y="37909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p200~202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D2D8B77-C01F-4022-B736-84B50EBB4426}"/>
              </a:ext>
            </a:extLst>
          </p:cNvPr>
          <p:cNvGrpSpPr/>
          <p:nvPr/>
        </p:nvGrpSpPr>
        <p:grpSpPr>
          <a:xfrm>
            <a:off x="772953" y="959432"/>
            <a:ext cx="6008847" cy="852483"/>
            <a:chOff x="832577" y="960520"/>
            <a:chExt cx="9073423" cy="852483"/>
          </a:xfrm>
        </p:grpSpPr>
        <p:grpSp>
          <p:nvGrpSpPr>
            <p:cNvPr id="25" name="그룹 1009">
              <a:extLst>
                <a:ext uri="{FF2B5EF4-FFF2-40B4-BE49-F238E27FC236}">
                  <a16:creationId xmlns:a16="http://schemas.microsoft.com/office/drawing/2014/main" id="{5F338C31-994D-4DB3-A307-AEC6375757B6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7" name="Object 34">
                <a:extLst>
                  <a:ext uri="{FF2B5EF4-FFF2-40B4-BE49-F238E27FC236}">
                    <a16:creationId xmlns:a16="http://schemas.microsoft.com/office/drawing/2014/main" id="{C27E92CC-E0A9-425A-BA08-881AA4216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26" name="Object 37">
              <a:extLst>
                <a:ext uri="{FF2B5EF4-FFF2-40B4-BE49-F238E27FC236}">
                  <a16:creationId xmlns:a16="http://schemas.microsoft.com/office/drawing/2014/main" id="{F0DB1321-E261-4ACC-99D9-7241DD977E4B}"/>
                </a:ext>
              </a:extLst>
            </p:cNvPr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C1C3219-176B-484F-B2B0-49CADCC2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82207"/>
              </p:ext>
            </p:extLst>
          </p:nvPr>
        </p:nvGraphicFramePr>
        <p:xfrm>
          <a:off x="90056" y="5708973"/>
          <a:ext cx="9078525" cy="43317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852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유전 정보는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㉠에 염기 서열 방식으로 저장된다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㉠은 염기 </a:t>
                      </a:r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아데닌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(A),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구아닌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(G),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사이토신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(C), </a:t>
                      </a:r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유라실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(U)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로 구성된다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유전자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 이상이 생기면 단백질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가 정상적으로 합성되지 않을 수 있다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B33EFB45-A480-4012-A136-4BF6B30D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91463"/>
              </p:ext>
            </p:extLst>
          </p:nvPr>
        </p:nvGraphicFramePr>
        <p:xfrm>
          <a:off x="9230141" y="5448300"/>
          <a:ext cx="8791392" cy="3630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9139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㉠은 </a:t>
                      </a:r>
                      <a:r>
                        <a:rPr lang="en-US" altLang="ko-KR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</a:t>
                      </a:r>
                      <a:r>
                        <a:rPr lang="ko-KR" altLang="en-US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㉡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은 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에서 일어난다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㉡ 과정에 필요한 아미노산은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C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합성한다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en-US" altLang="ko-KR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D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나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과정을 거쳐 합성된 단백질을 세포 밖으로 분비하는 데 관여한다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1EC75288-8DD5-4826-B574-537B2A137822}"/>
              </a:ext>
            </a:extLst>
          </p:cNvPr>
          <p:cNvSpPr txBox="1"/>
          <p:nvPr/>
        </p:nvSpPr>
        <p:spPr>
          <a:xfrm>
            <a:off x="8627619" y="996818"/>
            <a:ext cx="9341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동물 세포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유전 정보 흐름</a:t>
            </a: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1891B4-9ABF-4E11-A85F-A1A434FC86D9}"/>
              </a:ext>
            </a:extLst>
          </p:cNvPr>
          <p:cNvSpPr/>
          <p:nvPr/>
        </p:nvSpPr>
        <p:spPr>
          <a:xfrm>
            <a:off x="90056" y="6252270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F107FD9C-C32F-4DB0-AD81-17490A932DA7}"/>
              </a:ext>
            </a:extLst>
          </p:cNvPr>
          <p:cNvSpPr/>
          <p:nvPr/>
        </p:nvSpPr>
        <p:spPr>
          <a:xfrm>
            <a:off x="9347076" y="7874857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F15125-ADBB-4634-9EC9-09BFE3667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5" y="1636215"/>
            <a:ext cx="6946791" cy="45848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664B66-310D-499F-9AC7-0B9214995C54}"/>
              </a:ext>
            </a:extLst>
          </p:cNvPr>
          <p:cNvSpPr txBox="1"/>
          <p:nvPr/>
        </p:nvSpPr>
        <p:spPr>
          <a:xfrm>
            <a:off x="513354" y="1733576"/>
            <a:ext cx="738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유전자와 단백질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4F7B4-6BB7-49A6-9F78-F6CC911A3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6" y="1636215"/>
            <a:ext cx="8499764" cy="36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5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056" y="167749"/>
            <a:ext cx="17993933" cy="9951501"/>
            <a:chOff x="93179" y="37909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79" y="37909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p200~202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D2D8B77-C01F-4022-B736-84B50EBB4426}"/>
              </a:ext>
            </a:extLst>
          </p:cNvPr>
          <p:cNvGrpSpPr/>
          <p:nvPr/>
        </p:nvGrpSpPr>
        <p:grpSpPr>
          <a:xfrm>
            <a:off x="772953" y="959432"/>
            <a:ext cx="6008847" cy="852483"/>
            <a:chOff x="832577" y="960520"/>
            <a:chExt cx="9073423" cy="852483"/>
          </a:xfrm>
        </p:grpSpPr>
        <p:grpSp>
          <p:nvGrpSpPr>
            <p:cNvPr id="25" name="그룹 1009">
              <a:extLst>
                <a:ext uri="{FF2B5EF4-FFF2-40B4-BE49-F238E27FC236}">
                  <a16:creationId xmlns:a16="http://schemas.microsoft.com/office/drawing/2014/main" id="{5F338C31-994D-4DB3-A307-AEC6375757B6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7" name="Object 34">
                <a:extLst>
                  <a:ext uri="{FF2B5EF4-FFF2-40B4-BE49-F238E27FC236}">
                    <a16:creationId xmlns:a16="http://schemas.microsoft.com/office/drawing/2014/main" id="{C27E92CC-E0A9-425A-BA08-881AA4216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26" name="Object 37">
              <a:extLst>
                <a:ext uri="{FF2B5EF4-FFF2-40B4-BE49-F238E27FC236}">
                  <a16:creationId xmlns:a16="http://schemas.microsoft.com/office/drawing/2014/main" id="{F0DB1321-E261-4ACC-99D9-7241DD977E4B}"/>
                </a:ext>
              </a:extLst>
            </p:cNvPr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C1C3219-176B-484F-B2B0-49CADCC2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03231"/>
              </p:ext>
            </p:extLst>
          </p:nvPr>
        </p:nvGraphicFramePr>
        <p:xfrm>
          <a:off x="90056" y="5708973"/>
          <a:ext cx="9078525" cy="37221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852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가닥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Ⅰ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로부터 전사되었다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㉠과 ㉡에 공통적으로 들어갈 염기는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T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나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아미노산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개를 지정하는 연속된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개의 염기를 </a:t>
                      </a:r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코돈이라고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 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B33EFB45-A480-4012-A136-4BF6B30D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4614"/>
              </p:ext>
            </p:extLst>
          </p:nvPr>
        </p:nvGraphicFramePr>
        <p:xfrm>
          <a:off x="9292597" y="6044252"/>
          <a:ext cx="8791392" cy="3051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9139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en-US" altLang="ko-KR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</a:t>
                      </a:r>
                      <a:r>
                        <a:rPr lang="ko-KR" altLang="en-US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아미노산이며</a:t>
                      </a:r>
                      <a:r>
                        <a:rPr lang="en-US" altLang="ko-KR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20</a:t>
                      </a:r>
                      <a:r>
                        <a:rPr lang="ko-KR" altLang="en-US" sz="36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종류가 있다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</a:t>
                      </a:r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코돈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24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개가 번역되어 ㉠을 합성하였다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en-US" altLang="ko-KR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C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리보솜이다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1EC75288-8DD5-4826-B574-537B2A137822}"/>
              </a:ext>
            </a:extLst>
          </p:cNvPr>
          <p:cNvSpPr txBox="1"/>
          <p:nvPr/>
        </p:nvSpPr>
        <p:spPr>
          <a:xfrm>
            <a:off x="9292597" y="173357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10.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정보가 전달되는 과정의 일부</a:t>
            </a: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1891B4-9ABF-4E11-A85F-A1A434FC86D9}"/>
              </a:ext>
            </a:extLst>
          </p:cNvPr>
          <p:cNvSpPr/>
          <p:nvPr/>
        </p:nvSpPr>
        <p:spPr>
          <a:xfrm>
            <a:off x="90056" y="6252270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F107FD9C-C32F-4DB0-AD81-17490A932DA7}"/>
              </a:ext>
            </a:extLst>
          </p:cNvPr>
          <p:cNvSpPr/>
          <p:nvPr/>
        </p:nvSpPr>
        <p:spPr>
          <a:xfrm>
            <a:off x="9377910" y="6588243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664B66-310D-499F-9AC7-0B9214995C54}"/>
              </a:ext>
            </a:extLst>
          </p:cNvPr>
          <p:cNvSpPr txBox="1"/>
          <p:nvPr/>
        </p:nvSpPr>
        <p:spPr>
          <a:xfrm>
            <a:off x="513354" y="1733576"/>
            <a:ext cx="4287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정보가 전달되는 과정의 일부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C5C675B-56DE-41EB-9DC1-069713BFF8AF}"/>
              </a:ext>
            </a:extLst>
          </p:cNvPr>
          <p:cNvSpPr/>
          <p:nvPr/>
        </p:nvSpPr>
        <p:spPr>
          <a:xfrm>
            <a:off x="204011" y="8155412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209ABFE-FD7B-41B3-BE18-EABE11AB4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30" y="1192305"/>
            <a:ext cx="5282014" cy="443689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CC907ED-0F00-452E-8AF3-2478AFDEE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445" y="1803923"/>
            <a:ext cx="5139793" cy="4240329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5970DA34-0382-4747-9C08-93BC99514CEC}"/>
              </a:ext>
            </a:extLst>
          </p:cNvPr>
          <p:cNvSpPr/>
          <p:nvPr/>
        </p:nvSpPr>
        <p:spPr>
          <a:xfrm>
            <a:off x="9377909" y="8460212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51" grpId="0" animBg="1"/>
      <p:bldP spid="28" grpId="0"/>
      <p:bldP spid="1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생명중심원리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전사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번역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78130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유전자와 단백질의 관계를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유전 정보가 저장되는 방식을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시스템 유지에 필요한 세포 내 유전 정보의 흐름을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48" y="1004680"/>
            <a:ext cx="4676149" cy="852483"/>
            <a:chOff x="734048" y="1004680"/>
            <a:chExt cx="46761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유전자와 단백질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66800" y="1964897"/>
            <a:ext cx="16006067" cy="132716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나타내는 고유한 특성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형질을 결정하는 유전 정보가 저장된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특정 부분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4673C0FD-486F-4D8F-BFAA-5455E766A6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6481" y="3363811"/>
            <a:ext cx="7040000" cy="3960000"/>
          </a:xfrm>
          <a:prstGeom prst="round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65BE71D-43CE-4EDD-97D8-3ECCB33C8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3352215"/>
            <a:ext cx="7040000" cy="3960000"/>
          </a:xfrm>
          <a:prstGeom prst="round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94A2ED6C-6982-4DD0-9855-97F68D2BC584}"/>
              </a:ext>
            </a:extLst>
          </p:cNvPr>
          <p:cNvSpPr txBox="1"/>
          <p:nvPr/>
        </p:nvSpPr>
        <p:spPr>
          <a:xfrm>
            <a:off x="844140" y="7383965"/>
            <a:ext cx="16456573" cy="180041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해보기 활동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풀어보기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페닐케톤뇨증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페닐알라닌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축적되어 중추 신경계 손상시킴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낫 모양 적혈구 빈혈증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정상 적혈구보다 수명이 짧고 산소 운반 능력↓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https://cafe.naver.com/acuteobservation/1174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803689" y="1142203"/>
            <a:ext cx="16006067" cy="132716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유전자의 유전 정보에 따라 효소를 비롯한 다양한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      )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합성되고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단백질의 작용에 의해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      )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나타난다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12137691" y="1028700"/>
            <a:ext cx="20574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D20C465-1D05-42A7-8D4D-5A88E4C6FAAA}"/>
              </a:ext>
            </a:extLst>
          </p:cNvPr>
          <p:cNvSpPr txBox="1"/>
          <p:nvPr/>
        </p:nvSpPr>
        <p:spPr>
          <a:xfrm>
            <a:off x="6858000" y="1657734"/>
            <a:ext cx="20574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A094B84-F790-48C9-8608-ABC3CFE9D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582870"/>
            <a:ext cx="15621000" cy="6562712"/>
          </a:xfrm>
          <a:prstGeom prst="rect">
            <a:avLst/>
          </a:prstGeom>
        </p:spPr>
      </p:pic>
      <p:sp>
        <p:nvSpPr>
          <p:cNvPr id="36" name="Object 5">
            <a:extLst>
              <a:ext uri="{FF2B5EF4-FFF2-40B4-BE49-F238E27FC236}">
                <a16:creationId xmlns:a16="http://schemas.microsoft.com/office/drawing/2014/main" id="{73D0D7D3-D072-405E-B8C1-9F9BDA9B06C8}"/>
              </a:ext>
            </a:extLst>
          </p:cNvPr>
          <p:cNvSpPr txBox="1"/>
          <p:nvPr/>
        </p:nvSpPr>
        <p:spPr>
          <a:xfrm>
            <a:off x="457200" y="5647876"/>
            <a:ext cx="3454054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 +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EC0BF6DD-A528-4703-975F-09FB96EE9914}"/>
              </a:ext>
            </a:extLst>
          </p:cNvPr>
          <p:cNvSpPr txBox="1"/>
          <p:nvPr/>
        </p:nvSpPr>
        <p:spPr>
          <a:xfrm>
            <a:off x="2836604" y="4709319"/>
            <a:ext cx="25146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히스톤단백질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173D324-0042-4B74-BDED-4BF29E027B24}"/>
              </a:ext>
            </a:extLst>
          </p:cNvPr>
          <p:cNvCxnSpPr/>
          <p:nvPr/>
        </p:nvCxnSpPr>
        <p:spPr>
          <a:xfrm>
            <a:off x="4093904" y="5530548"/>
            <a:ext cx="173296" cy="1136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7C9F672-12A7-41AF-8ADB-AA3B3DDD8B8E}"/>
              </a:ext>
            </a:extLst>
          </p:cNvPr>
          <p:cNvGrpSpPr/>
          <p:nvPr/>
        </p:nvGrpSpPr>
        <p:grpSpPr>
          <a:xfrm>
            <a:off x="1341350" y="6430762"/>
            <a:ext cx="1097050" cy="1657664"/>
            <a:chOff x="1341350" y="6430762"/>
            <a:chExt cx="1097050" cy="1657664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2F8FC49-3EF6-499A-9DC1-D54D4E287CAE}"/>
                </a:ext>
              </a:extLst>
            </p:cNvPr>
            <p:cNvSpPr/>
            <p:nvPr/>
          </p:nvSpPr>
          <p:spPr>
            <a:xfrm>
              <a:off x="1524000" y="7551887"/>
              <a:ext cx="914400" cy="5365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60B7CACD-0744-4E63-86A8-399B6F260487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1341350" y="6430762"/>
              <a:ext cx="316561" cy="11996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B79CDFD-706E-4364-98AB-B4764F22BBB8}"/>
              </a:ext>
            </a:extLst>
          </p:cNvPr>
          <p:cNvGrpSpPr/>
          <p:nvPr/>
        </p:nvGrpSpPr>
        <p:grpSpPr>
          <a:xfrm>
            <a:off x="6858000" y="4533900"/>
            <a:ext cx="4343400" cy="1065096"/>
            <a:chOff x="6858000" y="4533900"/>
            <a:chExt cx="4343400" cy="1065096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4CB52ED7-6A2D-42B2-8041-A97C795D4C13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5571114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F44A5E7B-67F9-4C85-9426-79B7874DE66D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5598996"/>
              <a:ext cx="76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0B13DD4D-F7D7-4713-A089-FD1489F57218}"/>
                </a:ext>
              </a:extLst>
            </p:cNvPr>
            <p:cNvCxnSpPr/>
            <p:nvPr/>
          </p:nvCxnSpPr>
          <p:spPr>
            <a:xfrm flipV="1">
              <a:off x="7200900" y="4533900"/>
              <a:ext cx="0" cy="1037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94122B62-661E-4787-AE92-ECE606A9F69D}"/>
                </a:ext>
              </a:extLst>
            </p:cNvPr>
            <p:cNvCxnSpPr/>
            <p:nvPr/>
          </p:nvCxnSpPr>
          <p:spPr>
            <a:xfrm>
              <a:off x="7200900" y="4533900"/>
              <a:ext cx="3619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FC5B2BDC-93B4-4C7E-912D-C7ACF6B9BEBE}"/>
                </a:ext>
              </a:extLst>
            </p:cNvPr>
            <p:cNvCxnSpPr/>
            <p:nvPr/>
          </p:nvCxnSpPr>
          <p:spPr>
            <a:xfrm flipV="1">
              <a:off x="10820400" y="4533900"/>
              <a:ext cx="0" cy="1037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bject 5">
            <a:extLst>
              <a:ext uri="{FF2B5EF4-FFF2-40B4-BE49-F238E27FC236}">
                <a16:creationId xmlns:a16="http://schemas.microsoft.com/office/drawing/2014/main" id="{B4695670-3D7E-46C1-98C0-BFF236110CA5}"/>
              </a:ext>
            </a:extLst>
          </p:cNvPr>
          <p:cNvSpPr txBox="1"/>
          <p:nvPr/>
        </p:nvSpPr>
        <p:spPr>
          <a:xfrm>
            <a:off x="5452194" y="3717992"/>
            <a:ext cx="7116911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하나의 </a:t>
            </a:r>
            <a:r>
              <a:rPr lang="en-US" altLang="ko-KR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3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에는 수많은 유전자 존재</a:t>
            </a:r>
            <a:endParaRPr lang="en-US" altLang="ko-KR" sz="3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11960493" y="5588432"/>
            <a:ext cx="5785505" cy="39924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</a:t>
            </a:r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유전자는 특정 단백질의 아미노산 종류와 배열 순서에 대한 정보를 저장함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 </a:t>
            </a:r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유전자가 다르면 합성되는 단백질의 종류도 다름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hlinkClick r:id="rId4"/>
              </a:rPr>
              <a:t>https://blog.naver.com/wdfsy35/220779032844</a:t>
            </a:r>
            <a:r>
              <a:rPr lang="en-US" altLang="ko-KR" sz="100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p156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787510" y="1888857"/>
            <a:ext cx="16006067" cy="19771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생명체는 필요한 시기에 적절한 세포에서 유전 정보에 따라 단백질이 합성되는 것을 조절하여 생명 시스템 유지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속 유전자로부터 단백질이 만들어지는 방법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11982433" y="3077459"/>
            <a:ext cx="365760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중심 원리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7724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세포에서 유전 정보의 흐름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00B8D68B-6B3A-42DF-AD5A-04C43AB04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83" y="3970600"/>
            <a:ext cx="9092519" cy="13800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9CE20D-0FFF-455D-8FD6-1E7D06DA8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755" y="5465603"/>
            <a:ext cx="5661717" cy="454467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9C28C55-00F0-4F33-8567-AAC92F6CB3FB}"/>
              </a:ext>
            </a:extLst>
          </p:cNvPr>
          <p:cNvGrpSpPr/>
          <p:nvPr/>
        </p:nvGrpSpPr>
        <p:grpSpPr>
          <a:xfrm>
            <a:off x="457199" y="6284249"/>
            <a:ext cx="6042717" cy="1346211"/>
            <a:chOff x="1828800" y="6541443"/>
            <a:chExt cx="4671117" cy="889677"/>
          </a:xfrm>
        </p:grpSpPr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385AE8F0-0826-43B7-865E-9974E36BA1A6}"/>
                </a:ext>
              </a:extLst>
            </p:cNvPr>
            <p:cNvSpPr txBox="1"/>
            <p:nvPr/>
          </p:nvSpPr>
          <p:spPr>
            <a:xfrm>
              <a:off x="1828800" y="6541443"/>
              <a:ext cx="3657600" cy="889677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altLang="ko-KR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DNA</a:t>
              </a:r>
              <a:r>
                <a:rPr lang="ko-KR" altLang="en-US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의 유전 정보가 </a:t>
              </a:r>
              <a:r>
                <a:rPr lang="en-US" altLang="ko-KR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RNA</a:t>
              </a:r>
              <a:r>
                <a:rPr lang="ko-KR" altLang="en-US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로 전달되는 과정</a:t>
              </a:r>
              <a:endPara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558C7B8-8FFD-44C8-834C-E9F9EA0FE514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5486400" y="6984663"/>
              <a:ext cx="1013517" cy="16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F93CFDA-8FBE-4FBC-BA88-0A8376885C19}"/>
              </a:ext>
            </a:extLst>
          </p:cNvPr>
          <p:cNvGrpSpPr/>
          <p:nvPr/>
        </p:nvGrpSpPr>
        <p:grpSpPr>
          <a:xfrm>
            <a:off x="-20782" y="7673881"/>
            <a:ext cx="6499916" cy="1545551"/>
            <a:chOff x="1425568" y="8060503"/>
            <a:chExt cx="5074348" cy="889677"/>
          </a:xfrm>
        </p:grpSpPr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8A596C1F-34D3-46C3-B1B0-21C7E6CBFA7E}"/>
                </a:ext>
              </a:extLst>
            </p:cNvPr>
            <p:cNvSpPr txBox="1"/>
            <p:nvPr/>
          </p:nvSpPr>
          <p:spPr>
            <a:xfrm>
              <a:off x="1425568" y="8060503"/>
              <a:ext cx="4015683" cy="889677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altLang="ko-KR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RNA</a:t>
              </a:r>
              <a:r>
                <a:rPr lang="ko-KR" altLang="en-US" sz="4000" b="1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의 유전 정보로부터 단백질이 합성되는 과정</a:t>
              </a:r>
              <a:endPara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850FA06-6C26-4C62-9A57-FC500687E705}"/>
                </a:ext>
              </a:extLst>
            </p:cNvPr>
            <p:cNvCxnSpPr/>
            <p:nvPr/>
          </p:nvCxnSpPr>
          <p:spPr>
            <a:xfrm flipV="1">
              <a:off x="5486399" y="8505342"/>
              <a:ext cx="1013517" cy="16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bject 5">
            <a:extLst>
              <a:ext uri="{FF2B5EF4-FFF2-40B4-BE49-F238E27FC236}">
                <a16:creationId xmlns:a16="http://schemas.microsoft.com/office/drawing/2014/main" id="{37CF96BE-A018-438A-A05B-3EFFEE170371}"/>
              </a:ext>
            </a:extLst>
          </p:cNvPr>
          <p:cNvSpPr txBox="1"/>
          <p:nvPr/>
        </p:nvSpPr>
        <p:spPr>
          <a:xfrm>
            <a:off x="8985475" y="4795579"/>
            <a:ext cx="2996958" cy="6958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세포질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리보솜</a:t>
            </a:r>
            <a:r>
              <a:rPr lang="en-US" altLang="ko-KR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6965D7EC-9B16-4E7D-81CE-9E2E8D9C85DC}"/>
              </a:ext>
            </a:extLst>
          </p:cNvPr>
          <p:cNvSpPr txBox="1"/>
          <p:nvPr/>
        </p:nvSpPr>
        <p:spPr>
          <a:xfrm>
            <a:off x="6499916" y="4821397"/>
            <a:ext cx="815283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핵</a:t>
            </a:r>
            <a:endParaRPr lang="en-US" altLang="ko-KR" sz="3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10287000" y="1182899"/>
            <a:ext cx="7443397" cy="1533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아미노산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20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염기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: 4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(A,G,C,T)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74919BB-84AC-4BBD-BF55-E945C7601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5" y="994558"/>
            <a:ext cx="9385851" cy="6503168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92620E9-1FC5-4621-966F-955F76AF661E}"/>
              </a:ext>
            </a:extLst>
          </p:cNvPr>
          <p:cNvGrpSpPr/>
          <p:nvPr/>
        </p:nvGrpSpPr>
        <p:grpSpPr>
          <a:xfrm>
            <a:off x="4029606" y="7531868"/>
            <a:ext cx="4806679" cy="684194"/>
            <a:chOff x="4029606" y="7531868"/>
            <a:chExt cx="4806679" cy="684194"/>
          </a:xfrm>
        </p:grpSpPr>
        <p:sp>
          <p:nvSpPr>
            <p:cNvPr id="2" name="화살표: 아래쪽 1">
              <a:extLst>
                <a:ext uri="{FF2B5EF4-FFF2-40B4-BE49-F238E27FC236}">
                  <a16:creationId xmlns:a16="http://schemas.microsoft.com/office/drawing/2014/main" id="{D9ECC48A-7FD5-46E3-B366-5CBAF2532265}"/>
                </a:ext>
              </a:extLst>
            </p:cNvPr>
            <p:cNvSpPr/>
            <p:nvPr/>
          </p:nvSpPr>
          <p:spPr>
            <a:xfrm>
              <a:off x="4029606" y="7531868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7F336BA3-EA7A-44C0-8E27-39341CC77C14}"/>
                </a:ext>
              </a:extLst>
            </p:cNvPr>
            <p:cNvSpPr/>
            <p:nvPr/>
          </p:nvSpPr>
          <p:spPr>
            <a:xfrm>
              <a:off x="6199152" y="7537523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화살표: 아래쪽 35">
              <a:extLst>
                <a:ext uri="{FF2B5EF4-FFF2-40B4-BE49-F238E27FC236}">
                  <a16:creationId xmlns:a16="http://schemas.microsoft.com/office/drawing/2014/main" id="{BFC0F003-EE58-4682-A821-4DB7BE9B20E5}"/>
                </a:ext>
              </a:extLst>
            </p:cNvPr>
            <p:cNvSpPr/>
            <p:nvPr/>
          </p:nvSpPr>
          <p:spPr>
            <a:xfrm>
              <a:off x="8455285" y="7556430"/>
              <a:ext cx="381000" cy="659632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97FA126-7339-4966-BF00-7D4AA8719DED}"/>
              </a:ext>
            </a:extLst>
          </p:cNvPr>
          <p:cNvGrpSpPr/>
          <p:nvPr/>
        </p:nvGrpSpPr>
        <p:grpSpPr>
          <a:xfrm>
            <a:off x="2690191" y="8326582"/>
            <a:ext cx="7474226" cy="739044"/>
            <a:chOff x="2690191" y="8326582"/>
            <a:chExt cx="7474226" cy="739044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4BEE29EC-10C3-4E16-88E3-68A0CEDDCC34}"/>
                </a:ext>
              </a:extLst>
            </p:cNvPr>
            <p:cNvSpPr/>
            <p:nvPr/>
          </p:nvSpPr>
          <p:spPr>
            <a:xfrm>
              <a:off x="3872709" y="8326582"/>
              <a:ext cx="694794" cy="739044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각형 8">
              <a:extLst>
                <a:ext uri="{FF2B5EF4-FFF2-40B4-BE49-F238E27FC236}">
                  <a16:creationId xmlns:a16="http://schemas.microsoft.com/office/drawing/2014/main" id="{9D96A6B3-EE80-41A3-A490-355441C5746C}"/>
                </a:ext>
              </a:extLst>
            </p:cNvPr>
            <p:cNvSpPr/>
            <p:nvPr/>
          </p:nvSpPr>
          <p:spPr>
            <a:xfrm>
              <a:off x="6053129" y="8366288"/>
              <a:ext cx="673045" cy="659632"/>
            </a:xfrm>
            <a:prstGeom prst="pentag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하트 10">
              <a:extLst>
                <a:ext uri="{FF2B5EF4-FFF2-40B4-BE49-F238E27FC236}">
                  <a16:creationId xmlns:a16="http://schemas.microsoft.com/office/drawing/2014/main" id="{C4926A69-0577-4D2A-8279-C2A9CB35EC7C}"/>
                </a:ext>
              </a:extLst>
            </p:cNvPr>
            <p:cNvSpPr/>
            <p:nvPr/>
          </p:nvSpPr>
          <p:spPr>
            <a:xfrm>
              <a:off x="8298388" y="8366288"/>
              <a:ext cx="694794" cy="659632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A62C53A-A677-4BE1-802C-39579A066999}"/>
                </a:ext>
              </a:extLst>
            </p:cNvPr>
            <p:cNvSpPr/>
            <p:nvPr/>
          </p:nvSpPr>
          <p:spPr>
            <a:xfrm>
              <a:off x="2690191" y="8348870"/>
              <a:ext cx="1364974" cy="359063"/>
            </a:xfrm>
            <a:custGeom>
              <a:avLst/>
              <a:gdLst>
                <a:gd name="connsiteX0" fmla="*/ 0 w 1364974"/>
                <a:gd name="connsiteY0" fmla="*/ 0 h 359063"/>
                <a:gd name="connsiteX1" fmla="*/ 450574 w 1364974"/>
                <a:gd name="connsiteY1" fmla="*/ 331304 h 359063"/>
                <a:gd name="connsiteX2" fmla="*/ 662609 w 1364974"/>
                <a:gd name="connsiteY2" fmla="*/ 331304 h 359063"/>
                <a:gd name="connsiteX3" fmla="*/ 1113183 w 1364974"/>
                <a:gd name="connsiteY3" fmla="*/ 251791 h 359063"/>
                <a:gd name="connsiteX4" fmla="*/ 1364974 w 1364974"/>
                <a:gd name="connsiteY4" fmla="*/ 318052 h 35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974" h="359063">
                  <a:moveTo>
                    <a:pt x="0" y="0"/>
                  </a:moveTo>
                  <a:cubicBezTo>
                    <a:pt x="170069" y="138043"/>
                    <a:pt x="340139" y="276087"/>
                    <a:pt x="450574" y="331304"/>
                  </a:cubicBezTo>
                  <a:cubicBezTo>
                    <a:pt x="561009" y="386521"/>
                    <a:pt x="552174" y="344556"/>
                    <a:pt x="662609" y="331304"/>
                  </a:cubicBezTo>
                  <a:cubicBezTo>
                    <a:pt x="773044" y="318052"/>
                    <a:pt x="996122" y="254000"/>
                    <a:pt x="1113183" y="251791"/>
                  </a:cubicBezTo>
                  <a:cubicBezTo>
                    <a:pt x="1230244" y="249582"/>
                    <a:pt x="1297609" y="283817"/>
                    <a:pt x="1364974" y="3180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9675046-E404-4FEA-8592-57F5A4A6894E}"/>
                </a:ext>
              </a:extLst>
            </p:cNvPr>
            <p:cNvSpPr/>
            <p:nvPr/>
          </p:nvSpPr>
          <p:spPr>
            <a:xfrm>
              <a:off x="4426226" y="8680174"/>
              <a:ext cx="1669774" cy="133659"/>
            </a:xfrm>
            <a:custGeom>
              <a:avLst/>
              <a:gdLst>
                <a:gd name="connsiteX0" fmla="*/ 0 w 1669774"/>
                <a:gd name="connsiteY0" fmla="*/ 53009 h 133659"/>
                <a:gd name="connsiteX1" fmla="*/ 543339 w 1669774"/>
                <a:gd name="connsiteY1" fmla="*/ 132522 h 133659"/>
                <a:gd name="connsiteX2" fmla="*/ 1669774 w 1669774"/>
                <a:gd name="connsiteY2" fmla="*/ 0 h 1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9774" h="133659">
                  <a:moveTo>
                    <a:pt x="0" y="53009"/>
                  </a:moveTo>
                  <a:cubicBezTo>
                    <a:pt x="132521" y="97183"/>
                    <a:pt x="265043" y="141357"/>
                    <a:pt x="543339" y="132522"/>
                  </a:cubicBezTo>
                  <a:cubicBezTo>
                    <a:pt x="821635" y="123687"/>
                    <a:pt x="1245704" y="61843"/>
                    <a:pt x="166977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68C2459-FA3B-469E-8FFF-807EF24B4D46}"/>
                </a:ext>
              </a:extLst>
            </p:cNvPr>
            <p:cNvSpPr/>
            <p:nvPr/>
          </p:nvSpPr>
          <p:spPr>
            <a:xfrm>
              <a:off x="6692348" y="8387280"/>
              <a:ext cx="1683026" cy="374687"/>
            </a:xfrm>
            <a:custGeom>
              <a:avLst/>
              <a:gdLst>
                <a:gd name="connsiteX0" fmla="*/ 0 w 1683026"/>
                <a:gd name="connsiteY0" fmla="*/ 226633 h 374687"/>
                <a:gd name="connsiteX1" fmla="*/ 450574 w 1683026"/>
                <a:gd name="connsiteY1" fmla="*/ 1346 h 374687"/>
                <a:gd name="connsiteX2" fmla="*/ 1232452 w 1683026"/>
                <a:gd name="connsiteY2" fmla="*/ 319398 h 374687"/>
                <a:gd name="connsiteX3" fmla="*/ 1683026 w 1683026"/>
                <a:gd name="connsiteY3" fmla="*/ 372407 h 3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3026" h="374687">
                  <a:moveTo>
                    <a:pt x="0" y="226633"/>
                  </a:moveTo>
                  <a:cubicBezTo>
                    <a:pt x="122582" y="106259"/>
                    <a:pt x="245165" y="-14115"/>
                    <a:pt x="450574" y="1346"/>
                  </a:cubicBezTo>
                  <a:cubicBezTo>
                    <a:pt x="655983" y="16807"/>
                    <a:pt x="1027043" y="257554"/>
                    <a:pt x="1232452" y="319398"/>
                  </a:cubicBezTo>
                  <a:cubicBezTo>
                    <a:pt x="1437861" y="381242"/>
                    <a:pt x="1560443" y="376824"/>
                    <a:pt x="1683026" y="372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B98A5FF-AB31-40AD-A519-1C7124D4C1B5}"/>
                </a:ext>
              </a:extLst>
            </p:cNvPr>
            <p:cNvSpPr/>
            <p:nvPr/>
          </p:nvSpPr>
          <p:spPr>
            <a:xfrm>
              <a:off x="8984974" y="8534400"/>
              <a:ext cx="1179443" cy="216112"/>
            </a:xfrm>
            <a:custGeom>
              <a:avLst/>
              <a:gdLst>
                <a:gd name="connsiteX0" fmla="*/ 0 w 1179443"/>
                <a:gd name="connsiteY0" fmla="*/ 119270 h 216112"/>
                <a:gd name="connsiteX1" fmla="*/ 543339 w 1179443"/>
                <a:gd name="connsiteY1" fmla="*/ 212035 h 216112"/>
                <a:gd name="connsiteX2" fmla="*/ 1179443 w 1179443"/>
                <a:gd name="connsiteY2" fmla="*/ 0 h 21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9443" h="216112">
                  <a:moveTo>
                    <a:pt x="0" y="119270"/>
                  </a:moveTo>
                  <a:cubicBezTo>
                    <a:pt x="173382" y="175591"/>
                    <a:pt x="346765" y="231913"/>
                    <a:pt x="543339" y="212035"/>
                  </a:cubicBezTo>
                  <a:cubicBezTo>
                    <a:pt x="739913" y="192157"/>
                    <a:pt x="959678" y="96078"/>
                    <a:pt x="11794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4AEE15C1-6485-4652-8067-C49DEFAA5B33}"/>
              </a:ext>
            </a:extLst>
          </p:cNvPr>
          <p:cNvSpPr/>
          <p:nvPr/>
        </p:nvSpPr>
        <p:spPr>
          <a:xfrm>
            <a:off x="1295400" y="6210300"/>
            <a:ext cx="381000" cy="189524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id="{98C2105F-422C-48D7-A833-7B54774DD671}"/>
              </a:ext>
            </a:extLst>
          </p:cNvPr>
          <p:cNvSpPr/>
          <p:nvPr/>
        </p:nvSpPr>
        <p:spPr>
          <a:xfrm>
            <a:off x="13309594" y="2573066"/>
            <a:ext cx="1398207" cy="74121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DF14D3D6-81C3-43E0-92A4-0BC39F1AA2DF}"/>
              </a:ext>
            </a:extLst>
          </p:cNvPr>
          <p:cNvSpPr txBox="1"/>
          <p:nvPr/>
        </p:nvSpPr>
        <p:spPr>
          <a:xfrm>
            <a:off x="10287000" y="3271693"/>
            <a:ext cx="7443397" cy="26218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염기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개씩 조합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&gt;&gt;&gt; 64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 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∴ 아미노산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종류 모두 지정 가능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51617BF0-241F-405C-93DE-B3EB27D414A3}"/>
              </a:ext>
            </a:extLst>
          </p:cNvPr>
          <p:cNvSpPr txBox="1"/>
          <p:nvPr/>
        </p:nvSpPr>
        <p:spPr>
          <a:xfrm>
            <a:off x="1321904" y="4103807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전사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F6479D22-BA8F-4459-81F8-3BAF682BDE2C}"/>
              </a:ext>
            </a:extLst>
          </p:cNvPr>
          <p:cNvSpPr txBox="1"/>
          <p:nvPr/>
        </p:nvSpPr>
        <p:spPr>
          <a:xfrm>
            <a:off x="1292087" y="6746658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번역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8" name="Object 5">
            <a:extLst>
              <a:ext uri="{FF2B5EF4-FFF2-40B4-BE49-F238E27FC236}">
                <a16:creationId xmlns:a16="http://schemas.microsoft.com/office/drawing/2014/main" id="{D5E39584-A3DE-486A-9884-B65371B0ABBB}"/>
              </a:ext>
            </a:extLst>
          </p:cNvPr>
          <p:cNvSpPr txBox="1"/>
          <p:nvPr/>
        </p:nvSpPr>
        <p:spPr>
          <a:xfrm>
            <a:off x="516559" y="8314346"/>
            <a:ext cx="1875458" cy="5743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단백질</a:t>
            </a:r>
            <a:endParaRPr lang="en-US" altLang="ko-KR" sz="35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73433036-1FFD-4630-81C1-BBDC62915633}"/>
              </a:ext>
            </a:extLst>
          </p:cNvPr>
          <p:cNvGrpSpPr/>
          <p:nvPr/>
        </p:nvGrpSpPr>
        <p:grpSpPr>
          <a:xfrm>
            <a:off x="3282377" y="9094242"/>
            <a:ext cx="6301137" cy="577469"/>
            <a:chOff x="3282377" y="9094242"/>
            <a:chExt cx="6301137" cy="577469"/>
          </a:xfrm>
        </p:grpSpPr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9EAF9913-DFDB-44FB-8902-7161AC29DCF5}"/>
                </a:ext>
              </a:extLst>
            </p:cNvPr>
            <p:cNvSpPr txBox="1"/>
            <p:nvPr/>
          </p:nvSpPr>
          <p:spPr>
            <a:xfrm>
              <a:off x="3282377" y="9094242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1</a:t>
              </a:r>
            </a:p>
          </p:txBody>
        </p:sp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56BC57BF-2C72-4625-882E-33BFC272B46F}"/>
                </a:ext>
              </a:extLst>
            </p:cNvPr>
            <p:cNvSpPr txBox="1"/>
            <p:nvPr/>
          </p:nvSpPr>
          <p:spPr>
            <a:xfrm>
              <a:off x="5451922" y="9097319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2</a:t>
              </a:r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AA90AD2D-A451-4F6E-967C-ADEA57A293F8}"/>
                </a:ext>
              </a:extLst>
            </p:cNvPr>
            <p:cNvSpPr txBox="1"/>
            <p:nvPr/>
          </p:nvSpPr>
          <p:spPr>
            <a:xfrm>
              <a:off x="7708056" y="9094242"/>
              <a:ext cx="1875458" cy="57439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아미노산</a:t>
              </a:r>
              <a:r>
                <a:rPr lang="en-US" altLang="ko-KR" sz="3500" b="1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3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8C4BB04-66D4-49D6-9C7C-AA3D597B0949}"/>
              </a:ext>
            </a:extLst>
          </p:cNvPr>
          <p:cNvGrpSpPr/>
          <p:nvPr/>
        </p:nvGrpSpPr>
        <p:grpSpPr>
          <a:xfrm>
            <a:off x="2798780" y="4391003"/>
            <a:ext cx="12830055" cy="3106723"/>
            <a:chOff x="2798780" y="4391003"/>
            <a:chExt cx="12830055" cy="3106723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DF3CA40-83B6-48AA-A2E9-C588F8B0918B}"/>
                </a:ext>
              </a:extLst>
            </p:cNvPr>
            <p:cNvGrpSpPr/>
            <p:nvPr/>
          </p:nvGrpSpPr>
          <p:grpSpPr>
            <a:xfrm>
              <a:off x="10414453" y="5821326"/>
              <a:ext cx="5214382" cy="1676400"/>
              <a:chOff x="10711418" y="7476146"/>
              <a:chExt cx="5214382" cy="1676400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BA73B28D-3207-4A02-B512-61ED681D102C}"/>
                  </a:ext>
                </a:extLst>
              </p:cNvPr>
              <p:cNvSpPr/>
              <p:nvPr/>
            </p:nvSpPr>
            <p:spPr>
              <a:xfrm>
                <a:off x="10711418" y="7497726"/>
                <a:ext cx="5214382" cy="1567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bject 5">
                <a:extLst>
                  <a:ext uri="{FF2B5EF4-FFF2-40B4-BE49-F238E27FC236}">
                    <a16:creationId xmlns:a16="http://schemas.microsoft.com/office/drawing/2014/main" id="{057A2ABE-601F-49DD-84A4-B3A1F6A5ED87}"/>
                  </a:ext>
                </a:extLst>
              </p:cNvPr>
              <p:cNvSpPr txBox="1"/>
              <p:nvPr/>
            </p:nvSpPr>
            <p:spPr>
              <a:xfrm>
                <a:off x="10868315" y="7476146"/>
                <a:ext cx="4936484" cy="1676400"/>
              </a:xfrm>
              <a:prstGeom prst="rect">
                <a:avLst/>
              </a:prstGeom>
              <a:noFill/>
            </p:spPr>
            <p:txBody>
              <a:bodyPr wrap="square" rtlCol="0" anchor="ctr"/>
              <a:lstStyle/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DNA &gt;&gt;&gt; RNA</a:t>
                </a:r>
              </a:p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: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T &gt;&gt;&gt;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U</a:t>
                </a:r>
              </a:p>
            </p:txBody>
          </p:sp>
        </p:grp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2E0611FA-AC23-46DD-BEE9-C8BCAC66866E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2798780" y="4391003"/>
              <a:ext cx="7615673" cy="22358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FB624033-3AE6-482D-8EFD-83C4E68E495E}"/>
              </a:ext>
            </a:extLst>
          </p:cNvPr>
          <p:cNvGrpSpPr/>
          <p:nvPr/>
        </p:nvGrpSpPr>
        <p:grpSpPr>
          <a:xfrm>
            <a:off x="2690191" y="7053509"/>
            <a:ext cx="14373433" cy="2222311"/>
            <a:chOff x="2690191" y="7053509"/>
            <a:chExt cx="14373433" cy="222231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1C25CD0D-1797-4B4A-9FF9-F5D9C5AD5EBB}"/>
                </a:ext>
              </a:extLst>
            </p:cNvPr>
            <p:cNvGrpSpPr/>
            <p:nvPr/>
          </p:nvGrpSpPr>
          <p:grpSpPr>
            <a:xfrm>
              <a:off x="11849242" y="7599420"/>
              <a:ext cx="5214382" cy="1676400"/>
              <a:chOff x="10711418" y="7476146"/>
              <a:chExt cx="5214382" cy="1676400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89AE6984-D931-479D-AD91-66F15E16C86B}"/>
                  </a:ext>
                </a:extLst>
              </p:cNvPr>
              <p:cNvSpPr/>
              <p:nvPr/>
            </p:nvSpPr>
            <p:spPr>
              <a:xfrm>
                <a:off x="10711418" y="7497726"/>
                <a:ext cx="5214382" cy="1567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bject 5">
                <a:extLst>
                  <a:ext uri="{FF2B5EF4-FFF2-40B4-BE49-F238E27FC236}">
                    <a16:creationId xmlns:a16="http://schemas.microsoft.com/office/drawing/2014/main" id="{980BC695-AC01-40F5-A818-BD3608BDF69A}"/>
                  </a:ext>
                </a:extLst>
              </p:cNvPr>
              <p:cNvSpPr txBox="1"/>
              <p:nvPr/>
            </p:nvSpPr>
            <p:spPr>
              <a:xfrm>
                <a:off x="10868315" y="7476146"/>
                <a:ext cx="4936484" cy="1676400"/>
              </a:xfrm>
              <a:prstGeom prst="rect">
                <a:avLst/>
              </a:prstGeom>
              <a:noFill/>
            </p:spPr>
            <p:txBody>
              <a:bodyPr wrap="square" rtlCol="0" anchor="ctr"/>
              <a:lstStyle/>
              <a:p>
                <a:pPr algn="just"/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RNA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의 염기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3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개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&gt;&gt;&gt; 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아미노산 </a:t>
                </a:r>
                <a:r>
                  <a:rPr lang="en-US" altLang="ko-KR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1</a:t>
                </a:r>
                <a:r>
                  <a:rPr lang="ko-KR" altLang="en-US" sz="4000" kern="0" dirty="0">
                    <a:solidFill>
                      <a:srgbClr val="00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cs typeface="G마켓 산스 Medium" pitchFamily="34" charset="0"/>
                  </a:rPr>
                  <a:t>개 지정</a:t>
                </a:r>
                <a:endParaRPr lang="en-US" altLang="ko-KR" sz="40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endParaRPr>
              </a:p>
            </p:txBody>
          </p:sp>
        </p:grp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271E5CA3-30E2-4EBE-B69B-2EA590B8F405}"/>
                </a:ext>
              </a:extLst>
            </p:cNvPr>
            <p:cNvCxnSpPr>
              <a:endCxn id="54" idx="1"/>
            </p:cNvCxnSpPr>
            <p:nvPr/>
          </p:nvCxnSpPr>
          <p:spPr>
            <a:xfrm>
              <a:off x="2690191" y="7053509"/>
              <a:ext cx="9159051" cy="13514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4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7" grpId="0" animBg="1"/>
      <p:bldP spid="39" grpId="0" animBg="1"/>
      <p:bldP spid="44" grpId="0" build="p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p158~159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9781548" cy="852483"/>
            <a:chOff x="734050" y="1004680"/>
            <a:chExt cx="24202687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0" y="1379129"/>
              <a:ext cx="24202687" cy="478034"/>
              <a:chOff x="7558451" y="6650215"/>
              <a:chExt cx="6667358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6667358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5" y="1004680"/>
              <a:ext cx="2355996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세포에서 유전 정보의 흐름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(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탐구활동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)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734051" y="1914627"/>
            <a:ext cx="167809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5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문제 인식 </a:t>
            </a:r>
            <a:r>
              <a:rPr lang="en-US" altLang="ko-KR" sz="35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35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세포에서 유전 정보는 </a:t>
            </a:r>
            <a:r>
              <a:rPr lang="en-US" altLang="ko-KR" sz="35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DNA</a:t>
            </a:r>
            <a:r>
              <a:rPr lang="ko-KR" altLang="en-US" sz="35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에서 단백질이 합성되기까지 어떻게 전달될까</a:t>
            </a:r>
            <a:r>
              <a:rPr lang="en-US" altLang="ko-KR" sz="3500" b="1" dirty="0">
                <a:solidFill>
                  <a:srgbClr val="00B05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7C0081-7255-4B3A-A605-9A0008D307A5}"/>
              </a:ext>
            </a:extLst>
          </p:cNvPr>
          <p:cNvSpPr txBox="1"/>
          <p:nvPr/>
        </p:nvSpPr>
        <p:spPr>
          <a:xfrm>
            <a:off x="714224" y="2494995"/>
            <a:ext cx="1657328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 latinLnBrk="1">
              <a:buFont typeface="Wingdings" panose="05000000000000000000" pitchFamily="2" charset="2"/>
              <a:buChar char="v"/>
            </a:pPr>
            <a:r>
              <a:rPr lang="ko-KR" altLang="en-US" sz="35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과정</a:t>
            </a:r>
            <a:endParaRPr lang="en-US" altLang="ko-KR" sz="35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514350" indent="-514350" fontAlgn="base" latinLnBrk="1">
              <a:buAutoNum type="arabicPeriod"/>
            </a:pP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옆의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DNA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유전 정보를 바탕으로 전사를 시켜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만든다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2.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전사된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보고 </a:t>
            </a:r>
            <a:r>
              <a:rPr lang="ko-KR" altLang="en-US" sz="35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코돈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-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아미노산 모형 표를 이용하여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첫 번째 염기부터 염기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개가 지정하는 아미노산 모형을 차례대로 그려 아미노산 사슬 모형 ㉠을 완성한다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(p329 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부록 참고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ko-KR" altLang="en-US" sz="35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89C36DDB-038E-4A86-8B43-429D17F94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75039"/>
              </p:ext>
            </p:extLst>
          </p:nvPr>
        </p:nvGraphicFramePr>
        <p:xfrm>
          <a:off x="1981200" y="6945563"/>
          <a:ext cx="14858999" cy="240900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4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아미노산</a:t>
                      </a:r>
                      <a:r>
                        <a:rPr lang="en-US" altLang="ko-KR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사슬 모형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매직체" panose="02030504000101010101" pitchFamily="18" charset="-127"/>
                          <a:ea typeface="휴먼매직체" panose="02030504000101010101" pitchFamily="18" charset="-127"/>
                        </a:rPr>
                        <a:t>㉠</a:t>
                      </a:r>
                      <a:endParaRPr lang="ko-KR" altLang="en-US" sz="30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매직체" panose="02030504000101010101" pitchFamily="18" charset="-127"/>
                          <a:ea typeface="휴먼매직체" panose="02030504000101010101" pitchFamily="18" charset="-127"/>
                        </a:rPr>
                        <a:t>㉡</a:t>
                      </a:r>
                      <a:endParaRPr lang="ko-KR" altLang="en-US" sz="3000" b="1" kern="1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907A95-98FA-46AC-B11C-0CAF519B1397}"/>
              </a:ext>
            </a:extLst>
          </p:cNvPr>
          <p:cNvSpPr txBox="1"/>
          <p:nvPr/>
        </p:nvSpPr>
        <p:spPr>
          <a:xfrm>
            <a:off x="9932970" y="2531243"/>
            <a:ext cx="8023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 </a:t>
            </a:r>
            <a:r>
              <a:rPr lang="en-US" altLang="ko-KR" sz="3500" dirty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AAAGCTCGGGAACCAAGAAGAGGG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54D0D0-926A-4991-9E72-780715588E0A}"/>
              </a:ext>
            </a:extLst>
          </p:cNvPr>
          <p:cNvSpPr txBox="1"/>
          <p:nvPr/>
        </p:nvSpPr>
        <p:spPr>
          <a:xfrm>
            <a:off x="9892068" y="4468955"/>
            <a:ext cx="8023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</a:t>
            </a:r>
            <a:r>
              <a:rPr lang="en-US" altLang="ko-KR" sz="3500" dirty="0">
                <a:solidFill>
                  <a:srgbClr val="FF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UUUCGAGCCCUUGGUUCUUCUCCC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55A8017-D961-402E-BB95-2F1B314114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1120" y="7782721"/>
            <a:ext cx="9296400" cy="64680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BE524E50-D364-4D00-958D-C5944A1DC0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0189" y="8653723"/>
            <a:ext cx="9296400" cy="6661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07673B8-0D00-4AD1-A22B-C67E9F48E731}"/>
              </a:ext>
            </a:extLst>
          </p:cNvPr>
          <p:cNvSpPr txBox="1"/>
          <p:nvPr/>
        </p:nvSpPr>
        <p:spPr>
          <a:xfrm>
            <a:off x="9675445" y="5790073"/>
            <a:ext cx="82698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⇒</a:t>
            </a:r>
            <a:r>
              <a:rPr lang="en-US" altLang="ko-KR" sz="3500" dirty="0">
                <a:solidFill>
                  <a:srgbClr val="FF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UUUCGAGCCCUUCGGUUCUUCUCCC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4A8DE30-361B-4B4D-B6FB-01077D923D6E}"/>
              </a:ext>
            </a:extLst>
          </p:cNvPr>
          <p:cNvGrpSpPr/>
          <p:nvPr/>
        </p:nvGrpSpPr>
        <p:grpSpPr>
          <a:xfrm>
            <a:off x="11338586" y="2457099"/>
            <a:ext cx="5317250" cy="726302"/>
            <a:chOff x="11277600" y="2830166"/>
            <a:chExt cx="5317250" cy="726302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5A03D753-2E08-4FAE-82E9-511B3E0850BF}"/>
                </a:ext>
              </a:extLst>
            </p:cNvPr>
            <p:cNvCxnSpPr/>
            <p:nvPr/>
          </p:nvCxnSpPr>
          <p:spPr>
            <a:xfrm flipH="1">
              <a:off x="11277600" y="2830166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F5703503-4ED6-4A09-8A76-63B899D88013}"/>
                </a:ext>
              </a:extLst>
            </p:cNvPr>
            <p:cNvCxnSpPr/>
            <p:nvPr/>
          </p:nvCxnSpPr>
          <p:spPr>
            <a:xfrm flipH="1">
              <a:off x="12115800" y="283054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08BEA508-2B3E-402F-8262-7C072903A6B7}"/>
                </a:ext>
              </a:extLst>
            </p:cNvPr>
            <p:cNvCxnSpPr/>
            <p:nvPr/>
          </p:nvCxnSpPr>
          <p:spPr>
            <a:xfrm flipH="1">
              <a:off x="1310640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757B6409-5FC1-4FFC-9879-1BCDAC3D92CD}"/>
                </a:ext>
              </a:extLst>
            </p:cNvPr>
            <p:cNvCxnSpPr/>
            <p:nvPr/>
          </p:nvCxnSpPr>
          <p:spPr>
            <a:xfrm flipH="1">
              <a:off x="1394460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18CD58E-9104-4CDA-ADE0-A7B2400F43E8}"/>
                </a:ext>
              </a:extLst>
            </p:cNvPr>
            <p:cNvCxnSpPr/>
            <p:nvPr/>
          </p:nvCxnSpPr>
          <p:spPr>
            <a:xfrm flipH="1">
              <a:off x="14807290" y="287061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742981E1-83ED-4795-A09E-3B8B05A294C7}"/>
                </a:ext>
              </a:extLst>
            </p:cNvPr>
            <p:cNvCxnSpPr/>
            <p:nvPr/>
          </p:nvCxnSpPr>
          <p:spPr>
            <a:xfrm flipH="1">
              <a:off x="15645490" y="2863865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8CFCD8F-E196-4590-ABF0-E5981F1022D2}"/>
                </a:ext>
              </a:extLst>
            </p:cNvPr>
            <p:cNvCxnSpPr/>
            <p:nvPr/>
          </p:nvCxnSpPr>
          <p:spPr>
            <a:xfrm flipH="1">
              <a:off x="16442450" y="2870610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C38E2E4-D0C4-4077-90B6-8C4D362179D2}"/>
              </a:ext>
            </a:extLst>
          </p:cNvPr>
          <p:cNvGrpSpPr/>
          <p:nvPr/>
        </p:nvGrpSpPr>
        <p:grpSpPr>
          <a:xfrm>
            <a:off x="11338586" y="4356056"/>
            <a:ext cx="5384862" cy="726302"/>
            <a:chOff x="11270974" y="4052534"/>
            <a:chExt cx="5384862" cy="726302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37564750-B85A-4F55-A505-44D91D677909}"/>
                </a:ext>
              </a:extLst>
            </p:cNvPr>
            <p:cNvCxnSpPr/>
            <p:nvPr/>
          </p:nvCxnSpPr>
          <p:spPr>
            <a:xfrm flipH="1">
              <a:off x="11270974" y="4052534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E098A8F5-BE87-497F-8167-89A6D9D083C3}"/>
                </a:ext>
              </a:extLst>
            </p:cNvPr>
            <p:cNvCxnSpPr/>
            <p:nvPr/>
          </p:nvCxnSpPr>
          <p:spPr>
            <a:xfrm flipH="1">
              <a:off x="12163481" y="4052534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518D2007-30A6-4539-BC1C-59E8F4C98C81}"/>
                </a:ext>
              </a:extLst>
            </p:cNvPr>
            <p:cNvCxnSpPr/>
            <p:nvPr/>
          </p:nvCxnSpPr>
          <p:spPr>
            <a:xfrm flipH="1">
              <a:off x="13099774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529DF06-CED7-43E9-9E55-FE430677783F}"/>
                </a:ext>
              </a:extLst>
            </p:cNvPr>
            <p:cNvCxnSpPr/>
            <p:nvPr/>
          </p:nvCxnSpPr>
          <p:spPr>
            <a:xfrm flipH="1">
              <a:off x="13937974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9F474B77-E896-4805-8C33-84366E00B40C}"/>
                </a:ext>
              </a:extLst>
            </p:cNvPr>
            <p:cNvCxnSpPr/>
            <p:nvPr/>
          </p:nvCxnSpPr>
          <p:spPr>
            <a:xfrm flipH="1">
              <a:off x="14839705" y="4092978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CDBC853C-5906-4910-99A8-EE6BF95985AC}"/>
                </a:ext>
              </a:extLst>
            </p:cNvPr>
            <p:cNvCxnSpPr/>
            <p:nvPr/>
          </p:nvCxnSpPr>
          <p:spPr>
            <a:xfrm flipH="1">
              <a:off x="15677905" y="4086233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C1FAF4C4-2D44-4AA6-82FB-C0FCB36E8A7B}"/>
                </a:ext>
              </a:extLst>
            </p:cNvPr>
            <p:cNvCxnSpPr/>
            <p:nvPr/>
          </p:nvCxnSpPr>
          <p:spPr>
            <a:xfrm flipH="1">
              <a:off x="16503436" y="4079371"/>
              <a:ext cx="152400" cy="68585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35E2032-8FF4-4237-A3E4-E7110D5513CF}"/>
              </a:ext>
            </a:extLst>
          </p:cNvPr>
          <p:cNvGrpSpPr/>
          <p:nvPr/>
        </p:nvGrpSpPr>
        <p:grpSpPr>
          <a:xfrm>
            <a:off x="13683411" y="2593786"/>
            <a:ext cx="663237" cy="492314"/>
            <a:chOff x="13683411" y="2593786"/>
            <a:chExt cx="663237" cy="492314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FAD42A9-C3D7-4D9B-B1B1-28200DEE146B}"/>
                </a:ext>
              </a:extLst>
            </p:cNvPr>
            <p:cNvCxnSpPr/>
            <p:nvPr/>
          </p:nvCxnSpPr>
          <p:spPr>
            <a:xfrm>
              <a:off x="13683411" y="2593786"/>
              <a:ext cx="337389" cy="4923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02DAD992-A3E4-4FAE-8F98-77608DB58FDD}"/>
                </a:ext>
              </a:extLst>
            </p:cNvPr>
            <p:cNvCxnSpPr/>
            <p:nvPr/>
          </p:nvCxnSpPr>
          <p:spPr>
            <a:xfrm flipV="1">
              <a:off x="14020800" y="2610044"/>
              <a:ext cx="325848" cy="452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DB4C26C-4391-4650-8039-4F724985DDCB}"/>
              </a:ext>
            </a:extLst>
          </p:cNvPr>
          <p:cNvSpPr txBox="1"/>
          <p:nvPr/>
        </p:nvSpPr>
        <p:spPr>
          <a:xfrm>
            <a:off x="13774649" y="2320235"/>
            <a:ext cx="6314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G</a:t>
            </a:r>
            <a:endParaRPr lang="ko-KR" altLang="en-US" sz="35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5399625-512A-4472-B105-2155C36F1415}"/>
              </a:ext>
            </a:extLst>
          </p:cNvPr>
          <p:cNvGrpSpPr/>
          <p:nvPr/>
        </p:nvGrpSpPr>
        <p:grpSpPr>
          <a:xfrm>
            <a:off x="11035458" y="5733412"/>
            <a:ext cx="6296532" cy="740832"/>
            <a:chOff x="10990980" y="5653136"/>
            <a:chExt cx="6296532" cy="7408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4EEA9BEE-DE38-4DB1-886D-7B4C3D1C6870}"/>
                </a:ext>
              </a:extLst>
            </p:cNvPr>
            <p:cNvGrpSpPr/>
            <p:nvPr/>
          </p:nvGrpSpPr>
          <p:grpSpPr>
            <a:xfrm>
              <a:off x="10990980" y="5653136"/>
              <a:ext cx="5384862" cy="726302"/>
              <a:chOff x="11270974" y="4052534"/>
              <a:chExt cx="5384862" cy="726302"/>
            </a:xfrm>
          </p:grpSpPr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A49B30FA-6EFF-40FC-BDB7-066B827C870F}"/>
                  </a:ext>
                </a:extLst>
              </p:cNvPr>
              <p:cNvCxnSpPr/>
              <p:nvPr/>
            </p:nvCxnSpPr>
            <p:spPr>
              <a:xfrm flipH="1">
                <a:off x="11270974" y="4052534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AEEB7A47-F5AF-407C-A38B-23D4751ED280}"/>
                  </a:ext>
                </a:extLst>
              </p:cNvPr>
              <p:cNvCxnSpPr/>
              <p:nvPr/>
            </p:nvCxnSpPr>
            <p:spPr>
              <a:xfrm flipH="1">
                <a:off x="12163481" y="4052534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4EAF112B-DA6B-420D-AA83-9DAAA6153706}"/>
                  </a:ext>
                </a:extLst>
              </p:cNvPr>
              <p:cNvCxnSpPr/>
              <p:nvPr/>
            </p:nvCxnSpPr>
            <p:spPr>
              <a:xfrm flipH="1">
                <a:off x="13099774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7E6E6860-859C-4D84-A234-0536445AF2EA}"/>
                  </a:ext>
                </a:extLst>
              </p:cNvPr>
              <p:cNvCxnSpPr/>
              <p:nvPr/>
            </p:nvCxnSpPr>
            <p:spPr>
              <a:xfrm flipH="1">
                <a:off x="13937974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1112D374-73D4-47F3-B4FF-EFA6049D1B01}"/>
                  </a:ext>
                </a:extLst>
              </p:cNvPr>
              <p:cNvCxnSpPr/>
              <p:nvPr/>
            </p:nvCxnSpPr>
            <p:spPr>
              <a:xfrm flipH="1">
                <a:off x="14839705" y="4092978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4FD38E8C-1710-407F-84E1-CAE0A825AEE2}"/>
                  </a:ext>
                </a:extLst>
              </p:cNvPr>
              <p:cNvCxnSpPr/>
              <p:nvPr/>
            </p:nvCxnSpPr>
            <p:spPr>
              <a:xfrm flipH="1">
                <a:off x="15677905" y="4086233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037A80F3-9809-410D-A4BB-C13E8DBD7FF6}"/>
                  </a:ext>
                </a:extLst>
              </p:cNvPr>
              <p:cNvCxnSpPr/>
              <p:nvPr/>
            </p:nvCxnSpPr>
            <p:spPr>
              <a:xfrm flipH="1">
                <a:off x="16503436" y="4079371"/>
                <a:ext cx="152400" cy="68585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0B443B1-2A67-4FC5-849D-475DC3F7EBF2}"/>
                </a:ext>
              </a:extLst>
            </p:cNvPr>
            <p:cNvCxnSpPr/>
            <p:nvPr/>
          </p:nvCxnSpPr>
          <p:spPr>
            <a:xfrm flipH="1">
              <a:off x="17125173" y="5686835"/>
              <a:ext cx="162339" cy="707133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8BA8FB1-0206-494D-861F-3EA73E80AD3B}"/>
              </a:ext>
            </a:extLst>
          </p:cNvPr>
          <p:cNvSpPr txBox="1"/>
          <p:nvPr/>
        </p:nvSpPr>
        <p:spPr>
          <a:xfrm>
            <a:off x="642896" y="5282921"/>
            <a:ext cx="16573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3.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유전 정보의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12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번째와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13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번째 염기 사이에 구아닌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(G)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 끼어 들어간 유전 정보를 바탕으로 전사를 시켜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RNA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만든다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pPr fontAlgn="base" latinLnBrk="1"/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4. 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과정 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반복하여 아미노산 사슬 모형 ㉡을 완성한다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ko-KR" altLang="en-US" sz="35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 build="p"/>
      <p:bldP spid="4" grpId="0"/>
      <p:bldP spid="32" grpId="0"/>
      <p:bldP spid="36" grpId="0"/>
      <p:bldP spid="18" grpId="0"/>
      <p:bldP spid="7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719510" y="980264"/>
            <a:ext cx="13784142" cy="13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2. </a:t>
            </a:r>
            <a:r>
              <a:rPr lang="ko-KR" altLang="en-US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아미노산</a:t>
            </a: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사슬 모형 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㉠과 ㉡의 차이점을 비교하고</a:t>
            </a:r>
            <a:r>
              <a:rPr lang="en-US" altLang="ko-KR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35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이를 바탕으로 유전자에 이상이 생기면 단백질에도 이상이 생기는 까닭을 서술해 보자 </a:t>
            </a: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C8607F3-B527-464C-8EA4-44CBCF33EAAA}"/>
              </a:ext>
            </a:extLst>
          </p:cNvPr>
          <p:cNvSpPr/>
          <p:nvPr/>
        </p:nvSpPr>
        <p:spPr>
          <a:xfrm>
            <a:off x="787511" y="2250955"/>
            <a:ext cx="167275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염기 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G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끼어 들어간 후부터 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5~8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번째 아미노산의 종류가 달라졌다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 유전자를 이루는 염기가 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개만 바뀌어도 </a:t>
            </a:r>
            <a:r>
              <a:rPr lang="ko-KR" altLang="en-US" sz="35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번역틀이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바뀌어 이후의 아미노산 서열이 달라져 그에 따라 단백질의 입체 구조와 특성이 달라질 수 있다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CE06A18-72B0-4927-9F1F-ADA86DC29178}"/>
              </a:ext>
            </a:extLst>
          </p:cNvPr>
          <p:cNvSpPr/>
          <p:nvPr/>
        </p:nvSpPr>
        <p:spPr>
          <a:xfrm>
            <a:off x="707984" y="3877079"/>
            <a:ext cx="16727535" cy="194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3.  </a:t>
            </a:r>
            <a:r>
              <a:rPr lang="ko-KR" altLang="en-US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사람의 인슐린 유전자를 대장균에 넣으면 대장균에서 전사와 번역을 거쳐 사람의 인슐린 단백질이 만들어진다</a:t>
            </a: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대장균이 사람의 인슐린 단백질을 합성할 수 있는 까닭을 사람과 대장균의 유전부호 체계와 </a:t>
            </a:r>
            <a:r>
              <a:rPr lang="ko-KR" altLang="en-US" sz="3500" dirty="0" err="1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관련지어</a:t>
            </a:r>
            <a:r>
              <a:rPr lang="ko-KR" altLang="en-US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설명해 보자</a:t>
            </a:r>
            <a:r>
              <a:rPr lang="en-US" altLang="ko-KR" sz="35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110D325-2CBF-4074-A0AD-0A914D74DEA0}"/>
              </a:ext>
            </a:extLst>
          </p:cNvPr>
          <p:cNvSpPr/>
          <p:nvPr/>
        </p:nvSpPr>
        <p:spPr>
          <a:xfrm>
            <a:off x="787510" y="5686848"/>
            <a:ext cx="16727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유전자의 유전 정보는 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전사된 후 리보솜에서 단백질로 번역되며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단백질은 아미노산 종류와 배열 순서에 의해 고유한 입체 구조를 가지고 특정한 기능을 하게 된다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pPr algn="just"/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대장균에서 사람의 인슐린 단백질이 만들어졌다는 것은 대장균이 사람과 동일한 유전부호 체계를 사용한다는 것을 의미한다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즉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사람과 대장균에서 동일한 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 조합과 </a:t>
            </a:r>
            <a:r>
              <a:rPr lang="ko-KR" altLang="en-US" sz="3500" dirty="0" err="1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코돈은</a:t>
            </a:r>
            <a:r>
              <a:rPr lang="ko-KR" altLang="en-US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동일한 아미노산으로 번역된다</a:t>
            </a:r>
            <a:r>
              <a:rPr lang="en-US" altLang="ko-KR" sz="35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6116DB1-BF8B-4CE6-A5FA-F7FF280B0D8E}"/>
              </a:ext>
            </a:extLst>
          </p:cNvPr>
          <p:cNvGrpSpPr/>
          <p:nvPr/>
        </p:nvGrpSpPr>
        <p:grpSpPr>
          <a:xfrm>
            <a:off x="898140" y="8394053"/>
            <a:ext cx="17008860" cy="1722899"/>
            <a:chOff x="1981200" y="7719502"/>
            <a:chExt cx="15087600" cy="172289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F2319E45-1584-4F44-99C7-9A013D36B13B}"/>
                </a:ext>
              </a:extLst>
            </p:cNvPr>
            <p:cNvSpPr/>
            <p:nvPr/>
          </p:nvSpPr>
          <p:spPr>
            <a:xfrm>
              <a:off x="3810000" y="7900044"/>
              <a:ext cx="13258800" cy="1338687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238B401-3FAC-4C02-BD77-54E24B84D342}"/>
                </a:ext>
              </a:extLst>
            </p:cNvPr>
            <p:cNvGrpSpPr/>
            <p:nvPr/>
          </p:nvGrpSpPr>
          <p:grpSpPr>
            <a:xfrm>
              <a:off x="1981200" y="7719502"/>
              <a:ext cx="2286000" cy="1722899"/>
              <a:chOff x="1981200" y="7719502"/>
              <a:chExt cx="2286000" cy="1722899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DC6A61F2-20D5-40E2-83AB-2CE3AA42BA76}"/>
                  </a:ext>
                </a:extLst>
              </p:cNvPr>
              <p:cNvSpPr/>
              <p:nvPr/>
            </p:nvSpPr>
            <p:spPr>
              <a:xfrm>
                <a:off x="1981200" y="7719502"/>
                <a:ext cx="2286000" cy="1722899"/>
              </a:xfrm>
              <a:prstGeom prst="ellipse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A37C7D89-D708-4CDA-BDB3-5AC3CDE4C2A6}"/>
                  </a:ext>
                </a:extLst>
              </p:cNvPr>
              <p:cNvSpPr/>
              <p:nvPr/>
            </p:nvSpPr>
            <p:spPr>
              <a:xfrm>
                <a:off x="1981200" y="8150064"/>
                <a:ext cx="2286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sz="5000" dirty="0">
                    <a:solidFill>
                      <a:srgbClr val="0D0D0D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결론</a:t>
                </a:r>
                <a:endParaRPr lang="en-US" altLang="ko-KR" sz="5000" dirty="0">
                  <a:solidFill>
                    <a:srgbClr val="0D0D0D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76170B8-2CA6-474E-A618-572891519754}"/>
              </a:ext>
            </a:extLst>
          </p:cNvPr>
          <p:cNvSpPr/>
          <p:nvPr/>
        </p:nvSpPr>
        <p:spPr>
          <a:xfrm>
            <a:off x="2994456" y="8627674"/>
            <a:ext cx="14703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유전 정보는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상보적인 염기 서열로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전사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되고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RNA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코돈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따라 아미노산이 순서대로 결합하여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단백질이 합성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3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056" y="167749"/>
            <a:ext cx="17993933" cy="9951501"/>
            <a:chOff x="93179" y="37909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79" y="37909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p197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4806223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개념확인문제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BC83FE7-AFBA-487E-9615-8A21DA265F61}"/>
              </a:ext>
            </a:extLst>
          </p:cNvPr>
          <p:cNvSpPr txBox="1"/>
          <p:nvPr/>
        </p:nvSpPr>
        <p:spPr>
          <a:xfrm>
            <a:off x="609600" y="1959443"/>
            <a:ext cx="82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유전자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O/X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3F47FE-5680-4930-AB7C-F046350D0034}"/>
              </a:ext>
            </a:extLst>
          </p:cNvPr>
          <p:cNvSpPr txBox="1"/>
          <p:nvPr/>
        </p:nvSpPr>
        <p:spPr>
          <a:xfrm>
            <a:off x="602673" y="2629712"/>
            <a:ext cx="800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DNA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염기 서열 형태로 존재한다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B3F38-DF3B-468A-81D0-EDAACF228F80}"/>
              </a:ext>
            </a:extLst>
          </p:cNvPr>
          <p:cNvSpPr txBox="1"/>
          <p:nvPr/>
        </p:nvSpPr>
        <p:spPr>
          <a:xfrm>
            <a:off x="581891" y="3299981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염색체 한 개에 유전자 하나가 있다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97ADF-7281-45F9-BEA6-49BDC7FA47AA}"/>
              </a:ext>
            </a:extLst>
          </p:cNvPr>
          <p:cNvSpPr txBox="1"/>
          <p:nvPr/>
        </p:nvSpPr>
        <p:spPr>
          <a:xfrm>
            <a:off x="581891" y="3969969"/>
            <a:ext cx="764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(3)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유전자는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특정 부위에 있다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81EEF-174C-4E8D-BCCC-2C9D22A9F300}"/>
              </a:ext>
            </a:extLst>
          </p:cNvPr>
          <p:cNvSpPr txBox="1"/>
          <p:nvPr/>
        </p:nvSpPr>
        <p:spPr>
          <a:xfrm>
            <a:off x="540327" y="8489117"/>
            <a:ext cx="8603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(4)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유전자로부터 전사된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염기 서열에 의해 아미노산 배열 순서가 결정된다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F8FBB7-D3D8-4945-B0C7-9B8BDFE317A6}"/>
              </a:ext>
            </a:extLst>
          </p:cNvPr>
          <p:cNvSpPr txBox="1"/>
          <p:nvPr/>
        </p:nvSpPr>
        <p:spPr>
          <a:xfrm>
            <a:off x="581891" y="4916210"/>
            <a:ext cx="82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 정보의 흐름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O/X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B346EA-0505-40BB-9B05-6149FBEEE304}"/>
              </a:ext>
            </a:extLst>
          </p:cNvPr>
          <p:cNvSpPr txBox="1"/>
          <p:nvPr/>
        </p:nvSpPr>
        <p:spPr>
          <a:xfrm>
            <a:off x="574965" y="5586479"/>
            <a:ext cx="780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DNA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유전 정보는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거쳐 단백질로 전달된다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529CD7-0108-4D5A-8813-6359C5C05545}"/>
              </a:ext>
            </a:extLst>
          </p:cNvPr>
          <p:cNvSpPr txBox="1"/>
          <p:nvPr/>
        </p:nvSpPr>
        <p:spPr>
          <a:xfrm>
            <a:off x="595747" y="6697231"/>
            <a:ext cx="763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동물 세포에서 전사는 세포질에서 일어난다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771E8A-DF92-49DD-AD3F-1D964A9617FB}"/>
              </a:ext>
            </a:extLst>
          </p:cNvPr>
          <p:cNvSpPr txBox="1"/>
          <p:nvPr/>
        </p:nvSpPr>
        <p:spPr>
          <a:xfrm>
            <a:off x="540327" y="7842786"/>
            <a:ext cx="799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(3)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번역은 세포질의 리보솜에서 일어난다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7FA3F8-2805-430E-906E-5D2F1923764C}"/>
              </a:ext>
            </a:extLst>
          </p:cNvPr>
          <p:cNvSpPr txBox="1"/>
          <p:nvPr/>
        </p:nvSpPr>
        <p:spPr>
          <a:xfrm>
            <a:off x="9100877" y="1102903"/>
            <a:ext cx="82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DNA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에서 전사된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RNA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염기 서열은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CF8705C-795B-49F5-B95A-102808E0F6C2}"/>
              </a:ext>
            </a:extLst>
          </p:cNvPr>
          <p:cNvSpPr/>
          <p:nvPr/>
        </p:nvSpPr>
        <p:spPr>
          <a:xfrm>
            <a:off x="9601200" y="1907207"/>
            <a:ext cx="7391400" cy="9443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/>
              <a:t>- A T A G C </a:t>
            </a:r>
            <a:r>
              <a:rPr lang="en-US" altLang="ko-KR" sz="4000" dirty="0" err="1"/>
              <a:t>C</a:t>
            </a:r>
            <a:r>
              <a:rPr lang="en-US" altLang="ko-KR" sz="4000" dirty="0"/>
              <a:t> T C A -</a:t>
            </a:r>
            <a:endParaRPr lang="ko-KR" altLang="en-US" sz="4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24EC22-E51A-44C1-8293-228F6C34C05A}"/>
              </a:ext>
            </a:extLst>
          </p:cNvPr>
          <p:cNvSpPr txBox="1"/>
          <p:nvPr/>
        </p:nvSpPr>
        <p:spPr>
          <a:xfrm>
            <a:off x="9087022" y="3592750"/>
            <a:ext cx="874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정보 전달되어 단백질 합성되는 과정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㉠,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㉡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(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염기 서열은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B0E5F76-F11C-4E69-A530-CB8CCCF79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3" y="4681685"/>
            <a:ext cx="7994072" cy="54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7" grpId="0"/>
      <p:bldP spid="48" grpId="0"/>
      <p:bldP spid="2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1139</Words>
  <Application>Microsoft Office PowerPoint</Application>
  <PresentationFormat>사용자 지정</PresentationFormat>
  <Paragraphs>140</Paragraphs>
  <Slides>13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?? ??</vt:lpstr>
      <vt:lpstr>G마켓 산스 Medium</vt:lpstr>
      <vt:lpstr>HY헤드라인M</vt:lpstr>
      <vt:lpstr>맑은 고딕</vt:lpstr>
      <vt:lpstr>여기어때 잘난체 OTF</vt:lpstr>
      <vt:lpstr>함초롬돋움</vt:lpstr>
      <vt:lpstr>휴먼둥근헤드라인</vt:lpstr>
      <vt:lpstr>휴먼매직체</vt:lpstr>
      <vt:lpstr>휴먼모음T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93</cp:revision>
  <dcterms:created xsi:type="dcterms:W3CDTF">2020-07-03T09:50:51Z</dcterms:created>
  <dcterms:modified xsi:type="dcterms:W3CDTF">2022-06-16T04:04:30Z</dcterms:modified>
</cp:coreProperties>
</file>