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2" r:id="rId1"/>
    <p:sldMasterId id="2147484138" r:id="rId2"/>
  </p:sldMasterIdLst>
  <p:notesMasterIdLst>
    <p:notesMasterId r:id="rId34"/>
  </p:notesMasterIdLst>
  <p:sldIdLst>
    <p:sldId id="256" r:id="rId3"/>
    <p:sldId id="295" r:id="rId4"/>
    <p:sldId id="294" r:id="rId5"/>
    <p:sldId id="257" r:id="rId6"/>
    <p:sldId id="258" r:id="rId7"/>
    <p:sldId id="297" r:id="rId8"/>
    <p:sldId id="259" r:id="rId9"/>
    <p:sldId id="260" r:id="rId10"/>
    <p:sldId id="264" r:id="rId11"/>
    <p:sldId id="261" r:id="rId12"/>
    <p:sldId id="262" r:id="rId13"/>
    <p:sldId id="263" r:id="rId14"/>
    <p:sldId id="267" r:id="rId15"/>
    <p:sldId id="266" r:id="rId16"/>
    <p:sldId id="268" r:id="rId17"/>
    <p:sldId id="269" r:id="rId18"/>
    <p:sldId id="298" r:id="rId19"/>
    <p:sldId id="270" r:id="rId20"/>
    <p:sldId id="271" r:id="rId21"/>
    <p:sldId id="280" r:id="rId22"/>
    <p:sldId id="273" r:id="rId23"/>
    <p:sldId id="274" r:id="rId24"/>
    <p:sldId id="275" r:id="rId25"/>
    <p:sldId id="277" r:id="rId26"/>
    <p:sldId id="299" r:id="rId27"/>
    <p:sldId id="282" r:id="rId28"/>
    <p:sldId id="283" r:id="rId29"/>
    <p:sldId id="284" r:id="rId30"/>
    <p:sldId id="285" r:id="rId31"/>
    <p:sldId id="288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1A812-6737-41DC-A8B9-1FC3F46B5E20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6BFD4-10C9-4580-947B-D7EBFE4A489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7707-34FC-4966-84E0-4A99F074C0B7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020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C0A0-1989-4FB5-9A0D-215B162660B1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689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E9274-BECD-47E4-AF38-5CE32D7B328A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383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832" y="3118105"/>
            <a:ext cx="10375392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10948416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8BC6-6FFE-40D3-8DA2-0E3C0AEB8B24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18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BC532-D38C-4BD7-BD7F-AAB7A4C3B035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905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728" y="3044952"/>
            <a:ext cx="6254496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5517-F2BC-4597-9869-2E2EF8C8D706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3813048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98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0AFC5-5C2A-472F-AFE8-FCDFE16F3D92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586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627632"/>
            <a:ext cx="5386917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860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193368" y="1627632"/>
            <a:ext cx="5389033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860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86E2-BFB1-4080-AFB0-81FC3CE40FF2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0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0C57-6622-4D9A-879E-6A3A5F3D9256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71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 bwMode="gray">
          <a:xfrm>
            <a:off x="11789664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8AA4-7EBA-4FBA-9D55-480AEF8ABDAF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740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48640"/>
            <a:ext cx="10265664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7936" y="1645920"/>
            <a:ext cx="3755136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2527-8EC7-447E-AD18-709CEC479951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645920"/>
            <a:ext cx="6400800" cy="448056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5137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9D34-0D11-491B-A0CE-C6084D02CF69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5729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824" y="658368"/>
            <a:ext cx="73152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389632" y="1618488"/>
            <a:ext cx="73152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32" y="5413248"/>
            <a:ext cx="73152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04F5B-D6F4-49F7-A634-63286ACB9674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474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257432" cy="45259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2527-8EC7-447E-AD18-709CEC479951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33298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7182612" y="2048256"/>
            <a:ext cx="6519672" cy="2414016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8737600" y="6135624"/>
            <a:ext cx="1316736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11474908" y="1379355"/>
            <a:ext cx="719328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11472672" y="0"/>
            <a:ext cx="719328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1536" y="274637"/>
            <a:ext cx="2231136" cy="585216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436864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2527-8EC7-447E-AD18-709CEC479951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6380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0CA5-B945-4590-80F6-3C45B53AE027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3189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5861-4959-482A-B014-A194FA98DB3B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06865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69B-3ED1-4139-81FC-26FFB64D134B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0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F402-6E9D-4DEF-9F00-ED36F8904DCF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0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08CE-7A04-4909-911E-F95C1337E6AE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79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A5A-3D9D-4F5E-B101-76A7C979809E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71722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4F06-E958-444F-8485-90DD04D57F0C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901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DF32527-8EC7-447E-AD18-709CEC479951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85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115824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10887456" y="996696"/>
            <a:ext cx="1304544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2377440" y="0"/>
            <a:ext cx="2596896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243072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9496"/>
            <a:ext cx="109728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32527-8EC7-447E-AD18-709CEC479951}" type="datetime1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27264" y="6537960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9536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29A7B-E50B-4474-B465-0D122F95C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791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6tdq2cN-w50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3yVjhkOSNNY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D0E917-B654-47CA-AF30-0F4801471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07" y="1242874"/>
            <a:ext cx="10499324" cy="3453413"/>
          </a:xfrm>
        </p:spPr>
        <p:txBody>
          <a:bodyPr>
            <a:normAutofit/>
          </a:bodyPr>
          <a:lstStyle/>
          <a:p>
            <a:r>
              <a:rPr lang="en-US" altLang="ko-K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Ⅳ. </a:t>
            </a:r>
            <a:r>
              <a:rPr lang="ko-KR" alt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환경과 에너지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2. </a:t>
            </a:r>
            <a:r>
              <a:rPr lang="ko-KR" altLang="en-US" dirty="0"/>
              <a:t>발전과 신재생 에너지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9573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C039A8-C11A-4226-B26F-B96B1BC2D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8260"/>
            <a:ext cx="10515600" cy="1050740"/>
          </a:xfrm>
        </p:spPr>
        <p:txBody>
          <a:bodyPr>
            <a:normAutofit lnSpcReduction="10000"/>
          </a:bodyPr>
          <a:lstStyle/>
          <a:p>
            <a:r>
              <a:rPr lang="ko-KR" altLang="en-US" sz="3200" b="1" dirty="0"/>
              <a:t>막대자석의 </a:t>
            </a:r>
            <a:r>
              <a:rPr lang="en-US" altLang="ko-KR" sz="3200" b="1" dirty="0"/>
              <a:t>N</a:t>
            </a:r>
            <a:r>
              <a:rPr lang="ko-KR" altLang="en-US" sz="3200" b="1" dirty="0"/>
              <a:t>극을 가까이 할 때와 멀리 할 때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검류계 바늘이 움직이는 방향은 어떻게 </a:t>
            </a:r>
            <a:r>
              <a:rPr lang="ko-KR" altLang="en-US" sz="3200" b="1" dirty="0" err="1"/>
              <a:t>다른가</a:t>
            </a:r>
            <a:r>
              <a:rPr lang="en-US" altLang="ko-KR" sz="3200" b="1" dirty="0"/>
              <a:t>?</a:t>
            </a:r>
            <a:endParaRPr lang="ko-KR" altLang="en-US" sz="32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8F3A5-D87D-42E4-B11F-9C72B563CA6E}"/>
              </a:ext>
            </a:extLst>
          </p:cNvPr>
          <p:cNvSpPr txBox="1"/>
          <p:nvPr/>
        </p:nvSpPr>
        <p:spPr>
          <a:xfrm>
            <a:off x="1358283" y="3750889"/>
            <a:ext cx="10093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300" dirty="0">
                <a:latin typeface="+mn-ea"/>
              </a:rPr>
              <a:t>→  </a:t>
            </a:r>
            <a:r>
              <a:rPr lang="en-US" altLang="ko-KR" sz="2800" spc="-150" dirty="0"/>
              <a:t>N</a:t>
            </a:r>
            <a:r>
              <a:rPr lang="ko-KR" altLang="en-US" sz="2800" spc="-150" dirty="0"/>
              <a:t>극을 넣는 순간과 빼는 순간 검류계 바늘이 움직이는 방향은 </a:t>
            </a:r>
            <a:r>
              <a:rPr lang="ko-KR" altLang="en-US" sz="2800" spc="-150" dirty="0">
                <a:solidFill>
                  <a:srgbClr val="FF0000"/>
                </a:solidFill>
              </a:rPr>
              <a:t>반대</a:t>
            </a:r>
            <a:r>
              <a:rPr lang="ko-KR" altLang="en-US" sz="2800" spc="-150" dirty="0"/>
              <a:t>이다</a:t>
            </a:r>
            <a:r>
              <a:rPr lang="en-US" altLang="ko-KR" sz="2800" spc="-150" dirty="0"/>
              <a:t>.</a:t>
            </a:r>
            <a:endParaRPr lang="ko-KR" altLang="en-US" sz="2800" spc="-150" dirty="0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1D74FC86-6F0A-4E78-A19F-533A6314667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자석을 이용한 전자기유도</a:t>
            </a:r>
          </a:p>
        </p:txBody>
      </p:sp>
    </p:spTree>
    <p:extLst>
      <p:ext uri="{BB962C8B-B14F-4D97-AF65-F5344CB8AC3E}">
        <p14:creationId xmlns:p14="http://schemas.microsoft.com/office/powerpoint/2010/main" val="20924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2BD1ADC-2919-45B7-808E-E39CDC134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57272"/>
          </a:xfrm>
        </p:spPr>
        <p:txBody>
          <a:bodyPr>
            <a:normAutofit/>
          </a:bodyPr>
          <a:lstStyle/>
          <a:p>
            <a:r>
              <a:rPr lang="ko-KR" altLang="en-US" sz="3200" b="1" dirty="0"/>
              <a:t>코일 속에서 막대자석이 정지해 있을 때 검류계 바늘은 어떻게 되는가</a:t>
            </a:r>
            <a:r>
              <a:rPr lang="en-US" altLang="ko-KR" sz="3200" b="1" dirty="0"/>
              <a:t>?</a:t>
            </a:r>
            <a:endParaRPr lang="ko-KR" altLang="en-US" sz="32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7DA19-3C45-46F6-98E7-D99E36548AB3}"/>
              </a:ext>
            </a:extLst>
          </p:cNvPr>
          <p:cNvSpPr txBox="1"/>
          <p:nvPr/>
        </p:nvSpPr>
        <p:spPr>
          <a:xfrm>
            <a:off x="838200" y="3383238"/>
            <a:ext cx="10515600" cy="108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ko-KR" altLang="en-US" sz="2800" spc="-300" dirty="0">
                <a:latin typeface="+mn-ea"/>
              </a:rPr>
              <a:t>→ </a:t>
            </a:r>
            <a:r>
              <a:rPr lang="ko-KR" altLang="en-US" sz="2800" spc="-150" dirty="0"/>
              <a:t>검류계 바늘은 중앙을 가리킨 채 움직이지 않는다</a:t>
            </a:r>
            <a:r>
              <a:rPr lang="en-US" altLang="ko-KR" sz="2800" spc="-150" dirty="0"/>
              <a:t>. </a:t>
            </a:r>
            <a:r>
              <a:rPr lang="ko-KR" altLang="en-US" sz="2800" spc="-150" dirty="0">
                <a:solidFill>
                  <a:srgbClr val="FF0000"/>
                </a:solidFill>
              </a:rPr>
              <a:t>즉</a:t>
            </a:r>
            <a:r>
              <a:rPr lang="en-US" altLang="ko-KR" sz="2800" spc="-150" dirty="0">
                <a:solidFill>
                  <a:srgbClr val="FF0000"/>
                </a:solidFill>
              </a:rPr>
              <a:t>,</a:t>
            </a:r>
            <a:r>
              <a:rPr lang="ko-KR" altLang="en-US" sz="2800" spc="-150" dirty="0">
                <a:solidFill>
                  <a:srgbClr val="FF0000"/>
                </a:solidFill>
              </a:rPr>
              <a:t> 유도 전류가 흐르지 않는다</a:t>
            </a:r>
            <a:r>
              <a:rPr lang="en-US" altLang="ko-KR" sz="2800" spc="-150" dirty="0">
                <a:solidFill>
                  <a:srgbClr val="FF0000"/>
                </a:solidFill>
              </a:rPr>
              <a:t>.</a:t>
            </a:r>
            <a:endParaRPr lang="ko-KR" altLang="en-US" sz="2800" spc="-150" dirty="0">
              <a:solidFill>
                <a:srgbClr val="FF0000"/>
              </a:solidFill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A1EDE246-657D-4573-889B-A861D23D8A8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자석을 이용한 전자기유도</a:t>
            </a:r>
          </a:p>
        </p:txBody>
      </p:sp>
    </p:spTree>
    <p:extLst>
      <p:ext uri="{BB962C8B-B14F-4D97-AF65-F5344CB8AC3E}">
        <p14:creationId xmlns:p14="http://schemas.microsoft.com/office/powerpoint/2010/main" val="10601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7E00D4-A0F9-4F58-84EF-4F436F90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자석을 이용한 전자기유도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22424C0-6899-4F15-937A-4B1CB99DC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3546"/>
            <a:ext cx="10515600" cy="1032985"/>
          </a:xfrm>
        </p:spPr>
        <p:txBody>
          <a:bodyPr>
            <a:normAutofit lnSpcReduction="10000"/>
          </a:bodyPr>
          <a:lstStyle/>
          <a:p>
            <a:r>
              <a:rPr lang="ko-KR" altLang="en-US" sz="3200" b="1" dirty="0"/>
              <a:t>막대자석을 빠르게 움직일 때와 느리게 움직일 때 검류계 바늘의 움직임은 어떻게 </a:t>
            </a:r>
            <a:r>
              <a:rPr lang="ko-KR" altLang="en-US" sz="3200" b="1" dirty="0" err="1"/>
              <a:t>다른가</a:t>
            </a:r>
            <a:r>
              <a:rPr lang="en-US" altLang="ko-KR" sz="3200" b="1" dirty="0"/>
              <a:t>?</a:t>
            </a:r>
            <a:endParaRPr lang="ko-KR" altLang="en-US" sz="32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51170-68EF-4DCF-9FA7-3DF1B9715EFA}"/>
              </a:ext>
            </a:extLst>
          </p:cNvPr>
          <p:cNvSpPr txBox="1"/>
          <p:nvPr/>
        </p:nvSpPr>
        <p:spPr>
          <a:xfrm>
            <a:off x="1047565" y="3222594"/>
            <a:ext cx="9602680" cy="108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ko-KR" altLang="en-US" sz="2800" spc="-300" dirty="0">
                <a:latin typeface="+mn-ea"/>
              </a:rPr>
              <a:t>→ </a:t>
            </a:r>
            <a:r>
              <a:rPr lang="ko-KR" altLang="en-US" sz="2800" spc="-150" dirty="0"/>
              <a:t>자석을 빠르게 움직일수록 검류계 바늘이 움직이는 폭이 커진다</a:t>
            </a:r>
            <a:r>
              <a:rPr lang="en-US" altLang="ko-KR" sz="2800" spc="-150" dirty="0"/>
              <a:t>. </a:t>
            </a:r>
            <a:r>
              <a:rPr lang="ko-KR" altLang="en-US" sz="2800" spc="-150" dirty="0">
                <a:solidFill>
                  <a:srgbClr val="FF0000"/>
                </a:solidFill>
              </a:rPr>
              <a:t>즉</a:t>
            </a:r>
            <a:r>
              <a:rPr lang="en-US" altLang="ko-KR" sz="2800" spc="-150" dirty="0">
                <a:solidFill>
                  <a:srgbClr val="FF0000"/>
                </a:solidFill>
              </a:rPr>
              <a:t>,</a:t>
            </a:r>
            <a:r>
              <a:rPr lang="ko-KR" altLang="en-US" sz="2800" spc="-150" dirty="0">
                <a:solidFill>
                  <a:srgbClr val="FF0000"/>
                </a:solidFill>
              </a:rPr>
              <a:t> 자석을 빠르게 움직일수록 유도 전류가 더 많이 흐른다</a:t>
            </a:r>
            <a:r>
              <a:rPr lang="en-US" altLang="ko-KR" sz="2800" spc="-150" dirty="0">
                <a:solidFill>
                  <a:srgbClr val="FF0000"/>
                </a:solidFill>
              </a:rPr>
              <a:t>.</a:t>
            </a:r>
            <a:endParaRPr lang="ko-KR" altLang="en-US" sz="2800" spc="-1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5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C90DA8-0A31-4A9B-9746-FAE61AE6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60" y="390618"/>
            <a:ext cx="10590320" cy="1326704"/>
          </a:xfrm>
        </p:spPr>
        <p:txBody>
          <a:bodyPr>
            <a:normAutofit/>
          </a:bodyPr>
          <a:lstStyle/>
          <a:p>
            <a:r>
              <a:rPr lang="ko-KR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전자기유도 실험 특성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19157A4-1DC2-47C5-8505-F2E7A099C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632" y="2370137"/>
            <a:ext cx="10515600" cy="4351338"/>
          </a:xfrm>
        </p:spPr>
        <p:txBody>
          <a:bodyPr/>
          <a:lstStyle/>
          <a:p>
            <a:pPr>
              <a:lnSpc>
                <a:spcPct val="120000"/>
              </a:lnSpc>
              <a:buNone/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① 자석을 코일 안으로 넣을 때와 뺄 때 유도 전류의 방향이 반대이다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② 자석의 극을 바꾸면 유도 전류의 방향이 반대가 된다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③ 자석을 정지시키면 유도 전류가 흐르지 않는다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④ 자석을 움직이는 속력이 빠를수록 유도 전류가 많이 흐른다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1977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3E09B9-BBAD-41FC-B479-D1084D95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3" y="506026"/>
            <a:ext cx="10515600" cy="1020933"/>
          </a:xfrm>
        </p:spPr>
        <p:txBody>
          <a:bodyPr>
            <a:normAutofit/>
          </a:bodyPr>
          <a:lstStyle/>
          <a:p>
            <a:r>
              <a:rPr lang="ko-KR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유도전류의 방향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9AD536FB-1307-462C-9E11-A3384458A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99221" y="1600200"/>
            <a:ext cx="7393557" cy="4525963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1596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AE8D1D-27B1-4B81-BB81-E4AF3A88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393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패러데이의</a:t>
            </a:r>
            <a:r>
              <a:rPr lang="ko-KR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전자기유도 법칙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C4388C-BC97-4CD2-BA5D-66901F76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854" y="2384919"/>
            <a:ext cx="10515600" cy="193850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3000" spc="-300" dirty="0">
                <a:solidFill>
                  <a:srgbClr val="0D0D0D"/>
                </a:solidFill>
              </a:rPr>
              <a:t> 코일에 생기는 유도 기전력은 코일의 감은 수에 비례한다</a:t>
            </a:r>
            <a:r>
              <a:rPr lang="en-US" altLang="ko-KR" sz="3000" spc="-300" dirty="0">
                <a:solidFill>
                  <a:srgbClr val="0D0D0D"/>
                </a:solidFill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sz="3000" spc="-300" dirty="0">
                <a:solidFill>
                  <a:srgbClr val="0D0D0D"/>
                </a:solidFill>
              </a:rPr>
              <a:t> 코일에 생기는 유도 기전력은 코일을 통과하는 자기장의 시간 변화율에 비례한다</a:t>
            </a:r>
            <a:r>
              <a:rPr lang="en-US" altLang="ko-KR" sz="3000" spc="-300" dirty="0">
                <a:solidFill>
                  <a:srgbClr val="0D0D0D"/>
                </a:solidFill>
              </a:rPr>
              <a:t>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15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4931CD-114E-43E3-B678-24BE185C09B0}"/>
                  </a:ext>
                </a:extLst>
              </p:cNvPr>
              <p:cNvSpPr txBox="1"/>
              <p:nvPr/>
            </p:nvSpPr>
            <p:spPr>
              <a:xfrm>
                <a:off x="2965143" y="4956227"/>
                <a:ext cx="6125591" cy="814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200" b="1" dirty="0"/>
                  <a:t>V</a:t>
                </a:r>
                <a14:m>
                  <m:oMath xmlns:m="http://schemas.openxmlformats.org/officeDocument/2006/math">
                    <m:r>
                      <a:rPr lang="en-US" altLang="ko-KR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altLang="ko-KR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  <m:f>
                      <m:fPr>
                        <m:ctrlPr>
                          <a:rPr lang="en-US" altLang="ko-KR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∆∅</m:t>
                        </m:r>
                      </m:num>
                      <m:den>
                        <m:r>
                          <a:rPr lang="en-US" altLang="ko-KR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ko-KR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ko-KR" altLang="en-US" sz="3200" b="1" dirty="0"/>
                  <a:t>                 </a:t>
                </a:r>
                <a14:m>
                  <m:oMath xmlns:m="http://schemas.openxmlformats.org/officeDocument/2006/math">
                    <m:r>
                      <a:rPr lang="ko-KR" altLang="en-US" sz="3200" b="1" i="1" dirty="0" smtClean="0">
                        <a:latin typeface="Cambria Math" panose="02040503050406030204" pitchFamily="18" charset="0"/>
                      </a:rPr>
                      <m:t>∅</m:t>
                    </m:r>
                    <m:r>
                      <a:rPr lang="en-US" altLang="ko-KR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ko-KR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𝑩𝑺</m:t>
                    </m:r>
                  </m:oMath>
                </a14:m>
                <a:endParaRPr lang="ko-KR" alt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4931CD-114E-43E3-B678-24BE185C0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143" y="4956227"/>
                <a:ext cx="6125591" cy="814197"/>
              </a:xfrm>
              <a:prstGeom prst="rect">
                <a:avLst/>
              </a:prstGeom>
              <a:blipFill>
                <a:blip r:embed="rId2"/>
                <a:stretch>
                  <a:fillRect l="-2488" b="-82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757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68F6A9-D064-40F9-A12F-76F99E58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27" y="3712998"/>
            <a:ext cx="10057660" cy="1509204"/>
          </a:xfrm>
        </p:spPr>
        <p:txBody>
          <a:bodyPr/>
          <a:lstStyle/>
          <a:p>
            <a:r>
              <a:rPr lang="ko-KR" altLang="en-US" sz="4000" b="1" spc="-3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전자기 유도 현상으로 코일에 생기는 전압은 무엇인가</a:t>
            </a:r>
            <a:r>
              <a:rPr lang="en-US" altLang="ko-KR" sz="4000" b="1" spc="-3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7996F7-ACCB-40FF-8385-0F86FC149B85}"/>
              </a:ext>
            </a:extLst>
          </p:cNvPr>
          <p:cNvSpPr txBox="1"/>
          <p:nvPr/>
        </p:nvSpPr>
        <p:spPr>
          <a:xfrm>
            <a:off x="966627" y="2199503"/>
            <a:ext cx="10057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spc="-300" dirty="0">
                <a:latin typeface="+mn-ea"/>
              </a:rPr>
              <a:t>→ 전자기 유도 현상이며 이 현상에 의해 생긴 전류를  </a:t>
            </a:r>
            <a:r>
              <a:rPr lang="ko-KR" altLang="en-US" sz="3000" b="1" spc="-300" dirty="0">
                <a:solidFill>
                  <a:srgbClr val="FF0000"/>
                </a:solidFill>
                <a:latin typeface="+mn-ea"/>
              </a:rPr>
              <a:t>유도 전류</a:t>
            </a:r>
            <a:r>
              <a:rPr lang="ko-KR" altLang="en-US" sz="3000" spc="-300" dirty="0">
                <a:latin typeface="+mn-ea"/>
              </a:rPr>
              <a:t>라고  한다</a:t>
            </a:r>
            <a:r>
              <a:rPr lang="en-US" altLang="ko-KR" sz="3000" spc="-300" dirty="0">
                <a:latin typeface="+mn-ea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16BCF-42D3-4D18-9FD8-4C30C589725C}"/>
              </a:ext>
            </a:extLst>
          </p:cNvPr>
          <p:cNvSpPr txBox="1"/>
          <p:nvPr/>
        </p:nvSpPr>
        <p:spPr>
          <a:xfrm>
            <a:off x="1161535" y="5222201"/>
            <a:ext cx="73028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spc="-300" dirty="0">
                <a:latin typeface="+mn-ea"/>
              </a:rPr>
              <a:t>→  </a:t>
            </a:r>
            <a:r>
              <a:rPr lang="ko-KR" altLang="en-US" sz="3000" b="1" dirty="0">
                <a:solidFill>
                  <a:srgbClr val="FF0000"/>
                </a:solidFill>
              </a:rPr>
              <a:t>유도 기전력</a:t>
            </a:r>
            <a:r>
              <a:rPr lang="ko-KR" altLang="en-US" sz="3000" dirty="0"/>
              <a:t>이다</a:t>
            </a:r>
            <a:r>
              <a:rPr lang="en-US" altLang="ko-KR" sz="3000" dirty="0"/>
              <a:t>.</a:t>
            </a:r>
            <a:endParaRPr lang="ko-KR" altLang="en-US" sz="3000" dirty="0"/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143B0DF6-6B57-46EA-AE0A-1FF303214A05}"/>
              </a:ext>
            </a:extLst>
          </p:cNvPr>
          <p:cNvSpPr txBox="1">
            <a:spLocks/>
          </p:cNvSpPr>
          <p:nvPr/>
        </p:nvSpPr>
        <p:spPr>
          <a:xfrm>
            <a:off x="966627" y="683140"/>
            <a:ext cx="10057660" cy="1509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 3" pitchFamily="18" charset="2"/>
              <a:buChar char="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3" pitchFamily="18" charset="2"/>
              <a:buChar char="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4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5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spc="-3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코일  근처에서  자석을  움직일  때  코일에  흐르는  전류와 이 현상을 무엇이라고  하는가</a:t>
            </a:r>
            <a:r>
              <a:rPr lang="en-US" altLang="ko-KR" sz="4000" b="1" spc="-3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310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9F3179D-8F0F-4DFD-A587-8714537F3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전자기 유도를 이용한 장치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DD3382-B77F-4468-874B-9BAE98AA2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발전기</a:t>
            </a:r>
            <a:r>
              <a:rPr lang="en-US" altLang="ko-KR" b="1" dirty="0"/>
              <a:t>, </a:t>
            </a:r>
            <a:r>
              <a:rPr lang="ko-KR" altLang="en-US" b="1" dirty="0"/>
              <a:t>무선 충전기</a:t>
            </a:r>
            <a:r>
              <a:rPr lang="en-US" altLang="ko-KR" b="1" dirty="0"/>
              <a:t>, </a:t>
            </a:r>
            <a:r>
              <a:rPr lang="ko-KR" altLang="en-US" b="1" dirty="0" err="1"/>
              <a:t>인덕션</a:t>
            </a:r>
            <a:r>
              <a:rPr lang="ko-KR" altLang="en-US" b="1" dirty="0"/>
              <a:t> 레인지</a:t>
            </a:r>
            <a:r>
              <a:rPr lang="en-US" altLang="ko-KR" b="1" dirty="0"/>
              <a:t>, </a:t>
            </a:r>
            <a:r>
              <a:rPr lang="ko-KR" altLang="en-US" b="1" dirty="0"/>
              <a:t>교통 카드 판독기</a:t>
            </a:r>
            <a:r>
              <a:rPr lang="en-US" altLang="ko-KR" b="1" dirty="0"/>
              <a:t>, </a:t>
            </a:r>
            <a:r>
              <a:rPr lang="ko-KR" altLang="en-US" b="1" dirty="0"/>
              <a:t>전기 기타</a:t>
            </a:r>
            <a:r>
              <a:rPr lang="en-US" altLang="ko-KR" b="1" dirty="0"/>
              <a:t>, </a:t>
            </a:r>
            <a:r>
              <a:rPr lang="ko-KR" altLang="en-US" b="1" dirty="0"/>
              <a:t>변압기</a:t>
            </a:r>
            <a:r>
              <a:rPr lang="en-US" altLang="ko-KR" b="1" dirty="0"/>
              <a:t>, </a:t>
            </a:r>
            <a:r>
              <a:rPr lang="ko-KR" altLang="en-US" b="1" dirty="0"/>
              <a:t>금속 탐지기</a:t>
            </a:r>
            <a:r>
              <a:rPr lang="en-US" altLang="ko-KR" b="1" dirty="0"/>
              <a:t>, </a:t>
            </a:r>
            <a:r>
              <a:rPr lang="ko-KR" altLang="en-US" b="1" dirty="0"/>
              <a:t>마이크 등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7F5978A-679B-4103-B4DE-81E13E24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17</a:t>
            </a:fld>
            <a:endParaRPr lang="ko-KR" altLang="en-US"/>
          </a:p>
        </p:txBody>
      </p:sp>
      <p:pic>
        <p:nvPicPr>
          <p:cNvPr id="1026" name="Picture 2" descr="한국일보·희망제작소 21] 교통카드 '3不' 불편해요 | 희망제작소">
            <a:extLst>
              <a:ext uri="{FF2B5EF4-FFF2-40B4-BE49-F238E27FC236}">
                <a16:creationId xmlns:a16="http://schemas.microsoft.com/office/drawing/2014/main" id="{5646F077-3E0F-44CD-8C06-A754E0B0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48" y="3072277"/>
            <a:ext cx="4459941" cy="322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스마트폰 무선충전, 유선보다 전력 1.5배 더 쓴다 - 테크레시피">
            <a:extLst>
              <a:ext uri="{FF2B5EF4-FFF2-40B4-BE49-F238E27FC236}">
                <a16:creationId xmlns:a16="http://schemas.microsoft.com/office/drawing/2014/main" id="{FB260E43-F6D4-4743-BE24-91613F37C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68" y="3211941"/>
            <a:ext cx="2949667" cy="294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7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EBBD3B-9594-4925-A876-2DDFF4C2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발전기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66C11D-4D92-4DDD-A492-FD6C222A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21" y="2228070"/>
            <a:ext cx="10515600" cy="639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b="1" dirty="0"/>
              <a:t>악력기를 이용한 간이 발전기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D20AF-B164-4142-B1D4-AA80F9C11AD1}"/>
              </a:ext>
            </a:extLst>
          </p:cNvPr>
          <p:cNvSpPr txBox="1"/>
          <p:nvPr/>
        </p:nvSpPr>
        <p:spPr>
          <a:xfrm>
            <a:off x="2065538" y="3279443"/>
            <a:ext cx="901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물음</a:t>
            </a:r>
            <a:r>
              <a:rPr lang="en-US" altLang="ko-KR" sz="2800" dirty="0"/>
              <a:t>) </a:t>
            </a:r>
            <a:r>
              <a:rPr lang="ko-KR" altLang="en-US" sz="2800" dirty="0"/>
              <a:t>전지 없이 발광 다이오드에 불을 켤 수 있을까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575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399E4F-F266-4A40-8C3A-FCF9E2B6E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9" y="410368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악력기를 이용한 간이 발전기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4E40D7-3199-4CA1-8014-88C05F480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70" y="1735931"/>
            <a:ext cx="10813143" cy="4969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2400" dirty="0">
                <a:solidFill>
                  <a:srgbClr val="0D0D0D"/>
                </a:solidFill>
              </a:rPr>
              <a:t>① </a:t>
            </a:r>
            <a:r>
              <a:rPr lang="ko-KR" altLang="en-US" sz="2400" dirty="0">
                <a:solidFill>
                  <a:srgbClr val="0D0D0D"/>
                </a:solidFill>
              </a:rPr>
              <a:t>둥근 물체에 에나멜선을 </a:t>
            </a:r>
            <a:r>
              <a:rPr lang="en-US" altLang="ko-KR" sz="2400" dirty="0">
                <a:solidFill>
                  <a:srgbClr val="0D0D0D"/>
                </a:solidFill>
              </a:rPr>
              <a:t>300</a:t>
            </a:r>
            <a:r>
              <a:rPr lang="ko-KR" altLang="en-US" sz="2400" dirty="0">
                <a:solidFill>
                  <a:srgbClr val="0D0D0D"/>
                </a:solidFill>
              </a:rPr>
              <a:t>회 이상 감아 코일을 만든다</a:t>
            </a:r>
            <a:r>
              <a:rPr lang="en-US" altLang="ko-KR" sz="2400" dirty="0">
                <a:solidFill>
                  <a:srgbClr val="0D0D0D"/>
                </a:solidFill>
              </a:rPr>
              <a:t>.</a:t>
            </a:r>
          </a:p>
          <a:p>
            <a:pPr marL="0" indent="0">
              <a:buNone/>
            </a:pPr>
            <a:endParaRPr lang="en-US" altLang="ko-KR" sz="2400" dirty="0">
              <a:solidFill>
                <a:srgbClr val="0D0D0D"/>
              </a:solidFill>
            </a:endParaRPr>
          </a:p>
          <a:p>
            <a:pPr marL="0" indent="0">
              <a:buNone/>
            </a:pPr>
            <a:r>
              <a:rPr lang="en-US" altLang="ko-KR" sz="2400" dirty="0">
                <a:solidFill>
                  <a:srgbClr val="0D0D0D"/>
                </a:solidFill>
              </a:rPr>
              <a:t>② </a:t>
            </a:r>
            <a:r>
              <a:rPr lang="ko-KR" altLang="en-US" sz="2400" dirty="0">
                <a:solidFill>
                  <a:srgbClr val="0D0D0D"/>
                </a:solidFill>
              </a:rPr>
              <a:t>에나멜선의 양끝을 사포로 벗겨 내고</a:t>
            </a:r>
            <a:r>
              <a:rPr lang="en-US" altLang="ko-KR" sz="2400" dirty="0">
                <a:solidFill>
                  <a:srgbClr val="0D0D0D"/>
                </a:solidFill>
              </a:rPr>
              <a:t>, </a:t>
            </a:r>
            <a:r>
              <a:rPr lang="ko-KR" altLang="en-US" sz="2400" dirty="0">
                <a:solidFill>
                  <a:srgbClr val="0D0D0D"/>
                </a:solidFill>
              </a:rPr>
              <a:t>발광 다이오드에 연결한다</a:t>
            </a:r>
            <a:r>
              <a:rPr lang="en-US" altLang="ko-KR" sz="2400" dirty="0">
                <a:solidFill>
                  <a:srgbClr val="0D0D0D"/>
                </a:solidFill>
              </a:rPr>
              <a:t>.</a:t>
            </a:r>
          </a:p>
          <a:p>
            <a:pPr marL="0" indent="0">
              <a:buNone/>
            </a:pPr>
            <a:endParaRPr lang="en-US" altLang="ko-KR" sz="2400" dirty="0">
              <a:solidFill>
                <a:srgbClr val="0D0D0D"/>
              </a:solidFill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altLang="ko-KR" sz="2400" dirty="0">
                <a:solidFill>
                  <a:srgbClr val="0D0D0D"/>
                </a:solidFill>
              </a:rPr>
              <a:t>③ </a:t>
            </a:r>
            <a:r>
              <a:rPr lang="ko-KR" altLang="en-US" sz="2400" dirty="0" err="1">
                <a:solidFill>
                  <a:srgbClr val="0D0D0D"/>
                </a:solidFill>
              </a:rPr>
              <a:t>악력기</a:t>
            </a:r>
            <a:r>
              <a:rPr lang="ko-KR" altLang="en-US" sz="2400" dirty="0">
                <a:solidFill>
                  <a:srgbClr val="0D0D0D"/>
                </a:solidFill>
              </a:rPr>
              <a:t> 손잡이의 한쪽에는 발광 다이오드를 연결한 코일을</a:t>
            </a:r>
            <a:r>
              <a:rPr lang="en-US" altLang="ko-KR" sz="2400" dirty="0">
                <a:solidFill>
                  <a:srgbClr val="0D0D0D"/>
                </a:solidFill>
              </a:rPr>
              <a:t>, </a:t>
            </a:r>
            <a:r>
              <a:rPr lang="ko-KR" altLang="en-US" sz="2400" dirty="0">
                <a:solidFill>
                  <a:srgbClr val="0D0D0D"/>
                </a:solidFill>
              </a:rPr>
              <a:t>반대쪽에는 </a:t>
            </a:r>
            <a:r>
              <a:rPr lang="ko-KR" altLang="en-US" sz="2400" dirty="0" err="1">
                <a:solidFill>
                  <a:srgbClr val="0D0D0D"/>
                </a:solidFill>
              </a:rPr>
              <a:t>네오디뮴</a:t>
            </a:r>
            <a:r>
              <a:rPr lang="ko-KR" altLang="en-US" sz="2400" dirty="0">
                <a:solidFill>
                  <a:srgbClr val="0D0D0D"/>
                </a:solidFill>
              </a:rPr>
              <a:t>  자석 </a:t>
            </a:r>
            <a:r>
              <a:rPr lang="en-US" altLang="ko-KR" sz="2400" dirty="0">
                <a:solidFill>
                  <a:srgbClr val="0D0D0D"/>
                </a:solidFill>
              </a:rPr>
              <a:t>2</a:t>
            </a:r>
            <a:r>
              <a:rPr lang="ko-KR" altLang="en-US" sz="2400" dirty="0">
                <a:solidFill>
                  <a:srgbClr val="0D0D0D"/>
                </a:solidFill>
              </a:rPr>
              <a:t>개를 접착 테이프로 고정한다</a:t>
            </a:r>
            <a:r>
              <a:rPr lang="en-US" altLang="ko-KR" sz="2400" dirty="0">
                <a:solidFill>
                  <a:srgbClr val="0D0D0D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en-US" altLang="ko-KR" sz="2400" dirty="0">
              <a:solidFill>
                <a:srgbClr val="0D0D0D"/>
              </a:solidFill>
            </a:endParaRPr>
          </a:p>
          <a:p>
            <a:pPr marL="0" indent="0">
              <a:buNone/>
            </a:pPr>
            <a:r>
              <a:rPr lang="en-US" altLang="ko-KR" sz="2400" dirty="0">
                <a:solidFill>
                  <a:srgbClr val="0D0D0D"/>
                </a:solidFill>
              </a:rPr>
              <a:t>④ </a:t>
            </a:r>
            <a:r>
              <a:rPr lang="ko-KR" altLang="en-US" sz="2400" dirty="0">
                <a:solidFill>
                  <a:srgbClr val="0D0D0D"/>
                </a:solidFill>
              </a:rPr>
              <a:t>악력기를 움직여서 발광 다이오드에 불이 켜지는지 확인한다</a:t>
            </a:r>
            <a:r>
              <a:rPr lang="en-US" altLang="ko-KR" sz="2400" dirty="0">
                <a:solidFill>
                  <a:srgbClr val="0D0D0D"/>
                </a:solidFill>
              </a:rPr>
              <a:t>.</a:t>
            </a:r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ko-KR" altLang="en-US" sz="2000" dirty="0">
                <a:solidFill>
                  <a:srgbClr val="FF0000"/>
                </a:solidFill>
              </a:rPr>
              <a:t> 주의</a:t>
            </a:r>
            <a:r>
              <a:rPr lang="ko-KR" altLang="en-US" sz="2000" dirty="0">
                <a:solidFill>
                  <a:srgbClr val="0D0D0D"/>
                </a:solidFill>
              </a:rPr>
              <a:t> 악력기를 세게 쥐어야 한다</a:t>
            </a:r>
            <a:r>
              <a:rPr lang="en-US" altLang="ko-KR" sz="2000" dirty="0">
                <a:solidFill>
                  <a:srgbClr val="0D0D0D"/>
                </a:solidFill>
              </a:rPr>
              <a:t>.</a:t>
            </a:r>
          </a:p>
          <a:p>
            <a:pPr marL="0" indent="0">
              <a:buNone/>
            </a:pPr>
            <a:endParaRPr lang="ko-KR" altLang="en-US" sz="2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8914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7839A7-0983-4B32-AF24-4BAD35282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592" y="2820879"/>
            <a:ext cx="8814786" cy="1091954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 </a:t>
            </a:r>
            <a:r>
              <a:rPr lang="ko-KR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 에너지의 생산과 수송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452FA5-94AE-4549-8FB7-37A91AA0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474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F0FCE6-42D8-47F2-8A54-D458FCDFB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370643"/>
            <a:ext cx="10448278" cy="654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악력기를 이용한 간이 발전기 실험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20</a:t>
            </a:fld>
            <a:endParaRPr lang="ko-KR" altLang="en-US"/>
          </a:p>
        </p:txBody>
      </p:sp>
      <p:pic>
        <p:nvPicPr>
          <p:cNvPr id="2" name="[비상교육] 고등_통합과학_4-2-1_악력기를 이용한 간이 발전기(실험영상)">
            <a:hlinkClick r:id="" action="ppaction://media"/>
            <a:extLst>
              <a:ext uri="{FF2B5EF4-FFF2-40B4-BE49-F238E27FC236}">
                <a16:creationId xmlns:a16="http://schemas.microsoft.com/office/drawing/2014/main" id="{461D77EA-CF5D-47CA-AC2D-46123191F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5299" y="976540"/>
            <a:ext cx="9605639" cy="54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096DA9-4D50-407A-9E5A-EC9613F4F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70" y="345827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결과 및 논의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CADDCC-8729-41B6-A9FD-5D0E554CB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891"/>
            <a:ext cx="10515600" cy="9974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b="1" spc="-3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b="1" spc="-3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악력기를 움직여서 발광 다이오드에 불이 켜질 때 에너지가 전환되는 과정은</a:t>
            </a:r>
            <a:r>
              <a:rPr lang="en-US" altLang="ko-KR" b="1" spc="-3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ko-KR" sz="2400" b="1" spc="-300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21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BA502F-7A00-412C-868D-D1E36B3C1B1C}"/>
                  </a:ext>
                </a:extLst>
              </p:cNvPr>
              <p:cNvSpPr txBox="1"/>
              <p:nvPr/>
            </p:nvSpPr>
            <p:spPr>
              <a:xfrm>
                <a:off x="1340528" y="3428663"/>
                <a:ext cx="92431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dirty="0"/>
                  <a:t>화학 에너지</a:t>
                </a:r>
                <a:r>
                  <a:rPr lang="en-US" altLang="ko-KR" sz="2400" dirty="0"/>
                  <a:t>(</a:t>
                </a:r>
                <a:r>
                  <a:rPr lang="ko-KR" altLang="en-US" sz="2400" dirty="0" err="1"/>
                  <a:t>손근육</a:t>
                </a:r>
                <a:r>
                  <a:rPr lang="en-US" altLang="ko-KR" sz="2400" dirty="0"/>
                  <a:t>) </a:t>
                </a:r>
                <a14:m>
                  <m:oMath xmlns:m="http://schemas.openxmlformats.org/officeDocument/2006/math">
                    <m:r>
                      <a:rPr lang="en-US" altLang="ko-K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2400" dirty="0"/>
                  <a:t> </a:t>
                </a:r>
                <a:r>
                  <a:rPr lang="ko-KR" altLang="en-US" sz="2400" dirty="0"/>
                  <a:t>운동 에너지</a:t>
                </a:r>
                <a:r>
                  <a:rPr lang="en-US" altLang="ko-KR" sz="2400" dirty="0"/>
                  <a:t>(</a:t>
                </a:r>
                <a:r>
                  <a:rPr lang="ko-KR" altLang="en-US" sz="2400" dirty="0" err="1"/>
                  <a:t>악력기</a:t>
                </a:r>
                <a:r>
                  <a:rPr lang="en-US" altLang="ko-KR" sz="2400" dirty="0"/>
                  <a:t>) </a:t>
                </a:r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2400" dirty="0"/>
                  <a:t> </a:t>
                </a:r>
                <a:r>
                  <a:rPr lang="ko-KR" altLang="en-US" sz="2400" dirty="0"/>
                  <a:t>전기 에너지</a:t>
                </a:r>
                <a:r>
                  <a:rPr lang="en-US" altLang="ko-KR" sz="2400" dirty="0"/>
                  <a:t>(</a:t>
                </a:r>
                <a:r>
                  <a:rPr lang="ko-KR" altLang="en-US" sz="2400" dirty="0"/>
                  <a:t>코일</a:t>
                </a:r>
                <a:r>
                  <a:rPr lang="en-US" altLang="ko-KR" sz="2400" dirty="0"/>
                  <a:t>) </a:t>
                </a:r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2400" dirty="0"/>
                  <a:t> </a:t>
                </a:r>
                <a:r>
                  <a:rPr lang="ko-KR" altLang="en-US" sz="2400" dirty="0"/>
                  <a:t>빛에너지</a:t>
                </a:r>
                <a:r>
                  <a:rPr lang="en-US" altLang="ko-KR" sz="2400" dirty="0"/>
                  <a:t>(</a:t>
                </a:r>
                <a:r>
                  <a:rPr lang="ko-KR" altLang="en-US" sz="2400" dirty="0"/>
                  <a:t>발광 다이오드</a:t>
                </a:r>
                <a:r>
                  <a:rPr lang="en-US" altLang="ko-KR" sz="2400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BA502F-7A00-412C-868D-D1E36B3C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528" y="3428663"/>
                <a:ext cx="9243133" cy="830997"/>
              </a:xfrm>
              <a:prstGeom prst="rect">
                <a:avLst/>
              </a:prstGeom>
              <a:blipFill>
                <a:blip r:embed="rId2"/>
                <a:stretch>
                  <a:fillRect l="-1055" t="-6569" b="-160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56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5566E2A-317B-4351-B30A-3957F01CEB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3811" y="475008"/>
            <a:ext cx="106519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발광 다이오드에 불이 켜지지 않았다면 그 까닭과 해결 방안은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AA85E-8C41-4A5A-9035-558F9FD40834}"/>
              </a:ext>
            </a:extLst>
          </p:cNvPr>
          <p:cNvSpPr txBox="1"/>
          <p:nvPr/>
        </p:nvSpPr>
        <p:spPr>
          <a:xfrm>
            <a:off x="460859" y="2338591"/>
            <a:ext cx="5524029" cy="79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ko-KR" altLang="en-US" sz="2000" spc="-300" dirty="0">
                <a:latin typeface="+mj-lt"/>
              </a:rPr>
              <a:t>① 에나멜선의 피복을 제대로 벗기지 않아서 생긴 접촉 불량 문제 </a:t>
            </a:r>
            <a:endParaRPr lang="en-US" altLang="ko-KR" sz="2000" spc="-3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1920" y="2343245"/>
            <a:ext cx="4784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-300" dirty="0">
                <a:latin typeface="+mn-ea"/>
              </a:rPr>
              <a:t>→  </a:t>
            </a:r>
            <a:r>
              <a:rPr lang="ko-KR" altLang="en-US" sz="2000" dirty="0"/>
              <a:t>에나멜선의 피복을 다시 한번 벗긴다</a:t>
            </a:r>
            <a:r>
              <a:rPr lang="en-US" altLang="ko-KR" sz="20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76899-9B54-4503-A60E-213219B2E69C}"/>
              </a:ext>
            </a:extLst>
          </p:cNvPr>
          <p:cNvSpPr txBox="1"/>
          <p:nvPr/>
        </p:nvSpPr>
        <p:spPr>
          <a:xfrm>
            <a:off x="460859" y="3449039"/>
            <a:ext cx="5635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-300" dirty="0"/>
              <a:t>②  </a:t>
            </a:r>
            <a:r>
              <a:rPr lang="ko-KR" altLang="en-US" sz="2000" spc="-300" dirty="0"/>
              <a:t>코일을 충분히 감지 않아서 발광 다이오드를 켤 정도의 충분한 유도 기전력을 얻지 못한 경우 </a:t>
            </a:r>
            <a:endParaRPr lang="en-US" altLang="ko-KR" sz="2000" spc="-3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C9954-2D1D-47F2-B3E5-AB50DF0B36DD}"/>
              </a:ext>
            </a:extLst>
          </p:cNvPr>
          <p:cNvSpPr txBox="1"/>
          <p:nvPr/>
        </p:nvSpPr>
        <p:spPr>
          <a:xfrm>
            <a:off x="460859" y="4472797"/>
            <a:ext cx="4216894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altLang="ko-KR" sz="2000" spc="-300" dirty="0"/>
              <a:t>③  </a:t>
            </a:r>
            <a:r>
              <a:rPr lang="ko-KR" altLang="en-US" sz="2000" spc="-300" dirty="0"/>
              <a:t>자석의 자기장이 약한 경우 </a:t>
            </a:r>
            <a:endParaRPr lang="en-US" altLang="ko-KR" sz="2000" spc="-3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24115-C4E0-4468-8603-9599F7B30041}"/>
              </a:ext>
            </a:extLst>
          </p:cNvPr>
          <p:cNvSpPr txBox="1"/>
          <p:nvPr/>
        </p:nvSpPr>
        <p:spPr>
          <a:xfrm>
            <a:off x="460859" y="5213914"/>
            <a:ext cx="5482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-300" dirty="0"/>
              <a:t>④  </a:t>
            </a:r>
            <a:r>
              <a:rPr lang="ko-KR" altLang="en-US" sz="2000" spc="-300" dirty="0"/>
              <a:t>악력기를 너무 약하게 쥐어 자석의 속도가 느린 경우 </a:t>
            </a:r>
            <a:endParaRPr lang="en-US" altLang="ko-KR" sz="2000" spc="-3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25E184-8EAF-44CF-98EB-CFC45403FF88}"/>
              </a:ext>
            </a:extLst>
          </p:cNvPr>
          <p:cNvSpPr txBox="1"/>
          <p:nvPr/>
        </p:nvSpPr>
        <p:spPr>
          <a:xfrm>
            <a:off x="6391920" y="3471078"/>
            <a:ext cx="2532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-300" dirty="0">
                <a:latin typeface="+mn-ea"/>
              </a:rPr>
              <a:t>→  </a:t>
            </a:r>
            <a:r>
              <a:rPr lang="ko-KR" altLang="en-US" sz="2000" dirty="0"/>
              <a:t>코일을 더 감는다</a:t>
            </a:r>
            <a:r>
              <a:rPr lang="en-US" altLang="ko-KR" sz="20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D358C-DDC6-4E72-9B85-693A1EAB412D}"/>
              </a:ext>
            </a:extLst>
          </p:cNvPr>
          <p:cNvSpPr txBox="1"/>
          <p:nvPr/>
        </p:nvSpPr>
        <p:spPr>
          <a:xfrm>
            <a:off x="6391920" y="4314700"/>
            <a:ext cx="4784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-300" dirty="0">
                <a:latin typeface="+mn-ea"/>
              </a:rPr>
              <a:t>→  </a:t>
            </a:r>
            <a:r>
              <a:rPr lang="ko-KR" altLang="en-US" sz="2000" dirty="0" err="1"/>
              <a:t>네오디뮴</a:t>
            </a:r>
            <a:r>
              <a:rPr lang="ko-KR" altLang="en-US" sz="2000" dirty="0"/>
              <a:t> 자석을 하나 더 붙이거나 더            큰 것으로 바꾼다</a:t>
            </a:r>
            <a:r>
              <a:rPr lang="en-US" altLang="ko-KR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A75120-1E39-4F0B-9D1D-348555DDB65D}"/>
              </a:ext>
            </a:extLst>
          </p:cNvPr>
          <p:cNvSpPr txBox="1"/>
          <p:nvPr/>
        </p:nvSpPr>
        <p:spPr>
          <a:xfrm>
            <a:off x="6391920" y="5213914"/>
            <a:ext cx="4784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-300" dirty="0">
                <a:latin typeface="+mn-ea"/>
              </a:rPr>
              <a:t>→  </a:t>
            </a:r>
            <a:r>
              <a:rPr lang="ko-KR" altLang="en-US" sz="2000" dirty="0"/>
              <a:t>악력기를 조금 더 세게 쥐어서 자석이 빠르게 코일에 접근하도록 한다</a:t>
            </a:r>
            <a:r>
              <a:rPr lang="en-US" altLang="ko-KR" sz="2000" dirty="0"/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7217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3" grpId="0"/>
      <p:bldP spid="8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AD9476-0CFA-45B0-B0C4-F3DD96C4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82" y="240837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결론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0CA781-8416-4B20-A9D2-75772C06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37" y="1584155"/>
            <a:ext cx="10732363" cy="1056443"/>
          </a:xfrm>
        </p:spPr>
        <p:txBody>
          <a:bodyPr>
            <a:normAutofit lnSpcReduction="10000"/>
          </a:bodyPr>
          <a:lstStyle/>
          <a:p>
            <a:r>
              <a:rPr lang="ko-KR" altLang="en-US" sz="3200" b="1" spc="-300" dirty="0">
                <a:solidFill>
                  <a:srgbClr val="0D0D0D"/>
                </a:solidFill>
              </a:rPr>
              <a:t>자석과 코일을 이용하여 발광 다이오드에 불을 켤 수 있는 원리를 설명해 보자</a:t>
            </a:r>
            <a:r>
              <a:rPr lang="en-US" altLang="ko-KR" sz="3200" b="1" spc="-300" dirty="0">
                <a:solidFill>
                  <a:srgbClr val="0D0D0D"/>
                </a:solidFill>
              </a:rPr>
              <a:t>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A5F3D8A3-1172-4163-90E0-887AEF4EFF64}"/>
              </a:ext>
            </a:extLst>
          </p:cNvPr>
          <p:cNvSpPr txBox="1">
            <a:spLocks/>
          </p:cNvSpPr>
          <p:nvPr/>
        </p:nvSpPr>
        <p:spPr>
          <a:xfrm>
            <a:off x="838200" y="2814221"/>
            <a:ext cx="10515600" cy="33627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pc="-200" dirty="0">
                <a:latin typeface="+mn-ea"/>
              </a:rPr>
              <a:t>악력기에 힘을 주어 쥐면 자석이 코일에 접근한다</a:t>
            </a:r>
            <a:r>
              <a:rPr lang="en-US" altLang="ko-KR" spc="-200" dirty="0">
                <a:latin typeface="+mn-ea"/>
              </a:rPr>
              <a:t>.</a:t>
            </a:r>
          </a:p>
          <a:p>
            <a:r>
              <a:rPr lang="ko-KR" altLang="en-US" spc="-200" dirty="0">
                <a:latin typeface="+mn-ea"/>
              </a:rPr>
              <a:t>이때 코일을 통과하는 자기장이 세지므로 전자기 유도 현상에 의해 코일에 유도 전류가 흐른다</a:t>
            </a:r>
            <a:r>
              <a:rPr lang="en-US" altLang="ko-KR" spc="-200" dirty="0">
                <a:latin typeface="+mn-ea"/>
              </a:rPr>
              <a:t>.</a:t>
            </a:r>
          </a:p>
          <a:p>
            <a:r>
              <a:rPr lang="ko-KR" altLang="en-US" spc="-200" dirty="0">
                <a:latin typeface="+mn-ea"/>
              </a:rPr>
              <a:t>이 유도 전류가 발광 다이오드의 순방향과 일치하면 전류가 흘러 불이 켜지게 된다</a:t>
            </a:r>
            <a:r>
              <a:rPr lang="en-US" altLang="ko-KR" spc="-200" dirty="0">
                <a:latin typeface="+mn-ea"/>
              </a:rPr>
              <a:t>. </a:t>
            </a:r>
          </a:p>
          <a:p>
            <a:r>
              <a:rPr lang="ko-KR" altLang="en-US" spc="-200" dirty="0">
                <a:latin typeface="+mn-ea"/>
              </a:rPr>
              <a:t>만약 악력기를 쥘 때 생기는 유도 전류의 방향이 발광 다이오드의 역방향이라면 악력기를 펴서 자석이 되돌아 갈 때에는 순방향이 되므로 이때 발광 다이오드에 불이 켜지게 된다</a:t>
            </a:r>
            <a:r>
              <a:rPr lang="en-US" altLang="ko-KR" spc="-200" dirty="0">
                <a:latin typeface="+mn-ea"/>
              </a:rPr>
              <a:t>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243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052E75-B5FA-45F0-ABEB-8E379D35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7" y="150151"/>
            <a:ext cx="10515600" cy="915170"/>
          </a:xfrm>
        </p:spPr>
        <p:txBody>
          <a:bodyPr>
            <a:norm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발전기의 구조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22C1EF-8194-40B6-B0B2-006BB6D6A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573" y="985376"/>
            <a:ext cx="10515600" cy="163412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바깥쪽에 고정되어 있는 코일</a:t>
            </a:r>
            <a:r>
              <a:rPr lang="en-US" altLang="ko-KR" spc="-300" dirty="0">
                <a:solidFill>
                  <a:srgbClr val="0D0D0D"/>
                </a:solidFill>
              </a:rPr>
              <a:t>(</a:t>
            </a:r>
            <a:r>
              <a:rPr lang="ko-KR" altLang="en-US" spc="-300" dirty="0">
                <a:solidFill>
                  <a:srgbClr val="0D0D0D"/>
                </a:solidFill>
              </a:rPr>
              <a:t>고정자</a:t>
            </a:r>
            <a:r>
              <a:rPr lang="en-US" altLang="ko-KR" spc="-300" dirty="0">
                <a:solidFill>
                  <a:srgbClr val="0D0D0D"/>
                </a:solidFill>
              </a:rPr>
              <a:t>)</a:t>
            </a:r>
            <a:r>
              <a:rPr lang="ko-KR" altLang="en-US" spc="-300" dirty="0">
                <a:solidFill>
                  <a:srgbClr val="0D0D0D"/>
                </a:solidFill>
              </a:rPr>
              <a:t>과 안쪽에서 회전하는 자석</a:t>
            </a:r>
            <a:r>
              <a:rPr lang="en-US" altLang="ko-KR" spc="-300" dirty="0">
                <a:solidFill>
                  <a:srgbClr val="0D0D0D"/>
                </a:solidFill>
              </a:rPr>
              <a:t>(</a:t>
            </a:r>
            <a:r>
              <a:rPr lang="ko-KR" altLang="en-US" spc="-300" dirty="0" err="1">
                <a:solidFill>
                  <a:srgbClr val="0D0D0D"/>
                </a:solidFill>
              </a:rPr>
              <a:t>회전자</a:t>
            </a:r>
            <a:r>
              <a:rPr lang="en-US" altLang="ko-KR" spc="-300" dirty="0">
                <a:solidFill>
                  <a:srgbClr val="0D0D0D"/>
                </a:solidFill>
              </a:rPr>
              <a:t>)</a:t>
            </a:r>
            <a:r>
              <a:rPr lang="ko-KR" altLang="en-US" spc="-300" dirty="0">
                <a:solidFill>
                  <a:srgbClr val="0D0D0D"/>
                </a:solidFill>
              </a:rPr>
              <a:t>으로 구성되어 있다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회전자는 프로펠러 모양의 대형 터빈이 연결되어 있다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24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E422195-8FEC-4326-B59C-CC3A69051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861" t="31289" r="41548" b="53036"/>
          <a:stretch/>
        </p:blipFill>
        <p:spPr>
          <a:xfrm>
            <a:off x="1990060" y="4532050"/>
            <a:ext cx="8069836" cy="232595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21619B55-471A-4FF6-BFF6-AA14E61CAC72}"/>
              </a:ext>
            </a:extLst>
          </p:cNvPr>
          <p:cNvSpPr txBox="1">
            <a:spLocks/>
          </p:cNvSpPr>
          <p:nvPr/>
        </p:nvSpPr>
        <p:spPr>
          <a:xfrm>
            <a:off x="394317" y="2539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발전기의 원리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4CAA-F375-4225-ADC4-AA684BEF347A}"/>
              </a:ext>
            </a:extLst>
          </p:cNvPr>
          <p:cNvSpPr txBox="1"/>
          <p:nvPr/>
        </p:nvSpPr>
        <p:spPr>
          <a:xfrm>
            <a:off x="925876" y="3556556"/>
            <a:ext cx="10340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300" dirty="0">
                <a:solidFill>
                  <a:srgbClr val="0D0D0D"/>
                </a:solidFill>
              </a:rPr>
              <a:t>터빈을 회전시키면 터빈에 연결된 자석이 코일 안쪽에서 회전하면서 전자기 유도 현상에 의해 유도 전류가 흐르게 되어 전기를 생산한다</a:t>
            </a:r>
            <a:r>
              <a:rPr lang="en-US" altLang="ko-KR" sz="2800" spc="-300" dirty="0">
                <a:solidFill>
                  <a:srgbClr val="0D0D0D"/>
                </a:solidFill>
              </a:rPr>
              <a:t>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2833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8F6C9FD-889A-4ED2-9CC2-BB5ABC09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25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551218B-726E-482A-A5A3-C35C4BECD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8" t="23565" r="49294" b="32025"/>
          <a:stretch/>
        </p:blipFill>
        <p:spPr>
          <a:xfrm rot="10800000">
            <a:off x="648071" y="1355252"/>
            <a:ext cx="9561250" cy="5403884"/>
          </a:xfrm>
          <a:prstGeom prst="rect">
            <a:avLst/>
          </a:prstGeom>
        </p:spPr>
      </p:pic>
      <p:sp>
        <p:nvSpPr>
          <p:cNvPr id="8" name="내용 개체 틀 7">
            <a:extLst>
              <a:ext uri="{FF2B5EF4-FFF2-40B4-BE49-F238E27FC236}">
                <a16:creationId xmlns:a16="http://schemas.microsoft.com/office/drawing/2014/main" id="{545BC5FB-CC0C-4FBB-B32F-E0D0B22B3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26" y="615037"/>
            <a:ext cx="10972800" cy="1172424"/>
          </a:xfrm>
        </p:spPr>
        <p:txBody>
          <a:bodyPr>
            <a:normAutofit/>
          </a:bodyPr>
          <a:lstStyle/>
          <a:p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발전기의 원리</a:t>
            </a:r>
          </a:p>
        </p:txBody>
      </p:sp>
      <p:pic>
        <p:nvPicPr>
          <p:cNvPr id="9" name="내용 개체 틀 6">
            <a:extLst>
              <a:ext uri="{FF2B5EF4-FFF2-40B4-BE49-F238E27FC236}">
                <a16:creationId xmlns:a16="http://schemas.microsoft.com/office/drawing/2014/main" id="{8BCE301E-4062-42D4-A5A8-C8F20C072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8" t="70153" r="78454" b="9875"/>
          <a:stretch/>
        </p:blipFill>
        <p:spPr>
          <a:xfrm rot="10800000">
            <a:off x="9958491" y="0"/>
            <a:ext cx="2233509" cy="16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3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B75BDD-1BB9-44E8-A920-C2E94DE54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25" y="453901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여러가지 발전 방식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2398062B-F892-4C23-B808-05B767648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8195"/>
            <a:ext cx="10515600" cy="3868768"/>
          </a:xfrm>
        </p:spPr>
        <p:txBody>
          <a:bodyPr/>
          <a:lstStyle/>
          <a:p>
            <a:r>
              <a:rPr lang="ko-KR" altLang="en-US" dirty="0"/>
              <a:t>발전소에서 전기 에너지를 생산하려면 발전기에 연결된 터빈을 계속 돌려야 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이때 터빈을 돌리는 </a:t>
            </a:r>
            <a:r>
              <a:rPr lang="ko-KR" altLang="en-US" b="1" i="1" dirty="0">
                <a:solidFill>
                  <a:srgbClr val="FF0000"/>
                </a:solidFill>
              </a:rPr>
              <a:t>에너지원</a:t>
            </a:r>
            <a:r>
              <a:rPr lang="ko-KR" altLang="en-US" dirty="0"/>
              <a:t>에 따라 발전 방식이 구분된다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8911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8B8BA2AE-68DD-482F-B0FF-CA3C24731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1396" y="1017873"/>
            <a:ext cx="6498011" cy="580596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571C197-AA1A-4985-A1D3-BE6BA28E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007A8-7413-4A20-BE7F-454035E4E884}"/>
              </a:ext>
            </a:extLst>
          </p:cNvPr>
          <p:cNvSpPr txBox="1"/>
          <p:nvPr/>
        </p:nvSpPr>
        <p:spPr>
          <a:xfrm>
            <a:off x="381741" y="371542"/>
            <a:ext cx="649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화력 발전과 핵발전의 비교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FBA2B-493B-4014-A0F6-BA6AE7EC36A2}"/>
              </a:ext>
            </a:extLst>
          </p:cNvPr>
          <p:cNvSpPr txBox="1"/>
          <p:nvPr/>
        </p:nvSpPr>
        <p:spPr>
          <a:xfrm>
            <a:off x="1877628" y="3059668"/>
            <a:ext cx="150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2">
                    <a:lumMod val="75000"/>
                  </a:schemeClr>
                </a:solidFill>
              </a:rPr>
              <a:t>화학 에너지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A2BB7-8921-4071-9892-A5D62AFA3317}"/>
              </a:ext>
            </a:extLst>
          </p:cNvPr>
          <p:cNvSpPr txBox="1"/>
          <p:nvPr/>
        </p:nvSpPr>
        <p:spPr>
          <a:xfrm>
            <a:off x="2032987" y="6301792"/>
            <a:ext cx="118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2">
                    <a:lumMod val="75000"/>
                  </a:schemeClr>
                </a:solidFill>
              </a:rPr>
              <a:t>핵 에너지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EEE43-F3B2-4B19-8325-E6D1F5CD9915}"/>
              </a:ext>
            </a:extLst>
          </p:cNvPr>
          <p:cNvSpPr txBox="1"/>
          <p:nvPr/>
        </p:nvSpPr>
        <p:spPr>
          <a:xfrm>
            <a:off x="6684885" y="4438835"/>
            <a:ext cx="144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2">
                    <a:lumMod val="75000"/>
                  </a:schemeClr>
                </a:solidFill>
              </a:rPr>
              <a:t>운동 에너지</a:t>
            </a:r>
          </a:p>
        </p:txBody>
      </p:sp>
    </p:spTree>
    <p:extLst>
      <p:ext uri="{BB962C8B-B14F-4D97-AF65-F5344CB8AC3E}">
        <p14:creationId xmlns:p14="http://schemas.microsoft.com/office/powerpoint/2010/main" val="236317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A02256-5DFE-4033-B004-32BD304A7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85" y="247396"/>
            <a:ext cx="11523215" cy="1344459"/>
          </a:xfrm>
        </p:spPr>
        <p:txBody>
          <a:bodyPr>
            <a:normAutofit/>
          </a:bodyPr>
          <a:lstStyle/>
          <a:p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화력 발전소와 핵발전소의 공통점과 차이점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C89BC4-2F21-4239-8647-6D2B4327D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56" y="2710582"/>
            <a:ext cx="10515600" cy="143683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ko-KR" altLang="en-US" spc="-150" dirty="0"/>
              <a:t>→ </a:t>
            </a:r>
            <a:r>
              <a:rPr lang="ko-KR" altLang="en-US" b="1" spc="-150" dirty="0">
                <a:solidFill>
                  <a:srgbClr val="FF0000"/>
                </a:solidFill>
              </a:rPr>
              <a:t>전기 에너지를 생산하는 방식이 동일</a:t>
            </a:r>
            <a:r>
              <a:rPr lang="ko-KR" altLang="en-US" spc="-150" dirty="0"/>
              <a:t>하다</a:t>
            </a:r>
            <a:r>
              <a:rPr lang="en-US" altLang="ko-KR" spc="-150" dirty="0"/>
              <a:t>. </a:t>
            </a:r>
            <a:r>
              <a:rPr lang="ko-KR" altLang="en-US" spc="-150" dirty="0"/>
              <a:t>증기를 이용하여 터빈을 돌리고</a:t>
            </a:r>
            <a:r>
              <a:rPr lang="en-US" altLang="ko-KR" spc="-150" dirty="0"/>
              <a:t>, </a:t>
            </a:r>
            <a:r>
              <a:rPr lang="ko-KR" altLang="en-US" spc="-150" dirty="0"/>
              <a:t>이 힘으로 발전기에서 전기 에너지를 생산한다</a:t>
            </a:r>
            <a:r>
              <a:rPr lang="en-US" altLang="ko-KR" spc="-15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EFC890-B4A5-4AD6-9808-E481132BB89F}"/>
              </a:ext>
            </a:extLst>
          </p:cNvPr>
          <p:cNvSpPr txBox="1"/>
          <p:nvPr/>
        </p:nvSpPr>
        <p:spPr>
          <a:xfrm>
            <a:off x="852256" y="2098782"/>
            <a:ext cx="246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공통점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00D7E-1C48-438B-A3C8-569CAB7A53EA}"/>
              </a:ext>
            </a:extLst>
          </p:cNvPr>
          <p:cNvSpPr txBox="1"/>
          <p:nvPr/>
        </p:nvSpPr>
        <p:spPr>
          <a:xfrm>
            <a:off x="852256" y="4396138"/>
            <a:ext cx="142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차이점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39E73-1F36-498C-AF50-1DA3BE1AD8C9}"/>
              </a:ext>
            </a:extLst>
          </p:cNvPr>
          <p:cNvSpPr txBox="1"/>
          <p:nvPr/>
        </p:nvSpPr>
        <p:spPr>
          <a:xfrm>
            <a:off x="852256" y="4980913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spc="-150" dirty="0"/>
              <a:t>→  에너지를 얻는 연료인 </a:t>
            </a:r>
            <a:r>
              <a:rPr lang="ko-KR" altLang="en-US" sz="3000" b="1" spc="-150" dirty="0">
                <a:solidFill>
                  <a:srgbClr val="FF0000"/>
                </a:solidFill>
              </a:rPr>
              <a:t>에너지원이 다르다</a:t>
            </a:r>
            <a:r>
              <a:rPr lang="en-US" altLang="ko-KR" sz="3000" spc="-150" dirty="0"/>
              <a:t>. </a:t>
            </a:r>
            <a:r>
              <a:rPr lang="ko-KR" altLang="en-US" sz="3000" spc="-150" dirty="0"/>
              <a:t>화력 발전은 화석 연료의 화학 에너지를 이용하고</a:t>
            </a:r>
            <a:r>
              <a:rPr lang="en-US" altLang="ko-KR" sz="3000" spc="-150" dirty="0"/>
              <a:t>, </a:t>
            </a:r>
            <a:r>
              <a:rPr lang="ko-KR" altLang="en-US" sz="3000" spc="-150" dirty="0"/>
              <a:t>핵발전은 핵연료의 핵에너지를 이용한다</a:t>
            </a:r>
            <a:r>
              <a:rPr lang="en-US" altLang="ko-KR" sz="3000" spc="-150" dirty="0"/>
              <a:t>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88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E27D27-A01C-4C12-804F-966FAE50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1406"/>
            <a:ext cx="4964837" cy="957648"/>
          </a:xfrm>
        </p:spPr>
        <p:txBody>
          <a:bodyPr>
            <a:normAutofit fontScale="90000"/>
          </a:bodyPr>
          <a:lstStyle/>
          <a:p>
            <a:r>
              <a:rPr lang="ko-KR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화력 발전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115AFD2-68AD-4A95-8EE7-CBD5FFF92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5030"/>
            <a:ext cx="10515600" cy="229361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석탄</a:t>
            </a:r>
            <a:r>
              <a:rPr lang="en-US" altLang="ko-KR" spc="-300" dirty="0">
                <a:solidFill>
                  <a:srgbClr val="0D0D0D"/>
                </a:solidFill>
              </a:rPr>
              <a:t>, </a:t>
            </a:r>
            <a:r>
              <a:rPr lang="ko-KR" altLang="en-US" spc="-300" dirty="0">
                <a:solidFill>
                  <a:srgbClr val="0D0D0D"/>
                </a:solidFill>
              </a:rPr>
              <a:t>석유</a:t>
            </a:r>
            <a:r>
              <a:rPr lang="en-US" altLang="ko-KR" spc="-300" dirty="0">
                <a:solidFill>
                  <a:srgbClr val="0D0D0D"/>
                </a:solidFill>
              </a:rPr>
              <a:t>, </a:t>
            </a:r>
            <a:r>
              <a:rPr lang="ko-KR" altLang="en-US" spc="-300" dirty="0">
                <a:solidFill>
                  <a:srgbClr val="0D0D0D"/>
                </a:solidFill>
              </a:rPr>
              <a:t>가스와 같은 </a:t>
            </a:r>
            <a:r>
              <a:rPr lang="ko-KR" altLang="en-US" spc="-300" dirty="0">
                <a:solidFill>
                  <a:srgbClr val="FF0000"/>
                </a:solidFill>
              </a:rPr>
              <a:t>화석 연료를 태워 </a:t>
            </a:r>
            <a:r>
              <a:rPr lang="ko-KR" altLang="en-US" spc="-300" dirty="0">
                <a:solidFill>
                  <a:srgbClr val="0D0D0D"/>
                </a:solidFill>
              </a:rPr>
              <a:t>보일러에서 물을 끓여 증기를 만든다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증기를 고온</a:t>
            </a:r>
            <a:r>
              <a:rPr lang="en-US" altLang="ko-KR" spc="-300" dirty="0">
                <a:solidFill>
                  <a:srgbClr val="0D0D0D"/>
                </a:solidFill>
              </a:rPr>
              <a:t>, </a:t>
            </a:r>
            <a:r>
              <a:rPr lang="ko-KR" altLang="en-US" spc="-300" dirty="0">
                <a:solidFill>
                  <a:srgbClr val="0D0D0D"/>
                </a:solidFill>
              </a:rPr>
              <a:t>고압의 상태로 만들어 터빈에 통과시키면 터빈이 회전하면서 발전기에서 전기 에너지를 생산한다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430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F69CDC-3666-45F4-BA7E-9BE18BBC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자석과 전류가 흐르는 코일 주위의 자기장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24279A0-8537-4EE1-A23B-E8C5C79A34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4017" y="2652434"/>
            <a:ext cx="3867150" cy="28670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508" y="2652434"/>
            <a:ext cx="5141991" cy="264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04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C746EA-2B66-47EF-916F-2D7C8EEF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수력 발전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AFC3C7-A8A1-4C25-838F-909AE6598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3919"/>
            <a:ext cx="10515600" cy="1658242"/>
          </a:xfrm>
        </p:spPr>
        <p:txBody>
          <a:bodyPr/>
          <a:lstStyle/>
          <a:p>
            <a:r>
              <a:rPr lang="ko-KR" altLang="en-US" sz="2600" spc="-300" dirty="0">
                <a:solidFill>
                  <a:srgbClr val="0D0D0D"/>
                </a:solidFill>
              </a:rPr>
              <a:t>물의 중력 </a:t>
            </a:r>
            <a:r>
              <a:rPr lang="ko-KR" altLang="en-US" sz="2600" spc="-300" dirty="0" err="1">
                <a:solidFill>
                  <a:srgbClr val="FF0000"/>
                </a:solidFill>
              </a:rPr>
              <a:t>퍼텐셜</a:t>
            </a:r>
            <a:r>
              <a:rPr lang="ko-KR" altLang="en-US" sz="2600" spc="-300" dirty="0">
                <a:solidFill>
                  <a:srgbClr val="FF0000"/>
                </a:solidFill>
              </a:rPr>
              <a:t> 에너지</a:t>
            </a:r>
            <a:r>
              <a:rPr lang="ko-KR" altLang="en-US" sz="2600" spc="-300" dirty="0">
                <a:solidFill>
                  <a:srgbClr val="0D0D0D"/>
                </a:solidFill>
              </a:rPr>
              <a:t>를 이용하여 전기 에너지를 생산한다</a:t>
            </a:r>
            <a:r>
              <a:rPr lang="en-US" altLang="ko-KR" sz="2600" spc="-300" dirty="0">
                <a:solidFill>
                  <a:srgbClr val="0D0D0D"/>
                </a:solidFill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297A4-8E71-4A7F-86A0-8D4EAD02864E}"/>
              </a:ext>
            </a:extLst>
          </p:cNvPr>
          <p:cNvSpPr txBox="1"/>
          <p:nvPr/>
        </p:nvSpPr>
        <p:spPr>
          <a:xfrm>
            <a:off x="838200" y="535839"/>
            <a:ext cx="237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spc="-300" dirty="0" err="1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핵발전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0F601460-9F80-42C4-941E-005033321A32}"/>
              </a:ext>
            </a:extLst>
          </p:cNvPr>
          <p:cNvSpPr txBox="1">
            <a:spLocks/>
          </p:cNvSpPr>
          <p:nvPr/>
        </p:nvSpPr>
        <p:spPr>
          <a:xfrm>
            <a:off x="838200" y="1498439"/>
            <a:ext cx="10515600" cy="1862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우라늄과 같은 핵연료가 </a:t>
            </a:r>
            <a:r>
              <a:rPr lang="ko-KR" altLang="en-US" spc="-300" dirty="0">
                <a:solidFill>
                  <a:srgbClr val="FF0000"/>
                </a:solidFill>
              </a:rPr>
              <a:t>핵분열</a:t>
            </a:r>
            <a:r>
              <a:rPr lang="ko-KR" altLang="en-US" spc="-300" dirty="0">
                <a:solidFill>
                  <a:srgbClr val="0D0D0D"/>
                </a:solidFill>
              </a:rPr>
              <a:t>을 할 때 발생하는 열로 물을 끓여 증기를 만든다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spc="-300" dirty="0">
                <a:solidFill>
                  <a:srgbClr val="0D0D0D"/>
                </a:solidFill>
              </a:rPr>
              <a:t>증기를 고온</a:t>
            </a:r>
            <a:r>
              <a:rPr lang="en-US" altLang="ko-KR" spc="-300" dirty="0">
                <a:solidFill>
                  <a:srgbClr val="0D0D0D"/>
                </a:solidFill>
              </a:rPr>
              <a:t>, </a:t>
            </a:r>
            <a:r>
              <a:rPr lang="ko-KR" altLang="en-US" spc="-300" dirty="0">
                <a:solidFill>
                  <a:srgbClr val="0D0D0D"/>
                </a:solidFill>
              </a:rPr>
              <a:t>고압의 상태로 만들어 발전기를 돌려 전기 에너지를 생산한다</a:t>
            </a:r>
            <a:r>
              <a:rPr lang="en-US" altLang="ko-KR" spc="-300" dirty="0">
                <a:solidFill>
                  <a:srgbClr val="0D0D0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8427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3">
            <a:extLst>
              <a:ext uri="{FF2B5EF4-FFF2-40B4-BE49-F238E27FC236}">
                <a16:creationId xmlns:a16="http://schemas.microsoft.com/office/drawing/2014/main" id="{DCCA0DB6-D851-4C18-9BAB-70153494E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988" t="45662" r="28678" b="13024"/>
          <a:stretch/>
        </p:blipFill>
        <p:spPr>
          <a:xfrm>
            <a:off x="604027" y="497151"/>
            <a:ext cx="10983945" cy="5630662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007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6722BD-BDBB-4D8E-982A-8BE08329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80" y="410368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 에너지의 생산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EC9D5C-26A3-4B13-98E7-995C8F49F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0337"/>
            <a:ext cx="10515600" cy="3107479"/>
          </a:xfrm>
        </p:spPr>
        <p:txBody>
          <a:bodyPr/>
          <a:lstStyle/>
          <a:p>
            <a:r>
              <a:rPr lang="ko-KR" altLang="en-US" dirty="0"/>
              <a:t>전자기 유도 현상을 설명할 수 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간이 발전기를 만들고 에너지가 변환되는 과정을 토의할 수 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화석 연료와 핵에너지 등을 이용하여 전기 에너지를 생산하는 과정을 분석할 수 있다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006E3-1930-49C8-BBD1-673BE4E3B63F}"/>
              </a:ext>
            </a:extLst>
          </p:cNvPr>
          <p:cNvSpPr txBox="1"/>
          <p:nvPr/>
        </p:nvSpPr>
        <p:spPr>
          <a:xfrm>
            <a:off x="687280" y="2255562"/>
            <a:ext cx="2246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학습목표</a:t>
            </a:r>
          </a:p>
        </p:txBody>
      </p:sp>
    </p:spTree>
    <p:extLst>
      <p:ext uri="{BB962C8B-B14F-4D97-AF65-F5344CB8AC3E}">
        <p14:creationId xmlns:p14="http://schemas.microsoft.com/office/powerpoint/2010/main" val="259670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86B881-A3A2-4711-B05A-AF1919CD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50" y="319088"/>
            <a:ext cx="10515600" cy="1058217"/>
          </a:xfrm>
        </p:spPr>
        <p:txBody>
          <a:bodyPr/>
          <a:lstStyle/>
          <a:p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내 힘으로 켜는 손전등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5</a:t>
            </a:fld>
            <a:endParaRPr lang="ko-KR" altLang="en-US"/>
          </a:p>
        </p:txBody>
      </p:sp>
      <p:pic>
        <p:nvPicPr>
          <p:cNvPr id="5" name="[비상교육] 고등_통합과학_4-2-1_내 힘으로 켜는 손전등(교과개념자료)">
            <a:hlinkClick r:id="" action="ppaction://media"/>
            <a:extLst>
              <a:ext uri="{FF2B5EF4-FFF2-40B4-BE49-F238E27FC236}">
                <a16:creationId xmlns:a16="http://schemas.microsoft.com/office/drawing/2014/main" id="{C7E92EA1-201F-487B-A9D4-35BA7F87F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95" y="1397909"/>
            <a:ext cx="9139561" cy="51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EC307CD-5EBF-464B-9FA7-4260FD63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 descr="태블릿">
            <a:hlinkClick r:id="rId2"/>
            <a:extLst>
              <a:ext uri="{FF2B5EF4-FFF2-40B4-BE49-F238E27FC236}">
                <a16:creationId xmlns:a16="http://schemas.microsoft.com/office/drawing/2014/main" id="{ABB8B7C6-F89A-4C0B-B82F-7415500CE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3405981"/>
            <a:ext cx="914400" cy="914400"/>
          </a:xfr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0DE16B8-362F-4B84-8AD5-94BA15AB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2406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7E7F9AD-EED7-43CF-827C-B8BD15168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998" y="1144519"/>
            <a:ext cx="10515600" cy="523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에너지가 전환되는 과정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7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DEB96A-062B-4DB6-B71E-97281E951A7D}"/>
                  </a:ext>
                </a:extLst>
              </p:cNvPr>
              <p:cNvSpPr txBox="1"/>
              <p:nvPr/>
            </p:nvSpPr>
            <p:spPr>
              <a:xfrm>
                <a:off x="1873187" y="2128687"/>
                <a:ext cx="85314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dirty="0"/>
                  <a:t>일반 손전등 </a:t>
                </a:r>
                <a:r>
                  <a:rPr lang="en-US" altLang="ko-KR" sz="2400" dirty="0"/>
                  <a:t>: </a:t>
                </a:r>
                <a:r>
                  <a:rPr lang="ko-KR" altLang="en-US" sz="2400" dirty="0"/>
                  <a:t>화학 에너지 </a:t>
                </a:r>
                <a14:m>
                  <m:oMath xmlns:m="http://schemas.openxmlformats.org/officeDocument/2006/math">
                    <m:r>
                      <a:rPr lang="ko-KR" altLang="en-US" sz="240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ko-KR" altLang="en-US" sz="2400" dirty="0"/>
                  <a:t> 전기 에너지 </a:t>
                </a:r>
                <a14:m>
                  <m:oMath xmlns:m="http://schemas.openxmlformats.org/officeDocument/2006/math">
                    <m:r>
                      <a:rPr lang="ko-KR" altLang="en-US" sz="240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ko-KR" altLang="en-US" sz="2400" dirty="0"/>
                  <a:t> 빛 에너지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DEB96A-062B-4DB6-B71E-97281E951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87" y="2128687"/>
                <a:ext cx="8531441" cy="461665"/>
              </a:xfrm>
              <a:prstGeom prst="rect">
                <a:avLst/>
              </a:prstGeom>
              <a:blipFill>
                <a:blip r:embed="rId2"/>
                <a:stretch>
                  <a:fillRect l="-1071" t="-10526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514723-26D8-43C8-88BC-420C5FCD90AE}"/>
                  </a:ext>
                </a:extLst>
              </p:cNvPr>
              <p:cNvSpPr txBox="1"/>
              <p:nvPr/>
            </p:nvSpPr>
            <p:spPr>
              <a:xfrm>
                <a:off x="1873187" y="2820466"/>
                <a:ext cx="89398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dirty="0"/>
                  <a:t>자가 발전 손전등 </a:t>
                </a:r>
                <a:r>
                  <a:rPr lang="en-US" altLang="ko-KR" sz="2400" dirty="0"/>
                  <a:t>: </a:t>
                </a:r>
                <a:r>
                  <a:rPr lang="ko-KR" altLang="en-US" sz="2400" dirty="0"/>
                  <a:t>운동 에너지 </a:t>
                </a:r>
                <a14:m>
                  <m:oMath xmlns:m="http://schemas.openxmlformats.org/officeDocument/2006/math">
                    <m:r>
                      <a:rPr lang="ko-KR" altLang="en-US" sz="240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ko-KR" altLang="en-US" sz="2400" dirty="0"/>
                  <a:t> 전기 에너지 </a:t>
                </a:r>
                <a14:m>
                  <m:oMath xmlns:m="http://schemas.openxmlformats.org/officeDocument/2006/math">
                    <m:r>
                      <a:rPr lang="ko-KR" altLang="en-US" sz="240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ko-KR" altLang="en-US" sz="2400" dirty="0"/>
                  <a:t> 빛 에너지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514723-26D8-43C8-88BC-420C5FCD9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87" y="2820466"/>
                <a:ext cx="8939814" cy="461665"/>
              </a:xfrm>
              <a:prstGeom prst="rect">
                <a:avLst/>
              </a:prstGeom>
              <a:blipFill>
                <a:blip r:embed="rId3"/>
                <a:stretch>
                  <a:fillRect l="-1022" t="-10667" b="-30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873187" y="4413792"/>
            <a:ext cx="688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발광 요요</a:t>
            </a:r>
            <a:r>
              <a:rPr lang="en-US" altLang="ko-KR" sz="2400" dirty="0"/>
              <a:t>, </a:t>
            </a:r>
            <a:r>
              <a:rPr lang="ko-KR" altLang="en-US" sz="2400" dirty="0" err="1"/>
              <a:t>킥보드</a:t>
            </a:r>
            <a:r>
              <a:rPr lang="ko-KR" altLang="en-US" sz="2400" dirty="0"/>
              <a:t> 발광 바퀴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82D17-F324-43CF-AD2A-CBE1471BD203}"/>
              </a:ext>
            </a:extLst>
          </p:cNvPr>
          <p:cNvSpPr txBox="1"/>
          <p:nvPr/>
        </p:nvSpPr>
        <p:spPr>
          <a:xfrm>
            <a:off x="997998" y="3628337"/>
            <a:ext cx="932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전지 없이 작동되는 전기 제품</a:t>
            </a:r>
          </a:p>
        </p:txBody>
      </p:sp>
    </p:spTree>
    <p:extLst>
      <p:ext uri="{BB962C8B-B14F-4D97-AF65-F5344CB8AC3E}">
        <p14:creationId xmlns:p14="http://schemas.microsoft.com/office/powerpoint/2010/main" val="224557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41D9E5-3EFE-43A8-ABC8-5A1C8F27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78" y="407380"/>
            <a:ext cx="6592410" cy="842238"/>
          </a:xfrm>
        </p:spPr>
        <p:txBody>
          <a:bodyPr>
            <a:normAutofit fontScale="90000"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전자기유도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01C8D7-EB74-4F6B-9A7B-9052FCA56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105" y="1496971"/>
            <a:ext cx="6006483" cy="5447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o-KR" altLang="en-US" sz="3200" b="1" dirty="0"/>
              <a:t>자석을 이용한 전자기 유도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67242F0-DBF1-4A67-8BBA-95E772B23B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31588" y="1563242"/>
            <a:ext cx="4322212" cy="4512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891C17-F985-4A2B-8855-15CFE5A348C5}"/>
              </a:ext>
            </a:extLst>
          </p:cNvPr>
          <p:cNvSpPr txBox="1"/>
          <p:nvPr/>
        </p:nvSpPr>
        <p:spPr>
          <a:xfrm>
            <a:off x="1020192" y="2520127"/>
            <a:ext cx="7590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400" dirty="0">
                <a:latin typeface="+mn-ea"/>
              </a:rPr>
              <a:t>코일과 검류계를 집게 달린 전선으로 그림과 같이 연결한다</a:t>
            </a:r>
            <a:r>
              <a:rPr lang="en-US" altLang="ko-KR" sz="2400" dirty="0">
                <a:latin typeface="+mn-ea"/>
              </a:rPr>
              <a:t>.</a:t>
            </a:r>
          </a:p>
          <a:p>
            <a:pPr marL="342900" indent="-342900">
              <a:buAutoNum type="arabicPeriod"/>
            </a:pPr>
            <a:r>
              <a:rPr lang="ko-KR" altLang="en-US" sz="2400" dirty="0">
                <a:latin typeface="+mn-ea"/>
              </a:rPr>
              <a:t>코일에 막대자석의 </a:t>
            </a:r>
            <a:r>
              <a:rPr lang="en-US" altLang="ko-KR" sz="2400" dirty="0">
                <a:latin typeface="+mn-ea"/>
              </a:rPr>
              <a:t>N</a:t>
            </a:r>
            <a:r>
              <a:rPr lang="ko-KR" altLang="en-US" sz="2400" dirty="0">
                <a:latin typeface="+mn-ea"/>
              </a:rPr>
              <a:t>극을 가까이 할 때와 멀리 할 때</a:t>
            </a:r>
            <a:r>
              <a:rPr lang="en-US" altLang="ko-KR" sz="2400" dirty="0">
                <a:latin typeface="+mn-ea"/>
              </a:rPr>
              <a:t>, </a:t>
            </a:r>
            <a:r>
              <a:rPr lang="ko-KR" altLang="en-US" sz="2400" dirty="0">
                <a:latin typeface="+mn-ea"/>
              </a:rPr>
              <a:t>검류계 바늘이 어떻게 움직이는지 관찰한다</a:t>
            </a:r>
            <a:r>
              <a:rPr lang="en-US" altLang="ko-KR" sz="2400" dirty="0">
                <a:latin typeface="+mn-ea"/>
              </a:rPr>
              <a:t>.</a:t>
            </a:r>
          </a:p>
          <a:p>
            <a:pPr marL="342900" indent="-342900">
              <a:buAutoNum type="arabicPeriod"/>
            </a:pPr>
            <a:r>
              <a:rPr lang="ko-KR" altLang="en-US" sz="2400" dirty="0">
                <a:latin typeface="+mn-ea"/>
              </a:rPr>
              <a:t>코일 속에서 막대자석이 정지해 있을 때 검류계 바늘이 어떻게 움직이는지 관찰한다</a:t>
            </a:r>
            <a:r>
              <a:rPr lang="en-US" altLang="ko-KR" sz="2400" dirty="0">
                <a:latin typeface="+mn-ea"/>
              </a:rPr>
              <a:t>.</a:t>
            </a:r>
          </a:p>
          <a:p>
            <a:pPr marL="342900" indent="-342900">
              <a:buAutoNum type="arabicPeriod"/>
            </a:pPr>
            <a:r>
              <a:rPr lang="ko-KR" altLang="en-US" sz="2400" dirty="0">
                <a:latin typeface="+mn-ea"/>
              </a:rPr>
              <a:t>막대자석을 빠르게 움직일 때와 느리게 움직일 때 검류계 바늘이 어떻게 움직이는지 관찰한다</a:t>
            </a:r>
            <a:r>
              <a:rPr lang="en-US" altLang="ko-KR" sz="2400" dirty="0">
                <a:latin typeface="+mn-ea"/>
              </a:rPr>
              <a:t>.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8007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B86F644D-2922-4A33-9021-03DF2BC3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자석을 이용한 전자기유도</a:t>
            </a:r>
          </a:p>
        </p:txBody>
      </p:sp>
      <p:pic>
        <p:nvPicPr>
          <p:cNvPr id="9" name="내용 개체 틀 8" descr="태블릿">
            <a:hlinkClick r:id="rId2"/>
            <a:extLst>
              <a:ext uri="{FF2B5EF4-FFF2-40B4-BE49-F238E27FC236}">
                <a16:creationId xmlns:a16="http://schemas.microsoft.com/office/drawing/2014/main" id="{18F99397-F1E7-4987-B1F3-7E375A2D4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1247" y="3499706"/>
            <a:ext cx="914400" cy="914400"/>
          </a:xfr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9A7B-E50B-4474-B465-0D122F95C36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2315185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915</Words>
  <Application>Microsoft Office PowerPoint</Application>
  <PresentationFormat>와이드스크린</PresentationFormat>
  <Paragraphs>135</Paragraphs>
  <Slides>31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31</vt:i4>
      </vt:variant>
    </vt:vector>
  </HeadingPairs>
  <TitlesOfParts>
    <vt:vector size="41" baseType="lpstr">
      <vt:lpstr>맑은 고딕</vt:lpstr>
      <vt:lpstr>Arial</vt:lpstr>
      <vt:lpstr>Calibri</vt:lpstr>
      <vt:lpstr>Calibri Light</vt:lpstr>
      <vt:lpstr>Cambria Math</vt:lpstr>
      <vt:lpstr>Tw Cen MT</vt:lpstr>
      <vt:lpstr>Wingdings 2</vt:lpstr>
      <vt:lpstr>Wingdings 3</vt:lpstr>
      <vt:lpstr>HDOfficeLightV0</vt:lpstr>
      <vt:lpstr>New_Simple01</vt:lpstr>
      <vt:lpstr>Ⅳ. 환경과 에너지  2. 발전과 신재생 에너지</vt:lpstr>
      <vt:lpstr>PowerPoint 프레젠테이션</vt:lpstr>
      <vt:lpstr>자석과 전류가 흐르는 코일 주위의 자기장</vt:lpstr>
      <vt:lpstr>전기 에너지의 생산</vt:lpstr>
      <vt:lpstr>내 힘으로 켜는 손전등</vt:lpstr>
      <vt:lpstr>PowerPoint 프레젠테이션</vt:lpstr>
      <vt:lpstr>PowerPoint 프레젠테이션</vt:lpstr>
      <vt:lpstr>전자기유도</vt:lpstr>
      <vt:lpstr>자석을 이용한 전자기유도</vt:lpstr>
      <vt:lpstr>PowerPoint 프레젠테이션</vt:lpstr>
      <vt:lpstr>PowerPoint 프레젠테이션</vt:lpstr>
      <vt:lpstr>자석을 이용한 전자기유도</vt:lpstr>
      <vt:lpstr>전자기유도 실험 특성</vt:lpstr>
      <vt:lpstr>유도전류의 방향</vt:lpstr>
      <vt:lpstr>패러데이의 전자기유도 법칙</vt:lpstr>
      <vt:lpstr>PowerPoint 프레젠테이션</vt:lpstr>
      <vt:lpstr>전자기 유도를 이용한 장치</vt:lpstr>
      <vt:lpstr>발전기</vt:lpstr>
      <vt:lpstr>악력기를 이용한 간이 발전기</vt:lpstr>
      <vt:lpstr>PowerPoint 프레젠테이션</vt:lpstr>
      <vt:lpstr>결과 및 논의</vt:lpstr>
      <vt:lpstr>PowerPoint 프레젠테이션</vt:lpstr>
      <vt:lpstr>결론</vt:lpstr>
      <vt:lpstr>발전기의 구조</vt:lpstr>
      <vt:lpstr>PowerPoint 프레젠테이션</vt:lpstr>
      <vt:lpstr>여러가지 발전 방식</vt:lpstr>
      <vt:lpstr>PowerPoint 프레젠테이션</vt:lpstr>
      <vt:lpstr>화력 발전소와 핵발전소의 공통점과 차이점</vt:lpstr>
      <vt:lpstr>화력 발전</vt:lpstr>
      <vt:lpstr>수력 발전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발전과 신재생 에너지</dc:title>
  <dc:creator>user</dc:creator>
  <cp:lastModifiedBy>user</cp:lastModifiedBy>
  <cp:revision>58</cp:revision>
  <dcterms:created xsi:type="dcterms:W3CDTF">2022-09-29T01:33:42Z</dcterms:created>
  <dcterms:modified xsi:type="dcterms:W3CDTF">2022-10-20T23:08:23Z</dcterms:modified>
</cp:coreProperties>
</file>