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59" r:id="rId16"/>
    <p:sldId id="267" r:id="rId17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94660"/>
  </p:normalViewPr>
  <p:slideViewPr>
    <p:cSldViewPr>
      <p:cViewPr varScale="1">
        <p:scale>
          <a:sx n="72" d="100"/>
          <a:sy n="72" d="100"/>
        </p:scale>
        <p:origin x="6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9FE4-1787-44D5-82FA-18C0E7B536D7}" type="datetimeFigureOut">
              <a:rPr lang="ko-KR" altLang="en-US" smtClean="0"/>
              <a:t>2020-07-28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9EFB-1F1C-49C3-8AB2-5F62C18984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1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선택적 투과성 </a:t>
            </a:r>
            <a:r>
              <a:rPr lang="en-US" altLang="ko-KR" dirty="0"/>
              <a:t>: </a:t>
            </a:r>
            <a:r>
              <a:rPr lang="ko-KR" altLang="en-US" dirty="0"/>
              <a:t>세포막의 구성 성분 및 구조와 관련</a:t>
            </a:r>
            <a:endParaRPr lang="en-US" altLang="ko-KR" dirty="0"/>
          </a:p>
          <a:p>
            <a:r>
              <a:rPr lang="ko-KR" altLang="en-US" dirty="0"/>
              <a:t>세포막의 주성분 </a:t>
            </a:r>
            <a:r>
              <a:rPr lang="en-US" altLang="ko-KR" dirty="0"/>
              <a:t>: </a:t>
            </a:r>
            <a:r>
              <a:rPr lang="ko-KR" altLang="en-US" dirty="0"/>
              <a:t>인지질과 단백질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5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8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선택적 투과성 </a:t>
            </a:r>
            <a:r>
              <a:rPr lang="en-US" altLang="ko-KR" dirty="0"/>
              <a:t>: </a:t>
            </a:r>
            <a:r>
              <a:rPr lang="ko-KR" altLang="en-US" dirty="0"/>
              <a:t>세포막의 구성 성분 및 구조와 관련</a:t>
            </a:r>
            <a:endParaRPr lang="en-US" altLang="ko-KR" dirty="0"/>
          </a:p>
          <a:p>
            <a:r>
              <a:rPr lang="ko-KR" altLang="en-US" dirty="0"/>
              <a:t>세포막의 주성분 </a:t>
            </a:r>
            <a:r>
              <a:rPr lang="en-US" altLang="ko-KR" dirty="0"/>
              <a:t>: </a:t>
            </a:r>
            <a:r>
              <a:rPr lang="ko-KR" altLang="en-US" dirty="0"/>
              <a:t>인지질과 단백질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90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적혈구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저장액 </a:t>
            </a:r>
            <a:r>
              <a:rPr lang="en-US" altLang="ko-KR" dirty="0"/>
              <a:t>: </a:t>
            </a:r>
            <a:r>
              <a:rPr lang="ko-KR" altLang="en-US" dirty="0"/>
              <a:t>적혈구 안으로 들어오는 물의 양이 더 많아 </a:t>
            </a:r>
            <a:r>
              <a:rPr lang="ko-KR" altLang="en-US" dirty="0" err="1"/>
              <a:t>부툴어</a:t>
            </a:r>
            <a:r>
              <a:rPr lang="ko-KR" altLang="en-US" dirty="0"/>
              <a:t> 오르다가 물이 적혈구 안으로 과도하게 들어와 세포막 터질 수 있음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등장액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적혈구 안팎으로 이동하는 물의 양이 같아 세포의 부피가 변하지 않음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고장액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적혈구 밖으로 빠져나가는 물의 양이 더 많아 적혈구가 쭈그러듦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&lt;</a:t>
            </a:r>
            <a:r>
              <a:rPr lang="ko-KR" altLang="en-US" dirty="0"/>
              <a:t>양파 표피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저장액 </a:t>
            </a:r>
            <a:r>
              <a:rPr lang="en-US" altLang="ko-KR" dirty="0"/>
              <a:t>: </a:t>
            </a:r>
            <a:r>
              <a:rPr lang="ko-KR" altLang="en-US" dirty="0"/>
              <a:t>들어오는 물의 양 많아 세포의 부피 커져 </a:t>
            </a:r>
            <a:r>
              <a:rPr lang="ko-KR" altLang="en-US" dirty="0" err="1"/>
              <a:t>팽팽해짐</a:t>
            </a:r>
            <a:r>
              <a:rPr lang="en-US" altLang="ko-KR" dirty="0"/>
              <a:t>. </a:t>
            </a:r>
            <a:r>
              <a:rPr lang="ko-KR" altLang="en-US" dirty="0"/>
              <a:t>세포벽이 있어 터지지는 않음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등장액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이동하는 물의 양 같아 세포의 부피 변하지 않음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고장액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빠져나가는 물의 양이 더 많아 세포막이 세포벽에서 분리됨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35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농도기울기에</a:t>
            </a:r>
            <a:r>
              <a:rPr lang="ko-KR" altLang="en-US" dirty="0"/>
              <a:t> 역행 </a:t>
            </a:r>
            <a:r>
              <a:rPr lang="en-US" altLang="ko-KR" dirty="0"/>
              <a:t>&gt;&gt;&gt; </a:t>
            </a:r>
            <a:r>
              <a:rPr lang="ko-KR" altLang="en-US" dirty="0"/>
              <a:t>에너지 사용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397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세포 내 섭취 </a:t>
            </a:r>
            <a:r>
              <a:rPr lang="en-US" altLang="ko-KR" dirty="0"/>
              <a:t>: </a:t>
            </a:r>
            <a:r>
              <a:rPr lang="ko-KR" altLang="en-US" dirty="0"/>
              <a:t>세포 밖의 물질이 세포막으로 싸여 세포 안으로 들어오는 작용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식세포</a:t>
            </a:r>
            <a:r>
              <a:rPr lang="ko-KR" altLang="en-US" dirty="0"/>
              <a:t> 작용 </a:t>
            </a:r>
            <a:r>
              <a:rPr lang="en-US" altLang="ko-KR" dirty="0"/>
              <a:t>: </a:t>
            </a:r>
            <a:r>
              <a:rPr lang="ko-KR" altLang="en-US" dirty="0"/>
              <a:t>고형 물질을 세포막으로 싸서 </a:t>
            </a:r>
            <a:r>
              <a:rPr lang="ko-KR" altLang="en-US" dirty="0" err="1"/>
              <a:t>식포를</a:t>
            </a:r>
            <a:r>
              <a:rPr lang="ko-KR" altLang="en-US" dirty="0"/>
              <a:t> 형성하여 세포 속으로 끌어들임</a:t>
            </a:r>
            <a:r>
              <a:rPr lang="en-US" altLang="ko-KR" dirty="0"/>
              <a:t>. Ex) </a:t>
            </a:r>
            <a:r>
              <a:rPr lang="ko-KR" altLang="en-US" dirty="0"/>
              <a:t>아메바</a:t>
            </a:r>
            <a:r>
              <a:rPr lang="en-US" altLang="ko-KR" dirty="0"/>
              <a:t>, </a:t>
            </a:r>
            <a:r>
              <a:rPr lang="ko-KR" altLang="en-US" dirty="0"/>
              <a:t>백혈구</a:t>
            </a:r>
            <a:r>
              <a:rPr lang="en-US" altLang="ko-KR" dirty="0"/>
              <a:t>, </a:t>
            </a:r>
            <a:r>
              <a:rPr lang="ko-KR" altLang="en-US" dirty="0" err="1"/>
              <a:t>리소좀의</a:t>
            </a:r>
            <a:r>
              <a:rPr lang="ko-KR" altLang="en-US" dirty="0"/>
              <a:t> 가수분해효소 작용</a:t>
            </a:r>
            <a:endParaRPr lang="en-US" altLang="ko-KR" dirty="0"/>
          </a:p>
          <a:p>
            <a:r>
              <a:rPr lang="ko-KR" altLang="en-US" dirty="0"/>
              <a:t>세포 외 배출 </a:t>
            </a:r>
            <a:r>
              <a:rPr lang="en-US" altLang="ko-KR" dirty="0"/>
              <a:t>: </a:t>
            </a:r>
            <a:r>
              <a:rPr lang="ko-KR" altLang="en-US" dirty="0"/>
              <a:t>호르몬이나 소화샘에서 만들어진 효소 분비</a:t>
            </a:r>
            <a:r>
              <a:rPr lang="en-US" altLang="ko-KR" dirty="0"/>
              <a:t>, </a:t>
            </a:r>
            <a:r>
              <a:rPr lang="ko-KR" altLang="en-US" dirty="0"/>
              <a:t>신경전달 물질 방출</a:t>
            </a:r>
            <a:r>
              <a:rPr lang="en-US" altLang="ko-KR" dirty="0"/>
              <a:t>, </a:t>
            </a:r>
            <a:r>
              <a:rPr lang="ko-KR" altLang="en-US" dirty="0"/>
              <a:t>소장 상피 세포에서 지방을 암죽관으로 내보낼 때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81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blog.naver.com/david6703/221336207493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blog.naver.com/neasin001/221432782726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blog.naver.com/ssen_4606/221827720168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blog.naver.com/ssen_4606/221827720168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blog.naver.com/haniclinic/221188177619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26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blog.naver.com/kdhspy007/22150795364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afe.naver.com/shtmbest/2959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afe.naver.com/engine09/17714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blog.naver.com/gcmkty/22179343164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blog.naver.com/david6703/22133620749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81118" y="4864168"/>
            <a:ext cx="4572127" cy="5947462"/>
            <a:chOff x="13481118" y="4864168"/>
            <a:chExt cx="4572127" cy="5947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1118" y="4864168"/>
              <a:ext cx="4572127" cy="59474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276600" y="1818032"/>
            <a:ext cx="11734800" cy="147832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Ⅱ. </a:t>
            </a:r>
            <a:r>
              <a:rPr lang="ko-KR" alt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시스템과 상호 작용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87199" y="7837899"/>
            <a:ext cx="5319848" cy="864681"/>
            <a:chOff x="6487199" y="7837899"/>
            <a:chExt cx="5319848" cy="8646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0000">
              <a:off x="6487199" y="7837899"/>
              <a:ext cx="5319848" cy="86468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81600" y="7429805"/>
            <a:ext cx="7588142" cy="10391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300" kern="0" spc="-200" dirty="0" err="1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교과서</a:t>
            </a:r>
            <a:r>
              <a:rPr lang="en-US" sz="6300" kern="0" spc="-200" dirty="0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 p140~147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AE496D0-5445-4419-A31E-670A78F611EB}"/>
              </a:ext>
            </a:extLst>
          </p:cNvPr>
          <p:cNvSpPr txBox="1"/>
          <p:nvPr/>
        </p:nvSpPr>
        <p:spPr>
          <a:xfrm>
            <a:off x="4615900" y="3448310"/>
            <a:ext cx="905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3.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 시스템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E83D30-38E3-45FA-8885-11D077DB6B7A}"/>
              </a:ext>
            </a:extLst>
          </p:cNvPr>
          <p:cNvSpPr txBox="1"/>
          <p:nvPr/>
        </p:nvSpPr>
        <p:spPr>
          <a:xfrm>
            <a:off x="3390900" y="4883204"/>
            <a:ext cx="1150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01.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 시스템의 기본 단위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p146~147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EE554D-DD6D-47C2-9232-0E2E110C75C6}"/>
              </a:ext>
            </a:extLst>
          </p:cNvPr>
          <p:cNvSpPr txBox="1"/>
          <p:nvPr/>
        </p:nvSpPr>
        <p:spPr>
          <a:xfrm>
            <a:off x="1536143" y="6259114"/>
            <a:ext cx="6419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인지질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중층을 통한 확산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https://blog.naver.com/david6703/221336207493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90734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세포를 둘러싼 세포막의 기능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1B1377E-A7AC-4ABF-9B88-C4F6B20FEACD}"/>
              </a:ext>
            </a:extLst>
          </p:cNvPr>
          <p:cNvSpPr txBox="1"/>
          <p:nvPr/>
        </p:nvSpPr>
        <p:spPr>
          <a:xfrm>
            <a:off x="990600" y="1929377"/>
            <a:ext cx="617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ea"/>
              <a:buAutoNum type="circleNumDbPlain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세포막을 통한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확산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C6E18D9-518A-416D-BA81-5E00E2C5425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1198" y="2723999"/>
            <a:ext cx="5529495" cy="348637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C7A0487-38EC-4887-B928-6284F87A158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10800" y="2724000"/>
            <a:ext cx="5508596" cy="34863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3986B0-28EB-4C93-BE4D-8494289F115A}"/>
              </a:ext>
            </a:extLst>
          </p:cNvPr>
          <p:cNvSpPr txBox="1"/>
          <p:nvPr/>
        </p:nvSpPr>
        <p:spPr>
          <a:xfrm>
            <a:off x="10374298" y="6210378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단백질을 통한 확산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CCCB9-8504-4B9F-BFD1-FE4397123BB4}"/>
              </a:ext>
            </a:extLst>
          </p:cNvPr>
          <p:cNvSpPr txBox="1"/>
          <p:nvPr/>
        </p:nvSpPr>
        <p:spPr>
          <a:xfrm>
            <a:off x="804333" y="6963973"/>
            <a:ext cx="7799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세포막의 인지질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중층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직접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통과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이동물질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산소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이산화탄소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같이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크기가 작은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물질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2EE9CC-3FA7-4EBD-9B75-E51849024858}"/>
              </a:ext>
            </a:extLst>
          </p:cNvPr>
          <p:cNvSpPr txBox="1"/>
          <p:nvPr/>
        </p:nvSpPr>
        <p:spPr>
          <a:xfrm>
            <a:off x="8356195" y="6886581"/>
            <a:ext cx="944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세포막을 관통하고 있는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단백질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통해 이동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각 단백질은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특정 물질만 이동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시킴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이동물질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이온과 같이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전하 띠는 물질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포도당</a:t>
            </a: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아미노산</a:t>
            </a:r>
            <a:endParaRPr lang="en-US" altLang="ko-KR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83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7" grpId="0"/>
      <p:bldP spid="18" grpId="0"/>
      <p:bldP spid="19" grpId="0" build="p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p146~147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https://blog.naver.com/neasin001/221432782726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90734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세포를 둘러싼 세포막의 기능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1B1377E-A7AC-4ABF-9B88-C4F6B20FEACD}"/>
              </a:ext>
            </a:extLst>
          </p:cNvPr>
          <p:cNvSpPr txBox="1"/>
          <p:nvPr/>
        </p:nvSpPr>
        <p:spPr>
          <a:xfrm>
            <a:off x="990600" y="1929377"/>
            <a:ext cx="617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세포막을 통한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삼투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CCCB9-8504-4B9F-BFD1-FE4397123BB4}"/>
              </a:ext>
            </a:extLst>
          </p:cNvPr>
          <p:cNvSpPr txBox="1"/>
          <p:nvPr/>
        </p:nvSpPr>
        <p:spPr>
          <a:xfrm>
            <a:off x="785531" y="2844621"/>
            <a:ext cx="1668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삼투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세포막을 경계로 농도가 </a:t>
            </a:r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낮은 곳에서 높은 곳으로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</a:t>
            </a:r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이동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하는 현상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세포에서의 삼투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세포를 농도가 다른 용액에 넣으면 삼투에 의해 물이 이동하여 세포의 모양이 변할 수 있다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</p:txBody>
      </p:sp>
      <p:pic>
        <p:nvPicPr>
          <p:cNvPr id="5" name="그림 4" descr="장치, 측정기이(가) 표시된 사진&#10;&#10;자동 생성된 설명">
            <a:extLst>
              <a:ext uri="{FF2B5EF4-FFF2-40B4-BE49-F238E27FC236}">
                <a16:creationId xmlns:a16="http://schemas.microsoft.com/office/drawing/2014/main" id="{5F364A85-514F-49B5-9267-41524BDB7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783613"/>
            <a:ext cx="10642490" cy="437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0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p146~147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https://blog.naver.com/ssen_4606/221827720168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90734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세포를 둘러싼 세포막의 기능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1B1377E-A7AC-4ABF-9B88-C4F6B20FEACD}"/>
              </a:ext>
            </a:extLst>
          </p:cNvPr>
          <p:cNvSpPr txBox="1"/>
          <p:nvPr/>
        </p:nvSpPr>
        <p:spPr>
          <a:xfrm>
            <a:off x="990600" y="1929377"/>
            <a:ext cx="617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세포막을 통한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삼투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EBF3B14-5F96-4518-A5D4-2C222ADAA0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577" y="2809458"/>
            <a:ext cx="13813578" cy="492484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A432912-4ACF-4E0A-964D-48CF3DEEF8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7583" y="4189828"/>
            <a:ext cx="13286163" cy="50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4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p146~147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https://blog.naver.com/ssen_4606/221827720168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90734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세포를 둘러싼 세포막의 기능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1B1377E-A7AC-4ABF-9B88-C4F6B20FEACD}"/>
              </a:ext>
            </a:extLst>
          </p:cNvPr>
          <p:cNvSpPr txBox="1"/>
          <p:nvPr/>
        </p:nvSpPr>
        <p:spPr>
          <a:xfrm>
            <a:off x="990600" y="1929377"/>
            <a:ext cx="15621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ea"/>
              <a:buAutoNum type="circleNumDbPlain" startAt="3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에너지를 소모하는 세포막의 물질이동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능동수송</a:t>
            </a:r>
          </a:p>
        </p:txBody>
      </p:sp>
      <p:pic>
        <p:nvPicPr>
          <p:cNvPr id="10" name="그림 9" descr="그리기이(가) 표시된 사진&#10;&#10;자동 생성된 설명">
            <a:extLst>
              <a:ext uri="{FF2B5EF4-FFF2-40B4-BE49-F238E27FC236}">
                <a16:creationId xmlns:a16="http://schemas.microsoft.com/office/drawing/2014/main" id="{D719F421-38EB-4BF6-AF8C-963618260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07525"/>
            <a:ext cx="5330964" cy="62969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5F459E-0171-44C3-9559-A667AD6BD28A}"/>
              </a:ext>
            </a:extLst>
          </p:cNvPr>
          <p:cNvSpPr txBox="1"/>
          <p:nvPr/>
        </p:nvSpPr>
        <p:spPr>
          <a:xfrm>
            <a:off x="6778764" y="3916857"/>
            <a:ext cx="1074815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물질이 세포막의 운반체 단백질을 통해 </a:t>
            </a:r>
            <a:r>
              <a:rPr lang="ko-KR" altLang="en-US" sz="45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저농도에서</a:t>
            </a:r>
            <a:r>
              <a:rPr lang="en-US" altLang="ko-KR" sz="4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고농도로 이동</a:t>
            </a:r>
            <a:endParaRPr lang="en-US" altLang="ko-KR" sz="45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685800" indent="-685800">
              <a:buFontTx/>
              <a:buChar char="-"/>
            </a:pP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물질 이동 시</a:t>
            </a: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</a:t>
            </a:r>
            <a:r>
              <a:rPr lang="en-US" altLang="ko-KR" sz="4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(ATP)</a:t>
            </a: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사용</a:t>
            </a:r>
            <a:endParaRPr lang="en-US" altLang="ko-KR" sz="4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685800" indent="-685800">
              <a:buFontTx/>
              <a:buChar char="-"/>
            </a:pPr>
            <a:r>
              <a:rPr lang="ko-KR" altLang="en-US" sz="4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운반체 단백질의 수가 한정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되어 있어 수송 속도는 일정 속도 이상으로 빨라지지 않음</a:t>
            </a: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9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p146~147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https://blog.naver.com/haniclinic/221188177619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90734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세포를 둘러싼 세포막의 기능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81E077-BB5A-4F73-8773-5E64F313EA57}"/>
              </a:ext>
            </a:extLst>
          </p:cNvPr>
          <p:cNvSpPr txBox="1"/>
          <p:nvPr/>
        </p:nvSpPr>
        <p:spPr>
          <a:xfrm>
            <a:off x="990600" y="1929377"/>
            <a:ext cx="1562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ea"/>
              <a:buAutoNum type="circleNumDbPlain" startAt="4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에너지를 소모하는 세포막의 물질이동</a:t>
            </a:r>
            <a:endParaRPr lang="en-US" altLang="ko-KR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세포내 섭취와 </a:t>
            </a:r>
            <a:r>
              <a:rPr lang="ko-KR" altLang="en-US" sz="5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세포외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배출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48E189-8E45-4872-ACE8-6018CD368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594582"/>
            <a:ext cx="7510022" cy="441664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A9031F4-9830-4706-991F-1A61957E8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2600" y="3594582"/>
            <a:ext cx="7510022" cy="44166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1DF8E8-D95B-4208-99FF-6FFEA3BD403C}"/>
              </a:ext>
            </a:extLst>
          </p:cNvPr>
          <p:cNvSpPr txBox="1"/>
          <p:nvPr/>
        </p:nvSpPr>
        <p:spPr>
          <a:xfrm>
            <a:off x="1179576" y="8003041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식세포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작용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&amp;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음세포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작용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세포막의 전체 면적 줄어듦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71F738-D134-47B2-AA98-7A3726EB07B2}"/>
              </a:ext>
            </a:extLst>
          </p:cNvPr>
          <p:cNvSpPr txBox="1"/>
          <p:nvPr/>
        </p:nvSpPr>
        <p:spPr>
          <a:xfrm>
            <a:off x="9372600" y="804522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 밖으로 내보내는 작용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세포막의 전체 면적 증가함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681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build="p"/>
      <p:bldP spid="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52999" y="1732590"/>
            <a:ext cx="8458201" cy="2297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8000" b="1" kern="0" spc="-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여기어때 잘난체 OTF" pitchFamily="34" charset="0"/>
              </a:rPr>
              <a:t>핵 심 정 리 하 기</a:t>
            </a:r>
            <a:endParaRPr lang="en-US" sz="8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1714258" y="4828593"/>
            <a:ext cx="3608370" cy="3608370"/>
            <a:chOff x="3270073" y="4862714"/>
            <a:chExt cx="3608370" cy="3608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311" y="3196780"/>
              <a:ext cx="7216739" cy="7216739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073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33908" y="4847071"/>
            <a:ext cx="3608370" cy="3608370"/>
            <a:chOff x="7338672" y="4862714"/>
            <a:chExt cx="3608370" cy="360837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3910" y="3196780"/>
              <a:ext cx="7216739" cy="721673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8672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1A3E1E-04CB-465D-9D66-D5E30BE5D7F6}"/>
              </a:ext>
            </a:extLst>
          </p:cNvPr>
          <p:cNvGrpSpPr/>
          <p:nvPr/>
        </p:nvGrpSpPr>
        <p:grpSpPr>
          <a:xfrm>
            <a:off x="627612" y="3195951"/>
            <a:ext cx="7216739" cy="7216739"/>
            <a:chOff x="627612" y="3195951"/>
            <a:chExt cx="7216739" cy="72167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12" y="3195951"/>
              <a:ext cx="7216739" cy="7216739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896" y="492596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6844" y="6712946"/>
            <a:ext cx="3135445" cy="398368"/>
            <a:chOff x="7558451" y="6650215"/>
            <a:chExt cx="3135445" cy="3983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8451" y="6650215"/>
              <a:ext cx="3135445" cy="3983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581785" y="6716051"/>
            <a:ext cx="3135445" cy="398368"/>
            <a:chOff x="11643734" y="6628873"/>
            <a:chExt cx="3135445" cy="3983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734" y="6628873"/>
              <a:ext cx="3135445" cy="398368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FE1C3E-E992-421E-82F6-869E80CB6BD6}"/>
              </a:ext>
            </a:extLst>
          </p:cNvPr>
          <p:cNvGrpSpPr/>
          <p:nvPr/>
        </p:nvGrpSpPr>
        <p:grpSpPr>
          <a:xfrm>
            <a:off x="1847868" y="4475580"/>
            <a:ext cx="4598078" cy="2663608"/>
            <a:chOff x="1847868" y="4475580"/>
            <a:chExt cx="4598078" cy="266360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3661951" y="4475580"/>
              <a:ext cx="1004284" cy="1004284"/>
              <a:chOff x="12709314" y="4423822"/>
              <a:chExt cx="1004284" cy="100428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709314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3606368" y="4556046"/>
              <a:ext cx="1081078" cy="83444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01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847868" y="6286705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생명 시스템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D62AF3-E985-48EB-A2FC-AB9B8F36ADB8}"/>
              </a:ext>
            </a:extLst>
          </p:cNvPr>
          <p:cNvGrpSpPr/>
          <p:nvPr/>
        </p:nvGrpSpPr>
        <p:grpSpPr>
          <a:xfrm>
            <a:off x="6612034" y="4446687"/>
            <a:ext cx="4598078" cy="2692500"/>
            <a:chOff x="6612034" y="4446687"/>
            <a:chExt cx="4598078" cy="269250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446527" y="4446687"/>
              <a:ext cx="1004284" cy="1004284"/>
              <a:chOff x="8640715" y="4423822"/>
              <a:chExt cx="1004284" cy="100428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40715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2" name="Object 32"/>
            <p:cNvSpPr txBox="1"/>
            <p:nvPr/>
          </p:nvSpPr>
          <p:spPr>
            <a:xfrm>
              <a:off x="8417483" y="4479190"/>
              <a:ext cx="1081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02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866810AB-6E09-48DF-BC71-8820C89A3ECB}"/>
                </a:ext>
              </a:extLst>
            </p:cNvPr>
            <p:cNvSpPr txBox="1"/>
            <p:nvPr/>
          </p:nvSpPr>
          <p:spPr>
            <a:xfrm>
              <a:off x="6612034" y="6286704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 소기관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009" name="그룹 1009"/>
          <p:cNvGrpSpPr/>
          <p:nvPr/>
        </p:nvGrpSpPr>
        <p:grpSpPr>
          <a:xfrm>
            <a:off x="11945858" y="6702641"/>
            <a:ext cx="3135445" cy="398368"/>
            <a:chOff x="3506535" y="6600162"/>
            <a:chExt cx="3135445" cy="3983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6535" y="6600162"/>
              <a:ext cx="3135445" cy="398368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E05F221-4A54-4575-B230-3322A5DF27E0}"/>
              </a:ext>
            </a:extLst>
          </p:cNvPr>
          <p:cNvGrpSpPr/>
          <p:nvPr/>
        </p:nvGrpSpPr>
        <p:grpSpPr>
          <a:xfrm>
            <a:off x="12424701" y="4362404"/>
            <a:ext cx="2186330" cy="2784190"/>
            <a:chOff x="12424701" y="4362404"/>
            <a:chExt cx="2186330" cy="278419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67759" y="4362404"/>
              <a:ext cx="1004284" cy="1004284"/>
              <a:chOff x="4572116" y="4423822"/>
              <a:chExt cx="1004284" cy="100428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72116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1" name="Object 31"/>
            <p:cNvSpPr txBox="1"/>
            <p:nvPr/>
          </p:nvSpPr>
          <p:spPr>
            <a:xfrm>
              <a:off x="12977326" y="4399640"/>
              <a:ext cx="1081078" cy="82094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03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Object 45">
              <a:extLst>
                <a:ext uri="{FF2B5EF4-FFF2-40B4-BE49-F238E27FC236}">
                  <a16:creationId xmlns:a16="http://schemas.microsoft.com/office/drawing/2014/main" id="{C17F355A-8801-411B-A8D7-F71FA6E11EE4}"/>
                </a:ext>
              </a:extLst>
            </p:cNvPr>
            <p:cNvSpPr txBox="1"/>
            <p:nvPr/>
          </p:nvSpPr>
          <p:spPr>
            <a:xfrm>
              <a:off x="12424701" y="6294111"/>
              <a:ext cx="218633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세포막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86800" y="3064666"/>
            <a:ext cx="10011650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58E1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화이팅!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574" y="1544405"/>
            <a:ext cx="8596965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모두다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6069060" y="5056845"/>
            <a:ext cx="5751904" cy="6664901"/>
            <a:chOff x="6069060" y="5056845"/>
            <a:chExt cx="5751904" cy="6664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9060" y="5056845"/>
              <a:ext cx="5751904" cy="666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00153" y="4040452"/>
            <a:ext cx="1156386" cy="1621860"/>
            <a:chOff x="8500153" y="4040452"/>
            <a:chExt cx="1156386" cy="16218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0153" y="4040452"/>
              <a:ext cx="1156386" cy="1621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A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421462" y="3913377"/>
            <a:ext cx="4282352" cy="6746696"/>
            <a:chOff x="12421462" y="3913377"/>
            <a:chExt cx="4282352" cy="67466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1462" y="3913377"/>
              <a:ext cx="4282352" cy="67466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67503" y="3380404"/>
            <a:ext cx="1867204" cy="1867204"/>
            <a:chOff x="4367503" y="3380404"/>
            <a:chExt cx="1867204" cy="186720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7503" y="3380404"/>
              <a:ext cx="1867204" cy="186720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414703" y="5950638"/>
            <a:ext cx="9252235" cy="1030326"/>
            <a:chOff x="2414703" y="5950638"/>
            <a:chExt cx="9252235" cy="103032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4703" y="5950638"/>
              <a:ext cx="9252235" cy="103032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03613" y="1080818"/>
            <a:ext cx="16459200" cy="314847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just"/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벌새는 날개를 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1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초에 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60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회 정도 빠르게 움직여 공중에 머물며 긴 혀로 꽃의 꿀을 빨아먹는다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이것은 벌새의 몸을 구성하는 여러 요소가 체계적으로 상호 작용하기 때문에 가능하다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. </a:t>
            </a:r>
            <a:endParaRPr lang="en-US" sz="5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00C1AA12-0958-4484-BA24-E21EE7F868F3}"/>
              </a:ext>
            </a:extLst>
          </p:cNvPr>
          <p:cNvSpPr txBox="1"/>
          <p:nvPr/>
        </p:nvSpPr>
        <p:spPr>
          <a:xfrm>
            <a:off x="724395" y="4610100"/>
            <a:ext cx="12954000" cy="408373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just"/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지권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,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수권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,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기권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,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생물권이 상호 작용하며 지구 시스템을 이루듯이 생물도 여러 요소가 체계적으로 작용하는 </a:t>
            </a:r>
            <a:r>
              <a:rPr lang="ko-KR" altLang="en-US" sz="5000" kern="0" spc="-300" dirty="0">
                <a:solidFill>
                  <a:srgbClr val="FF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생명 시스템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이다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. </a:t>
            </a:r>
          </a:p>
          <a:p>
            <a:pPr algn="just"/>
            <a:r>
              <a:rPr lang="ko-KR" altLang="en-US" sz="5000" kern="0" spc="-300" dirty="0">
                <a:solidFill>
                  <a:srgbClr val="0070C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생명 시스템은 기본 단위가 무엇이며 어떻게 유지되고 있을까</a:t>
            </a:r>
            <a:r>
              <a:rPr lang="en-US" altLang="ko-KR" sz="5000" kern="0" spc="-300" dirty="0">
                <a:solidFill>
                  <a:srgbClr val="0070C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?</a:t>
            </a:r>
            <a:endParaRPr lang="en-US" sz="5000" dirty="0">
              <a:solidFill>
                <a:srgbClr val="0070C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573807" y="504035"/>
            <a:ext cx="2710341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0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4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p141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31513" y="2362498"/>
            <a:ext cx="13624919" cy="7581601"/>
            <a:chOff x="9971699" y="1794620"/>
            <a:chExt cx="6438095" cy="47068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99" y="1794620"/>
              <a:ext cx="6438095" cy="47068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521566" y="4515141"/>
            <a:ext cx="4554745" cy="6353074"/>
            <a:chOff x="12521566" y="4515141"/>
            <a:chExt cx="4554745" cy="635307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566" y="4515141"/>
              <a:ext cx="4554745" cy="63530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20261" y="1040071"/>
            <a:ext cx="1195722" cy="1146398"/>
            <a:chOff x="10367897" y="1965976"/>
            <a:chExt cx="1195722" cy="11463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7897" y="1965976"/>
              <a:ext cx="1195722" cy="11463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34000" y="1401126"/>
            <a:ext cx="2952793" cy="92590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6500" i="1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Point!</a:t>
            </a:r>
            <a:endParaRPr lang="en-US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8A3FB060-E568-4ACB-BB38-E039C6E55E3F}"/>
              </a:ext>
            </a:extLst>
          </p:cNvPr>
          <p:cNvSpPr txBox="1"/>
          <p:nvPr/>
        </p:nvSpPr>
        <p:spPr>
          <a:xfrm>
            <a:off x="831514" y="1105208"/>
            <a:ext cx="4294010" cy="12218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학습</a:t>
            </a:r>
            <a:r>
              <a:rPr 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목표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2503060"/>
            <a:ext cx="13182600" cy="575646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생물은 생명 시스템의 기본 단위인 세포로 구성되어 있다는 것을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endParaRPr lang="en-US" altLang="ko-KR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세포의 구조와 기능을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endParaRPr lang="en-US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세포의 생명 현상을 유지하기 위해 세포막을 경계로 물질 출입이 일어난다는 것을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78DF14-30C7-4333-A69A-B627AF9DE718}"/>
              </a:ext>
            </a:extLst>
          </p:cNvPr>
          <p:cNvGrpSpPr/>
          <p:nvPr/>
        </p:nvGrpSpPr>
        <p:grpSpPr>
          <a:xfrm>
            <a:off x="787510" y="960520"/>
            <a:ext cx="8737490" cy="852483"/>
            <a:chOff x="787510" y="960520"/>
            <a:chExt cx="8737490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87510" y="1292530"/>
              <a:ext cx="8737490" cy="398368"/>
              <a:chOff x="7558451" y="6650215"/>
              <a:chExt cx="3135445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797329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세포로</a:t>
              </a:r>
              <a:r>
                <a:rPr 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</a:t>
              </a:r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구성된 생명 시스템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684810" y="1817106"/>
            <a:ext cx="16897248" cy="16498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5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각각의</a:t>
            </a:r>
            <a:r>
              <a:rPr lang="en-US" altLang="ko-KR" sz="45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5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생물은 몸을 구성하는 여러 요소가 상호작용</a:t>
            </a:r>
            <a:endParaRPr lang="en-US" altLang="ko-KR" sz="45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5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                   ⇒ </a:t>
            </a:r>
            <a:r>
              <a:rPr lang="ko-KR" altLang="en-US" sz="45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다양한 생명 활동을 수행하는 하나의 </a:t>
            </a:r>
            <a:r>
              <a:rPr lang="ko-KR" altLang="en-US" sz="4500" kern="0" spc="-3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 시스템</a:t>
            </a:r>
            <a:endParaRPr lang="en-US" sz="45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B811236-AB8E-49A5-BE07-2CBAAF5B1B28}"/>
              </a:ext>
            </a:extLst>
          </p:cNvPr>
          <p:cNvGrpSpPr/>
          <p:nvPr/>
        </p:nvGrpSpPr>
        <p:grpSpPr>
          <a:xfrm>
            <a:off x="1930156" y="3393494"/>
            <a:ext cx="1696192" cy="990600"/>
            <a:chOff x="1857004" y="3646910"/>
            <a:chExt cx="1696192" cy="990600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23559C03-4BC2-41C5-A951-98CD2411539C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6E0440-6106-48CE-A7F8-042240D5C65E}"/>
                </a:ext>
              </a:extLst>
            </p:cNvPr>
            <p:cNvSpPr txBox="1"/>
            <p:nvPr/>
          </p:nvSpPr>
          <p:spPr>
            <a:xfrm>
              <a:off x="1857004" y="3693588"/>
              <a:ext cx="16961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세포</a:t>
              </a: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EE306F7C-E0CE-44A7-878F-505E70E82DE6}"/>
              </a:ext>
            </a:extLst>
          </p:cNvPr>
          <p:cNvGrpSpPr/>
          <p:nvPr/>
        </p:nvGrpSpPr>
        <p:grpSpPr>
          <a:xfrm>
            <a:off x="5831200" y="3393494"/>
            <a:ext cx="1696192" cy="990600"/>
            <a:chOff x="1857004" y="3646910"/>
            <a:chExt cx="1696192" cy="990600"/>
          </a:xfrm>
        </p:grpSpPr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28B5ACCB-4FFA-44BC-A351-9F594C5A21F1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39047C-98FD-4FDA-B94E-63C9D3F54A1A}"/>
                </a:ext>
              </a:extLst>
            </p:cNvPr>
            <p:cNvSpPr txBox="1"/>
            <p:nvPr/>
          </p:nvSpPr>
          <p:spPr>
            <a:xfrm>
              <a:off x="1857004" y="3693588"/>
              <a:ext cx="16961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조직</a:t>
              </a: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7A5970E-D2AE-46D8-B449-78700121B3D8}"/>
              </a:ext>
            </a:extLst>
          </p:cNvPr>
          <p:cNvGrpSpPr/>
          <p:nvPr/>
        </p:nvGrpSpPr>
        <p:grpSpPr>
          <a:xfrm>
            <a:off x="10082994" y="3405731"/>
            <a:ext cx="1696192" cy="990600"/>
            <a:chOff x="1857004" y="3646910"/>
            <a:chExt cx="1696192" cy="990600"/>
          </a:xfrm>
        </p:grpSpPr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C5F256B0-E343-462A-8E03-47E2BD05DCE3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D92C57A-0CC3-440D-A481-7E83E3CC88D8}"/>
                </a:ext>
              </a:extLst>
            </p:cNvPr>
            <p:cNvSpPr txBox="1"/>
            <p:nvPr/>
          </p:nvSpPr>
          <p:spPr>
            <a:xfrm>
              <a:off x="1857004" y="3693588"/>
              <a:ext cx="16961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기관</a:t>
              </a: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200D8C8-5E4E-4876-B5BF-E3FF65816C7D}"/>
              </a:ext>
            </a:extLst>
          </p:cNvPr>
          <p:cNvGrpSpPr/>
          <p:nvPr/>
        </p:nvGrpSpPr>
        <p:grpSpPr>
          <a:xfrm>
            <a:off x="14508077" y="3387996"/>
            <a:ext cx="1696192" cy="990600"/>
            <a:chOff x="1857004" y="3646910"/>
            <a:chExt cx="1696192" cy="990600"/>
          </a:xfrm>
        </p:grpSpPr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728BDCE9-EACA-48ED-BAD4-E5942B85378A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442C52B-EFC2-447E-8555-65230B8C3AE6}"/>
                </a:ext>
              </a:extLst>
            </p:cNvPr>
            <p:cNvSpPr txBox="1"/>
            <p:nvPr/>
          </p:nvSpPr>
          <p:spPr>
            <a:xfrm>
              <a:off x="1857004" y="3693588"/>
              <a:ext cx="16961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개체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E356B4C-80C1-4E4F-9C19-ABBA46A5113A}"/>
              </a:ext>
            </a:extLst>
          </p:cNvPr>
          <p:cNvGrpSpPr/>
          <p:nvPr/>
        </p:nvGrpSpPr>
        <p:grpSpPr>
          <a:xfrm>
            <a:off x="984504" y="4471346"/>
            <a:ext cx="3523091" cy="2095293"/>
            <a:chOff x="972708" y="4724762"/>
            <a:chExt cx="3523091" cy="2095293"/>
          </a:xfrm>
        </p:grpSpPr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72D31CCE-666C-4BDC-8DE1-6D0DAEB73D5F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E6E5E09-8E42-42DD-869D-FBE2E6D0ECCA}"/>
                </a:ext>
              </a:extLst>
            </p:cNvPr>
            <p:cNvSpPr txBox="1"/>
            <p:nvPr/>
          </p:nvSpPr>
          <p:spPr>
            <a:xfrm>
              <a:off x="1038060" y="4817474"/>
              <a:ext cx="33053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생명 시스템의 구조적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,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기능적 단위</a:t>
              </a: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194C2731-C9FD-49DA-A9E4-8B79638DC648}"/>
              </a:ext>
            </a:extLst>
          </p:cNvPr>
          <p:cNvGrpSpPr/>
          <p:nvPr/>
        </p:nvGrpSpPr>
        <p:grpSpPr>
          <a:xfrm>
            <a:off x="4917750" y="4465604"/>
            <a:ext cx="3523091" cy="2095293"/>
            <a:chOff x="972708" y="4724762"/>
            <a:chExt cx="3523091" cy="2095293"/>
          </a:xfrm>
        </p:grpSpPr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0E4CAA40-23B2-40F5-9EF7-3C4A9B6AF2C7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F3B1090-5D45-400A-BAB6-6A3839F5F735}"/>
                </a:ext>
              </a:extLst>
            </p:cNvPr>
            <p:cNvSpPr txBox="1"/>
            <p:nvPr/>
          </p:nvSpPr>
          <p:spPr>
            <a:xfrm>
              <a:off x="1038060" y="4817474"/>
              <a:ext cx="33053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모양과 기능이 비슷한 세포들의 모임</a:t>
              </a: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1F0BB368-F738-4AE4-83FB-D2F6D1A24BE9}"/>
              </a:ext>
            </a:extLst>
          </p:cNvPr>
          <p:cNvGrpSpPr/>
          <p:nvPr/>
        </p:nvGrpSpPr>
        <p:grpSpPr>
          <a:xfrm>
            <a:off x="8774797" y="4465605"/>
            <a:ext cx="4421842" cy="2095292"/>
            <a:chOff x="972708" y="4724762"/>
            <a:chExt cx="3523091" cy="2095293"/>
          </a:xfrm>
        </p:grpSpPr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32587FDA-6597-499D-B774-D6E615D7ECAC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451A793-9BBE-41E2-84CD-6D305491403A}"/>
                </a:ext>
              </a:extLst>
            </p:cNvPr>
            <p:cNvSpPr txBox="1"/>
            <p:nvPr/>
          </p:nvSpPr>
          <p:spPr>
            <a:xfrm>
              <a:off x="1038060" y="4817474"/>
              <a:ext cx="3397028" cy="189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여러 조직이 모여 고유한 형태와 기능을 나타내는 것</a:t>
              </a: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1BF9972A-A70E-43D2-A5F4-489D5287BAC7}"/>
              </a:ext>
            </a:extLst>
          </p:cNvPr>
          <p:cNvGrpSpPr/>
          <p:nvPr/>
        </p:nvGrpSpPr>
        <p:grpSpPr>
          <a:xfrm>
            <a:off x="13385259" y="4476419"/>
            <a:ext cx="3941829" cy="2095292"/>
            <a:chOff x="972708" y="4724762"/>
            <a:chExt cx="3523091" cy="2095293"/>
          </a:xfrm>
        </p:grpSpPr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BB4DD34A-35DE-4DFB-A2CB-CB556501657A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BEE554D-DD6D-47C2-9232-0E2E110C75C6}"/>
                </a:ext>
              </a:extLst>
            </p:cNvPr>
            <p:cNvSpPr txBox="1"/>
            <p:nvPr/>
          </p:nvSpPr>
          <p:spPr>
            <a:xfrm>
              <a:off x="1038060" y="4817474"/>
              <a:ext cx="3397028" cy="193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독립된 구조와 기능을 가진 하나의 생명체</a:t>
              </a: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21BF9257-7979-4497-A9DC-67C561395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6712319"/>
            <a:ext cx="12344400" cy="338493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14F6F19-7821-4CE4-85DC-921FCCC1E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1" y="6723675"/>
            <a:ext cx="12344399" cy="338493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B44DB751-18DF-4AB1-8E4F-68F3795F5E7C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7"/>
              </a:rPr>
              <a:t>https://blog.naver.com/kdhspy007/221507953649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023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78DF14-30C7-4333-A69A-B627AF9DE718}"/>
              </a:ext>
            </a:extLst>
          </p:cNvPr>
          <p:cNvGrpSpPr/>
          <p:nvPr/>
        </p:nvGrpSpPr>
        <p:grpSpPr>
          <a:xfrm>
            <a:off x="787510" y="960520"/>
            <a:ext cx="8737490" cy="852483"/>
            <a:chOff x="787510" y="960520"/>
            <a:chExt cx="8737490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87510" y="1292530"/>
              <a:ext cx="8737490" cy="398368"/>
              <a:chOff x="7558451" y="6650215"/>
              <a:chExt cx="3135445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797329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세포로</a:t>
              </a:r>
              <a:r>
                <a:rPr 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</a:t>
              </a:r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구성된 생명 시스템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CEFD8FDB-E892-48F8-87EA-303980E13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022908"/>
            <a:ext cx="7239000" cy="714959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8CA77FF-101C-4A41-BE2A-C92A40465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283" y="2022908"/>
            <a:ext cx="8284229" cy="714959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D6659EC8-BA3A-478E-9043-A969770598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2" y="2054912"/>
            <a:ext cx="16704169" cy="706300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8"/>
              </a:rPr>
              <a:t>https://cafe.naver.com/shtmbest/2959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9285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78DF14-30C7-4333-A69A-B627AF9DE718}"/>
              </a:ext>
            </a:extLst>
          </p:cNvPr>
          <p:cNvGrpSpPr/>
          <p:nvPr/>
        </p:nvGrpSpPr>
        <p:grpSpPr>
          <a:xfrm>
            <a:off x="787510" y="960520"/>
            <a:ext cx="8737490" cy="852483"/>
            <a:chOff x="787510" y="960520"/>
            <a:chExt cx="8737490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87510" y="1292530"/>
              <a:ext cx="8737490" cy="398368"/>
              <a:chOff x="7558451" y="6650215"/>
              <a:chExt cx="3135445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797329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세포로</a:t>
              </a:r>
              <a:r>
                <a:rPr 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</a:t>
              </a:r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구성된 생명 시스템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990600" y="1966594"/>
            <a:ext cx="2058390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핵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EE554D-DD6D-47C2-9232-0E2E110C75C6}"/>
              </a:ext>
            </a:extLst>
          </p:cNvPr>
          <p:cNvSpPr txBox="1"/>
          <p:nvPr/>
        </p:nvSpPr>
        <p:spPr>
          <a:xfrm>
            <a:off x="990600" y="2828368"/>
            <a:ext cx="7649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유전 물질인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DNA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 있어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세포의 구조와 기능을 결정</a:t>
            </a:r>
            <a:endParaRPr lang="en-US" altLang="ko-KR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세포의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 활동 통제 및 조절</a:t>
            </a: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D874CB80-9A1C-455C-9A36-A2267B83BE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264464"/>
            <a:ext cx="4513226" cy="4336236"/>
          </a:xfrm>
          <a:prstGeom prst="rect">
            <a:avLst/>
          </a:prstGeom>
        </p:spPr>
      </p:pic>
      <p:sp>
        <p:nvSpPr>
          <p:cNvPr id="41" name="Object 5">
            <a:extLst>
              <a:ext uri="{FF2B5EF4-FFF2-40B4-BE49-F238E27FC236}">
                <a16:creationId xmlns:a16="http://schemas.microsoft.com/office/drawing/2014/main" id="{92986FF1-D510-4341-99CC-86456E76E811}"/>
              </a:ext>
            </a:extLst>
          </p:cNvPr>
          <p:cNvSpPr txBox="1"/>
          <p:nvPr/>
        </p:nvSpPr>
        <p:spPr>
          <a:xfrm>
            <a:off x="990600" y="4824743"/>
            <a:ext cx="2819400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2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소포체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31BDDD-0F00-4107-A5C6-022072027FB3}"/>
              </a:ext>
            </a:extLst>
          </p:cNvPr>
          <p:cNvSpPr txBox="1"/>
          <p:nvPr/>
        </p:nvSpPr>
        <p:spPr>
          <a:xfrm>
            <a:off x="952500" y="5657832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리보솜에서 합성된 단백질을 골지체나 세포의 다른 곳으로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운반</a:t>
            </a:r>
            <a:endParaRPr lang="en-US" altLang="ko-KR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종류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거친면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소포체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매끈면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소포체</a:t>
            </a: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B5633411-CD75-4801-B56D-FBBE167916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r="14952"/>
          <a:stretch/>
        </p:blipFill>
        <p:spPr>
          <a:xfrm>
            <a:off x="12268200" y="4838135"/>
            <a:ext cx="4639047" cy="4443180"/>
          </a:xfrm>
          <a:prstGeom prst="rect">
            <a:avLst/>
          </a:prstGeom>
        </p:spPr>
      </p:pic>
      <p:sp>
        <p:nvSpPr>
          <p:cNvPr id="44" name="Object 5">
            <a:extLst>
              <a:ext uri="{FF2B5EF4-FFF2-40B4-BE49-F238E27FC236}">
                <a16:creationId xmlns:a16="http://schemas.microsoft.com/office/drawing/2014/main" id="{BB1A1285-77FF-4A04-978F-0FE91AC7889E}"/>
              </a:ext>
            </a:extLst>
          </p:cNvPr>
          <p:cNvSpPr txBox="1"/>
          <p:nvPr/>
        </p:nvSpPr>
        <p:spPr>
          <a:xfrm>
            <a:off x="990600" y="7650685"/>
            <a:ext cx="2819400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3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리보솜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AFA7C3-0B36-4B4C-9EB7-4D6B66CF3DA4}"/>
              </a:ext>
            </a:extLst>
          </p:cNvPr>
          <p:cNvSpPr txBox="1"/>
          <p:nvPr/>
        </p:nvSpPr>
        <p:spPr>
          <a:xfrm>
            <a:off x="952500" y="8487296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단백질 합성</a:t>
            </a:r>
          </a:p>
        </p:txBody>
      </p:sp>
    </p:spTree>
    <p:extLst>
      <p:ext uri="{BB962C8B-B14F-4D97-AF65-F5344CB8AC3E}">
        <p14:creationId xmlns:p14="http://schemas.microsoft.com/office/powerpoint/2010/main" val="40789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1" grpId="0" build="p"/>
      <p:bldP spid="41" grpId="0"/>
      <p:bldP spid="42" grpId="0" build="p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78DF14-30C7-4333-A69A-B627AF9DE718}"/>
              </a:ext>
            </a:extLst>
          </p:cNvPr>
          <p:cNvGrpSpPr/>
          <p:nvPr/>
        </p:nvGrpSpPr>
        <p:grpSpPr>
          <a:xfrm>
            <a:off x="787510" y="960520"/>
            <a:ext cx="8737490" cy="852483"/>
            <a:chOff x="787510" y="960520"/>
            <a:chExt cx="8737490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87510" y="1292530"/>
              <a:ext cx="8737490" cy="398368"/>
              <a:chOff x="7558451" y="6650215"/>
              <a:chExt cx="3135445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797329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세포로</a:t>
              </a:r>
              <a:r>
                <a:rPr 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</a:t>
              </a:r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구성된 생명 시스템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990599" y="1966594"/>
            <a:ext cx="4428537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4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미토콘드리아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EE554D-DD6D-47C2-9232-0E2E110C75C6}"/>
              </a:ext>
            </a:extLst>
          </p:cNvPr>
          <p:cNvSpPr txBox="1"/>
          <p:nvPr/>
        </p:nvSpPr>
        <p:spPr>
          <a:xfrm>
            <a:off x="990600" y="2828368"/>
            <a:ext cx="7649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세포 호흡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일어나 세포의 생명 활동에 필요한 형태의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 생산</a:t>
            </a: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92986FF1-D510-4341-99CC-86456E76E811}"/>
              </a:ext>
            </a:extLst>
          </p:cNvPr>
          <p:cNvSpPr txBox="1"/>
          <p:nvPr/>
        </p:nvSpPr>
        <p:spPr>
          <a:xfrm>
            <a:off x="990600" y="4824743"/>
            <a:ext cx="2819400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5"/>
            </a:pPr>
            <a:r>
              <a:rPr lang="ko-KR" altLang="en-US" sz="5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골지체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31BDDD-0F00-4107-A5C6-022072027FB3}"/>
              </a:ext>
            </a:extLst>
          </p:cNvPr>
          <p:cNvSpPr txBox="1"/>
          <p:nvPr/>
        </p:nvSpPr>
        <p:spPr>
          <a:xfrm>
            <a:off x="952500" y="5657832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단백질을 세포 밖으로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분비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하는 데 관여</a:t>
            </a: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BB1A1285-77FF-4A04-978F-0FE91AC7889E}"/>
              </a:ext>
            </a:extLst>
          </p:cNvPr>
          <p:cNvSpPr txBox="1"/>
          <p:nvPr/>
        </p:nvSpPr>
        <p:spPr>
          <a:xfrm>
            <a:off x="990600" y="7006073"/>
            <a:ext cx="2819400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6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AFA7C3-0B36-4B4C-9EB7-4D6B66CF3DA4}"/>
              </a:ext>
            </a:extLst>
          </p:cNvPr>
          <p:cNvSpPr txBox="1"/>
          <p:nvPr/>
        </p:nvSpPr>
        <p:spPr>
          <a:xfrm>
            <a:off x="927155" y="7867847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세포를 바깥 환경과 분리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 안팎으로의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물질 출입을 조절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A5AF4E0B-BC17-48A4-A264-6C82FC42C5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8940" r="2750"/>
          <a:stretch/>
        </p:blipFill>
        <p:spPr>
          <a:xfrm>
            <a:off x="8458200" y="1849449"/>
            <a:ext cx="5539232" cy="280818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910BFA6-C468-402E-AC43-101A3AC5D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51" y="4647385"/>
            <a:ext cx="4212281" cy="280818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48A561A-30EF-4F20-8315-8E073F6D42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532" y="6544599"/>
            <a:ext cx="5074516" cy="264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1" grpId="0"/>
      <p:bldP spid="41" grpId="0"/>
      <p:bldP spid="42" grpId="0"/>
      <p:bldP spid="44" grpId="0"/>
      <p:bldP spid="4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78DF14-30C7-4333-A69A-B627AF9DE718}"/>
              </a:ext>
            </a:extLst>
          </p:cNvPr>
          <p:cNvGrpSpPr/>
          <p:nvPr/>
        </p:nvGrpSpPr>
        <p:grpSpPr>
          <a:xfrm>
            <a:off x="787510" y="960520"/>
            <a:ext cx="8737490" cy="852483"/>
            <a:chOff x="787510" y="960520"/>
            <a:chExt cx="8737490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87510" y="1292530"/>
              <a:ext cx="8737490" cy="398368"/>
              <a:chOff x="7558451" y="6650215"/>
              <a:chExt cx="3135445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797329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세포로</a:t>
              </a:r>
              <a:r>
                <a:rPr 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</a:t>
              </a:r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구성된 생명 시스템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990599" y="1966594"/>
            <a:ext cx="4428537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7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세포벽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EE554D-DD6D-47C2-9232-0E2E110C75C6}"/>
              </a:ext>
            </a:extLst>
          </p:cNvPr>
          <p:cNvSpPr txBox="1"/>
          <p:nvPr/>
        </p:nvSpPr>
        <p:spPr>
          <a:xfrm>
            <a:off x="990600" y="2828368"/>
            <a:ext cx="7649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식물 세포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에만 있음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보호</a:t>
            </a:r>
            <a:endParaRPr lang="en-US" altLang="ko-KR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세포의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형태 유지</a:t>
            </a: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92986FF1-D510-4341-99CC-86456E76E811}"/>
              </a:ext>
            </a:extLst>
          </p:cNvPr>
          <p:cNvSpPr txBox="1"/>
          <p:nvPr/>
        </p:nvSpPr>
        <p:spPr>
          <a:xfrm>
            <a:off x="990600" y="4824743"/>
            <a:ext cx="2819400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8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엽록체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31BDDD-0F00-4107-A5C6-022072027FB3}"/>
              </a:ext>
            </a:extLst>
          </p:cNvPr>
          <p:cNvSpPr txBox="1"/>
          <p:nvPr/>
        </p:nvSpPr>
        <p:spPr>
          <a:xfrm>
            <a:off x="952500" y="5657832"/>
            <a:ext cx="6779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식물 세포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에만 있음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광합성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일어나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포도당 합성</a:t>
            </a: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BB1A1285-77FF-4A04-978F-0FE91AC7889E}"/>
              </a:ext>
            </a:extLst>
          </p:cNvPr>
          <p:cNvSpPr txBox="1"/>
          <p:nvPr/>
        </p:nvSpPr>
        <p:spPr>
          <a:xfrm>
            <a:off x="990600" y="7006073"/>
            <a:ext cx="2819400" cy="8617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Font typeface="+mj-ea"/>
              <a:buAutoNum type="circleNumDbPlain" startAt="9"/>
            </a:pPr>
            <a:r>
              <a:rPr lang="ko-KR" altLang="en-US" sz="5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액포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AFA7C3-0B36-4B4C-9EB7-4D6B66CF3DA4}"/>
              </a:ext>
            </a:extLst>
          </p:cNvPr>
          <p:cNvSpPr txBox="1"/>
          <p:nvPr/>
        </p:nvSpPr>
        <p:spPr>
          <a:xfrm>
            <a:off x="927155" y="7867847"/>
            <a:ext cx="7531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성숙한 식물 세포에 크게 발달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양분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색소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노폐물 등 저장</a:t>
            </a:r>
          </a:p>
        </p:txBody>
      </p:sp>
      <p:pic>
        <p:nvPicPr>
          <p:cNvPr id="5" name="그림 4" descr="개체, 시계이(가) 표시된 사진&#10;&#10;자동 생성된 설명">
            <a:extLst>
              <a:ext uri="{FF2B5EF4-FFF2-40B4-BE49-F238E27FC236}">
                <a16:creationId xmlns:a16="http://schemas.microsoft.com/office/drawing/2014/main" id="{A79CC21F-4286-4628-9BDE-2167D4317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25" y="1866445"/>
            <a:ext cx="7048500" cy="36576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DC8D7B9-BE75-416C-AC76-408588F2ED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39" y="4229100"/>
            <a:ext cx="6779556" cy="3464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7"/>
              </a:rPr>
              <a:t>https://blog.naver.com/gcmkty/221793431648</a:t>
            </a:r>
            <a:endParaRPr lang="en-US" altLang="ko-KR" sz="1000" dirty="0"/>
          </a:p>
          <a:p>
            <a:r>
              <a:rPr lang="en-US" altLang="ko-KR" sz="1000" dirty="0">
                <a:hlinkClick r:id="rId8"/>
              </a:rPr>
              <a:t>https://cafe.naver.com/engine09/17714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C8212FD-A5B2-4ECF-AA9A-29021CE4CA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2512" y="5887043"/>
            <a:ext cx="4946719" cy="41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1" grpId="0" build="p"/>
      <p:bldP spid="41" grpId="0"/>
      <p:bldP spid="42" grpId="0" build="p"/>
      <p:bldP spid="44" grpId="0"/>
      <p:bldP spid="4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EE554D-DD6D-47C2-9232-0E2E110C75C6}"/>
              </a:ext>
            </a:extLst>
          </p:cNvPr>
          <p:cNvSpPr txBox="1"/>
          <p:nvPr/>
        </p:nvSpPr>
        <p:spPr>
          <a:xfrm>
            <a:off x="1905000" y="7352792"/>
            <a:ext cx="7383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세포막이 물질의 종류에 따라 어떤 물질은 잘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투과시키고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어떤 물질은 잘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투과시키지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않는 특성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https://blog.naver.com/david6703/221336207493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90734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세포를 둘러싼 세포막의 기능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D911BB45-CD8D-4C6A-867B-815386F04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462" y="1988359"/>
            <a:ext cx="16530138" cy="531486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1B1377E-A7AC-4ABF-9B88-C4F6B20FEACD}"/>
              </a:ext>
            </a:extLst>
          </p:cNvPr>
          <p:cNvSpPr txBox="1"/>
          <p:nvPr/>
        </p:nvSpPr>
        <p:spPr>
          <a:xfrm>
            <a:off x="11734800" y="7329145"/>
            <a:ext cx="5211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세포막의 </a:t>
            </a:r>
            <a:endParaRPr lang="en-US" altLang="ko-KR" sz="6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6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선택적 투과성</a:t>
            </a: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94C0F91D-D69E-4D17-841A-1043322DA508}"/>
              </a:ext>
            </a:extLst>
          </p:cNvPr>
          <p:cNvSpPr/>
          <p:nvPr/>
        </p:nvSpPr>
        <p:spPr>
          <a:xfrm>
            <a:off x="9288168" y="7735395"/>
            <a:ext cx="2294232" cy="1200739"/>
          </a:xfrm>
          <a:prstGeom prst="rightArrow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0A044E8C-188D-4039-A724-441D0B2D49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/>
          <a:stretch/>
        </p:blipFill>
        <p:spPr>
          <a:xfrm>
            <a:off x="8534400" y="1842257"/>
            <a:ext cx="8682211" cy="54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7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804</Words>
  <Application>Microsoft Office PowerPoint</Application>
  <PresentationFormat>사용자 지정</PresentationFormat>
  <Paragraphs>138</Paragraphs>
  <Slides>16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HY헤드라인M</vt:lpstr>
      <vt:lpstr>맑은 고딕</vt:lpstr>
      <vt:lpstr>여기어때 잘난체 OTF</vt:lpstr>
      <vt:lpstr>휴먼둥근헤드라인</vt:lpstr>
      <vt:lpstr>휴먼모음T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고연희</cp:lastModifiedBy>
  <cp:revision>39</cp:revision>
  <dcterms:created xsi:type="dcterms:W3CDTF">2020-07-03T09:50:51Z</dcterms:created>
  <dcterms:modified xsi:type="dcterms:W3CDTF">2020-07-28T01:26:20Z</dcterms:modified>
</cp:coreProperties>
</file>