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63" r:id="rId6"/>
    <p:sldId id="264" r:id="rId7"/>
    <p:sldId id="265" r:id="rId8"/>
    <p:sldId id="268" r:id="rId9"/>
    <p:sldId id="266" r:id="rId10"/>
    <p:sldId id="269" r:id="rId11"/>
    <p:sldId id="267" r:id="rId12"/>
    <p:sldId id="280" r:id="rId13"/>
    <p:sldId id="270" r:id="rId14"/>
    <p:sldId id="271" r:id="rId15"/>
    <p:sldId id="273" r:id="rId16"/>
    <p:sldId id="272" r:id="rId17"/>
    <p:sldId id="275" r:id="rId18"/>
    <p:sldId id="276" r:id="rId19"/>
    <p:sldId id="262" r:id="rId20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대류권</a:t>
            </a:r>
            <a:r>
              <a:rPr lang="en-US" altLang="ko-KR" dirty="0"/>
              <a:t>-</a:t>
            </a:r>
            <a:r>
              <a:rPr lang="ko-KR" altLang="en-US" dirty="0"/>
              <a:t>지면이 난로 역할</a:t>
            </a:r>
            <a:r>
              <a:rPr lang="en-US" altLang="ko-KR" dirty="0"/>
              <a:t>(</a:t>
            </a:r>
            <a:r>
              <a:rPr lang="ko-KR" altLang="en-US" dirty="0"/>
              <a:t>지구복사에너지</a:t>
            </a:r>
            <a:r>
              <a:rPr lang="en-US" altLang="ko-KR" dirty="0"/>
              <a:t>),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기상현상 활발</a:t>
            </a:r>
            <a:endParaRPr lang="en-US" altLang="ko-KR" dirty="0"/>
          </a:p>
          <a:p>
            <a:r>
              <a:rPr lang="ko-KR" altLang="en-US" dirty="0"/>
              <a:t>성층권</a:t>
            </a:r>
            <a:r>
              <a:rPr lang="en-US" altLang="ko-KR" dirty="0"/>
              <a:t>-20~30km </a:t>
            </a:r>
            <a:r>
              <a:rPr lang="ko-KR" altLang="en-US" dirty="0"/>
              <a:t>오존층</a:t>
            </a:r>
            <a:r>
              <a:rPr lang="en-US" altLang="ko-KR" dirty="0"/>
              <a:t>(</a:t>
            </a:r>
            <a:r>
              <a:rPr lang="ko-KR" altLang="en-US" dirty="0"/>
              <a:t>자외선 흡수</a:t>
            </a:r>
            <a:r>
              <a:rPr lang="en-US" altLang="ko-KR" dirty="0"/>
              <a:t>&gt;&gt;&gt;</a:t>
            </a:r>
            <a:r>
              <a:rPr lang="ko-KR" altLang="en-US" dirty="0"/>
              <a:t>온도 올라감</a:t>
            </a:r>
            <a:r>
              <a:rPr lang="en-US" altLang="ko-KR" dirty="0"/>
              <a:t>), </a:t>
            </a:r>
            <a:r>
              <a:rPr lang="ko-KR" altLang="en-US" dirty="0"/>
              <a:t>안정한 층</a:t>
            </a:r>
            <a:r>
              <a:rPr lang="en-US" altLang="ko-KR" dirty="0"/>
              <a:t>-</a:t>
            </a:r>
            <a:r>
              <a:rPr lang="ko-KR" altLang="en-US" dirty="0"/>
              <a:t>비행기 흔들리는 정도 낮음</a:t>
            </a:r>
            <a:r>
              <a:rPr lang="en-US" altLang="ko-KR" dirty="0"/>
              <a:t>, </a:t>
            </a:r>
            <a:r>
              <a:rPr lang="ko-KR" altLang="en-US" dirty="0"/>
              <a:t>기상 현상</a:t>
            </a:r>
            <a:r>
              <a:rPr lang="en-US" altLang="ko-KR" dirty="0"/>
              <a:t>(</a:t>
            </a:r>
            <a:r>
              <a:rPr lang="ko-KR" altLang="en-US" dirty="0"/>
              <a:t>공기 상승은 </a:t>
            </a:r>
            <a:r>
              <a:rPr lang="en-US" altLang="ko-KR" dirty="0"/>
              <a:t>X)</a:t>
            </a:r>
          </a:p>
          <a:p>
            <a:r>
              <a:rPr lang="ko-KR" altLang="en-US" dirty="0" err="1"/>
              <a:t>중간권</a:t>
            </a:r>
            <a:r>
              <a:rPr lang="en-US" altLang="ko-KR" dirty="0"/>
              <a:t>-</a:t>
            </a:r>
            <a:r>
              <a:rPr lang="ko-KR" altLang="en-US" dirty="0"/>
              <a:t>지표면과 멀어져 온도 낮음</a:t>
            </a:r>
            <a:r>
              <a:rPr lang="en-US" altLang="ko-KR" dirty="0"/>
              <a:t>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 현상 없음</a:t>
            </a:r>
            <a:r>
              <a:rPr lang="en-US" altLang="ko-KR" dirty="0"/>
              <a:t>(</a:t>
            </a:r>
            <a:r>
              <a:rPr lang="ko-KR" altLang="en-US" dirty="0"/>
              <a:t>수증기 거의 없어서</a:t>
            </a:r>
            <a:r>
              <a:rPr lang="en-US" altLang="ko-KR" dirty="0"/>
              <a:t>), </a:t>
            </a:r>
            <a:r>
              <a:rPr lang="ko-KR" altLang="en-US" dirty="0" err="1"/>
              <a:t>중간권</a:t>
            </a:r>
            <a:r>
              <a:rPr lang="ko-KR" altLang="en-US" dirty="0"/>
              <a:t> 상부에서 유성 잘 발생</a:t>
            </a:r>
            <a:r>
              <a:rPr lang="en-US" altLang="ko-KR" dirty="0"/>
              <a:t>(</a:t>
            </a:r>
            <a:r>
              <a:rPr lang="ko-KR" altLang="en-US" dirty="0"/>
              <a:t>지구 대기와 많이 부딪혀서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열권</a:t>
            </a:r>
            <a:r>
              <a:rPr lang="en-US" altLang="ko-KR" dirty="0"/>
              <a:t>-</a:t>
            </a:r>
            <a:r>
              <a:rPr lang="ko-KR" altLang="en-US" dirty="0"/>
              <a:t>높이 올라갈수록 기온 상승</a:t>
            </a:r>
            <a:r>
              <a:rPr lang="en-US" altLang="ko-KR" dirty="0"/>
              <a:t>, </a:t>
            </a:r>
            <a:r>
              <a:rPr lang="ko-KR" altLang="en-US" dirty="0"/>
              <a:t>대류 </a:t>
            </a:r>
            <a:r>
              <a:rPr lang="en-US" altLang="ko-KR" dirty="0"/>
              <a:t>X, </a:t>
            </a:r>
            <a:r>
              <a:rPr lang="ko-KR" altLang="en-US" dirty="0"/>
              <a:t>공기</a:t>
            </a:r>
            <a:r>
              <a:rPr lang="en-US" altLang="ko-KR" dirty="0"/>
              <a:t> </a:t>
            </a:r>
            <a:r>
              <a:rPr lang="ko-KR" altLang="en-US" dirty="0"/>
              <a:t>매우 희박</a:t>
            </a:r>
            <a:r>
              <a:rPr lang="en-US" altLang="ko-KR" dirty="0"/>
              <a:t>&gt;&gt;&gt;</a:t>
            </a:r>
            <a:r>
              <a:rPr lang="ko-KR" altLang="en-US" dirty="0"/>
              <a:t>낮과 밤의 일교차 큼</a:t>
            </a:r>
            <a:r>
              <a:rPr lang="en-US" altLang="ko-KR" dirty="0"/>
              <a:t>, </a:t>
            </a:r>
            <a:r>
              <a:rPr lang="ko-KR" altLang="en-US" dirty="0"/>
              <a:t>고위도의 상공에서 오로라 관측</a:t>
            </a:r>
            <a:r>
              <a:rPr lang="en-US" altLang="ko-KR" dirty="0"/>
              <a:t>, 85~450km </a:t>
            </a:r>
            <a:r>
              <a:rPr lang="ko-KR" altLang="en-US" dirty="0"/>
              <a:t>전리층</a:t>
            </a:r>
            <a:r>
              <a:rPr lang="en-US" altLang="ko-KR" dirty="0"/>
              <a:t>(</a:t>
            </a:r>
            <a:r>
              <a:rPr lang="ko-KR" altLang="en-US" dirty="0"/>
              <a:t>통신 담당하는 층</a:t>
            </a:r>
            <a:r>
              <a:rPr lang="en-US" altLang="ko-KR" dirty="0"/>
              <a:t>) </a:t>
            </a:r>
            <a:r>
              <a:rPr lang="ko-KR" altLang="en-US" dirty="0"/>
              <a:t>존재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2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대류권</a:t>
            </a:r>
            <a:r>
              <a:rPr lang="en-US" altLang="ko-KR" dirty="0"/>
              <a:t>-</a:t>
            </a:r>
            <a:r>
              <a:rPr lang="ko-KR" altLang="en-US" dirty="0"/>
              <a:t>지면이 난로 역할</a:t>
            </a:r>
            <a:r>
              <a:rPr lang="en-US" altLang="ko-KR" dirty="0"/>
              <a:t>(</a:t>
            </a:r>
            <a:r>
              <a:rPr lang="ko-KR" altLang="en-US" dirty="0"/>
              <a:t>지구복사에너지</a:t>
            </a:r>
            <a:r>
              <a:rPr lang="en-US" altLang="ko-KR" dirty="0"/>
              <a:t>),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기상현상 활발</a:t>
            </a:r>
            <a:endParaRPr lang="en-US" altLang="ko-KR" dirty="0"/>
          </a:p>
          <a:p>
            <a:r>
              <a:rPr lang="ko-KR" altLang="en-US" dirty="0"/>
              <a:t>성층권</a:t>
            </a:r>
            <a:r>
              <a:rPr lang="en-US" altLang="ko-KR" dirty="0"/>
              <a:t>-20~30km </a:t>
            </a:r>
            <a:r>
              <a:rPr lang="ko-KR" altLang="en-US" dirty="0"/>
              <a:t>오존층</a:t>
            </a:r>
            <a:r>
              <a:rPr lang="en-US" altLang="ko-KR" dirty="0"/>
              <a:t>(</a:t>
            </a:r>
            <a:r>
              <a:rPr lang="ko-KR" altLang="en-US" dirty="0"/>
              <a:t>자외선 흡수</a:t>
            </a:r>
            <a:r>
              <a:rPr lang="en-US" altLang="ko-KR" dirty="0"/>
              <a:t>&gt;&gt;&gt;</a:t>
            </a:r>
            <a:r>
              <a:rPr lang="ko-KR" altLang="en-US" dirty="0"/>
              <a:t>온도 올라감</a:t>
            </a:r>
            <a:r>
              <a:rPr lang="en-US" altLang="ko-KR" dirty="0"/>
              <a:t>), </a:t>
            </a:r>
            <a:r>
              <a:rPr lang="ko-KR" altLang="en-US" dirty="0"/>
              <a:t>안정한 층</a:t>
            </a:r>
            <a:r>
              <a:rPr lang="en-US" altLang="ko-KR" dirty="0"/>
              <a:t>-</a:t>
            </a:r>
            <a:r>
              <a:rPr lang="ko-KR" altLang="en-US" dirty="0"/>
              <a:t>비행기 흔들리는 정도 낮음</a:t>
            </a:r>
            <a:r>
              <a:rPr lang="en-US" altLang="ko-KR" dirty="0"/>
              <a:t>, </a:t>
            </a:r>
            <a:r>
              <a:rPr lang="ko-KR" altLang="en-US" dirty="0"/>
              <a:t>기상 현상</a:t>
            </a:r>
            <a:r>
              <a:rPr lang="en-US" altLang="ko-KR" dirty="0"/>
              <a:t>(</a:t>
            </a:r>
            <a:r>
              <a:rPr lang="ko-KR" altLang="en-US" dirty="0"/>
              <a:t>공기 상승은 </a:t>
            </a:r>
            <a:r>
              <a:rPr lang="en-US" altLang="ko-KR" dirty="0"/>
              <a:t>X)</a:t>
            </a:r>
          </a:p>
          <a:p>
            <a:r>
              <a:rPr lang="ko-KR" altLang="en-US" dirty="0" err="1"/>
              <a:t>중간권</a:t>
            </a:r>
            <a:r>
              <a:rPr lang="en-US" altLang="ko-KR" dirty="0"/>
              <a:t>-</a:t>
            </a:r>
            <a:r>
              <a:rPr lang="ko-KR" altLang="en-US" dirty="0"/>
              <a:t>지표면과 멀어져 온도 낮음</a:t>
            </a:r>
            <a:r>
              <a:rPr lang="en-US" altLang="ko-KR" dirty="0"/>
              <a:t>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 현상 없음</a:t>
            </a:r>
            <a:r>
              <a:rPr lang="en-US" altLang="ko-KR" dirty="0"/>
              <a:t>(</a:t>
            </a:r>
            <a:r>
              <a:rPr lang="ko-KR" altLang="en-US" dirty="0"/>
              <a:t>수증기 거의 없어서</a:t>
            </a:r>
            <a:r>
              <a:rPr lang="en-US" altLang="ko-KR" dirty="0"/>
              <a:t>), </a:t>
            </a:r>
            <a:r>
              <a:rPr lang="ko-KR" altLang="en-US" dirty="0" err="1"/>
              <a:t>중간권</a:t>
            </a:r>
            <a:r>
              <a:rPr lang="ko-KR" altLang="en-US" dirty="0"/>
              <a:t> 상부에서 유성 잘 발생</a:t>
            </a:r>
            <a:r>
              <a:rPr lang="en-US" altLang="ko-KR" dirty="0"/>
              <a:t>(</a:t>
            </a:r>
            <a:r>
              <a:rPr lang="ko-KR" altLang="en-US" dirty="0"/>
              <a:t>지구 대기와 많이 부딪혀서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열권</a:t>
            </a:r>
            <a:r>
              <a:rPr lang="en-US" altLang="ko-KR" dirty="0"/>
              <a:t>-</a:t>
            </a:r>
            <a:r>
              <a:rPr lang="ko-KR" altLang="en-US" dirty="0"/>
              <a:t>높이 올라갈수록 기온 상승</a:t>
            </a:r>
            <a:r>
              <a:rPr lang="en-US" altLang="ko-KR" dirty="0"/>
              <a:t>, </a:t>
            </a:r>
            <a:r>
              <a:rPr lang="ko-KR" altLang="en-US" dirty="0"/>
              <a:t>대류 </a:t>
            </a:r>
            <a:r>
              <a:rPr lang="en-US" altLang="ko-KR" dirty="0"/>
              <a:t>X, </a:t>
            </a:r>
            <a:r>
              <a:rPr lang="ko-KR" altLang="en-US" dirty="0"/>
              <a:t>공기</a:t>
            </a:r>
            <a:r>
              <a:rPr lang="en-US" altLang="ko-KR" dirty="0"/>
              <a:t> </a:t>
            </a:r>
            <a:r>
              <a:rPr lang="ko-KR" altLang="en-US" dirty="0"/>
              <a:t>매우 희박</a:t>
            </a:r>
            <a:r>
              <a:rPr lang="en-US" altLang="ko-KR" dirty="0"/>
              <a:t>&gt;&gt;&gt;</a:t>
            </a:r>
            <a:r>
              <a:rPr lang="ko-KR" altLang="en-US" dirty="0"/>
              <a:t>낮과 밤의 일교차 큼</a:t>
            </a:r>
            <a:r>
              <a:rPr lang="en-US" altLang="ko-KR" dirty="0"/>
              <a:t>, </a:t>
            </a:r>
            <a:r>
              <a:rPr lang="ko-KR" altLang="en-US" dirty="0"/>
              <a:t>고위도의 상공에서 오로라 관측</a:t>
            </a:r>
            <a:r>
              <a:rPr lang="en-US" altLang="ko-KR" dirty="0"/>
              <a:t>, 85~450km </a:t>
            </a:r>
            <a:r>
              <a:rPr lang="ko-KR" altLang="en-US" dirty="0"/>
              <a:t>전리층</a:t>
            </a:r>
            <a:r>
              <a:rPr lang="en-US" altLang="ko-KR" dirty="0"/>
              <a:t>(</a:t>
            </a:r>
            <a:r>
              <a:rPr lang="ko-KR" altLang="en-US" dirty="0"/>
              <a:t>통신 담당하는 층</a:t>
            </a:r>
            <a:r>
              <a:rPr lang="en-US" altLang="ko-KR" dirty="0"/>
              <a:t>) </a:t>
            </a:r>
            <a:r>
              <a:rPr lang="ko-KR" altLang="en-US" dirty="0"/>
              <a:t>존재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7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대류권</a:t>
            </a:r>
            <a:r>
              <a:rPr lang="en-US" altLang="ko-KR" dirty="0"/>
              <a:t>-</a:t>
            </a:r>
            <a:r>
              <a:rPr lang="ko-KR" altLang="en-US" dirty="0"/>
              <a:t>지면이 난로 역할</a:t>
            </a:r>
            <a:r>
              <a:rPr lang="en-US" altLang="ko-KR" dirty="0"/>
              <a:t>(</a:t>
            </a:r>
            <a:r>
              <a:rPr lang="ko-KR" altLang="en-US" dirty="0"/>
              <a:t>지구복사에너지</a:t>
            </a:r>
            <a:r>
              <a:rPr lang="en-US" altLang="ko-KR" dirty="0"/>
              <a:t>),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기상현상 활발</a:t>
            </a:r>
            <a:endParaRPr lang="en-US" altLang="ko-KR" dirty="0"/>
          </a:p>
          <a:p>
            <a:r>
              <a:rPr lang="ko-KR" altLang="en-US" dirty="0"/>
              <a:t>성층권</a:t>
            </a:r>
            <a:r>
              <a:rPr lang="en-US" altLang="ko-KR" dirty="0"/>
              <a:t>-20~30km </a:t>
            </a:r>
            <a:r>
              <a:rPr lang="ko-KR" altLang="en-US" dirty="0"/>
              <a:t>오존층</a:t>
            </a:r>
            <a:r>
              <a:rPr lang="en-US" altLang="ko-KR" dirty="0"/>
              <a:t>(</a:t>
            </a:r>
            <a:r>
              <a:rPr lang="ko-KR" altLang="en-US" dirty="0"/>
              <a:t>자외선 흡수</a:t>
            </a:r>
            <a:r>
              <a:rPr lang="en-US" altLang="ko-KR" dirty="0"/>
              <a:t>&gt;&gt;&gt;</a:t>
            </a:r>
            <a:r>
              <a:rPr lang="ko-KR" altLang="en-US" dirty="0"/>
              <a:t>온도 올라감</a:t>
            </a:r>
            <a:r>
              <a:rPr lang="en-US" altLang="ko-KR" dirty="0"/>
              <a:t>), </a:t>
            </a:r>
            <a:r>
              <a:rPr lang="ko-KR" altLang="en-US" dirty="0"/>
              <a:t>안정한 층</a:t>
            </a:r>
            <a:r>
              <a:rPr lang="en-US" altLang="ko-KR" dirty="0"/>
              <a:t>-</a:t>
            </a:r>
            <a:r>
              <a:rPr lang="ko-KR" altLang="en-US" dirty="0"/>
              <a:t>비행기 흔들리는 정도 낮음</a:t>
            </a:r>
            <a:r>
              <a:rPr lang="en-US" altLang="ko-KR" dirty="0"/>
              <a:t>, </a:t>
            </a:r>
            <a:r>
              <a:rPr lang="ko-KR" altLang="en-US" dirty="0"/>
              <a:t>기상 현상</a:t>
            </a:r>
            <a:r>
              <a:rPr lang="en-US" altLang="ko-KR" dirty="0"/>
              <a:t>(</a:t>
            </a:r>
            <a:r>
              <a:rPr lang="ko-KR" altLang="en-US" dirty="0"/>
              <a:t>공기 상승은 </a:t>
            </a:r>
            <a:r>
              <a:rPr lang="en-US" altLang="ko-KR" dirty="0"/>
              <a:t>X)</a:t>
            </a:r>
          </a:p>
          <a:p>
            <a:r>
              <a:rPr lang="ko-KR" altLang="en-US" dirty="0" err="1"/>
              <a:t>중간권</a:t>
            </a:r>
            <a:r>
              <a:rPr lang="en-US" altLang="ko-KR" dirty="0"/>
              <a:t>-</a:t>
            </a:r>
            <a:r>
              <a:rPr lang="ko-KR" altLang="en-US" dirty="0"/>
              <a:t>지표면과 멀어져 온도 낮음</a:t>
            </a:r>
            <a:r>
              <a:rPr lang="en-US" altLang="ko-KR" dirty="0"/>
              <a:t>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 현상 없음</a:t>
            </a:r>
            <a:r>
              <a:rPr lang="en-US" altLang="ko-KR" dirty="0"/>
              <a:t>(</a:t>
            </a:r>
            <a:r>
              <a:rPr lang="ko-KR" altLang="en-US" dirty="0"/>
              <a:t>수증기 거의 없어서</a:t>
            </a:r>
            <a:r>
              <a:rPr lang="en-US" altLang="ko-KR" dirty="0"/>
              <a:t>), </a:t>
            </a:r>
            <a:r>
              <a:rPr lang="ko-KR" altLang="en-US" dirty="0" err="1"/>
              <a:t>중간권</a:t>
            </a:r>
            <a:r>
              <a:rPr lang="ko-KR" altLang="en-US" dirty="0"/>
              <a:t> 상부에서 유성 잘 발생</a:t>
            </a:r>
            <a:r>
              <a:rPr lang="en-US" altLang="ko-KR" dirty="0"/>
              <a:t>(</a:t>
            </a:r>
            <a:r>
              <a:rPr lang="ko-KR" altLang="en-US" dirty="0"/>
              <a:t>지구 대기와 많이 부딪혀서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열권</a:t>
            </a:r>
            <a:r>
              <a:rPr lang="en-US" altLang="ko-KR" dirty="0"/>
              <a:t>-</a:t>
            </a:r>
            <a:r>
              <a:rPr lang="ko-KR" altLang="en-US" dirty="0"/>
              <a:t>높이 올라갈수록 기온 상승</a:t>
            </a:r>
            <a:r>
              <a:rPr lang="en-US" altLang="ko-KR" dirty="0"/>
              <a:t>, </a:t>
            </a:r>
            <a:r>
              <a:rPr lang="ko-KR" altLang="en-US" dirty="0"/>
              <a:t>대류 </a:t>
            </a:r>
            <a:r>
              <a:rPr lang="en-US" altLang="ko-KR" dirty="0"/>
              <a:t>X, </a:t>
            </a:r>
            <a:r>
              <a:rPr lang="ko-KR" altLang="en-US" dirty="0"/>
              <a:t>공기</a:t>
            </a:r>
            <a:r>
              <a:rPr lang="en-US" altLang="ko-KR" dirty="0"/>
              <a:t> </a:t>
            </a:r>
            <a:r>
              <a:rPr lang="ko-KR" altLang="en-US" dirty="0"/>
              <a:t>매우 희박</a:t>
            </a:r>
            <a:r>
              <a:rPr lang="en-US" altLang="ko-KR" dirty="0"/>
              <a:t>&gt;&gt;&gt;</a:t>
            </a:r>
            <a:r>
              <a:rPr lang="ko-KR" altLang="en-US" dirty="0"/>
              <a:t>낮과 밤의 일교차 큼</a:t>
            </a:r>
            <a:r>
              <a:rPr lang="en-US" altLang="ko-KR" dirty="0"/>
              <a:t>, </a:t>
            </a:r>
            <a:r>
              <a:rPr lang="ko-KR" altLang="en-US" dirty="0"/>
              <a:t>고위도의 상공에서 오로라 관측</a:t>
            </a:r>
            <a:r>
              <a:rPr lang="en-US" altLang="ko-KR" dirty="0"/>
              <a:t>, 85~450km </a:t>
            </a:r>
            <a:r>
              <a:rPr lang="ko-KR" altLang="en-US" dirty="0"/>
              <a:t>전리층</a:t>
            </a:r>
            <a:r>
              <a:rPr lang="en-US" altLang="ko-KR" dirty="0"/>
              <a:t>(</a:t>
            </a:r>
            <a:r>
              <a:rPr lang="ko-KR" altLang="en-US" dirty="0"/>
              <a:t>통신 담당하는 층</a:t>
            </a:r>
            <a:r>
              <a:rPr lang="en-US" altLang="ko-KR" dirty="0"/>
              <a:t>) </a:t>
            </a:r>
            <a:r>
              <a:rPr lang="ko-KR" altLang="en-US" dirty="0"/>
              <a:t>존재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8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외핵</a:t>
            </a:r>
            <a:r>
              <a:rPr lang="en-US" altLang="ko-KR" dirty="0"/>
              <a:t>-</a:t>
            </a:r>
            <a:r>
              <a:rPr lang="ko-KR" altLang="en-US" dirty="0"/>
              <a:t>액체로 인한 대류 </a:t>
            </a:r>
            <a:r>
              <a:rPr lang="en-US" altLang="ko-KR" dirty="0"/>
              <a:t>&gt;&gt;&gt; </a:t>
            </a:r>
            <a:r>
              <a:rPr lang="ko-KR" altLang="en-US" dirty="0"/>
              <a:t>지구 자기장 형성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96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1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지각 </a:t>
            </a:r>
            <a:r>
              <a:rPr lang="en-US" altLang="ko-KR" dirty="0"/>
              <a:t>: </a:t>
            </a:r>
            <a:r>
              <a:rPr lang="ko-KR" altLang="en-US" dirty="0"/>
              <a:t>대륙지각</a:t>
            </a:r>
            <a:r>
              <a:rPr lang="en-US" altLang="ko-KR" dirty="0"/>
              <a:t>(</a:t>
            </a:r>
            <a:r>
              <a:rPr lang="ko-KR" altLang="en-US" dirty="0"/>
              <a:t>화강암질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ko-KR" altLang="en-US" dirty="0"/>
              <a:t>해양지각</a:t>
            </a:r>
            <a:r>
              <a:rPr lang="en-US" altLang="ko-KR" dirty="0"/>
              <a:t>(</a:t>
            </a:r>
            <a:r>
              <a:rPr lang="ko-KR" altLang="en-US" dirty="0"/>
              <a:t>현무암질</a:t>
            </a:r>
            <a:r>
              <a:rPr lang="en-US" altLang="ko-KR" dirty="0"/>
              <a:t>), </a:t>
            </a:r>
            <a:r>
              <a:rPr lang="ko-KR" altLang="en-US" dirty="0"/>
              <a:t>밀도 비교</a:t>
            </a:r>
            <a:r>
              <a:rPr lang="en-US" altLang="ko-KR" dirty="0"/>
              <a:t>(</a:t>
            </a:r>
            <a:r>
              <a:rPr lang="ko-KR" altLang="en-US" dirty="0"/>
              <a:t>무거운 것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맨틀 </a:t>
            </a:r>
            <a:r>
              <a:rPr lang="en-US" altLang="ko-KR" dirty="0"/>
              <a:t>&gt; </a:t>
            </a:r>
            <a:r>
              <a:rPr lang="ko-KR" altLang="en-US" dirty="0"/>
              <a:t>해양지각 </a:t>
            </a:r>
            <a:r>
              <a:rPr lang="en-US" altLang="ko-KR" dirty="0"/>
              <a:t>&gt; </a:t>
            </a:r>
            <a:r>
              <a:rPr lang="ko-KR" altLang="en-US" dirty="0"/>
              <a:t>대륙지각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맨틀 </a:t>
            </a:r>
            <a:r>
              <a:rPr lang="en-US" altLang="ko-KR" dirty="0"/>
              <a:t>: </a:t>
            </a:r>
            <a:r>
              <a:rPr lang="ko-KR" altLang="en-US" dirty="0"/>
              <a:t>많은 부피를 차지함</a:t>
            </a:r>
            <a:r>
              <a:rPr lang="en-US" altLang="ko-KR" dirty="0"/>
              <a:t>. </a:t>
            </a:r>
            <a:r>
              <a:rPr lang="ko-KR" altLang="en-US" dirty="0"/>
              <a:t>고체</a:t>
            </a:r>
            <a:r>
              <a:rPr lang="en-US" altLang="ko-KR" dirty="0"/>
              <a:t>(</a:t>
            </a:r>
            <a:r>
              <a:rPr lang="ko-KR" altLang="en-US" dirty="0"/>
              <a:t>젤리 같은</a:t>
            </a:r>
            <a:r>
              <a:rPr lang="en-US" altLang="ko-KR" dirty="0"/>
              <a:t>)</a:t>
            </a:r>
            <a:r>
              <a:rPr lang="ko-KR" altLang="en-US" dirty="0"/>
              <a:t>이지만 유동성 있음 </a:t>
            </a:r>
            <a:r>
              <a:rPr lang="en-US" altLang="ko-KR" dirty="0"/>
              <a:t>&gt;&gt;&gt; </a:t>
            </a:r>
            <a:r>
              <a:rPr lang="ko-KR" altLang="en-US" dirty="0"/>
              <a:t>대류 </a:t>
            </a:r>
            <a:r>
              <a:rPr lang="ko-KR" altLang="en-US" dirty="0" err="1"/>
              <a:t>일어남</a:t>
            </a:r>
            <a:endParaRPr lang="en-US" altLang="ko-KR" dirty="0"/>
          </a:p>
          <a:p>
            <a:r>
              <a:rPr lang="ko-KR" altLang="en-US" dirty="0"/>
              <a:t>핵 </a:t>
            </a:r>
            <a:r>
              <a:rPr lang="en-US" altLang="ko-KR" dirty="0"/>
              <a:t>: </a:t>
            </a:r>
            <a:r>
              <a:rPr lang="ko-KR" altLang="en-US" dirty="0"/>
              <a:t>철과 니켈</a:t>
            </a:r>
            <a:r>
              <a:rPr lang="en-US" altLang="ko-KR" dirty="0"/>
              <a:t>, </a:t>
            </a:r>
            <a:r>
              <a:rPr lang="ko-KR" altLang="en-US" dirty="0"/>
              <a:t>밀도 큼</a:t>
            </a:r>
            <a:r>
              <a:rPr lang="en-US" altLang="ko-KR" dirty="0"/>
              <a:t>. </a:t>
            </a:r>
            <a:r>
              <a:rPr lang="ko-KR" altLang="en-US" dirty="0" err="1"/>
              <a:t>외핵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액체 성분 </a:t>
            </a:r>
            <a:r>
              <a:rPr lang="en-US" altLang="ko-KR" dirty="0"/>
              <a:t>&gt;&gt;&gt; </a:t>
            </a:r>
            <a:r>
              <a:rPr lang="ko-KR" altLang="en-US" dirty="0"/>
              <a:t>대류 </a:t>
            </a:r>
            <a:r>
              <a:rPr lang="ko-KR" altLang="en-US" dirty="0" err="1"/>
              <a:t>일어남</a:t>
            </a:r>
            <a:r>
              <a:rPr lang="ko-KR" altLang="en-US" dirty="0"/>
              <a:t> </a:t>
            </a:r>
            <a:r>
              <a:rPr lang="en-US" altLang="ko-KR" dirty="0"/>
              <a:t>&gt;&gt;&gt; </a:t>
            </a:r>
            <a:r>
              <a:rPr lang="ko-KR" altLang="en-US" dirty="0"/>
              <a:t>지구 자기장 형성</a:t>
            </a:r>
            <a:r>
              <a:rPr lang="en-US" altLang="ko-KR" dirty="0"/>
              <a:t>, </a:t>
            </a:r>
            <a:r>
              <a:rPr lang="ko-KR" altLang="en-US" dirty="0"/>
              <a:t>내핵 </a:t>
            </a:r>
            <a:r>
              <a:rPr lang="en-US" altLang="ko-KR" dirty="0"/>
              <a:t>: </a:t>
            </a:r>
            <a:r>
              <a:rPr lang="ko-KR" altLang="en-US" dirty="0"/>
              <a:t>고체 성분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해수</a:t>
            </a:r>
            <a:r>
              <a:rPr lang="en-US" altLang="ko-KR" dirty="0"/>
              <a:t>(</a:t>
            </a:r>
            <a:r>
              <a:rPr lang="ko-KR" altLang="en-US" dirty="0"/>
              <a:t>바다에 있는 물</a:t>
            </a:r>
            <a:r>
              <a:rPr lang="en-US" altLang="ko-KR" dirty="0"/>
              <a:t>) + </a:t>
            </a:r>
            <a:r>
              <a:rPr lang="ko-KR" altLang="en-US" dirty="0"/>
              <a:t>담수</a:t>
            </a:r>
            <a:r>
              <a:rPr lang="en-US" altLang="ko-KR" dirty="0"/>
              <a:t>(</a:t>
            </a:r>
            <a:r>
              <a:rPr lang="ko-KR" altLang="en-US" dirty="0"/>
              <a:t>육지의 물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혼합층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바람에 의해 물이 잘 섞임</a:t>
            </a:r>
            <a:r>
              <a:rPr lang="en-US" altLang="ko-KR" dirty="0"/>
              <a:t>. </a:t>
            </a:r>
            <a:r>
              <a:rPr lang="ko-KR" altLang="en-US" dirty="0"/>
              <a:t>표면 수온 거의 일정 유지 </a:t>
            </a:r>
            <a:r>
              <a:rPr lang="en-US" altLang="ko-KR" dirty="0"/>
              <a:t>/ </a:t>
            </a:r>
            <a:r>
              <a:rPr lang="ko-KR" altLang="en-US" dirty="0"/>
              <a:t>수온약층 </a:t>
            </a:r>
            <a:r>
              <a:rPr lang="en-US" altLang="ko-KR" dirty="0"/>
              <a:t>: </a:t>
            </a:r>
            <a:r>
              <a:rPr lang="ko-KR" altLang="en-US" dirty="0"/>
              <a:t>수온 급격히 낮아짐</a:t>
            </a:r>
            <a:r>
              <a:rPr lang="en-US" altLang="ko-KR" dirty="0"/>
              <a:t>. </a:t>
            </a:r>
            <a:r>
              <a:rPr lang="ko-KR" altLang="en-US" dirty="0"/>
              <a:t>절대 </a:t>
            </a:r>
            <a:r>
              <a:rPr lang="ko-KR" altLang="en-US" dirty="0" err="1"/>
              <a:t>안정층</a:t>
            </a:r>
            <a:r>
              <a:rPr lang="en-US" altLang="ko-KR" dirty="0"/>
              <a:t>. / </a:t>
            </a:r>
            <a:r>
              <a:rPr lang="ko-KR" altLang="en-US" dirty="0" err="1"/>
              <a:t>심해층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빛 거의 도달 </a:t>
            </a:r>
            <a:r>
              <a:rPr lang="en-US" altLang="ko-KR" dirty="0"/>
              <a:t>X. </a:t>
            </a:r>
            <a:r>
              <a:rPr lang="ko-KR" altLang="en-US" dirty="0"/>
              <a:t>수온</a:t>
            </a:r>
            <a:r>
              <a:rPr lang="en-US" altLang="ko-KR" dirty="0"/>
              <a:t> </a:t>
            </a:r>
            <a:r>
              <a:rPr lang="ko-KR" altLang="en-US" dirty="0"/>
              <a:t>낮고 일정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혼합층</a:t>
            </a:r>
            <a:r>
              <a:rPr lang="en-US" altLang="ko-KR" dirty="0"/>
              <a:t>-</a:t>
            </a:r>
            <a:r>
              <a:rPr lang="ko-KR" altLang="en-US" dirty="0"/>
              <a:t>바람의 영향을 많이 받음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수온 </a:t>
            </a:r>
            <a:r>
              <a:rPr lang="ko-KR" altLang="en-US" dirty="0" err="1"/>
              <a:t>약층</a:t>
            </a:r>
            <a:r>
              <a:rPr lang="en-US" altLang="ko-KR" dirty="0"/>
              <a:t>-</a:t>
            </a:r>
            <a:r>
              <a:rPr lang="ko-KR" altLang="en-US" dirty="0"/>
              <a:t>적도 부분</a:t>
            </a:r>
            <a:r>
              <a:rPr lang="en-US" altLang="ko-KR" dirty="0"/>
              <a:t>(</a:t>
            </a:r>
            <a:r>
              <a:rPr lang="ko-KR" altLang="en-US" dirty="0"/>
              <a:t>저위도</a:t>
            </a:r>
            <a:r>
              <a:rPr lang="en-US" altLang="ko-KR" dirty="0"/>
              <a:t>) </a:t>
            </a:r>
            <a:r>
              <a:rPr lang="ko-KR" altLang="en-US" dirty="0"/>
              <a:t>잘 발달</a:t>
            </a:r>
            <a:r>
              <a:rPr lang="en-US" altLang="ko-KR" dirty="0"/>
              <a:t>. </a:t>
            </a:r>
            <a:r>
              <a:rPr lang="ko-KR" altLang="en-US" dirty="0"/>
              <a:t>표면 수온 높을수록 수온약층 잘 발달</a:t>
            </a:r>
            <a:r>
              <a:rPr lang="en-US" altLang="ko-KR" dirty="0"/>
              <a:t>. </a:t>
            </a:r>
            <a:r>
              <a:rPr lang="ko-KR" altLang="en-US" dirty="0"/>
              <a:t>바람은 영향 </a:t>
            </a:r>
            <a:r>
              <a:rPr lang="en-US" altLang="ko-KR" dirty="0"/>
              <a:t>X</a:t>
            </a:r>
          </a:p>
          <a:p>
            <a:r>
              <a:rPr lang="ko-KR" altLang="en-US" dirty="0" err="1"/>
              <a:t>심해층</a:t>
            </a:r>
            <a:r>
              <a:rPr lang="en-US" altLang="ko-KR" dirty="0"/>
              <a:t>-</a:t>
            </a:r>
            <a:r>
              <a:rPr lang="ko-KR" altLang="en-US" dirty="0"/>
              <a:t>태양에너지나 바람의 영향 받지 </a:t>
            </a:r>
            <a:r>
              <a:rPr lang="en-US" altLang="ko-KR" dirty="0"/>
              <a:t>X. </a:t>
            </a:r>
            <a:r>
              <a:rPr lang="ko-KR" altLang="en-US" dirty="0"/>
              <a:t>층 구분 </a:t>
            </a:r>
            <a:r>
              <a:rPr lang="en-US" altLang="ko-KR" dirty="0"/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hyperlink" Target="https://blog.naver.com/greenstartkr/9019287980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in.naver.com/qna/detail.nhn?&amp;dirId=1117&amp;docId=24934265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mile737/221492265427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smile737/221492265427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rexssm/22098043184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jhdds/1749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nakeplay/220888431458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terms.naver.com/entry.nhn?docId=3379406&amp;cid=47340&amp;categoryId=473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048" y="287765"/>
            <a:ext cx="529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23" y="2591380"/>
            <a:ext cx="5616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2. </a:t>
            </a:r>
            <a:r>
              <a:rPr lang="ko-KR" altLang="en-US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" y="4025170"/>
            <a:ext cx="6189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01. </a:t>
            </a:r>
            <a:r>
              <a:rPr lang="ko-KR" altLang="en-US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시스템의 구성 요소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729" y="1264356"/>
            <a:ext cx="5093909" cy="6905841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540032" y="2300330"/>
            <a:ext cx="6718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지표면으로부터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1,000km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높이까지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대기의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99%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 이내 집중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중력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때문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높이에 따라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대류권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성층권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중간권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열권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나눔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29DCB-BFFD-4393-945E-BF9AA2D25898}"/>
              </a:ext>
            </a:extLst>
          </p:cNvPr>
          <p:cNvSpPr txBox="1"/>
          <p:nvPr/>
        </p:nvSpPr>
        <p:spPr>
          <a:xfrm>
            <a:off x="540032" y="6719039"/>
            <a:ext cx="656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④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온실효과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일으켜 지표면의 온도 일정한 범위 내 유지</a:t>
            </a:r>
          </a:p>
        </p:txBody>
      </p:sp>
    </p:spTree>
    <p:extLst>
      <p:ext uri="{BB962C8B-B14F-4D97-AF65-F5344CB8AC3E}">
        <p14:creationId xmlns:p14="http://schemas.microsoft.com/office/powerpoint/2010/main" val="20751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63203"/>
              </p:ext>
            </p:extLst>
          </p:nvPr>
        </p:nvGraphicFramePr>
        <p:xfrm>
          <a:off x="541864" y="2372310"/>
          <a:ext cx="10573232" cy="5538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6616">
                  <a:extLst>
                    <a:ext uri="{9D8B030D-6E8A-4147-A177-3AD203B41FA5}">
                      <a16:colId xmlns:a16="http://schemas.microsoft.com/office/drawing/2014/main" val="2889101023"/>
                    </a:ext>
                  </a:extLst>
                </a:gridCol>
                <a:gridCol w="5286616">
                  <a:extLst>
                    <a:ext uri="{9D8B030D-6E8A-4147-A177-3AD203B41FA5}">
                      <a16:colId xmlns:a16="http://schemas.microsoft.com/office/drawing/2014/main" val="3618223081"/>
                    </a:ext>
                  </a:extLst>
                </a:gridCol>
              </a:tblGrid>
              <a:tr h="2769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299601"/>
                  </a:ext>
                </a:extLst>
              </a:tr>
              <a:tr h="2769041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68352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372309"/>
            <a:ext cx="5102577" cy="27690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3" y="2372310"/>
            <a:ext cx="5080001" cy="27690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141350"/>
            <a:ext cx="5102577" cy="2752950"/>
          </a:xfrm>
          <a:prstGeom prst="rect">
            <a:avLst/>
          </a:prstGeom>
        </p:spPr>
      </p:pic>
      <p:pic>
        <p:nvPicPr>
          <p:cNvPr id="10" name="그림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3" y="5141349"/>
            <a:ext cx="5080001" cy="2752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10"/>
              </a:rPr>
              <a:t>https://blog.naver.com/greenstartkr/90192879806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8525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729" y="1264356"/>
            <a:ext cx="5093909" cy="6905841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540032" y="2300330"/>
            <a:ext cx="6718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지표면으로부터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1,000km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높이까지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대기의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99%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 이내 집중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중력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때문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높이에 따라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대류권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성층권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중간권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열권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나눔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29DCB-BFFD-4393-945E-BF9AA2D25898}"/>
              </a:ext>
            </a:extLst>
          </p:cNvPr>
          <p:cNvSpPr txBox="1"/>
          <p:nvPr/>
        </p:nvSpPr>
        <p:spPr>
          <a:xfrm>
            <a:off x="540032" y="6719039"/>
            <a:ext cx="656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④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온실효과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일으켜 지표면의 온도 일정한 범위 내 유지</a:t>
            </a:r>
          </a:p>
        </p:txBody>
      </p:sp>
    </p:spTree>
    <p:extLst>
      <p:ext uri="{BB962C8B-B14F-4D97-AF65-F5344CB8AC3E}">
        <p14:creationId xmlns:p14="http://schemas.microsoft.com/office/powerpoint/2010/main" val="3865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4)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외권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22" y="2267592"/>
            <a:ext cx="1041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기권 바깥의 태양계 천체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별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은하 등 포함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외권에서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지구의 환경과 생명체에 가장 큰 영향을 미치는 것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/>
          <a:srcRect t="12797" r="4517" b="23220"/>
          <a:stretch/>
        </p:blipFill>
        <p:spPr>
          <a:xfrm>
            <a:off x="163687" y="4153969"/>
            <a:ext cx="4111055" cy="37369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09" y="4153969"/>
            <a:ext cx="3589867" cy="37369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5" y="4153969"/>
            <a:ext cx="5500883" cy="3736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8"/>
              </a:rPr>
              <a:t>https://kin.naver.com/qna/detail.nhn?&amp;dirId=1117&amp;docId=249342652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1383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5)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22" y="2267592"/>
            <a:ext cx="1041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기권에 걸쳐 넓게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지구 시스템의 다른 구성 요소 변화에 민감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355" y="3812682"/>
            <a:ext cx="9234311" cy="4255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https://blog.naver.com/smile737/221492265427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0603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구성 요소의 상호 작용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_x574387304" descr="EMB00003bc032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5" y="1471374"/>
            <a:ext cx="7489989" cy="6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31"/>
          <p:cNvSpPr>
            <a:spLocks noChangeArrowheads="1"/>
          </p:cNvSpPr>
          <p:nvPr/>
        </p:nvSpPr>
        <p:spPr bwMode="auto">
          <a:xfrm>
            <a:off x="2855869" y="7639956"/>
            <a:ext cx="5605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Ⅱ-17.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3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01" y="1868772"/>
            <a:ext cx="1114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작용으로 어떤 자연 현상이 일어나며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각 요소는 생물의 생명 유지에 어떤 영향을 미칠까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89" y="4069107"/>
            <a:ext cx="1041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지구 시스템의 구성 요소가 상호 작용하여 일어나는 자연 현상을 조사해 보자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조사한 자연 현상에서 지구 시스템의 구성 요소들은 어떻게 상호 작용하는지 정리하여 표를 완성해 보자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https://blog.naver.com/smile737/221492265427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</a:p>
        </p:txBody>
      </p:sp>
    </p:spTree>
    <p:extLst>
      <p:ext uri="{BB962C8B-B14F-4D97-AF65-F5344CB8AC3E}">
        <p14:creationId xmlns:p14="http://schemas.microsoft.com/office/powerpoint/2010/main" val="13416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61" y="1534004"/>
            <a:ext cx="111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옳은 것은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않은 것은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표시하시오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48" y="2348834"/>
            <a:ext cx="1103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지권에서 가장 큰 부피를 차지하는 것은 핵이다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체크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(O X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퀴즈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D6ADD-B22E-415F-9197-08F7ECCAED48}"/>
              </a:ext>
            </a:extLst>
          </p:cNvPr>
          <p:cNvSpPr txBox="1"/>
          <p:nvPr/>
        </p:nvSpPr>
        <p:spPr>
          <a:xfrm>
            <a:off x="117848" y="3570567"/>
            <a:ext cx="11276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수권에서 육지에 존재하는 물 중 가장 많은 부분을 차지하는 것은 강이나 호수의 물이다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22CBB-43EE-4D9F-B378-B7735DBEFF7C}"/>
              </a:ext>
            </a:extLst>
          </p:cNvPr>
          <p:cNvSpPr txBox="1"/>
          <p:nvPr/>
        </p:nvSpPr>
        <p:spPr>
          <a:xfrm>
            <a:off x="117849" y="5241410"/>
            <a:ext cx="1085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기권은 높이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1000km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까지의 대기층을 말한다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6A6C1-41E4-4645-B37D-EE74E692CA06}"/>
              </a:ext>
            </a:extLst>
          </p:cNvPr>
          <p:cNvSpPr txBox="1"/>
          <p:nvPr/>
        </p:nvSpPr>
        <p:spPr>
          <a:xfrm>
            <a:off x="117848" y="6424823"/>
            <a:ext cx="1112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수권의 혼합층은 태양 복사 에너지에 의한 가열과 바람의 혼합 작용으로 형성되므로 기온이 높고 바람이 강한 적도에서 가장 두껍게 발달한다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B6123-12BE-49BF-B3BC-AF7B3A311A41}"/>
              </a:ext>
            </a:extLst>
          </p:cNvPr>
          <p:cNvSpPr txBox="1"/>
          <p:nvPr/>
        </p:nvSpPr>
        <p:spPr>
          <a:xfrm>
            <a:off x="10862628" y="2304520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B1058-CCC1-448D-BFAA-737AB130E059}"/>
              </a:ext>
            </a:extLst>
          </p:cNvPr>
          <p:cNvSpPr txBox="1"/>
          <p:nvPr/>
        </p:nvSpPr>
        <p:spPr>
          <a:xfrm>
            <a:off x="7757478" y="4163453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0D987-495D-44B1-A0FC-EDC3E2FCDB46}"/>
              </a:ext>
            </a:extLst>
          </p:cNvPr>
          <p:cNvSpPr txBox="1"/>
          <p:nvPr/>
        </p:nvSpPr>
        <p:spPr>
          <a:xfrm>
            <a:off x="10850105" y="5241410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E1C0A-2581-4285-82F0-BE67EF7FA20A}"/>
              </a:ext>
            </a:extLst>
          </p:cNvPr>
          <p:cNvSpPr txBox="1"/>
          <p:nvPr/>
        </p:nvSpPr>
        <p:spPr>
          <a:xfrm>
            <a:off x="7776441" y="7626899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CC6B67B-7B05-47BE-972C-71B6D37BFE03}"/>
              </a:ext>
            </a:extLst>
          </p:cNvPr>
          <p:cNvCxnSpPr>
            <a:cxnSpLocks/>
          </p:cNvCxnSpPr>
          <p:nvPr/>
        </p:nvCxnSpPr>
        <p:spPr>
          <a:xfrm flipV="1">
            <a:off x="9155430" y="2268583"/>
            <a:ext cx="651510" cy="743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0DAA9D5-BAAC-461D-8960-84D304446277}"/>
              </a:ext>
            </a:extLst>
          </p:cNvPr>
          <p:cNvCxnSpPr>
            <a:cxnSpLocks/>
          </p:cNvCxnSpPr>
          <p:nvPr/>
        </p:nvCxnSpPr>
        <p:spPr>
          <a:xfrm flipV="1">
            <a:off x="3246387" y="4163453"/>
            <a:ext cx="2884362" cy="612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6F166FF-6821-4080-AC75-D68C68DE6050}"/>
              </a:ext>
            </a:extLst>
          </p:cNvPr>
          <p:cNvCxnSpPr>
            <a:cxnSpLocks/>
          </p:cNvCxnSpPr>
          <p:nvPr/>
        </p:nvCxnSpPr>
        <p:spPr>
          <a:xfrm flipV="1">
            <a:off x="1264356" y="7626899"/>
            <a:ext cx="951899" cy="542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FE6024-D7DF-4E5C-8656-B0C9F954F717}"/>
              </a:ext>
            </a:extLst>
          </p:cNvPr>
          <p:cNvSpPr txBox="1"/>
          <p:nvPr/>
        </p:nvSpPr>
        <p:spPr>
          <a:xfrm>
            <a:off x="8634963" y="2986898"/>
            <a:ext cx="16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맨틀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1B98A9-CF23-4CC5-AF73-B0C3D0C528B1}"/>
              </a:ext>
            </a:extLst>
          </p:cNvPr>
          <p:cNvSpPr txBox="1"/>
          <p:nvPr/>
        </p:nvSpPr>
        <p:spPr>
          <a:xfrm>
            <a:off x="3069106" y="4699967"/>
            <a:ext cx="308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빙하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CB7C6D-2B58-4CFF-86C4-E5D3A68CA5AB}"/>
              </a:ext>
            </a:extLst>
          </p:cNvPr>
          <p:cNvSpPr txBox="1"/>
          <p:nvPr/>
        </p:nvSpPr>
        <p:spPr>
          <a:xfrm>
            <a:off x="314639" y="8129014"/>
            <a:ext cx="308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중위도</a:t>
            </a:r>
          </a:p>
        </p:txBody>
      </p:sp>
    </p:spTree>
    <p:extLst>
      <p:ext uri="{BB962C8B-B14F-4D97-AF65-F5344CB8AC3E}">
        <p14:creationId xmlns:p14="http://schemas.microsoft.com/office/powerpoint/2010/main" val="12022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10" grpId="0"/>
      <p:bldP spid="8" grpId="0" build="p"/>
      <p:bldP spid="11" grpId="0" build="p"/>
      <p:bldP spid="12" grpId="0" build="p"/>
      <p:bldP spid="14" grpId="0" build="p"/>
      <p:bldP spid="15" grpId="0" build="p"/>
      <p:bldP spid="16" grpId="0" build="p"/>
      <p:bldP spid="17" grpId="0" build="p"/>
      <p:bldP spid="26" grpId="0" build="p"/>
      <p:bldP spid="27" grpId="0" build="p"/>
      <p:bldP spid="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61" y="1534004"/>
            <a:ext cx="111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옳은 것은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옳지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않은 것은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표시하시오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48" y="2531803"/>
            <a:ext cx="1103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수권의 물은 기상 현상을 일으킨다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체크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(O X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퀴즈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D6ADD-B22E-415F-9197-08F7ECCAED48}"/>
              </a:ext>
            </a:extLst>
          </p:cNvPr>
          <p:cNvSpPr txBox="1"/>
          <p:nvPr/>
        </p:nvSpPr>
        <p:spPr>
          <a:xfrm>
            <a:off x="117848" y="3753536"/>
            <a:ext cx="107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지권은 생물체의 호흡에 필요한 기체를 공급한다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22CBB-43EE-4D9F-B378-B7735DBEFF7C}"/>
              </a:ext>
            </a:extLst>
          </p:cNvPr>
          <p:cNvSpPr txBox="1"/>
          <p:nvPr/>
        </p:nvSpPr>
        <p:spPr>
          <a:xfrm>
            <a:off x="117849" y="5424379"/>
            <a:ext cx="10854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대기 성분의 변화 과정에서 대기 중의 산소 농도가 증가한 것은 기권과 생물권의 상호 작용이다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B1058-CCC1-448D-BFAA-737AB130E059}"/>
              </a:ext>
            </a:extLst>
          </p:cNvPr>
          <p:cNvSpPr txBox="1"/>
          <p:nvPr/>
        </p:nvSpPr>
        <p:spPr>
          <a:xfrm>
            <a:off x="10757740" y="3749775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0D987-495D-44B1-A0FC-EDC3E2FCDB46}"/>
              </a:ext>
            </a:extLst>
          </p:cNvPr>
          <p:cNvSpPr txBox="1"/>
          <p:nvPr/>
        </p:nvSpPr>
        <p:spPr>
          <a:xfrm>
            <a:off x="10729363" y="6018032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0DAA9D5-BAAC-461D-8960-84D304446277}"/>
              </a:ext>
            </a:extLst>
          </p:cNvPr>
          <p:cNvCxnSpPr>
            <a:cxnSpLocks/>
          </p:cNvCxnSpPr>
          <p:nvPr/>
        </p:nvCxnSpPr>
        <p:spPr>
          <a:xfrm flipV="1">
            <a:off x="854533" y="3801224"/>
            <a:ext cx="868413" cy="500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01B98A9-CF23-4CC5-AF73-B0C3D0C528B1}"/>
              </a:ext>
            </a:extLst>
          </p:cNvPr>
          <p:cNvSpPr txBox="1"/>
          <p:nvPr/>
        </p:nvSpPr>
        <p:spPr>
          <a:xfrm>
            <a:off x="0" y="4512219"/>
            <a:ext cx="1157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⇒산소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식물의 광합성에 의해 생성 ∴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or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C4373-308E-4CD9-8D78-485E04C52D7E}"/>
              </a:ext>
            </a:extLst>
          </p:cNvPr>
          <p:cNvSpPr txBox="1"/>
          <p:nvPr/>
        </p:nvSpPr>
        <p:spPr>
          <a:xfrm>
            <a:off x="8083008" y="2487489"/>
            <a:ext cx="72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9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 build="p"/>
      <p:bldP spid="15" grpId="0" build="p"/>
      <p:bldP spid="16" grpId="0" build="p"/>
      <p:bldP spid="27" grpId="0" build="p"/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39" y="5478971"/>
            <a:ext cx="62626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8534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지구를 구성하는 것들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8" name="타원 17"/>
          <p:cNvSpPr/>
          <p:nvPr/>
        </p:nvSpPr>
        <p:spPr>
          <a:xfrm>
            <a:off x="89976" y="272678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3048" y="146785"/>
            <a:ext cx="412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활동으로 단원 열기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5119" y="3189107"/>
            <a:ext cx="8534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지구를 구성하는 요소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들을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어떻게 분류할 수 있을까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algn="ctr"/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분류해보기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0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059099"/>
            <a:ext cx="449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 목표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6199" y="2047724"/>
            <a:ext cx="872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시스템을 구성하는 요소는 무엇이고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이들은 어떻게 상호작용할까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40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56" y="4563428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시스템이 태양계의 구성 요소이자 그 자체로 수많은 생명체를 포함하는 </a:t>
            </a:r>
            <a:r>
              <a:rPr lang="ko-KR" altLang="en-US" sz="3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시스템임을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추론할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456" y="5843171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구성 요소를 분석하고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요소의 층상 구조를 파악할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6" y="7031977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각 권이 상호 작용하며 균형을 이루고 있음을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3488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24" y="1488307"/>
            <a:ext cx="1053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수많은 생명체와 요소를 포함하는 하나의 시스템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365955" y="194178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74387304" descr="EMB00003bc032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00" y="2322904"/>
            <a:ext cx="5954713" cy="49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31"/>
          <p:cNvSpPr>
            <a:spLocks noChangeArrowheads="1"/>
          </p:cNvSpPr>
          <p:nvPr/>
        </p:nvSpPr>
        <p:spPr bwMode="auto">
          <a:xfrm>
            <a:off x="5067344" y="7411876"/>
            <a:ext cx="5605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Ⅱ-17.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024038">
            <a:off x="257596" y="2865370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  <a:endParaRPr lang="ko-KR" altLang="en-US" sz="60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708006">
            <a:off x="2649508" y="3280263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  <a:endParaRPr lang="ko-KR" altLang="en-US" sz="6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21413510">
            <a:off x="1188010" y="4498865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sp>
        <p:nvSpPr>
          <p:cNvPr id="23" name="TextBox 22"/>
          <p:cNvSpPr txBox="1"/>
          <p:nvPr/>
        </p:nvSpPr>
        <p:spPr>
          <a:xfrm rot="391889">
            <a:off x="2978185" y="5648274"/>
            <a:ext cx="239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endParaRPr lang="ko-KR" altLang="en-US" sz="6000" dirty="0">
              <a:solidFill>
                <a:srgbClr val="00B05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20937537">
            <a:off x="656543" y="6140463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외권</a:t>
            </a:r>
            <a:endParaRPr lang="ko-KR" altLang="en-US" sz="60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지구에 생명체가 살아가기 적합한 까닭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중력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영향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적당한 대기의 두께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비교적 일정하게 유지되는 온도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태양으로부터 적당한 거리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액체 상태의 물 존재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자기장 존재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22" y="3381133"/>
            <a:ext cx="4854221" cy="4601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https://blog.naver.com/rexssm/220980431844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01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31" y="2300330"/>
            <a:ext cx="1026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중력의 영향으로 층 나뉨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층상구조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지각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맨틀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외핵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+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4" y="3665952"/>
            <a:ext cx="11363848" cy="336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31" y="7034749"/>
            <a:ext cx="10116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외핵에서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일어나는 대류로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자기장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형성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지구의 생명체 보호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https://cafe.naver.com/jhdds/1749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441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91473264" descr="EMB000008c8bb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9" y="1471374"/>
            <a:ext cx="8903959" cy="65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1"/>
          <p:cNvSpPr>
            <a:spLocks noChangeArrowheads="1"/>
          </p:cNvSpPr>
          <p:nvPr/>
        </p:nvSpPr>
        <p:spPr bwMode="auto">
          <a:xfrm>
            <a:off x="246758" y="7102345"/>
            <a:ext cx="5605560" cy="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Ⅱ-16.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층상 구조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지권과 해수의 층상 구조</a:t>
            </a:r>
            <a:r>
              <a:rPr lang="en-US" altLang="ko-KR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786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32" y="2300330"/>
            <a:ext cx="671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대부분 해수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608" y="3837172"/>
            <a:ext cx="671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열에너지 저장하여 지구의 온도 일정하게 유지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0" y="1481005"/>
            <a:ext cx="7140145" cy="2302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032" y="5726468"/>
            <a:ext cx="671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깊이에 따른 수온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혼합층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수온약층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심해층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https://blog.naver.com/snakeplay/220888431458</a:t>
            </a:r>
            <a:endParaRPr lang="en-US" altLang="ko-KR" sz="1000" dirty="0"/>
          </a:p>
          <a:p>
            <a:r>
              <a:rPr lang="ko-KR" altLang="en-US" sz="1000" dirty="0"/>
              <a:t>교과서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88086000" descr="EMB000008c8bb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32" y="3849993"/>
            <a:ext cx="3659976" cy="42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4004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676" y="2350940"/>
            <a:ext cx="671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깊이에 따른 수온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_x688086000" descr="EMB000008c8bb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57" y="154366"/>
            <a:ext cx="2559818" cy="29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" y="3150961"/>
            <a:ext cx="10345025" cy="4917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https://terms.naver.com/entry.nhn?docId=3379406&amp;cid=47340&amp;categoryId=47340</a:t>
            </a:r>
            <a:r>
              <a:rPr lang="en-US" altLang="ko-KR" sz="1000" dirty="0"/>
              <a:t> </a:t>
            </a:r>
          </a:p>
          <a:p>
            <a:r>
              <a:rPr lang="ko-KR" altLang="en-US" sz="1000" dirty="0"/>
              <a:t>교과서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A8E57BA-F452-4998-847B-7749B4D25008}"/>
              </a:ext>
            </a:extLst>
          </p:cNvPr>
          <p:cNvGrpSpPr/>
          <p:nvPr/>
        </p:nvGrpSpPr>
        <p:grpSpPr>
          <a:xfrm>
            <a:off x="7010400" y="4389436"/>
            <a:ext cx="1902260" cy="511748"/>
            <a:chOff x="7010400" y="4389436"/>
            <a:chExt cx="1902260" cy="511748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91C68A8-6097-434D-87F8-62684CCE79CA}"/>
                </a:ext>
              </a:extLst>
            </p:cNvPr>
            <p:cNvSpPr/>
            <p:nvPr/>
          </p:nvSpPr>
          <p:spPr>
            <a:xfrm>
              <a:off x="7010400" y="4389437"/>
              <a:ext cx="414528" cy="5117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BF27C2C-8595-4201-84AE-44F5DCBB9626}"/>
                </a:ext>
              </a:extLst>
            </p:cNvPr>
            <p:cNvSpPr/>
            <p:nvPr/>
          </p:nvSpPr>
          <p:spPr>
            <a:xfrm>
              <a:off x="8498132" y="4389436"/>
              <a:ext cx="414528" cy="5117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3700F8E-456F-46AD-8FD2-9EFB77EFF981}"/>
              </a:ext>
            </a:extLst>
          </p:cNvPr>
          <p:cNvGrpSpPr/>
          <p:nvPr/>
        </p:nvGrpSpPr>
        <p:grpSpPr>
          <a:xfrm>
            <a:off x="2565929" y="4230624"/>
            <a:ext cx="2457175" cy="1255776"/>
            <a:chOff x="2565929" y="4230624"/>
            <a:chExt cx="2457175" cy="1255776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CDCBA07-8B4E-44FE-92B0-14BCBD981C92}"/>
                </a:ext>
              </a:extLst>
            </p:cNvPr>
            <p:cNvCxnSpPr/>
            <p:nvPr/>
          </p:nvCxnSpPr>
          <p:spPr>
            <a:xfrm>
              <a:off x="2565929" y="5486400"/>
              <a:ext cx="2457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573FF1D4-F658-450F-8CBA-8C6B05916689}"/>
                </a:ext>
              </a:extLst>
            </p:cNvPr>
            <p:cNvCxnSpPr/>
            <p:nvPr/>
          </p:nvCxnSpPr>
          <p:spPr>
            <a:xfrm>
              <a:off x="5023104" y="4230624"/>
              <a:ext cx="0" cy="1255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F99310E-4FF3-4CC2-AB57-BE33E0129D92}"/>
              </a:ext>
            </a:extLst>
          </p:cNvPr>
          <p:cNvGrpSpPr/>
          <p:nvPr/>
        </p:nvGrpSpPr>
        <p:grpSpPr>
          <a:xfrm>
            <a:off x="2462784" y="4645309"/>
            <a:ext cx="1499616" cy="1511651"/>
            <a:chOff x="2462784" y="4645309"/>
            <a:chExt cx="1499616" cy="1511651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FF829187-728F-48A7-8C53-F56BDA716BCD}"/>
                </a:ext>
              </a:extLst>
            </p:cNvPr>
            <p:cNvCxnSpPr/>
            <p:nvPr/>
          </p:nvCxnSpPr>
          <p:spPr>
            <a:xfrm>
              <a:off x="2462784" y="6156960"/>
              <a:ext cx="149961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149A1225-A14E-4DB2-908B-1259019979DF}"/>
                </a:ext>
              </a:extLst>
            </p:cNvPr>
            <p:cNvCxnSpPr/>
            <p:nvPr/>
          </p:nvCxnSpPr>
          <p:spPr>
            <a:xfrm>
              <a:off x="3962400" y="4645309"/>
              <a:ext cx="0" cy="15116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79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1234</Words>
  <Application>Microsoft Office PowerPoint</Application>
  <PresentationFormat>사용자 지정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HY헤드라인M</vt:lpstr>
      <vt:lpstr>맑은 고딕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mangoboard.net_3707011</dc:title>
  <dc:subject>Presentation</dc:subject>
  <dc:creator>mangoboard.net</dc:creator>
  <cp:lastModifiedBy>user</cp:lastModifiedBy>
  <cp:revision>41</cp:revision>
  <dcterms:created xsi:type="dcterms:W3CDTF">2020-03-09T00:47:23Z</dcterms:created>
  <dcterms:modified xsi:type="dcterms:W3CDTF">2021-04-07T05:24:15Z</dcterms:modified>
</cp:coreProperties>
</file>