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9" r:id="rId6"/>
    <p:sldId id="270" r:id="rId7"/>
    <p:sldId id="267" r:id="rId8"/>
    <p:sldId id="271" r:id="rId9"/>
    <p:sldId id="272" r:id="rId10"/>
    <p:sldId id="274" r:id="rId11"/>
    <p:sldId id="273" r:id="rId12"/>
    <p:sldId id="268" r:id="rId13"/>
    <p:sldId id="266" r:id="rId14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37"/>
    <a:srgbClr val="FFC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A1B02-3FC1-4003-8FE4-105B3D5237A9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3E0DB-08D6-48DA-8437-433D7B17FC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2773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소비자 </a:t>
            </a:r>
            <a:r>
              <a:rPr lang="en-US" altLang="ko-KR" dirty="0"/>
              <a:t>: </a:t>
            </a:r>
            <a:r>
              <a:rPr lang="ko-KR" altLang="en-US" dirty="0"/>
              <a:t>다른 생물을 먹이로 하여 양분을 얻는 생물 </a:t>
            </a:r>
            <a:r>
              <a:rPr lang="en-US" altLang="ko-KR" dirty="0"/>
              <a:t>– </a:t>
            </a:r>
            <a:r>
              <a:rPr lang="ko-KR" altLang="en-US" dirty="0"/>
              <a:t>종속 영양 생물</a:t>
            </a:r>
            <a:endParaRPr lang="en-US" altLang="ko-KR" dirty="0"/>
          </a:p>
          <a:p>
            <a:r>
              <a:rPr lang="ko-KR" altLang="en-US" dirty="0"/>
              <a:t>분해자 </a:t>
            </a:r>
            <a:r>
              <a:rPr lang="en-US" altLang="ko-KR" dirty="0"/>
              <a:t>: </a:t>
            </a:r>
            <a:r>
              <a:rPr lang="ko-KR" altLang="en-US" dirty="0"/>
              <a:t>유기물을 무기물로 분해하여 무기 환경</a:t>
            </a:r>
            <a:r>
              <a:rPr lang="en-US" altLang="ko-KR" dirty="0"/>
              <a:t>(</a:t>
            </a:r>
            <a:r>
              <a:rPr lang="ko-KR" altLang="en-US" dirty="0"/>
              <a:t>돌이나 으로 되돌려 보냄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E0DB-08D6-48DA-8437-433D7B17FC77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5059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E0DB-08D6-48DA-8437-433D7B17FC77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7750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일조 시간이 길어지는 봄에 번식하는 동물 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–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꾀꼬리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종달새 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/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일조 시간이 짧아지는 가을에 번식하는 동물 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–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송어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노루</a:t>
            </a:r>
            <a:endParaRPr lang="en-US" altLang="ko-KR" sz="12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/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낮의 길이가 길어지고 밤의 길이가 짧아지면 개화하는 식물 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장일 식물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-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유채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시금치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상추 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/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낮의 길이가 짧아지고 밤의 길이가 길어지면 개화하는 식물 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단일 식물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-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나팔꽃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1200" dirty="0" err="1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도꼬마리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코스모스</a:t>
            </a:r>
            <a:endParaRPr lang="en-US" altLang="ko-KR" sz="12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E0DB-08D6-48DA-8437-433D7B17FC77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6540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변온 동물이 겨울잠 자는 이유 </a:t>
            </a:r>
            <a:r>
              <a:rPr lang="en-US" altLang="ko-KR" dirty="0"/>
              <a:t>: </a:t>
            </a:r>
            <a:r>
              <a:rPr lang="ko-KR" altLang="en-US" dirty="0"/>
              <a:t>겨울에 체온이 낮아져 물질대사가 원활하지 않아서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정온 동물이 겨울잠 자는 이유 </a:t>
            </a:r>
            <a:r>
              <a:rPr lang="en-US" altLang="ko-KR" dirty="0"/>
              <a:t>: </a:t>
            </a:r>
            <a:r>
              <a:rPr lang="ko-KR" altLang="en-US" dirty="0"/>
              <a:t>겨울 동안에는 먹이를 구하기 힘들어 활동을 줄여 에너지 소모를 최소화하기 위해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추운 지방으로 갈수록 몸집은 커지고 말단 부위는 작아져 체온을 유지하기에 유리하다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E0DB-08D6-48DA-8437-433D7B17FC77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8470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추운 지방으로 갈수록 몸집은 커지고 말단 부위는 작아져 체온을 유지하기에 유리하다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E0DB-08D6-48DA-8437-433D7B17FC77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0347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1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log.naver.com/trtr7823/222065872485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.naver.com/wolyong77/222121598580" TargetMode="External"/><Relationship Id="rId13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hyperlink" Target="https://blog.naver.com/izzoa1023/128329935" TargetMode="Externa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3.png"/><Relationship Id="rId5" Type="http://schemas.openxmlformats.org/officeDocument/2006/relationships/image" Target="../media/image21.jpeg"/><Relationship Id="rId10" Type="http://schemas.openxmlformats.org/officeDocument/2006/relationships/hyperlink" Target="https://blog.naver.com/gkskfh3860/110137026598" TargetMode="External"/><Relationship Id="rId4" Type="http://schemas.openxmlformats.org/officeDocument/2006/relationships/image" Target="../media/image16.png"/><Relationship Id="rId9" Type="http://schemas.openxmlformats.org/officeDocument/2006/relationships/hyperlink" Target="https://blog.naver.com/rhkddlr0418/22057082193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CC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83664" y="6798168"/>
            <a:ext cx="868986" cy="1531541"/>
            <a:chOff x="283664" y="6798168"/>
            <a:chExt cx="868986" cy="153154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260000">
              <a:off x="283664" y="6798168"/>
              <a:ext cx="868986" cy="153154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68067" y="953792"/>
            <a:ext cx="16349580" cy="8378131"/>
            <a:chOff x="968067" y="953792"/>
            <a:chExt cx="16349580" cy="837813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8067" y="953792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636025" y="722327"/>
            <a:ext cx="3460447" cy="859480"/>
            <a:chOff x="7636025" y="722327"/>
            <a:chExt cx="3460447" cy="859480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7636025" y="722327"/>
              <a:ext cx="3460447" cy="859480"/>
              <a:chOff x="7636025" y="722327"/>
              <a:chExt cx="3460447" cy="859480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636025" y="722327"/>
                <a:ext cx="3460447" cy="859480"/>
              </a:xfrm>
              <a:prstGeom prst="rect">
                <a:avLst/>
              </a:prstGeom>
            </p:spPr>
          </p:pic>
        </p:grpSp>
        <p:sp>
          <p:nvSpPr>
            <p:cNvPr id="15" name="Object 15"/>
            <p:cNvSpPr txBox="1"/>
            <p:nvPr/>
          </p:nvSpPr>
          <p:spPr>
            <a:xfrm>
              <a:off x="7732575" y="918285"/>
              <a:ext cx="3403486" cy="804045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4000" b="1" kern="0" spc="-2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뭐가 있을까?</a:t>
              </a:r>
              <a:endParaRPr lang="en-US" dirty="0"/>
            </a:p>
          </p:txBody>
        </p:sp>
      </p:grpSp>
      <p:grpSp>
        <p:nvGrpSpPr>
          <p:cNvPr id="1006" name="그룹 1006"/>
          <p:cNvGrpSpPr/>
          <p:nvPr/>
        </p:nvGrpSpPr>
        <p:grpSpPr>
          <a:xfrm>
            <a:off x="11231589" y="8578628"/>
            <a:ext cx="3027489" cy="2039923"/>
            <a:chOff x="11231589" y="8578628"/>
            <a:chExt cx="3027489" cy="2039923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31589" y="8578628"/>
              <a:ext cx="3027489" cy="2039923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2562766" y="2405134"/>
            <a:ext cx="11218344" cy="1854388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10000" dirty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쿠키런 Bold" pitchFamily="34" charset="0"/>
              </a:rPr>
              <a:t>Ⅳ. </a:t>
            </a:r>
            <a:r>
              <a:rPr lang="ko-KR" altLang="en-US" sz="10000" dirty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쿠키런 Bold" pitchFamily="34" charset="0"/>
              </a:rPr>
              <a:t>환경과 에너지</a:t>
            </a:r>
            <a:endParaRPr lang="en-US" sz="10000" dirty="0">
              <a:solidFill>
                <a:schemeClr val="bg1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66053" y="6312879"/>
            <a:ext cx="14553607" cy="1480149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8000" kern="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01. </a:t>
            </a:r>
            <a:r>
              <a:rPr lang="ko-KR" altLang="en-US" sz="8000" kern="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생태계 구성 요소와 환경</a:t>
            </a:r>
            <a:endParaRPr lang="en-US" sz="8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62766" y="4405969"/>
            <a:ext cx="11720124" cy="1528763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9000" b="1" kern="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1. </a:t>
            </a:r>
            <a:r>
              <a:rPr lang="ko-KR" altLang="en-US" sz="9000" b="1" kern="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생태계와 환경</a:t>
            </a:r>
            <a:endParaRPr lang="en-US" sz="9000" b="1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1550989" y="1582198"/>
            <a:ext cx="830104" cy="845527"/>
            <a:chOff x="3331184" y="2168214"/>
            <a:chExt cx="830104" cy="845527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31184" y="2168214"/>
              <a:ext cx="830104" cy="845527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-738687" y="7992532"/>
            <a:ext cx="3527795" cy="2369372"/>
            <a:chOff x="-738687" y="7992532"/>
            <a:chExt cx="3527795" cy="2369372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738687" y="7992532"/>
              <a:ext cx="3527795" cy="236937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025210" y="8521485"/>
            <a:ext cx="3027489" cy="2039923"/>
            <a:chOff x="1025210" y="8521485"/>
            <a:chExt cx="3027489" cy="2039923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5210" y="8521485"/>
              <a:ext cx="3027489" cy="2039923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9279450" y="8434556"/>
            <a:ext cx="3160590" cy="2126852"/>
            <a:chOff x="9279450" y="8434556"/>
            <a:chExt cx="3160590" cy="2126852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79450" y="8434556"/>
              <a:ext cx="3160590" cy="2126852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7165266" y="6757990"/>
            <a:ext cx="1288651" cy="2271177"/>
            <a:chOff x="17165266" y="6757990"/>
            <a:chExt cx="1288651" cy="2271177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165266" y="6757990"/>
              <a:ext cx="1288651" cy="2271177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4201935" y="8578628"/>
            <a:ext cx="1282370" cy="1879110"/>
            <a:chOff x="14201935" y="8578628"/>
            <a:chExt cx="1282370" cy="1879110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201935" y="8578628"/>
              <a:ext cx="1282370" cy="1879110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5205621" y="8453604"/>
            <a:ext cx="2933333" cy="1973924"/>
            <a:chOff x="15205621" y="8453604"/>
            <a:chExt cx="2933333" cy="1973924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205621" y="8453604"/>
              <a:ext cx="2933333" cy="1973924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BFF8D561-8E7B-4F24-B02D-A8F24E2FE686}"/>
              </a:ext>
            </a:extLst>
          </p:cNvPr>
          <p:cNvGrpSpPr/>
          <p:nvPr/>
        </p:nvGrpSpPr>
        <p:grpSpPr>
          <a:xfrm>
            <a:off x="13403129" y="1353416"/>
            <a:ext cx="3443769" cy="2237980"/>
            <a:chOff x="13403129" y="1353416"/>
            <a:chExt cx="3443769" cy="2237980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13487401" y="1353416"/>
              <a:ext cx="3359497" cy="2237980"/>
              <a:chOff x="13023503" y="2269902"/>
              <a:chExt cx="2881621" cy="1837150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 rot="480000">
                <a:off x="13023503" y="2269902"/>
                <a:ext cx="2881621" cy="1837150"/>
              </a:xfrm>
              <a:prstGeom prst="rect">
                <a:avLst/>
              </a:prstGeom>
            </p:spPr>
          </p:pic>
        </p:grpSp>
        <p:sp>
          <p:nvSpPr>
            <p:cNvPr id="46" name="Object 46"/>
            <p:cNvSpPr txBox="1"/>
            <p:nvPr/>
          </p:nvSpPr>
          <p:spPr>
            <a:xfrm rot="900000">
              <a:off x="13403129" y="1913335"/>
              <a:ext cx="3432220" cy="1183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900" dirty="0">
                  <a:solidFill>
                    <a:srgbClr val="4BD3A3"/>
                  </a:solidFill>
                  <a:latin typeface="쿠키런 Bold" pitchFamily="34" charset="0"/>
                  <a:cs typeface="쿠키런 Bold" pitchFamily="34" charset="0"/>
                </a:rPr>
                <a:t>통합과학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P241~243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143000" y="0"/>
            <a:ext cx="4482944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생물과 환경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0" name="Object 68">
            <a:extLst>
              <a:ext uri="{FF2B5EF4-FFF2-40B4-BE49-F238E27FC236}">
                <a16:creationId xmlns:a16="http://schemas.microsoft.com/office/drawing/2014/main" id="{31C5CBE4-1C85-47AB-833F-69F54F72DED6}"/>
              </a:ext>
            </a:extLst>
          </p:cNvPr>
          <p:cNvSpPr txBox="1"/>
          <p:nvPr/>
        </p:nvSpPr>
        <p:spPr>
          <a:xfrm>
            <a:off x="1358939" y="1270359"/>
            <a:ext cx="6213128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ko-KR" altLang="en-US" sz="40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온도와</a:t>
            </a:r>
            <a:r>
              <a:rPr lang="en-US" altLang="ko-KR" sz="40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 </a:t>
            </a:r>
            <a:r>
              <a:rPr lang="ko-KR" altLang="en-US" sz="40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생물</a:t>
            </a:r>
            <a:endParaRPr lang="en-US" sz="4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1" name="Object 68">
            <a:extLst>
              <a:ext uri="{FF2B5EF4-FFF2-40B4-BE49-F238E27FC236}">
                <a16:creationId xmlns:a16="http://schemas.microsoft.com/office/drawing/2014/main" id="{F39915AD-9432-45B6-8026-0A8319DF14AE}"/>
              </a:ext>
            </a:extLst>
          </p:cNvPr>
          <p:cNvSpPr txBox="1"/>
          <p:nvPr/>
        </p:nvSpPr>
        <p:spPr>
          <a:xfrm>
            <a:off x="1588554" y="1920112"/>
            <a:ext cx="8469846" cy="459498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Tx/>
              <a:buChar char="-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식물의 적응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/>
            <a:r>
              <a:rPr 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툰드라에 사는 털송이풀은 잎이나 꽃에 털이 </a:t>
            </a:r>
            <a:r>
              <a:rPr lang="ko-KR" altLang="en-US" sz="4000" dirty="0" err="1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나있음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 </a:t>
            </a:r>
          </a:p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낙엽수는 겨울에 잎을 떨어뜨리지만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상록수는 잎의 </a:t>
            </a:r>
            <a:r>
              <a:rPr lang="ko-KR" altLang="en-US" sz="4000" dirty="0" err="1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큐티클층이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두꺼워 잎을 떨어뜨리지 않음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  <a:endParaRPr lang="en-US" sz="4000" dirty="0">
              <a:solidFill>
                <a:srgbClr val="7030A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EA1CC741-1995-49E6-A8E5-C852BCCF09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935" y="2029032"/>
            <a:ext cx="5866266" cy="509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P241~243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143000" y="0"/>
            <a:ext cx="4482944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생물과 환경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9" name="Object 68">
            <a:extLst>
              <a:ext uri="{FF2B5EF4-FFF2-40B4-BE49-F238E27FC236}">
                <a16:creationId xmlns:a16="http://schemas.microsoft.com/office/drawing/2014/main" id="{39159D48-6667-4FA9-9E76-22267B70A02A}"/>
              </a:ext>
            </a:extLst>
          </p:cNvPr>
          <p:cNvSpPr txBox="1"/>
          <p:nvPr/>
        </p:nvSpPr>
        <p:spPr>
          <a:xfrm>
            <a:off x="1349228" y="5181954"/>
            <a:ext cx="6213128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ko-KR" altLang="en-US" sz="40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토양과</a:t>
            </a:r>
            <a:r>
              <a:rPr lang="en-US" altLang="ko-KR" sz="40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 </a:t>
            </a:r>
            <a:r>
              <a:rPr lang="ko-KR" altLang="en-US" sz="40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생물</a:t>
            </a:r>
            <a:endParaRPr lang="en-US" sz="4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0" name="Object 68">
            <a:extLst>
              <a:ext uri="{FF2B5EF4-FFF2-40B4-BE49-F238E27FC236}">
                <a16:creationId xmlns:a16="http://schemas.microsoft.com/office/drawing/2014/main" id="{56CD256B-8EA0-4DC3-B3B4-4FCCBF911198}"/>
              </a:ext>
            </a:extLst>
          </p:cNvPr>
          <p:cNvSpPr txBox="1"/>
          <p:nvPr/>
        </p:nvSpPr>
        <p:spPr>
          <a:xfrm>
            <a:off x="1349228" y="1166818"/>
            <a:ext cx="6213128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ko-KR" altLang="en-US" sz="40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물과</a:t>
            </a:r>
            <a:r>
              <a:rPr lang="en-US" altLang="ko-KR" sz="40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 </a:t>
            </a:r>
            <a:r>
              <a:rPr lang="ko-KR" altLang="en-US" sz="40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생물</a:t>
            </a:r>
            <a:endParaRPr lang="en-US" sz="4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1" name="Object 68">
            <a:extLst>
              <a:ext uri="{FF2B5EF4-FFF2-40B4-BE49-F238E27FC236}">
                <a16:creationId xmlns:a16="http://schemas.microsoft.com/office/drawing/2014/main" id="{238C1095-5B1C-45F0-84C9-808CC76B9D73}"/>
              </a:ext>
            </a:extLst>
          </p:cNvPr>
          <p:cNvSpPr txBox="1"/>
          <p:nvPr/>
        </p:nvSpPr>
        <p:spPr>
          <a:xfrm>
            <a:off x="1588554" y="1920111"/>
            <a:ext cx="15360385" cy="320120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Tx/>
              <a:buChar char="-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생물의 생명 유지에 반드시 필요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571500" indent="-571500" algn="just">
              <a:buFontTx/>
              <a:buChar char="-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육상 생물</a:t>
            </a:r>
            <a:r>
              <a:rPr 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몸속 수분 보존하기 위해 적응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/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예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)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곤충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키틴질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조류 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단단한 껍질로 싸인 알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파충류 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몸 표면이 비늘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/>
            <a:r>
              <a:rPr 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-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수생 식물 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통기 조직 발달</a:t>
            </a:r>
            <a:endParaRPr lang="en-US" sz="4000" dirty="0">
              <a:solidFill>
                <a:srgbClr val="7030A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3" name="Object 68">
            <a:extLst>
              <a:ext uri="{FF2B5EF4-FFF2-40B4-BE49-F238E27FC236}">
                <a16:creationId xmlns:a16="http://schemas.microsoft.com/office/drawing/2014/main" id="{B631BE0A-C472-49D8-A746-46CDF04BF6BD}"/>
              </a:ext>
            </a:extLst>
          </p:cNvPr>
          <p:cNvSpPr txBox="1"/>
          <p:nvPr/>
        </p:nvSpPr>
        <p:spPr>
          <a:xfrm>
            <a:off x="1578387" y="6062757"/>
            <a:ext cx="15360385" cy="2302331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Tx/>
              <a:buChar char="-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생물이 살아가는 터전 제공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571500" indent="-571500" algn="just">
              <a:buFontTx/>
              <a:buChar char="-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토양 속 미생물은 죽은 생물이나 배설물로 분해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/>
            <a:r>
              <a:rPr lang="ko-KR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⇒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양분 제공 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or </a:t>
            </a:r>
            <a:r>
              <a:rPr lang="ko-KR" altLang="en-US" sz="4000" dirty="0" err="1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비생물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환경으로 돌려보냄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endParaRPr lang="en-US" sz="4000" dirty="0">
              <a:solidFill>
                <a:srgbClr val="7030A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1455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P244~245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219200" y="-14288"/>
            <a:ext cx="5778344" cy="113211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7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인간과 생태계</a:t>
            </a:r>
            <a:endParaRPr lang="en-US" sz="7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9" name="Object 27">
            <a:extLst>
              <a:ext uri="{FF2B5EF4-FFF2-40B4-BE49-F238E27FC236}">
                <a16:creationId xmlns:a16="http://schemas.microsoft.com/office/drawing/2014/main" id="{B733CFA4-DF23-4CDF-AAD8-305EE0B886F5}"/>
              </a:ext>
            </a:extLst>
          </p:cNvPr>
          <p:cNvSpPr txBox="1"/>
          <p:nvPr/>
        </p:nvSpPr>
        <p:spPr>
          <a:xfrm>
            <a:off x="1981200" y="4011385"/>
            <a:ext cx="5778344" cy="113211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8000" kern="0" spc="-40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모든 생물</a:t>
            </a:r>
            <a:endParaRPr lang="en-US" sz="8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0" name="Object 27">
            <a:extLst>
              <a:ext uri="{FF2B5EF4-FFF2-40B4-BE49-F238E27FC236}">
                <a16:creationId xmlns:a16="http://schemas.microsoft.com/office/drawing/2014/main" id="{E40269BA-B513-4E3D-88F3-E3857A562C96}"/>
              </a:ext>
            </a:extLst>
          </p:cNvPr>
          <p:cNvSpPr txBox="1"/>
          <p:nvPr/>
        </p:nvSpPr>
        <p:spPr>
          <a:xfrm>
            <a:off x="10134600" y="3985345"/>
            <a:ext cx="5778344" cy="113211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8000" kern="0" spc="-4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환경</a:t>
            </a:r>
            <a:endParaRPr lang="en-US" sz="8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" name="화살표: 왼쪽/오른쪽 1">
            <a:extLst>
              <a:ext uri="{FF2B5EF4-FFF2-40B4-BE49-F238E27FC236}">
                <a16:creationId xmlns:a16="http://schemas.microsoft.com/office/drawing/2014/main" id="{B90DD44C-5D89-4AA2-997B-A9B9DFEB291A}"/>
              </a:ext>
            </a:extLst>
          </p:cNvPr>
          <p:cNvSpPr/>
          <p:nvPr/>
        </p:nvSpPr>
        <p:spPr>
          <a:xfrm>
            <a:off x="7315200" y="3619500"/>
            <a:ext cx="4343400" cy="1981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bject 27">
            <a:extLst>
              <a:ext uri="{FF2B5EF4-FFF2-40B4-BE49-F238E27FC236}">
                <a16:creationId xmlns:a16="http://schemas.microsoft.com/office/drawing/2014/main" id="{506173B0-D220-43F1-932D-A0706329BCBF}"/>
              </a:ext>
            </a:extLst>
          </p:cNvPr>
          <p:cNvSpPr txBox="1"/>
          <p:nvPr/>
        </p:nvSpPr>
        <p:spPr>
          <a:xfrm>
            <a:off x="6597728" y="4156160"/>
            <a:ext cx="5778344" cy="113211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상호작용</a:t>
            </a:r>
            <a:endParaRPr lang="en-US" sz="6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3" name="Object 68">
            <a:extLst>
              <a:ext uri="{FF2B5EF4-FFF2-40B4-BE49-F238E27FC236}">
                <a16:creationId xmlns:a16="http://schemas.microsoft.com/office/drawing/2014/main" id="{CECF607F-705B-4112-89B9-D57DFCFB409E}"/>
              </a:ext>
            </a:extLst>
          </p:cNvPr>
          <p:cNvSpPr txBox="1"/>
          <p:nvPr/>
        </p:nvSpPr>
        <p:spPr>
          <a:xfrm>
            <a:off x="1546416" y="7386111"/>
            <a:ext cx="8511984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ko-KR" altLang="en-US" sz="40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탐구 활동 </a:t>
            </a:r>
            <a:r>
              <a:rPr lang="en-US" altLang="ko-KR" sz="40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: </a:t>
            </a:r>
            <a:r>
              <a:rPr lang="ko-KR" altLang="en-US" sz="40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인간 생활과 생태계</a:t>
            </a:r>
            <a:endParaRPr lang="en-US" sz="4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383400CD-B7F9-4139-8573-2E4735100E72}"/>
              </a:ext>
            </a:extLst>
          </p:cNvPr>
          <p:cNvSpPr txBox="1"/>
          <p:nvPr/>
        </p:nvSpPr>
        <p:spPr>
          <a:xfrm>
            <a:off x="10067925" y="7386111"/>
            <a:ext cx="4343400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sz="4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 &gt;&gt;&gt; </a:t>
            </a:r>
            <a:r>
              <a:rPr lang="ko-KR" altLang="en-US" sz="4000" dirty="0" err="1">
                <a:latin typeface="휴먼엑스포" panose="02030504000101010101" pitchFamily="18" charset="-127"/>
                <a:ea typeface="휴먼엑스포" panose="02030504000101010101" pitchFamily="18" charset="-127"/>
              </a:rPr>
              <a:t>풀어보기</a:t>
            </a:r>
            <a:r>
              <a:rPr lang="ko-KR" altLang="en-US" sz="4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en-US" altLang="ko-KR" sz="4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!!!</a:t>
            </a:r>
            <a:endParaRPr lang="en-US" sz="4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1954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CC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7016690" y="6743533"/>
            <a:ext cx="1147509" cy="2022423"/>
            <a:chOff x="17016690" y="6743533"/>
            <a:chExt cx="1147509" cy="202242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720000">
              <a:off x="17016690" y="6743533"/>
              <a:ext cx="1147509" cy="202242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68067" y="953792"/>
            <a:ext cx="16349580" cy="8378131"/>
            <a:chOff x="968067" y="953792"/>
            <a:chExt cx="16349580" cy="837813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8067" y="953792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225601" y="2471348"/>
            <a:ext cx="3855788" cy="1907814"/>
            <a:chOff x="9294634" y="2923222"/>
            <a:chExt cx="2543376" cy="162150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40000">
              <a:off x="9294634" y="2923222"/>
              <a:ext cx="2543376" cy="162150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1283" y="7226762"/>
            <a:ext cx="868986" cy="1531541"/>
            <a:chOff x="131283" y="7226762"/>
            <a:chExt cx="868986" cy="153154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260000">
              <a:off x="131283" y="7226762"/>
              <a:ext cx="868986" cy="153154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598284" y="8084683"/>
            <a:ext cx="3702103" cy="2494478"/>
            <a:chOff x="-598284" y="8084683"/>
            <a:chExt cx="3702103" cy="249447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598284" y="8084683"/>
              <a:ext cx="3702103" cy="249447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4611159" y="7992532"/>
            <a:ext cx="3527795" cy="2369372"/>
            <a:chOff x="14611159" y="7992532"/>
            <a:chExt cx="3527795" cy="2369372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611159" y="7992532"/>
              <a:ext cx="3527795" cy="236937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3347568" y="8521485"/>
            <a:ext cx="3027489" cy="2039923"/>
            <a:chOff x="13347568" y="8521485"/>
            <a:chExt cx="3027489" cy="2039923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347568" y="8521485"/>
              <a:ext cx="3027489" cy="2039923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895748" y="8588077"/>
            <a:ext cx="3160590" cy="2126852"/>
            <a:chOff x="1895748" y="8588077"/>
            <a:chExt cx="3160590" cy="2126852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95748" y="8588077"/>
              <a:ext cx="3160590" cy="212685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7079535" y="8578628"/>
            <a:ext cx="1282370" cy="1879110"/>
            <a:chOff x="17079535" y="8578628"/>
            <a:chExt cx="1282370" cy="1879110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079535" y="8578628"/>
              <a:ext cx="1282370" cy="1879110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3950665" y="8635771"/>
            <a:ext cx="2933333" cy="1973924"/>
            <a:chOff x="3950665" y="8635771"/>
            <a:chExt cx="2933333" cy="1973924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50665" y="8635771"/>
              <a:ext cx="2933333" cy="1973924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372681" y="4015932"/>
            <a:ext cx="18271201" cy="3637427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15000" dirty="0">
                <a:solidFill>
                  <a:srgbClr val="FFFFFF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쿠키런 Black" pitchFamily="34" charset="0"/>
              </a:rPr>
              <a:t>THANK </a:t>
            </a:r>
            <a:r>
              <a:rPr lang="en-US" sz="15000" dirty="0">
                <a:solidFill>
                  <a:srgbClr val="FFCC1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쿠키런 Black" pitchFamily="34" charset="0"/>
              </a:rPr>
              <a:t>YOU</a:t>
            </a:r>
            <a:endParaRPr lang="en-US" sz="15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33" name="Object 33"/>
          <p:cNvSpPr txBox="1"/>
          <p:nvPr/>
        </p:nvSpPr>
        <p:spPr>
          <a:xfrm rot="423179">
            <a:off x="9653824" y="2890207"/>
            <a:ext cx="2999342" cy="866056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5000" kern="0" spc="-200" dirty="0">
                <a:solidFill>
                  <a:srgbClr val="FFCC11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쿠키런 Bold" pitchFamily="34" charset="0"/>
              </a:rPr>
              <a:t>감사합니다</a:t>
            </a:r>
            <a:endParaRPr lang="en-US" sz="5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1011" name="그룹 1011"/>
          <p:cNvGrpSpPr/>
          <p:nvPr/>
        </p:nvGrpSpPr>
        <p:grpSpPr>
          <a:xfrm>
            <a:off x="6922274" y="6355072"/>
            <a:ext cx="4441166" cy="670032"/>
            <a:chOff x="6922274" y="6355072"/>
            <a:chExt cx="4441166" cy="670032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22274" y="6355072"/>
              <a:ext cx="4441166" cy="6700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CC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68067" y="953792"/>
            <a:ext cx="16349580" cy="8378131"/>
            <a:chOff x="968067" y="953792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8067" y="953792"/>
              <a:ext cx="16349580" cy="8378131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447800" y="1333500"/>
            <a:ext cx="4981748" cy="1192801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7000" kern="0" spc="-300" dirty="0">
                <a:solidFill>
                  <a:srgbClr val="FFCC1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학습 목표</a:t>
            </a:r>
            <a:endParaRPr lang="en-US" sz="7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CE8BB4FF-614A-41C3-AD4C-833056C2881C}"/>
              </a:ext>
            </a:extLst>
          </p:cNvPr>
          <p:cNvGrpSpPr/>
          <p:nvPr/>
        </p:nvGrpSpPr>
        <p:grpSpPr>
          <a:xfrm>
            <a:off x="1600200" y="2906009"/>
            <a:ext cx="1304873" cy="1103412"/>
            <a:chOff x="1600200" y="2906009"/>
            <a:chExt cx="1304873" cy="110341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1600200" y="2906009"/>
              <a:ext cx="1304873" cy="1103412"/>
              <a:chOff x="9805265" y="3384317"/>
              <a:chExt cx="1304873" cy="1103412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805265" y="3384317"/>
                <a:ext cx="1304873" cy="1103412"/>
              </a:xfrm>
              <a:prstGeom prst="rect">
                <a:avLst/>
              </a:prstGeom>
            </p:spPr>
          </p:pic>
        </p:grpSp>
        <p:grpSp>
          <p:nvGrpSpPr>
            <p:cNvPr id="1016" name="그룹 1016"/>
            <p:cNvGrpSpPr/>
            <p:nvPr/>
          </p:nvGrpSpPr>
          <p:grpSpPr>
            <a:xfrm>
              <a:off x="1858343" y="3157230"/>
              <a:ext cx="600970" cy="600970"/>
              <a:chOff x="10063408" y="3635538"/>
              <a:chExt cx="600970" cy="600970"/>
            </a:xfrm>
          </p:grpSpPr>
          <p:pic>
            <p:nvPicPr>
              <p:cNvPr id="48" name="Object 4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0063408" y="3635538"/>
                <a:ext cx="600970" cy="600970"/>
              </a:xfrm>
              <a:prstGeom prst="rect">
                <a:avLst/>
              </a:prstGeom>
            </p:spPr>
          </p:pic>
        </p:grp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64A990FC-4FA8-447C-A06B-FAAE352B642E}"/>
              </a:ext>
            </a:extLst>
          </p:cNvPr>
          <p:cNvGrpSpPr/>
          <p:nvPr/>
        </p:nvGrpSpPr>
        <p:grpSpPr>
          <a:xfrm>
            <a:off x="1614043" y="4935066"/>
            <a:ext cx="1304873" cy="1103412"/>
            <a:chOff x="1637262" y="4825700"/>
            <a:chExt cx="1304873" cy="1103412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1637262" y="4825700"/>
              <a:ext cx="1304873" cy="1103412"/>
              <a:chOff x="9805265" y="6040584"/>
              <a:chExt cx="1304873" cy="1103412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805265" y="6040584"/>
                <a:ext cx="1304873" cy="1103412"/>
              </a:xfrm>
              <a:prstGeom prst="rect">
                <a:avLst/>
              </a:prstGeom>
            </p:spPr>
          </p:pic>
        </p:grpSp>
        <p:grpSp>
          <p:nvGrpSpPr>
            <p:cNvPr id="1017" name="그룹 1017"/>
            <p:cNvGrpSpPr/>
            <p:nvPr/>
          </p:nvGrpSpPr>
          <p:grpSpPr>
            <a:xfrm>
              <a:off x="1884012" y="5191306"/>
              <a:ext cx="615857" cy="474293"/>
              <a:chOff x="10055964" y="6357606"/>
              <a:chExt cx="615857" cy="474293"/>
            </a:xfrm>
          </p:grpSpPr>
          <p:pic>
            <p:nvPicPr>
              <p:cNvPr id="51" name="Object 5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0055964" y="6357606"/>
                <a:ext cx="615857" cy="474293"/>
              </a:xfrm>
              <a:prstGeom prst="rect">
                <a:avLst/>
              </a:prstGeom>
            </p:spPr>
          </p:pic>
        </p:grp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06D99106-7C2A-4DED-97EA-4A8156D272B6}"/>
              </a:ext>
            </a:extLst>
          </p:cNvPr>
          <p:cNvGrpSpPr/>
          <p:nvPr/>
        </p:nvGrpSpPr>
        <p:grpSpPr>
          <a:xfrm>
            <a:off x="1600199" y="7001473"/>
            <a:ext cx="1304873" cy="1103412"/>
            <a:chOff x="1600199" y="7001473"/>
            <a:chExt cx="1304873" cy="1103412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600199" y="7001473"/>
              <a:ext cx="1304873" cy="1103412"/>
              <a:chOff x="9805265" y="7389882"/>
              <a:chExt cx="1304873" cy="1103412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805265" y="7389882"/>
                <a:ext cx="1304873" cy="1103412"/>
              </a:xfrm>
              <a:prstGeom prst="rect">
                <a:avLst/>
              </a:prstGeom>
            </p:spPr>
          </p:pic>
        </p:grpSp>
        <p:grpSp>
          <p:nvGrpSpPr>
            <p:cNvPr id="1018" name="그룹 1018"/>
            <p:cNvGrpSpPr/>
            <p:nvPr/>
          </p:nvGrpSpPr>
          <p:grpSpPr>
            <a:xfrm>
              <a:off x="1869726" y="7280366"/>
              <a:ext cx="578204" cy="587339"/>
              <a:chOff x="10084315" y="7659020"/>
              <a:chExt cx="578204" cy="587339"/>
            </a:xfrm>
          </p:grpSpPr>
          <p:pic>
            <p:nvPicPr>
              <p:cNvPr id="54" name="Object 5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0084315" y="7659020"/>
                <a:ext cx="578204" cy="587339"/>
              </a:xfrm>
              <a:prstGeom prst="rect">
                <a:avLst/>
              </a:prstGeom>
            </p:spPr>
          </p:pic>
        </p:grpSp>
      </p:grpSp>
      <p:sp>
        <p:nvSpPr>
          <p:cNvPr id="68" name="Object 68"/>
          <p:cNvSpPr txBox="1"/>
          <p:nvPr/>
        </p:nvSpPr>
        <p:spPr>
          <a:xfrm>
            <a:off x="2942135" y="2999946"/>
            <a:ext cx="13797200" cy="109472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생태계 구성 요소를 구분할 수 있다</a:t>
            </a:r>
            <a:r>
              <a:rPr lang="en-US" altLang="ko-KR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.</a:t>
            </a:r>
            <a:endParaRPr lang="en-US" sz="5000" dirty="0">
              <a:solidFill>
                <a:srgbClr val="FFC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50" name="Object 68">
            <a:extLst>
              <a:ext uri="{FF2B5EF4-FFF2-40B4-BE49-F238E27FC236}">
                <a16:creationId xmlns:a16="http://schemas.microsoft.com/office/drawing/2014/main" id="{DF46022A-274F-4E5C-9B33-A4476BB821C8}"/>
              </a:ext>
            </a:extLst>
          </p:cNvPr>
          <p:cNvSpPr txBox="1"/>
          <p:nvPr/>
        </p:nvSpPr>
        <p:spPr>
          <a:xfrm>
            <a:off x="2905072" y="4614319"/>
            <a:ext cx="13249327" cy="174490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생태계에서 생물과 환경의 상호 관계를 설명할 수 있다</a:t>
            </a:r>
            <a:r>
              <a:rPr lang="en-US" altLang="ko-KR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.</a:t>
            </a:r>
            <a:endParaRPr lang="en-US" sz="5000" dirty="0">
              <a:solidFill>
                <a:srgbClr val="FFC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52" name="Object 68">
            <a:extLst>
              <a:ext uri="{FF2B5EF4-FFF2-40B4-BE49-F238E27FC236}">
                <a16:creationId xmlns:a16="http://schemas.microsoft.com/office/drawing/2014/main" id="{55D38266-688A-46C1-AC76-160055C8F519}"/>
              </a:ext>
            </a:extLst>
          </p:cNvPr>
          <p:cNvSpPr txBox="1"/>
          <p:nvPr/>
        </p:nvSpPr>
        <p:spPr>
          <a:xfrm>
            <a:off x="2942135" y="6701584"/>
            <a:ext cx="13249327" cy="174490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우리 주변의 생태계를 조사하고 생태계 보전과 인간 생활의 관계를 토의할 수 있다</a:t>
            </a:r>
            <a:r>
              <a:rPr lang="en-US" altLang="ko-KR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.</a:t>
            </a:r>
            <a:endParaRPr lang="en-US" sz="5000" dirty="0">
              <a:solidFill>
                <a:srgbClr val="FFC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50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CC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68067" y="953792"/>
            <a:ext cx="16349580" cy="8378131"/>
            <a:chOff x="968067" y="953792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8067" y="953792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24" name="그룹 1024"/>
          <p:cNvGrpSpPr/>
          <p:nvPr/>
        </p:nvGrpSpPr>
        <p:grpSpPr>
          <a:xfrm>
            <a:off x="14173200" y="796629"/>
            <a:ext cx="2851939" cy="711814"/>
            <a:chOff x="7716888" y="1633536"/>
            <a:chExt cx="2851939" cy="711814"/>
          </a:xfrm>
        </p:grpSpPr>
        <p:grpSp>
          <p:nvGrpSpPr>
            <p:cNvPr id="1025" name="그룹 1025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73" name="Object 7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75" name="Object 75"/>
            <p:cNvSpPr txBox="1"/>
            <p:nvPr/>
          </p:nvSpPr>
          <p:spPr>
            <a:xfrm>
              <a:off x="7740360" y="1633536"/>
              <a:ext cx="2804994" cy="667680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p239</a:t>
              </a:r>
              <a:endParaRPr lang="en-US" dirty="0"/>
            </a:p>
          </p:txBody>
        </p:sp>
      </p:grpSp>
      <p:pic>
        <p:nvPicPr>
          <p:cNvPr id="63" name="그림 62">
            <a:extLst>
              <a:ext uri="{FF2B5EF4-FFF2-40B4-BE49-F238E27FC236}">
                <a16:creationId xmlns:a16="http://schemas.microsoft.com/office/drawing/2014/main" id="{744F5652-9205-43A7-A2DB-524C1D98773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66849" y="2679992"/>
            <a:ext cx="9886951" cy="6044907"/>
          </a:xfrm>
          <a:prstGeom prst="roundRect">
            <a:avLst/>
          </a:prstGeom>
        </p:spPr>
      </p:pic>
      <p:sp>
        <p:nvSpPr>
          <p:cNvPr id="64" name="Object 20">
            <a:extLst>
              <a:ext uri="{FF2B5EF4-FFF2-40B4-BE49-F238E27FC236}">
                <a16:creationId xmlns:a16="http://schemas.microsoft.com/office/drawing/2014/main" id="{7FC1E63A-283F-4A8D-A723-9CB560E8F6C3}"/>
              </a:ext>
            </a:extLst>
          </p:cNvPr>
          <p:cNvSpPr txBox="1"/>
          <p:nvPr/>
        </p:nvSpPr>
        <p:spPr>
          <a:xfrm>
            <a:off x="1236468" y="1214467"/>
            <a:ext cx="10668000" cy="1192801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7000" kern="0" dirty="0">
                <a:solidFill>
                  <a:srgbClr val="FFCC1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숲속 생태계 구성원 찾기</a:t>
            </a:r>
            <a:endParaRPr lang="en-US" sz="7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66" name="Object 68">
            <a:extLst>
              <a:ext uri="{FF2B5EF4-FFF2-40B4-BE49-F238E27FC236}">
                <a16:creationId xmlns:a16="http://schemas.microsoft.com/office/drawing/2014/main" id="{11B31AA9-4035-4623-8D00-ADD980341B8C}"/>
              </a:ext>
            </a:extLst>
          </p:cNvPr>
          <p:cNvSpPr txBox="1"/>
          <p:nvPr/>
        </p:nvSpPr>
        <p:spPr>
          <a:xfrm>
            <a:off x="11329987" y="1650747"/>
            <a:ext cx="5791201" cy="213960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4000" dirty="0">
                <a:solidFill>
                  <a:srgbClr val="92D05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초록색</a:t>
            </a:r>
            <a:endParaRPr lang="en-US" altLang="ko-KR" sz="4000" dirty="0">
              <a:solidFill>
                <a:srgbClr val="92D050"/>
              </a:solidFill>
              <a:latin typeface="휴먼엑스포" panose="02030504000101010101" pitchFamily="18" charset="-127"/>
              <a:ea typeface="휴먼엑스포" panose="02030504000101010101" pitchFamily="18" charset="-127"/>
              <a:cs typeface="쿠키런 Bold" pitchFamily="34" charset="0"/>
            </a:endParaRPr>
          </a:p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광합성을 하여 스스로 양분을 합성하는 생물 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71" name="Object 68">
            <a:extLst>
              <a:ext uri="{FF2B5EF4-FFF2-40B4-BE49-F238E27FC236}">
                <a16:creationId xmlns:a16="http://schemas.microsoft.com/office/drawing/2014/main" id="{BED2278F-5455-4336-A537-B578D6EAA94B}"/>
              </a:ext>
            </a:extLst>
          </p:cNvPr>
          <p:cNvSpPr txBox="1"/>
          <p:nvPr/>
        </p:nvSpPr>
        <p:spPr>
          <a:xfrm>
            <a:off x="11372850" y="3621022"/>
            <a:ext cx="5467352" cy="213960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4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빨간색</a:t>
            </a:r>
            <a:endParaRPr lang="en-US" altLang="ko-KR" sz="4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  <a:cs typeface="쿠키런 Bold" pitchFamily="34" charset="0"/>
            </a:endParaRPr>
          </a:p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다른 생물을 먹어 양분을 얻는 생물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72" name="Object 68">
            <a:extLst>
              <a:ext uri="{FF2B5EF4-FFF2-40B4-BE49-F238E27FC236}">
                <a16:creationId xmlns:a16="http://schemas.microsoft.com/office/drawing/2014/main" id="{4C09EFF6-19A9-4804-B3BB-C18D3DA81DA9}"/>
              </a:ext>
            </a:extLst>
          </p:cNvPr>
          <p:cNvSpPr txBox="1"/>
          <p:nvPr/>
        </p:nvSpPr>
        <p:spPr>
          <a:xfrm>
            <a:off x="11491911" y="5789202"/>
            <a:ext cx="5467352" cy="3106441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4000" dirty="0">
                <a:solidFill>
                  <a:srgbClr val="00B0F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파란색</a:t>
            </a:r>
            <a:endParaRPr lang="en-US" altLang="ko-KR" sz="4000" dirty="0">
              <a:solidFill>
                <a:srgbClr val="00B0F0"/>
              </a:solidFill>
              <a:latin typeface="휴먼엑스포" panose="02030504000101010101" pitchFamily="18" charset="-127"/>
              <a:ea typeface="휴먼엑스포" panose="02030504000101010101" pitchFamily="18" charset="-127"/>
              <a:cs typeface="쿠키런 Bold" pitchFamily="34" charset="0"/>
            </a:endParaRPr>
          </a:p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다른 생물의 배설물이나 죽은 생물을 분해하여 양분을 얻는 생물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uild="p"/>
      <p:bldP spid="71" grpId="0" build="p"/>
      <p:bldP spid="7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CC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P240~241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6761106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생태계</a:t>
            </a:r>
            <a:r>
              <a:rPr 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 </a:t>
            </a:r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구성</a:t>
            </a:r>
            <a:r>
              <a:rPr 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 </a:t>
            </a:r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요소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D73ED3A-3BB2-4CD9-81C7-19CA1ACEDC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37" y="1512254"/>
            <a:ext cx="15288726" cy="5572127"/>
          </a:xfrm>
          <a:prstGeom prst="rect">
            <a:avLst/>
          </a:prstGeom>
        </p:spPr>
      </p:pic>
      <p:sp>
        <p:nvSpPr>
          <p:cNvPr id="10" name="Object 68">
            <a:extLst>
              <a:ext uri="{FF2B5EF4-FFF2-40B4-BE49-F238E27FC236}">
                <a16:creationId xmlns:a16="http://schemas.microsoft.com/office/drawing/2014/main" id="{FCD4426F-4B4A-4EA1-B076-84B11B08E88B}"/>
              </a:ext>
            </a:extLst>
          </p:cNvPr>
          <p:cNvSpPr txBox="1"/>
          <p:nvPr/>
        </p:nvSpPr>
        <p:spPr>
          <a:xfrm>
            <a:off x="1483072" y="2933700"/>
            <a:ext cx="3856831" cy="1981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3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독립적으로 생명 활동을 할 수 있는 하나의 생명체</a:t>
            </a:r>
            <a:endParaRPr lang="en-US" sz="35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1" name="Object 68">
            <a:extLst>
              <a:ext uri="{FF2B5EF4-FFF2-40B4-BE49-F238E27FC236}">
                <a16:creationId xmlns:a16="http://schemas.microsoft.com/office/drawing/2014/main" id="{6BD468AE-6F27-40F6-A6B6-5CB4B7C8388F}"/>
              </a:ext>
            </a:extLst>
          </p:cNvPr>
          <p:cNvSpPr txBox="1"/>
          <p:nvPr/>
        </p:nvSpPr>
        <p:spPr>
          <a:xfrm>
            <a:off x="3990153" y="7027239"/>
            <a:ext cx="4066825" cy="1981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35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같은 종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의 생물이 일정 지역에 모여 사는 집합체</a:t>
            </a:r>
            <a:endParaRPr lang="en-US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2" name="Object 68">
            <a:extLst>
              <a:ext uri="{FF2B5EF4-FFF2-40B4-BE49-F238E27FC236}">
                <a16:creationId xmlns:a16="http://schemas.microsoft.com/office/drawing/2014/main" id="{B03C45EB-84AE-4E27-87FE-43BB1BE43C2E}"/>
              </a:ext>
            </a:extLst>
          </p:cNvPr>
          <p:cNvSpPr txBox="1"/>
          <p:nvPr/>
        </p:nvSpPr>
        <p:spPr>
          <a:xfrm>
            <a:off x="8186075" y="7027239"/>
            <a:ext cx="3814919" cy="1981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일정한 지역 내에서 살아가는 모든 생물</a:t>
            </a:r>
            <a:endParaRPr lang="en-US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3" name="Object 68">
            <a:extLst>
              <a:ext uri="{FF2B5EF4-FFF2-40B4-BE49-F238E27FC236}">
                <a16:creationId xmlns:a16="http://schemas.microsoft.com/office/drawing/2014/main" id="{EEFBB56B-7702-41B5-9CF2-CBAEEF7473CE}"/>
              </a:ext>
            </a:extLst>
          </p:cNvPr>
          <p:cNvSpPr txBox="1"/>
          <p:nvPr/>
        </p:nvSpPr>
        <p:spPr>
          <a:xfrm>
            <a:off x="12110268" y="7125644"/>
            <a:ext cx="4985539" cy="179717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일정한 지역에 사는 생물들과 이들에 영향을 미치는 환경 요인</a:t>
            </a:r>
            <a:endParaRPr lang="en-US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520507" y="1471280"/>
            <a:ext cx="14478000" cy="142115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ko-KR" altLang="en-US" sz="4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생태계</a:t>
            </a:r>
            <a:r>
              <a:rPr lang="ko-KR" altLang="en-US" sz="40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 </a:t>
            </a:r>
            <a:r>
              <a:rPr lang="en-US" altLang="ko-KR" sz="40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: </a:t>
            </a:r>
            <a:r>
              <a:rPr lang="ko-KR" altLang="en-US" sz="40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생물과 환경이 서로 영향을 주고받으며 이룬 하나의 체계</a:t>
            </a:r>
            <a:endParaRPr lang="en-US" sz="4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4EC20939-C7E4-4A68-AD32-3462374FC302}"/>
              </a:ext>
            </a:extLst>
          </p:cNvPr>
          <p:cNvSpPr/>
          <p:nvPr/>
        </p:nvSpPr>
        <p:spPr>
          <a:xfrm>
            <a:off x="2133600" y="6286500"/>
            <a:ext cx="1265106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0B97043F-3D9E-4FCD-B513-D34591D27EBA}"/>
              </a:ext>
            </a:extLst>
          </p:cNvPr>
          <p:cNvSpPr/>
          <p:nvPr/>
        </p:nvSpPr>
        <p:spPr>
          <a:xfrm>
            <a:off x="4679684" y="6286499"/>
            <a:ext cx="1416316" cy="9323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A98FEE58-27E7-4DF9-936F-A0845471F8FC}"/>
              </a:ext>
            </a:extLst>
          </p:cNvPr>
          <p:cNvSpPr/>
          <p:nvPr/>
        </p:nvSpPr>
        <p:spPr>
          <a:xfrm>
            <a:off x="8746509" y="6286499"/>
            <a:ext cx="1265106" cy="893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CD76F1DD-32E3-4C46-A211-7394E8BABBB7}"/>
              </a:ext>
            </a:extLst>
          </p:cNvPr>
          <p:cNvSpPr/>
          <p:nvPr/>
        </p:nvSpPr>
        <p:spPr>
          <a:xfrm>
            <a:off x="13129571" y="6362699"/>
            <a:ext cx="1521931" cy="8168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0" grpId="0"/>
      <p:bldP spid="11" grpId="0"/>
      <p:bldP spid="12" grpId="0"/>
      <p:bldP spid="13" grpId="0"/>
      <p:bldP spid="14" grpId="0"/>
      <p:bldP spid="2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P240~241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6761106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생태계</a:t>
            </a:r>
            <a:r>
              <a:rPr 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 </a:t>
            </a:r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구성</a:t>
            </a:r>
            <a:r>
              <a:rPr 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 </a:t>
            </a:r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요소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0" name="Object 68">
            <a:extLst>
              <a:ext uri="{FF2B5EF4-FFF2-40B4-BE49-F238E27FC236}">
                <a16:creationId xmlns:a16="http://schemas.microsoft.com/office/drawing/2014/main" id="{FCD4426F-4B4A-4EA1-B076-84B11B08E88B}"/>
              </a:ext>
            </a:extLst>
          </p:cNvPr>
          <p:cNvSpPr txBox="1"/>
          <p:nvPr/>
        </p:nvSpPr>
        <p:spPr>
          <a:xfrm>
            <a:off x="1752599" y="1901717"/>
            <a:ext cx="14478000" cy="179717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14350" indent="-514350" algn="just">
              <a:buAutoNum type="arabicParenR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생물적 요인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  <a:cs typeface="쿠키런 Bold" pitchFamily="34" charset="0"/>
            </a:endParaRPr>
          </a:p>
          <a:p>
            <a:pPr algn="just"/>
            <a:r>
              <a:rPr 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생태계의 모든 생물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/>
            <a:r>
              <a:rPr 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역할에 따라 생산자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소비자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분해자로 구분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1" name="Object 68">
            <a:extLst>
              <a:ext uri="{FF2B5EF4-FFF2-40B4-BE49-F238E27FC236}">
                <a16:creationId xmlns:a16="http://schemas.microsoft.com/office/drawing/2014/main" id="{6BD468AE-6F27-40F6-A6B6-5CB4B7C8388F}"/>
              </a:ext>
            </a:extLst>
          </p:cNvPr>
          <p:cNvSpPr txBox="1"/>
          <p:nvPr/>
        </p:nvSpPr>
        <p:spPr>
          <a:xfrm>
            <a:off x="1545988" y="7218204"/>
            <a:ext cx="4066825" cy="135790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Ex) </a:t>
            </a:r>
            <a:r>
              <a:rPr lang="ko-KR" altLang="en-US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식물</a:t>
            </a:r>
            <a:r>
              <a:rPr lang="en-US" altLang="ko-KR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 </a:t>
            </a:r>
            <a:r>
              <a:rPr lang="ko-KR" altLang="en-US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플랑크톤</a:t>
            </a:r>
            <a:r>
              <a:rPr lang="en-US" altLang="ko-KR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, </a:t>
            </a:r>
            <a:r>
              <a:rPr lang="ko-KR" altLang="en-US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식물</a:t>
            </a:r>
            <a:endParaRPr lang="en-US" sz="3500" dirty="0">
              <a:solidFill>
                <a:srgbClr val="7030A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483072" y="1166818"/>
            <a:ext cx="6213128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ko-KR" altLang="en-US" sz="4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생태계</a:t>
            </a:r>
            <a:r>
              <a:rPr lang="ko-KR" altLang="en-US" sz="40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 구성 요소</a:t>
            </a:r>
            <a:endParaRPr lang="en-US" sz="4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5" name="모서리가 둥근 직사각형 1">
            <a:extLst>
              <a:ext uri="{FF2B5EF4-FFF2-40B4-BE49-F238E27FC236}">
                <a16:creationId xmlns:a16="http://schemas.microsoft.com/office/drawing/2014/main" id="{AA81C0C2-1FCF-45AF-BFED-3A342AF92A00}"/>
              </a:ext>
            </a:extLst>
          </p:cNvPr>
          <p:cNvSpPr/>
          <p:nvPr/>
        </p:nvSpPr>
        <p:spPr>
          <a:xfrm>
            <a:off x="1483072" y="4061028"/>
            <a:ext cx="4284412" cy="306175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생산자</a:t>
            </a:r>
            <a:endParaRPr lang="en-US" altLang="ko-KR" sz="40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just"/>
            <a:r>
              <a:rPr lang="ko-KR" altLang="en-US" sz="40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광합성으로 필요한 양분을 스스로 만드는 생물</a:t>
            </a:r>
          </a:p>
        </p:txBody>
      </p:sp>
      <p:sp>
        <p:nvSpPr>
          <p:cNvPr id="16" name="모서리가 둥근 직사각형 18">
            <a:extLst>
              <a:ext uri="{FF2B5EF4-FFF2-40B4-BE49-F238E27FC236}">
                <a16:creationId xmlns:a16="http://schemas.microsoft.com/office/drawing/2014/main" id="{D9B37552-4750-4D81-81BF-E34E07835E1B}"/>
              </a:ext>
            </a:extLst>
          </p:cNvPr>
          <p:cNvSpPr/>
          <p:nvPr/>
        </p:nvSpPr>
        <p:spPr>
          <a:xfrm>
            <a:off x="6980440" y="4041876"/>
            <a:ext cx="4485667" cy="306175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소비자</a:t>
            </a:r>
            <a:endParaRPr lang="en-US" altLang="ko-KR" sz="40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just"/>
            <a:r>
              <a:rPr lang="ko-KR" altLang="en-US" sz="40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다른 생물을 먹이로 하여 양분을 얻는 생물</a:t>
            </a:r>
            <a:endParaRPr lang="en-US" altLang="ko-KR" sz="40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7" name="모서리가 둥근 직사각형 20">
            <a:extLst>
              <a:ext uri="{FF2B5EF4-FFF2-40B4-BE49-F238E27FC236}">
                <a16:creationId xmlns:a16="http://schemas.microsoft.com/office/drawing/2014/main" id="{FE1944BF-749B-45B3-BF1D-CDDB3B3D88A9}"/>
              </a:ext>
            </a:extLst>
          </p:cNvPr>
          <p:cNvSpPr/>
          <p:nvPr/>
        </p:nvSpPr>
        <p:spPr>
          <a:xfrm>
            <a:off x="12712629" y="4061028"/>
            <a:ext cx="4061473" cy="306175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분해자</a:t>
            </a:r>
            <a:endParaRPr lang="en-US" altLang="ko-KR" sz="40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just"/>
            <a:r>
              <a:rPr lang="ko-KR" altLang="en-US" sz="40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사체나 배설물을 분해하여 양분을 얻는 생물</a:t>
            </a:r>
          </a:p>
        </p:txBody>
      </p:sp>
      <p:sp>
        <p:nvSpPr>
          <p:cNvPr id="18" name="Object 68">
            <a:extLst>
              <a:ext uri="{FF2B5EF4-FFF2-40B4-BE49-F238E27FC236}">
                <a16:creationId xmlns:a16="http://schemas.microsoft.com/office/drawing/2014/main" id="{CD60E002-DC7D-4008-AA9A-6E92658F6741}"/>
              </a:ext>
            </a:extLst>
          </p:cNvPr>
          <p:cNvSpPr txBox="1"/>
          <p:nvPr/>
        </p:nvSpPr>
        <p:spPr>
          <a:xfrm>
            <a:off x="6241361" y="7122787"/>
            <a:ext cx="5867401" cy="157687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Ex) 1</a:t>
            </a:r>
            <a:r>
              <a:rPr lang="ko-KR" altLang="en-US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차 소비자 </a:t>
            </a:r>
            <a:r>
              <a:rPr lang="en-US" altLang="ko-KR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: </a:t>
            </a:r>
            <a:r>
              <a:rPr lang="ko-KR" altLang="en-US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초식 동물</a:t>
            </a:r>
            <a:endParaRPr lang="en-US" altLang="ko-KR" sz="3500" dirty="0">
              <a:solidFill>
                <a:srgbClr val="7030A0"/>
              </a:solidFill>
              <a:latin typeface="휴먼엑스포" panose="02030504000101010101" pitchFamily="18" charset="-127"/>
              <a:ea typeface="휴먼엑스포" panose="02030504000101010101" pitchFamily="18" charset="-127"/>
              <a:cs typeface="쿠키런 Bold" pitchFamily="34" charset="0"/>
            </a:endParaRPr>
          </a:p>
          <a:p>
            <a:pPr algn="just"/>
            <a:r>
              <a:rPr lang="en-US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2</a:t>
            </a:r>
            <a:r>
              <a:rPr lang="ko-KR" altLang="en-US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차</a:t>
            </a:r>
            <a:r>
              <a:rPr lang="en-US" altLang="ko-KR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3</a:t>
            </a:r>
            <a:r>
              <a:rPr lang="ko-KR" altLang="en-US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차 소비자 </a:t>
            </a:r>
            <a:r>
              <a:rPr lang="en-US" altLang="ko-KR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육식 동물</a:t>
            </a:r>
            <a:endParaRPr lang="en-US" altLang="ko-KR" sz="3500" dirty="0">
              <a:solidFill>
                <a:srgbClr val="7030A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9" name="Object 68">
            <a:extLst>
              <a:ext uri="{FF2B5EF4-FFF2-40B4-BE49-F238E27FC236}">
                <a16:creationId xmlns:a16="http://schemas.microsoft.com/office/drawing/2014/main" id="{54371A4C-6881-4EBA-8A64-D35B81DDD1BC}"/>
              </a:ext>
            </a:extLst>
          </p:cNvPr>
          <p:cNvSpPr txBox="1"/>
          <p:nvPr/>
        </p:nvSpPr>
        <p:spPr>
          <a:xfrm>
            <a:off x="12712400" y="7084572"/>
            <a:ext cx="4061474" cy="157687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Ex)  </a:t>
            </a:r>
            <a:r>
              <a:rPr lang="ko-KR" altLang="en-US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세균</a:t>
            </a:r>
            <a:r>
              <a:rPr lang="en-US" altLang="ko-KR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, </a:t>
            </a:r>
            <a:r>
              <a:rPr lang="ko-KR" altLang="en-US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버섯</a:t>
            </a:r>
            <a:r>
              <a:rPr lang="en-US" altLang="ko-KR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, </a:t>
            </a:r>
            <a:r>
              <a:rPr lang="ko-KR" altLang="en-US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곰팡이 등</a:t>
            </a:r>
            <a:endParaRPr lang="en-US" altLang="ko-KR" sz="3500" dirty="0">
              <a:solidFill>
                <a:srgbClr val="7030A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019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 animBg="1"/>
      <p:bldP spid="16" grpId="0" animBg="1"/>
      <p:bldP spid="17" grpId="0" animBg="1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P240~241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6761106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생태계</a:t>
            </a:r>
            <a:r>
              <a:rPr 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 </a:t>
            </a:r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구성</a:t>
            </a:r>
            <a:r>
              <a:rPr 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 </a:t>
            </a:r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요소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0" name="Object 68">
            <a:extLst>
              <a:ext uri="{FF2B5EF4-FFF2-40B4-BE49-F238E27FC236}">
                <a16:creationId xmlns:a16="http://schemas.microsoft.com/office/drawing/2014/main" id="{FCD4426F-4B4A-4EA1-B076-84B11B08E88B}"/>
              </a:ext>
            </a:extLst>
          </p:cNvPr>
          <p:cNvSpPr txBox="1"/>
          <p:nvPr/>
        </p:nvSpPr>
        <p:spPr>
          <a:xfrm>
            <a:off x="1752600" y="1856790"/>
            <a:ext cx="14478000" cy="179717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2)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비생물적 요인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/>
            <a:r>
              <a:rPr 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생물을 둘러싸고 있는 환경 요인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/>
            <a:r>
              <a:rPr 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빛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온도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물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토양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공기 등</a:t>
            </a:r>
            <a:endParaRPr lang="en-US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483072" y="1166818"/>
            <a:ext cx="6213128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ko-KR" altLang="en-US" sz="4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생태계</a:t>
            </a:r>
            <a:r>
              <a:rPr lang="ko-KR" altLang="en-US" sz="40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 구성 요소</a:t>
            </a:r>
            <a:endParaRPr lang="en-US" sz="4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0E2ECB7-29CC-4639-97A2-A3660643DD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9999" y="3760641"/>
            <a:ext cx="7467600" cy="5087815"/>
          </a:xfrm>
          <a:prstGeom prst="rect">
            <a:avLst/>
          </a:prstGeom>
        </p:spPr>
      </p:pic>
      <p:sp>
        <p:nvSpPr>
          <p:cNvPr id="20" name="Object 68">
            <a:extLst>
              <a:ext uri="{FF2B5EF4-FFF2-40B4-BE49-F238E27FC236}">
                <a16:creationId xmlns:a16="http://schemas.microsoft.com/office/drawing/2014/main" id="{424E6534-6240-4F38-AEA1-D935547F511D}"/>
              </a:ext>
            </a:extLst>
          </p:cNvPr>
          <p:cNvSpPr txBox="1"/>
          <p:nvPr/>
        </p:nvSpPr>
        <p:spPr>
          <a:xfrm>
            <a:off x="1227124" y="9320110"/>
            <a:ext cx="15460949" cy="47109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sz="1000" dirty="0">
                <a:latin typeface="휴먼엑스포" panose="02030504000101010101" pitchFamily="18" charset="-127"/>
                <a:ea typeface="휴먼엑스포" panose="02030504000101010101" pitchFamily="18" charset="-127"/>
                <a:hlinkClick r:id="rId6"/>
              </a:rPr>
              <a:t>https://blog.naver.com/trtr7823/222065872485</a:t>
            </a:r>
            <a:r>
              <a:rPr lang="en-US" sz="1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</a:p>
        </p:txBody>
      </p:sp>
      <p:sp>
        <p:nvSpPr>
          <p:cNvPr id="21" name="Object 68">
            <a:extLst>
              <a:ext uri="{FF2B5EF4-FFF2-40B4-BE49-F238E27FC236}">
                <a16:creationId xmlns:a16="http://schemas.microsoft.com/office/drawing/2014/main" id="{AAE78547-C242-4A93-A9BC-04E65CF65BB4}"/>
              </a:ext>
            </a:extLst>
          </p:cNvPr>
          <p:cNvSpPr txBox="1"/>
          <p:nvPr/>
        </p:nvSpPr>
        <p:spPr>
          <a:xfrm>
            <a:off x="9357899" y="1486293"/>
            <a:ext cx="7330173" cy="134475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A :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비생물적 요인이 생물적 요인에게 영향을 준다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  <a:endParaRPr lang="en-US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2" name="Object 68">
            <a:extLst>
              <a:ext uri="{FF2B5EF4-FFF2-40B4-BE49-F238E27FC236}">
                <a16:creationId xmlns:a16="http://schemas.microsoft.com/office/drawing/2014/main" id="{B5D4AB49-2DC7-48B7-85B5-A7DF357E5E7F}"/>
              </a:ext>
            </a:extLst>
          </p:cNvPr>
          <p:cNvSpPr txBox="1"/>
          <p:nvPr/>
        </p:nvSpPr>
        <p:spPr>
          <a:xfrm>
            <a:off x="9328765" y="3830107"/>
            <a:ext cx="7253464" cy="134475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B :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생물적 요인이 비생물적 요인에게 영향을 준다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  <a:endParaRPr lang="en-US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4" name="Object 68">
            <a:extLst>
              <a:ext uri="{FF2B5EF4-FFF2-40B4-BE49-F238E27FC236}">
                <a16:creationId xmlns:a16="http://schemas.microsoft.com/office/drawing/2014/main" id="{7790EC01-0D93-47B3-96AA-0F44BC3B9DCA}"/>
              </a:ext>
            </a:extLst>
          </p:cNvPr>
          <p:cNvSpPr txBox="1"/>
          <p:nvPr/>
        </p:nvSpPr>
        <p:spPr>
          <a:xfrm>
            <a:off x="9328764" y="6253076"/>
            <a:ext cx="7253463" cy="134475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C :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생물적 요인은 서로 영향을 주고받는다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  <a:endParaRPr lang="en-US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6" name="Object 68">
            <a:extLst>
              <a:ext uri="{FF2B5EF4-FFF2-40B4-BE49-F238E27FC236}">
                <a16:creationId xmlns:a16="http://schemas.microsoft.com/office/drawing/2014/main" id="{907A61BA-75DF-4D48-8C15-72406F9EAEB4}"/>
              </a:ext>
            </a:extLst>
          </p:cNvPr>
          <p:cNvSpPr txBox="1"/>
          <p:nvPr/>
        </p:nvSpPr>
        <p:spPr>
          <a:xfrm>
            <a:off x="9377230" y="2632466"/>
            <a:ext cx="7464212" cy="122223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Ex) </a:t>
            </a:r>
            <a:r>
              <a:rPr lang="ko-KR" altLang="en-US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숲에</a:t>
            </a:r>
            <a:r>
              <a:rPr lang="en-US" altLang="ko-KR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빛이 잘 들고 토양에 양분이 풍부하면 식물이 잘 자란다</a:t>
            </a:r>
            <a:r>
              <a:rPr lang="en-US" altLang="ko-KR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  <a:endParaRPr lang="en-US" sz="3500" dirty="0">
              <a:solidFill>
                <a:srgbClr val="7030A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8" name="Object 68">
            <a:extLst>
              <a:ext uri="{FF2B5EF4-FFF2-40B4-BE49-F238E27FC236}">
                <a16:creationId xmlns:a16="http://schemas.microsoft.com/office/drawing/2014/main" id="{14947E07-268C-4553-9389-689AF28CE194}"/>
              </a:ext>
            </a:extLst>
          </p:cNvPr>
          <p:cNvSpPr txBox="1"/>
          <p:nvPr/>
        </p:nvSpPr>
        <p:spPr>
          <a:xfrm>
            <a:off x="9377230" y="5030844"/>
            <a:ext cx="7464212" cy="122223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Ex) </a:t>
            </a:r>
            <a:r>
              <a:rPr lang="ko-KR" altLang="en-US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낙엽이 쌓여 분해되면 토양이 </a:t>
            </a:r>
            <a:r>
              <a:rPr lang="ko-KR" altLang="en-US" sz="3500" dirty="0" err="1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비옥해진다</a:t>
            </a:r>
            <a:r>
              <a:rPr lang="en-US" altLang="ko-KR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  <a:endParaRPr lang="en-US" sz="3500" dirty="0">
              <a:solidFill>
                <a:srgbClr val="7030A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9" name="Object 68">
            <a:extLst>
              <a:ext uri="{FF2B5EF4-FFF2-40B4-BE49-F238E27FC236}">
                <a16:creationId xmlns:a16="http://schemas.microsoft.com/office/drawing/2014/main" id="{66E53F90-A695-4717-8173-E17796B40219}"/>
              </a:ext>
            </a:extLst>
          </p:cNvPr>
          <p:cNvSpPr txBox="1"/>
          <p:nvPr/>
        </p:nvSpPr>
        <p:spPr>
          <a:xfrm>
            <a:off x="9342594" y="7476183"/>
            <a:ext cx="7464212" cy="155324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Ex) </a:t>
            </a:r>
            <a:r>
              <a:rPr lang="ko-KR" altLang="en-US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초식 동물은 식물을 먹고 살며</a:t>
            </a:r>
            <a:r>
              <a:rPr lang="en-US" altLang="ko-KR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식물은 초식 동물의 배설물을 통해 씨앗을 퍼트린다</a:t>
            </a:r>
            <a:r>
              <a:rPr lang="en-US" altLang="ko-KR" sz="35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  <a:endParaRPr lang="en-US" sz="3500" dirty="0">
              <a:solidFill>
                <a:srgbClr val="7030A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30" name="Object 68">
            <a:extLst>
              <a:ext uri="{FF2B5EF4-FFF2-40B4-BE49-F238E27FC236}">
                <a16:creationId xmlns:a16="http://schemas.microsoft.com/office/drawing/2014/main" id="{4245FD27-6524-49A8-A425-18924B4F3810}"/>
              </a:ext>
            </a:extLst>
          </p:cNvPr>
          <p:cNvSpPr txBox="1"/>
          <p:nvPr/>
        </p:nvSpPr>
        <p:spPr>
          <a:xfrm>
            <a:off x="4208636" y="3438244"/>
            <a:ext cx="762000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sz="4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A</a:t>
            </a:r>
          </a:p>
        </p:txBody>
      </p:sp>
      <p:sp>
        <p:nvSpPr>
          <p:cNvPr id="31" name="Object 68">
            <a:extLst>
              <a:ext uri="{FF2B5EF4-FFF2-40B4-BE49-F238E27FC236}">
                <a16:creationId xmlns:a16="http://schemas.microsoft.com/office/drawing/2014/main" id="{68C99186-DA6C-4F70-B865-C82DA35FE0EE}"/>
              </a:ext>
            </a:extLst>
          </p:cNvPr>
          <p:cNvSpPr txBox="1"/>
          <p:nvPr/>
        </p:nvSpPr>
        <p:spPr>
          <a:xfrm>
            <a:off x="4171475" y="7144988"/>
            <a:ext cx="762000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sz="4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B</a:t>
            </a:r>
          </a:p>
        </p:txBody>
      </p:sp>
      <p:sp>
        <p:nvSpPr>
          <p:cNvPr id="32" name="Object 68">
            <a:extLst>
              <a:ext uri="{FF2B5EF4-FFF2-40B4-BE49-F238E27FC236}">
                <a16:creationId xmlns:a16="http://schemas.microsoft.com/office/drawing/2014/main" id="{9F1A6905-02A9-482D-8546-0CAE3EB621BA}"/>
              </a:ext>
            </a:extLst>
          </p:cNvPr>
          <p:cNvSpPr txBox="1"/>
          <p:nvPr/>
        </p:nvSpPr>
        <p:spPr>
          <a:xfrm>
            <a:off x="6019800" y="5150621"/>
            <a:ext cx="762000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sz="4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6851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2" grpId="0"/>
      <p:bldP spid="24" grpId="0"/>
      <p:bldP spid="26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P241~243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143000" y="0"/>
            <a:ext cx="4482944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생물과 환경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9" name="Object 68">
            <a:extLst>
              <a:ext uri="{FF2B5EF4-FFF2-40B4-BE49-F238E27FC236}">
                <a16:creationId xmlns:a16="http://schemas.microsoft.com/office/drawing/2014/main" id="{22C41AA8-43D2-48C7-AD38-3269FB755A0B}"/>
              </a:ext>
            </a:extLst>
          </p:cNvPr>
          <p:cNvSpPr txBox="1"/>
          <p:nvPr/>
        </p:nvSpPr>
        <p:spPr>
          <a:xfrm>
            <a:off x="1483072" y="1166818"/>
            <a:ext cx="6213128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ko-KR" altLang="en-US" sz="40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빛과</a:t>
            </a:r>
            <a:r>
              <a:rPr lang="en-US" altLang="ko-KR" sz="40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 </a:t>
            </a:r>
            <a:r>
              <a:rPr lang="ko-KR" altLang="en-US" sz="40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생물</a:t>
            </a:r>
            <a:endParaRPr lang="en-US" sz="4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0" name="Object 68">
            <a:extLst>
              <a:ext uri="{FF2B5EF4-FFF2-40B4-BE49-F238E27FC236}">
                <a16:creationId xmlns:a16="http://schemas.microsoft.com/office/drawing/2014/main" id="{797E0C7A-35CF-4782-93F6-836FB9D7548E}"/>
              </a:ext>
            </a:extLst>
          </p:cNvPr>
          <p:cNvSpPr txBox="1"/>
          <p:nvPr/>
        </p:nvSpPr>
        <p:spPr>
          <a:xfrm>
            <a:off x="1588554" y="1920112"/>
            <a:ext cx="15110892" cy="322338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742950" indent="-742950" algn="just">
              <a:buAutoNum type="arabicParenR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빛의 세기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빛의 세기가 강한 곳에 서식하는 식물의 잎은 두껍고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약한 곳에 서식하는 식물의 잎은 얇고 넓다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  <a:p>
            <a:pPr algn="just"/>
            <a:r>
              <a:rPr 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한 식물 개체에서도 강한 빛을 받는 잎이 약한 빛을 받는 잎보다 두껍다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BA4677D3-4290-4380-8D12-65052E6A47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00" y="5143500"/>
            <a:ext cx="15069946" cy="3740071"/>
          </a:xfrm>
          <a:prstGeom prst="rect">
            <a:avLst/>
          </a:prstGeom>
        </p:spPr>
      </p:pic>
      <p:sp>
        <p:nvSpPr>
          <p:cNvPr id="2" name="타원 1">
            <a:extLst>
              <a:ext uri="{FF2B5EF4-FFF2-40B4-BE49-F238E27FC236}">
                <a16:creationId xmlns:a16="http://schemas.microsoft.com/office/drawing/2014/main" id="{ECC91504-716E-48FF-9C24-71C679B72A00}"/>
              </a:ext>
            </a:extLst>
          </p:cNvPr>
          <p:cNvSpPr/>
          <p:nvPr/>
        </p:nvSpPr>
        <p:spPr>
          <a:xfrm>
            <a:off x="5181600" y="2429691"/>
            <a:ext cx="1295400" cy="839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72EA850E-632D-49C6-81BE-19A202EF8873}"/>
              </a:ext>
            </a:extLst>
          </p:cNvPr>
          <p:cNvCxnSpPr>
            <a:cxnSpLocks/>
          </p:cNvCxnSpPr>
          <p:nvPr/>
        </p:nvCxnSpPr>
        <p:spPr>
          <a:xfrm>
            <a:off x="10287000" y="3229794"/>
            <a:ext cx="510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타원 15">
            <a:extLst>
              <a:ext uri="{FF2B5EF4-FFF2-40B4-BE49-F238E27FC236}">
                <a16:creationId xmlns:a16="http://schemas.microsoft.com/office/drawing/2014/main" id="{0D4D9038-EDD4-4536-A825-97D5807F47AE}"/>
              </a:ext>
            </a:extLst>
          </p:cNvPr>
          <p:cNvSpPr/>
          <p:nvPr/>
        </p:nvSpPr>
        <p:spPr>
          <a:xfrm>
            <a:off x="15427858" y="2398984"/>
            <a:ext cx="1295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Object 68">
            <a:extLst>
              <a:ext uri="{FF2B5EF4-FFF2-40B4-BE49-F238E27FC236}">
                <a16:creationId xmlns:a16="http://schemas.microsoft.com/office/drawing/2014/main" id="{9F3FC369-9AEF-4157-8BA4-8AD5DD7DBDEC}"/>
              </a:ext>
            </a:extLst>
          </p:cNvPr>
          <p:cNvSpPr txBox="1"/>
          <p:nvPr/>
        </p:nvSpPr>
        <p:spPr>
          <a:xfrm>
            <a:off x="10036708" y="1727560"/>
            <a:ext cx="2936528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sz="4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4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양지식물</a:t>
            </a:r>
            <a:endParaRPr lang="en-US" sz="4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0" name="Object 68">
            <a:extLst>
              <a:ext uri="{FF2B5EF4-FFF2-40B4-BE49-F238E27FC236}">
                <a16:creationId xmlns:a16="http://schemas.microsoft.com/office/drawing/2014/main" id="{D5D2A168-3CB8-472C-B5CB-BD970729BD92}"/>
              </a:ext>
            </a:extLst>
          </p:cNvPr>
          <p:cNvSpPr txBox="1"/>
          <p:nvPr/>
        </p:nvSpPr>
        <p:spPr>
          <a:xfrm>
            <a:off x="9144000" y="4338896"/>
            <a:ext cx="2936528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sz="4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4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음지식물</a:t>
            </a:r>
            <a:endParaRPr lang="en-US" sz="4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5F50EDBD-E646-4D75-9550-382925571F3D}"/>
              </a:ext>
            </a:extLst>
          </p:cNvPr>
          <p:cNvGrpSpPr/>
          <p:nvPr/>
        </p:nvGrpSpPr>
        <p:grpSpPr>
          <a:xfrm>
            <a:off x="5143500" y="3771900"/>
            <a:ext cx="5143500" cy="596541"/>
            <a:chOff x="5143500" y="3771900"/>
            <a:chExt cx="5143500" cy="596541"/>
          </a:xfrm>
        </p:grpSpPr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3C64E8B9-5F2A-4782-9EB0-9597F7BE97C9}"/>
                </a:ext>
              </a:extLst>
            </p:cNvPr>
            <p:cNvCxnSpPr>
              <a:cxnSpLocks/>
            </p:cNvCxnSpPr>
            <p:nvPr/>
          </p:nvCxnSpPr>
          <p:spPr>
            <a:xfrm>
              <a:off x="5143500" y="3771900"/>
              <a:ext cx="51435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8A11D22B-53F5-40CC-984E-5A0B92044B67}"/>
                </a:ext>
              </a:extLst>
            </p:cNvPr>
            <p:cNvCxnSpPr/>
            <p:nvPr/>
          </p:nvCxnSpPr>
          <p:spPr>
            <a:xfrm>
              <a:off x="9144000" y="3771900"/>
              <a:ext cx="762000" cy="59654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bject 68">
            <a:extLst>
              <a:ext uri="{FF2B5EF4-FFF2-40B4-BE49-F238E27FC236}">
                <a16:creationId xmlns:a16="http://schemas.microsoft.com/office/drawing/2014/main" id="{EF8292B0-F4FF-407F-AC11-BE8B067FD4A7}"/>
              </a:ext>
            </a:extLst>
          </p:cNvPr>
          <p:cNvSpPr txBox="1"/>
          <p:nvPr/>
        </p:nvSpPr>
        <p:spPr>
          <a:xfrm>
            <a:off x="6246986" y="7972147"/>
            <a:ext cx="1906414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sz="4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4000" dirty="0" err="1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양엽</a:t>
            </a:r>
            <a:endParaRPr lang="en-US" sz="4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6" name="Object 68">
            <a:extLst>
              <a:ext uri="{FF2B5EF4-FFF2-40B4-BE49-F238E27FC236}">
                <a16:creationId xmlns:a16="http://schemas.microsoft.com/office/drawing/2014/main" id="{006CF848-DE73-40D5-9768-2BB72EF8FA39}"/>
              </a:ext>
            </a:extLst>
          </p:cNvPr>
          <p:cNvSpPr txBox="1"/>
          <p:nvPr/>
        </p:nvSpPr>
        <p:spPr>
          <a:xfrm>
            <a:off x="14593235" y="7967106"/>
            <a:ext cx="1906414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sz="400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4000" dirty="0" err="1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음엽</a:t>
            </a:r>
            <a:endParaRPr lang="en-US" sz="4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8" name="Object 68">
            <a:extLst>
              <a:ext uri="{FF2B5EF4-FFF2-40B4-BE49-F238E27FC236}">
                <a16:creationId xmlns:a16="http://schemas.microsoft.com/office/drawing/2014/main" id="{390A861B-1FDE-458D-BCE4-1623B5DB1993}"/>
              </a:ext>
            </a:extLst>
          </p:cNvPr>
          <p:cNvSpPr txBox="1"/>
          <p:nvPr/>
        </p:nvSpPr>
        <p:spPr>
          <a:xfrm>
            <a:off x="3525217" y="9281828"/>
            <a:ext cx="12171983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sz="4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※</a:t>
            </a:r>
            <a:r>
              <a:rPr lang="ko-KR" altLang="en-US" sz="4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대부분</a:t>
            </a:r>
            <a:r>
              <a:rPr lang="en-US" altLang="ko-KR" sz="4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4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한 식물에서 </a:t>
            </a:r>
            <a:r>
              <a:rPr lang="ko-KR" altLang="en-US" sz="4000" dirty="0" err="1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양엽</a:t>
            </a:r>
            <a:r>
              <a:rPr lang="en-US" altLang="ko-KR" sz="4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4000" dirty="0" err="1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음엽이</a:t>
            </a:r>
            <a:r>
              <a:rPr lang="ko-KR" altLang="en-US" sz="4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모두 나타남</a:t>
            </a:r>
            <a:r>
              <a:rPr lang="en-US" altLang="ko-KR" sz="4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  <a:endParaRPr lang="en-US" sz="4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372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2" grpId="0" animBg="1"/>
      <p:bldP spid="16" grpId="0" animBg="1"/>
      <p:bldP spid="19" grpId="0"/>
      <p:bldP spid="20" grpId="0"/>
      <p:bldP spid="24" grpId="0"/>
      <p:bldP spid="26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P241~243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143000" y="0"/>
            <a:ext cx="4482944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생물과 환경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0" name="Object 68">
            <a:extLst>
              <a:ext uri="{FF2B5EF4-FFF2-40B4-BE49-F238E27FC236}">
                <a16:creationId xmlns:a16="http://schemas.microsoft.com/office/drawing/2014/main" id="{77C87D2F-61D3-4C67-BDA6-3B031B026EEF}"/>
              </a:ext>
            </a:extLst>
          </p:cNvPr>
          <p:cNvSpPr txBox="1"/>
          <p:nvPr/>
        </p:nvSpPr>
        <p:spPr>
          <a:xfrm>
            <a:off x="1447800" y="1486993"/>
            <a:ext cx="6705600" cy="32004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2)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빛의 파장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바다의 깊이에 따라 도달하는 빛의 파장과 양이 달라 서식하는 해조류가 다름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83E1EED9-6A7F-4DFD-958B-0FA686932A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782810"/>
            <a:ext cx="6553200" cy="4121907"/>
          </a:xfrm>
          <a:prstGeom prst="rect">
            <a:avLst/>
          </a:prstGeom>
        </p:spPr>
      </p:pic>
      <p:sp>
        <p:nvSpPr>
          <p:cNvPr id="12" name="Object 68">
            <a:extLst>
              <a:ext uri="{FF2B5EF4-FFF2-40B4-BE49-F238E27FC236}">
                <a16:creationId xmlns:a16="http://schemas.microsoft.com/office/drawing/2014/main" id="{E9F1014C-E03D-4879-B0AC-719358292452}"/>
              </a:ext>
            </a:extLst>
          </p:cNvPr>
          <p:cNvSpPr txBox="1"/>
          <p:nvPr/>
        </p:nvSpPr>
        <p:spPr>
          <a:xfrm>
            <a:off x="9144000" y="1456612"/>
            <a:ext cx="7696200" cy="284868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3)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일조 시간</a:t>
            </a:r>
            <a:endParaRPr lang="en-US" altLang="ko-KR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동물의 생식이나 행동에 영향 미침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식물의 개화에도 영향을 미침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E658772-744D-4290-892F-72F4D01A0F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7035" y="4252913"/>
            <a:ext cx="2943225" cy="3457575"/>
          </a:xfrm>
          <a:prstGeom prst="rect">
            <a:avLst/>
          </a:prstGeom>
        </p:spPr>
      </p:pic>
      <p:sp>
        <p:nvSpPr>
          <p:cNvPr id="14" name="Object 68">
            <a:extLst>
              <a:ext uri="{FF2B5EF4-FFF2-40B4-BE49-F238E27FC236}">
                <a16:creationId xmlns:a16="http://schemas.microsoft.com/office/drawing/2014/main" id="{4E3BF1D4-53AB-47DD-B946-5DBB46EF7015}"/>
              </a:ext>
            </a:extLst>
          </p:cNvPr>
          <p:cNvSpPr txBox="1"/>
          <p:nvPr/>
        </p:nvSpPr>
        <p:spPr>
          <a:xfrm>
            <a:off x="1227124" y="9320110"/>
            <a:ext cx="15460949" cy="47109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sz="1000" dirty="0">
                <a:latin typeface="휴먼엑스포" panose="02030504000101010101" pitchFamily="18" charset="-127"/>
                <a:ea typeface="휴먼엑스포" panose="02030504000101010101" pitchFamily="18" charset="-127"/>
                <a:hlinkClick r:id="rId7"/>
              </a:rPr>
              <a:t>https://blog.naver.com/izzoa1023/128329935</a:t>
            </a:r>
            <a:r>
              <a:rPr lang="en-US" sz="1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        </a:t>
            </a:r>
            <a:r>
              <a:rPr lang="en-US" sz="1000" dirty="0">
                <a:latin typeface="휴먼엑스포" panose="02030504000101010101" pitchFamily="18" charset="-127"/>
                <a:ea typeface="휴먼엑스포" panose="02030504000101010101" pitchFamily="18" charset="-127"/>
                <a:hlinkClick r:id="rId8"/>
              </a:rPr>
              <a:t>https://blog.naver.com/wolyong77/222121598580</a:t>
            </a:r>
            <a:r>
              <a:rPr lang="en-US" sz="1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  </a:t>
            </a:r>
          </a:p>
          <a:p>
            <a:pPr algn="just"/>
            <a:r>
              <a:rPr lang="en-US" sz="1000" dirty="0">
                <a:latin typeface="휴먼엑스포" panose="02030504000101010101" pitchFamily="18" charset="-127"/>
                <a:ea typeface="휴먼엑스포" panose="02030504000101010101" pitchFamily="18" charset="-127"/>
                <a:hlinkClick r:id="rId9"/>
              </a:rPr>
              <a:t>https://blog.naver.com/rhkddlr0418/220570821931</a:t>
            </a:r>
            <a:r>
              <a:rPr lang="en-US" sz="1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        </a:t>
            </a:r>
            <a:r>
              <a:rPr lang="en-US" sz="1000" dirty="0">
                <a:latin typeface="휴먼엑스포" panose="02030504000101010101" pitchFamily="18" charset="-127"/>
                <a:ea typeface="휴먼엑스포" panose="02030504000101010101" pitchFamily="18" charset="-127"/>
                <a:hlinkClick r:id="rId10"/>
              </a:rPr>
              <a:t>https://blog.naver.com/gkskfh3860/110137026598</a:t>
            </a:r>
            <a:r>
              <a:rPr lang="en-US" sz="1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 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DB3F0AF-FB09-4E67-A51E-A14FDF1176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16889" y="4288264"/>
            <a:ext cx="5643553" cy="207443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817914C-3477-4D59-9365-953A3B21AB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22940" y="6398051"/>
            <a:ext cx="4337936" cy="303341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5F6AABA-B8D1-41B5-B141-88485F49E63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80515" y="6376669"/>
            <a:ext cx="3552634" cy="3727876"/>
          </a:xfrm>
          <a:prstGeom prst="rect">
            <a:avLst/>
          </a:prstGeom>
        </p:spPr>
      </p:pic>
      <p:sp>
        <p:nvSpPr>
          <p:cNvPr id="17" name="타원 16">
            <a:extLst>
              <a:ext uri="{FF2B5EF4-FFF2-40B4-BE49-F238E27FC236}">
                <a16:creationId xmlns:a16="http://schemas.microsoft.com/office/drawing/2014/main" id="{E1BDF21F-62E8-4F1A-8629-57E203F1ADC5}"/>
              </a:ext>
            </a:extLst>
          </p:cNvPr>
          <p:cNvSpPr/>
          <p:nvPr/>
        </p:nvSpPr>
        <p:spPr>
          <a:xfrm>
            <a:off x="2173492" y="5615788"/>
            <a:ext cx="1167205" cy="6921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2B908ABE-E6D7-49B6-8615-4A3B2B95CA06}"/>
              </a:ext>
            </a:extLst>
          </p:cNvPr>
          <p:cNvSpPr/>
          <p:nvPr/>
        </p:nvSpPr>
        <p:spPr>
          <a:xfrm>
            <a:off x="2800869" y="6298139"/>
            <a:ext cx="1167205" cy="6921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6C337F39-C352-4C50-B793-E478360FEE4A}"/>
              </a:ext>
            </a:extLst>
          </p:cNvPr>
          <p:cNvSpPr/>
          <p:nvPr/>
        </p:nvSpPr>
        <p:spPr>
          <a:xfrm>
            <a:off x="3530219" y="7533275"/>
            <a:ext cx="1167205" cy="6921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834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 build="p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P241~243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143000" y="0"/>
            <a:ext cx="4482944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생물과 환경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0" name="Object 68">
            <a:extLst>
              <a:ext uri="{FF2B5EF4-FFF2-40B4-BE49-F238E27FC236}">
                <a16:creationId xmlns:a16="http://schemas.microsoft.com/office/drawing/2014/main" id="{31C5CBE4-1C85-47AB-833F-69F54F72DED6}"/>
              </a:ext>
            </a:extLst>
          </p:cNvPr>
          <p:cNvSpPr txBox="1"/>
          <p:nvPr/>
        </p:nvSpPr>
        <p:spPr>
          <a:xfrm>
            <a:off x="1358939" y="1270359"/>
            <a:ext cx="6213128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ko-KR" altLang="en-US" sz="40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온도와</a:t>
            </a:r>
            <a:r>
              <a:rPr lang="en-US" altLang="ko-KR" sz="40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 </a:t>
            </a:r>
            <a:r>
              <a:rPr lang="ko-KR" altLang="en-US" sz="40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생물</a:t>
            </a:r>
            <a:endParaRPr lang="en-US" sz="4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1" name="Object 68">
            <a:extLst>
              <a:ext uri="{FF2B5EF4-FFF2-40B4-BE49-F238E27FC236}">
                <a16:creationId xmlns:a16="http://schemas.microsoft.com/office/drawing/2014/main" id="{F39915AD-9432-45B6-8026-0A8319DF14AE}"/>
              </a:ext>
            </a:extLst>
          </p:cNvPr>
          <p:cNvSpPr txBox="1"/>
          <p:nvPr/>
        </p:nvSpPr>
        <p:spPr>
          <a:xfrm>
            <a:off x="1588554" y="1920112"/>
            <a:ext cx="15110892" cy="406158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-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동물은 기온이 변하면 체온 유지에 영향을 받음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  <a:p>
            <a:pPr algn="just"/>
            <a:r>
              <a:rPr 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-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변온 동물 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겨울잠 자는 동물들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(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양서류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어류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파충류 등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)</a:t>
            </a:r>
          </a:p>
          <a:p>
            <a:pPr algn="just"/>
            <a:r>
              <a:rPr lang="en-US" sz="40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Ex) </a:t>
            </a:r>
            <a:r>
              <a:rPr lang="ko-KR" altLang="en-US" sz="40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개구리</a:t>
            </a:r>
            <a:endParaRPr lang="en-US" altLang="ko-KR" sz="4000" dirty="0">
              <a:solidFill>
                <a:srgbClr val="7030A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/>
            <a:r>
              <a:rPr 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-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정온 동물 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체온을 일정하게 유지할 수 있도록 적응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(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조류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포유류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) /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서식지의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기온에 따라 몸집과 몸 말단부의 크기 다름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  <a:p>
            <a:pPr algn="just"/>
            <a:r>
              <a:rPr lang="en-US" sz="40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Ex) </a:t>
            </a:r>
            <a:r>
              <a:rPr lang="ko-KR" altLang="en-US" sz="40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추운</a:t>
            </a:r>
            <a:r>
              <a:rPr lang="en-US" sz="40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40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지방 </a:t>
            </a:r>
            <a:r>
              <a:rPr lang="en-US" altLang="ko-KR" sz="40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40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깃털이나 털이 발달</a:t>
            </a:r>
            <a:r>
              <a:rPr lang="en-US" altLang="ko-KR" sz="40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40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피하 지방층 두꺼움</a:t>
            </a:r>
            <a:endParaRPr lang="en-US" sz="4000" dirty="0">
              <a:solidFill>
                <a:srgbClr val="7030A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06F49B1-36D3-43FA-9E82-E4517BB2DC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838" y="5829300"/>
            <a:ext cx="12986323" cy="304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AB0DF02-C10E-4070-9ADD-832F635BA49E}"/>
              </a:ext>
            </a:extLst>
          </p:cNvPr>
          <p:cNvSpPr txBox="1"/>
          <p:nvPr/>
        </p:nvSpPr>
        <p:spPr>
          <a:xfrm>
            <a:off x="5486400" y="8426985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사막여우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705770-5EAE-4A0A-8526-8DE0DEFDEF2A}"/>
              </a:ext>
            </a:extLst>
          </p:cNvPr>
          <p:cNvSpPr txBox="1"/>
          <p:nvPr/>
        </p:nvSpPr>
        <p:spPr>
          <a:xfrm>
            <a:off x="9982200" y="8426985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온대여우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38C446-A087-4A46-BEAA-4F793671C50F}"/>
              </a:ext>
            </a:extLst>
          </p:cNvPr>
          <p:cNvSpPr txBox="1"/>
          <p:nvPr/>
        </p:nvSpPr>
        <p:spPr>
          <a:xfrm>
            <a:off x="14478000" y="8461772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북극여우</a:t>
            </a:r>
          </a:p>
        </p:txBody>
      </p:sp>
      <p:sp>
        <p:nvSpPr>
          <p:cNvPr id="2" name="화살표: 오른쪽 1">
            <a:extLst>
              <a:ext uri="{FF2B5EF4-FFF2-40B4-BE49-F238E27FC236}">
                <a16:creationId xmlns:a16="http://schemas.microsoft.com/office/drawing/2014/main" id="{7C1FAFF6-7D4B-4697-9766-786043E55703}"/>
              </a:ext>
            </a:extLst>
          </p:cNvPr>
          <p:cNvSpPr/>
          <p:nvPr/>
        </p:nvSpPr>
        <p:spPr>
          <a:xfrm>
            <a:off x="2895600" y="8769549"/>
            <a:ext cx="12472387" cy="6323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275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  <p:bldP spid="13" grpId="0"/>
      <p:bldP spid="14" grpId="0"/>
      <p:bldP spid="15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764</Words>
  <Application>Microsoft Office PowerPoint</Application>
  <PresentationFormat>사용자 지정</PresentationFormat>
  <Paragraphs>126</Paragraphs>
  <Slides>13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3" baseType="lpstr">
      <vt:lpstr>?? ??</vt:lpstr>
      <vt:lpstr>맑은 고딕</vt:lpstr>
      <vt:lpstr>쿠키런 Black</vt:lpstr>
      <vt:lpstr>쿠키런 Bold</vt:lpstr>
      <vt:lpstr>휴먼둥근헤드라인</vt:lpstr>
      <vt:lpstr>휴먼모음T</vt:lpstr>
      <vt:lpstr>휴먼엑스포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25</cp:revision>
  <dcterms:created xsi:type="dcterms:W3CDTF">2020-06-24T13:44:54Z</dcterms:created>
  <dcterms:modified xsi:type="dcterms:W3CDTF">2021-09-13T02:15:18Z</dcterms:modified>
</cp:coreProperties>
</file>