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6" r:id="rId7"/>
    <p:sldId id="271" r:id="rId8"/>
    <p:sldId id="279" r:id="rId9"/>
    <p:sldId id="280" r:id="rId10"/>
    <p:sldId id="264" r:id="rId11"/>
    <p:sldId id="267" r:id="rId12"/>
    <p:sldId id="268" r:id="rId13"/>
    <p:sldId id="269" r:id="rId14"/>
    <p:sldId id="272" r:id="rId15"/>
    <p:sldId id="273" r:id="rId16"/>
    <p:sldId id="283" r:id="rId17"/>
    <p:sldId id="281" r:id="rId18"/>
    <p:sldId id="282" r:id="rId19"/>
    <p:sldId id="274" r:id="rId20"/>
    <p:sldId id="275" r:id="rId21"/>
    <p:sldId id="276" r:id="rId22"/>
    <p:sldId id="265" r:id="rId23"/>
    <p:sldId id="270" r:id="rId24"/>
    <p:sldId id="284" r:id="rId25"/>
    <p:sldId id="285" r:id="rId26"/>
    <p:sldId id="286" r:id="rId27"/>
    <p:sldId id="287" r:id="rId28"/>
    <p:sldId id="260" r:id="rId29"/>
  </p:sldIdLst>
  <p:sldSz cx="23409275" cy="13166725"/>
  <p:notesSz cx="13166725" cy="23409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020" autoAdjust="0"/>
  </p:normalViewPr>
  <p:slideViewPr>
    <p:cSldViewPr snapToGrid="0" snapToObjects="1">
      <p:cViewPr varScale="1">
        <p:scale>
          <a:sx n="38" d="100"/>
          <a:sy n="38" d="100"/>
        </p:scale>
        <p:origin x="106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중성지방 </a:t>
            </a:r>
            <a:r>
              <a:rPr lang="en-US" altLang="ko-KR" dirty="0"/>
              <a:t>: </a:t>
            </a:r>
            <a:r>
              <a:rPr lang="ko-KR" altLang="en-US" dirty="0"/>
              <a:t>피부 밑의 지방층 </a:t>
            </a:r>
            <a:r>
              <a:rPr lang="en-US" altLang="ko-KR" dirty="0"/>
              <a:t>– </a:t>
            </a:r>
            <a:r>
              <a:rPr lang="ko-KR" altLang="en-US" dirty="0"/>
              <a:t>에너지 저장 </a:t>
            </a:r>
            <a:r>
              <a:rPr lang="en-US" altLang="ko-KR" dirty="0"/>
              <a:t>– </a:t>
            </a:r>
            <a:r>
              <a:rPr lang="ko-KR" altLang="en-US" dirty="0"/>
              <a:t>체온 유지</a:t>
            </a:r>
            <a:endParaRPr lang="en-US" altLang="ko-KR" dirty="0"/>
          </a:p>
          <a:p>
            <a:r>
              <a:rPr lang="ko-KR" altLang="en-US" dirty="0"/>
              <a:t>인지질 </a:t>
            </a:r>
            <a:r>
              <a:rPr lang="en-US" altLang="ko-KR" dirty="0"/>
              <a:t>: </a:t>
            </a:r>
            <a:r>
              <a:rPr lang="ko-KR" altLang="en-US" dirty="0"/>
              <a:t>세포막</a:t>
            </a:r>
            <a:r>
              <a:rPr lang="en-US" altLang="ko-KR" dirty="0"/>
              <a:t>, </a:t>
            </a:r>
            <a:r>
              <a:rPr lang="ko-KR" altLang="en-US" dirty="0"/>
              <a:t>생체막의 주요 성분</a:t>
            </a:r>
            <a:endParaRPr lang="en-US" altLang="ko-KR" dirty="0"/>
          </a:p>
          <a:p>
            <a:r>
              <a:rPr lang="ko-KR" altLang="en-US" dirty="0"/>
              <a:t>스테로이드 </a:t>
            </a:r>
            <a:r>
              <a:rPr lang="en-US" altLang="ko-KR" dirty="0"/>
              <a:t>: 4</a:t>
            </a:r>
            <a:r>
              <a:rPr lang="ko-KR" altLang="en-US" dirty="0"/>
              <a:t>개의 탄소고리</a:t>
            </a:r>
            <a:r>
              <a:rPr lang="en-US" altLang="ko-KR" dirty="0"/>
              <a:t>, </a:t>
            </a:r>
            <a:r>
              <a:rPr lang="ko-KR" altLang="en-US" dirty="0"/>
              <a:t>성호르몬의 구성 성분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H O 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6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3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1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6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3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6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8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1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펩타이드 결합과 아미노산 개수의 관계</a:t>
            </a:r>
            <a:endParaRPr lang="en-US" altLang="ko-KR" dirty="0"/>
          </a:p>
          <a:p>
            <a:r>
              <a:rPr lang="ko-KR" altLang="en-US" dirty="0"/>
              <a:t>단백질의 구조</a:t>
            </a:r>
            <a:endParaRPr lang="en-US" altLang="ko-KR" dirty="0"/>
          </a:p>
          <a:p>
            <a:r>
              <a:rPr lang="en-US" dirty="0"/>
              <a:t>1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/>
              <a:t>수많은 아미노산 연결된 </a:t>
            </a:r>
            <a:r>
              <a:rPr lang="ko-KR" altLang="en-US" dirty="0" err="1"/>
              <a:t>폴리펩타이드</a:t>
            </a:r>
            <a:r>
              <a:rPr lang="ko-KR" altLang="en-US" dirty="0"/>
              <a:t> </a:t>
            </a:r>
            <a:r>
              <a:rPr lang="en-US" altLang="ko-KR" dirty="0"/>
              <a:t>/ 2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 err="1"/>
              <a:t>폴리펩타이드</a:t>
            </a:r>
            <a:r>
              <a:rPr lang="ko-KR" altLang="en-US" dirty="0"/>
              <a:t> 사슬이 꼬여 나선 구조나 병풍 구조 이룸 </a:t>
            </a:r>
            <a:r>
              <a:rPr lang="en-US" altLang="ko-KR" dirty="0"/>
              <a:t>/ 3</a:t>
            </a:r>
            <a:r>
              <a:rPr lang="ko-KR" altLang="en-US" dirty="0"/>
              <a:t>차 </a:t>
            </a:r>
            <a:r>
              <a:rPr lang="en-US" altLang="ko-KR" dirty="0"/>
              <a:t>: 2</a:t>
            </a:r>
            <a:r>
              <a:rPr lang="ko-KR" altLang="en-US" dirty="0"/>
              <a:t>차 구조가 다시 구부러지고 접혀 </a:t>
            </a:r>
            <a:r>
              <a:rPr lang="en-US" altLang="ko-KR" dirty="0"/>
              <a:t>3</a:t>
            </a:r>
            <a:r>
              <a:rPr lang="ko-KR" altLang="en-US" dirty="0"/>
              <a:t>차원적인 구조 </a:t>
            </a:r>
            <a:r>
              <a:rPr lang="en-US" altLang="ko-KR" dirty="0"/>
              <a:t>/ 4</a:t>
            </a:r>
            <a:r>
              <a:rPr lang="ko-KR" altLang="en-US" dirty="0"/>
              <a:t>차 </a:t>
            </a:r>
            <a:r>
              <a:rPr lang="en-US" altLang="ko-KR" dirty="0"/>
              <a:t>: 3</a:t>
            </a:r>
            <a:r>
              <a:rPr lang="ko-KR" altLang="en-US" dirty="0"/>
              <a:t>차 구조를 이룬 </a:t>
            </a:r>
            <a:r>
              <a:rPr lang="en-US" altLang="ko-KR" dirty="0"/>
              <a:t>2</a:t>
            </a:r>
            <a:r>
              <a:rPr lang="ko-KR" altLang="en-US" dirty="0"/>
              <a:t>개 이상의 </a:t>
            </a:r>
            <a:r>
              <a:rPr lang="ko-KR" altLang="en-US" dirty="0" err="1"/>
              <a:t>폴리펩타이드가</a:t>
            </a:r>
            <a:r>
              <a:rPr lang="ko-KR" altLang="en-US" dirty="0"/>
              <a:t> 모여 하나의 기능을 갖는 단백질을 형성하는 구조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R=</a:t>
            </a:r>
            <a:r>
              <a:rPr lang="ko-KR" altLang="en-US" dirty="0" err="1"/>
              <a:t>곁사슬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R=</a:t>
            </a:r>
            <a:r>
              <a:rPr lang="ko-KR" altLang="en-US" dirty="0" err="1"/>
              <a:t>곁사슬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R=</a:t>
            </a:r>
            <a:r>
              <a:rPr lang="ko-KR" altLang="en-US" dirty="0" err="1"/>
              <a:t>곁사슬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blog.naver.com/jjj_1/221274992171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blog.naver.com/ldj1975/220163270149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neasin001/22139697458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7.jpeg"/><Relationship Id="rId4" Type="http://schemas.openxmlformats.org/officeDocument/2006/relationships/image" Target="../media/image6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hyperlink" Target="https://m.blog.naver.com/PostView.naver?isHttpsRedirect=true&amp;blogId=skh96&amp;logNo=221247979916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m.blog.naver.com/PostView.naver?isHttpsRedirect=true&amp;blogId=chamse44&amp;logNo=22124576462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PostView.naver?isHttpsRedirect=true&amp;blogId=chirohealth&amp;logNo=220926661776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PostView.naver?isHttpsRedirect=true&amp;blogId=chamse44&amp;logNo=22124576462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PostView.naver?isHttpsRedirect=true&amp;blogId=chamse44&amp;logNo=22124576462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PostView.naver?isHttpsRedirect=true&amp;blogId=chamse44&amp;logNo=22124576462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PostView.naver?isHttpsRedirect=true&amp;blogId=chamse44&amp;logNo=221245764628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jungshim/221404031225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terms.naver.com/entry.nhn?docId=2843585&amp;cid=47309&amp;categoryId=473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smile737/221487488464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3.jpeg"/><Relationship Id="rId5" Type="http://schemas.openxmlformats.org/officeDocument/2006/relationships/image" Target="../media/image7.png"/><Relationship Id="rId10" Type="http://schemas.openxmlformats.org/officeDocument/2006/relationships/hyperlink" Target="https://m.blog.naver.com/PostView.naver?isHttpsRedirect=true&amp;blogId=jdh8120&amp;logNo=220990926519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creation.kr/Plants/?q=YToxOntzOjEyOiJrZXl3b3JkX3R5cGUiO3M6MzoiYWxsIjt9&amp;bmode=view&amp;idx=1291398&amp;t=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535" y="3083693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물질과 규칙성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2737" y="4082760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자연의 구성 물질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6054" y="5415957"/>
            <a:ext cx="12056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02. </a:t>
            </a:r>
            <a:r>
              <a:rPr lang="ko-KR" altLang="en-US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생명체 구성 물질의 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610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(9kcal/g)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6" y="4041535"/>
            <a:ext cx="171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단백질과 함께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세포막 구성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/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호르몬의 구성 성분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3)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549764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유기 용매에 잘 녹음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695375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 등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68" y="7969418"/>
            <a:ext cx="6776359" cy="37484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9866" y="7969418"/>
            <a:ext cx="6434546" cy="37484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https://blog.naver.com/ldj1975/220163270149</a:t>
            </a:r>
            <a:r>
              <a:rPr lang="en-US" altLang="ko-KR" dirty="0"/>
              <a:t>     </a:t>
            </a:r>
            <a:r>
              <a:rPr lang="en-US" altLang="ko-KR" dirty="0">
                <a:hlinkClick r:id="rId11"/>
              </a:rPr>
              <a:t>https://blog.naver.com/jjj_1/221274992171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9827" y="8017423"/>
            <a:ext cx="7219950" cy="37004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98986" y="11551016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4799" y="11553499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1" y="11534082"/>
            <a:ext cx="555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콜레스테롤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893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1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 정보를 저장하거나 단백질 합성에 관여하는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당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= 1 : 1 :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9702206"/>
            <a:ext cx="204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한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인산이 다른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당과 결합하여 연결됨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198" y="6170186"/>
            <a:ext cx="9097929" cy="34964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535" y="4088155"/>
            <a:ext cx="7954257" cy="56251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2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692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DNA, RNA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32028"/>
              </p:ext>
            </p:extLst>
          </p:nvPr>
        </p:nvGraphicFramePr>
        <p:xfrm>
          <a:off x="2570857" y="3900877"/>
          <a:ext cx="19510210" cy="8274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6209">
                  <a:extLst>
                    <a:ext uri="{9D8B030D-6E8A-4147-A177-3AD203B41FA5}">
                      <a16:colId xmlns:a16="http://schemas.microsoft.com/office/drawing/2014/main" val="473310341"/>
                    </a:ext>
                  </a:extLst>
                </a:gridCol>
                <a:gridCol w="8195733">
                  <a:extLst>
                    <a:ext uri="{9D8B030D-6E8A-4147-A177-3AD203B41FA5}">
                      <a16:colId xmlns:a16="http://schemas.microsoft.com/office/drawing/2014/main" val="3797522744"/>
                    </a:ext>
                  </a:extLst>
                </a:gridCol>
                <a:gridCol w="8568268">
                  <a:extLst>
                    <a:ext uri="{9D8B030D-6E8A-4147-A177-3AD203B41FA5}">
                      <a16:colId xmlns:a16="http://schemas.microsoft.com/office/drawing/2014/main" val="1206825908"/>
                    </a:ext>
                  </a:extLst>
                </a:gridCol>
              </a:tblGrid>
              <a:tr h="1094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DNA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RNA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294162"/>
                  </a:ext>
                </a:extLst>
              </a:tr>
              <a:tr h="1405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구조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0827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40992"/>
                  </a:ext>
                </a:extLst>
              </a:tr>
              <a:tr h="22521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염기의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76140"/>
                  </a:ext>
                </a:extLst>
              </a:tr>
              <a:tr h="2269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기능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075899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4992" y="948267"/>
            <a:ext cx="6372341" cy="2816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534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나선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250" y="6499245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98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타이민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6774" y="10474762"/>
            <a:ext cx="844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유전정보 저장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679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단일 가닥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67940" y="6481959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9182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유라실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(U)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06779" y="10071474"/>
            <a:ext cx="8999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 정보 전달 및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 합성 과정에 관여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6066" y="943428"/>
            <a:ext cx="6809858" cy="28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2" y="2366019"/>
            <a:ext cx="18752587" cy="1000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0B590-D8A1-477F-9CAB-D6CD1C2F31CB}"/>
              </a:ext>
            </a:extLst>
          </p:cNvPr>
          <p:cNvSpPr txBox="1"/>
          <p:nvPr/>
        </p:nvSpPr>
        <p:spPr>
          <a:xfrm>
            <a:off x="7884160" y="3831082"/>
            <a:ext cx="33734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/>
              <a:t>수소결합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3F99E-7162-40F5-BA2B-92833441C1FE}"/>
              </a:ext>
            </a:extLst>
          </p:cNvPr>
          <p:cNvSpPr txBox="1"/>
          <p:nvPr/>
        </p:nvSpPr>
        <p:spPr>
          <a:xfrm>
            <a:off x="4873958" y="7667776"/>
            <a:ext cx="33734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/>
              <a:t>공유결합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0135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3453084" cy="861774"/>
            <a:chOff x="554495" y="2043865"/>
            <a:chExt cx="331785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문제 인식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5802514" y="3495584"/>
            <a:ext cx="16836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어떤 구조로 되어 있으며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구조에서 나타나는 규칙성은 무엇일까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349431" y="5551311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50" name="직사각형 31"/>
          <p:cNvSpPr>
            <a:spLocks noChangeArrowheads="1"/>
          </p:cNvSpPr>
          <p:nvPr/>
        </p:nvSpPr>
        <p:spPr bwMode="auto">
          <a:xfrm>
            <a:off x="2465195" y="6520807"/>
            <a:ext cx="14214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1. 5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명이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모둠을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이루고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굵은 실선을 따라 가위로 오린 후 모은다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287" y="4907239"/>
            <a:ext cx="5923058" cy="4002209"/>
          </a:xfrm>
          <a:prstGeom prst="rect">
            <a:avLst/>
          </a:prstGeom>
        </p:spPr>
      </p:pic>
      <p:sp>
        <p:nvSpPr>
          <p:cNvPr id="52" name="직사각형 31"/>
          <p:cNvSpPr>
            <a:spLocks noChangeArrowheads="1"/>
          </p:cNvSpPr>
          <p:nvPr/>
        </p:nvSpPr>
        <p:spPr bwMode="auto">
          <a:xfrm>
            <a:off x="8568444" y="10261801"/>
            <a:ext cx="13618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점선을 따라 사각 기둥 모양으로 접고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7" y="8769296"/>
            <a:ext cx="5902094" cy="35124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421791" y="3637456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1234" y="4463842"/>
            <a:ext cx="140363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과정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에서 만든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상보적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염기쌍끼리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짝은 맞추어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64" y="3284978"/>
            <a:ext cx="5857361" cy="3568277"/>
          </a:xfrm>
          <a:prstGeom prst="rect">
            <a:avLst/>
          </a:prstGeom>
        </p:spPr>
      </p:pic>
      <p:sp>
        <p:nvSpPr>
          <p:cNvPr id="56" name="직사각형 31"/>
          <p:cNvSpPr>
            <a:spLocks noChangeArrowheads="1"/>
          </p:cNvSpPr>
          <p:nvPr/>
        </p:nvSpPr>
        <p:spPr bwMode="auto">
          <a:xfrm>
            <a:off x="8503592" y="7722498"/>
            <a:ext cx="13834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쌍을 당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인산 부위의 홈을 서로 끼우면서 연결하여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완성한다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89" y="6743496"/>
            <a:ext cx="6094602" cy="3493766"/>
          </a:xfrm>
          <a:prstGeom prst="rect">
            <a:avLst/>
          </a:prstGeom>
        </p:spPr>
      </p:pic>
      <p:sp>
        <p:nvSpPr>
          <p:cNvPr id="60" name="직사각형 31"/>
          <p:cNvSpPr>
            <a:spLocks noChangeArrowheads="1"/>
          </p:cNvSpPr>
          <p:nvPr/>
        </p:nvSpPr>
        <p:spPr bwMode="auto">
          <a:xfrm>
            <a:off x="2341234" y="10995785"/>
            <a:ext cx="201631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완성된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한쪽 끝을 잡고 자연스럽게 늘어뜨린 후 구조를 관찰한다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6" y="1148462"/>
            <a:ext cx="19148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단백질과 핵산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(DNA)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비교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p82)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F0C8AD-0D64-4082-8E95-62C597E1F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665" y="2473119"/>
            <a:ext cx="10369974" cy="42144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CC02B2-1342-4CE4-936E-0D74CE81AA70}"/>
              </a:ext>
            </a:extLst>
          </p:cNvPr>
          <p:cNvSpPr txBox="1"/>
          <p:nvPr/>
        </p:nvSpPr>
        <p:spPr>
          <a:xfrm>
            <a:off x="4153233" y="12407667"/>
            <a:ext cx="1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https://m.blog.naver.com/PostView.naver?isHttpsRedirect=true&amp;blogId=chamse44&amp;logNo=221245764628</a:t>
            </a:r>
            <a:r>
              <a:rPr lang="en-US" altLang="ko-KR" dirty="0"/>
              <a:t> </a:t>
            </a:r>
          </a:p>
          <a:p>
            <a:r>
              <a:rPr lang="en-US" altLang="ko-KR" dirty="0">
                <a:hlinkClick r:id="rId10"/>
              </a:rPr>
              <a:t>https://m.blog.naver.com/PostView.naver?isHttpsRedirect=true&amp;blogId=skh96&amp;logNo=221247979916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7427F3F-B43D-427B-B745-CCD0489895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4025" y="2318013"/>
            <a:ext cx="6448216" cy="4087167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BF80FB2-3CB6-4212-A71A-5720EB47D232}"/>
              </a:ext>
            </a:extLst>
          </p:cNvPr>
          <p:cNvSpPr/>
          <p:nvPr/>
        </p:nvSpPr>
        <p:spPr>
          <a:xfrm>
            <a:off x="557107" y="6758060"/>
            <a:ext cx="11663679" cy="5589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단위체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아미노산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단백질의 형성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아미노산이 펩타이드 결합으로 연결 → </a:t>
            </a:r>
            <a:r>
              <a:rPr lang="ko-KR" altLang="en-US" sz="4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폴리펩타이드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형성 → 입체 구조의 단백질 형성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다양한 단백질 형성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20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종류의 아미노산이 다양한 순서로 결합 → 다양한 입체 구조의 단백질 형성 → 서로 다른 기능을 하는 다양한 종류의 단백질 형성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555B112-9198-4B55-B3B6-25C00D182E14}"/>
              </a:ext>
            </a:extLst>
          </p:cNvPr>
          <p:cNvSpPr/>
          <p:nvPr/>
        </p:nvSpPr>
        <p:spPr>
          <a:xfrm>
            <a:off x="12302067" y="6776249"/>
            <a:ext cx="10903373" cy="5589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단위체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형성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연결 → </a:t>
            </a:r>
            <a:r>
              <a:rPr lang="ko-KR" altLang="en-US" sz="4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폴리뉴클레오타이드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형성 → 이중 나선 구조 형성</a:t>
            </a:r>
            <a:endParaRPr lang="en-US" altLang="ko-KR" sz="4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다양한 유전 정보 저장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4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종류의 </a:t>
            </a:r>
            <a:r>
              <a:rPr lang="ko-KR" altLang="en-US" sz="4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뉴클레오타이드가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다양한 순서로 결합 → 다양한 염기 서열을 가진 </a:t>
            </a:r>
            <a:r>
              <a:rPr lang="en-US" altLang="ko-KR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형성 → 다양한 유전 정보 저장</a:t>
            </a:r>
          </a:p>
        </p:txBody>
      </p:sp>
    </p:spTree>
    <p:extLst>
      <p:ext uri="{BB962C8B-B14F-4D97-AF65-F5344CB8AC3E}">
        <p14:creationId xmlns:p14="http://schemas.microsoft.com/office/powerpoint/2010/main" val="8151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1313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p83)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D0EA-03C3-4E08-AF65-F760AC8B5F3E}"/>
              </a:ext>
            </a:extLst>
          </p:cNvPr>
          <p:cNvSpPr txBox="1"/>
          <p:nvPr/>
        </p:nvSpPr>
        <p:spPr>
          <a:xfrm>
            <a:off x="1319731" y="2423510"/>
            <a:ext cx="95822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단위체의 이름과 단위체를 구성하는 물질 ㉠은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53714F-D21A-4DF7-A71B-5AE0923AA3A8}"/>
              </a:ext>
            </a:extLst>
          </p:cNvPr>
          <p:cNvSpPr txBox="1"/>
          <p:nvPr/>
        </p:nvSpPr>
        <p:spPr>
          <a:xfrm>
            <a:off x="11216264" y="2457849"/>
            <a:ext cx="97093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 구조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CCA0F-A366-448E-93F5-07C32A0C1A57}"/>
              </a:ext>
            </a:extLst>
          </p:cNvPr>
          <p:cNvSpPr txBox="1"/>
          <p:nvPr/>
        </p:nvSpPr>
        <p:spPr>
          <a:xfrm>
            <a:off x="1336233" y="7934182"/>
            <a:ext cx="95822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 구조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40BAD1-419E-4E3C-ACEC-03C40EF1D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6906" y="4208614"/>
            <a:ext cx="6652261" cy="36805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ED64952-D9C2-4B90-AB59-BE160E951D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53" y="8962516"/>
            <a:ext cx="6353175" cy="36287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015D56-F16D-4BEB-B46B-CC3BDE37E7F1}"/>
              </a:ext>
            </a:extLst>
          </p:cNvPr>
          <p:cNvSpPr txBox="1"/>
          <p:nvPr/>
        </p:nvSpPr>
        <p:spPr>
          <a:xfrm>
            <a:off x="6861129" y="8987421"/>
            <a:ext cx="43551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(1)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 핵산은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E3D05-3CEA-4518-B90A-75B7083A947E}"/>
              </a:ext>
            </a:extLst>
          </p:cNvPr>
          <p:cNvSpPr txBox="1"/>
          <p:nvPr/>
        </p:nvSpPr>
        <p:spPr>
          <a:xfrm>
            <a:off x="6861128" y="10623100"/>
            <a:ext cx="58185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(2)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몇 개의 단위체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5AE10E-93D9-400D-9210-6CBB43E988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4905" y="3485287"/>
            <a:ext cx="4856327" cy="71378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3C598F-1814-4CA9-9619-857EAD85FE91}"/>
              </a:ext>
            </a:extLst>
          </p:cNvPr>
          <p:cNvSpPr txBox="1"/>
          <p:nvPr/>
        </p:nvSpPr>
        <p:spPr>
          <a:xfrm>
            <a:off x="15963981" y="3536404"/>
            <a:ext cx="6775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(1)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 핵산을 구성하는 당은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                 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5745C-458F-4F78-8EBE-27B1FCA32C17}"/>
              </a:ext>
            </a:extLst>
          </p:cNvPr>
          <p:cNvSpPr txBox="1"/>
          <p:nvPr/>
        </p:nvSpPr>
        <p:spPr>
          <a:xfrm>
            <a:off x="15963981" y="5364377"/>
            <a:ext cx="82962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(2)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바깥쪽 골격을 이루는 ㉠은 당과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       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결합으로 형성된다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8274F-80D3-4562-9F5D-F8E493879E89}"/>
              </a:ext>
            </a:extLst>
          </p:cNvPr>
          <p:cNvSpPr txBox="1"/>
          <p:nvPr/>
        </p:nvSpPr>
        <p:spPr>
          <a:xfrm>
            <a:off x="15959218" y="7950123"/>
            <a:ext cx="745005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(3)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 ㉡이 구아닌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이라면 이와 결합한 염기 ㉢은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       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84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40" grpId="0"/>
      <p:bldP spid="21" grpId="0"/>
      <p:bldP spid="22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1313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p83)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D0EA-03C3-4E08-AF65-F760AC8B5F3E}"/>
              </a:ext>
            </a:extLst>
          </p:cNvPr>
          <p:cNvSpPr txBox="1"/>
          <p:nvPr/>
        </p:nvSpPr>
        <p:spPr>
          <a:xfrm>
            <a:off x="1769533" y="2333062"/>
            <a:ext cx="95822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핵산에 대한 설명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O/X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CCA0F-A366-448E-93F5-07C32A0C1A57}"/>
              </a:ext>
            </a:extLst>
          </p:cNvPr>
          <p:cNvSpPr txBox="1"/>
          <p:nvPr/>
        </p:nvSpPr>
        <p:spPr>
          <a:xfrm>
            <a:off x="1925513" y="7601872"/>
            <a:ext cx="10164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다른 쪽 가닥의 염기 서열은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C598F-1814-4CA9-9619-857EAD85FE91}"/>
              </a:ext>
            </a:extLst>
          </p:cNvPr>
          <p:cNvSpPr txBox="1"/>
          <p:nvPr/>
        </p:nvSpPr>
        <p:spPr>
          <a:xfrm>
            <a:off x="2167467" y="3419266"/>
            <a:ext cx="204494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(1)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단위체는 인산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당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염기가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1:1:4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로 결합되어 있다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2B0F5-4A51-4119-AC43-78450A1ADA82}"/>
              </a:ext>
            </a:extLst>
          </p:cNvPr>
          <p:cNvSpPr txBox="1"/>
          <p:nvPr/>
        </p:nvSpPr>
        <p:spPr>
          <a:xfrm>
            <a:off x="2167467" y="4445277"/>
            <a:ext cx="111624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(2)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단위체는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20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종류이다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5E1159-A6F7-4669-9EA3-9A1B6AB5B3C0}"/>
              </a:ext>
            </a:extLst>
          </p:cNvPr>
          <p:cNvSpPr txBox="1"/>
          <p:nvPr/>
        </p:nvSpPr>
        <p:spPr>
          <a:xfrm>
            <a:off x="2167466" y="5418920"/>
            <a:ext cx="206925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(3) DNA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유전 정보를 저장하고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RNA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유전 정보 전달 및 단백질 합성에 관여한다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56F8EA7-24E2-40F3-AE56-7313B451BB90}"/>
              </a:ext>
            </a:extLst>
          </p:cNvPr>
          <p:cNvSpPr/>
          <p:nvPr/>
        </p:nvSpPr>
        <p:spPr>
          <a:xfrm>
            <a:off x="12217525" y="7586580"/>
            <a:ext cx="9266237" cy="1429286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b="1" dirty="0"/>
              <a:t>T A C </a:t>
            </a:r>
            <a:r>
              <a:rPr lang="en-US" altLang="ko-KR" sz="5000" b="1" dirty="0" err="1"/>
              <a:t>C</a:t>
            </a:r>
            <a:r>
              <a:rPr lang="en-US" altLang="ko-KR" sz="5000" b="1" dirty="0"/>
              <a:t> A C G T G C A T</a:t>
            </a:r>
            <a:endParaRPr lang="ko-KR" altLang="en-US" sz="5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1F56BF-7AFB-4301-932B-073FD80234E9}"/>
              </a:ext>
            </a:extLst>
          </p:cNvPr>
          <p:cNvSpPr txBox="1"/>
          <p:nvPr/>
        </p:nvSpPr>
        <p:spPr>
          <a:xfrm>
            <a:off x="1925512" y="9569372"/>
            <a:ext cx="209344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DNA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 나선에서 구아닌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비율이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30%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일 때 사이토신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비율은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756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24" grpId="0"/>
      <p:bldP spid="19" grpId="0"/>
      <p:bldP spid="20" grpId="0"/>
      <p:bldP spid="7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다음 내용을 포함하여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구조적 특징과 규칙성을 설명해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53186" y="5805644"/>
            <a:ext cx="18540833" cy="128387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전체 모양  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사이의 연결 부위    염기의 결합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52179-3B87-43B5-B657-8984C5033C40}"/>
              </a:ext>
            </a:extLst>
          </p:cNvPr>
          <p:cNvSpPr txBox="1"/>
          <p:nvPr/>
        </p:nvSpPr>
        <p:spPr>
          <a:xfrm>
            <a:off x="2167467" y="7762240"/>
            <a:ext cx="19778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전체적으로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나선형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당과 인산기가 뼈대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이루고 중앙에 염기가 있다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뉴클레오타이드는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인산과 당 사이에서 공유결합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서로 연결된다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나선은 염기 부분으로 결합되며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수소결합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5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아데닌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(A)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타이민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(T),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구아닌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(G)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사이토신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(C)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상보적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결합한다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3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77429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484" y="12543282"/>
            <a:ext cx="4320540" cy="41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137" y="852486"/>
            <a:ext cx="6764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학습 목표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866" y="2861733"/>
            <a:ext cx="109897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생명체를 구성하는 물질의 종류와 특징을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생명체의 주요 구성 물질이 단위체의 조합으로 형성된다는 것을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DNA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관찰하여 핵산의 구조적 특징과 규칙성을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자신의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모둠에서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만든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염기 서열을 써 보고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모둠의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염기 서열과 비교해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336119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일정한 구조의 단위체들이 다양하게 조합하여 생명체의 주요 구성 물질을 형성하는 원리를 토의해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3005D3-F1C8-46B7-9755-EA8672043597}"/>
              </a:ext>
            </a:extLst>
          </p:cNvPr>
          <p:cNvSpPr txBox="1"/>
          <p:nvPr/>
        </p:nvSpPr>
        <p:spPr>
          <a:xfrm>
            <a:off x="2349430" y="9347289"/>
            <a:ext cx="197781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염기가 다른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종류의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뉴클레오타이드로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 서열이 다양한 </a:t>
            </a:r>
            <a:r>
              <a:rPr lang="en-US" altLang="ko-KR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만들 수 있는 것처럼 단위체를 조합하여 생명체의 구성 물질을 만들면 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적은 종류의 단위체로도 다양한 물질을 합성할 수 있다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7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349431" y="2399605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kumimoji="0" lang="ko-KR" altLang="en-US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스스로 해결하기</a:t>
            </a: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endParaRPr kumimoji="0" lang="ko-KR" altLang="en-US" sz="6000" spc="-15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118958"/>
            <a:ext cx="188003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인포그래픽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정보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데이터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지식을 시각적으로 표현한 것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과학적 정보를 알기 쉽게 시각화하는 도구로도 사용됨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신문 기사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기사 제목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핵심 내용</a:t>
            </a:r>
            <a:endParaRPr lang="en-US" altLang="ko-KR" sz="5000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5237" y="3496860"/>
            <a:ext cx="1948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200">
                <a:solidFill>
                  <a:srgbClr val="58137F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창의⦁융합</a:t>
            </a: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lang="en-US" altLang="ko-KR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분자 구조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밝히는 데는 과학자 뿐만 아니라 다양한 분야의 학자들이 기여하였다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이러한 학자들의 업적을 조사하여 인포그래픽을 넣어 신문 기사를 써 보자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4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물에 녹아 있거나 다른 물질과 결합하여 존재하는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다양한 생리 작용 조절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몸의 구성 성분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체액의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삼투압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pH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조절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5) </a:t>
            </a:r>
            <a:r>
              <a:rPr lang="ko-KR" altLang="en-US" sz="7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7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467" y="7201520"/>
            <a:ext cx="186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나트륨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칼륨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마그네슘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염소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철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요오드 등</a:t>
            </a:r>
          </a:p>
        </p:txBody>
      </p:sp>
    </p:spTree>
    <p:extLst>
      <p:ext uri="{BB962C8B-B14F-4D97-AF65-F5344CB8AC3E}">
        <p14:creationId xmlns:p14="http://schemas.microsoft.com/office/powerpoint/2010/main" val="13645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주요 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56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1205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6)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추가개념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p78)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467" y="5193712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단당류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https://m.blog.naver.com/PostView.naver?isHttpsRedirect=true&amp;blogId=chirohealth&amp;logNo=220926661776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04883" y="5137230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이당류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20533" y="5105621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다당류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1067" y="6314848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1067" y="7486225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4134" y="8824977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1067" y="9924623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0155" y="11006430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1913467" y="6822680"/>
            <a:ext cx="2387600" cy="1015663"/>
            <a:chOff x="1913467" y="6822680"/>
            <a:chExt cx="2387600" cy="1015663"/>
          </a:xfrm>
        </p:grpSpPr>
        <p:sp>
          <p:nvSpPr>
            <p:cNvPr id="21" name="TextBox 20"/>
            <p:cNvSpPr txBox="1"/>
            <p:nvPr/>
          </p:nvSpPr>
          <p:spPr>
            <a:xfrm>
              <a:off x="1913467" y="68226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5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3911600" y="6870770"/>
              <a:ext cx="389467" cy="907112"/>
              <a:chOff x="3911600" y="6870770"/>
              <a:chExt cx="389467" cy="907112"/>
            </a:xfrm>
          </p:grpSpPr>
          <p:cxnSp>
            <p:nvCxnSpPr>
              <p:cNvPr id="9" name="직선 연결선 8"/>
              <p:cNvCxnSpPr/>
              <p:nvPr/>
            </p:nvCxnSpPr>
            <p:spPr>
              <a:xfrm flipV="1">
                <a:off x="3911600" y="6870770"/>
                <a:ext cx="389467" cy="4113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3911600" y="7303431"/>
                <a:ext cx="389467" cy="47445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그룹 41"/>
          <p:cNvGrpSpPr/>
          <p:nvPr/>
        </p:nvGrpSpPr>
        <p:grpSpPr>
          <a:xfrm>
            <a:off x="1913467" y="9239553"/>
            <a:ext cx="2387600" cy="2302143"/>
            <a:chOff x="1913467" y="9239553"/>
            <a:chExt cx="2387600" cy="2302143"/>
          </a:xfrm>
        </p:grpSpPr>
        <p:sp>
          <p:nvSpPr>
            <p:cNvPr id="22" name="TextBox 21"/>
            <p:cNvSpPr txBox="1"/>
            <p:nvPr/>
          </p:nvSpPr>
          <p:spPr>
            <a:xfrm>
              <a:off x="1913467" y="97690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6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cxnSp>
          <p:nvCxnSpPr>
            <p:cNvPr id="34" name="직선 연결선 33"/>
            <p:cNvCxnSpPr>
              <a:endCxn id="25" idx="1"/>
            </p:cNvCxnSpPr>
            <p:nvPr/>
          </p:nvCxnSpPr>
          <p:spPr>
            <a:xfrm>
              <a:off x="4021668" y="9239553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3975100" y="11525385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911600" y="10276911"/>
              <a:ext cx="38946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3975100" y="9239553"/>
              <a:ext cx="46568" cy="23021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619067" y="6789392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엿당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19067" y="8076875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35999" y="9364358"/>
            <a:ext cx="7484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젖당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8223418" y="7176622"/>
            <a:ext cx="429514" cy="2748001"/>
            <a:chOff x="8223418" y="7176622"/>
            <a:chExt cx="429514" cy="2748001"/>
          </a:xfrm>
        </p:grpSpPr>
        <p:cxnSp>
          <p:nvCxnSpPr>
            <p:cNvPr id="55" name="직선 연결선 54"/>
            <p:cNvCxnSpPr/>
            <p:nvPr/>
          </p:nvCxnSpPr>
          <p:spPr>
            <a:xfrm>
              <a:off x="8257283" y="717662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223418" y="8595911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8240350" y="9924623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8257283" y="7176622"/>
              <a:ext cx="0" cy="27480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그룹 69"/>
          <p:cNvGrpSpPr/>
          <p:nvPr/>
        </p:nvGrpSpPr>
        <p:grpSpPr>
          <a:xfrm>
            <a:off x="16157351" y="7047244"/>
            <a:ext cx="429515" cy="3178888"/>
            <a:chOff x="16157351" y="7047244"/>
            <a:chExt cx="429515" cy="3178888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16191217" y="7047244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16187986" y="8636688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16157351" y="1022613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16191217" y="7047244"/>
              <a:ext cx="0" cy="31788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6539265" y="6571672"/>
            <a:ext cx="671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522332" y="8179211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동물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95381" y="9810427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셀룰로스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세포벽 성분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04784D-F710-427B-BB6A-083CBEFE1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75360" y="1243616"/>
            <a:ext cx="9365728" cy="29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49" grpId="0"/>
      <p:bldP spid="50" grpId="0"/>
      <p:bldP spid="51" grpId="0"/>
      <p:bldP spid="66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6" y="1148462"/>
            <a:ext cx="19148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만점 문제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p84)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C02B2-1342-4CE4-936E-0D74CE81AA70}"/>
              </a:ext>
            </a:extLst>
          </p:cNvPr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https://m.blog.naver.com/PostView.naver?isHttpsRedirect=true&amp;blogId=chamse44&amp;logNo=221245764628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CA0B632-3AB4-4344-9B04-56C1B183A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3760" y="2839716"/>
            <a:ext cx="9023713" cy="6248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DA61C-1794-4F6B-9BBD-F4B04E5365F0}"/>
              </a:ext>
            </a:extLst>
          </p:cNvPr>
          <p:cNvSpPr txBox="1"/>
          <p:nvPr/>
        </p:nvSpPr>
        <p:spPr>
          <a:xfrm>
            <a:off x="2167466" y="2643372"/>
            <a:ext cx="11724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01.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사람을 구성하는 물질과 그 비율을 나타낸 것이다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이에 대한 설명으로 옳은 것은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A5767-41BD-4934-B11E-9E2EC2C02D77}"/>
              </a:ext>
            </a:extLst>
          </p:cNvPr>
          <p:cNvSpPr txBox="1"/>
          <p:nvPr/>
        </p:nvSpPr>
        <p:spPr>
          <a:xfrm>
            <a:off x="2167466" y="5369388"/>
            <a:ext cx="11724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탄소 화합물이다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주요 에너지원이다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아미노산의 결합으로 형성된다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체온 조절에 중요한 기능을 한다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정보를 저장 및 전달하는 물질의 비율은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4%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2F9BD6C-9078-4F0F-BDF8-0CC863A00B03}"/>
              </a:ext>
            </a:extLst>
          </p:cNvPr>
          <p:cNvSpPr/>
          <p:nvPr/>
        </p:nvSpPr>
        <p:spPr>
          <a:xfrm>
            <a:off x="2008293" y="6819013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6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6" y="1148462"/>
            <a:ext cx="19148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만점 문제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p84)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C02B2-1342-4CE4-936E-0D74CE81AA70}"/>
              </a:ext>
            </a:extLst>
          </p:cNvPr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https://m.blog.naver.com/PostView.naver?isHttpsRedirect=true&amp;blogId=chamse44&amp;logNo=221245764628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DA61C-1794-4F6B-9BBD-F4B04E5365F0}"/>
              </a:ext>
            </a:extLst>
          </p:cNvPr>
          <p:cNvSpPr txBox="1"/>
          <p:nvPr/>
        </p:nvSpPr>
        <p:spPr>
          <a:xfrm>
            <a:off x="2167466" y="2567309"/>
            <a:ext cx="203877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04.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생명체를 구성하는 물질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A~C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특징을 나타낸 것이고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특징 ㉠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㉢을 순서 없이 나타낸 것이다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A~C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각각 핵산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탄수화물 중 하나이다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04F0DCB-3A4D-4ADE-BC99-65FEFC53F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10566"/>
              </p:ext>
            </p:extLst>
          </p:nvPr>
        </p:nvGraphicFramePr>
        <p:xfrm>
          <a:off x="2836330" y="5015972"/>
          <a:ext cx="6529496" cy="3413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32374">
                  <a:extLst>
                    <a:ext uri="{9D8B030D-6E8A-4147-A177-3AD203B41FA5}">
                      <a16:colId xmlns:a16="http://schemas.microsoft.com/office/drawing/2014/main" val="3566352647"/>
                    </a:ext>
                  </a:extLst>
                </a:gridCol>
                <a:gridCol w="1632374">
                  <a:extLst>
                    <a:ext uri="{9D8B030D-6E8A-4147-A177-3AD203B41FA5}">
                      <a16:colId xmlns:a16="http://schemas.microsoft.com/office/drawing/2014/main" val="852677150"/>
                    </a:ext>
                  </a:extLst>
                </a:gridCol>
                <a:gridCol w="1632374">
                  <a:extLst>
                    <a:ext uri="{9D8B030D-6E8A-4147-A177-3AD203B41FA5}">
                      <a16:colId xmlns:a16="http://schemas.microsoft.com/office/drawing/2014/main" val="3894354783"/>
                    </a:ext>
                  </a:extLst>
                </a:gridCol>
                <a:gridCol w="1632374">
                  <a:extLst>
                    <a:ext uri="{9D8B030D-6E8A-4147-A177-3AD203B41FA5}">
                      <a16:colId xmlns:a16="http://schemas.microsoft.com/office/drawing/2014/main" val="1434096008"/>
                    </a:ext>
                  </a:extLst>
                </a:gridCol>
              </a:tblGrid>
              <a:tr h="76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323219"/>
                  </a:ext>
                </a:extLst>
              </a:tr>
              <a:tr h="761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593206"/>
                  </a:ext>
                </a:extLst>
              </a:tr>
              <a:tr h="761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ⓐ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923387"/>
                  </a:ext>
                </a:extLst>
              </a:tr>
              <a:tr h="7619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C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X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O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87069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F5C752D-CC6E-432A-B0FE-E10D8D547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10452"/>
              </p:ext>
            </p:extLst>
          </p:nvPr>
        </p:nvGraphicFramePr>
        <p:xfrm>
          <a:off x="9977120" y="5000350"/>
          <a:ext cx="12189740" cy="342938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189740">
                  <a:extLst>
                    <a:ext uri="{9D8B030D-6E8A-4147-A177-3AD203B41FA5}">
                      <a16:colId xmlns:a16="http://schemas.microsoft.com/office/drawing/2014/main" val="3948899819"/>
                    </a:ext>
                  </a:extLst>
                </a:gridCol>
              </a:tblGrid>
              <a:tr h="920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특징</a:t>
                      </a:r>
                      <a:r>
                        <a:rPr lang="en-US" altLang="ko-KR" sz="5000" dirty="0"/>
                        <a:t>(</a:t>
                      </a:r>
                      <a:r>
                        <a:rPr lang="ko-KR" altLang="en-US" sz="5000" dirty="0"/>
                        <a:t>㉠</a:t>
                      </a:r>
                      <a:r>
                        <a:rPr lang="en-US" altLang="ko-KR" sz="5000" dirty="0"/>
                        <a:t>~</a:t>
                      </a:r>
                      <a:r>
                        <a:rPr lang="ko-KR" altLang="en-US" sz="5000" dirty="0"/>
                        <a:t>㉢</a:t>
                      </a:r>
                      <a:r>
                        <a:rPr lang="en-US" altLang="ko-KR" sz="5000" dirty="0"/>
                        <a:t>)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61370"/>
                  </a:ext>
                </a:extLst>
              </a:tr>
              <a:tr h="2508993"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5000" dirty="0"/>
                        <a:t>항체의 주성분이다</a:t>
                      </a:r>
                      <a:r>
                        <a:rPr lang="en-US" altLang="ko-KR" sz="5000" dirty="0"/>
                        <a:t>.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5000" dirty="0"/>
                        <a:t>구성 원소에 수소</a:t>
                      </a:r>
                      <a:r>
                        <a:rPr lang="en-US" altLang="ko-KR" sz="5000" dirty="0"/>
                        <a:t>(H)</a:t>
                      </a:r>
                      <a:r>
                        <a:rPr lang="ko-KR" altLang="en-US" sz="5000" dirty="0"/>
                        <a:t>가 있다</a:t>
                      </a:r>
                      <a:r>
                        <a:rPr lang="en-US" altLang="ko-KR" sz="5000" dirty="0"/>
                        <a:t>.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5000" dirty="0"/>
                        <a:t>생명체에서 에너지원으로 사용된다</a:t>
                      </a:r>
                      <a:r>
                        <a:rPr lang="en-US" altLang="ko-KR" sz="5000" dirty="0"/>
                        <a:t>.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9523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1DCE901-0E80-4983-9285-A647C6B9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8376"/>
              </p:ext>
            </p:extLst>
          </p:nvPr>
        </p:nvGraphicFramePr>
        <p:xfrm>
          <a:off x="2836330" y="8737140"/>
          <a:ext cx="19330530" cy="323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30530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752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19407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단위체는 아미노산이다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ⓐ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‘O’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이다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㉢은 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‘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구성 원소에 수소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(H)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가 있다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.’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이다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72F9BD6C-9078-4F0F-BDF8-0CC863A00B03}"/>
              </a:ext>
            </a:extLst>
          </p:cNvPr>
          <p:cNvSpPr/>
          <p:nvPr/>
        </p:nvSpPr>
        <p:spPr>
          <a:xfrm>
            <a:off x="2573293" y="9470313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921CDDF-5816-4D5E-8C6E-3E145E5BCECD}"/>
              </a:ext>
            </a:extLst>
          </p:cNvPr>
          <p:cNvSpPr/>
          <p:nvPr/>
        </p:nvSpPr>
        <p:spPr>
          <a:xfrm>
            <a:off x="2573292" y="11136262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0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6" y="1148462"/>
            <a:ext cx="19148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만점 문제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p84)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C02B2-1342-4CE4-936E-0D74CE81AA70}"/>
              </a:ext>
            </a:extLst>
          </p:cNvPr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https://m.blog.naver.com/PostView.naver?isHttpsRedirect=true&amp;blogId=chamse44&amp;logNo=221245764628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DA61C-1794-4F6B-9BBD-F4B04E5365F0}"/>
              </a:ext>
            </a:extLst>
          </p:cNvPr>
          <p:cNvSpPr txBox="1"/>
          <p:nvPr/>
        </p:nvSpPr>
        <p:spPr>
          <a:xfrm>
            <a:off x="2167466" y="2567309"/>
            <a:ext cx="21241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09.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생명체를 구성하는 탄소 화합물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형성되는 과정을 나타낸 것이다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1DCE901-0E80-4983-9285-A647C6B9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75994"/>
              </p:ext>
            </p:extLst>
          </p:nvPr>
        </p:nvGraphicFramePr>
        <p:xfrm>
          <a:off x="2836330" y="8168453"/>
          <a:ext cx="19330530" cy="323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30530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752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19407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㉠은 펩타이드 결합이다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㉠이 형성될 때 물이 한 분자 첨가된다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5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X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단백질이며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에너지원으로 이용되기도 한다</a:t>
                      </a:r>
                      <a:r>
                        <a:rPr lang="en-US" altLang="ko-KR" sz="5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5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72F9BD6C-9078-4F0F-BDF8-0CC863A00B03}"/>
              </a:ext>
            </a:extLst>
          </p:cNvPr>
          <p:cNvSpPr/>
          <p:nvPr/>
        </p:nvSpPr>
        <p:spPr>
          <a:xfrm>
            <a:off x="2573293" y="9062040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921CDDF-5816-4D5E-8C6E-3E145E5BCECD}"/>
              </a:ext>
            </a:extLst>
          </p:cNvPr>
          <p:cNvSpPr/>
          <p:nvPr/>
        </p:nvSpPr>
        <p:spPr>
          <a:xfrm>
            <a:off x="2573293" y="10695128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8728EB-56C0-4E84-8F20-C75F010C0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506" y="3552297"/>
            <a:ext cx="17168178" cy="3572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0F00A4-2C94-4DDB-ABE9-A933266CA0F4}"/>
              </a:ext>
            </a:extLst>
          </p:cNvPr>
          <p:cNvSpPr txBox="1"/>
          <p:nvPr/>
        </p:nvSpPr>
        <p:spPr>
          <a:xfrm>
            <a:off x="2052319" y="7037523"/>
            <a:ext cx="21241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이에 대한 설명으로 옳은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것만을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보기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있는 대로 고른 것은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47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6" y="1148462"/>
            <a:ext cx="19148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만점 문제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p84)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C02B2-1342-4CE4-936E-0D74CE81AA70}"/>
              </a:ext>
            </a:extLst>
          </p:cNvPr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https://m.blog.naver.com/PostView.naver?isHttpsRedirect=true&amp;blogId=chamse44&amp;logNo=221245764628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DA61C-1794-4F6B-9BBD-F4B04E5365F0}"/>
              </a:ext>
            </a:extLst>
          </p:cNvPr>
          <p:cNvSpPr txBox="1"/>
          <p:nvPr/>
        </p:nvSpPr>
        <p:spPr>
          <a:xfrm>
            <a:off x="2167466" y="2567309"/>
            <a:ext cx="12808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14.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두 종류의 핵산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구조를 나타낸 것이다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이에 대한 설명으로 옳지 </a:t>
            </a:r>
            <a:r>
              <a:rPr lang="ko-KR" altLang="en-US" sz="5000" u="sng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않은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것은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921CDDF-5816-4D5E-8C6E-3E145E5BCECD}"/>
              </a:ext>
            </a:extLst>
          </p:cNvPr>
          <p:cNvSpPr/>
          <p:nvPr/>
        </p:nvSpPr>
        <p:spPr>
          <a:xfrm>
            <a:off x="2437826" y="6166885"/>
            <a:ext cx="1080347" cy="882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5C960D-7429-49A5-88BB-97181E575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7804" y="2788423"/>
            <a:ext cx="6067425" cy="76391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A95F50-0BA6-48CA-ACA0-E7ABEB8AB4D5}"/>
              </a:ext>
            </a:extLst>
          </p:cNvPr>
          <p:cNvSpPr txBox="1"/>
          <p:nvPr/>
        </p:nvSpPr>
        <p:spPr>
          <a:xfrm>
            <a:off x="2709333" y="5459547"/>
            <a:ext cx="117246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DNA, 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RNA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단위체에는 리보스가 있다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염기 중에는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유라실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(U)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있다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유전 정보를 저장하고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단백질 합성에 관여한다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914400" indent="-914400">
              <a:buFont typeface="+mj-ea"/>
              <a:buAutoNum type="circleNumDbPlain"/>
            </a:pP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단위체는 인산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당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염기가 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1:1:1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결합되어 있다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7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17" y="0"/>
            <a:ext cx="17554363" cy="13165773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384" y="2112439"/>
            <a:ext cx="6840245" cy="987433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019" y="2907442"/>
            <a:ext cx="9724543" cy="312687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223" y="12576056"/>
            <a:ext cx="2407082" cy="35657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1200" y="12541770"/>
            <a:ext cx="4320019" cy="3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736" y="1344311"/>
            <a:ext cx="13923312" cy="181051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022" y="8026432"/>
            <a:ext cx="3504724" cy="98755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0022" y="9013984"/>
            <a:ext cx="3504724" cy="16733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2101" y="8026432"/>
            <a:ext cx="3504724" cy="9875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2101" y="9013984"/>
            <a:ext cx="3504724" cy="167335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54037" y="8026432"/>
            <a:ext cx="3504724" cy="98755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54037" y="9013984"/>
            <a:ext cx="3504724" cy="167335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56" y="2907998"/>
            <a:ext cx="12258541" cy="8410464"/>
          </a:xfrm>
          <a:prstGeom prst="rect">
            <a:avLst/>
          </a:prstGeom>
        </p:spPr>
      </p:pic>
      <p:sp>
        <p:nvSpPr>
          <p:cNvPr id="15" name="직사각형 31"/>
          <p:cNvSpPr>
            <a:spLocks noChangeArrowheads="1"/>
          </p:cNvSpPr>
          <p:nvPr/>
        </p:nvSpPr>
        <p:spPr bwMode="auto">
          <a:xfrm>
            <a:off x="10426922" y="11535248"/>
            <a:ext cx="8882890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000" b="1" dirty="0"/>
              <a:t>그림 </a:t>
            </a:r>
            <a:r>
              <a:rPr lang="en-US" altLang="ko-KR" sz="4000" b="1" dirty="0"/>
              <a:t>Ⅰ-35. </a:t>
            </a:r>
            <a:r>
              <a:rPr lang="ko-KR" altLang="en-US" sz="4000" b="1" spc="-300" dirty="0">
                <a:solidFill>
                  <a:srgbClr val="0D0D0D"/>
                </a:solidFill>
                <a:ea typeface="맑은 고딕" panose="020B0503020000020004" pitchFamily="50" charset="-127"/>
              </a:rPr>
              <a:t>사람을 구성하는 물질</a:t>
            </a:r>
            <a:endParaRPr lang="en-US" altLang="ko-KR" sz="4000" b="1" spc="-300" dirty="0">
              <a:solidFill>
                <a:srgbClr val="0D0D0D"/>
              </a:solidFill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757" y="1148462"/>
            <a:ext cx="80939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생명체 구성 물질</a:t>
            </a:r>
          </a:p>
        </p:txBody>
      </p:sp>
      <p:sp>
        <p:nvSpPr>
          <p:cNvPr id="17" name="타원 16"/>
          <p:cNvSpPr/>
          <p:nvPr/>
        </p:nvSpPr>
        <p:spPr>
          <a:xfrm>
            <a:off x="2263416" y="1427689"/>
            <a:ext cx="497374" cy="46884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31"/>
          <p:cNvSpPr>
            <a:spLocks noChangeArrowheads="1"/>
          </p:cNvSpPr>
          <p:nvPr/>
        </p:nvSpPr>
        <p:spPr bwMode="auto">
          <a:xfrm>
            <a:off x="2112859" y="2518332"/>
            <a:ext cx="116370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질소 등의 원소가 물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핵산 등 다양한 물질을 이루어 생명체를 구성한다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 rot="21022237">
            <a:off x="2449224" y="6025005"/>
            <a:ext cx="2125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0" spc="-300" dirty="0">
                <a:solidFill>
                  <a:srgbClr val="00B0F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</a:t>
            </a:r>
          </a:p>
        </p:txBody>
      </p:sp>
      <p:sp>
        <p:nvSpPr>
          <p:cNvPr id="20" name="TextBox 19"/>
          <p:cNvSpPr txBox="1"/>
          <p:nvPr/>
        </p:nvSpPr>
        <p:spPr>
          <a:xfrm rot="1136682">
            <a:off x="6137756" y="9354529"/>
            <a:ext cx="4710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spc="-300" dirty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21" name="TextBox 20"/>
          <p:cNvSpPr txBox="1"/>
          <p:nvPr/>
        </p:nvSpPr>
        <p:spPr>
          <a:xfrm rot="20890203">
            <a:off x="2309947" y="9614885"/>
            <a:ext cx="2862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0" spc="-300" dirty="0">
                <a:solidFill>
                  <a:srgbClr val="FFC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22" name="TextBox 21"/>
          <p:cNvSpPr txBox="1"/>
          <p:nvPr/>
        </p:nvSpPr>
        <p:spPr>
          <a:xfrm rot="21301595">
            <a:off x="4898735" y="7425856"/>
            <a:ext cx="2349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23" name="TextBox 22"/>
          <p:cNvSpPr txBox="1"/>
          <p:nvPr/>
        </p:nvSpPr>
        <p:spPr>
          <a:xfrm rot="20883064">
            <a:off x="4524953" y="4907920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 err="1">
                <a:solidFill>
                  <a:srgbClr val="C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8000" spc="-300" dirty="0">
              <a:solidFill>
                <a:srgbClr val="C0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 rot="669419">
            <a:off x="7178982" y="6563613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206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3093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생명체에서 가장 많은 양 차지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8" y="3694173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비열이 커서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체온 유지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도움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1)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7924328"/>
            <a:ext cx="218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물질의 용해성이 커서 생명체에서 화학반응이 잘 일어나게 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709" y="1142058"/>
            <a:ext cx="2380461" cy="63579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233" y="12425856"/>
            <a:ext cx="1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https://terms.naver.com/entry.nhn?docId=2843585&amp;cid=47309&amp;categoryId=47309</a:t>
            </a:r>
            <a:r>
              <a:rPr lang="en-US" altLang="ko-KR" dirty="0"/>
              <a:t>      </a:t>
            </a:r>
            <a:r>
              <a:rPr lang="en-US" altLang="ko-KR" dirty="0">
                <a:hlinkClick r:id="rId10"/>
              </a:rPr>
              <a:t>https://blog.naver.com/jungshim/221404031225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662" y="4709836"/>
            <a:ext cx="2890338" cy="32444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2000" y="5982237"/>
            <a:ext cx="10101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비열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어떤 물질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1g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온도를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1℃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올리는데 필요한 열량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0544" y="9250866"/>
            <a:ext cx="8773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용해성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용질이 특정 용매에 대하여 녹는 성질</a:t>
            </a:r>
          </a:p>
        </p:txBody>
      </p:sp>
    </p:spTree>
    <p:extLst>
      <p:ext uri="{BB962C8B-B14F-4D97-AF65-F5344CB8AC3E}">
        <p14:creationId xmlns:p14="http://schemas.microsoft.com/office/powerpoint/2010/main" val="39761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866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주요 구성 물질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효소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주성분이며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근육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항체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등을 구성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화학 반응 및 생리 기능 조절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6665769"/>
            <a:ext cx="162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변성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열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의해 입체구조 파괴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7924328"/>
            <a:ext cx="20557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생명체에 약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20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종류의 아미노산 존재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아미노산의 수와 결합 순서에 따라 단백질 종류가 달라짐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5407210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849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225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결합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두 아미노산 사이에서 물 한 분자가 빠져나오면서 결합하는 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1146" y="2132490"/>
            <a:ext cx="4876086" cy="4584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3466" y="5558481"/>
            <a:ext cx="18993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폴리펩타이드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 결합으로 많은 아미노산이 연결된 것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∴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입체구조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 이루어 단백질이 됨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043" y="8411109"/>
            <a:ext cx="19494357" cy="3948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https://blog.naver.com/smile737/221487488464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1313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추가개념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pic>
        <p:nvPicPr>
          <p:cNvPr id="1026" name="Picture 2" descr="https://cdn.imweb.me/upload/S201701115875bce29be0d/5bea1a0c701e2.png">
            <a:extLst>
              <a:ext uri="{FF2B5EF4-FFF2-40B4-BE49-F238E27FC236}">
                <a16:creationId xmlns:a16="http://schemas.microsoft.com/office/drawing/2014/main" id="{8A1C12FF-6114-4398-B8D0-63385DF1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2403422"/>
            <a:ext cx="7837368" cy="46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3DD0EA-03C3-4E08-AF65-F760AC8B5F3E}"/>
              </a:ext>
            </a:extLst>
          </p:cNvPr>
          <p:cNvSpPr txBox="1"/>
          <p:nvPr/>
        </p:nvSpPr>
        <p:spPr>
          <a:xfrm>
            <a:off x="2167467" y="7066160"/>
            <a:ext cx="690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→ 아미노산의 구조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931CF-D5A1-4D54-8125-A5553EF1389A}"/>
              </a:ext>
            </a:extLst>
          </p:cNvPr>
          <p:cNvSpPr txBox="1"/>
          <p:nvPr/>
        </p:nvSpPr>
        <p:spPr>
          <a:xfrm>
            <a:off x="207271" y="12446192"/>
            <a:ext cx="16323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  <a:hlinkClick r:id="rId9"/>
              </a:rPr>
              <a:t>https://creation.kr/Plants/?q=YToxOntzOjEyOiJrZXl3b3JkX3R5cGUiO3M6MzoiYWxsIjt9&amp;bmode=view&amp;idx=1291398&amp;t=board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</a:p>
          <a:p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  <a:hlinkClick r:id="rId10"/>
              </a:rPr>
              <a:t>https://m.blog.naver.com/PostView.naver?isHttpsRedirect=true&amp;blogId=jdh8120&amp;logNo=220990926519</a:t>
            </a:r>
            <a:r>
              <a:rPr lang="en-US" altLang="ko-KR" sz="15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ko-KR" altLang="en-US" sz="15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028" name="Picture 4" descr="https://mblogthumb-phinf.pstatic.net/MjAxNzA0MjRfNjEg/MDAxNDkzMDIxMjQwMjM3.-t8aWhddofuQLqIaFwUc7VRUM83xfSwf7DUYuCyRDAcg.ne0fYNiRCqAu_EkeuOiFIOCZlS2qJhBnLbxN7rRS0N0g.JPEG.jdh8120/aminoacids01.jpg?type=w2">
            <a:extLst>
              <a:ext uri="{FF2B5EF4-FFF2-40B4-BE49-F238E27FC236}">
                <a16:creationId xmlns:a16="http://schemas.microsoft.com/office/drawing/2014/main" id="{A718CD64-C759-483F-9E72-8F9E92B7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675" y="211963"/>
            <a:ext cx="10864854" cy="12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C23B10-FE3C-408D-8E7F-ECF5A5D1F90A}"/>
              </a:ext>
            </a:extLst>
          </p:cNvPr>
          <p:cNvSpPr txBox="1"/>
          <p:nvPr/>
        </p:nvSpPr>
        <p:spPr>
          <a:xfrm>
            <a:off x="6825898" y="11491823"/>
            <a:ext cx="42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아미노산의 종류 →</a:t>
            </a:r>
          </a:p>
        </p:txBody>
      </p:sp>
    </p:spTree>
    <p:extLst>
      <p:ext uri="{BB962C8B-B14F-4D97-AF65-F5344CB8AC3E}">
        <p14:creationId xmlns:p14="http://schemas.microsoft.com/office/powerpoint/2010/main" val="23200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1313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p80)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D0EA-03C3-4E08-AF65-F760AC8B5F3E}"/>
              </a:ext>
            </a:extLst>
          </p:cNvPr>
          <p:cNvSpPr txBox="1"/>
          <p:nvPr/>
        </p:nvSpPr>
        <p:spPr>
          <a:xfrm>
            <a:off x="2122350" y="2415103"/>
            <a:ext cx="19708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형성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A4EA699-29D7-4F93-A3FD-518096E7F2B1}"/>
              </a:ext>
            </a:extLst>
          </p:cNvPr>
          <p:cNvGrpSpPr/>
          <p:nvPr/>
        </p:nvGrpSpPr>
        <p:grpSpPr>
          <a:xfrm>
            <a:off x="788008" y="3584781"/>
            <a:ext cx="22620632" cy="4716091"/>
            <a:chOff x="788008" y="3584781"/>
            <a:chExt cx="22620632" cy="4716091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8C906E6-E31F-4E29-883F-53A48B28164A}"/>
                </a:ext>
              </a:extLst>
            </p:cNvPr>
            <p:cNvGrpSpPr/>
            <p:nvPr/>
          </p:nvGrpSpPr>
          <p:grpSpPr>
            <a:xfrm>
              <a:off x="1025680" y="3584781"/>
              <a:ext cx="22382960" cy="4716091"/>
              <a:chOff x="1025680" y="3584781"/>
              <a:chExt cx="22382960" cy="4716091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68D692B1-9F08-4578-ADCE-B089F6F9E46A}"/>
                  </a:ext>
                </a:extLst>
              </p:cNvPr>
              <p:cNvGrpSpPr/>
              <p:nvPr/>
            </p:nvGrpSpPr>
            <p:grpSpPr>
              <a:xfrm>
                <a:off x="1025680" y="3584781"/>
                <a:ext cx="5178015" cy="3914362"/>
                <a:chOff x="2244761" y="3801035"/>
                <a:chExt cx="5178015" cy="2782327"/>
              </a:xfrm>
            </p:grpSpPr>
            <p:sp>
              <p:nvSpPr>
                <p:cNvPr id="6" name="사각형: 둥근 모서리 5">
                  <a:extLst>
                    <a:ext uri="{FF2B5EF4-FFF2-40B4-BE49-F238E27FC236}">
                      <a16:creationId xmlns:a16="http://schemas.microsoft.com/office/drawing/2014/main" id="{A95B310D-2B98-4A27-9D0C-66CD103FEEE4}"/>
                    </a:ext>
                  </a:extLst>
                </p:cNvPr>
                <p:cNvSpPr/>
                <p:nvPr/>
              </p:nvSpPr>
              <p:spPr>
                <a:xfrm>
                  <a:off x="2244762" y="3801035"/>
                  <a:ext cx="4980792" cy="2782327"/>
                </a:xfrm>
                <a:prstGeom prst="roundRect">
                  <a:avLst/>
                </a:prstGeom>
                <a:ln w="762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8" name="직선 연결선 7">
                  <a:extLst>
                    <a:ext uri="{FF2B5EF4-FFF2-40B4-BE49-F238E27FC236}">
                      <a16:creationId xmlns:a16="http://schemas.microsoft.com/office/drawing/2014/main" id="{B9D408B8-5CE4-4DEA-BEEE-38B41EB69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9059" y="4739754"/>
                  <a:ext cx="404683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FAF115-514F-4BB3-A56E-D4AA9EC110EE}"/>
                    </a:ext>
                  </a:extLst>
                </p:cNvPr>
                <p:cNvSpPr txBox="1"/>
                <p:nvPr/>
              </p:nvSpPr>
              <p:spPr>
                <a:xfrm>
                  <a:off x="2244761" y="4872699"/>
                  <a:ext cx="5178015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단백질의 단위체</a:t>
                  </a:r>
                  <a:r>
                    <a:rPr lang="en-US" altLang="ko-KR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,</a:t>
                  </a:r>
                </a:p>
                <a:p>
                  <a:pPr algn="ctr"/>
                  <a:r>
                    <a:rPr lang="en-US" altLang="ko-KR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20</a:t>
                  </a:r>
                  <a:r>
                    <a:rPr lang="ko-KR" altLang="en-US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종류</a:t>
                  </a:r>
                </a:p>
              </p:txBody>
            </p:sp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EB0A2866-EEC1-407A-A417-9DB59F3962B7}"/>
                  </a:ext>
                </a:extLst>
              </p:cNvPr>
              <p:cNvGrpSpPr/>
              <p:nvPr/>
            </p:nvGrpSpPr>
            <p:grpSpPr>
              <a:xfrm>
                <a:off x="6495595" y="3635216"/>
                <a:ext cx="9184447" cy="3896434"/>
                <a:chOff x="2213470" y="3801035"/>
                <a:chExt cx="5012084" cy="2815699"/>
              </a:xfrm>
            </p:grpSpPr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83F2DF93-9894-4BA8-82AA-B8F9A7A9E365}"/>
                    </a:ext>
                  </a:extLst>
                </p:cNvPr>
                <p:cNvSpPr/>
                <p:nvPr/>
              </p:nvSpPr>
              <p:spPr>
                <a:xfrm>
                  <a:off x="2244762" y="3801035"/>
                  <a:ext cx="4980792" cy="2782327"/>
                </a:xfrm>
                <a:prstGeom prst="roundRect">
                  <a:avLst/>
                </a:prstGeom>
                <a:ln w="762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FE532A50-ED39-46EB-8A83-D64426CE8D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9059" y="4739754"/>
                  <a:ext cx="404683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A895702-9587-4E67-9C62-A24151F5D89A}"/>
                    </a:ext>
                  </a:extLst>
                </p:cNvPr>
                <p:cNvSpPr txBox="1"/>
                <p:nvPr/>
              </p:nvSpPr>
              <p:spPr>
                <a:xfrm>
                  <a:off x="2213470" y="4881936"/>
                  <a:ext cx="5012084" cy="1734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많은 수의 아미노산이 </a:t>
                  </a:r>
                  <a:r>
                    <a:rPr lang="en-US" altLang="ko-KR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(           )</a:t>
                  </a:r>
                  <a:r>
                    <a:rPr lang="ko-KR" altLang="en-US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결합으로 연결되어 긴 사슬 모양으로 된 것</a:t>
                  </a: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C82505DB-21C3-4AC7-839B-D591D3E7C8B3}"/>
                  </a:ext>
                </a:extLst>
              </p:cNvPr>
              <p:cNvGrpSpPr/>
              <p:nvPr/>
            </p:nvGrpSpPr>
            <p:grpSpPr>
              <a:xfrm>
                <a:off x="16169164" y="3587562"/>
                <a:ext cx="7239476" cy="4713310"/>
                <a:chOff x="2244761" y="3801035"/>
                <a:chExt cx="5178015" cy="3324969"/>
              </a:xfrm>
            </p:grpSpPr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8AB73AB2-84C1-4829-B141-7431FADE3741}"/>
                    </a:ext>
                  </a:extLst>
                </p:cNvPr>
                <p:cNvSpPr/>
                <p:nvPr/>
              </p:nvSpPr>
              <p:spPr>
                <a:xfrm>
                  <a:off x="2244762" y="3801035"/>
                  <a:ext cx="4980792" cy="2782327"/>
                </a:xfrm>
                <a:prstGeom prst="roundRect">
                  <a:avLst/>
                </a:prstGeom>
                <a:ln w="762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5" name="직선 연결선 24">
                  <a:extLst>
                    <a:ext uri="{FF2B5EF4-FFF2-40B4-BE49-F238E27FC236}">
                      <a16:creationId xmlns:a16="http://schemas.microsoft.com/office/drawing/2014/main" id="{9B1BAF20-4059-4989-93BF-58E667A6B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9059" y="4739754"/>
                  <a:ext cx="404683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084927B-57DE-4B62-ABE9-28C008B233E8}"/>
                    </a:ext>
                  </a:extLst>
                </p:cNvPr>
                <p:cNvSpPr txBox="1"/>
                <p:nvPr/>
              </p:nvSpPr>
              <p:spPr>
                <a:xfrm>
                  <a:off x="2244761" y="4872699"/>
                  <a:ext cx="5178015" cy="2253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5000" dirty="0" err="1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폴리펩타이드가</a:t>
                  </a:r>
                  <a:r>
                    <a:rPr lang="ko-KR" altLang="en-US" sz="5000" dirty="0">
                      <a:latin typeface="함초롬돋움" panose="020B0604000101010101" pitchFamily="50" charset="-127"/>
                      <a:ea typeface="함초롬돋움" panose="020B0604000101010101" pitchFamily="50" charset="-127"/>
                      <a:cs typeface="함초롬돋움" panose="020B0604000101010101" pitchFamily="50" charset="-127"/>
                    </a:rPr>
                    <a:t> 구부러지고 접혀 독특한 입체 구조를 가진 것</a:t>
                  </a:r>
                </a:p>
              </p:txBody>
            </p:sp>
          </p:grpSp>
          <p:sp>
            <p:nvSpPr>
              <p:cNvPr id="17" name="화살표: 오른쪽 16">
                <a:extLst>
                  <a:ext uri="{FF2B5EF4-FFF2-40B4-BE49-F238E27FC236}">
                    <a16:creationId xmlns:a16="http://schemas.microsoft.com/office/drawing/2014/main" id="{F0E8AAE1-49AB-42D0-98A4-B7AB4FE15B97}"/>
                  </a:ext>
                </a:extLst>
              </p:cNvPr>
              <p:cNvSpPr/>
              <p:nvPr/>
            </p:nvSpPr>
            <p:spPr>
              <a:xfrm>
                <a:off x="6088921" y="4997421"/>
                <a:ext cx="411822" cy="938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화살표: 오른쪽 27">
                <a:extLst>
                  <a:ext uri="{FF2B5EF4-FFF2-40B4-BE49-F238E27FC236}">
                    <a16:creationId xmlns:a16="http://schemas.microsoft.com/office/drawing/2014/main" id="{99FF0C07-27FC-4E8F-B780-0DB56DA97DDA}"/>
                  </a:ext>
                </a:extLst>
              </p:cNvPr>
              <p:cNvSpPr/>
              <p:nvPr/>
            </p:nvSpPr>
            <p:spPr>
              <a:xfrm>
                <a:off x="15766031" y="5005667"/>
                <a:ext cx="411822" cy="938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5B32FC-806D-4ECF-9519-8A58C937AC7C}"/>
                </a:ext>
              </a:extLst>
            </p:cNvPr>
            <p:cNvSpPr txBox="1"/>
            <p:nvPr/>
          </p:nvSpPr>
          <p:spPr>
            <a:xfrm>
              <a:off x="17037311" y="3875254"/>
              <a:ext cx="54156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/>
                <a:t>단백질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BAC94-B21F-4E7F-9D1E-03CEEF892E5E}"/>
                </a:ext>
              </a:extLst>
            </p:cNvPr>
            <p:cNvSpPr txBox="1"/>
            <p:nvPr/>
          </p:nvSpPr>
          <p:spPr>
            <a:xfrm>
              <a:off x="8479708" y="3868848"/>
              <a:ext cx="54156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/>
                <a:t>(                 )</a:t>
              </a:r>
              <a:endParaRPr lang="ko-KR" altLang="en-US" sz="6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BC2109-8905-4298-BC41-A45671CDA913}"/>
                </a:ext>
              </a:extLst>
            </p:cNvPr>
            <p:cNvSpPr txBox="1"/>
            <p:nvPr/>
          </p:nvSpPr>
          <p:spPr>
            <a:xfrm>
              <a:off x="788008" y="3842246"/>
              <a:ext cx="54156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/>
                <a:t>(                 )</a:t>
              </a:r>
              <a:endParaRPr lang="ko-KR" altLang="en-US" sz="6000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253714F-D21A-4DF7-A71B-5AE0923AA3A8}"/>
              </a:ext>
            </a:extLst>
          </p:cNvPr>
          <p:cNvSpPr txBox="1"/>
          <p:nvPr/>
        </p:nvSpPr>
        <p:spPr>
          <a:xfrm>
            <a:off x="2122350" y="8182671"/>
            <a:ext cx="197088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O / X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5FAF43-70F1-49E1-B3BC-324E8B646E8B}"/>
              </a:ext>
            </a:extLst>
          </p:cNvPr>
          <p:cNvSpPr txBox="1"/>
          <p:nvPr/>
        </p:nvSpPr>
        <p:spPr>
          <a:xfrm>
            <a:off x="2122349" y="9217398"/>
            <a:ext cx="20674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생명체를 구성하는 물질 중 가장 많은 양을 차지한다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44728-DCF4-4AE2-A56A-440046E595F3}"/>
              </a:ext>
            </a:extLst>
          </p:cNvPr>
          <p:cNvSpPr txBox="1"/>
          <p:nvPr/>
        </p:nvSpPr>
        <p:spPr>
          <a:xfrm>
            <a:off x="2122350" y="10207906"/>
            <a:ext cx="20674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물은 비열이 작아서 체온을 일정하게 유지하는 데 도움이 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515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1313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5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5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p80)</a:t>
            </a:r>
            <a:endParaRPr lang="ko-KR" altLang="en-US" sz="5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D0EA-03C3-4E08-AF65-F760AC8B5F3E}"/>
              </a:ext>
            </a:extLst>
          </p:cNvPr>
          <p:cNvSpPr txBox="1"/>
          <p:nvPr/>
        </p:nvSpPr>
        <p:spPr>
          <a:xfrm>
            <a:off x="1319731" y="2423510"/>
            <a:ext cx="95822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단위체 ㉠과 결합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 각각 무엇이라고 하는지 쓰시오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53714F-D21A-4DF7-A71B-5AE0923AA3A8}"/>
              </a:ext>
            </a:extLst>
          </p:cNvPr>
          <p:cNvSpPr txBox="1"/>
          <p:nvPr/>
        </p:nvSpPr>
        <p:spPr>
          <a:xfrm>
            <a:off x="11216264" y="2457849"/>
            <a:ext cx="97093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단백질에 대한 설명 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O/X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5FAF43-70F1-49E1-B3BC-324E8B646E8B}"/>
              </a:ext>
            </a:extLst>
          </p:cNvPr>
          <p:cNvSpPr txBox="1"/>
          <p:nvPr/>
        </p:nvSpPr>
        <p:spPr>
          <a:xfrm>
            <a:off x="11216264" y="3561335"/>
            <a:ext cx="110736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구성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원소로 질소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(N)</a:t>
            </a: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 가진다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44728-DCF4-4AE2-A56A-440046E595F3}"/>
              </a:ext>
            </a:extLst>
          </p:cNvPr>
          <p:cNvSpPr txBox="1"/>
          <p:nvPr/>
        </p:nvSpPr>
        <p:spPr>
          <a:xfrm>
            <a:off x="11216264" y="4607579"/>
            <a:ext cx="10284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효소와 항체의 주성분이다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D2B7FF-0352-45AF-A324-FA2AC32D0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045" y="4243538"/>
            <a:ext cx="9165096" cy="41814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4285F9E-53C2-4712-BF46-C22B835C221F}"/>
              </a:ext>
            </a:extLst>
          </p:cNvPr>
          <p:cNvSpPr txBox="1"/>
          <p:nvPr/>
        </p:nvSpPr>
        <p:spPr>
          <a:xfrm>
            <a:off x="11216264" y="5666374"/>
            <a:ext cx="124901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화학 반응과 생리 작용을 조절한다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C6FE6C-C68C-4A75-835C-BA0FED835B33}"/>
              </a:ext>
            </a:extLst>
          </p:cNvPr>
          <p:cNvSpPr txBox="1"/>
          <p:nvPr/>
        </p:nvSpPr>
        <p:spPr>
          <a:xfrm>
            <a:off x="11216264" y="6700051"/>
            <a:ext cx="121923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 정보를 저장하거나 전달한다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62F53-BC16-4D33-9F90-7FB2A60CE7FC}"/>
              </a:ext>
            </a:extLst>
          </p:cNvPr>
          <p:cNvSpPr txBox="1"/>
          <p:nvPr/>
        </p:nvSpPr>
        <p:spPr>
          <a:xfrm>
            <a:off x="11216264" y="7771413"/>
            <a:ext cx="13203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단위체가 일정한 규칙에 따라 결합하여 형성된다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4431F5-6CF3-4B10-8B81-B837B4300C99}"/>
              </a:ext>
            </a:extLst>
          </p:cNvPr>
          <p:cNvSpPr txBox="1"/>
          <p:nvPr/>
        </p:nvSpPr>
        <p:spPr>
          <a:xfrm>
            <a:off x="11216264" y="9590418"/>
            <a:ext cx="122817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종류에 관계없이 단위체의 수가 같다</a:t>
            </a:r>
            <a:r>
              <a:rPr lang="en-US" altLang="ko-KR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    )</a:t>
            </a:r>
            <a:endParaRPr lang="ko-KR" altLang="en-US" sz="55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CCA0F-A366-448E-93F5-07C32A0C1A57}"/>
              </a:ext>
            </a:extLst>
          </p:cNvPr>
          <p:cNvSpPr txBox="1"/>
          <p:nvPr/>
        </p:nvSpPr>
        <p:spPr>
          <a:xfrm>
            <a:off x="1336233" y="8568191"/>
            <a:ext cx="95822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55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종류와 기능이 결정되는 과정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5F3C6F1-537C-4FC3-8F70-DE6CDCAE2DF7}"/>
              </a:ext>
            </a:extLst>
          </p:cNvPr>
          <p:cNvSpPr/>
          <p:nvPr/>
        </p:nvSpPr>
        <p:spPr>
          <a:xfrm>
            <a:off x="452752" y="10349312"/>
            <a:ext cx="11073698" cy="261818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아미노산의 종류와 수 및 ㉠ </a:t>
            </a:r>
            <a:r>
              <a:rPr lang="en-US" altLang="ko-KR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      ) </a:t>
            </a:r>
          </a:p>
          <a:p>
            <a:pPr algn="ctr"/>
            <a:r>
              <a:rPr lang="en-US" altLang="ko-KR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▶ </a:t>
            </a:r>
            <a:r>
              <a:rPr lang="ko-KR" altLang="en-US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단백질의 ㉡ </a:t>
            </a:r>
            <a:r>
              <a:rPr lang="en-US" altLang="ko-KR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      ) </a:t>
            </a:r>
            <a:r>
              <a:rPr lang="ko-KR" altLang="en-US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결정 </a:t>
            </a:r>
            <a:endParaRPr lang="en-US" altLang="ko-KR" sz="5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5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▶ 단백질의 종류와 기능 결정</a:t>
            </a:r>
          </a:p>
        </p:txBody>
      </p:sp>
    </p:spTree>
    <p:extLst>
      <p:ext uri="{BB962C8B-B14F-4D97-AF65-F5344CB8AC3E}">
        <p14:creationId xmlns:p14="http://schemas.microsoft.com/office/powerpoint/2010/main" val="21062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2081</Words>
  <Application>Microsoft Office PowerPoint</Application>
  <PresentationFormat>사용자 지정</PresentationFormat>
  <Paragraphs>291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HY목각파임B</vt:lpstr>
      <vt:lpstr>HY헤드라인M</vt:lpstr>
      <vt:lpstr>맑은 고딕</vt:lpstr>
      <vt:lpstr>함초롬돋움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mangoboard.net_3706965</dc:title>
  <dc:subject>Presentation</dc:subject>
  <dc:creator>mangoboard.net</dc:creator>
  <cp:lastModifiedBy>user</cp:lastModifiedBy>
  <cp:revision>65</cp:revision>
  <dcterms:created xsi:type="dcterms:W3CDTF">2020-03-09T00:31:59Z</dcterms:created>
  <dcterms:modified xsi:type="dcterms:W3CDTF">2022-03-15T00:44:50Z</dcterms:modified>
</cp:coreProperties>
</file>