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92" r:id="rId4"/>
    <p:sldId id="300" r:id="rId5"/>
    <p:sldId id="293" r:id="rId6"/>
    <p:sldId id="301" r:id="rId7"/>
    <p:sldId id="295" r:id="rId8"/>
    <p:sldId id="302" r:id="rId9"/>
    <p:sldId id="303" r:id="rId10"/>
    <p:sldId id="305" r:id="rId11"/>
    <p:sldId id="304" r:id="rId12"/>
    <p:sldId id="259" r:id="rId13"/>
    <p:sldId id="267" r:id="rId14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9999"/>
    <a:srgbClr val="66CCFF"/>
    <a:srgbClr val="FFCC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7" autoAdjust="0"/>
    <p:restoredTop sz="94660"/>
  </p:normalViewPr>
  <p:slideViewPr>
    <p:cSldViewPr>
      <p:cViewPr varScale="1">
        <p:scale>
          <a:sx n="72" d="100"/>
          <a:sy n="72" d="100"/>
        </p:scale>
        <p:origin x="630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59FE4-1787-44D5-82FA-18C0E7B536D7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99EFB-1F1C-49C3-8AB2-5F62C18984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7111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08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1103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447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8443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47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8819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5192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269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hyperlink" Target="https://cafe.naver.com/hoolab/10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s.naver.com/main/read.nhn?oid=001&amp;aid=0011216136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hyperlink" Target="https://terms.naver.com/entry.nhn?docId=957963&amp;cid=47309&amp;categoryId=47309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cienceon.hani.co.kr/143173" TargetMode="External"/><Relationship Id="rId5" Type="http://schemas.openxmlformats.org/officeDocument/2006/relationships/hyperlink" Target="https://blog.naver.com/basic_science/221763935215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afe.naver.com/hoolab/101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news.naver.com/main/read.nhn?oid=001&amp;aid=001121613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9.png"/><Relationship Id="rId10" Type="http://schemas.openxmlformats.org/officeDocument/2006/relationships/image" Target="../media/image17.jp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481118" y="4864168"/>
            <a:ext cx="4572127" cy="5947462"/>
            <a:chOff x="13481118" y="4864168"/>
            <a:chExt cx="4572127" cy="5947462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81118" y="4864168"/>
              <a:ext cx="4572127" cy="594746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108271" y="1901820"/>
            <a:ext cx="11734800" cy="147832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sz="7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Ⅲ. </a:t>
            </a:r>
            <a:r>
              <a:rPr lang="ko-KR" altLang="en-US" sz="7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변화와 다양성</a:t>
            </a:r>
            <a:endParaRPr lang="en-US" sz="7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1005546" y="8470693"/>
            <a:ext cx="1409157" cy="858337"/>
            <a:chOff x="1005546" y="8470693"/>
            <a:chExt cx="1409157" cy="858337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5546" y="8470693"/>
              <a:ext cx="1409157" cy="85833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487199" y="7837899"/>
            <a:ext cx="5319848" cy="864681"/>
            <a:chOff x="6487199" y="7837899"/>
            <a:chExt cx="5319848" cy="86468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360000">
              <a:off x="6487199" y="7837899"/>
              <a:ext cx="5319848" cy="86468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181600" y="7429805"/>
            <a:ext cx="7588142" cy="1039163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6300" kern="0" spc="-200" dirty="0" err="1">
                <a:solidFill>
                  <a:srgbClr val="503A2C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G마켓 산스 Medium" pitchFamily="34" charset="0"/>
              </a:rPr>
              <a:t>교과서</a:t>
            </a:r>
            <a:r>
              <a:rPr lang="en-US" sz="6300" kern="0" spc="-200" dirty="0">
                <a:solidFill>
                  <a:srgbClr val="503A2C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G마켓 산스 Medium" pitchFamily="34" charset="0"/>
              </a:rPr>
              <a:t> 218~225</a:t>
            </a:r>
            <a:endParaRPr 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EAE496D0-5445-4419-A31E-670A78F611EB}"/>
              </a:ext>
            </a:extLst>
          </p:cNvPr>
          <p:cNvSpPr txBox="1"/>
          <p:nvPr/>
        </p:nvSpPr>
        <p:spPr>
          <a:xfrm>
            <a:off x="4451422" y="3575888"/>
            <a:ext cx="9056200" cy="991961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2. </a:t>
            </a:r>
            <a:r>
              <a:rPr lang="ko-KR" alt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생물 다양성과 유지</a:t>
            </a:r>
            <a:endParaRPr lang="en-US" sz="6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3DE83D30-38E3-45FA-8885-11D077DB6B7A}"/>
              </a:ext>
            </a:extLst>
          </p:cNvPr>
          <p:cNvSpPr txBox="1"/>
          <p:nvPr/>
        </p:nvSpPr>
        <p:spPr>
          <a:xfrm>
            <a:off x="995607" y="4959331"/>
            <a:ext cx="15196868" cy="1228261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03. </a:t>
            </a:r>
            <a:r>
              <a:rPr lang="ko-KR" alt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생물 다양성의 중요성과 보전 방안</a:t>
            </a:r>
            <a:endParaRPr lang="en-US" sz="6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3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167749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p223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924B8423-B1FE-4928-B12C-8973DF8C1EF2}"/>
              </a:ext>
            </a:extLst>
          </p:cNvPr>
          <p:cNvSpPr txBox="1"/>
          <p:nvPr/>
        </p:nvSpPr>
        <p:spPr>
          <a:xfrm>
            <a:off x="1517824" y="6023367"/>
            <a:ext cx="4811006" cy="221387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947629D-A1C3-4166-81AC-4CA64D851796}"/>
              </a:ext>
            </a:extLst>
          </p:cNvPr>
          <p:cNvGrpSpPr/>
          <p:nvPr/>
        </p:nvGrpSpPr>
        <p:grpSpPr>
          <a:xfrm>
            <a:off x="734048" y="1004680"/>
            <a:ext cx="6962152" cy="852483"/>
            <a:chOff x="734048" y="1004680"/>
            <a:chExt cx="6962152" cy="852483"/>
          </a:xfrm>
        </p:grpSpPr>
        <p:pic>
          <p:nvPicPr>
            <p:cNvPr id="18" name="Object 38">
              <a:extLst>
                <a:ext uri="{FF2B5EF4-FFF2-40B4-BE49-F238E27FC236}">
                  <a16:creationId xmlns:a16="http://schemas.microsoft.com/office/drawing/2014/main" id="{FBE5199D-E1FB-4934-9B3F-9F9B5CA6C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048" y="1379129"/>
              <a:ext cx="6962152" cy="478034"/>
            </a:xfrm>
            <a:prstGeom prst="rect">
              <a:avLst/>
            </a:prstGeom>
          </p:spPr>
        </p:pic>
        <p:sp>
          <p:nvSpPr>
            <p:cNvPr id="37" name="Object 37"/>
            <p:cNvSpPr txBox="1"/>
            <p:nvPr/>
          </p:nvSpPr>
          <p:spPr>
            <a:xfrm>
              <a:off x="886120" y="1004680"/>
              <a:ext cx="6604219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생물 다양성의 보전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13" name="Object 5">
            <a:extLst>
              <a:ext uri="{FF2B5EF4-FFF2-40B4-BE49-F238E27FC236}">
                <a16:creationId xmlns:a16="http://schemas.microsoft.com/office/drawing/2014/main" id="{388ECE38-D417-43D9-91E0-DFAEE5183EF6}"/>
              </a:ext>
            </a:extLst>
          </p:cNvPr>
          <p:cNvSpPr txBox="1"/>
          <p:nvPr/>
        </p:nvSpPr>
        <p:spPr>
          <a:xfrm>
            <a:off x="1227949" y="4276110"/>
            <a:ext cx="13935851" cy="300099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생태계를 교란하는 외래종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원래의 서식지에서 벗어나 다른 지역으로 유입된 생물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토종 생물의 서식지 차지하고 생존 위협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Ex) </a:t>
            </a:r>
            <a:r>
              <a:rPr lang="ko-KR" altLang="en-US" sz="4500" kern="0" dirty="0" err="1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배스</a:t>
            </a:r>
            <a:r>
              <a:rPr lang="en-US" altLang="ko-KR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 err="1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가시박</a:t>
            </a:r>
            <a:endParaRPr lang="en-US" altLang="ko-KR" sz="4500" kern="0" dirty="0">
              <a:solidFill>
                <a:srgbClr val="7030A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3C0668-3894-4635-B0F2-2D1923332D38}"/>
              </a:ext>
            </a:extLst>
          </p:cNvPr>
          <p:cNvSpPr txBox="1"/>
          <p:nvPr/>
        </p:nvSpPr>
        <p:spPr>
          <a:xfrm>
            <a:off x="734048" y="9573239"/>
            <a:ext cx="10642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6"/>
              </a:rPr>
              <a:t>https://news.naver.com/main/read.nhn?oid=001&amp;aid=0011216136</a:t>
            </a:r>
            <a:endParaRPr lang="en-US" altLang="ko-KR" sz="1000" dirty="0"/>
          </a:p>
          <a:p>
            <a:r>
              <a:rPr lang="en-US" altLang="ko-KR" sz="1000" dirty="0">
                <a:hlinkClick r:id="rId7"/>
              </a:rPr>
              <a:t>https://cafe.naver.com/hoolab/101</a:t>
            </a:r>
            <a:r>
              <a:rPr lang="en-US" altLang="ko-KR" sz="1000" dirty="0"/>
              <a:t>  </a:t>
            </a:r>
            <a:endParaRPr lang="ko-KR" altLang="en-US" sz="1000" dirty="0"/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15ADE6FE-35F5-4971-BFF8-0CF6222655A9}"/>
              </a:ext>
            </a:extLst>
          </p:cNvPr>
          <p:cNvSpPr txBox="1"/>
          <p:nvPr/>
        </p:nvSpPr>
        <p:spPr>
          <a:xfrm>
            <a:off x="1227949" y="7086630"/>
            <a:ext cx="7113647" cy="221214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환경 오염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대기오염으로 인한 산성비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유입된 화학물질과 중금속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9136249-5371-4426-96A4-79C7358342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51367" y="1201640"/>
            <a:ext cx="4248705" cy="338314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2DDC5D2-0C20-4746-BC1B-5E21191747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41596" y="6425020"/>
            <a:ext cx="4365361" cy="3232046"/>
          </a:xfrm>
          <a:prstGeom prst="rect">
            <a:avLst/>
          </a:prstGeom>
        </p:spPr>
      </p:pic>
      <p:sp>
        <p:nvSpPr>
          <p:cNvPr id="24" name="Object 5">
            <a:extLst>
              <a:ext uri="{FF2B5EF4-FFF2-40B4-BE49-F238E27FC236}">
                <a16:creationId xmlns:a16="http://schemas.microsoft.com/office/drawing/2014/main" id="{AE27B52C-4ABA-418B-BC80-A50B5EBD3B41}"/>
              </a:ext>
            </a:extLst>
          </p:cNvPr>
          <p:cNvSpPr txBox="1"/>
          <p:nvPr/>
        </p:nvSpPr>
        <p:spPr>
          <a:xfrm>
            <a:off x="1227950" y="1911582"/>
            <a:ext cx="16526649" cy="235205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914400" indent="-914400">
              <a:buAutoNum type="arabicParenR"/>
            </a:pP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 다양성의 감소 원인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야생 동식물 남획 및 보호 동식물 불법 포획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우리나라 호랑이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늑대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여우 등 대형 포유류 멸종 위기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62A10780-7B30-4CAC-8888-8385D855EA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90299" y="6462344"/>
            <a:ext cx="5267325" cy="319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5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7" grpId="0" build="p"/>
      <p:bldP spid="2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167749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p222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924B8423-B1FE-4928-B12C-8973DF8C1EF2}"/>
              </a:ext>
            </a:extLst>
          </p:cNvPr>
          <p:cNvSpPr txBox="1"/>
          <p:nvPr/>
        </p:nvSpPr>
        <p:spPr>
          <a:xfrm>
            <a:off x="1517824" y="6023367"/>
            <a:ext cx="4811006" cy="221387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947629D-A1C3-4166-81AC-4CA64D851796}"/>
              </a:ext>
            </a:extLst>
          </p:cNvPr>
          <p:cNvGrpSpPr/>
          <p:nvPr/>
        </p:nvGrpSpPr>
        <p:grpSpPr>
          <a:xfrm>
            <a:off x="734048" y="1004680"/>
            <a:ext cx="6962152" cy="852483"/>
            <a:chOff x="734048" y="1004680"/>
            <a:chExt cx="6962152" cy="852483"/>
          </a:xfrm>
        </p:grpSpPr>
        <p:pic>
          <p:nvPicPr>
            <p:cNvPr id="18" name="Object 38">
              <a:extLst>
                <a:ext uri="{FF2B5EF4-FFF2-40B4-BE49-F238E27FC236}">
                  <a16:creationId xmlns:a16="http://schemas.microsoft.com/office/drawing/2014/main" id="{FBE5199D-E1FB-4934-9B3F-9F9B5CA6C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048" y="1379129"/>
              <a:ext cx="6962152" cy="478034"/>
            </a:xfrm>
            <a:prstGeom prst="rect">
              <a:avLst/>
            </a:prstGeom>
          </p:spPr>
        </p:pic>
        <p:sp>
          <p:nvSpPr>
            <p:cNvPr id="37" name="Object 37"/>
            <p:cNvSpPr txBox="1"/>
            <p:nvPr/>
          </p:nvSpPr>
          <p:spPr>
            <a:xfrm>
              <a:off x="886120" y="1004680"/>
              <a:ext cx="6604219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생물 다양성의 보전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81C270A-AEB9-4FDF-B0D6-2E29545DB5E3}"/>
              </a:ext>
            </a:extLst>
          </p:cNvPr>
          <p:cNvGrpSpPr/>
          <p:nvPr/>
        </p:nvGrpSpPr>
        <p:grpSpPr>
          <a:xfrm>
            <a:off x="734049" y="1902234"/>
            <a:ext cx="13058152" cy="895934"/>
            <a:chOff x="734048" y="961229"/>
            <a:chExt cx="5305853" cy="895934"/>
          </a:xfrm>
        </p:grpSpPr>
        <p:pic>
          <p:nvPicPr>
            <p:cNvPr id="15" name="Object 38">
              <a:extLst>
                <a:ext uri="{FF2B5EF4-FFF2-40B4-BE49-F238E27FC236}">
                  <a16:creationId xmlns:a16="http://schemas.microsoft.com/office/drawing/2014/main" id="{90938F98-430C-42DD-ACFA-C76271C86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4048" y="1379129"/>
              <a:ext cx="5305853" cy="4780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Object 37">
              <a:extLst>
                <a:ext uri="{FF2B5EF4-FFF2-40B4-BE49-F238E27FC236}">
                  <a16:creationId xmlns:a16="http://schemas.microsoft.com/office/drawing/2014/main" id="{1181AE0D-4A6C-48C5-B187-0F31BC9B38F8}"/>
                </a:ext>
              </a:extLst>
            </p:cNvPr>
            <p:cNvSpPr txBox="1"/>
            <p:nvPr/>
          </p:nvSpPr>
          <p:spPr>
            <a:xfrm>
              <a:off x="751172" y="961229"/>
              <a:ext cx="5133136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탐구 </a:t>
              </a:r>
              <a:r>
                <a:rPr lang="en-US" altLang="ko-KR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: </a:t>
              </a:r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생물 다양성 보전을 위한 실천 방안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61FD8143-C8A2-4AE9-AD55-B71736D817CF}"/>
              </a:ext>
            </a:extLst>
          </p:cNvPr>
          <p:cNvSpPr/>
          <p:nvPr/>
        </p:nvSpPr>
        <p:spPr>
          <a:xfrm>
            <a:off x="748484" y="2945693"/>
            <a:ext cx="2576607" cy="7934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문제 인식</a:t>
            </a:r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8D1BBD8A-C127-4010-B8ED-5976331ADEEF}"/>
              </a:ext>
            </a:extLst>
          </p:cNvPr>
          <p:cNvSpPr txBox="1"/>
          <p:nvPr/>
        </p:nvSpPr>
        <p:spPr>
          <a:xfrm>
            <a:off x="3359727" y="2862430"/>
            <a:ext cx="13935851" cy="240906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 다양성 보전을 위한 국제 협약에는 무엇이 있으며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 다양성을 보전하기 위해 우리가 실천할 수 있는 일은 무엇일까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?</a:t>
            </a: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BCDBF4AD-FB85-4BB9-BE06-C9F3D829267E}"/>
              </a:ext>
            </a:extLst>
          </p:cNvPr>
          <p:cNvSpPr/>
          <p:nvPr/>
        </p:nvSpPr>
        <p:spPr>
          <a:xfrm>
            <a:off x="748484" y="4444339"/>
            <a:ext cx="1412825" cy="7934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과정</a:t>
            </a:r>
            <a:endParaRPr lang="ko-KR" altLang="en-US" sz="4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C3C683E9-218D-41C4-A1D8-5AFB03346E74}"/>
              </a:ext>
            </a:extLst>
          </p:cNvPr>
          <p:cNvSpPr txBox="1"/>
          <p:nvPr/>
        </p:nvSpPr>
        <p:spPr>
          <a:xfrm>
            <a:off x="886120" y="5244268"/>
            <a:ext cx="17378628" cy="414496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1.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국제 사회는 생물 다양성을 보전하기 위해 법을 제정하거나 국제 협약을 맺고 있다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여러 가지 국제 협약의 목적과 내용을 조사해 보자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2.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개인적 노력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기업에서의 노력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국가적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사회적 노력을 생각해보고 작성해 보자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.(</a:t>
            </a:r>
            <a:r>
              <a:rPr lang="en-US" altLang="ko-KR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Ex. </a:t>
            </a:r>
            <a:r>
              <a:rPr lang="ko-KR" altLang="en-US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다양한 환경단체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)</a:t>
            </a:r>
          </a:p>
          <a:p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3.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 다양성을 보전하기 위해 학급에서 실천할 수 있는 방안을 토의하고 작성해 보자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99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build="p"/>
      <p:bldP spid="21" grpId="0" animBg="1"/>
      <p:bldP spid="2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952999" y="1732590"/>
            <a:ext cx="8458201" cy="229715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sz="8000" b="1" kern="0" spc="-6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여기어때 잘난체 OTF" pitchFamily="34" charset="0"/>
              </a:rPr>
              <a:t>핵 심 정 리 하 기</a:t>
            </a:r>
            <a:endParaRPr lang="en-US" sz="8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11714258" y="4828593"/>
            <a:ext cx="3608370" cy="3608370"/>
            <a:chOff x="3270073" y="4862714"/>
            <a:chExt cx="3608370" cy="3608370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5311" y="3196780"/>
              <a:ext cx="7216739" cy="7216739"/>
            </a:xfrm>
            <a:prstGeom prst="rect">
              <a:avLst/>
            </a:prstGeom>
          </p:spPr>
        </p:pic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0073" y="4862714"/>
              <a:ext cx="3608370" cy="360837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133908" y="4847071"/>
            <a:ext cx="3608370" cy="3608370"/>
            <a:chOff x="7338672" y="4862714"/>
            <a:chExt cx="3608370" cy="360837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33910" y="3196780"/>
              <a:ext cx="7216739" cy="7216739"/>
            </a:xfrm>
            <a:prstGeom prst="rect">
              <a:avLst/>
            </a:prstGeom>
          </p:spPr>
        </p:pic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38672" y="4862714"/>
              <a:ext cx="3608370" cy="3608370"/>
            </a:xfrm>
            <a:prstGeom prst="rect">
              <a:avLst/>
            </a:prstGeom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B31A3E1E-04CB-465D-9D66-D5E30BE5D7F6}"/>
              </a:ext>
            </a:extLst>
          </p:cNvPr>
          <p:cNvGrpSpPr/>
          <p:nvPr/>
        </p:nvGrpSpPr>
        <p:grpSpPr>
          <a:xfrm>
            <a:off x="627612" y="3195951"/>
            <a:ext cx="7216739" cy="7216739"/>
            <a:chOff x="627612" y="3195951"/>
            <a:chExt cx="7216739" cy="7216739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612" y="3195951"/>
              <a:ext cx="7216739" cy="7216739"/>
            </a:xfrm>
            <a:prstGeom prst="rect">
              <a:avLst/>
            </a:prstGeom>
          </p:spPr>
        </p:pic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70896" y="4925964"/>
              <a:ext cx="3608370" cy="3608370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7386844" y="6712946"/>
            <a:ext cx="3135445" cy="398368"/>
            <a:chOff x="7558451" y="6650215"/>
            <a:chExt cx="3135445" cy="398368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58451" y="6650215"/>
              <a:ext cx="3135445" cy="398368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2581785" y="6716051"/>
            <a:ext cx="3135445" cy="398368"/>
            <a:chOff x="11643734" y="6628873"/>
            <a:chExt cx="3135445" cy="398368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43734" y="6628873"/>
              <a:ext cx="3135445" cy="398368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26FE1C3E-E992-421E-82F6-869E80CB6BD6}"/>
              </a:ext>
            </a:extLst>
          </p:cNvPr>
          <p:cNvGrpSpPr/>
          <p:nvPr/>
        </p:nvGrpSpPr>
        <p:grpSpPr>
          <a:xfrm>
            <a:off x="1847868" y="4475580"/>
            <a:ext cx="4598078" cy="2663608"/>
            <a:chOff x="1847868" y="4475580"/>
            <a:chExt cx="4598078" cy="266360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3661951" y="4475580"/>
              <a:ext cx="1004284" cy="1004284"/>
              <a:chOff x="12709314" y="4423822"/>
              <a:chExt cx="1004284" cy="1004284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2709314" y="4423822"/>
                <a:ext cx="1004284" cy="1004284"/>
              </a:xfrm>
              <a:prstGeom prst="rect">
                <a:avLst/>
              </a:prstGeom>
            </p:spPr>
          </p:pic>
        </p:grpSp>
        <p:sp>
          <p:nvSpPr>
            <p:cNvPr id="33" name="Object 33"/>
            <p:cNvSpPr txBox="1"/>
            <p:nvPr/>
          </p:nvSpPr>
          <p:spPr>
            <a:xfrm>
              <a:off x="3606368" y="4556046"/>
              <a:ext cx="1081078" cy="834442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5000" kern="0" spc="-20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여기어때 잘난체 OTF" pitchFamily="34" charset="0"/>
                </a:rPr>
                <a:t>01</a:t>
              </a:r>
              <a:endParaRPr 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1847868" y="6286705"/>
              <a:ext cx="459807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유전적</a:t>
              </a:r>
              <a:r>
                <a:rPr lang="en-US" altLang="ko-KR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 </a:t>
              </a:r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다양성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FBD62AF3-E985-48EB-A2FC-AB9B8F36ADB8}"/>
              </a:ext>
            </a:extLst>
          </p:cNvPr>
          <p:cNvGrpSpPr/>
          <p:nvPr/>
        </p:nvGrpSpPr>
        <p:grpSpPr>
          <a:xfrm>
            <a:off x="6612034" y="4446687"/>
            <a:ext cx="4598078" cy="2692500"/>
            <a:chOff x="6612034" y="4446687"/>
            <a:chExt cx="4598078" cy="2692500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8446527" y="4446687"/>
              <a:ext cx="1004284" cy="1004284"/>
              <a:chOff x="8640715" y="4423822"/>
              <a:chExt cx="1004284" cy="1004284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640715" y="4423822"/>
                <a:ext cx="1004284" cy="1004284"/>
              </a:xfrm>
              <a:prstGeom prst="rect">
                <a:avLst/>
              </a:prstGeom>
            </p:spPr>
          </p:pic>
        </p:grpSp>
        <p:sp>
          <p:nvSpPr>
            <p:cNvPr id="32" name="Object 32"/>
            <p:cNvSpPr txBox="1"/>
            <p:nvPr/>
          </p:nvSpPr>
          <p:spPr>
            <a:xfrm>
              <a:off x="8417483" y="4479190"/>
              <a:ext cx="108107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5000" kern="0" spc="-20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여기어때 잘난체 OTF" pitchFamily="34" charset="0"/>
                </a:rPr>
                <a:t>02</a:t>
              </a:r>
              <a:endParaRPr 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38" name="Object 45">
              <a:extLst>
                <a:ext uri="{FF2B5EF4-FFF2-40B4-BE49-F238E27FC236}">
                  <a16:creationId xmlns:a16="http://schemas.microsoft.com/office/drawing/2014/main" id="{866810AB-6E09-48DF-BC71-8820C89A3ECB}"/>
                </a:ext>
              </a:extLst>
            </p:cNvPr>
            <p:cNvSpPr txBox="1"/>
            <p:nvPr/>
          </p:nvSpPr>
          <p:spPr>
            <a:xfrm>
              <a:off x="6612034" y="6286704"/>
              <a:ext cx="459807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1009" name="그룹 1009"/>
          <p:cNvGrpSpPr/>
          <p:nvPr/>
        </p:nvGrpSpPr>
        <p:grpSpPr>
          <a:xfrm>
            <a:off x="11945858" y="6702641"/>
            <a:ext cx="3135445" cy="398368"/>
            <a:chOff x="3506535" y="6600162"/>
            <a:chExt cx="3135445" cy="398368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06535" y="6600162"/>
              <a:ext cx="3135445" cy="398368"/>
            </a:xfrm>
            <a:prstGeom prst="rect">
              <a:avLst/>
            </a:prstGeom>
          </p:spPr>
        </p:pic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AE05F221-4A54-4575-B230-3322A5DF27E0}"/>
              </a:ext>
            </a:extLst>
          </p:cNvPr>
          <p:cNvGrpSpPr/>
          <p:nvPr/>
        </p:nvGrpSpPr>
        <p:grpSpPr>
          <a:xfrm>
            <a:off x="11704532" y="4362404"/>
            <a:ext cx="3618095" cy="2784190"/>
            <a:chOff x="11704532" y="4362404"/>
            <a:chExt cx="3618095" cy="2784190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13067759" y="4362404"/>
              <a:ext cx="1004284" cy="1004284"/>
              <a:chOff x="4572116" y="4423822"/>
              <a:chExt cx="1004284" cy="1004284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572116" y="4423822"/>
                <a:ext cx="1004284" cy="1004284"/>
              </a:xfrm>
              <a:prstGeom prst="rect">
                <a:avLst/>
              </a:prstGeom>
            </p:spPr>
          </p:pic>
        </p:grpSp>
        <p:sp>
          <p:nvSpPr>
            <p:cNvPr id="31" name="Object 31"/>
            <p:cNvSpPr txBox="1"/>
            <p:nvPr/>
          </p:nvSpPr>
          <p:spPr>
            <a:xfrm>
              <a:off x="12977326" y="4399640"/>
              <a:ext cx="1081078" cy="820949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5000" kern="0" spc="-20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여기어때 잘난체 OTF" pitchFamily="34" charset="0"/>
                </a:rPr>
                <a:t>03</a:t>
              </a:r>
              <a:endParaRPr 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40" name="Object 45">
              <a:extLst>
                <a:ext uri="{FF2B5EF4-FFF2-40B4-BE49-F238E27FC236}">
                  <a16:creationId xmlns:a16="http://schemas.microsoft.com/office/drawing/2014/main" id="{C17F355A-8801-411B-A8D7-F71FA6E11EE4}"/>
                </a:ext>
              </a:extLst>
            </p:cNvPr>
            <p:cNvSpPr txBox="1"/>
            <p:nvPr/>
          </p:nvSpPr>
          <p:spPr>
            <a:xfrm>
              <a:off x="11704532" y="6294111"/>
              <a:ext cx="3618095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생태계 다양성</a:t>
              </a:r>
              <a:endPara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41" name="Object 45">
            <a:extLst>
              <a:ext uri="{FF2B5EF4-FFF2-40B4-BE49-F238E27FC236}">
                <a16:creationId xmlns:a16="http://schemas.microsoft.com/office/drawing/2014/main" id="{80D69722-E707-4E89-99CE-96CF8C4CF31C}"/>
              </a:ext>
            </a:extLst>
          </p:cNvPr>
          <p:cNvSpPr txBox="1"/>
          <p:nvPr/>
        </p:nvSpPr>
        <p:spPr>
          <a:xfrm>
            <a:off x="6656835" y="6258831"/>
            <a:ext cx="4598078" cy="852483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50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종</a:t>
            </a:r>
            <a:r>
              <a:rPr lang="en-US" altLang="ko-KR" sz="50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</a:t>
            </a:r>
            <a:r>
              <a:rPr lang="ko-KR" altLang="en-US" sz="50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다양성</a:t>
            </a:r>
            <a:endParaRPr 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686800" y="3064666"/>
            <a:ext cx="10011650" cy="267261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18700" kern="0" spc="-700" dirty="0">
                <a:solidFill>
                  <a:srgbClr val="F58E1D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화이팅!</a:t>
            </a:r>
            <a:endParaRPr lang="en-US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9574" y="1544405"/>
            <a:ext cx="8596965" cy="267261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18700" kern="0" spc="-700" dirty="0">
                <a:solidFill>
                  <a:srgbClr val="FFCC1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모두다</a:t>
            </a:r>
            <a:endParaRPr lang="en-US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grpSp>
        <p:nvGrpSpPr>
          <p:cNvPr id="1002" name="그룹 1002"/>
          <p:cNvGrpSpPr/>
          <p:nvPr/>
        </p:nvGrpSpPr>
        <p:grpSpPr>
          <a:xfrm>
            <a:off x="6069060" y="5056845"/>
            <a:ext cx="5751904" cy="6664901"/>
            <a:chOff x="6069060" y="5056845"/>
            <a:chExt cx="5751904" cy="666490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9060" y="5056845"/>
              <a:ext cx="5751904" cy="666490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500153" y="4040452"/>
            <a:ext cx="1156386" cy="1621860"/>
            <a:chOff x="8500153" y="4040452"/>
            <a:chExt cx="1156386" cy="162186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00153" y="4040452"/>
              <a:ext cx="1156386" cy="16218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4573807" y="504035"/>
            <a:ext cx="2710341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40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40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p218</a:t>
            </a:r>
            <a:endParaRPr 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831513" y="2547524"/>
            <a:ext cx="13624919" cy="6699405"/>
            <a:chOff x="9971699" y="1794620"/>
            <a:chExt cx="6438095" cy="470682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71699" y="1794620"/>
              <a:ext cx="6438095" cy="470682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411200" y="4009827"/>
            <a:ext cx="4554745" cy="6353074"/>
            <a:chOff x="12521566" y="4515141"/>
            <a:chExt cx="4554745" cy="6353074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21566" y="4515141"/>
              <a:ext cx="4554745" cy="635307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920261" y="1040071"/>
            <a:ext cx="1195722" cy="1146398"/>
            <a:chOff x="10367897" y="1965976"/>
            <a:chExt cx="1195722" cy="1146398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67897" y="1965976"/>
              <a:ext cx="1195722" cy="114639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334000" y="1401126"/>
            <a:ext cx="2952793" cy="925905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6500" i="1" dirty="0">
                <a:solidFill>
                  <a:srgbClr val="000000"/>
                </a:solidFill>
                <a:latin typeface="여기어때 잘난체 OTF" pitchFamily="34" charset="0"/>
                <a:cs typeface="여기어때 잘난체 OTF" pitchFamily="34" charset="0"/>
              </a:rPr>
              <a:t>Point!</a:t>
            </a:r>
            <a:endParaRPr lang="en-US" dirty="0"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8A3FB060-E568-4ACB-BB38-E039C6E55E3F}"/>
              </a:ext>
            </a:extLst>
          </p:cNvPr>
          <p:cNvSpPr txBox="1"/>
          <p:nvPr/>
        </p:nvSpPr>
        <p:spPr>
          <a:xfrm>
            <a:off x="831514" y="1105208"/>
            <a:ext cx="4294010" cy="122182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7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학습</a:t>
            </a:r>
            <a:r>
              <a:rPr lang="en-US" sz="7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 </a:t>
            </a:r>
            <a:r>
              <a:rPr lang="ko-KR" altLang="en-US" sz="7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목표</a:t>
            </a:r>
            <a:endParaRPr lang="en-US" sz="7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6800" y="2773970"/>
            <a:ext cx="12954142" cy="517493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914400" indent="-914400" algn="just">
              <a:buAutoNum type="arabicPeriod"/>
            </a:pP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 다양성의 뜻을 설명할 수 있다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marL="914400" indent="-914400" algn="just">
              <a:buAutoNum type="arabicPeriod"/>
            </a:pPr>
            <a:endParaRPr lang="en-US" altLang="ko-KR" sz="5000" kern="0" spc="-30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2.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생물 다양성의 중요성을 설명할 수 있다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algn="just"/>
            <a:endParaRPr lang="en-US" sz="5000" kern="0" spc="-30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just"/>
            <a:r>
              <a:rPr 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3.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생물 다양성을 보전하기 위한 실천 방안을 토의할 수 있다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7361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0" name="Object 5">
            <a:extLst>
              <a:ext uri="{FF2B5EF4-FFF2-40B4-BE49-F238E27FC236}">
                <a16:creationId xmlns:a16="http://schemas.microsoft.com/office/drawing/2014/main" id="{256FD09E-2B72-4770-A92A-3F452E143510}"/>
              </a:ext>
            </a:extLst>
          </p:cNvPr>
          <p:cNvSpPr txBox="1"/>
          <p:nvPr/>
        </p:nvSpPr>
        <p:spPr>
          <a:xfrm>
            <a:off x="1028701" y="1854391"/>
            <a:ext cx="15735300" cy="245091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지구의 다양한 환경에 다양한 생물이 살고 있는 것을 의미하며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지구에 살고 있는 생물 전체</a:t>
            </a:r>
            <a:endParaRPr lang="en-US" altLang="ko-KR" sz="45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생물의 생태계 다양성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종 다양성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유전적 다양성을 모두 포함</a:t>
            </a:r>
            <a:endParaRPr lang="en-US" altLang="ko-KR" sz="45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49E62D-2CBA-4479-9E75-D3E080F851E0}"/>
              </a:ext>
            </a:extLst>
          </p:cNvPr>
          <p:cNvSpPr txBox="1"/>
          <p:nvPr/>
        </p:nvSpPr>
        <p:spPr>
          <a:xfrm>
            <a:off x="787510" y="9639300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4"/>
              </a:rPr>
              <a:t>https://terms.naver.com/entry.nhn?docId=957963&amp;cid=47309&amp;categoryId=47309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p219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7CE5DE81-E45D-4ACD-A718-BD0129FA7B3F}"/>
              </a:ext>
            </a:extLst>
          </p:cNvPr>
          <p:cNvGrpSpPr/>
          <p:nvPr/>
        </p:nvGrpSpPr>
        <p:grpSpPr>
          <a:xfrm>
            <a:off x="734048" y="1004680"/>
            <a:ext cx="4142752" cy="852483"/>
            <a:chOff x="734048" y="1004680"/>
            <a:chExt cx="5590552" cy="852483"/>
          </a:xfrm>
        </p:grpSpPr>
        <p:pic>
          <p:nvPicPr>
            <p:cNvPr id="23" name="Object 38">
              <a:extLst>
                <a:ext uri="{FF2B5EF4-FFF2-40B4-BE49-F238E27FC236}">
                  <a16:creationId xmlns:a16="http://schemas.microsoft.com/office/drawing/2014/main" id="{983B453A-5301-4F4F-B2B9-50C9D568A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048" y="1379129"/>
              <a:ext cx="5590552" cy="478034"/>
            </a:xfrm>
            <a:prstGeom prst="rect">
              <a:avLst/>
            </a:prstGeom>
          </p:spPr>
        </p:pic>
        <p:sp>
          <p:nvSpPr>
            <p:cNvPr id="37" name="Object 37"/>
            <p:cNvSpPr txBox="1"/>
            <p:nvPr/>
          </p:nvSpPr>
          <p:spPr>
            <a:xfrm>
              <a:off x="849825" y="1004680"/>
              <a:ext cx="5027981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생물 다양성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pic>
        <p:nvPicPr>
          <p:cNvPr id="24" name="그림 23">
            <a:extLst>
              <a:ext uri="{FF2B5EF4-FFF2-40B4-BE49-F238E27FC236}">
                <a16:creationId xmlns:a16="http://schemas.microsoft.com/office/drawing/2014/main" id="{9727C701-234D-4CA6-BE28-2EB7989EB5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284" y="4113926"/>
            <a:ext cx="14083432" cy="3136935"/>
          </a:xfrm>
          <a:prstGeom prst="rect">
            <a:avLst/>
          </a:prstGeom>
        </p:spPr>
      </p:pic>
      <p:sp>
        <p:nvSpPr>
          <p:cNvPr id="25" name="Object 5">
            <a:extLst>
              <a:ext uri="{FF2B5EF4-FFF2-40B4-BE49-F238E27FC236}">
                <a16:creationId xmlns:a16="http://schemas.microsoft.com/office/drawing/2014/main" id="{59EA3A52-AAD2-4A75-93DC-CA445B064D41}"/>
              </a:ext>
            </a:extLst>
          </p:cNvPr>
          <p:cNvSpPr txBox="1"/>
          <p:nvPr/>
        </p:nvSpPr>
        <p:spPr>
          <a:xfrm>
            <a:off x="2315653" y="7249032"/>
            <a:ext cx="3606606" cy="85248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4000" ker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생태계 다양성</a:t>
            </a:r>
            <a:endParaRPr lang="en-US" altLang="ko-KR" sz="4000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5779FB45-A292-422D-BB7A-ED3CA3C49DD5}"/>
              </a:ext>
            </a:extLst>
          </p:cNvPr>
          <p:cNvSpPr txBox="1"/>
          <p:nvPr/>
        </p:nvSpPr>
        <p:spPr>
          <a:xfrm>
            <a:off x="7122701" y="7249032"/>
            <a:ext cx="3606606" cy="85248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4000" ker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종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다양성</a:t>
            </a:r>
            <a:endParaRPr lang="en-US" altLang="ko-KR" sz="4000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F2D8361D-F550-46C2-A0D4-16A8B4AE9A0E}"/>
              </a:ext>
            </a:extLst>
          </p:cNvPr>
          <p:cNvSpPr txBox="1"/>
          <p:nvPr/>
        </p:nvSpPr>
        <p:spPr>
          <a:xfrm>
            <a:off x="12069253" y="7217859"/>
            <a:ext cx="3606606" cy="85248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유전적 다양성</a:t>
            </a:r>
            <a:endParaRPr lang="en-US" altLang="ko-KR" sz="4000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99184FA2-472C-463B-B5BA-79E2E513FFC9}"/>
              </a:ext>
            </a:extLst>
          </p:cNvPr>
          <p:cNvSpPr txBox="1"/>
          <p:nvPr/>
        </p:nvSpPr>
        <p:spPr>
          <a:xfrm>
            <a:off x="11738554" y="7810567"/>
            <a:ext cx="4635304" cy="85248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유전 정보의 다양함</a:t>
            </a:r>
            <a:endParaRPr lang="en-US" altLang="ko-KR" sz="40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889149FB-52CA-4C8A-9A39-32A739E2835C}"/>
              </a:ext>
            </a:extLst>
          </p:cNvPr>
          <p:cNvSpPr txBox="1"/>
          <p:nvPr/>
        </p:nvSpPr>
        <p:spPr>
          <a:xfrm>
            <a:off x="7017101" y="7795653"/>
            <a:ext cx="4635304" cy="85248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 종의 다양함</a:t>
            </a:r>
            <a:endParaRPr lang="en-US" altLang="ko-KR" sz="40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D2DE71D0-0CE6-490C-B00E-23CA058F0E4E}"/>
              </a:ext>
            </a:extLst>
          </p:cNvPr>
          <p:cNvSpPr txBox="1"/>
          <p:nvPr/>
        </p:nvSpPr>
        <p:spPr>
          <a:xfrm>
            <a:off x="722820" y="7794907"/>
            <a:ext cx="6248400" cy="150057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생물과 환경이 상호작용하는 생태계의 다양함</a:t>
            </a:r>
            <a:endParaRPr lang="en-US" altLang="ko-KR" sz="40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61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25" grpId="0" build="p"/>
      <p:bldP spid="26" grpId="0" build="p"/>
      <p:bldP spid="27" grpId="0" build="p"/>
      <p:bldP spid="31" grpId="0" build="p"/>
      <p:bldP spid="32" grpId="0" build="p"/>
      <p:bldP spid="3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167749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849E62D-2CBA-4479-9E75-D3E080F851E0}"/>
              </a:ext>
            </a:extLst>
          </p:cNvPr>
          <p:cNvSpPr txBox="1"/>
          <p:nvPr/>
        </p:nvSpPr>
        <p:spPr>
          <a:xfrm>
            <a:off x="697647" y="9684371"/>
            <a:ext cx="10642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https://blog.naver.com/feia1230/221133674998       </a:t>
            </a:r>
          </a:p>
          <a:p>
            <a:r>
              <a:rPr lang="en-US" altLang="ko-KR" sz="1000" dirty="0">
                <a:hlinkClick r:id="rId5"/>
              </a:rPr>
              <a:t>https://blog.naver.com/basic_science/221763935215</a:t>
            </a:r>
            <a:r>
              <a:rPr lang="en-US" altLang="ko-KR" sz="1000" dirty="0"/>
              <a:t>     </a:t>
            </a:r>
            <a:r>
              <a:rPr lang="en-US" altLang="ko-KR" sz="1000" dirty="0">
                <a:hlinkClick r:id="rId6"/>
              </a:rPr>
              <a:t>http://scienceon.hani.co.kr/143173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p220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99809289-4FF0-487F-A37D-5731AB179962}"/>
              </a:ext>
            </a:extLst>
          </p:cNvPr>
          <p:cNvSpPr txBox="1"/>
          <p:nvPr/>
        </p:nvSpPr>
        <p:spPr>
          <a:xfrm>
            <a:off x="990600" y="1979235"/>
            <a:ext cx="5562600" cy="85248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1)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유전적 다양성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942F9A03-CD54-4FEF-B5DB-A28E49F0EC45}"/>
              </a:ext>
            </a:extLst>
          </p:cNvPr>
          <p:cNvSpPr txBox="1"/>
          <p:nvPr/>
        </p:nvSpPr>
        <p:spPr>
          <a:xfrm>
            <a:off x="4590577" y="2596952"/>
            <a:ext cx="2245217" cy="85248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altLang="ko-KR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= </a:t>
            </a:r>
            <a:r>
              <a:rPr lang="ko-KR" altLang="en-US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변이</a:t>
            </a:r>
            <a:endParaRPr lang="en-US" altLang="ko-KR" sz="4500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8C49FD0-8686-4FC3-87EC-32D0FE0AE41E}"/>
              </a:ext>
            </a:extLst>
          </p:cNvPr>
          <p:cNvGrpSpPr/>
          <p:nvPr/>
        </p:nvGrpSpPr>
        <p:grpSpPr>
          <a:xfrm>
            <a:off x="734048" y="1004680"/>
            <a:ext cx="4142752" cy="852483"/>
            <a:chOff x="734048" y="1004680"/>
            <a:chExt cx="5590552" cy="852483"/>
          </a:xfrm>
        </p:grpSpPr>
        <p:pic>
          <p:nvPicPr>
            <p:cNvPr id="19" name="Object 38">
              <a:extLst>
                <a:ext uri="{FF2B5EF4-FFF2-40B4-BE49-F238E27FC236}">
                  <a16:creationId xmlns:a16="http://schemas.microsoft.com/office/drawing/2014/main" id="{0E7E6452-0D6C-4DE8-9623-C78F500DD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4048" y="1379129"/>
              <a:ext cx="5590552" cy="478034"/>
            </a:xfrm>
            <a:prstGeom prst="rect">
              <a:avLst/>
            </a:prstGeom>
          </p:spPr>
        </p:pic>
        <p:sp>
          <p:nvSpPr>
            <p:cNvPr id="20" name="Object 37">
              <a:extLst>
                <a:ext uri="{FF2B5EF4-FFF2-40B4-BE49-F238E27FC236}">
                  <a16:creationId xmlns:a16="http://schemas.microsoft.com/office/drawing/2014/main" id="{CB9AAE2B-ABEE-4739-BEE7-F00DA69F5805}"/>
                </a:ext>
              </a:extLst>
            </p:cNvPr>
            <p:cNvSpPr txBox="1"/>
            <p:nvPr/>
          </p:nvSpPr>
          <p:spPr>
            <a:xfrm>
              <a:off x="849825" y="1004680"/>
              <a:ext cx="5027981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생물 다양성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21" name="Object 5">
            <a:extLst>
              <a:ext uri="{FF2B5EF4-FFF2-40B4-BE49-F238E27FC236}">
                <a16:creationId xmlns:a16="http://schemas.microsoft.com/office/drawing/2014/main" id="{EBF11501-E5C0-4DF1-8142-B1800DB655B8}"/>
              </a:ext>
            </a:extLst>
          </p:cNvPr>
          <p:cNvSpPr txBox="1"/>
          <p:nvPr/>
        </p:nvSpPr>
        <p:spPr>
          <a:xfrm>
            <a:off x="1143000" y="3046860"/>
            <a:ext cx="16391097" cy="282235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같은 종이라도 하나의 형질을 결정하는 유전자가 서로 달라 다양한 형질이 나타나는 것을 의미함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algn="just"/>
            <a:r>
              <a:rPr lang="en-US" altLang="ko-KR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Ex) </a:t>
            </a:r>
            <a:r>
              <a:rPr lang="ko-KR" altLang="en-US" sz="4500" kern="0" dirty="0" err="1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터키달팽이의</a:t>
            </a:r>
            <a:r>
              <a:rPr lang="en-US" altLang="ko-KR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</a:t>
            </a:r>
            <a:r>
              <a:rPr lang="ko-KR" altLang="en-US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껍데기 무늬 차이</a:t>
            </a:r>
            <a:r>
              <a:rPr lang="en-US" altLang="ko-KR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 err="1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채프먼</a:t>
            </a:r>
            <a:r>
              <a:rPr lang="ko-KR" altLang="en-US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얼룩말의 줄무늬 차이 등</a:t>
            </a:r>
            <a:endParaRPr lang="en-US" altLang="ko-KR" sz="4500" kern="0" dirty="0">
              <a:solidFill>
                <a:srgbClr val="7030A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06A09841-7B75-4AA6-B373-EAF49A9A41C0}"/>
              </a:ext>
            </a:extLst>
          </p:cNvPr>
          <p:cNvSpPr/>
          <p:nvPr/>
        </p:nvSpPr>
        <p:spPr>
          <a:xfrm>
            <a:off x="1539777" y="3261937"/>
            <a:ext cx="2286000" cy="8524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FA31E748-061F-44D4-914B-0335DB7CDE51}"/>
              </a:ext>
            </a:extLst>
          </p:cNvPr>
          <p:cNvSpPr txBox="1"/>
          <p:nvPr/>
        </p:nvSpPr>
        <p:spPr>
          <a:xfrm>
            <a:off x="1139371" y="5600700"/>
            <a:ext cx="15735300" cy="2917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집단 내 개체들의 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DNA</a:t>
            </a: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가 달라 다양한 특성이 나타날수록 유전적 다양성이 </a:t>
            </a:r>
            <a:r>
              <a:rPr lang="ko-KR" altLang="en-US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높음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유전적 다양성이 높은 집단은 환경이 급격히 변화하였을 때 적응하여 살아남는 개체가 있을 가능성이 </a:t>
            </a:r>
            <a:r>
              <a:rPr lang="ko-KR" altLang="en-US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높음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CA84C2C8-9203-41AC-93CE-3CB969C9DAA0}"/>
              </a:ext>
            </a:extLst>
          </p:cNvPr>
          <p:cNvSpPr/>
          <p:nvPr/>
        </p:nvSpPr>
        <p:spPr>
          <a:xfrm>
            <a:off x="5943600" y="5565931"/>
            <a:ext cx="1447800" cy="8524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2D8EC0F7-9CC5-40F2-B95E-EC37E696A280}"/>
              </a:ext>
            </a:extLst>
          </p:cNvPr>
          <p:cNvGrpSpPr/>
          <p:nvPr/>
        </p:nvGrpSpPr>
        <p:grpSpPr>
          <a:xfrm>
            <a:off x="1828800" y="7658100"/>
            <a:ext cx="6858000" cy="1219200"/>
            <a:chOff x="1828800" y="7658100"/>
            <a:chExt cx="6858000" cy="1219200"/>
          </a:xfrm>
        </p:grpSpPr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A820F4F3-6DA2-450E-8451-59614054483F}"/>
                </a:ext>
              </a:extLst>
            </p:cNvPr>
            <p:cNvCxnSpPr/>
            <p:nvPr/>
          </p:nvCxnSpPr>
          <p:spPr>
            <a:xfrm>
              <a:off x="1828800" y="7658100"/>
              <a:ext cx="6858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AE9F1F56-0CE9-4E23-89B8-3919C6C6AA8A}"/>
                </a:ext>
              </a:extLst>
            </p:cNvPr>
            <p:cNvCxnSpPr/>
            <p:nvPr/>
          </p:nvCxnSpPr>
          <p:spPr>
            <a:xfrm>
              <a:off x="3810000" y="7658100"/>
              <a:ext cx="735713" cy="1219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Object 5">
            <a:extLst>
              <a:ext uri="{FF2B5EF4-FFF2-40B4-BE49-F238E27FC236}">
                <a16:creationId xmlns:a16="http://schemas.microsoft.com/office/drawing/2014/main" id="{ED10BBDE-9F9C-49F8-ACA1-F9657FF07E62}"/>
              </a:ext>
            </a:extLst>
          </p:cNvPr>
          <p:cNvSpPr txBox="1"/>
          <p:nvPr/>
        </p:nvSpPr>
        <p:spPr>
          <a:xfrm>
            <a:off x="4422283" y="8453390"/>
            <a:ext cx="4950317" cy="85248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altLang="ko-KR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= </a:t>
            </a:r>
            <a:r>
              <a:rPr lang="ko-KR" altLang="en-US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변이가 많을수록</a:t>
            </a:r>
            <a:endParaRPr lang="en-US" altLang="ko-KR" sz="4500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10D62749-1124-40D1-AC82-DFCA6447D8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571" y="1027517"/>
            <a:ext cx="8237949" cy="2382644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B347444A-BA48-498E-A42D-4BDF6DDE00DB}"/>
              </a:ext>
            </a:extLst>
          </p:cNvPr>
          <p:cNvGrpSpPr/>
          <p:nvPr/>
        </p:nvGrpSpPr>
        <p:grpSpPr>
          <a:xfrm>
            <a:off x="1828800" y="4132643"/>
            <a:ext cx="15544800" cy="629857"/>
            <a:chOff x="1828800" y="4132643"/>
            <a:chExt cx="15544800" cy="629857"/>
          </a:xfrm>
        </p:grpSpPr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4AD6F52C-20B7-4298-9DF2-528CA554E32E}"/>
                </a:ext>
              </a:extLst>
            </p:cNvPr>
            <p:cNvCxnSpPr>
              <a:cxnSpLocks/>
            </p:cNvCxnSpPr>
            <p:nvPr/>
          </p:nvCxnSpPr>
          <p:spPr>
            <a:xfrm>
              <a:off x="5433391" y="4132643"/>
              <a:ext cx="1194020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9C4D0D1B-E5C2-48E4-AD65-F4AB0F6DE3E8}"/>
                </a:ext>
              </a:extLst>
            </p:cNvPr>
            <p:cNvCxnSpPr>
              <a:cxnSpLocks/>
            </p:cNvCxnSpPr>
            <p:nvPr/>
          </p:nvCxnSpPr>
          <p:spPr>
            <a:xfrm>
              <a:off x="1828800" y="4762500"/>
              <a:ext cx="10668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8492C793-CB4C-4E21-A481-7B2D364C8FAF}"/>
              </a:ext>
            </a:extLst>
          </p:cNvPr>
          <p:cNvCxnSpPr>
            <a:cxnSpLocks/>
          </p:cNvCxnSpPr>
          <p:nvPr/>
        </p:nvCxnSpPr>
        <p:spPr>
          <a:xfrm>
            <a:off x="7974495" y="6418415"/>
            <a:ext cx="71131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07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  <p:bldP spid="16" grpId="0" build="p"/>
      <p:bldP spid="21" grpId="0"/>
      <p:bldP spid="9" grpId="0" animBg="1"/>
      <p:bldP spid="24" grpId="0"/>
      <p:bldP spid="25" grpId="0" animBg="1"/>
      <p:bldP spid="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167749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p220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99809289-4FF0-487F-A37D-5731AB179962}"/>
              </a:ext>
            </a:extLst>
          </p:cNvPr>
          <p:cNvSpPr txBox="1"/>
          <p:nvPr/>
        </p:nvSpPr>
        <p:spPr>
          <a:xfrm>
            <a:off x="990600" y="1979235"/>
            <a:ext cx="5562600" cy="85248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2)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종 다양성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8C49FD0-8686-4FC3-87EC-32D0FE0AE41E}"/>
              </a:ext>
            </a:extLst>
          </p:cNvPr>
          <p:cNvGrpSpPr/>
          <p:nvPr/>
        </p:nvGrpSpPr>
        <p:grpSpPr>
          <a:xfrm>
            <a:off x="734048" y="1004680"/>
            <a:ext cx="4142752" cy="852483"/>
            <a:chOff x="734048" y="1004680"/>
            <a:chExt cx="5590552" cy="852483"/>
          </a:xfrm>
        </p:grpSpPr>
        <p:pic>
          <p:nvPicPr>
            <p:cNvPr id="19" name="Object 38">
              <a:extLst>
                <a:ext uri="{FF2B5EF4-FFF2-40B4-BE49-F238E27FC236}">
                  <a16:creationId xmlns:a16="http://schemas.microsoft.com/office/drawing/2014/main" id="{0E7E6452-0D6C-4DE8-9623-C78F500DD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048" y="1379129"/>
              <a:ext cx="5590552" cy="478034"/>
            </a:xfrm>
            <a:prstGeom prst="rect">
              <a:avLst/>
            </a:prstGeom>
          </p:spPr>
        </p:pic>
        <p:sp>
          <p:nvSpPr>
            <p:cNvPr id="20" name="Object 37">
              <a:extLst>
                <a:ext uri="{FF2B5EF4-FFF2-40B4-BE49-F238E27FC236}">
                  <a16:creationId xmlns:a16="http://schemas.microsoft.com/office/drawing/2014/main" id="{CB9AAE2B-ABEE-4739-BEE7-F00DA69F5805}"/>
                </a:ext>
              </a:extLst>
            </p:cNvPr>
            <p:cNvSpPr txBox="1"/>
            <p:nvPr/>
          </p:nvSpPr>
          <p:spPr>
            <a:xfrm>
              <a:off x="849825" y="1004680"/>
              <a:ext cx="5027981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생물 다양성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21" name="Object 5">
            <a:extLst>
              <a:ext uri="{FF2B5EF4-FFF2-40B4-BE49-F238E27FC236}">
                <a16:creationId xmlns:a16="http://schemas.microsoft.com/office/drawing/2014/main" id="{EBF11501-E5C0-4DF1-8142-B1800DB655B8}"/>
              </a:ext>
            </a:extLst>
          </p:cNvPr>
          <p:cNvSpPr txBox="1"/>
          <p:nvPr/>
        </p:nvSpPr>
        <p:spPr>
          <a:xfrm>
            <a:off x="979647" y="2778344"/>
            <a:ext cx="16535400" cy="110502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일정한 지역에 얼마나 많은 생물종이 고르게 서식하는가를 나타낸 것</a:t>
            </a:r>
            <a:endParaRPr lang="en-US" altLang="ko-KR" sz="45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FA31E748-061F-44D4-914B-0335DB7CDE51}"/>
              </a:ext>
            </a:extLst>
          </p:cNvPr>
          <p:cNvSpPr txBox="1"/>
          <p:nvPr/>
        </p:nvSpPr>
        <p:spPr>
          <a:xfrm>
            <a:off x="998697" y="3752900"/>
            <a:ext cx="16535400" cy="167717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서식하는 생물 종의 수가 </a:t>
            </a:r>
            <a:r>
              <a:rPr lang="ko-KR" altLang="en-US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많을수록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각 생물 종의 분포 비율이 </a:t>
            </a:r>
            <a:r>
              <a:rPr lang="ko-KR" altLang="en-US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균등</a:t>
            </a: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할수록 종 다양성이 높음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694CBF4F-FC62-47F2-8E66-39D8E4149621}"/>
              </a:ext>
            </a:extLst>
          </p:cNvPr>
          <p:cNvSpPr txBox="1"/>
          <p:nvPr/>
        </p:nvSpPr>
        <p:spPr>
          <a:xfrm>
            <a:off x="979647" y="5188380"/>
            <a:ext cx="16535400" cy="110502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종 다양성이 높은 지역은 </a:t>
            </a:r>
            <a:r>
              <a:rPr lang="ko-KR" altLang="en-US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생태계 안정성</a:t>
            </a: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이 높음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228CAA92-02ED-4F63-A60C-C85218913B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99" y="6173008"/>
            <a:ext cx="13944600" cy="3741234"/>
          </a:xfrm>
          <a:prstGeom prst="rect">
            <a:avLst/>
          </a:prstGeom>
        </p:spPr>
      </p:pic>
      <p:sp>
        <p:nvSpPr>
          <p:cNvPr id="39" name="Object 5">
            <a:extLst>
              <a:ext uri="{FF2B5EF4-FFF2-40B4-BE49-F238E27FC236}">
                <a16:creationId xmlns:a16="http://schemas.microsoft.com/office/drawing/2014/main" id="{3BE10D08-4879-45AD-BAB6-C27295CBB326}"/>
              </a:ext>
            </a:extLst>
          </p:cNvPr>
          <p:cNvSpPr txBox="1"/>
          <p:nvPr/>
        </p:nvSpPr>
        <p:spPr>
          <a:xfrm>
            <a:off x="960597" y="6171194"/>
            <a:ext cx="1211102" cy="331570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altLang="ko-KR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16</a:t>
            </a:r>
          </a:p>
          <a:p>
            <a:pPr algn="ctr"/>
            <a:r>
              <a:rPr lang="en-US" altLang="ko-KR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1</a:t>
            </a:r>
          </a:p>
          <a:p>
            <a:pPr algn="ctr"/>
            <a:r>
              <a:rPr lang="en-US" altLang="ko-KR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1</a:t>
            </a:r>
          </a:p>
          <a:p>
            <a:pPr algn="ctr"/>
            <a:r>
              <a:rPr lang="en-US" altLang="ko-KR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2</a:t>
            </a:r>
          </a:p>
        </p:txBody>
      </p:sp>
      <p:sp>
        <p:nvSpPr>
          <p:cNvPr id="40" name="Object 5">
            <a:extLst>
              <a:ext uri="{FF2B5EF4-FFF2-40B4-BE49-F238E27FC236}">
                <a16:creationId xmlns:a16="http://schemas.microsoft.com/office/drawing/2014/main" id="{75CC643E-947B-4F64-8E85-B81BDB57CE2E}"/>
              </a:ext>
            </a:extLst>
          </p:cNvPr>
          <p:cNvSpPr txBox="1"/>
          <p:nvPr/>
        </p:nvSpPr>
        <p:spPr>
          <a:xfrm>
            <a:off x="16036754" y="6209471"/>
            <a:ext cx="1211102" cy="331570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altLang="ko-KR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6</a:t>
            </a:r>
          </a:p>
          <a:p>
            <a:pPr algn="ctr"/>
            <a:r>
              <a:rPr lang="en-US" altLang="ko-KR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3</a:t>
            </a:r>
          </a:p>
          <a:p>
            <a:pPr algn="ctr"/>
            <a:r>
              <a:rPr lang="en-US" altLang="ko-KR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5</a:t>
            </a:r>
          </a:p>
          <a:p>
            <a:pPr algn="ctr"/>
            <a:r>
              <a:rPr lang="en-US" altLang="ko-KR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5858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  <p:bldP spid="21" grpId="0"/>
      <p:bldP spid="24" grpId="0"/>
      <p:bldP spid="32" grpId="0"/>
      <p:bldP spid="39" grpId="0" build="p"/>
      <p:bldP spid="4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167749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p220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99809289-4FF0-487F-A37D-5731AB179962}"/>
              </a:ext>
            </a:extLst>
          </p:cNvPr>
          <p:cNvSpPr txBox="1"/>
          <p:nvPr/>
        </p:nvSpPr>
        <p:spPr>
          <a:xfrm>
            <a:off x="990600" y="1979235"/>
            <a:ext cx="5562600" cy="85248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3)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생태계 다양성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8C49FD0-8686-4FC3-87EC-32D0FE0AE41E}"/>
              </a:ext>
            </a:extLst>
          </p:cNvPr>
          <p:cNvGrpSpPr/>
          <p:nvPr/>
        </p:nvGrpSpPr>
        <p:grpSpPr>
          <a:xfrm>
            <a:off x="734048" y="1004680"/>
            <a:ext cx="4142752" cy="852483"/>
            <a:chOff x="734048" y="1004680"/>
            <a:chExt cx="5590552" cy="852483"/>
          </a:xfrm>
        </p:grpSpPr>
        <p:pic>
          <p:nvPicPr>
            <p:cNvPr id="19" name="Object 38">
              <a:extLst>
                <a:ext uri="{FF2B5EF4-FFF2-40B4-BE49-F238E27FC236}">
                  <a16:creationId xmlns:a16="http://schemas.microsoft.com/office/drawing/2014/main" id="{0E7E6452-0D6C-4DE8-9623-C78F500DD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048" y="1379129"/>
              <a:ext cx="5590552" cy="478034"/>
            </a:xfrm>
            <a:prstGeom prst="rect">
              <a:avLst/>
            </a:prstGeom>
          </p:spPr>
        </p:pic>
        <p:sp>
          <p:nvSpPr>
            <p:cNvPr id="20" name="Object 37">
              <a:extLst>
                <a:ext uri="{FF2B5EF4-FFF2-40B4-BE49-F238E27FC236}">
                  <a16:creationId xmlns:a16="http://schemas.microsoft.com/office/drawing/2014/main" id="{CB9AAE2B-ABEE-4739-BEE7-F00DA69F5805}"/>
                </a:ext>
              </a:extLst>
            </p:cNvPr>
            <p:cNvSpPr txBox="1"/>
            <p:nvPr/>
          </p:nvSpPr>
          <p:spPr>
            <a:xfrm>
              <a:off x="849825" y="1004680"/>
              <a:ext cx="5027981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생물 다양성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21" name="Object 5">
            <a:extLst>
              <a:ext uri="{FF2B5EF4-FFF2-40B4-BE49-F238E27FC236}">
                <a16:creationId xmlns:a16="http://schemas.microsoft.com/office/drawing/2014/main" id="{EBF11501-E5C0-4DF1-8142-B1800DB655B8}"/>
              </a:ext>
            </a:extLst>
          </p:cNvPr>
          <p:cNvSpPr txBox="1"/>
          <p:nvPr/>
        </p:nvSpPr>
        <p:spPr>
          <a:xfrm>
            <a:off x="979647" y="2778344"/>
            <a:ext cx="16535400" cy="110502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어느 지역에 존재하는 생태계의 다양한 정도</a:t>
            </a:r>
            <a:endParaRPr lang="en-US" altLang="ko-KR" sz="45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FA31E748-061F-44D4-914B-0335DB7CDE51}"/>
              </a:ext>
            </a:extLst>
          </p:cNvPr>
          <p:cNvSpPr txBox="1"/>
          <p:nvPr/>
        </p:nvSpPr>
        <p:spPr>
          <a:xfrm>
            <a:off x="957876" y="5861177"/>
            <a:ext cx="16535400" cy="258059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생태계에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</a:t>
            </a: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따라 환경이 달라지며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환경과 상호작용하며 살아가는 생물도 달라짐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다양</a:t>
            </a: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할수록 유전적 다양성과 종 다양성도 </a:t>
            </a:r>
            <a:r>
              <a:rPr lang="ko-KR" altLang="en-US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높아짐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694CBF4F-FC62-47F2-8E66-39D8E4149621}"/>
              </a:ext>
            </a:extLst>
          </p:cNvPr>
          <p:cNvSpPr txBox="1"/>
          <p:nvPr/>
        </p:nvSpPr>
        <p:spPr>
          <a:xfrm>
            <a:off x="990600" y="3699525"/>
            <a:ext cx="16535400" cy="235837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대륙과 해양의 분포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위도나 계절의 영향 등 환경 차이로 다양한 생태계 존재</a:t>
            </a:r>
            <a:endParaRPr lang="en-US" altLang="ko-KR" sz="45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</a:t>
            </a:r>
            <a:r>
              <a:rPr lang="en-US" altLang="ko-KR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Ex) </a:t>
            </a:r>
            <a:r>
              <a:rPr lang="ko-KR" altLang="en-US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삼림</a:t>
            </a:r>
            <a:r>
              <a:rPr lang="en-US" altLang="ko-KR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초지</a:t>
            </a:r>
            <a:r>
              <a:rPr lang="en-US" altLang="ko-KR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하천</a:t>
            </a:r>
            <a:r>
              <a:rPr lang="en-US" altLang="ko-KR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갯벌</a:t>
            </a:r>
            <a:r>
              <a:rPr lang="en-US" altLang="ko-KR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해양</a:t>
            </a:r>
            <a:r>
              <a:rPr lang="en-US" altLang="ko-KR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사막</a:t>
            </a:r>
            <a:r>
              <a:rPr lang="en-US" altLang="ko-KR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농경지 등</a:t>
            </a:r>
            <a:endParaRPr lang="en-US" altLang="ko-KR" sz="4500" kern="0" dirty="0">
              <a:solidFill>
                <a:srgbClr val="7030A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2391D7F-5FBD-41D2-8986-E6F111D9FF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6756739"/>
            <a:ext cx="381000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5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  <p:bldP spid="21" grpId="0"/>
      <p:bldP spid="24" grpId="0" build="p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167749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p222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924B8423-B1FE-4928-B12C-8973DF8C1EF2}"/>
              </a:ext>
            </a:extLst>
          </p:cNvPr>
          <p:cNvSpPr txBox="1"/>
          <p:nvPr/>
        </p:nvSpPr>
        <p:spPr>
          <a:xfrm>
            <a:off x="1517824" y="6023367"/>
            <a:ext cx="4811006" cy="221387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AE27B52C-4ABA-418B-BC80-A50B5EBD3B41}"/>
              </a:ext>
            </a:extLst>
          </p:cNvPr>
          <p:cNvSpPr txBox="1"/>
          <p:nvPr/>
        </p:nvSpPr>
        <p:spPr>
          <a:xfrm>
            <a:off x="1227950" y="1911581"/>
            <a:ext cx="16526649" cy="307951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 자체의 소중함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생태계 유지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 다양성은 생태계를 안정적으로 유지하는 데 중요 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⇒ 종 다양성이 높으면 먹이 그물이 복잡해서 생태계가 안정됨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947629D-A1C3-4166-81AC-4CA64D851796}"/>
              </a:ext>
            </a:extLst>
          </p:cNvPr>
          <p:cNvGrpSpPr/>
          <p:nvPr/>
        </p:nvGrpSpPr>
        <p:grpSpPr>
          <a:xfrm>
            <a:off x="734048" y="1004680"/>
            <a:ext cx="6962152" cy="852483"/>
            <a:chOff x="734048" y="1004680"/>
            <a:chExt cx="6962152" cy="852483"/>
          </a:xfrm>
        </p:grpSpPr>
        <p:pic>
          <p:nvPicPr>
            <p:cNvPr id="18" name="Object 38">
              <a:extLst>
                <a:ext uri="{FF2B5EF4-FFF2-40B4-BE49-F238E27FC236}">
                  <a16:creationId xmlns:a16="http://schemas.microsoft.com/office/drawing/2014/main" id="{FBE5199D-E1FB-4934-9B3F-9F9B5CA6C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048" y="1379129"/>
              <a:ext cx="6962152" cy="478034"/>
            </a:xfrm>
            <a:prstGeom prst="rect">
              <a:avLst/>
            </a:prstGeom>
          </p:spPr>
        </p:pic>
        <p:sp>
          <p:nvSpPr>
            <p:cNvPr id="37" name="Object 37"/>
            <p:cNvSpPr txBox="1"/>
            <p:nvPr/>
          </p:nvSpPr>
          <p:spPr>
            <a:xfrm>
              <a:off x="886120" y="1004680"/>
              <a:ext cx="6604219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생물 다양성의 중요성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pic>
        <p:nvPicPr>
          <p:cNvPr id="21" name="그림 20">
            <a:extLst>
              <a:ext uri="{FF2B5EF4-FFF2-40B4-BE49-F238E27FC236}">
                <a16:creationId xmlns:a16="http://schemas.microsoft.com/office/drawing/2014/main" id="{17B51903-D429-4BA7-A7DC-63A200661F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929614"/>
            <a:ext cx="10284483" cy="480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2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167749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p222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924B8423-B1FE-4928-B12C-8973DF8C1EF2}"/>
              </a:ext>
            </a:extLst>
          </p:cNvPr>
          <p:cNvSpPr txBox="1"/>
          <p:nvPr/>
        </p:nvSpPr>
        <p:spPr>
          <a:xfrm>
            <a:off x="1517824" y="6023367"/>
            <a:ext cx="4811006" cy="221387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AE27B52C-4ABA-418B-BC80-A50B5EBD3B41}"/>
              </a:ext>
            </a:extLst>
          </p:cNvPr>
          <p:cNvSpPr txBox="1"/>
          <p:nvPr/>
        </p:nvSpPr>
        <p:spPr>
          <a:xfrm>
            <a:off x="1227950" y="1911582"/>
            <a:ext cx="16526649" cy="160913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 자원의 이용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 다양성이 높을수록 생물 자원이 풍부해짐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947629D-A1C3-4166-81AC-4CA64D851796}"/>
              </a:ext>
            </a:extLst>
          </p:cNvPr>
          <p:cNvGrpSpPr/>
          <p:nvPr/>
        </p:nvGrpSpPr>
        <p:grpSpPr>
          <a:xfrm>
            <a:off x="734048" y="1004680"/>
            <a:ext cx="6962152" cy="852483"/>
            <a:chOff x="734048" y="1004680"/>
            <a:chExt cx="6962152" cy="852483"/>
          </a:xfrm>
        </p:grpSpPr>
        <p:pic>
          <p:nvPicPr>
            <p:cNvPr id="18" name="Object 38">
              <a:extLst>
                <a:ext uri="{FF2B5EF4-FFF2-40B4-BE49-F238E27FC236}">
                  <a16:creationId xmlns:a16="http://schemas.microsoft.com/office/drawing/2014/main" id="{FBE5199D-E1FB-4934-9B3F-9F9B5CA6C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048" y="1379129"/>
              <a:ext cx="6962152" cy="478034"/>
            </a:xfrm>
            <a:prstGeom prst="rect">
              <a:avLst/>
            </a:prstGeom>
          </p:spPr>
        </p:pic>
        <p:sp>
          <p:nvSpPr>
            <p:cNvPr id="37" name="Object 37"/>
            <p:cNvSpPr txBox="1"/>
            <p:nvPr/>
          </p:nvSpPr>
          <p:spPr>
            <a:xfrm>
              <a:off x="886120" y="1004680"/>
              <a:ext cx="6604219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생물 다양성의 중요성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4B69635F-7714-4521-96AD-B88F0E906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531679"/>
              </p:ext>
            </p:extLst>
          </p:nvPr>
        </p:nvGraphicFramePr>
        <p:xfrm>
          <a:off x="1676400" y="3520721"/>
          <a:ext cx="15093776" cy="5761601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2803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0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165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3000" dirty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생물 자원</a:t>
                      </a:r>
                    </a:p>
                  </a:txBody>
                  <a:tcPr marL="91439" marR="91439" marT="45731" marB="45731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000" b="1" kern="1200" dirty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이용 예</a:t>
                      </a:r>
                    </a:p>
                  </a:txBody>
                  <a:tcPr marL="91439" marR="91439" marT="45731" marB="45731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000" dirty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식량 자원</a:t>
                      </a:r>
                    </a:p>
                  </a:txBody>
                  <a:tcPr marL="91439" marR="91439" marT="45731" marB="45731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쌀</a:t>
                      </a:r>
                      <a:r>
                        <a:rPr lang="en-US" altLang="ko-KR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옥수수</a:t>
                      </a:r>
                      <a:r>
                        <a:rPr lang="en-US" altLang="ko-KR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콩 등을 식량으로 이용한다</a:t>
                      </a:r>
                      <a:r>
                        <a:rPr lang="en-US" altLang="ko-KR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. </a:t>
                      </a:r>
                      <a:endParaRPr lang="ko-KR" altLang="en-US" sz="3000" b="1" kern="1200" dirty="0">
                        <a:solidFill>
                          <a:schemeClr val="dk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91439" marR="91439" marT="45731" marB="457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60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3000" b="1" kern="1200" dirty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의복 자원</a:t>
                      </a:r>
                    </a:p>
                  </a:txBody>
                  <a:tcPr marL="91439" marR="91439" marT="45731" marB="45731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목화는 면의 원료이고</a:t>
                      </a:r>
                      <a:r>
                        <a:rPr lang="en-US" altLang="ko-KR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누에고치는 실크의 원료이다</a:t>
                      </a:r>
                      <a:r>
                        <a:rPr lang="en-US" altLang="ko-KR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.</a:t>
                      </a:r>
                      <a:endParaRPr lang="ko-KR" altLang="en-US" sz="3000" b="1" kern="1200" dirty="0">
                        <a:solidFill>
                          <a:schemeClr val="dk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91439" marR="91439" marT="45731" marB="457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60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3000" b="1" kern="1200" dirty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주택 자원</a:t>
                      </a:r>
                    </a:p>
                  </a:txBody>
                  <a:tcPr marL="91439" marR="91439" marT="45731" marB="45731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나무</a:t>
                      </a:r>
                      <a:r>
                        <a:rPr lang="en-US" altLang="ko-KR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풀 등을 주택의 재료로 사용한다</a:t>
                      </a:r>
                      <a:r>
                        <a:rPr lang="en-US" altLang="ko-KR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. </a:t>
                      </a:r>
                      <a:endParaRPr lang="ko-KR" altLang="en-US" sz="3000" b="1" kern="1200" dirty="0">
                        <a:solidFill>
                          <a:schemeClr val="dk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91439" marR="91439" marT="45731" marB="457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536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3000" b="1" kern="1200" dirty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의약 자원</a:t>
                      </a:r>
                    </a:p>
                  </a:txBody>
                  <a:tcPr marL="91439" marR="91439" marT="45731" marB="45731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주목에서 항암 물질인 </a:t>
                      </a:r>
                      <a:r>
                        <a:rPr lang="ko-KR" altLang="en-US" sz="3000" b="1" kern="1200" dirty="0" err="1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탁솔을</a:t>
                      </a: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 얻고</a:t>
                      </a:r>
                      <a:r>
                        <a:rPr lang="en-US" altLang="ko-KR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푸른곰팡이에서 항생제인 페니실린을</a:t>
                      </a:r>
                      <a:r>
                        <a:rPr lang="en-US" altLang="ko-KR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버드나무에서 해열제</a:t>
                      </a:r>
                      <a:r>
                        <a:rPr lang="en-US" altLang="ko-KR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(</a:t>
                      </a: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아스피린</a:t>
                      </a:r>
                      <a:r>
                        <a:rPr lang="en-US" altLang="ko-KR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)</a:t>
                      </a: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의 주성분을 얻는다</a:t>
                      </a:r>
                      <a:r>
                        <a:rPr lang="en-US" altLang="ko-KR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. </a:t>
                      </a:r>
                      <a:endParaRPr lang="ko-KR" altLang="en-US" sz="3000" b="1" kern="1200" dirty="0">
                        <a:solidFill>
                          <a:schemeClr val="dk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91439" marR="91439" marT="45731" marB="457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684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3000" b="1" kern="1200" dirty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유전자 자원</a:t>
                      </a:r>
                    </a:p>
                  </a:txBody>
                  <a:tcPr marL="91439" marR="91439" marT="45731" marB="45731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질병에 저항성이 있는 유전자를 농작물 개발에 활용한다</a:t>
                      </a:r>
                      <a:r>
                        <a:rPr lang="en-US" altLang="ko-KR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. </a:t>
                      </a:r>
                      <a:endParaRPr lang="ko-KR" altLang="en-US" sz="3000" b="1" kern="1200" dirty="0">
                        <a:solidFill>
                          <a:schemeClr val="dk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91439" marR="91439" marT="45731" marB="457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684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3000" b="1" kern="1200" dirty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여가 자원</a:t>
                      </a:r>
                    </a:p>
                  </a:txBody>
                  <a:tcPr marL="91439" marR="91439" marT="45731" marB="45731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휴양림</a:t>
                      </a:r>
                      <a:r>
                        <a:rPr lang="en-US" altLang="ko-KR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국립 공원 등을 휴식이나 여가 활동의 장소로 활용한다</a:t>
                      </a:r>
                      <a:r>
                        <a:rPr lang="en-US" altLang="ko-KR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.</a:t>
                      </a:r>
                      <a:endParaRPr lang="ko-KR" altLang="en-US" sz="3000" b="1" kern="1200" dirty="0">
                        <a:solidFill>
                          <a:schemeClr val="dk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91439" marR="91439" marT="45731" marB="45731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타원 15">
            <a:extLst>
              <a:ext uri="{FF2B5EF4-FFF2-40B4-BE49-F238E27FC236}">
                <a16:creationId xmlns:a16="http://schemas.microsoft.com/office/drawing/2014/main" id="{E01E14C0-4BE1-4226-9E48-A7C85D9A21D2}"/>
              </a:ext>
            </a:extLst>
          </p:cNvPr>
          <p:cNvSpPr/>
          <p:nvPr/>
        </p:nvSpPr>
        <p:spPr>
          <a:xfrm>
            <a:off x="7696200" y="4059560"/>
            <a:ext cx="838200" cy="7029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BC46045A-FB1C-4055-AB5D-28DECAD0926C}"/>
              </a:ext>
            </a:extLst>
          </p:cNvPr>
          <p:cNvSpPr/>
          <p:nvPr/>
        </p:nvSpPr>
        <p:spPr>
          <a:xfrm>
            <a:off x="12344400" y="6210300"/>
            <a:ext cx="2819400" cy="8381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BC4B792F-7471-4695-8728-6C0BA1C6C4CF}"/>
              </a:ext>
            </a:extLst>
          </p:cNvPr>
          <p:cNvSpPr/>
          <p:nvPr/>
        </p:nvSpPr>
        <p:spPr>
          <a:xfrm>
            <a:off x="5634280" y="6711203"/>
            <a:ext cx="2595320" cy="8381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752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16" grpId="0" animBg="1"/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167749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p222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924B8423-B1FE-4928-B12C-8973DF8C1EF2}"/>
              </a:ext>
            </a:extLst>
          </p:cNvPr>
          <p:cNvSpPr txBox="1"/>
          <p:nvPr/>
        </p:nvSpPr>
        <p:spPr>
          <a:xfrm>
            <a:off x="1517824" y="6023367"/>
            <a:ext cx="4811006" cy="221387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AE27B52C-4ABA-418B-BC80-A50B5EBD3B41}"/>
              </a:ext>
            </a:extLst>
          </p:cNvPr>
          <p:cNvSpPr txBox="1"/>
          <p:nvPr/>
        </p:nvSpPr>
        <p:spPr>
          <a:xfrm>
            <a:off x="1227950" y="1911582"/>
            <a:ext cx="16526649" cy="235205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914400" indent="-914400">
              <a:buAutoNum type="arabicParenR"/>
            </a:pP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 다양성의 감소 원인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서식지 파괴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숲의 벌채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습지 매립 등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947629D-A1C3-4166-81AC-4CA64D851796}"/>
              </a:ext>
            </a:extLst>
          </p:cNvPr>
          <p:cNvGrpSpPr/>
          <p:nvPr/>
        </p:nvGrpSpPr>
        <p:grpSpPr>
          <a:xfrm>
            <a:off x="734048" y="1004680"/>
            <a:ext cx="6962152" cy="852483"/>
            <a:chOff x="734048" y="1004680"/>
            <a:chExt cx="6962152" cy="852483"/>
          </a:xfrm>
        </p:grpSpPr>
        <p:pic>
          <p:nvPicPr>
            <p:cNvPr id="18" name="Object 38">
              <a:extLst>
                <a:ext uri="{FF2B5EF4-FFF2-40B4-BE49-F238E27FC236}">
                  <a16:creationId xmlns:a16="http://schemas.microsoft.com/office/drawing/2014/main" id="{FBE5199D-E1FB-4934-9B3F-9F9B5CA6C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048" y="1379129"/>
              <a:ext cx="6962152" cy="478034"/>
            </a:xfrm>
            <a:prstGeom prst="rect">
              <a:avLst/>
            </a:prstGeom>
          </p:spPr>
        </p:pic>
        <p:sp>
          <p:nvSpPr>
            <p:cNvPr id="37" name="Object 37"/>
            <p:cNvSpPr txBox="1"/>
            <p:nvPr/>
          </p:nvSpPr>
          <p:spPr>
            <a:xfrm>
              <a:off x="886120" y="1004680"/>
              <a:ext cx="6604219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생물 다양성의 보전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13" name="Object 5">
            <a:extLst>
              <a:ext uri="{FF2B5EF4-FFF2-40B4-BE49-F238E27FC236}">
                <a16:creationId xmlns:a16="http://schemas.microsoft.com/office/drawing/2014/main" id="{388ECE38-D417-43D9-91E0-DFAEE5183EF6}"/>
              </a:ext>
            </a:extLst>
          </p:cNvPr>
          <p:cNvSpPr txBox="1"/>
          <p:nvPr/>
        </p:nvSpPr>
        <p:spPr>
          <a:xfrm>
            <a:off x="1227949" y="4276110"/>
            <a:ext cx="16526649" cy="300099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서식지 단편화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도로나 댐 건설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철로 건설 등으로 인해 </a:t>
            </a:r>
            <a:r>
              <a:rPr lang="ko-KR" altLang="en-US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서식지가 소규모로 분할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되는 서식지 단편화는 </a:t>
            </a:r>
            <a:r>
              <a:rPr lang="ko-KR" altLang="en-US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서식지 면적을 감소시키고 생물을 고립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시켜 생물 다양성을 감소시킴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pic>
        <p:nvPicPr>
          <p:cNvPr id="7" name="그림 6" descr="실외, 잔디, 평야, 먼지이(가) 표시된 사진&#10;&#10;자동 생성된 설명">
            <a:extLst>
              <a:ext uri="{FF2B5EF4-FFF2-40B4-BE49-F238E27FC236}">
                <a16:creationId xmlns:a16="http://schemas.microsoft.com/office/drawing/2014/main" id="{C7E1D918-CA3B-42F7-8CFB-CF41AD0BCD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255" y="1326828"/>
            <a:ext cx="7073875" cy="36642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3C0668-3894-4635-B0F2-2D1923332D38}"/>
              </a:ext>
            </a:extLst>
          </p:cNvPr>
          <p:cNvSpPr txBox="1"/>
          <p:nvPr/>
        </p:nvSpPr>
        <p:spPr>
          <a:xfrm>
            <a:off x="734048" y="9573239"/>
            <a:ext cx="10642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7"/>
              </a:rPr>
              <a:t>https://news.naver.com/main/read.nhn?oid=001&amp;aid=0011216136</a:t>
            </a:r>
            <a:endParaRPr lang="en-US" altLang="ko-KR" sz="1000" dirty="0"/>
          </a:p>
          <a:p>
            <a:r>
              <a:rPr lang="en-US" altLang="ko-KR" sz="1000" dirty="0">
                <a:hlinkClick r:id="rId8"/>
              </a:rPr>
              <a:t>https://cafe.naver.com/hoolab/101</a:t>
            </a:r>
            <a:r>
              <a:rPr lang="en-US" altLang="ko-KR" sz="1000" dirty="0"/>
              <a:t>  </a:t>
            </a:r>
            <a:endParaRPr lang="ko-KR" altLang="en-US" sz="10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5F48B0E-EAB1-4F05-AA92-C627863EB5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000" y="6572249"/>
            <a:ext cx="6626542" cy="331327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66DDC97-5AD6-4353-9707-E2B64FC463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612" y="6459866"/>
            <a:ext cx="479488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5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1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2956</TotalTime>
  <Words>753</Words>
  <Application>Microsoft Office PowerPoint</Application>
  <PresentationFormat>사용자 지정</PresentationFormat>
  <Paragraphs>129</Paragraphs>
  <Slides>13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3" baseType="lpstr">
      <vt:lpstr>?? ??</vt:lpstr>
      <vt:lpstr>G마켓 산스 Medium</vt:lpstr>
      <vt:lpstr>HY헤드라인M</vt:lpstr>
      <vt:lpstr>맑은 고딕</vt:lpstr>
      <vt:lpstr>여기어때 잘난체 OTF</vt:lpstr>
      <vt:lpstr>휴먼둥근헤드라인</vt:lpstr>
      <vt:lpstr>휴먼모음T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151</cp:revision>
  <dcterms:created xsi:type="dcterms:W3CDTF">2020-07-03T09:50:51Z</dcterms:created>
  <dcterms:modified xsi:type="dcterms:W3CDTF">2022-09-13T00:15:27Z</dcterms:modified>
</cp:coreProperties>
</file>