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57" r:id="rId4"/>
    <p:sldId id="258" r:id="rId5"/>
    <p:sldId id="263" r:id="rId6"/>
    <p:sldId id="264" r:id="rId7"/>
    <p:sldId id="265" r:id="rId8"/>
    <p:sldId id="268" r:id="rId9"/>
    <p:sldId id="266" r:id="rId10"/>
    <p:sldId id="269" r:id="rId11"/>
    <p:sldId id="267" r:id="rId12"/>
    <p:sldId id="270" r:id="rId13"/>
    <p:sldId id="271" r:id="rId14"/>
    <p:sldId id="273" r:id="rId15"/>
    <p:sldId id="272" r:id="rId16"/>
    <p:sldId id="275" r:id="rId17"/>
    <p:sldId id="277" r:id="rId18"/>
    <p:sldId id="278" r:id="rId19"/>
    <p:sldId id="279" r:id="rId20"/>
    <p:sldId id="280" r:id="rId21"/>
    <p:sldId id="262" r:id="rId22"/>
  </p:sldIdLst>
  <p:sldSz cx="11704638" cy="8778875"/>
  <p:notesSz cx="8778875" cy="11704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대류권</a:t>
            </a:r>
            <a:r>
              <a:rPr lang="en-US" altLang="ko-KR" dirty="0"/>
              <a:t>-</a:t>
            </a:r>
            <a:r>
              <a:rPr lang="ko-KR" altLang="en-US" dirty="0"/>
              <a:t>지면이 난로 역할</a:t>
            </a:r>
            <a:r>
              <a:rPr lang="en-US" altLang="ko-KR" dirty="0"/>
              <a:t>(</a:t>
            </a:r>
            <a:r>
              <a:rPr lang="ko-KR" altLang="en-US" dirty="0"/>
              <a:t>지구복사에너지</a:t>
            </a:r>
            <a:r>
              <a:rPr lang="en-US" altLang="ko-KR" dirty="0"/>
              <a:t>),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기상현상 활발</a:t>
            </a:r>
            <a:endParaRPr lang="en-US" altLang="ko-KR" dirty="0"/>
          </a:p>
          <a:p>
            <a:r>
              <a:rPr lang="ko-KR" altLang="en-US" dirty="0"/>
              <a:t>성층권</a:t>
            </a:r>
            <a:r>
              <a:rPr lang="en-US" altLang="ko-KR" dirty="0"/>
              <a:t>-20~30km </a:t>
            </a:r>
            <a:r>
              <a:rPr lang="ko-KR" altLang="en-US" dirty="0"/>
              <a:t>오존층</a:t>
            </a:r>
            <a:r>
              <a:rPr lang="en-US" altLang="ko-KR" dirty="0"/>
              <a:t>(</a:t>
            </a:r>
            <a:r>
              <a:rPr lang="ko-KR" altLang="en-US" dirty="0"/>
              <a:t>자외선 흡수</a:t>
            </a:r>
            <a:r>
              <a:rPr lang="en-US" altLang="ko-KR" dirty="0"/>
              <a:t>&gt;&gt;&gt;</a:t>
            </a:r>
            <a:r>
              <a:rPr lang="ko-KR" altLang="en-US" dirty="0"/>
              <a:t>온도 올라감</a:t>
            </a:r>
            <a:r>
              <a:rPr lang="en-US" altLang="ko-KR" dirty="0"/>
              <a:t>), </a:t>
            </a:r>
            <a:r>
              <a:rPr lang="ko-KR" altLang="en-US" dirty="0"/>
              <a:t>안정한 층</a:t>
            </a:r>
            <a:r>
              <a:rPr lang="en-US" altLang="ko-KR" dirty="0"/>
              <a:t>-</a:t>
            </a:r>
            <a:r>
              <a:rPr lang="ko-KR" altLang="en-US" dirty="0"/>
              <a:t>비행기 흔들리는 정도 낮음</a:t>
            </a:r>
            <a:r>
              <a:rPr lang="en-US" altLang="ko-KR" dirty="0"/>
              <a:t>, </a:t>
            </a:r>
            <a:r>
              <a:rPr lang="ko-KR" altLang="en-US" dirty="0"/>
              <a:t>기상 현상</a:t>
            </a:r>
            <a:r>
              <a:rPr lang="en-US" altLang="ko-KR" dirty="0"/>
              <a:t>(</a:t>
            </a:r>
            <a:r>
              <a:rPr lang="ko-KR" altLang="en-US" dirty="0"/>
              <a:t>공기 상승은 </a:t>
            </a:r>
            <a:r>
              <a:rPr lang="en-US" altLang="ko-KR" dirty="0"/>
              <a:t>X)</a:t>
            </a:r>
          </a:p>
          <a:p>
            <a:r>
              <a:rPr lang="ko-KR" altLang="en-US" dirty="0" err="1"/>
              <a:t>중간권</a:t>
            </a:r>
            <a:r>
              <a:rPr lang="en-US" altLang="ko-KR" dirty="0"/>
              <a:t>-</a:t>
            </a:r>
            <a:r>
              <a:rPr lang="ko-KR" altLang="en-US" dirty="0"/>
              <a:t>지표면과 멀어져 온도 낮음</a:t>
            </a:r>
            <a:r>
              <a:rPr lang="en-US" altLang="ko-KR" dirty="0"/>
              <a:t>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 현상 없음</a:t>
            </a:r>
            <a:r>
              <a:rPr lang="en-US" altLang="ko-KR" dirty="0"/>
              <a:t>(</a:t>
            </a:r>
            <a:r>
              <a:rPr lang="ko-KR" altLang="en-US" dirty="0"/>
              <a:t>수증기 거의 없어서</a:t>
            </a:r>
            <a:r>
              <a:rPr lang="en-US" altLang="ko-KR" dirty="0"/>
              <a:t>), </a:t>
            </a:r>
            <a:r>
              <a:rPr lang="ko-KR" altLang="en-US" dirty="0" err="1"/>
              <a:t>중간권</a:t>
            </a:r>
            <a:r>
              <a:rPr lang="ko-KR" altLang="en-US" dirty="0"/>
              <a:t> 상부에서 유성 잘 발생</a:t>
            </a:r>
            <a:r>
              <a:rPr lang="en-US" altLang="ko-KR" dirty="0"/>
              <a:t>(</a:t>
            </a:r>
            <a:r>
              <a:rPr lang="ko-KR" altLang="en-US" dirty="0"/>
              <a:t>지구 대기와 많이 부딪혀서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열권</a:t>
            </a:r>
            <a:r>
              <a:rPr lang="en-US" altLang="ko-KR" dirty="0"/>
              <a:t>-</a:t>
            </a:r>
            <a:r>
              <a:rPr lang="ko-KR" altLang="en-US" dirty="0"/>
              <a:t>높이 올라갈수록 기온 상승</a:t>
            </a:r>
            <a:r>
              <a:rPr lang="en-US" altLang="ko-KR" dirty="0"/>
              <a:t>, </a:t>
            </a:r>
            <a:r>
              <a:rPr lang="ko-KR" altLang="en-US" dirty="0"/>
              <a:t>대류 </a:t>
            </a:r>
            <a:r>
              <a:rPr lang="en-US" altLang="ko-KR" dirty="0"/>
              <a:t>X, </a:t>
            </a:r>
            <a:r>
              <a:rPr lang="ko-KR" altLang="en-US" dirty="0"/>
              <a:t>공기</a:t>
            </a:r>
            <a:r>
              <a:rPr lang="en-US" altLang="ko-KR" dirty="0"/>
              <a:t> </a:t>
            </a:r>
            <a:r>
              <a:rPr lang="ko-KR" altLang="en-US" dirty="0"/>
              <a:t>매우 희박</a:t>
            </a:r>
            <a:r>
              <a:rPr lang="en-US" altLang="ko-KR" dirty="0"/>
              <a:t>&gt;&gt;&gt;</a:t>
            </a:r>
            <a:r>
              <a:rPr lang="ko-KR" altLang="en-US" dirty="0"/>
              <a:t>낮과 밤의 일교차 큼</a:t>
            </a:r>
            <a:r>
              <a:rPr lang="en-US" altLang="ko-KR" dirty="0"/>
              <a:t>, </a:t>
            </a:r>
            <a:r>
              <a:rPr lang="ko-KR" altLang="en-US" dirty="0"/>
              <a:t>고위도의 상공에서 오로라 관측</a:t>
            </a:r>
            <a:r>
              <a:rPr lang="en-US" altLang="ko-KR" dirty="0"/>
              <a:t>, 85~450km </a:t>
            </a:r>
            <a:r>
              <a:rPr lang="ko-KR" altLang="en-US" dirty="0"/>
              <a:t>전리층</a:t>
            </a:r>
            <a:r>
              <a:rPr lang="en-US" altLang="ko-KR" dirty="0"/>
              <a:t>(</a:t>
            </a:r>
            <a:r>
              <a:rPr lang="ko-KR" altLang="en-US" dirty="0"/>
              <a:t>통신 담당하는 층</a:t>
            </a:r>
            <a:r>
              <a:rPr lang="en-US" altLang="ko-KR" dirty="0"/>
              <a:t>) </a:t>
            </a:r>
            <a:r>
              <a:rPr lang="ko-KR" altLang="en-US" dirty="0"/>
              <a:t>존재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72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대류권</a:t>
            </a:r>
            <a:r>
              <a:rPr lang="en-US" altLang="ko-KR" dirty="0"/>
              <a:t>-</a:t>
            </a:r>
            <a:r>
              <a:rPr lang="ko-KR" altLang="en-US" dirty="0"/>
              <a:t>지면이 난로 역할</a:t>
            </a:r>
            <a:r>
              <a:rPr lang="en-US" altLang="ko-KR" dirty="0"/>
              <a:t>(</a:t>
            </a:r>
            <a:r>
              <a:rPr lang="ko-KR" altLang="en-US" dirty="0"/>
              <a:t>지구복사에너지</a:t>
            </a:r>
            <a:r>
              <a:rPr lang="en-US" altLang="ko-KR" dirty="0"/>
              <a:t>),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기상현상 활발</a:t>
            </a:r>
            <a:endParaRPr lang="en-US" altLang="ko-KR" dirty="0"/>
          </a:p>
          <a:p>
            <a:r>
              <a:rPr lang="ko-KR" altLang="en-US" dirty="0"/>
              <a:t>성층권</a:t>
            </a:r>
            <a:r>
              <a:rPr lang="en-US" altLang="ko-KR" dirty="0"/>
              <a:t>-20~30km </a:t>
            </a:r>
            <a:r>
              <a:rPr lang="ko-KR" altLang="en-US" dirty="0"/>
              <a:t>오존층</a:t>
            </a:r>
            <a:r>
              <a:rPr lang="en-US" altLang="ko-KR" dirty="0"/>
              <a:t>(</a:t>
            </a:r>
            <a:r>
              <a:rPr lang="ko-KR" altLang="en-US" dirty="0"/>
              <a:t>자외선 흡수</a:t>
            </a:r>
            <a:r>
              <a:rPr lang="en-US" altLang="ko-KR" dirty="0"/>
              <a:t>&gt;&gt;&gt;</a:t>
            </a:r>
            <a:r>
              <a:rPr lang="ko-KR" altLang="en-US" dirty="0"/>
              <a:t>온도 올라감</a:t>
            </a:r>
            <a:r>
              <a:rPr lang="en-US" altLang="ko-KR" dirty="0"/>
              <a:t>), </a:t>
            </a:r>
            <a:r>
              <a:rPr lang="ko-KR" altLang="en-US" dirty="0"/>
              <a:t>안정한 층</a:t>
            </a:r>
            <a:r>
              <a:rPr lang="en-US" altLang="ko-KR" dirty="0"/>
              <a:t>-</a:t>
            </a:r>
            <a:r>
              <a:rPr lang="ko-KR" altLang="en-US" dirty="0"/>
              <a:t>비행기 흔들리는 정도 낮음</a:t>
            </a:r>
            <a:r>
              <a:rPr lang="en-US" altLang="ko-KR" dirty="0"/>
              <a:t>, </a:t>
            </a:r>
            <a:r>
              <a:rPr lang="ko-KR" altLang="en-US" dirty="0"/>
              <a:t>기상 현상</a:t>
            </a:r>
            <a:r>
              <a:rPr lang="en-US" altLang="ko-KR" dirty="0"/>
              <a:t>(</a:t>
            </a:r>
            <a:r>
              <a:rPr lang="ko-KR" altLang="en-US" dirty="0"/>
              <a:t>공기 상승은 </a:t>
            </a:r>
            <a:r>
              <a:rPr lang="en-US" altLang="ko-KR" dirty="0"/>
              <a:t>X)</a:t>
            </a:r>
          </a:p>
          <a:p>
            <a:r>
              <a:rPr lang="ko-KR" altLang="en-US" dirty="0" err="1"/>
              <a:t>중간권</a:t>
            </a:r>
            <a:r>
              <a:rPr lang="en-US" altLang="ko-KR" dirty="0"/>
              <a:t>-</a:t>
            </a:r>
            <a:r>
              <a:rPr lang="ko-KR" altLang="en-US" dirty="0"/>
              <a:t>지표면과 멀어져 온도 낮음</a:t>
            </a:r>
            <a:r>
              <a:rPr lang="en-US" altLang="ko-KR" dirty="0"/>
              <a:t>, </a:t>
            </a:r>
            <a:r>
              <a:rPr lang="ko-KR" altLang="en-US" dirty="0"/>
              <a:t>대류 활발</a:t>
            </a:r>
            <a:r>
              <a:rPr lang="en-US" altLang="ko-KR" dirty="0"/>
              <a:t>(</a:t>
            </a:r>
            <a:r>
              <a:rPr lang="ko-KR" altLang="en-US" dirty="0"/>
              <a:t>불안정층</a:t>
            </a:r>
            <a:r>
              <a:rPr lang="en-US" altLang="ko-KR" dirty="0"/>
              <a:t>), </a:t>
            </a:r>
            <a:r>
              <a:rPr lang="ko-KR" altLang="en-US" dirty="0"/>
              <a:t>기상 현상 없음</a:t>
            </a:r>
            <a:r>
              <a:rPr lang="en-US" altLang="ko-KR" dirty="0"/>
              <a:t>(</a:t>
            </a:r>
            <a:r>
              <a:rPr lang="ko-KR" altLang="en-US" dirty="0"/>
              <a:t>수증기 거의 없어서</a:t>
            </a:r>
            <a:r>
              <a:rPr lang="en-US" altLang="ko-KR" dirty="0"/>
              <a:t>), </a:t>
            </a:r>
            <a:r>
              <a:rPr lang="ko-KR" altLang="en-US" dirty="0" err="1"/>
              <a:t>중간권</a:t>
            </a:r>
            <a:r>
              <a:rPr lang="ko-KR" altLang="en-US" dirty="0"/>
              <a:t> 상부에서 유성 잘 발생</a:t>
            </a:r>
            <a:r>
              <a:rPr lang="en-US" altLang="ko-KR" dirty="0"/>
              <a:t>(</a:t>
            </a:r>
            <a:r>
              <a:rPr lang="ko-KR" altLang="en-US" dirty="0"/>
              <a:t>지구 대기와 많이 부딪혀서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열권</a:t>
            </a:r>
            <a:r>
              <a:rPr lang="en-US" altLang="ko-KR" dirty="0"/>
              <a:t>-</a:t>
            </a:r>
            <a:r>
              <a:rPr lang="ko-KR" altLang="en-US" dirty="0"/>
              <a:t>높이 올라갈수록 기온 상승</a:t>
            </a:r>
            <a:r>
              <a:rPr lang="en-US" altLang="ko-KR" dirty="0"/>
              <a:t>, </a:t>
            </a:r>
            <a:r>
              <a:rPr lang="ko-KR" altLang="en-US" dirty="0"/>
              <a:t>대류 </a:t>
            </a:r>
            <a:r>
              <a:rPr lang="en-US" altLang="ko-KR" dirty="0"/>
              <a:t>X, </a:t>
            </a:r>
            <a:r>
              <a:rPr lang="ko-KR" altLang="en-US" dirty="0"/>
              <a:t>공기</a:t>
            </a:r>
            <a:r>
              <a:rPr lang="en-US" altLang="ko-KR" dirty="0"/>
              <a:t> </a:t>
            </a:r>
            <a:r>
              <a:rPr lang="ko-KR" altLang="en-US" dirty="0"/>
              <a:t>매우 희박</a:t>
            </a:r>
            <a:r>
              <a:rPr lang="en-US" altLang="ko-KR" dirty="0"/>
              <a:t>&gt;&gt;&gt;</a:t>
            </a:r>
            <a:r>
              <a:rPr lang="ko-KR" altLang="en-US" dirty="0"/>
              <a:t>낮과 밤의 일교차 큼</a:t>
            </a:r>
            <a:r>
              <a:rPr lang="en-US" altLang="ko-KR" dirty="0"/>
              <a:t>, </a:t>
            </a:r>
            <a:r>
              <a:rPr lang="ko-KR" altLang="en-US" dirty="0"/>
              <a:t>고위도의 상공에서 오로라 관측</a:t>
            </a:r>
            <a:r>
              <a:rPr lang="en-US" altLang="ko-KR" dirty="0"/>
              <a:t>, 85~450km </a:t>
            </a:r>
            <a:r>
              <a:rPr lang="ko-KR" altLang="en-US" dirty="0"/>
              <a:t>전리층</a:t>
            </a:r>
            <a:r>
              <a:rPr lang="en-US" altLang="ko-KR" dirty="0"/>
              <a:t>(</a:t>
            </a:r>
            <a:r>
              <a:rPr lang="ko-KR" altLang="en-US" dirty="0"/>
              <a:t>통신 담당하는 층</a:t>
            </a:r>
            <a:r>
              <a:rPr lang="en-US" altLang="ko-KR" dirty="0"/>
              <a:t>) </a:t>
            </a:r>
            <a:r>
              <a:rPr lang="ko-KR" altLang="en-US" dirty="0"/>
              <a:t>존재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7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외핵</a:t>
            </a:r>
            <a:r>
              <a:rPr lang="en-US" altLang="ko-KR" dirty="0"/>
              <a:t>-</a:t>
            </a:r>
            <a:r>
              <a:rPr lang="ko-KR" altLang="en-US" dirty="0"/>
              <a:t>액체로 인한 대류 </a:t>
            </a:r>
            <a:r>
              <a:rPr lang="en-US" altLang="ko-KR" dirty="0"/>
              <a:t>&gt;&gt;&gt; </a:t>
            </a:r>
            <a:r>
              <a:rPr lang="ko-KR" altLang="en-US" dirty="0"/>
              <a:t>지구 자기장 형성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4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4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91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96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1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05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6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6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2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0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지각 </a:t>
            </a:r>
            <a:r>
              <a:rPr lang="en-US" altLang="ko-KR" dirty="0"/>
              <a:t>: </a:t>
            </a:r>
            <a:r>
              <a:rPr lang="ko-KR" altLang="en-US" dirty="0"/>
              <a:t>대륙지각</a:t>
            </a:r>
            <a:r>
              <a:rPr lang="en-US" altLang="ko-KR" dirty="0"/>
              <a:t>(</a:t>
            </a:r>
            <a:r>
              <a:rPr lang="ko-KR" altLang="en-US" dirty="0"/>
              <a:t>화강암질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+ </a:t>
            </a:r>
            <a:r>
              <a:rPr lang="ko-KR" altLang="en-US" dirty="0"/>
              <a:t>해양지각</a:t>
            </a:r>
            <a:r>
              <a:rPr lang="en-US" altLang="ko-KR" dirty="0"/>
              <a:t>(</a:t>
            </a:r>
            <a:r>
              <a:rPr lang="ko-KR" altLang="en-US" dirty="0"/>
              <a:t>현무암질</a:t>
            </a:r>
            <a:r>
              <a:rPr lang="en-US" altLang="ko-KR" dirty="0"/>
              <a:t>), </a:t>
            </a:r>
            <a:r>
              <a:rPr lang="ko-KR" altLang="en-US" dirty="0"/>
              <a:t>밀도 비교</a:t>
            </a:r>
            <a:r>
              <a:rPr lang="en-US" altLang="ko-KR" dirty="0"/>
              <a:t>(</a:t>
            </a:r>
            <a:r>
              <a:rPr lang="ko-KR" altLang="en-US" dirty="0"/>
              <a:t>무거운 것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맨틀 </a:t>
            </a:r>
            <a:r>
              <a:rPr lang="en-US" altLang="ko-KR" dirty="0"/>
              <a:t>&gt; </a:t>
            </a:r>
            <a:r>
              <a:rPr lang="ko-KR" altLang="en-US" dirty="0"/>
              <a:t>해양지각 </a:t>
            </a:r>
            <a:r>
              <a:rPr lang="en-US" altLang="ko-KR" dirty="0"/>
              <a:t>&gt; </a:t>
            </a:r>
            <a:r>
              <a:rPr lang="ko-KR" altLang="en-US" dirty="0"/>
              <a:t>대륙지각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맨틀 </a:t>
            </a:r>
            <a:r>
              <a:rPr lang="en-US" altLang="ko-KR" dirty="0"/>
              <a:t>: </a:t>
            </a:r>
            <a:r>
              <a:rPr lang="ko-KR" altLang="en-US" dirty="0"/>
              <a:t>많은 부피를 차지함</a:t>
            </a:r>
            <a:r>
              <a:rPr lang="en-US" altLang="ko-KR" dirty="0"/>
              <a:t>. </a:t>
            </a:r>
            <a:r>
              <a:rPr lang="ko-KR" altLang="en-US" dirty="0"/>
              <a:t>고체</a:t>
            </a:r>
            <a:r>
              <a:rPr lang="en-US" altLang="ko-KR" dirty="0"/>
              <a:t>(</a:t>
            </a:r>
            <a:r>
              <a:rPr lang="ko-KR" altLang="en-US" dirty="0"/>
              <a:t>젤리 같은</a:t>
            </a:r>
            <a:r>
              <a:rPr lang="en-US" altLang="ko-KR" dirty="0"/>
              <a:t>)</a:t>
            </a:r>
            <a:r>
              <a:rPr lang="ko-KR" altLang="en-US" dirty="0"/>
              <a:t>이지만 유동성 있음 </a:t>
            </a:r>
            <a:r>
              <a:rPr lang="en-US" altLang="ko-KR" dirty="0"/>
              <a:t>&gt;&gt;&gt; </a:t>
            </a:r>
            <a:r>
              <a:rPr lang="ko-KR" altLang="en-US" dirty="0"/>
              <a:t>대류 </a:t>
            </a:r>
            <a:r>
              <a:rPr lang="ko-KR" altLang="en-US" dirty="0" err="1"/>
              <a:t>일어남</a:t>
            </a:r>
            <a:endParaRPr lang="en-US" altLang="ko-KR" dirty="0"/>
          </a:p>
          <a:p>
            <a:r>
              <a:rPr lang="ko-KR" altLang="en-US" dirty="0"/>
              <a:t>핵 </a:t>
            </a:r>
            <a:r>
              <a:rPr lang="en-US" altLang="ko-KR" dirty="0"/>
              <a:t>: </a:t>
            </a:r>
            <a:r>
              <a:rPr lang="ko-KR" altLang="en-US" dirty="0"/>
              <a:t>철과 니켈</a:t>
            </a:r>
            <a:r>
              <a:rPr lang="en-US" altLang="ko-KR" dirty="0"/>
              <a:t>, </a:t>
            </a:r>
            <a:r>
              <a:rPr lang="ko-KR" altLang="en-US" dirty="0"/>
              <a:t>밀도 큼</a:t>
            </a:r>
            <a:r>
              <a:rPr lang="en-US" altLang="ko-KR" dirty="0"/>
              <a:t>. </a:t>
            </a:r>
            <a:r>
              <a:rPr lang="ko-KR" altLang="en-US" dirty="0" err="1"/>
              <a:t>외핵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액체 성분 </a:t>
            </a:r>
            <a:r>
              <a:rPr lang="en-US" altLang="ko-KR" dirty="0"/>
              <a:t>&gt;&gt;&gt; </a:t>
            </a:r>
            <a:r>
              <a:rPr lang="ko-KR" altLang="en-US" dirty="0"/>
              <a:t>대류 </a:t>
            </a:r>
            <a:r>
              <a:rPr lang="ko-KR" altLang="en-US" dirty="0" err="1"/>
              <a:t>일어남</a:t>
            </a:r>
            <a:r>
              <a:rPr lang="ko-KR" altLang="en-US" dirty="0"/>
              <a:t> </a:t>
            </a:r>
            <a:r>
              <a:rPr lang="en-US" altLang="ko-KR" dirty="0"/>
              <a:t>&gt;&gt;&gt; </a:t>
            </a:r>
            <a:r>
              <a:rPr lang="ko-KR" altLang="en-US" dirty="0"/>
              <a:t>지구 자기장 형성</a:t>
            </a:r>
            <a:r>
              <a:rPr lang="en-US" altLang="ko-KR" dirty="0"/>
              <a:t>, </a:t>
            </a:r>
            <a:r>
              <a:rPr lang="ko-KR" altLang="en-US" dirty="0"/>
              <a:t>내핵 </a:t>
            </a:r>
            <a:r>
              <a:rPr lang="en-US" altLang="ko-KR" dirty="0"/>
              <a:t>: </a:t>
            </a:r>
            <a:r>
              <a:rPr lang="ko-KR" altLang="en-US" dirty="0"/>
              <a:t>고체 성분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7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해수</a:t>
            </a:r>
            <a:r>
              <a:rPr lang="en-US" altLang="ko-KR" dirty="0"/>
              <a:t>(</a:t>
            </a:r>
            <a:r>
              <a:rPr lang="ko-KR" altLang="en-US" dirty="0"/>
              <a:t>바다에 있는 물</a:t>
            </a:r>
            <a:r>
              <a:rPr lang="en-US" altLang="ko-KR" dirty="0"/>
              <a:t>) + </a:t>
            </a:r>
            <a:r>
              <a:rPr lang="ko-KR" altLang="en-US" dirty="0"/>
              <a:t>담수</a:t>
            </a:r>
            <a:r>
              <a:rPr lang="en-US" altLang="ko-KR" dirty="0"/>
              <a:t>(</a:t>
            </a:r>
            <a:r>
              <a:rPr lang="ko-KR" altLang="en-US" dirty="0"/>
              <a:t>육지의 물</a:t>
            </a:r>
            <a:r>
              <a:rPr lang="en-US" altLang="ko-KR" dirty="0"/>
              <a:t>)</a:t>
            </a:r>
          </a:p>
          <a:p>
            <a:r>
              <a:rPr lang="ko-KR" altLang="en-US" dirty="0" err="1"/>
              <a:t>혼합층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바람에 의해 물이 잘 섞임</a:t>
            </a:r>
            <a:r>
              <a:rPr lang="en-US" altLang="ko-KR" dirty="0"/>
              <a:t>. </a:t>
            </a:r>
            <a:r>
              <a:rPr lang="ko-KR" altLang="en-US" dirty="0"/>
              <a:t>표면 수온 거의 일정 유지 </a:t>
            </a:r>
            <a:r>
              <a:rPr lang="en-US" altLang="ko-KR" dirty="0"/>
              <a:t>/ </a:t>
            </a:r>
            <a:r>
              <a:rPr lang="ko-KR" altLang="en-US" dirty="0"/>
              <a:t>수온약층 </a:t>
            </a:r>
            <a:r>
              <a:rPr lang="en-US" altLang="ko-KR" dirty="0"/>
              <a:t>: </a:t>
            </a:r>
            <a:r>
              <a:rPr lang="ko-KR" altLang="en-US" dirty="0"/>
              <a:t>수온 급격히 낮아짐</a:t>
            </a:r>
            <a:r>
              <a:rPr lang="en-US" altLang="ko-KR" dirty="0"/>
              <a:t>. </a:t>
            </a:r>
            <a:r>
              <a:rPr lang="ko-KR" altLang="en-US" dirty="0"/>
              <a:t>절대 </a:t>
            </a:r>
            <a:r>
              <a:rPr lang="ko-KR" altLang="en-US" dirty="0" err="1"/>
              <a:t>안정층</a:t>
            </a:r>
            <a:r>
              <a:rPr lang="en-US" altLang="ko-KR" dirty="0"/>
              <a:t>. / </a:t>
            </a:r>
            <a:r>
              <a:rPr lang="ko-KR" altLang="en-US" dirty="0" err="1"/>
              <a:t>심해층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빛 거의 도달 </a:t>
            </a:r>
            <a:r>
              <a:rPr lang="en-US" altLang="ko-KR" dirty="0"/>
              <a:t>X. </a:t>
            </a:r>
            <a:r>
              <a:rPr lang="ko-KR" altLang="en-US" dirty="0"/>
              <a:t>수온</a:t>
            </a:r>
            <a:r>
              <a:rPr lang="en-US" altLang="ko-KR" dirty="0"/>
              <a:t> </a:t>
            </a:r>
            <a:r>
              <a:rPr lang="ko-KR" altLang="en-US" dirty="0"/>
              <a:t>낮고 일정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혼합층</a:t>
            </a:r>
            <a:r>
              <a:rPr lang="en-US" altLang="ko-KR" dirty="0"/>
              <a:t>-</a:t>
            </a:r>
            <a:r>
              <a:rPr lang="ko-KR" altLang="en-US" dirty="0"/>
              <a:t>바람의 영향을 많이 받음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수온 </a:t>
            </a:r>
            <a:r>
              <a:rPr lang="ko-KR" altLang="en-US" dirty="0" err="1"/>
              <a:t>약층</a:t>
            </a:r>
            <a:r>
              <a:rPr lang="en-US" altLang="ko-KR" dirty="0"/>
              <a:t>-</a:t>
            </a:r>
            <a:r>
              <a:rPr lang="ko-KR" altLang="en-US" dirty="0"/>
              <a:t>적도 부분</a:t>
            </a:r>
            <a:r>
              <a:rPr lang="en-US" altLang="ko-KR" dirty="0"/>
              <a:t>(</a:t>
            </a:r>
            <a:r>
              <a:rPr lang="ko-KR" altLang="en-US" dirty="0"/>
              <a:t>저위도</a:t>
            </a:r>
            <a:r>
              <a:rPr lang="en-US" altLang="ko-KR" dirty="0"/>
              <a:t>) </a:t>
            </a:r>
            <a:r>
              <a:rPr lang="ko-KR" altLang="en-US" dirty="0"/>
              <a:t>잘 발달</a:t>
            </a:r>
            <a:r>
              <a:rPr lang="en-US" altLang="ko-KR" dirty="0"/>
              <a:t>. </a:t>
            </a:r>
            <a:r>
              <a:rPr lang="ko-KR" altLang="en-US" dirty="0"/>
              <a:t>표면 수온 높을수록 수온약층 잘 발달</a:t>
            </a:r>
            <a:r>
              <a:rPr lang="en-US" altLang="ko-KR" dirty="0"/>
              <a:t>. </a:t>
            </a:r>
            <a:r>
              <a:rPr lang="ko-KR" altLang="en-US" dirty="0"/>
              <a:t>바람은 영향 </a:t>
            </a:r>
            <a:r>
              <a:rPr lang="en-US" altLang="ko-KR" dirty="0"/>
              <a:t>X</a:t>
            </a:r>
          </a:p>
          <a:p>
            <a:r>
              <a:rPr lang="ko-KR" altLang="en-US" dirty="0" err="1"/>
              <a:t>심해층</a:t>
            </a:r>
            <a:r>
              <a:rPr lang="en-US" altLang="ko-KR" dirty="0"/>
              <a:t>-</a:t>
            </a:r>
            <a:r>
              <a:rPr lang="ko-KR" altLang="en-US" dirty="0"/>
              <a:t>태양에너지나 바람의 영향 받지 </a:t>
            </a:r>
            <a:r>
              <a:rPr lang="en-US" altLang="ko-KR" dirty="0"/>
              <a:t>X. </a:t>
            </a:r>
            <a:r>
              <a:rPr lang="ko-KR" altLang="en-US" dirty="0"/>
              <a:t>층 구분 </a:t>
            </a:r>
            <a:r>
              <a:rPr lang="en-US" altLang="ko-KR" dirty="0"/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hyperlink" Target="https://blog.naver.com/greenstartkr/90192879806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kin.naver.com/qna/detail.nhn?&amp;dirId=1117&amp;docId=249342652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smile737/221492265427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naver.com/smile737/221492265427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rexssm/22098043184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fe.naver.com/jhdds/1749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snakeplay/220888431458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terms.naver.com/entry.nhn?docId=3379406&amp;cid=47340&amp;categoryId=473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048" y="287765"/>
            <a:ext cx="5299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523" y="2591380"/>
            <a:ext cx="56160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2. </a:t>
            </a:r>
            <a:r>
              <a:rPr lang="ko-KR" altLang="en-US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지구 시스템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14" y="4025170"/>
            <a:ext cx="6189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01. </a:t>
            </a:r>
            <a:r>
              <a:rPr lang="ko-KR" altLang="en-US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지구 시스템의 구성 요소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729" y="1264356"/>
            <a:ext cx="5093909" cy="6905841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540032" y="2300330"/>
            <a:ext cx="67187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지표면으로부터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1,000km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높이까지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대기의 약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99%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는 약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30km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높이 이내 집중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중력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때문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③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높이에 따라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대류권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성층권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중간권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열권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나눔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629DCB-BFFD-4393-945E-BF9AA2D25898}"/>
              </a:ext>
            </a:extLst>
          </p:cNvPr>
          <p:cNvSpPr txBox="1"/>
          <p:nvPr/>
        </p:nvSpPr>
        <p:spPr>
          <a:xfrm>
            <a:off x="540032" y="6719039"/>
            <a:ext cx="6569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④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온실효과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일으켜 지표면의 온도 일정한 범위 내 유지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FAD8BD4-631B-4998-A831-54F57D49B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661" y="172122"/>
            <a:ext cx="3810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63203"/>
              </p:ext>
            </p:extLst>
          </p:nvPr>
        </p:nvGraphicFramePr>
        <p:xfrm>
          <a:off x="541864" y="2372310"/>
          <a:ext cx="10573232" cy="55380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86616">
                  <a:extLst>
                    <a:ext uri="{9D8B030D-6E8A-4147-A177-3AD203B41FA5}">
                      <a16:colId xmlns:a16="http://schemas.microsoft.com/office/drawing/2014/main" val="2889101023"/>
                    </a:ext>
                  </a:extLst>
                </a:gridCol>
                <a:gridCol w="5286616">
                  <a:extLst>
                    <a:ext uri="{9D8B030D-6E8A-4147-A177-3AD203B41FA5}">
                      <a16:colId xmlns:a16="http://schemas.microsoft.com/office/drawing/2014/main" val="3618223081"/>
                    </a:ext>
                  </a:extLst>
                </a:gridCol>
              </a:tblGrid>
              <a:tr h="2769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299601"/>
                  </a:ext>
                </a:extLst>
              </a:tr>
              <a:tr h="2769041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68352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372309"/>
            <a:ext cx="5102577" cy="27690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43" y="2372310"/>
            <a:ext cx="5080001" cy="276904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5141350"/>
            <a:ext cx="5102577" cy="2752950"/>
          </a:xfrm>
          <a:prstGeom prst="rect">
            <a:avLst/>
          </a:prstGeom>
        </p:spPr>
      </p:pic>
      <p:pic>
        <p:nvPicPr>
          <p:cNvPr id="10" name="그림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43" y="5141349"/>
            <a:ext cx="5080001" cy="2752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10"/>
              </a:rPr>
              <a:t>https://blog.naver.com/greenstartkr/90192879806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28525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4)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외권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22" y="2267592"/>
            <a:ext cx="1041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기권 바깥의 태양계 천체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별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은하 등 포함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외권에서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지구의 환경과 생명체에 가장 큰 영향을 미치는 것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태양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/>
          <a:srcRect t="12797" r="4517" b="23220"/>
          <a:stretch/>
        </p:blipFill>
        <p:spPr>
          <a:xfrm>
            <a:off x="163687" y="4153969"/>
            <a:ext cx="4111055" cy="373696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09" y="4153969"/>
            <a:ext cx="3589867" cy="37369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75" y="4153969"/>
            <a:ext cx="5500883" cy="3736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8"/>
              </a:rPr>
              <a:t>https://kin.naver.com/qna/detail.nhn?&amp;dirId=1117&amp;docId=249342652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13832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5)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생물권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22" y="2267592"/>
            <a:ext cx="1041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지권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기권에 걸쳐 넓게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지구 시스템의 다른 구성 요소 변화에 민감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355" y="3812682"/>
            <a:ext cx="9234311" cy="4255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https://blog.naver.com/smile737/221492265427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20603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</a:t>
            </a:r>
            <a:r>
              <a:rPr lang="ko-KR" altLang="en-US" sz="5000">
                <a:latin typeface="휴먼모음T" panose="02030504000101010101" pitchFamily="18" charset="-127"/>
                <a:ea typeface="휴먼모음T" panose="02030504000101010101" pitchFamily="18" charset="-127"/>
              </a:rPr>
              <a:t>구성 요소의 상호 작용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_x574387304" descr="EMB00003bc0329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55" y="1471374"/>
            <a:ext cx="7489989" cy="6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31"/>
          <p:cNvSpPr>
            <a:spLocks noChangeArrowheads="1"/>
          </p:cNvSpPr>
          <p:nvPr/>
        </p:nvSpPr>
        <p:spPr bwMode="auto">
          <a:xfrm>
            <a:off x="2855869" y="7639956"/>
            <a:ext cx="56055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Ⅱ-17.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상호 작용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23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601" y="1868772"/>
            <a:ext cx="11147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상호 작용으로 어떤 자연 현상이 일어나며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각 요소는 생물의 생명 유지에 어떤 영향을 미칠까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89" y="4069107"/>
            <a:ext cx="1041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지구 시스템의 구성 요소가 상호 작용하여 일어나는 자연 현상을 조사해 보자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조사한 자연 현상에서 지구 시스템의 구성 요소들은 어떻게 상호 작용하는지 정리하여 표를 완성해 보자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https://blog.naver.com/smile737/221492265427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상호 작용</a:t>
            </a:r>
          </a:p>
        </p:txBody>
      </p:sp>
    </p:spTree>
    <p:extLst>
      <p:ext uri="{BB962C8B-B14F-4D97-AF65-F5344CB8AC3E}">
        <p14:creationId xmlns:p14="http://schemas.microsoft.com/office/powerpoint/2010/main" val="13416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6474" y="590523"/>
            <a:ext cx="22389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O /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78" y="1402937"/>
            <a:ext cx="11035628" cy="324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4-1.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지각은 대부분 규산염 물질로 이루어져 있다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)</a:t>
            </a:r>
          </a:p>
          <a:p>
            <a:pPr>
              <a:lnSpc>
                <a:spcPct val="150000"/>
              </a:lnSpc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4-2.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맨틀은 고체 상태이므로 유동성이 없다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)</a:t>
            </a:r>
          </a:p>
          <a:p>
            <a:pPr>
              <a:lnSpc>
                <a:spcPct val="150000"/>
              </a:lnSpc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4-3.</a:t>
            </a:r>
            <a:r>
              <a:rPr lang="ko-KR" altLang="en-US" sz="35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외핵은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액체 상태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내핵은 고체 상태이다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)</a:t>
            </a:r>
          </a:p>
          <a:p>
            <a:pPr>
              <a:lnSpc>
                <a:spcPct val="150000"/>
              </a:lnSpc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4-4.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중심으로 갈수록 밀도가 커진다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4356" y="553460"/>
            <a:ext cx="9895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 확인 문제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F400DD-5AA6-4163-8071-903FD910234C}"/>
              </a:ext>
            </a:extLst>
          </p:cNvPr>
          <p:cNvSpPr txBox="1"/>
          <p:nvPr/>
        </p:nvSpPr>
        <p:spPr>
          <a:xfrm>
            <a:off x="390578" y="4648505"/>
            <a:ext cx="11035628" cy="4053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6-1.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 중 가장 많은 양을 차지하는 것은 해수이다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)</a:t>
            </a:r>
          </a:p>
          <a:p>
            <a:pPr>
              <a:lnSpc>
                <a:spcPct val="150000"/>
              </a:lnSpc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6-2.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생물권이 분포하는 공간은 지표면과 지하 얕은 곳으로 한정된다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)</a:t>
            </a:r>
          </a:p>
          <a:p>
            <a:pPr>
              <a:lnSpc>
                <a:spcPct val="150000"/>
              </a:lnSpc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6-3.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자기장은 태양 복사의 유해 자외선을 차단하여 지상의 생명체를 보호한다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(  )</a:t>
            </a:r>
          </a:p>
        </p:txBody>
      </p:sp>
    </p:spTree>
    <p:extLst>
      <p:ext uri="{BB962C8B-B14F-4D97-AF65-F5344CB8AC3E}">
        <p14:creationId xmlns:p14="http://schemas.microsoft.com/office/powerpoint/2010/main" val="12022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10" grpId="0"/>
      <p:bldP spid="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540" y="1554055"/>
            <a:ext cx="40113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기권의 층상 구조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540" y="5997680"/>
            <a:ext cx="5828860" cy="210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(1)A~D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층의 이름을 각각 쓰시오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기권을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A~D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층으로 구분한 기준은 무엇인지 쓰시오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4356" y="553460"/>
            <a:ext cx="38156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 확인 문제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5D78671-744B-408B-B068-C024EE119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50" y="2066749"/>
            <a:ext cx="325755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996DD5-16F7-451F-9CB8-97330F5D17B2}"/>
              </a:ext>
            </a:extLst>
          </p:cNvPr>
          <p:cNvSpPr txBox="1"/>
          <p:nvPr/>
        </p:nvSpPr>
        <p:spPr>
          <a:xfrm>
            <a:off x="6120428" y="1431995"/>
            <a:ext cx="40113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기권의 층상 구조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22535B7-7365-4EB6-8DB3-BCBE65EF8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711" y="1949825"/>
            <a:ext cx="2933225" cy="3534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C746E0-024C-4009-8D6B-86375837808C}"/>
              </a:ext>
            </a:extLst>
          </p:cNvPr>
          <p:cNvSpPr txBox="1"/>
          <p:nvPr/>
        </p:nvSpPr>
        <p:spPr>
          <a:xfrm>
            <a:off x="5952902" y="5305182"/>
            <a:ext cx="5828860" cy="348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(1)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매우 안정한 층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(    )</a:t>
            </a:r>
          </a:p>
          <a:p>
            <a:pPr>
              <a:lnSpc>
                <a:spcPct val="150000"/>
              </a:lnSpc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(2)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바람의 세기에 따라 두께가 변하는 층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    )</a:t>
            </a:r>
          </a:p>
          <a:p>
            <a:pPr>
              <a:lnSpc>
                <a:spcPct val="150000"/>
              </a:lnSpc>
            </a:pP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(3)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계절에 따른 수온 변화가 거의 없는 층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(    )</a:t>
            </a:r>
          </a:p>
        </p:txBody>
      </p:sp>
    </p:spTree>
    <p:extLst>
      <p:ext uri="{BB962C8B-B14F-4D97-AF65-F5344CB8AC3E}">
        <p14:creationId xmlns:p14="http://schemas.microsoft.com/office/powerpoint/2010/main" val="405967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  <p:bldP spid="10" grpId="0"/>
      <p:bldP spid="9" grpId="0"/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288" y="1554055"/>
            <a:ext cx="107018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지권의 층상 구조를 나타낸 것이다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4356" y="553460"/>
            <a:ext cx="91778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내신 만점 문제 </a:t>
            </a:r>
            <a:r>
              <a:rPr lang="en-US" altLang="ko-KR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3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p146)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60B5854-4708-4CD2-9861-4899212C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184" y="2184997"/>
            <a:ext cx="7883436" cy="3646089"/>
          </a:xfrm>
          <a:prstGeom prst="rect">
            <a:avLst/>
          </a:prstGeom>
        </p:spPr>
      </p:pic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3BFA6037-FC93-40EA-9891-420ADA55F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266803"/>
              </p:ext>
            </p:extLst>
          </p:nvPr>
        </p:nvGraphicFramePr>
        <p:xfrm>
          <a:off x="417689" y="5831086"/>
          <a:ext cx="11119555" cy="22583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19555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66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146209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A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고체 상태이고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B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는 액체 상태이다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A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와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B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를 합한 부피는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C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의 부피보다 크다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D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는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E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보다 평균 밀도가 크다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15" name="타원 14">
            <a:extLst>
              <a:ext uri="{FF2B5EF4-FFF2-40B4-BE49-F238E27FC236}">
                <a16:creationId xmlns:a16="http://schemas.microsoft.com/office/drawing/2014/main" id="{3B8BBF42-CECF-4AF7-A276-FF5EE960291C}"/>
              </a:ext>
            </a:extLst>
          </p:cNvPr>
          <p:cNvSpPr/>
          <p:nvPr/>
        </p:nvSpPr>
        <p:spPr>
          <a:xfrm>
            <a:off x="417689" y="6359030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4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4356" y="553460"/>
            <a:ext cx="91778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내신 만점 문제 </a:t>
            </a:r>
            <a:r>
              <a:rPr lang="en-US" altLang="ko-KR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3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p146)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27378AD-E436-48F8-8909-E5EE64FE4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100" y="2010487"/>
            <a:ext cx="8250238" cy="3497600"/>
          </a:xfrm>
          <a:prstGeom prst="rect">
            <a:avLst/>
          </a:prstGeom>
        </p:spPr>
      </p:pic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3BFA6037-FC93-40EA-9891-420ADA55F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30165"/>
              </p:ext>
            </p:extLst>
          </p:nvPr>
        </p:nvGraphicFramePr>
        <p:xfrm>
          <a:off x="417689" y="5386265"/>
          <a:ext cx="11119555" cy="3325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19555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66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146209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바람은 저위도 해역보다 중위도 해역에서 강하게 분다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해수의 층상 구조는 고위도 해역보다 중위도 해역에서 뚜렷하게 나타난다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혼합층과 </a:t>
                      </a:r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심해층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 사이의 물질과 에너지 교환은 저위도 해역에서 가장 활발하다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15" name="타원 14">
            <a:extLst>
              <a:ext uri="{FF2B5EF4-FFF2-40B4-BE49-F238E27FC236}">
                <a16:creationId xmlns:a16="http://schemas.microsoft.com/office/drawing/2014/main" id="{3B8BBF42-CECF-4AF7-A276-FF5EE960291C}"/>
              </a:ext>
            </a:extLst>
          </p:cNvPr>
          <p:cNvSpPr/>
          <p:nvPr/>
        </p:nvSpPr>
        <p:spPr>
          <a:xfrm>
            <a:off x="417689" y="5952630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0706" y="1425712"/>
            <a:ext cx="11223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6.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위도에 따른 해수의 층상 구조와 연직 수온 분포를 나타낸 것이다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ABF73BB3-8392-48EC-94C0-A81442610AD2}"/>
              </a:ext>
            </a:extLst>
          </p:cNvPr>
          <p:cNvSpPr/>
          <p:nvPr/>
        </p:nvSpPr>
        <p:spPr>
          <a:xfrm>
            <a:off x="395685" y="6518995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6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8535" y="598311"/>
            <a:ext cx="8534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지구를 구성하는 것들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8" name="타원 17"/>
          <p:cNvSpPr/>
          <p:nvPr/>
        </p:nvSpPr>
        <p:spPr>
          <a:xfrm>
            <a:off x="89976" y="272678"/>
            <a:ext cx="192732" cy="18445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33048" y="146785"/>
            <a:ext cx="4129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활동으로 단원 열기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5119" y="3189107"/>
            <a:ext cx="85343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지구를 구성하는 요소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들을</a:t>
            </a:r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어떻게 분류할 수 있을까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  <a:p>
            <a:pPr algn="ctr"/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5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분류해보기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80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4356" y="553460"/>
            <a:ext cx="91778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내신 만점 문제 </a:t>
            </a:r>
            <a:r>
              <a:rPr lang="en-US" altLang="ko-KR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30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30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p147)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B8BBF42-CECF-4AF7-A276-FF5EE960291C}"/>
              </a:ext>
            </a:extLst>
          </p:cNvPr>
          <p:cNvSpPr/>
          <p:nvPr/>
        </p:nvSpPr>
        <p:spPr>
          <a:xfrm>
            <a:off x="324751" y="4611675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0705" y="1425712"/>
            <a:ext cx="643501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9.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지구 시스템의 상호작용을 나타낸 것이다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</a:p>
          <a:p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A~E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해당하는 자연 현상의 예로 옳은 것은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94981B-AF3F-4CF4-A039-9E208C9F4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389" y="1425712"/>
            <a:ext cx="3810000" cy="3781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ED3B46-2EC8-4ADF-B50C-0BC57307CD18}"/>
              </a:ext>
            </a:extLst>
          </p:cNvPr>
          <p:cNvSpPr txBox="1"/>
          <p:nvPr/>
        </p:nvSpPr>
        <p:spPr>
          <a:xfrm>
            <a:off x="339258" y="4692306"/>
            <a:ext cx="82219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ea"/>
              <a:buAutoNum type="circleNumDbPlain"/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A :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화산 폭발에 의한 이산화탄소 방출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914400" indent="-914400">
              <a:buFont typeface="+mj-ea"/>
              <a:buAutoNum type="circleNumDbPlain"/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B :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식물의 매몰에 의한 석탄 형성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914400" indent="-914400">
              <a:buFont typeface="+mj-ea"/>
              <a:buAutoNum type="circleNumDbPlain"/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C :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파도에 의한 암석의 침식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914400" indent="-914400">
              <a:buFont typeface="+mj-ea"/>
              <a:buAutoNum type="circleNumDbPlain"/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D :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지하수에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의한 석회 동굴 형성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914400" indent="-914400">
              <a:buFont typeface="+mj-ea"/>
              <a:buAutoNum type="circleNumDbPlain"/>
            </a:pP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 :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해수의 증발에 의한 구름 형성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28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339" y="5478971"/>
            <a:ext cx="626264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0" y="1059099"/>
            <a:ext cx="4495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학습 목표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6199" y="2047724"/>
            <a:ext cx="8724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시스템을 구성하는 요소는 무엇이고</a:t>
            </a:r>
            <a:r>
              <a:rPr lang="en-US" altLang="ko-KR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이들은 어떻게 상호작용할까</a:t>
            </a:r>
            <a:r>
              <a:rPr lang="en-US" altLang="ko-KR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4000" dirty="0"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456" y="4563428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시스템이 태양계의 구성 요소이자 그 자체로 수많은 생명체를 포함하는 </a:t>
            </a:r>
            <a:r>
              <a:rPr lang="ko-KR" altLang="en-US" sz="35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시스템임을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추론할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456" y="5843171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시스템의 구성 요소를 분석하고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각 요소의 층상 구조를 파악할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56" y="7031977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시스템의 각 권이 상호 작용하며 균형을 이루고 있음을 설명할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8535" y="598311"/>
            <a:ext cx="34882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424" y="1488307"/>
            <a:ext cx="10538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수많은 생명체와 요소를 포함하는 하나의 시스템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-1365955" y="194178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74387304" descr="EMB00003bc0329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00" y="2322904"/>
            <a:ext cx="5954713" cy="496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31"/>
          <p:cNvSpPr>
            <a:spLocks noChangeArrowheads="1"/>
          </p:cNvSpPr>
          <p:nvPr/>
        </p:nvSpPr>
        <p:spPr bwMode="auto">
          <a:xfrm>
            <a:off x="5067344" y="7411876"/>
            <a:ext cx="56055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Ⅱ-17.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상호 작용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1024038">
            <a:off x="257596" y="2865370"/>
            <a:ext cx="191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지권</a:t>
            </a:r>
            <a:endParaRPr lang="ko-KR" altLang="en-US" sz="6000" dirty="0">
              <a:solidFill>
                <a:schemeClr val="accent6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rot="708006">
            <a:off x="2649508" y="3280263"/>
            <a:ext cx="191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수권</a:t>
            </a:r>
            <a:endParaRPr lang="ko-KR" altLang="en-US" sz="6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 rot="21413510">
            <a:off x="1188010" y="4498865"/>
            <a:ext cx="191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기권</a:t>
            </a:r>
          </a:p>
        </p:txBody>
      </p:sp>
      <p:sp>
        <p:nvSpPr>
          <p:cNvPr id="23" name="TextBox 22"/>
          <p:cNvSpPr txBox="1"/>
          <p:nvPr/>
        </p:nvSpPr>
        <p:spPr>
          <a:xfrm rot="391889">
            <a:off x="2978185" y="5648274"/>
            <a:ext cx="2398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생물권</a:t>
            </a:r>
            <a:endParaRPr lang="ko-KR" altLang="en-US" sz="6000" dirty="0">
              <a:solidFill>
                <a:srgbClr val="00B05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rot="20937537">
            <a:off x="656543" y="6140463"/>
            <a:ext cx="1918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외권</a:t>
            </a:r>
            <a:endParaRPr lang="ko-KR" altLang="en-US" sz="600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지구에 생명체가 살아가기 적합한 까닭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중력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영향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적당한 대기의 두께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비교적 일정하게 유지되는 온도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(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태양으로부터 적당한 거리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액체 상태의 물 존재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자기장 존재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22" y="3381133"/>
            <a:ext cx="4854221" cy="4601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https://blog.naver.com/rexssm/220980431844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019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31" y="2300330"/>
            <a:ext cx="10262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중력의 영향으로 층 나뉨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⇒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층상구조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지각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맨틀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핵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외핵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+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내핵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4" y="3665952"/>
            <a:ext cx="11363848" cy="3368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031" y="7034749"/>
            <a:ext cx="10116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</a:t>
            </a:r>
            <a:r>
              <a:rPr lang="ko-KR" altLang="en-US" sz="4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외핵에서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일어나는 대류로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자기장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형성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⇒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지구의 생명체 보호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https://cafe.naver.com/jhdds/1749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5441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지권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691473264" descr="EMB000008c8bb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89" y="1471374"/>
            <a:ext cx="8903959" cy="65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31"/>
          <p:cNvSpPr>
            <a:spLocks noChangeArrowheads="1"/>
          </p:cNvSpPr>
          <p:nvPr/>
        </p:nvSpPr>
        <p:spPr bwMode="auto">
          <a:xfrm>
            <a:off x="246758" y="7102345"/>
            <a:ext cx="5605560" cy="98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Ⅱ-16.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 구성 요소의 층상 구조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ko-KR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지권과 해수의 층상 구조</a:t>
            </a:r>
            <a:r>
              <a:rPr lang="en-US" altLang="ko-KR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7866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32" y="2300330"/>
            <a:ext cx="671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① 대부분 해수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608" y="3837172"/>
            <a:ext cx="671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② 열에너지 저장하여 지구의 온도 일정하게 유지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0" y="1481005"/>
            <a:ext cx="7140145" cy="2302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032" y="5726468"/>
            <a:ext cx="671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③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깊이에 따른 수온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⇒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혼합층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수온약층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심해층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5929" y="8326868"/>
            <a:ext cx="613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https://blog.naver.com/snakeplay/220888431458</a:t>
            </a:r>
            <a:endParaRPr lang="en-US" altLang="ko-KR" sz="1000" dirty="0"/>
          </a:p>
          <a:p>
            <a:r>
              <a:rPr lang="ko-KR" altLang="en-US" sz="1000" dirty="0"/>
              <a:t>교과서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170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88086000" descr="EMB000008c8bb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32" y="3849993"/>
            <a:ext cx="3659976" cy="42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</p:spTree>
    <p:extLst>
      <p:ext uri="{BB962C8B-B14F-4D97-AF65-F5344CB8AC3E}">
        <p14:creationId xmlns:p14="http://schemas.microsoft.com/office/powerpoint/2010/main" val="24004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823" y="1563510"/>
            <a:ext cx="4030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수권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676" y="2350940"/>
            <a:ext cx="671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③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깊이에 따른 수온 분포</a:t>
            </a:r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_x688086000" descr="EMB000008c8bb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57" y="154366"/>
            <a:ext cx="2559818" cy="29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" y="3150961"/>
            <a:ext cx="10345025" cy="4917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929" y="8326868"/>
            <a:ext cx="613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https://terms.naver.com/entry.nhn?docId=3379406&amp;cid=47340&amp;categoryId=47340</a:t>
            </a:r>
            <a:r>
              <a:rPr lang="en-US" altLang="ko-KR" sz="1000" dirty="0"/>
              <a:t> </a:t>
            </a:r>
          </a:p>
          <a:p>
            <a:r>
              <a:rPr lang="ko-KR" altLang="en-US" sz="1000" dirty="0"/>
              <a:t>교과서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264356" y="609600"/>
            <a:ext cx="9189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구성 요소와 특징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A8E57BA-F452-4998-847B-7749B4D25008}"/>
              </a:ext>
            </a:extLst>
          </p:cNvPr>
          <p:cNvGrpSpPr/>
          <p:nvPr/>
        </p:nvGrpSpPr>
        <p:grpSpPr>
          <a:xfrm>
            <a:off x="7010400" y="4389436"/>
            <a:ext cx="1902260" cy="511748"/>
            <a:chOff x="7010400" y="4389436"/>
            <a:chExt cx="1902260" cy="511748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591C68A8-6097-434D-87F8-62684CCE79CA}"/>
                </a:ext>
              </a:extLst>
            </p:cNvPr>
            <p:cNvSpPr/>
            <p:nvPr/>
          </p:nvSpPr>
          <p:spPr>
            <a:xfrm>
              <a:off x="7010400" y="4389437"/>
              <a:ext cx="414528" cy="5117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BF27C2C-8595-4201-84AE-44F5DCBB9626}"/>
                </a:ext>
              </a:extLst>
            </p:cNvPr>
            <p:cNvSpPr/>
            <p:nvPr/>
          </p:nvSpPr>
          <p:spPr>
            <a:xfrm>
              <a:off x="8498132" y="4389436"/>
              <a:ext cx="414528" cy="5117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3700F8E-456F-46AD-8FD2-9EFB77EFF981}"/>
              </a:ext>
            </a:extLst>
          </p:cNvPr>
          <p:cNvGrpSpPr/>
          <p:nvPr/>
        </p:nvGrpSpPr>
        <p:grpSpPr>
          <a:xfrm>
            <a:off x="2565929" y="4230624"/>
            <a:ext cx="2457175" cy="1255776"/>
            <a:chOff x="2565929" y="4230624"/>
            <a:chExt cx="2457175" cy="1255776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8CDCBA07-8B4E-44FE-92B0-14BCBD981C92}"/>
                </a:ext>
              </a:extLst>
            </p:cNvPr>
            <p:cNvCxnSpPr/>
            <p:nvPr/>
          </p:nvCxnSpPr>
          <p:spPr>
            <a:xfrm>
              <a:off x="2565929" y="5486400"/>
              <a:ext cx="24571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573FF1D4-F658-450F-8CBA-8C6B05916689}"/>
                </a:ext>
              </a:extLst>
            </p:cNvPr>
            <p:cNvCxnSpPr/>
            <p:nvPr/>
          </p:nvCxnSpPr>
          <p:spPr>
            <a:xfrm>
              <a:off x="5023104" y="4230624"/>
              <a:ext cx="0" cy="12557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F99310E-4FF3-4CC2-AB57-BE33E0129D92}"/>
              </a:ext>
            </a:extLst>
          </p:cNvPr>
          <p:cNvGrpSpPr/>
          <p:nvPr/>
        </p:nvGrpSpPr>
        <p:grpSpPr>
          <a:xfrm>
            <a:off x="2462784" y="4645309"/>
            <a:ext cx="1499616" cy="1511651"/>
            <a:chOff x="2462784" y="4645309"/>
            <a:chExt cx="1499616" cy="1511651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FF829187-728F-48A7-8C53-F56BDA716BCD}"/>
                </a:ext>
              </a:extLst>
            </p:cNvPr>
            <p:cNvCxnSpPr/>
            <p:nvPr/>
          </p:nvCxnSpPr>
          <p:spPr>
            <a:xfrm>
              <a:off x="2462784" y="6156960"/>
              <a:ext cx="149961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149A1225-A14E-4DB2-908B-1259019979DF}"/>
                </a:ext>
              </a:extLst>
            </p:cNvPr>
            <p:cNvCxnSpPr/>
            <p:nvPr/>
          </p:nvCxnSpPr>
          <p:spPr>
            <a:xfrm>
              <a:off x="3962400" y="4645309"/>
              <a:ext cx="0" cy="151165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79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1264</Words>
  <Application>Microsoft Office PowerPoint</Application>
  <PresentationFormat>사용자 지정</PresentationFormat>
  <Paragraphs>160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HY헤드라인M</vt:lpstr>
      <vt:lpstr>맑은 고딕</vt:lpstr>
      <vt:lpstr>함초롬돋움</vt:lpstr>
      <vt:lpstr>휴먼둥근헤드라인</vt:lpstr>
      <vt:lpstr>휴먼모음T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mangoboard.net_3707011</dc:title>
  <dc:subject>Presentation</dc:subject>
  <dc:creator>mangoboard.net</dc:creator>
  <cp:lastModifiedBy>user</cp:lastModifiedBy>
  <cp:revision>52</cp:revision>
  <dcterms:created xsi:type="dcterms:W3CDTF">2020-03-09T00:47:23Z</dcterms:created>
  <dcterms:modified xsi:type="dcterms:W3CDTF">2022-03-31T00:22:29Z</dcterms:modified>
</cp:coreProperties>
</file>