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95" r:id="rId6"/>
    <p:sldId id="284" r:id="rId7"/>
    <p:sldId id="296" r:id="rId8"/>
    <p:sldId id="297" r:id="rId9"/>
    <p:sldId id="298" r:id="rId10"/>
    <p:sldId id="299" r:id="rId11"/>
    <p:sldId id="300" r:id="rId12"/>
    <p:sldId id="301" r:id="rId13"/>
    <p:sldId id="303" r:id="rId14"/>
    <p:sldId id="302" r:id="rId15"/>
    <p:sldId id="304" r:id="rId16"/>
    <p:sldId id="305" r:id="rId17"/>
    <p:sldId id="266" r:id="rId18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B25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429" autoAdjust="0"/>
  </p:normalViewPr>
  <p:slideViewPr>
    <p:cSldViewPr>
      <p:cViewPr varScale="1">
        <p:scale>
          <a:sx n="67" d="100"/>
          <a:sy n="67" d="100"/>
        </p:scale>
        <p:origin x="9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827713" y="0"/>
            <a:ext cx="4457700" cy="917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DA1B02-3FC1-4003-8FE4-105B3D5237A9}" type="datetimeFigureOut">
              <a:rPr lang="ko-KR" altLang="en-US" smtClean="0"/>
              <a:t>2022-11-29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" y="2286000"/>
            <a:ext cx="10972800" cy="617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28700" y="8801100"/>
            <a:ext cx="8229600" cy="72009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827713" y="17372013"/>
            <a:ext cx="4457700" cy="915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3E0DB-08D6-48DA-8437-433D7B17FC7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77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다양한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E(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소리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 등</a:t>
            </a:r>
            <a:r>
              <a:rPr lang="en-US" altLang="ko-KR" sz="12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endParaRPr lang="en-US" altLang="ko-KR" dirty="0"/>
          </a:p>
          <a:p>
            <a:r>
              <a:rPr lang="ko-KR" altLang="en-US" dirty="0"/>
              <a:t>소비되는</a:t>
            </a:r>
            <a:r>
              <a:rPr lang="en-US" altLang="ko-KR" dirty="0"/>
              <a:t> </a:t>
            </a:r>
            <a:r>
              <a:rPr lang="ko-KR" altLang="en-US" dirty="0"/>
              <a:t>에너지가 배터리에 저장되어 있는 화학에너지보다 클 수 없다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5515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90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8981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6146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0487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240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3E0DB-08D6-48DA-8437-433D7B17FC77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897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ep.energy.or.kr/business_introduction/related_business.aspx" TargetMode="External"/><Relationship Id="rId5" Type="http://schemas.openxmlformats.org/officeDocument/2006/relationships/image" Target="../media/image27.gif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kepco.co.kr/1294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blog.kepco.co.kr/1294" TargetMode="Externa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blog.naver.com/neasin001/22149319775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283664" y="6798168"/>
            <a:ext cx="868986" cy="1531541"/>
            <a:chOff x="283664" y="6798168"/>
            <a:chExt cx="868986" cy="153154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-1260000">
              <a:off x="283664" y="6798168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7636025" y="722327"/>
            <a:ext cx="3460447" cy="859480"/>
            <a:chOff x="7636025" y="722327"/>
            <a:chExt cx="3460447" cy="859480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7636025" y="722327"/>
              <a:ext cx="3460447" cy="859480"/>
              <a:chOff x="7636025" y="722327"/>
              <a:chExt cx="3460447" cy="859480"/>
            </a:xfrm>
          </p:grpSpPr>
          <p:pic>
            <p:nvPicPr>
              <p:cNvPr id="13" name="Object 1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636025" y="722327"/>
                <a:ext cx="3460447" cy="859480"/>
              </a:xfrm>
              <a:prstGeom prst="rect">
                <a:avLst/>
              </a:prstGeom>
            </p:spPr>
          </p:pic>
        </p:grpSp>
        <p:sp>
          <p:nvSpPr>
            <p:cNvPr id="15" name="Object 15"/>
            <p:cNvSpPr txBox="1"/>
            <p:nvPr/>
          </p:nvSpPr>
          <p:spPr>
            <a:xfrm>
              <a:off x="7732575" y="918285"/>
              <a:ext cx="3403486" cy="804045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4000" b="1" kern="0" spc="-2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뭐가 있을까?</a:t>
              </a:r>
              <a:endParaRPr lang="en-US" dirty="0"/>
            </a:p>
          </p:txBody>
        </p:sp>
      </p:grpSp>
      <p:grpSp>
        <p:nvGrpSpPr>
          <p:cNvPr id="1006" name="그룹 1006"/>
          <p:cNvGrpSpPr/>
          <p:nvPr/>
        </p:nvGrpSpPr>
        <p:grpSpPr>
          <a:xfrm>
            <a:off x="11231589" y="8578628"/>
            <a:ext cx="3027489" cy="2039923"/>
            <a:chOff x="11231589" y="8578628"/>
            <a:chExt cx="3027489" cy="2039923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231589" y="8578628"/>
              <a:ext cx="3027489" cy="2039923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766" y="2405134"/>
            <a:ext cx="11218344" cy="1854388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Ⅳ. </a:t>
            </a:r>
            <a:r>
              <a:rPr lang="ko-KR" altLang="en-US" sz="10000" dirty="0">
                <a:solidFill>
                  <a:schemeClr val="bg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  <a:cs typeface="쿠키런 Bold" pitchFamily="34" charset="0"/>
              </a:rPr>
              <a:t>환경과 에너지</a:t>
            </a:r>
            <a:endParaRPr lang="en-US" sz="10000" dirty="0">
              <a:solidFill>
                <a:schemeClr val="bg1"/>
              </a:solidFill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20770" y="6054053"/>
            <a:ext cx="14553607" cy="2423968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04. </a:t>
            </a:r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</a:t>
            </a:r>
            <a:endParaRPr lang="en-US" altLang="ko-KR" sz="8000" kern="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  <a:cs typeface="쿠키런 Bold" pitchFamily="34" charset="0"/>
            </a:endParaRPr>
          </a:p>
          <a:p>
            <a:pPr algn="ctr"/>
            <a:r>
              <a:rPr lang="ko-KR" altLang="en-US" sz="8000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효율적 이용</a:t>
            </a:r>
            <a:endParaRPr lang="en-US" sz="8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62766" y="4405969"/>
            <a:ext cx="11720124" cy="1528763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1. </a:t>
            </a:r>
            <a:r>
              <a:rPr lang="ko-KR" altLang="en-US" sz="9000" b="1" kern="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생태계와 환경</a:t>
            </a:r>
            <a:endParaRPr lang="en-US" sz="9000" b="1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1007" name="그룹 1007"/>
          <p:cNvGrpSpPr/>
          <p:nvPr/>
        </p:nvGrpSpPr>
        <p:grpSpPr>
          <a:xfrm>
            <a:off x="1550989" y="1582198"/>
            <a:ext cx="830104" cy="845527"/>
            <a:chOff x="3331184" y="2168214"/>
            <a:chExt cx="830104" cy="845527"/>
          </a:xfrm>
        </p:grpSpPr>
        <p:pic>
          <p:nvPicPr>
            <p:cNvPr id="26" name="Object 25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31184" y="2168214"/>
              <a:ext cx="830104" cy="845527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-738687" y="7992532"/>
            <a:ext cx="3527795" cy="2369372"/>
            <a:chOff x="-738687" y="7992532"/>
            <a:chExt cx="3527795" cy="2369372"/>
          </a:xfrm>
        </p:grpSpPr>
        <p:pic>
          <p:nvPicPr>
            <p:cNvPr id="29" name="Object 2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-738687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25210" y="8521485"/>
            <a:ext cx="3027489" cy="2039923"/>
            <a:chOff x="1025210" y="8521485"/>
            <a:chExt cx="3027489" cy="2039923"/>
          </a:xfrm>
        </p:grpSpPr>
        <p:pic>
          <p:nvPicPr>
            <p:cNvPr id="32" name="Object 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5210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9279450" y="8434556"/>
            <a:ext cx="3160590" cy="2126852"/>
            <a:chOff x="9279450" y="8434556"/>
            <a:chExt cx="3160590" cy="212685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279450" y="8434556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11" name="그룹 1011"/>
          <p:cNvGrpSpPr/>
          <p:nvPr/>
        </p:nvGrpSpPr>
        <p:grpSpPr>
          <a:xfrm>
            <a:off x="17165266" y="6757990"/>
            <a:ext cx="1288651" cy="2271177"/>
            <a:chOff x="17165266" y="6757990"/>
            <a:chExt cx="1288651" cy="2271177"/>
          </a:xfrm>
        </p:grpSpPr>
        <p:pic>
          <p:nvPicPr>
            <p:cNvPr id="38" name="Object 37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65266" y="6757990"/>
              <a:ext cx="1288651" cy="2271177"/>
            </a:xfrm>
            <a:prstGeom prst="rect">
              <a:avLst/>
            </a:prstGeom>
          </p:spPr>
        </p:pic>
      </p:grpSp>
      <p:grpSp>
        <p:nvGrpSpPr>
          <p:cNvPr id="1012" name="그룹 1012"/>
          <p:cNvGrpSpPr/>
          <p:nvPr/>
        </p:nvGrpSpPr>
        <p:grpSpPr>
          <a:xfrm>
            <a:off x="14201935" y="8578628"/>
            <a:ext cx="1282370" cy="1879110"/>
            <a:chOff x="14201935" y="8578628"/>
            <a:chExt cx="1282370" cy="1879110"/>
          </a:xfrm>
        </p:grpSpPr>
        <p:pic>
          <p:nvPicPr>
            <p:cNvPr id="41" name="Object 40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2019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3" name="그룹 1013"/>
          <p:cNvGrpSpPr/>
          <p:nvPr/>
        </p:nvGrpSpPr>
        <p:grpSpPr>
          <a:xfrm>
            <a:off x="15205621" y="8453604"/>
            <a:ext cx="2933333" cy="1973924"/>
            <a:chOff x="15205621" y="8453604"/>
            <a:chExt cx="2933333" cy="1973924"/>
          </a:xfrm>
        </p:grpSpPr>
        <p:pic>
          <p:nvPicPr>
            <p:cNvPr id="44" name="Object 43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205621" y="8453604"/>
              <a:ext cx="2933333" cy="1973924"/>
            </a:xfrm>
            <a:prstGeom prst="rect">
              <a:avLst/>
            </a:prstGeom>
          </p:spPr>
        </p:pic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BFF8D561-8E7B-4F24-B02D-A8F24E2FE686}"/>
              </a:ext>
            </a:extLst>
          </p:cNvPr>
          <p:cNvGrpSpPr/>
          <p:nvPr/>
        </p:nvGrpSpPr>
        <p:grpSpPr>
          <a:xfrm>
            <a:off x="13403129" y="1353416"/>
            <a:ext cx="3443769" cy="2237980"/>
            <a:chOff x="13403129" y="1353416"/>
            <a:chExt cx="3443769" cy="2237980"/>
          </a:xfrm>
        </p:grpSpPr>
        <p:grpSp>
          <p:nvGrpSpPr>
            <p:cNvPr id="1003" name="그룹 1003"/>
            <p:cNvGrpSpPr/>
            <p:nvPr/>
          </p:nvGrpSpPr>
          <p:grpSpPr>
            <a:xfrm>
              <a:off x="13487401" y="1353416"/>
              <a:ext cx="3359497" cy="2237980"/>
              <a:chOff x="13023503" y="2269902"/>
              <a:chExt cx="2881621" cy="1837150"/>
            </a:xfrm>
          </p:grpSpPr>
          <p:pic>
            <p:nvPicPr>
              <p:cNvPr id="9" name="Object 8"/>
              <p:cNvPicPr>
                <a:picLocks noChangeAspect="1"/>
              </p:cNvPicPr>
              <p:nvPr/>
            </p:nvPicPr>
            <p:blipFill>
              <a:blip r:embed="rId12" cstate="print"/>
              <a:stretch>
                <a:fillRect/>
              </a:stretch>
            </p:blipFill>
            <p:spPr>
              <a:xfrm rot="480000">
                <a:off x="13023503" y="2269902"/>
                <a:ext cx="2881621" cy="1837150"/>
              </a:xfrm>
              <a:prstGeom prst="rect">
                <a:avLst/>
              </a:prstGeom>
            </p:spPr>
          </p:pic>
        </p:grpSp>
        <p:sp>
          <p:nvSpPr>
            <p:cNvPr id="46" name="Object 46"/>
            <p:cNvSpPr txBox="1"/>
            <p:nvPr/>
          </p:nvSpPr>
          <p:spPr>
            <a:xfrm rot="900000">
              <a:off x="13403129" y="1913335"/>
              <a:ext cx="3432220" cy="1183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ko-KR" altLang="en-US" sz="5900" dirty="0">
                  <a:solidFill>
                    <a:srgbClr val="4BD3A3"/>
                  </a:solidFill>
                  <a:latin typeface="쿠키런 Bold" pitchFamily="34" charset="0"/>
                  <a:cs typeface="쿠키런 Bold" pitchFamily="34" charset="0"/>
                </a:rPr>
                <a:t>통합과학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566372" y="2095500"/>
            <a:ext cx="15392400" cy="1981200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algn="just"/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열기관의 에너지 효율로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고열원에서 열기관에 공급한 열에너지를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</a:t>
            </a:r>
            <a:r>
              <a:rPr lang="en-US" altLang="ko-KR" sz="3600" baseline="-2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열기관이 한 일을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W,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저열원으로 빠져나가는 열에너지를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Q</a:t>
            </a:r>
            <a:r>
              <a:rPr lang="en-US" altLang="ko-KR" sz="3600" baseline="-250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2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라 할 때 열효율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(e)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은 다음과 같음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34586ED3-1FC9-42D5-BB2C-F6D2CEACF6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397" y="3332009"/>
            <a:ext cx="4876800" cy="54723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46144-9CDF-4F62-86F3-DFFBC04EDE50}"/>
                  </a:ext>
                </a:extLst>
              </p:cNvPr>
              <p:cNvSpPr txBox="1"/>
              <p:nvPr/>
            </p:nvSpPr>
            <p:spPr>
              <a:xfrm>
                <a:off x="8610600" y="4437306"/>
                <a:ext cx="7052772" cy="3510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= W +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</a:t>
                </a:r>
              </a:p>
              <a:p>
                <a:pPr algn="ctr"/>
                <a:endParaRPr lang="en-US" altLang="ko-KR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W =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1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– Q</a:t>
                </a:r>
                <a:r>
                  <a:rPr lang="en-US" altLang="ko-KR" sz="4000" b="1" baseline="-250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2</a:t>
                </a:r>
              </a:p>
              <a:p>
                <a:pPr algn="ctr"/>
                <a:endParaRPr lang="en-US" altLang="ko-KR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e(%)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𝑾</m:t>
                        </m:r>
                      </m:num>
                      <m:den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</m:den>
                    </m:f>
                  </m:oMath>
                </a14:m>
                <a:r>
                  <a:rPr lang="ko-KR" altLang="en-US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:r>
                  <a:rPr lang="en-US" altLang="ko-KR" sz="4000" b="1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−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𝟐</m:t>
                        </m:r>
                      </m:num>
                      <m:den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𝑸</m:t>
                        </m:r>
                        <m:r>
                          <a:rPr lang="en-US" altLang="ko-KR" sz="4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𝟏</m:t>
                        </m:r>
                      </m:den>
                    </m:f>
                    <m:r>
                      <a:rPr lang="en-US" altLang="ko-KR" sz="4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 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𝐱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 </m:t>
                    </m:r>
                    <m:r>
                      <a:rPr lang="en-US" altLang="ko-KR" sz="40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𝟏𝟎𝟎</m:t>
                    </m:r>
                  </m:oMath>
                </a14:m>
                <a:endParaRPr lang="ko-KR" altLang="en-US" sz="4000" b="1" dirty="0">
                  <a:solidFill>
                    <a:srgbClr val="FF0000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D346144-9CDF-4F62-86F3-DFFBC04ED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600" y="4437306"/>
                <a:ext cx="7052772" cy="3510769"/>
              </a:xfrm>
              <a:prstGeom prst="rect">
                <a:avLst/>
              </a:prstGeom>
              <a:blipFill>
                <a:blip r:embed="rId5"/>
                <a:stretch>
                  <a:fillRect t="-3125" b="-12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901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1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u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해보기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자동차의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863382" y="2063609"/>
            <a:ext cx="142127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표는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A, 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같은 속력으로 운동할 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단위시간당 엔진에 공급되는 에너지와 엔진이 하는 일을 나타낸 것이다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A6CB7B-77B7-4F6C-9FB6-17F426AE2B02}"/>
              </a:ext>
            </a:extLst>
          </p:cNvPr>
          <p:cNvSpPr txBox="1"/>
          <p:nvPr/>
        </p:nvSpPr>
        <p:spPr>
          <a:xfrm>
            <a:off x="8534400" y="5264094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A →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sz="1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= 20%</a:t>
            </a:r>
          </a:p>
          <a:p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B →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= 25%</a:t>
            </a:r>
            <a:endParaRPr lang="ko-KR" altLang="en-US" sz="3600" dirty="0">
              <a:solidFill>
                <a:srgbClr val="FFC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F9CBDCC0-1729-4F1D-920B-7B8773A99E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631885"/>
              </p:ext>
            </p:extLst>
          </p:nvPr>
        </p:nvGraphicFramePr>
        <p:xfrm>
          <a:off x="1863382" y="3131475"/>
          <a:ext cx="14212773" cy="20971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9418">
                  <a:extLst>
                    <a:ext uri="{9D8B030D-6E8A-4147-A177-3AD203B41FA5}">
                      <a16:colId xmlns:a16="http://schemas.microsoft.com/office/drawing/2014/main" val="203763723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653413536"/>
                    </a:ext>
                  </a:extLst>
                </a:gridCol>
                <a:gridCol w="4569955">
                  <a:extLst>
                    <a:ext uri="{9D8B030D-6E8A-4147-A177-3AD203B41FA5}">
                      <a16:colId xmlns:a16="http://schemas.microsoft.com/office/drawing/2014/main" val="3009878372"/>
                    </a:ext>
                  </a:extLst>
                </a:gridCol>
              </a:tblGrid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자동차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A</a:t>
                      </a:r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B</a:t>
                      </a:r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3179835"/>
                  </a:ext>
                </a:extLst>
              </a:tr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엔진에 공급되는 에너지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(kJ)</a:t>
                      </a:r>
                      <a:endParaRPr lang="ko-KR" altLang="en-US" sz="3000" b="1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744713"/>
                  </a:ext>
                </a:extLst>
              </a:tr>
              <a:tr h="6990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엔진이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 </a:t>
                      </a:r>
                      <a:r>
                        <a:rPr lang="ko-KR" altLang="en-US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하는 일</a:t>
                      </a:r>
                      <a:r>
                        <a:rPr lang="en-US" altLang="ko-KR" sz="3000" b="1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(kJ)</a:t>
                      </a:r>
                      <a:endParaRPr lang="ko-KR" altLang="en-US" sz="3000" b="1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7202561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C46A3423-B977-4CB2-B98C-837BB05E861C}"/>
              </a:ext>
            </a:extLst>
          </p:cNvPr>
          <p:cNvSpPr txBox="1"/>
          <p:nvPr/>
        </p:nvSpPr>
        <p:spPr>
          <a:xfrm>
            <a:off x="1197370" y="5305788"/>
            <a:ext cx="84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A, 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열효율은 얼마인가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5163EB-C08C-49EA-9A02-74F6C28284E1}"/>
              </a:ext>
            </a:extLst>
          </p:cNvPr>
          <p:cNvSpPr txBox="1"/>
          <p:nvPr/>
        </p:nvSpPr>
        <p:spPr>
          <a:xfrm>
            <a:off x="7467600" y="3913885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150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CCC1AAB-79FE-4592-8516-5A0D48E1DD43}"/>
              </a:ext>
            </a:extLst>
          </p:cNvPr>
          <p:cNvSpPr txBox="1"/>
          <p:nvPr/>
        </p:nvSpPr>
        <p:spPr>
          <a:xfrm>
            <a:off x="11963400" y="3913885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120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4494FE4-82A8-4A80-9B37-8FB128854A64}"/>
              </a:ext>
            </a:extLst>
          </p:cNvPr>
          <p:cNvSpPr txBox="1"/>
          <p:nvPr/>
        </p:nvSpPr>
        <p:spPr>
          <a:xfrm>
            <a:off x="7467600" y="461467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838BEF3-0837-498F-905C-11C2021550BA}"/>
              </a:ext>
            </a:extLst>
          </p:cNvPr>
          <p:cNvSpPr txBox="1"/>
          <p:nvPr/>
        </p:nvSpPr>
        <p:spPr>
          <a:xfrm>
            <a:off x="11966342" y="4614679"/>
            <a:ext cx="3733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30</a:t>
            </a:r>
            <a:endParaRPr lang="ko-KR" altLang="en-US" sz="3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8B7781-B87A-462A-A602-95FBBF82A4B4}"/>
              </a:ext>
            </a:extLst>
          </p:cNvPr>
          <p:cNvSpPr txBox="1"/>
          <p:nvPr/>
        </p:nvSpPr>
        <p:spPr>
          <a:xfrm>
            <a:off x="1219841" y="6323347"/>
            <a:ext cx="15871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속력으로 같은 거리를 달릴 때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A, B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중 연료를 더 많이 사용하는 것은 무엇인가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?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3F8A708-B7D7-4071-8DBF-10D332AC0B4C}"/>
              </a:ext>
            </a:extLst>
          </p:cNvPr>
          <p:cNvSpPr txBox="1"/>
          <p:nvPr/>
        </p:nvSpPr>
        <p:spPr>
          <a:xfrm>
            <a:off x="1208605" y="7504728"/>
            <a:ext cx="158938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 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열효율이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 낮으므로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같은 조건에서 달릴 경우 </a:t>
            </a:r>
            <a:r>
              <a:rPr lang="ko-KR" altLang="en-US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더 많은 연료를 사용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즉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동일한 연료를 사용하는 경우 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열효율이 더 높아서 더 많은 일을 할 수 있으므로 멀리 갈 수 있고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A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열효율이 더 낮아서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B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만큼 멀리 가려면 더 많은 연료 사용해야 함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0296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" grpId="0"/>
      <p:bldP spid="17" grpId="0"/>
      <p:bldP spid="15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에너지의 효율적 이용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863382" y="2063609"/>
            <a:ext cx="142127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높여야 하는 사회적 의미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높이면 화석 연료의 사용을 줄일 수 있어 이산화탄소의 배출 등 환경 오염 해결에 도움을 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841611" y="3962710"/>
            <a:ext cx="1421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고갈되고 있는 화석 연료의 사용 기간을 늘려 줌으로써 신재생 에너지 등을 개발할 수 있는 시간을 벌 수 있음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신재생 에너지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기존의 화석 연료를 변환하여 이용하거나 햇빛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바다 등의 재생 가능한 에너지를 변환하여 이용하는 에너지</a:t>
            </a:r>
          </a:p>
        </p:txBody>
      </p:sp>
    </p:spTree>
    <p:extLst>
      <p:ext uri="{BB962C8B-B14F-4D97-AF65-F5344CB8AC3E}">
        <p14:creationId xmlns:p14="http://schemas.microsoft.com/office/powerpoint/2010/main" val="163523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build="p"/>
      <p:bldP spid="2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1447800" y="2026232"/>
            <a:ext cx="1550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가정에서 실천할 수 있는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효율을 높이기 위한 방법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단열재나 이중창 사용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447800" y="2837295"/>
            <a:ext cx="15501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조명 기구를 전기 에너지의 대부분이 열로 전환되어 에너지 효율이 낮은 백열 전구 대신 효율이 높은 형광등이나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LED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전구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교체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밥솥을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압력 밥솥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으로 사용하면 외부로 빠져나가는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열을 줄일 수 있음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2E42A3-704A-4745-9406-90E1D26AA357}"/>
              </a:ext>
            </a:extLst>
          </p:cNvPr>
          <p:cNvSpPr txBox="1"/>
          <p:nvPr/>
        </p:nvSpPr>
        <p:spPr>
          <a:xfrm>
            <a:off x="1447800" y="4608295"/>
            <a:ext cx="15501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하이브리드 자동차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개발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엔진과 배터리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 모터 등을 함께 사용하여 운행 중 버려지는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전기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하여 다시 사용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자동차의 속도나 주행 상태에 따라 엔진과 전기 모터의 출력을 적절히 제어할 수 있어 효율적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AAFB9D-97C8-4E1A-865F-089DDA3744D9}"/>
              </a:ext>
            </a:extLst>
          </p:cNvPr>
          <p:cNvSpPr txBox="1"/>
          <p:nvPr/>
        </p:nvSpPr>
        <p:spPr>
          <a:xfrm>
            <a:off x="1433286" y="6819900"/>
            <a:ext cx="155011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효율을 높이기 위한 발전 방식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화력 발전으로 발생한 고온의 수증기를 지역 난방에 사용하는 </a:t>
            </a:r>
            <a:r>
              <a:rPr lang="ko-KR" altLang="en-US" sz="3600" dirty="0" err="1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열병합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남는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전력으로 야간에 물을 높은 댐으로 끌어올렸다가 전력 수요가 큰 낮에 발전하는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양수 발전</a:t>
            </a:r>
          </a:p>
        </p:txBody>
      </p:sp>
    </p:spTree>
    <p:extLst>
      <p:ext uri="{BB962C8B-B14F-4D97-AF65-F5344CB8AC3E}">
        <p14:creationId xmlns:p14="http://schemas.microsoft.com/office/powerpoint/2010/main" val="80445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24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FDF613-B7F9-4F8E-8368-364F27C0CBA3}"/>
              </a:ext>
            </a:extLst>
          </p:cNvPr>
          <p:cNvSpPr txBox="1"/>
          <p:nvPr/>
        </p:nvSpPr>
        <p:spPr>
          <a:xfrm>
            <a:off x="1509389" y="4852924"/>
            <a:ext cx="14658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자급 주택의 개발 및 보급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건물이나 주택의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효율을 최대한으로 높인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자급 주택인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제로하우스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시범적으로 개발 및 보급하고 있음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85A8A-BE63-42C2-AB23-430E0D8931D5}"/>
              </a:ext>
            </a:extLst>
          </p:cNvPr>
          <p:cNvSpPr txBox="1"/>
          <p:nvPr/>
        </p:nvSpPr>
        <p:spPr>
          <a:xfrm>
            <a:off x="1504126" y="2198175"/>
            <a:ext cx="93162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절약을 유도하는 제도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소비자가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절약 제품을 쉽게 구매하도록 유도하기 위해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에너지소비효율등급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표시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대기 전력 저감 프로그램 등의 제도 시행하고 있음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E83C33-4AFF-4A41-91B8-A75A5CD7BEC5}"/>
              </a:ext>
            </a:extLst>
          </p:cNvPr>
          <p:cNvSpPr txBox="1"/>
          <p:nvPr/>
        </p:nvSpPr>
        <p:spPr>
          <a:xfrm>
            <a:off x="1504126" y="6286250"/>
            <a:ext cx="14212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패시브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첨단 단열 공법을 이용하여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낭비를 최소화하는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단열을 극대화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액티브 기술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주택에 필요한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태양광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태양열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지열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풍력 등의 청정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로부터 직접 생산하는 기술</a:t>
            </a:r>
          </a:p>
        </p:txBody>
      </p:sp>
      <p:pic>
        <p:nvPicPr>
          <p:cNvPr id="4098" name="Picture 2" descr="에너지소비효율등급라벨 상의 정보">
            <a:extLst>
              <a:ext uri="{FF2B5EF4-FFF2-40B4-BE49-F238E27FC236}">
                <a16:creationId xmlns:a16="http://schemas.microsoft.com/office/drawing/2014/main" id="{CDCFE330-780C-41EB-96F6-FA4E85EB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737" y="1692426"/>
            <a:ext cx="6324601" cy="299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68">
            <a:extLst>
              <a:ext uri="{FF2B5EF4-FFF2-40B4-BE49-F238E27FC236}">
                <a16:creationId xmlns:a16="http://schemas.microsoft.com/office/drawing/2014/main" id="{F54032D0-78E4-4F9C-895F-1BA1C7367F21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https://eep.energy.or.kr/business_introduction/related_business.aspx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575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17" grpId="0"/>
      <p:bldP spid="1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효율을 높이기 위한 노력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050" name="Picture 2" descr="https://t1.daumcdn.net/cfile/tistory/99217A4E5B63AFEF37">
            <a:extLst>
              <a:ext uri="{FF2B5EF4-FFF2-40B4-BE49-F238E27FC236}">
                <a16:creationId xmlns:a16="http://schemas.microsoft.com/office/drawing/2014/main" id="{2BD42CEF-86ED-4D40-97E5-F407258EF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969" y="2200858"/>
            <a:ext cx="6705600" cy="671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ject 68">
            <a:extLst>
              <a:ext uri="{FF2B5EF4-FFF2-40B4-BE49-F238E27FC236}">
                <a16:creationId xmlns:a16="http://schemas.microsoft.com/office/drawing/2014/main" id="{1925896E-CC97-4F9F-AF56-A7AB97ACD160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6"/>
              </a:rPr>
              <a:t>https://blog.kepco.co.kr/1294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F81E83DB-F232-4AE9-AD47-2CB4B2DE1F2D}"/>
              </a:ext>
            </a:extLst>
          </p:cNvPr>
          <p:cNvSpPr/>
          <p:nvPr/>
        </p:nvSpPr>
        <p:spPr>
          <a:xfrm>
            <a:off x="5586149" y="5829300"/>
            <a:ext cx="1241031" cy="106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189069F8-B00A-4C53-B735-C6187134E8B0}"/>
              </a:ext>
            </a:extLst>
          </p:cNvPr>
          <p:cNvSpPr/>
          <p:nvPr/>
        </p:nvSpPr>
        <p:spPr>
          <a:xfrm>
            <a:off x="11081538" y="7325936"/>
            <a:ext cx="1271851" cy="7602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11A7998E-C1CE-4E6F-917E-50C5021948DF}"/>
              </a:ext>
            </a:extLst>
          </p:cNvPr>
          <p:cNvSpPr/>
          <p:nvPr/>
        </p:nvSpPr>
        <p:spPr>
          <a:xfrm>
            <a:off x="5867400" y="2933700"/>
            <a:ext cx="19812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177B1706-6808-4E28-ACA1-25B2AB2CE962}"/>
              </a:ext>
            </a:extLst>
          </p:cNvPr>
          <p:cNvSpPr/>
          <p:nvPr/>
        </p:nvSpPr>
        <p:spPr>
          <a:xfrm>
            <a:off x="8143034" y="2933700"/>
            <a:ext cx="1981200" cy="1371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928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  <p:bldP spid="16" grpId="0" animBg="1"/>
      <p:bldP spid="4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B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altLang="ko-KR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altLang="ko-KR" sz="3600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 자급 주택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5" name="Object 68">
            <a:extLst>
              <a:ext uri="{FF2B5EF4-FFF2-40B4-BE49-F238E27FC236}">
                <a16:creationId xmlns:a16="http://schemas.microsoft.com/office/drawing/2014/main" id="{1925896E-CC97-4F9F-AF56-A7AB97ACD160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hlinkClick r:id="rId5"/>
              </a:rPr>
              <a:t>https://blog.kepco.co.kr/1294</a:t>
            </a:r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8DC31098-BFFE-460C-9FC0-2D97BB63E3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423591"/>
              </p:ext>
            </p:extLst>
          </p:nvPr>
        </p:nvGraphicFramePr>
        <p:xfrm>
          <a:off x="2424806" y="2183374"/>
          <a:ext cx="13639800" cy="6428542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6819900">
                  <a:extLst>
                    <a:ext uri="{9D8B030D-6E8A-4147-A177-3AD203B41FA5}">
                      <a16:colId xmlns:a16="http://schemas.microsoft.com/office/drawing/2014/main" val="3471997015"/>
                    </a:ext>
                  </a:extLst>
                </a:gridCol>
                <a:gridCol w="6819900">
                  <a:extLst>
                    <a:ext uri="{9D8B030D-6E8A-4147-A177-3AD203B41FA5}">
                      <a16:colId xmlns:a16="http://schemas.microsoft.com/office/drawing/2014/main" val="3535969296"/>
                    </a:ext>
                  </a:extLst>
                </a:gridCol>
              </a:tblGrid>
              <a:tr h="89679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에너지 자급 주택의 조건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휴먼엑스포" panose="02030504000101010101" pitchFamily="18" charset="-127"/>
                          <a:ea typeface="휴먼엑스포" panose="02030504000101010101" pitchFamily="18" charset="-127"/>
                        </a:rPr>
                        <a:t>사용되는 기술이나 방법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33917280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3274934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3622898"/>
                  </a:ext>
                </a:extLst>
              </a:tr>
              <a:tr h="1843915">
                <a:tc>
                  <a:txBody>
                    <a:bodyPr/>
                    <a:lstStyle/>
                    <a:p>
                      <a:pPr algn="ctr" latinLnBrk="1"/>
                      <a:endParaRPr lang="ko-KR" altLang="en-US" sz="300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000" dirty="0">
                        <a:latin typeface="휴먼엑스포" panose="02030504000101010101" pitchFamily="18" charset="-127"/>
                        <a:ea typeface="휴먼엑스포" panose="02030504000101010101" pitchFamily="18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5255386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4BBC04B5-826D-401B-8C6E-2F51A64230C2}"/>
              </a:ext>
            </a:extLst>
          </p:cNvPr>
          <p:cNvSpPr txBox="1"/>
          <p:nvPr/>
        </p:nvSpPr>
        <p:spPr>
          <a:xfrm>
            <a:off x="2593482" y="3378338"/>
            <a:ext cx="60178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에너지 낭비를 줄이기 위해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단열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이 잘 되어야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D67320-8C5D-4DBA-AFF6-6D65A5A5BAE4}"/>
              </a:ext>
            </a:extLst>
          </p:cNvPr>
          <p:cNvSpPr txBox="1"/>
          <p:nvPr/>
        </p:nvSpPr>
        <p:spPr>
          <a:xfrm>
            <a:off x="2424806" y="5156422"/>
            <a:ext cx="64103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화석 연료 대신 </a:t>
            </a:r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신재생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를 주택의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원으로 사용해야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E0ED6B-656E-4A4E-9447-CAD140F50519}"/>
              </a:ext>
            </a:extLst>
          </p:cNvPr>
          <p:cNvSpPr txBox="1"/>
          <p:nvPr/>
        </p:nvSpPr>
        <p:spPr>
          <a:xfrm>
            <a:off x="2367563" y="6731646"/>
            <a:ext cx="64697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정보통신기술</a:t>
            </a:r>
            <a:r>
              <a:rPr lang="en-US" altLang="ko-KR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(ICT)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이용하여 집 안의 설비를 조절하는 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절감 기술을 사용해야 한다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.</a:t>
            </a:r>
            <a:endParaRPr lang="ko-KR" altLang="en-US" sz="4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3A4312A2-A70A-4328-B2BC-F7CCA3354F2E}"/>
              </a:ext>
            </a:extLst>
          </p:cNvPr>
          <p:cNvSpPr/>
          <p:nvPr/>
        </p:nvSpPr>
        <p:spPr>
          <a:xfrm>
            <a:off x="8693128" y="3570998"/>
            <a:ext cx="1026017" cy="676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BAE2DC23-B0F2-4DF3-9143-D40FCD6789D3}"/>
              </a:ext>
            </a:extLst>
          </p:cNvPr>
          <p:cNvSpPr/>
          <p:nvPr/>
        </p:nvSpPr>
        <p:spPr>
          <a:xfrm>
            <a:off x="8731698" y="5419624"/>
            <a:ext cx="1026016" cy="67613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96393848-0FE5-4673-A3AA-35A53296EBB3}"/>
              </a:ext>
            </a:extLst>
          </p:cNvPr>
          <p:cNvSpPr/>
          <p:nvPr/>
        </p:nvSpPr>
        <p:spPr>
          <a:xfrm>
            <a:off x="8788286" y="7356177"/>
            <a:ext cx="1026017" cy="61863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C850D2-664A-4023-B5E5-E1AC8105FBD4}"/>
              </a:ext>
            </a:extLst>
          </p:cNvPr>
          <p:cNvSpPr txBox="1"/>
          <p:nvPr/>
        </p:nvSpPr>
        <p:spPr>
          <a:xfrm>
            <a:off x="9719145" y="3286141"/>
            <a:ext cx="6345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3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중창 설치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특수 단열재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잔디 심기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나무 심기 등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D762E3-AB6A-466D-A3AE-EA80B12832F3}"/>
              </a:ext>
            </a:extLst>
          </p:cNvPr>
          <p:cNvSpPr txBox="1"/>
          <p:nvPr/>
        </p:nvSpPr>
        <p:spPr>
          <a:xfrm>
            <a:off x="10007188" y="5166366"/>
            <a:ext cx="57693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태양열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태양광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지열 이용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풍력 이용 등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4D1EC07-3D47-401B-BC0C-D9BB425C2CC5}"/>
              </a:ext>
            </a:extLst>
          </p:cNvPr>
          <p:cNvSpPr txBox="1"/>
          <p:nvPr/>
        </p:nvSpPr>
        <p:spPr>
          <a:xfrm>
            <a:off x="9890854" y="7026635"/>
            <a:ext cx="59723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환기 시스템</a:t>
            </a:r>
            <a:r>
              <a:rPr lang="en-US" altLang="ko-KR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4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전기 설비와 기기의 스마트 제어 기술 등</a:t>
            </a:r>
          </a:p>
        </p:txBody>
      </p:sp>
    </p:spTree>
    <p:extLst>
      <p:ext uri="{BB962C8B-B14F-4D97-AF65-F5344CB8AC3E}">
        <p14:creationId xmlns:p14="http://schemas.microsoft.com/office/powerpoint/2010/main" val="293830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2" grpId="0"/>
      <p:bldP spid="24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17016690" y="6743533"/>
            <a:ext cx="1147509" cy="2022423"/>
            <a:chOff x="17016690" y="6743533"/>
            <a:chExt cx="1147509" cy="2022423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720000">
              <a:off x="17016690" y="6743533"/>
              <a:ext cx="1147509" cy="2022423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9294634" y="2806142"/>
            <a:ext cx="3278366" cy="1738585"/>
            <a:chOff x="9294634" y="2923222"/>
            <a:chExt cx="2543376" cy="1621505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240000">
              <a:off x="9294634" y="2923222"/>
              <a:ext cx="2543376" cy="1621505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1283" y="7226762"/>
            <a:ext cx="868986" cy="1531541"/>
            <a:chOff x="131283" y="7226762"/>
            <a:chExt cx="868986" cy="1531541"/>
          </a:xfrm>
        </p:grpSpPr>
        <p:pic>
          <p:nvPicPr>
            <p:cNvPr id="12" name="Object 1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1260000">
              <a:off x="131283" y="7226762"/>
              <a:ext cx="868986" cy="1531541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-598284" y="8084683"/>
            <a:ext cx="3702103" cy="2494478"/>
            <a:chOff x="-598284" y="8084683"/>
            <a:chExt cx="3702103" cy="2494478"/>
          </a:xfrm>
        </p:grpSpPr>
        <p:pic>
          <p:nvPicPr>
            <p:cNvPr id="15" name="Object 14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-598284" y="8084683"/>
              <a:ext cx="3702103" cy="2494478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14611159" y="7992532"/>
            <a:ext cx="3527795" cy="2369372"/>
            <a:chOff x="14611159" y="7992532"/>
            <a:chExt cx="3527795" cy="2369372"/>
          </a:xfrm>
        </p:grpSpPr>
        <p:pic>
          <p:nvPicPr>
            <p:cNvPr id="18" name="Object 1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611159" y="7992532"/>
              <a:ext cx="3527795" cy="2369372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3347568" y="8521485"/>
            <a:ext cx="3027489" cy="2039923"/>
            <a:chOff x="13347568" y="8521485"/>
            <a:chExt cx="3027489" cy="2039923"/>
          </a:xfrm>
        </p:grpSpPr>
        <p:pic>
          <p:nvPicPr>
            <p:cNvPr id="21" name="Object 20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3347568" y="8521485"/>
              <a:ext cx="3027489" cy="2039923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895748" y="8588077"/>
            <a:ext cx="3160590" cy="2126852"/>
            <a:chOff x="1895748" y="8588077"/>
            <a:chExt cx="3160590" cy="2126852"/>
          </a:xfrm>
        </p:grpSpPr>
        <p:pic>
          <p:nvPicPr>
            <p:cNvPr id="24" name="Object 23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895748" y="8588077"/>
              <a:ext cx="3160590" cy="212685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7079535" y="8578628"/>
            <a:ext cx="1282370" cy="1879110"/>
            <a:chOff x="17079535" y="8578628"/>
            <a:chExt cx="1282370" cy="1879110"/>
          </a:xfrm>
        </p:grpSpPr>
        <p:pic>
          <p:nvPicPr>
            <p:cNvPr id="27" name="Object 26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079535" y="8578628"/>
              <a:ext cx="1282370" cy="1879110"/>
            </a:xfrm>
            <a:prstGeom prst="rect">
              <a:avLst/>
            </a:prstGeom>
          </p:spPr>
        </p:pic>
      </p:grpSp>
      <p:grpSp>
        <p:nvGrpSpPr>
          <p:cNvPr id="1010" name="그룹 1010"/>
          <p:cNvGrpSpPr/>
          <p:nvPr/>
        </p:nvGrpSpPr>
        <p:grpSpPr>
          <a:xfrm>
            <a:off x="3950665" y="8635771"/>
            <a:ext cx="2933333" cy="1973924"/>
            <a:chOff x="3950665" y="8635771"/>
            <a:chExt cx="2933333" cy="1973924"/>
          </a:xfrm>
        </p:grpSpPr>
        <p:pic>
          <p:nvPicPr>
            <p:cNvPr id="30" name="Object 29"/>
            <p:cNvPicPr>
              <a:picLocks noChangeAspect="1"/>
            </p:cNvPicPr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50665" y="8635771"/>
              <a:ext cx="2933333" cy="1973924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372681" y="4015932"/>
            <a:ext cx="18271201" cy="3637427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18600" dirty="0">
                <a:solidFill>
                  <a:srgbClr val="FFFFFF"/>
                </a:solidFill>
                <a:latin typeface="쿠키런 Black" pitchFamily="34" charset="0"/>
                <a:cs typeface="쿠키런 Black" pitchFamily="34" charset="0"/>
              </a:rPr>
              <a:t>THANK </a:t>
            </a:r>
            <a:r>
              <a:rPr lang="en-US" sz="18600" dirty="0">
                <a:solidFill>
                  <a:srgbClr val="FFCC11"/>
                </a:solidFill>
                <a:latin typeface="쿠키런 Black" pitchFamily="34" charset="0"/>
                <a:cs typeface="쿠키런 Black" pitchFamily="34" charset="0"/>
              </a:rPr>
              <a:t>YOU</a:t>
            </a:r>
            <a:endParaRPr lang="en-US" dirty="0"/>
          </a:p>
        </p:txBody>
      </p:sp>
      <p:sp>
        <p:nvSpPr>
          <p:cNvPr id="33" name="Object 33"/>
          <p:cNvSpPr txBox="1"/>
          <p:nvPr/>
        </p:nvSpPr>
        <p:spPr>
          <a:xfrm rot="660000">
            <a:off x="9434145" y="3151579"/>
            <a:ext cx="2999342" cy="866056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en-US" sz="4300" kern="0" spc="-200" dirty="0">
                <a:solidFill>
                  <a:srgbClr val="FFCC11"/>
                </a:solidFill>
                <a:latin typeface="쿠키런 Bold" pitchFamily="34" charset="0"/>
                <a:cs typeface="쿠키런 Bold" pitchFamily="34" charset="0"/>
              </a:rPr>
              <a:t>감사합니다</a:t>
            </a:r>
            <a:endParaRPr lang="en-US" dirty="0"/>
          </a:p>
        </p:txBody>
      </p:sp>
      <p:grpSp>
        <p:nvGrpSpPr>
          <p:cNvPr id="1011" name="그룹 1011"/>
          <p:cNvGrpSpPr/>
          <p:nvPr/>
        </p:nvGrpSpPr>
        <p:grpSpPr>
          <a:xfrm>
            <a:off x="6922274" y="6355072"/>
            <a:ext cx="4441166" cy="670032"/>
            <a:chOff x="6922274" y="6355072"/>
            <a:chExt cx="4441166" cy="670032"/>
          </a:xfrm>
        </p:grpSpPr>
        <p:pic>
          <p:nvPicPr>
            <p:cNvPr id="35" name="Object 34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922274" y="6355072"/>
              <a:ext cx="4441166" cy="67003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24" name="그룹 1024"/>
          <p:cNvGrpSpPr/>
          <p:nvPr/>
        </p:nvGrpSpPr>
        <p:grpSpPr>
          <a:xfrm>
            <a:off x="14173200" y="796629"/>
            <a:ext cx="2851939" cy="711814"/>
            <a:chOff x="7716888" y="1633536"/>
            <a:chExt cx="2851939" cy="711814"/>
          </a:xfrm>
        </p:grpSpPr>
        <p:grpSp>
          <p:nvGrpSpPr>
            <p:cNvPr id="1025" name="그룹 1025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73" name="Object 7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75" name="Object 75"/>
            <p:cNvSpPr txBox="1"/>
            <p:nvPr/>
          </p:nvSpPr>
          <p:spPr>
            <a:xfrm>
              <a:off x="7740360" y="1633536"/>
              <a:ext cx="2804994" cy="667680"/>
            </a:xfrm>
            <a:prstGeom prst="rect">
              <a:avLst/>
            </a:prstGeom>
            <a:noFill/>
          </p:spPr>
          <p:txBody>
            <a:bodyPr wrap="square" rtlCol="0" anchor="ctr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p262</a:t>
              </a:r>
              <a:endParaRPr lang="en-US" dirty="0"/>
            </a:p>
          </p:txBody>
        </p:sp>
      </p:grpSp>
      <p:sp>
        <p:nvSpPr>
          <p:cNvPr id="64" name="Object 20">
            <a:extLst>
              <a:ext uri="{FF2B5EF4-FFF2-40B4-BE49-F238E27FC236}">
                <a16:creationId xmlns:a16="http://schemas.microsoft.com/office/drawing/2014/main" id="{7FC1E63A-283F-4A8D-A723-9CB560E8F6C3}"/>
              </a:ext>
            </a:extLst>
          </p:cNvPr>
          <p:cNvSpPr txBox="1"/>
          <p:nvPr/>
        </p:nvSpPr>
        <p:spPr>
          <a:xfrm>
            <a:off x="1236468" y="1214467"/>
            <a:ext cx="10668000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에너지와 함께 하는 하루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0">
            <a:extLst>
              <a:ext uri="{FF2B5EF4-FFF2-40B4-BE49-F238E27FC236}">
                <a16:creationId xmlns:a16="http://schemas.microsoft.com/office/drawing/2014/main" id="{32D7FBAE-F86E-4147-94DB-62B8E686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351" b="11464"/>
          <a:stretch>
            <a:fillRect/>
          </a:stretch>
        </p:blipFill>
        <p:spPr>
          <a:xfrm>
            <a:off x="1371600" y="2375579"/>
            <a:ext cx="8709207" cy="65779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70328779-4BE3-4510-A327-6A0FB1B4DF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215939" y="2375579"/>
            <a:ext cx="6735561" cy="6577921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68067" y="953792"/>
            <a:ext cx="16349580" cy="8378131"/>
            <a:chOff x="968067" y="953792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8067" y="953792"/>
              <a:ext cx="16349580" cy="8378131"/>
            </a:xfrm>
            <a:prstGeom prst="rect">
              <a:avLst/>
            </a:prstGeom>
          </p:spPr>
        </p:pic>
      </p:grpSp>
      <p:sp>
        <p:nvSpPr>
          <p:cNvPr id="20" name="Object 20"/>
          <p:cNvSpPr txBox="1"/>
          <p:nvPr/>
        </p:nvSpPr>
        <p:spPr>
          <a:xfrm>
            <a:off x="1447800" y="1333500"/>
            <a:ext cx="4981748" cy="1192801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ko-KR" altLang="en-US" sz="7000" kern="0" spc="-300" dirty="0">
                <a:solidFill>
                  <a:srgbClr val="FFCC1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학습 목표</a:t>
            </a:r>
            <a:endParaRPr lang="en-US" sz="7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CE8BB4FF-614A-41C3-AD4C-833056C2881C}"/>
              </a:ext>
            </a:extLst>
          </p:cNvPr>
          <p:cNvGrpSpPr/>
          <p:nvPr/>
        </p:nvGrpSpPr>
        <p:grpSpPr>
          <a:xfrm>
            <a:off x="1600200" y="2906009"/>
            <a:ext cx="1304873" cy="1103412"/>
            <a:chOff x="1600200" y="2906009"/>
            <a:chExt cx="1304873" cy="1103412"/>
          </a:xfrm>
        </p:grpSpPr>
        <p:grpSp>
          <p:nvGrpSpPr>
            <p:cNvPr id="1002" name="그룹 1002"/>
            <p:cNvGrpSpPr/>
            <p:nvPr/>
          </p:nvGrpSpPr>
          <p:grpSpPr>
            <a:xfrm>
              <a:off x="1600200" y="2906009"/>
              <a:ext cx="1304873" cy="1103412"/>
              <a:chOff x="9805265" y="3384317"/>
              <a:chExt cx="1304873" cy="1103412"/>
            </a:xfrm>
          </p:grpSpPr>
          <p:pic>
            <p:nvPicPr>
              <p:cNvPr id="6" name="Object 5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3384317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6" name="그룹 1016"/>
            <p:cNvGrpSpPr/>
            <p:nvPr/>
          </p:nvGrpSpPr>
          <p:grpSpPr>
            <a:xfrm>
              <a:off x="1858343" y="3157230"/>
              <a:ext cx="600970" cy="600970"/>
              <a:chOff x="10063408" y="3635538"/>
              <a:chExt cx="600970" cy="600970"/>
            </a:xfrm>
          </p:grpSpPr>
          <p:pic>
            <p:nvPicPr>
              <p:cNvPr id="48" name="Object 47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0063408" y="3635538"/>
                <a:ext cx="600970" cy="600970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4A990FC-4FA8-447C-A06B-FAAE352B642E}"/>
              </a:ext>
            </a:extLst>
          </p:cNvPr>
          <p:cNvGrpSpPr/>
          <p:nvPr/>
        </p:nvGrpSpPr>
        <p:grpSpPr>
          <a:xfrm>
            <a:off x="1614043" y="4935066"/>
            <a:ext cx="1304873" cy="1103412"/>
            <a:chOff x="1637262" y="4825700"/>
            <a:chExt cx="1304873" cy="1103412"/>
          </a:xfrm>
        </p:grpSpPr>
        <p:grpSp>
          <p:nvGrpSpPr>
            <p:cNvPr id="1004" name="그룹 1004"/>
            <p:cNvGrpSpPr/>
            <p:nvPr/>
          </p:nvGrpSpPr>
          <p:grpSpPr>
            <a:xfrm>
              <a:off x="1637262" y="4825700"/>
              <a:ext cx="1304873" cy="1103412"/>
              <a:chOff x="9805265" y="6040584"/>
              <a:chExt cx="1304873" cy="1103412"/>
            </a:xfrm>
          </p:grpSpPr>
          <p:pic>
            <p:nvPicPr>
              <p:cNvPr id="12" name="Object 11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6040584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7" name="그룹 1017"/>
            <p:cNvGrpSpPr/>
            <p:nvPr/>
          </p:nvGrpSpPr>
          <p:grpSpPr>
            <a:xfrm>
              <a:off x="1884012" y="5191306"/>
              <a:ext cx="615857" cy="474293"/>
              <a:chOff x="10055964" y="6357606"/>
              <a:chExt cx="615857" cy="474293"/>
            </a:xfrm>
          </p:grpSpPr>
          <p:pic>
            <p:nvPicPr>
              <p:cNvPr id="51" name="Object 50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0055964" y="6357606"/>
                <a:ext cx="615857" cy="474293"/>
              </a:xfrm>
              <a:prstGeom prst="rect">
                <a:avLst/>
              </a:prstGeom>
            </p:spPr>
          </p:pic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06D99106-7C2A-4DED-97EA-4A8156D272B6}"/>
              </a:ext>
            </a:extLst>
          </p:cNvPr>
          <p:cNvGrpSpPr/>
          <p:nvPr/>
        </p:nvGrpSpPr>
        <p:grpSpPr>
          <a:xfrm>
            <a:off x="1614043" y="7271694"/>
            <a:ext cx="1304873" cy="1103412"/>
            <a:chOff x="1600199" y="7001473"/>
            <a:chExt cx="1304873" cy="1103412"/>
          </a:xfrm>
        </p:grpSpPr>
        <p:grpSp>
          <p:nvGrpSpPr>
            <p:cNvPr id="1005" name="그룹 1005"/>
            <p:cNvGrpSpPr/>
            <p:nvPr/>
          </p:nvGrpSpPr>
          <p:grpSpPr>
            <a:xfrm>
              <a:off x="1600199" y="7001473"/>
              <a:ext cx="1304873" cy="1103412"/>
              <a:chOff x="9805265" y="7389882"/>
              <a:chExt cx="1304873" cy="1103412"/>
            </a:xfrm>
          </p:grpSpPr>
          <p:pic>
            <p:nvPicPr>
              <p:cNvPr id="15" name="Object 14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9805265" y="7389882"/>
                <a:ext cx="1304873" cy="1103412"/>
              </a:xfrm>
              <a:prstGeom prst="rect">
                <a:avLst/>
              </a:prstGeom>
            </p:spPr>
          </p:pic>
        </p:grpSp>
        <p:grpSp>
          <p:nvGrpSpPr>
            <p:cNvPr id="1018" name="그룹 1018"/>
            <p:cNvGrpSpPr/>
            <p:nvPr/>
          </p:nvGrpSpPr>
          <p:grpSpPr>
            <a:xfrm>
              <a:off x="1869726" y="7280366"/>
              <a:ext cx="578204" cy="587339"/>
              <a:chOff x="10084315" y="7659020"/>
              <a:chExt cx="578204" cy="587339"/>
            </a:xfrm>
          </p:grpSpPr>
          <p:pic>
            <p:nvPicPr>
              <p:cNvPr id="54" name="Object 53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10084315" y="7659020"/>
                <a:ext cx="578204" cy="587339"/>
              </a:xfrm>
              <a:prstGeom prst="rect">
                <a:avLst/>
              </a:prstGeom>
            </p:spPr>
          </p:pic>
        </p:grpSp>
      </p:grpSp>
      <p:sp>
        <p:nvSpPr>
          <p:cNvPr id="68" name="Object 68"/>
          <p:cNvSpPr txBox="1"/>
          <p:nvPr/>
        </p:nvSpPr>
        <p:spPr>
          <a:xfrm>
            <a:off x="2956422" y="2734493"/>
            <a:ext cx="13797200" cy="1643058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정의를 알고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종류를 말할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0" name="Object 68">
            <a:extLst>
              <a:ext uri="{FF2B5EF4-FFF2-40B4-BE49-F238E27FC236}">
                <a16:creationId xmlns:a16="http://schemas.microsoft.com/office/drawing/2014/main" id="{DF46022A-274F-4E5C-9B33-A4476BB821C8}"/>
              </a:ext>
            </a:extLst>
          </p:cNvPr>
          <p:cNvSpPr txBox="1"/>
          <p:nvPr/>
        </p:nvSpPr>
        <p:spPr>
          <a:xfrm>
            <a:off x="2905072" y="4614319"/>
            <a:ext cx="14101815" cy="174490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에너지가 전환될 때의 에너지 보존 법칙을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52" name="Object 68">
            <a:extLst>
              <a:ext uri="{FF2B5EF4-FFF2-40B4-BE49-F238E27FC236}">
                <a16:creationId xmlns:a16="http://schemas.microsoft.com/office/drawing/2014/main" id="{55D38266-688A-46C1-AC76-160055C8F519}"/>
              </a:ext>
            </a:extLst>
          </p:cNvPr>
          <p:cNvSpPr txBox="1"/>
          <p:nvPr/>
        </p:nvSpPr>
        <p:spPr>
          <a:xfrm>
            <a:off x="2956422" y="6321876"/>
            <a:ext cx="14050465" cy="301004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열효율을 계산할 수 있으며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, </a:t>
            </a:r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효율을 높이는 것이 사회적으로 어떤 의미가 있는지 설명할 수 있다</a:t>
            </a:r>
            <a:r>
              <a:rPr lang="en-US" altLang="ko-KR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.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50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CC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16313" y="2010789"/>
            <a:ext cx="13759543" cy="223968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쿠키런 Bold" pitchFamily="34" charset="0"/>
              </a:rPr>
              <a:t>일을 할 수 있는 능력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쿠키런 Bold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물체가 외부에 한 일의 양만큼 물체의 에너지가 변함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일의 단위는 </a:t>
            </a:r>
            <a:r>
              <a:rPr lang="en-US" altLang="ko-KR" sz="3600" dirty="0" err="1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N·m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이것은 에너지의 단위인 </a:t>
            </a:r>
            <a:r>
              <a:rPr lang="en-US" altLang="ko-KR" sz="3600" dirty="0">
                <a:solidFill>
                  <a:srgbClr val="FFC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J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과 같음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에너지는 형태에 따라 여러 종류 존재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 rot="20537579">
            <a:off x="2673883" y="5005721"/>
            <a:ext cx="2986361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빛에너지</a:t>
            </a:r>
            <a:endParaRPr lang="en-US" sz="5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9" name="Object 68">
            <a:extLst>
              <a:ext uri="{FF2B5EF4-FFF2-40B4-BE49-F238E27FC236}">
                <a16:creationId xmlns:a16="http://schemas.microsoft.com/office/drawing/2014/main" id="{D58805CD-A7F3-490B-9431-CFE8B425B817}"/>
              </a:ext>
            </a:extLst>
          </p:cNvPr>
          <p:cNvSpPr txBox="1"/>
          <p:nvPr/>
        </p:nvSpPr>
        <p:spPr>
          <a:xfrm rot="681458">
            <a:off x="7073264" y="4637745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 err="1">
                <a:solidFill>
                  <a:srgbClr val="0070C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퍼텐셜에너지</a:t>
            </a:r>
            <a:endParaRPr lang="en-US" sz="5000" dirty="0">
              <a:solidFill>
                <a:srgbClr val="0070C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0" name="Object 68">
            <a:extLst>
              <a:ext uri="{FF2B5EF4-FFF2-40B4-BE49-F238E27FC236}">
                <a16:creationId xmlns:a16="http://schemas.microsoft.com/office/drawing/2014/main" id="{D931DBAA-99E1-4132-A459-916779D08CF7}"/>
              </a:ext>
            </a:extLst>
          </p:cNvPr>
          <p:cNvSpPr txBox="1"/>
          <p:nvPr/>
        </p:nvSpPr>
        <p:spPr>
          <a:xfrm rot="20956690">
            <a:off x="12016625" y="4263413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FFC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운동에너지</a:t>
            </a:r>
            <a:endParaRPr lang="en-US" sz="5000" dirty="0">
              <a:solidFill>
                <a:srgbClr val="FFC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2" name="Object 68">
            <a:extLst>
              <a:ext uri="{FF2B5EF4-FFF2-40B4-BE49-F238E27FC236}">
                <a16:creationId xmlns:a16="http://schemas.microsoft.com/office/drawing/2014/main" id="{BBF80F65-756A-439C-9490-D948F0B43327}"/>
              </a:ext>
            </a:extLst>
          </p:cNvPr>
          <p:cNvSpPr txBox="1"/>
          <p:nvPr/>
        </p:nvSpPr>
        <p:spPr>
          <a:xfrm rot="21360213">
            <a:off x="4692809" y="6022642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>
                <a:solidFill>
                  <a:srgbClr val="00B0F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전기에너지</a:t>
            </a:r>
            <a:endParaRPr lang="en-US" sz="5000" dirty="0">
              <a:solidFill>
                <a:srgbClr val="00B0F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4" name="Object 68">
            <a:extLst>
              <a:ext uri="{FF2B5EF4-FFF2-40B4-BE49-F238E27FC236}">
                <a16:creationId xmlns:a16="http://schemas.microsoft.com/office/drawing/2014/main" id="{AFF8E7E5-A109-4159-85E0-593D6E142FB2}"/>
              </a:ext>
            </a:extLst>
          </p:cNvPr>
          <p:cNvSpPr txBox="1"/>
          <p:nvPr/>
        </p:nvSpPr>
        <p:spPr>
          <a:xfrm rot="20804556">
            <a:off x="7829657" y="7606029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rgbClr val="7030A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화학에너지</a:t>
            </a:r>
            <a:endParaRPr lang="en-US" sz="5000" dirty="0">
              <a:solidFill>
                <a:srgbClr val="7030A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6" name="Object 68">
            <a:extLst>
              <a:ext uri="{FF2B5EF4-FFF2-40B4-BE49-F238E27FC236}">
                <a16:creationId xmlns:a16="http://schemas.microsoft.com/office/drawing/2014/main" id="{B480AB73-8EE7-4095-AF24-77BB0196664A}"/>
              </a:ext>
            </a:extLst>
          </p:cNvPr>
          <p:cNvSpPr txBox="1"/>
          <p:nvPr/>
        </p:nvSpPr>
        <p:spPr>
          <a:xfrm rot="636053">
            <a:off x="11607048" y="6584741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 dirty="0">
                <a:solidFill>
                  <a:schemeClr val="accent2">
                    <a:lumMod val="40000"/>
                    <a:lumOff val="60000"/>
                  </a:schemeClr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열에너지</a:t>
            </a:r>
            <a:endParaRPr lang="en-US" sz="5000" dirty="0">
              <a:solidFill>
                <a:schemeClr val="accent2">
                  <a:lumMod val="40000"/>
                  <a:lumOff val="60000"/>
                </a:schemeClr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28" name="Object 68">
            <a:extLst>
              <a:ext uri="{FF2B5EF4-FFF2-40B4-BE49-F238E27FC236}">
                <a16:creationId xmlns:a16="http://schemas.microsoft.com/office/drawing/2014/main" id="{F707E567-E51F-42AF-B254-41550652C9F6}"/>
              </a:ext>
            </a:extLst>
          </p:cNvPr>
          <p:cNvSpPr txBox="1"/>
          <p:nvPr/>
        </p:nvSpPr>
        <p:spPr>
          <a:xfrm rot="464618">
            <a:off x="1800651" y="7503564"/>
            <a:ext cx="4407126" cy="1011509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ctr"/>
            <a:r>
              <a:rPr lang="ko-KR" altLang="en-US" sz="5000">
                <a:solidFill>
                  <a:srgbClr val="FFFF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파동에너지</a:t>
            </a:r>
            <a:endParaRPr lang="en-US" sz="5000" dirty="0">
              <a:solidFill>
                <a:srgbClr val="FFFF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18" grpId="0" build="p"/>
      <p:bldP spid="21" grpId="0"/>
      <p:bldP spid="19" grpId="0"/>
      <p:bldP spid="20" grpId="0"/>
      <p:bldP spid="22" grpId="0"/>
      <p:bldP spid="24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339061" y="1239664"/>
            <a:ext cx="14053339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E1D84FBF-55FC-4DA8-996A-A2D544E093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8933650"/>
              </p:ext>
            </p:extLst>
          </p:nvPr>
        </p:nvGraphicFramePr>
        <p:xfrm>
          <a:off x="2222801" y="2017157"/>
          <a:ext cx="13411200" cy="68393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402006">
                  <a:extLst>
                    <a:ext uri="{9D8B030D-6E8A-4147-A177-3AD203B41FA5}">
                      <a16:colId xmlns:a16="http://schemas.microsoft.com/office/drawing/2014/main" val="3374137441"/>
                    </a:ext>
                  </a:extLst>
                </a:gridCol>
                <a:gridCol w="5404513">
                  <a:extLst>
                    <a:ext uri="{9D8B030D-6E8A-4147-A177-3AD203B41FA5}">
                      <a16:colId xmlns:a16="http://schemas.microsoft.com/office/drawing/2014/main" val="2749954813"/>
                    </a:ext>
                  </a:extLst>
                </a:gridCol>
                <a:gridCol w="5604681">
                  <a:extLst>
                    <a:ext uri="{9D8B030D-6E8A-4147-A177-3AD203B41FA5}">
                      <a16:colId xmlns:a16="http://schemas.microsoft.com/office/drawing/2014/main" val="3108475347"/>
                    </a:ext>
                  </a:extLst>
                </a:gridCol>
              </a:tblGrid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빛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7811849"/>
                  </a:ext>
                </a:extLst>
              </a:tr>
              <a:tr h="759924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역학적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425871"/>
                  </a:ext>
                </a:extLst>
              </a:tr>
              <a:tr h="7599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5276509"/>
                  </a:ext>
                </a:extLst>
              </a:tr>
              <a:tr h="759924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710608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전기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20596857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화학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1776157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열 에너지</a:t>
                      </a:r>
                      <a:endParaRPr lang="en-US" altLang="ko-KR" sz="3200" b="1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5487862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파동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636973"/>
                  </a:ext>
                </a:extLst>
              </a:tr>
              <a:tr h="75992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b="1" dirty="0"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핵 에너지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720455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FC0F6D2-68DF-44F2-BD52-93646C353C65}"/>
              </a:ext>
            </a:extLst>
          </p:cNvPr>
          <p:cNvSpPr txBox="1"/>
          <p:nvPr/>
        </p:nvSpPr>
        <p:spPr>
          <a:xfrm>
            <a:off x="5121685" y="2141542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가시광선이나 자외선과 같이 </a:t>
            </a:r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빛의 형태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로 전달되는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4CAB66-6BD6-4B46-87BD-C9BA1449DDF5}"/>
              </a:ext>
            </a:extLst>
          </p:cNvPr>
          <p:cNvSpPr txBox="1"/>
          <p:nvPr/>
        </p:nvSpPr>
        <p:spPr>
          <a:xfrm>
            <a:off x="5152809" y="2894707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운동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와 </a:t>
            </a:r>
            <a:r>
              <a:rPr lang="ko-KR" altLang="en-US" sz="3000" dirty="0" err="1">
                <a:latin typeface="휴먼모음T" panose="02030504000101010101" pitchFamily="18" charset="-127"/>
                <a:ea typeface="휴먼모음T" panose="02030504000101010101" pitchFamily="18" charset="-127"/>
              </a:rPr>
              <a:t>퍼텐셜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의 합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DF892C-2E6F-47CF-91F0-E5E39672BB80}"/>
              </a:ext>
            </a:extLst>
          </p:cNvPr>
          <p:cNvSpPr txBox="1"/>
          <p:nvPr/>
        </p:nvSpPr>
        <p:spPr>
          <a:xfrm>
            <a:off x="6019800" y="3677834"/>
            <a:ext cx="24671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 </a:t>
            </a:r>
            <a:r>
              <a:rPr lang="en-US" altLang="ko-KR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A15948E-1469-4CE7-9A54-965486A32EF6}"/>
              </a:ext>
            </a:extLst>
          </p:cNvPr>
          <p:cNvSpPr txBox="1"/>
          <p:nvPr/>
        </p:nvSpPr>
        <p:spPr>
          <a:xfrm>
            <a:off x="5020370" y="4420427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운동하는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물체가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D8EEE2-AFBD-4305-8C34-7F6D4992383F}"/>
              </a:ext>
            </a:extLst>
          </p:cNvPr>
          <p:cNvSpPr txBox="1"/>
          <p:nvPr/>
        </p:nvSpPr>
        <p:spPr>
          <a:xfrm>
            <a:off x="11320147" y="3677834"/>
            <a:ext cx="3069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 err="1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퍼텐셜</a:t>
            </a:r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en-US" altLang="ko-KR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solidFill>
                <a:srgbClr val="0070C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E8D9613-54BA-4E09-9AB3-58CFEAD45255}"/>
              </a:ext>
            </a:extLst>
          </p:cNvPr>
          <p:cNvSpPr txBox="1"/>
          <p:nvPr/>
        </p:nvSpPr>
        <p:spPr>
          <a:xfrm>
            <a:off x="10022150" y="4409083"/>
            <a:ext cx="5616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solidFill>
                  <a:srgbClr val="0070C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높은 곳에 있는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물체가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4193D7-75B5-41D2-B885-9FE3C0049B23}"/>
              </a:ext>
            </a:extLst>
          </p:cNvPr>
          <p:cNvSpPr txBox="1"/>
          <p:nvPr/>
        </p:nvSpPr>
        <p:spPr>
          <a:xfrm>
            <a:off x="5121684" y="5183341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전기 제품에 전류가 흐를 때 사용되는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FEDF1C-11FA-4026-A3D8-2F5CE38EB7D2}"/>
              </a:ext>
            </a:extLst>
          </p:cNvPr>
          <p:cNvSpPr txBox="1"/>
          <p:nvPr/>
        </p:nvSpPr>
        <p:spPr>
          <a:xfrm>
            <a:off x="5161619" y="5952903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화학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결합을 통하여 음식이나 연료 등 물질에 저장된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184E312-8194-4FF2-B457-C00CAE7F423A}"/>
              </a:ext>
            </a:extLst>
          </p:cNvPr>
          <p:cNvSpPr txBox="1"/>
          <p:nvPr/>
        </p:nvSpPr>
        <p:spPr>
          <a:xfrm>
            <a:off x="5393742" y="6701858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뜨거운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물체를 이루는 원자의 진동이나 분자 운동에 의한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B5D1233-ED6D-4E38-9073-6A6B6C1C80F8}"/>
              </a:ext>
            </a:extLst>
          </p:cNvPr>
          <p:cNvSpPr txBox="1"/>
          <p:nvPr/>
        </p:nvSpPr>
        <p:spPr>
          <a:xfrm>
            <a:off x="5161619" y="7450813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소리나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파도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지진파와 같은 파동이 가지는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D92A156-5700-4E6F-A39F-8CFF62F9533C}"/>
              </a:ext>
            </a:extLst>
          </p:cNvPr>
          <p:cNvSpPr txBox="1"/>
          <p:nvPr/>
        </p:nvSpPr>
        <p:spPr>
          <a:xfrm>
            <a:off x="5121683" y="8245678"/>
            <a:ext cx="9721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원자핵에 저장된 </a:t>
            </a:r>
            <a:r>
              <a:rPr lang="en-US" altLang="ko-KR" sz="30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endParaRPr lang="ko-KR" altLang="en-US" sz="30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6351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4" grpId="0"/>
      <p:bldP spid="5" grpId="0"/>
      <p:bldP spid="15" grpId="0"/>
      <p:bldP spid="16" grpId="0"/>
      <p:bldP spid="17" grpId="0"/>
      <p:bldP spid="19" grpId="0"/>
      <p:bldP spid="20" grpId="0"/>
      <p:bldP spid="22" grpId="0"/>
      <p:bldP spid="24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09787" y="2110854"/>
            <a:ext cx="14891538" cy="1078855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한 형태에서 다른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전환될 수 있으며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이를 이용하여 생활에 필요한 여러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얻을 수 있음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  <a:hlinkClick r:id="rId4"/>
              </a:rPr>
              <a:t>https://blog.naver.com/neasin001/221493197753</a:t>
            </a:r>
            <a:r>
              <a:rPr lang="en-US" altLang="ko-KR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 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5D253F5-40B7-486A-A7AD-E656A185CC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6070" y="3334484"/>
            <a:ext cx="15417930" cy="546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u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해보기</a:t>
            </a:r>
            <a:r>
              <a:rPr 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 </a:t>
            </a:r>
            <a:r>
              <a:rPr lang="en-US" altLang="ko-KR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: </a:t>
            </a: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휴대 전화에서 일어나는 에너지 전환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13" name="Picture 0">
            <a:extLst>
              <a:ext uri="{FF2B5EF4-FFF2-40B4-BE49-F238E27FC236}">
                <a16:creationId xmlns:a16="http://schemas.microsoft.com/office/drawing/2014/main" id="{0DDFC429-6865-4D6D-A7CD-C4A3F17070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057400" y="2052966"/>
            <a:ext cx="14434338" cy="691794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EC1904D-D3AB-4815-BD11-2540E4B431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7105" y="5902767"/>
            <a:ext cx="2703816" cy="21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A6CB7B-77B7-4F6C-9FB6-17F426AE2B02}"/>
              </a:ext>
            </a:extLst>
          </p:cNvPr>
          <p:cNvSpPr txBox="1"/>
          <p:nvPr/>
        </p:nvSpPr>
        <p:spPr>
          <a:xfrm>
            <a:off x="3740205" y="5541171"/>
            <a:ext cx="373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음악 듣기</a:t>
            </a:r>
            <a:endParaRPr lang="en-US" altLang="ko-KR" sz="4000" dirty="0">
              <a:solidFill>
                <a:srgbClr val="FF0000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전화 받기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C900FC82-A002-4675-B17C-7BCF2C5020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15800" y="3012685"/>
            <a:ext cx="2602707" cy="207937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D5163EB-C08C-49EA-9A02-74F6C28284E1}"/>
              </a:ext>
            </a:extLst>
          </p:cNvPr>
          <p:cNvSpPr txBox="1"/>
          <p:nvPr/>
        </p:nvSpPr>
        <p:spPr>
          <a:xfrm>
            <a:off x="10399486" y="2567627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충전하기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573CE-5776-40AD-837E-8F70C4C16DD1}"/>
              </a:ext>
            </a:extLst>
          </p:cNvPr>
          <p:cNvSpPr txBox="1"/>
          <p:nvPr/>
        </p:nvSpPr>
        <p:spPr>
          <a:xfrm>
            <a:off x="7870355" y="6728727"/>
            <a:ext cx="10214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재사용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화학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→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전기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→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다양한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형태의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</a:p>
          <a:p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이 때 배터리에 충전된 화학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모두 소진되면 더이상 사용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X </a:t>
            </a:r>
          </a:p>
          <a:p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∴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충전 시 저장된 총 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 =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사용 시 소비된 총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E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합</a:t>
            </a:r>
          </a:p>
        </p:txBody>
      </p:sp>
    </p:spTree>
    <p:extLst>
      <p:ext uri="{BB962C8B-B14F-4D97-AF65-F5344CB8AC3E}">
        <p14:creationId xmlns:p14="http://schemas.microsoft.com/office/powerpoint/2010/main" val="206135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P263~265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전환과 보존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보존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8" name="Object 68">
            <a:extLst>
              <a:ext uri="{FF2B5EF4-FFF2-40B4-BE49-F238E27FC236}">
                <a16:creationId xmlns:a16="http://schemas.microsoft.com/office/drawing/2014/main" id="{D29D9B23-1388-4AC9-AAB0-F0A6122401F5}"/>
              </a:ext>
            </a:extLst>
          </p:cNvPr>
          <p:cNvSpPr txBox="1"/>
          <p:nvPr/>
        </p:nvSpPr>
        <p:spPr>
          <a:xfrm>
            <a:off x="1709787" y="2110854"/>
            <a:ext cx="14891538" cy="2270646"/>
          </a:xfrm>
          <a:prstGeom prst="rect">
            <a:avLst/>
          </a:prstGeom>
          <a:noFill/>
        </p:spPr>
        <p:txBody>
          <a:bodyPr wrap="square" rtlCol="0" anchor="t"/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에너지 보존 법칙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: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한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다른 형태의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로 전환될 때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는 새로 생겨나거나 소멸되지 않으며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전체 양은 항상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일정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하게 보존됨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가 보존되는데도 </a:t>
            </a:r>
            <a:r>
              <a:rPr lang="en-US" altLang="ko-KR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를 절약해야 하는 까닭</a:t>
            </a:r>
            <a:endParaRPr lang="en-US" altLang="ko-KR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 : E 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전환 과정에서 다시 사용하기 어려운 </a:t>
            </a:r>
            <a:r>
              <a:rPr lang="ko-KR" altLang="en-US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열</a:t>
            </a:r>
            <a:r>
              <a:rPr lang="en-US" altLang="ko-KR" sz="3600" dirty="0">
                <a:solidFill>
                  <a:srgbClr val="FF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E</a:t>
            </a:r>
            <a:r>
              <a:rPr lang="ko-KR" altLang="en-US" sz="36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형태로 전환되기 때문</a:t>
            </a:r>
            <a:endParaRPr lang="en-US" sz="3600" dirty="0">
              <a:solidFill>
                <a:schemeClr val="bg1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EBS </a:t>
            </a:r>
            <a:r>
              <a:rPr lang="ko-KR" alt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통합과학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88DF411-6F31-455B-AA4E-02CEF9F164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261340"/>
            <a:ext cx="8915400" cy="4730496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7C090397-0DCC-4AA8-8033-7EC81D56F80B}"/>
              </a:ext>
            </a:extLst>
          </p:cNvPr>
          <p:cNvSpPr/>
          <p:nvPr/>
        </p:nvSpPr>
        <p:spPr>
          <a:xfrm>
            <a:off x="7543800" y="8496300"/>
            <a:ext cx="9144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BE8ACAB-1B4F-4816-90C1-1DCF4B6FCC4E}"/>
              </a:ext>
            </a:extLst>
          </p:cNvPr>
          <p:cNvCxnSpPr/>
          <p:nvPr/>
        </p:nvCxnSpPr>
        <p:spPr>
          <a:xfrm>
            <a:off x="4419600" y="8877300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연결선 16">
            <a:extLst>
              <a:ext uri="{FF2B5EF4-FFF2-40B4-BE49-F238E27FC236}">
                <a16:creationId xmlns:a16="http://schemas.microsoft.com/office/drawing/2014/main" id="{9548A994-6F89-4D02-AE3C-C06A60665934}"/>
              </a:ext>
            </a:extLst>
          </p:cNvPr>
          <p:cNvCxnSpPr/>
          <p:nvPr/>
        </p:nvCxnSpPr>
        <p:spPr>
          <a:xfrm>
            <a:off x="10530161" y="8866031"/>
            <a:ext cx="220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786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980766" y="928395"/>
            <a:ext cx="16349580" cy="8378131"/>
            <a:chOff x="980766" y="928395"/>
            <a:chExt cx="16349580" cy="8378131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0766" y="928395"/>
              <a:ext cx="16349580" cy="837813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4097000" y="783620"/>
            <a:ext cx="2851939" cy="717038"/>
            <a:chOff x="7716888" y="1637007"/>
            <a:chExt cx="2851939" cy="717038"/>
          </a:xfrm>
        </p:grpSpPr>
        <p:grpSp>
          <p:nvGrpSpPr>
            <p:cNvPr id="1008" name="그룹 1008"/>
            <p:cNvGrpSpPr/>
            <p:nvPr/>
          </p:nvGrpSpPr>
          <p:grpSpPr>
            <a:xfrm>
              <a:off x="7716888" y="1637007"/>
              <a:ext cx="2851939" cy="708343"/>
              <a:chOff x="7716888" y="1637007"/>
              <a:chExt cx="2851939" cy="708343"/>
            </a:xfrm>
          </p:grpSpPr>
          <p:pic>
            <p:nvPicPr>
              <p:cNvPr id="23" name="Object 2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7716888" y="1637007"/>
                <a:ext cx="2851939" cy="708343"/>
              </a:xfrm>
              <a:prstGeom prst="rect">
                <a:avLst/>
              </a:prstGeom>
            </p:spPr>
          </p:pic>
        </p:grpSp>
        <p:sp>
          <p:nvSpPr>
            <p:cNvPr id="25" name="Object 25"/>
            <p:cNvSpPr txBox="1"/>
            <p:nvPr/>
          </p:nvSpPr>
          <p:spPr>
            <a:xfrm>
              <a:off x="7763833" y="1686365"/>
              <a:ext cx="2804994" cy="667680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pPr algn="ctr"/>
              <a:r>
                <a:rPr lang="en-US" sz="3300" b="1" kern="0" spc="-100" dirty="0">
                  <a:solidFill>
                    <a:srgbClr val="000000"/>
                  </a:solidFill>
                  <a:latin typeface="쿠키런 Bold" pitchFamily="34" charset="0"/>
                  <a:cs typeface="쿠키런 Bold" pitchFamily="34" charset="0"/>
                </a:rPr>
                <a:t>P266~268</a:t>
              </a:r>
              <a:endParaRPr lang="en-US" dirty="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609600" y="52079"/>
            <a:ext cx="9601200" cy="928395"/>
          </a:xfrm>
          <a:prstGeom prst="rect">
            <a:avLst/>
          </a:prstGeom>
          <a:noFill/>
        </p:spPr>
        <p:txBody>
          <a:bodyPr wrap="square" rtlCol="0"/>
          <a:lstStyle/>
          <a:p>
            <a:pPr algn="ctr"/>
            <a:r>
              <a:rPr lang="ko-KR" altLang="en-US" sz="6000" kern="0" spc="-400" dirty="0"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에너지의 효율적 이용</a:t>
            </a:r>
            <a:endParaRPr lang="en-US" altLang="ko-KR" sz="6000" dirty="0"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4" name="Object 68">
            <a:extLst>
              <a:ext uri="{FF2B5EF4-FFF2-40B4-BE49-F238E27FC236}">
                <a16:creationId xmlns:a16="http://schemas.microsoft.com/office/drawing/2014/main" id="{0AF22A23-D663-4421-8365-C3E02DF87CEB}"/>
              </a:ext>
            </a:extLst>
          </p:cNvPr>
          <p:cNvSpPr txBox="1"/>
          <p:nvPr/>
        </p:nvSpPr>
        <p:spPr>
          <a:xfrm>
            <a:off x="1447800" y="1295164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에너지 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68">
                <a:extLst>
                  <a:ext uri="{FF2B5EF4-FFF2-40B4-BE49-F238E27FC236}">
                    <a16:creationId xmlns:a16="http://schemas.microsoft.com/office/drawing/2014/main" id="{D29D9B23-1388-4AC9-AAB0-F0A6122401F5}"/>
                  </a:ext>
                </a:extLst>
              </p:cNvPr>
              <p:cNvSpPr txBox="1"/>
              <p:nvPr/>
            </p:nvSpPr>
            <p:spPr>
              <a:xfrm>
                <a:off x="1709787" y="2110855"/>
                <a:ext cx="14891538" cy="2194446"/>
              </a:xfrm>
              <a:prstGeom prst="rect">
                <a:avLst/>
              </a:prstGeom>
              <a:noFill/>
            </p:spPr>
            <p:txBody>
              <a:bodyPr wrap="square" rtlCol="0" anchor="t"/>
              <a:lstStyle/>
              <a:p>
                <a:pPr algn="just"/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공급한 에너지 중에서 유용하게 사용한 에너지의 비율로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유용하게 사용한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를 공급한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E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로 나눈 값과 같음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유</m:t>
                        </m:r>
                        <m:r>
                          <m:rPr>
                            <m:nor/>
                          </m:rPr>
                          <a:rPr lang="ko-KR" altLang="en-US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용하게 사용한</m:t>
                        </m:r>
                        <m:r>
                          <m:rPr>
                            <m:nor/>
                          </m:rPr>
                          <a:rPr lang="en-US" altLang="ko-KR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 dirty="0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양</m:t>
                        </m:r>
                        <m:r>
                          <m:rPr>
                            <m:nor/>
                          </m:rPr>
                          <a:rPr lang="ko-KR" altLang="en-US" sz="3600" dirty="0">
                            <a:solidFill>
                              <a:srgbClr val="FFCB25"/>
                            </a:solidFill>
                            <a:latin typeface="휴먼모음T" panose="02030504000101010101" pitchFamily="18" charset="-127"/>
                            <a:ea typeface="휴먼모음T" panose="02030504000101010101" pitchFamily="18" charset="-127"/>
                          </a:rPr>
                          <m:t> </m:t>
                        </m:r>
                      </m:num>
                      <m:den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공급한</m:t>
                        </m:r>
                        <m:r>
                          <a:rPr lang="en-US" altLang="ko-KR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에너지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CB25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X 100  </a:t>
                </a:r>
                <a:endParaRPr lang="en-US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</p:txBody>
          </p:sp>
        </mc:Choice>
        <mc:Fallback xmlns="">
          <p:sp>
            <p:nvSpPr>
              <p:cNvPr id="18" name="Object 68">
                <a:extLst>
                  <a:ext uri="{FF2B5EF4-FFF2-40B4-BE49-F238E27FC236}">
                    <a16:creationId xmlns:a16="http://schemas.microsoft.com/office/drawing/2014/main" id="{D29D9B23-1388-4AC9-AAB0-F0A612240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87" y="2110855"/>
                <a:ext cx="14891538" cy="2194446"/>
              </a:xfrm>
              <a:prstGeom prst="rect">
                <a:avLst/>
              </a:prstGeom>
              <a:blipFill>
                <a:blip r:embed="rId4"/>
                <a:stretch>
                  <a:fillRect l="-1228" t="-4167" r="-1269" b="-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bject 68">
            <a:extLst>
              <a:ext uri="{FF2B5EF4-FFF2-40B4-BE49-F238E27FC236}">
                <a16:creationId xmlns:a16="http://schemas.microsoft.com/office/drawing/2014/main" id="{B6B4956D-08BE-4447-BB29-324FF45CDE9A}"/>
              </a:ext>
            </a:extLst>
          </p:cNvPr>
          <p:cNvSpPr txBox="1"/>
          <p:nvPr/>
        </p:nvSpPr>
        <p:spPr>
          <a:xfrm>
            <a:off x="1295400" y="9319059"/>
            <a:ext cx="11063561" cy="38565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algn="just"/>
            <a:r>
              <a:rPr 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EBS </a:t>
            </a:r>
            <a:r>
              <a:rPr lang="ko-KR" altLang="en-US" sz="1000" dirty="0">
                <a:solidFill>
                  <a:srgbClr val="FF0000"/>
                </a:solidFill>
                <a:latin typeface="휴먼엑스포" panose="02030504000101010101" pitchFamily="18" charset="-127"/>
                <a:ea typeface="휴먼엑스포" panose="02030504000101010101" pitchFamily="18" charset="-127"/>
              </a:rPr>
              <a:t>통합과학</a:t>
            </a:r>
            <a:endParaRPr lang="en-US" sz="1000" dirty="0">
              <a:solidFill>
                <a:srgbClr val="FF0000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p:sp>
        <p:nvSpPr>
          <p:cNvPr id="16" name="Object 68">
            <a:extLst>
              <a:ext uri="{FF2B5EF4-FFF2-40B4-BE49-F238E27FC236}">
                <a16:creationId xmlns:a16="http://schemas.microsoft.com/office/drawing/2014/main" id="{789A1A84-D877-4B90-8611-57F4057A29E6}"/>
              </a:ext>
            </a:extLst>
          </p:cNvPr>
          <p:cNvSpPr txBox="1"/>
          <p:nvPr/>
        </p:nvSpPr>
        <p:spPr>
          <a:xfrm>
            <a:off x="1447800" y="4763250"/>
            <a:ext cx="15043938" cy="905694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ko-KR" altLang="en-US" sz="4000" dirty="0">
                <a:solidFill>
                  <a:schemeClr val="bg1"/>
                </a:solidFill>
                <a:latin typeface="휴먼엑스포" panose="02030504000101010101" pitchFamily="18" charset="-127"/>
                <a:ea typeface="휴먼엑스포" panose="02030504000101010101" pitchFamily="18" charset="-127"/>
                <a:cs typeface="쿠키런 Bold" pitchFamily="34" charset="0"/>
              </a:rPr>
              <a:t>열기관과 열효율</a:t>
            </a:r>
            <a:endParaRPr lang="en-US" sz="4000" dirty="0">
              <a:solidFill>
                <a:schemeClr val="bg1"/>
              </a:solidFill>
              <a:latin typeface="휴먼엑스포" panose="02030504000101010101" pitchFamily="18" charset="-127"/>
              <a:ea typeface="휴먼엑스포" panose="02030504000101010101" pitchFamily="18" charset="-127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68">
                <a:extLst>
                  <a:ext uri="{FF2B5EF4-FFF2-40B4-BE49-F238E27FC236}">
                    <a16:creationId xmlns:a16="http://schemas.microsoft.com/office/drawing/2014/main" id="{5D4B2270-CD6B-42BC-AD68-6FDEA96553B2}"/>
                  </a:ext>
                </a:extLst>
              </p:cNvPr>
              <p:cNvSpPr txBox="1"/>
              <p:nvPr/>
            </p:nvSpPr>
            <p:spPr>
              <a:xfrm>
                <a:off x="1709787" y="5629310"/>
                <a:ext cx="14891538" cy="3362526"/>
              </a:xfrm>
              <a:prstGeom prst="rect">
                <a:avLst/>
              </a:prstGeom>
              <a:noFill/>
            </p:spPr>
            <p:txBody>
              <a:bodyPr wrap="square" rtlCol="0" anchor="t"/>
              <a:lstStyle/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화석 연료를 연소시켜 동력을 얻는 장치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</a:t>
                </a:r>
                <a:r>
                  <a:rPr lang="en-US" altLang="ko-KR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E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를 일로 전환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하는 장치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열기관의 종류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증기기관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증기 터빈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가솔린 기관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디젤 기관 등</a:t>
                </a:r>
                <a:endParaRPr lang="en-US" altLang="ko-KR" sz="3600" dirty="0">
                  <a:solidFill>
                    <a:schemeClr val="bg1"/>
                  </a:solidFill>
                  <a:latin typeface="휴먼모음T" panose="02030504000101010101" pitchFamily="18" charset="-127"/>
                  <a:ea typeface="휴먼모음T" panose="02030504000101010101" pitchFamily="18" charset="-127"/>
                </a:endParaRPr>
              </a:p>
              <a:p>
                <a:pPr marL="457200" indent="-457200" algn="just">
                  <a:buFont typeface="Wingdings" panose="05000000000000000000" pitchFamily="2" charset="2"/>
                  <a:buChar char="Ø"/>
                </a:pP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열효율 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: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열기관에 공급한 에너지 중에서 </a:t>
                </a:r>
                <a:r>
                  <a:rPr lang="ko-KR" altLang="en-US" sz="3600" dirty="0">
                    <a:solidFill>
                      <a:srgbClr val="FF0000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일로 전환하는 비율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로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, 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열기관이 한 번 순환하는 동안 외부에 한 일을 공급한 에너지로 </a:t>
                </a:r>
                <a:r>
                  <a:rPr lang="ko-KR" altLang="en-US" sz="3600" dirty="0" err="1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나눈값과</a:t>
                </a:r>
                <a:r>
                  <a:rPr lang="ko-KR" altLang="en-US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같음</a:t>
                </a:r>
                <a:r>
                  <a:rPr lang="en-US" altLang="ko-KR" sz="3600" dirty="0">
                    <a:solidFill>
                      <a:schemeClr val="bg1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.</a:t>
                </a:r>
              </a:p>
              <a:p>
                <a:pPr algn="ctr"/>
                <a:r>
                  <a:rPr lang="ko-KR" altLang="en-US" sz="3600" dirty="0">
                    <a:solidFill>
                      <a:srgbClr val="FFCB25"/>
                    </a:solidFill>
                    <a:ea typeface="휴먼모음T" panose="02030504000101010101" pitchFamily="18" charset="-127"/>
                  </a:rPr>
                  <a:t>열</a:t>
                </a:r>
                <a14:m>
                  <m:oMath xmlns:m="http://schemas.openxmlformats.org/officeDocument/2006/math">
                    <m:r>
                      <a:rPr lang="ko-KR" altLang="en-US" sz="3600" i="1" smtClean="0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효</m:t>
                    </m:r>
                    <m:r>
                      <a:rPr lang="ko-KR" altLang="en-US" sz="3600" i="1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율</m:t>
                    </m:r>
                    <m:d>
                      <m:dPr>
                        <m:ctrlP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dPr>
                      <m:e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𝑒</m:t>
                        </m:r>
                      </m:e>
                    </m:d>
                    <m:r>
                      <a:rPr lang="en-US" altLang="ko-KR" sz="3600" b="0" i="1" smtClean="0">
                        <a:solidFill>
                          <a:srgbClr val="FFCB25"/>
                        </a:solidFill>
                        <a:latin typeface="Cambria Math" panose="02040503050406030204" pitchFamily="18" charset="0"/>
                        <a:ea typeface="휴먼모음T" panose="02030504000101010101" pitchFamily="18" charset="-127"/>
                      </a:rPr>
                      <m:t>=</m:t>
                    </m:r>
                    <m:f>
                      <m:fPr>
                        <m:ctrlPr>
                          <a:rPr lang="en-US" altLang="ko-KR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</m:ctrlPr>
                      </m:fPr>
                      <m:num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열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기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관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이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하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는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일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(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𝑊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)</m:t>
                        </m:r>
                      </m:num>
                      <m:den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열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기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관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공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급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한</m:t>
                        </m:r>
                        <m:r>
                          <a:rPr lang="en-US" altLang="ko-KR" sz="3600" b="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 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에</m:t>
                        </m:r>
                        <m:r>
                          <a:rPr lang="ko-KR" altLang="en-US" sz="3600" i="1" smtClean="0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너</m:t>
                        </m:r>
                        <m:r>
                          <a:rPr lang="ko-KR" altLang="en-US" sz="3600" i="1">
                            <a:solidFill>
                              <a:srgbClr val="FFCB25"/>
                            </a:solidFill>
                            <a:latin typeface="Cambria Math" panose="02040503050406030204" pitchFamily="18" charset="0"/>
                            <a:ea typeface="휴먼모음T" panose="02030504000101010101" pitchFamily="18" charset="-127"/>
                          </a:rPr>
                          <m:t>지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CB25"/>
                    </a:solidFill>
                    <a:latin typeface="휴먼모음T" panose="02030504000101010101" pitchFamily="18" charset="-127"/>
                    <a:ea typeface="휴먼모음T" panose="02030504000101010101" pitchFamily="18" charset="-127"/>
                  </a:rPr>
                  <a:t> X 100</a:t>
                </a:r>
              </a:p>
            </p:txBody>
          </p:sp>
        </mc:Choice>
        <mc:Fallback xmlns="">
          <p:sp>
            <p:nvSpPr>
              <p:cNvPr id="19" name="Object 68">
                <a:extLst>
                  <a:ext uri="{FF2B5EF4-FFF2-40B4-BE49-F238E27FC236}">
                    <a16:creationId xmlns:a16="http://schemas.microsoft.com/office/drawing/2014/main" id="{5D4B2270-CD6B-42BC-AD68-6FDEA965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9787" y="5629310"/>
                <a:ext cx="14891538" cy="3362526"/>
              </a:xfrm>
              <a:prstGeom prst="rect">
                <a:avLst/>
              </a:prstGeom>
              <a:blipFill>
                <a:blip r:embed="rId5"/>
                <a:stretch>
                  <a:fillRect l="-1105" t="-2717" r="-126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070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 build="p"/>
      <p:bldP spid="16" grpId="0"/>
      <p:bldP spid="1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1084</Words>
  <Application>Microsoft Office PowerPoint</Application>
  <PresentationFormat>사용자 지정</PresentationFormat>
  <Paragraphs>159</Paragraphs>
  <Slides>17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9" baseType="lpstr">
      <vt:lpstr>?? ??</vt:lpstr>
      <vt:lpstr>맑은 고딕</vt:lpstr>
      <vt:lpstr>쿠키런 Black</vt:lpstr>
      <vt:lpstr>쿠키런 Bold</vt:lpstr>
      <vt:lpstr>휴먼둥근헤드라인</vt:lpstr>
      <vt:lpstr>휴먼모음T</vt:lpstr>
      <vt:lpstr>휴먼엑스포</vt:lpstr>
      <vt:lpstr>Arial</vt:lpstr>
      <vt:lpstr>Calibri</vt:lpstr>
      <vt:lpstr>Cambria Math</vt:lpstr>
      <vt:lpstr>Wingdings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user</cp:lastModifiedBy>
  <cp:revision>89</cp:revision>
  <dcterms:created xsi:type="dcterms:W3CDTF">2020-06-24T13:44:54Z</dcterms:created>
  <dcterms:modified xsi:type="dcterms:W3CDTF">2022-11-29T00:14:32Z</dcterms:modified>
</cp:coreProperties>
</file>