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71" r:id="rId5"/>
    <p:sldId id="272" r:id="rId6"/>
    <p:sldId id="281" r:id="rId7"/>
    <p:sldId id="282" r:id="rId8"/>
    <p:sldId id="283" r:id="rId9"/>
    <p:sldId id="284" r:id="rId10"/>
    <p:sldId id="285" r:id="rId11"/>
    <p:sldId id="286" r:id="rId12"/>
    <p:sldId id="259" r:id="rId13"/>
    <p:sldId id="267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99"/>
    <a:srgbClr val="66FFFF"/>
    <a:srgbClr val="FFCC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53" d="100"/>
          <a:sy n="53" d="100"/>
        </p:scale>
        <p:origin x="67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64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38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세포 내 섭취 </a:t>
            </a:r>
            <a:r>
              <a:rPr lang="en-US" altLang="ko-KR" dirty="0"/>
              <a:t>: </a:t>
            </a:r>
            <a:r>
              <a:rPr lang="ko-KR" altLang="en-US" dirty="0"/>
              <a:t>세포 밖의 물질이 세포막으로 싸여 세포 안으로 들어오는 작용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식세포</a:t>
            </a:r>
            <a:r>
              <a:rPr lang="ko-KR" altLang="en-US" dirty="0"/>
              <a:t> 작용 </a:t>
            </a:r>
            <a:r>
              <a:rPr lang="en-US" altLang="ko-KR" dirty="0"/>
              <a:t>: </a:t>
            </a:r>
            <a:r>
              <a:rPr lang="ko-KR" altLang="en-US" dirty="0"/>
              <a:t>고형 물질을 세포막으로 싸서 </a:t>
            </a:r>
            <a:r>
              <a:rPr lang="ko-KR" altLang="en-US" dirty="0" err="1"/>
              <a:t>식포를</a:t>
            </a:r>
            <a:r>
              <a:rPr lang="ko-KR" altLang="en-US" dirty="0"/>
              <a:t> 형성하여 세포 속으로 끌어들임</a:t>
            </a:r>
            <a:r>
              <a:rPr lang="en-US" altLang="ko-KR" dirty="0"/>
              <a:t>. Ex) </a:t>
            </a:r>
            <a:r>
              <a:rPr lang="ko-KR" altLang="en-US" dirty="0"/>
              <a:t>아메바</a:t>
            </a:r>
            <a:r>
              <a:rPr lang="en-US" altLang="ko-KR" dirty="0"/>
              <a:t>, </a:t>
            </a:r>
            <a:r>
              <a:rPr lang="ko-KR" altLang="en-US" dirty="0"/>
              <a:t>백혈구</a:t>
            </a:r>
            <a:r>
              <a:rPr lang="en-US" altLang="ko-KR" dirty="0"/>
              <a:t>, </a:t>
            </a:r>
            <a:r>
              <a:rPr lang="ko-KR" altLang="en-US" dirty="0" err="1"/>
              <a:t>리소좀의</a:t>
            </a:r>
            <a:r>
              <a:rPr lang="ko-KR" altLang="en-US" dirty="0"/>
              <a:t> 가수분해효소 작용</a:t>
            </a:r>
            <a:endParaRPr lang="en-US" altLang="ko-KR" dirty="0"/>
          </a:p>
          <a:p>
            <a:r>
              <a:rPr lang="ko-KR" altLang="en-US" dirty="0"/>
              <a:t>세포 외 배출 </a:t>
            </a:r>
            <a:r>
              <a:rPr lang="en-US" altLang="ko-KR" dirty="0"/>
              <a:t>: </a:t>
            </a:r>
            <a:r>
              <a:rPr lang="ko-KR" altLang="en-US" dirty="0"/>
              <a:t>호르몬이나 소화샘에서 만들어진 효소 분비</a:t>
            </a:r>
            <a:r>
              <a:rPr lang="en-US" altLang="ko-KR" dirty="0"/>
              <a:t>, </a:t>
            </a:r>
            <a:r>
              <a:rPr lang="ko-KR" altLang="en-US" dirty="0"/>
              <a:t>신경전달 물질 방출</a:t>
            </a:r>
            <a:r>
              <a:rPr lang="en-US" altLang="ko-KR" dirty="0"/>
              <a:t>, </a:t>
            </a:r>
            <a:r>
              <a:rPr lang="ko-KR" altLang="en-US" dirty="0"/>
              <a:t>소장 상피 세포에서 지방을 암죽관으로 내보낼 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46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blog.naver.com/david6703/22194961149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terms.naver.com/entry.nhn?docId=1244585&amp;cid=40942&amp;categoryId=3232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kingstun1/221166918766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blog.naver.com/hades8885/700811900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op128/221196104507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blog.naver.com/genetic2002/30122680328" TargetMode="External"/><Relationship Id="rId10" Type="http://schemas.openxmlformats.org/officeDocument/2006/relationships/image" Target="../media/image16.jp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cafe.naver.com/engine09/17714" TargetMode="External"/><Relationship Id="rId4" Type="http://schemas.openxmlformats.org/officeDocument/2006/relationships/hyperlink" Target="https://blog.naver.com/gcmkty/2217934316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cafe.naver.com/engine09/17714" TargetMode="External"/><Relationship Id="rId4" Type="http://schemas.openxmlformats.org/officeDocument/2006/relationships/hyperlink" Target="https://blog.naver.com/gcmkty/2217934316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76600" y="1818032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Ⅱ.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p148~153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615900" y="3448310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2533650" y="4846899"/>
            <a:ext cx="132207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 시스템에서의 화학 반응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p190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772953" y="959432"/>
            <a:ext cx="6008847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81E077-BB5A-4F73-8773-5E64F313EA57}"/>
              </a:ext>
            </a:extLst>
          </p:cNvPr>
          <p:cNvSpPr txBox="1"/>
          <p:nvPr/>
        </p:nvSpPr>
        <p:spPr>
          <a:xfrm>
            <a:off x="990601" y="205478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물질대사</a:t>
            </a: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D2D49680-0FBE-47F2-AE08-69D5EE940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02717"/>
              </p:ext>
            </p:extLst>
          </p:nvPr>
        </p:nvGraphicFramePr>
        <p:xfrm>
          <a:off x="352608" y="6551039"/>
          <a:ext cx="8791392" cy="26051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91392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동화 작용이다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영양소의 소화는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예이다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㉠은 효소로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활성화 에너지를 높인다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CDBB8D7D-DC34-48DF-83C7-B01F5901E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771741"/>
            <a:ext cx="6694647" cy="3715529"/>
          </a:xfrm>
          <a:prstGeom prst="rect">
            <a:avLst/>
          </a:prstGeom>
        </p:spPr>
      </p:pic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1809C458-ADF2-4686-9BF0-6E46348FA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70554"/>
              </p:ext>
            </p:extLst>
          </p:nvPr>
        </p:nvGraphicFramePr>
        <p:xfrm>
          <a:off x="9178636" y="5889715"/>
          <a:ext cx="8791392" cy="35697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91392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보다 높은 온도에서 일어난다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보다 방출되는 에너지의 총량이 더 많다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38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38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(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가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에는 한 종류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, (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나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ko-KR" altLang="en-US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에는 여러 종류의 효소가 필요하다</a:t>
                      </a:r>
                      <a:r>
                        <a:rPr lang="en-US" altLang="ko-KR" sz="38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8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grpSp>
        <p:nvGrpSpPr>
          <p:cNvPr id="14" name="그룹 13">
            <a:extLst>
              <a:ext uri="{FF2B5EF4-FFF2-40B4-BE49-F238E27FC236}">
                <a16:creationId xmlns:a16="http://schemas.microsoft.com/office/drawing/2014/main" id="{B0C66D89-FF54-4456-910B-D2363E78A69D}"/>
              </a:ext>
            </a:extLst>
          </p:cNvPr>
          <p:cNvGrpSpPr/>
          <p:nvPr/>
        </p:nvGrpSpPr>
        <p:grpSpPr>
          <a:xfrm>
            <a:off x="9909183" y="2321722"/>
            <a:ext cx="7605864" cy="3598045"/>
            <a:chOff x="9909183" y="2321722"/>
            <a:chExt cx="7605864" cy="3598045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2B8AC26-A2C6-4762-AB0A-28C5E8D9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2556" y="2321722"/>
              <a:ext cx="7582491" cy="321386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D93F33-27C7-494F-BE6D-6801BBDA8454}"/>
                </a:ext>
              </a:extLst>
            </p:cNvPr>
            <p:cNvSpPr txBox="1"/>
            <p:nvPr/>
          </p:nvSpPr>
          <p:spPr>
            <a:xfrm>
              <a:off x="9909183" y="5288825"/>
              <a:ext cx="2895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가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A7FD5A-664A-4352-A616-D1E3F5E35039}"/>
                </a:ext>
              </a:extLst>
            </p:cNvPr>
            <p:cNvSpPr txBox="1"/>
            <p:nvPr/>
          </p:nvSpPr>
          <p:spPr>
            <a:xfrm>
              <a:off x="13486168" y="5258773"/>
              <a:ext cx="2895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나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FE36D5F-97DB-4DAA-80E0-8D85C6970E82}"/>
              </a:ext>
            </a:extLst>
          </p:cNvPr>
          <p:cNvSpPr txBox="1"/>
          <p:nvPr/>
        </p:nvSpPr>
        <p:spPr>
          <a:xfrm>
            <a:off x="9909183" y="1315650"/>
            <a:ext cx="7947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연소와 세포 호흡을 통해 포도당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분자가 산화될 때의 에너지 변화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973E423-9311-4FD4-BBE0-0F1896DE101A}"/>
              </a:ext>
            </a:extLst>
          </p:cNvPr>
          <p:cNvSpPr/>
          <p:nvPr/>
        </p:nvSpPr>
        <p:spPr>
          <a:xfrm>
            <a:off x="457200" y="7124700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FB894C8F-7074-45FB-873E-1BCB1B706041}"/>
              </a:ext>
            </a:extLst>
          </p:cNvPr>
          <p:cNvSpPr/>
          <p:nvPr/>
        </p:nvSpPr>
        <p:spPr>
          <a:xfrm>
            <a:off x="443346" y="7798069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BC77E30E-E076-4DD6-8678-1FAE38E61621}"/>
              </a:ext>
            </a:extLst>
          </p:cNvPr>
          <p:cNvSpPr/>
          <p:nvPr/>
        </p:nvSpPr>
        <p:spPr>
          <a:xfrm>
            <a:off x="9178636" y="6487270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7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13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p190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772953" y="959432"/>
            <a:ext cx="6008847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내신 만점 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D2D49680-0FBE-47F2-AE08-69D5EE940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40369"/>
              </p:ext>
            </p:extLst>
          </p:nvPr>
        </p:nvGraphicFramePr>
        <p:xfrm>
          <a:off x="469353" y="5417904"/>
          <a:ext cx="8566671" cy="37221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66671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B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이화작용에 관여하는 효소이다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상태에서 화학 반응의 활성화 에너지가 높아진다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반응이 진행되면서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A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의 양은 감소하고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, C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와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D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의 양은 증가한다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1809C458-ADF2-4686-9BF0-6E46348FA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594871"/>
              </p:ext>
            </p:extLst>
          </p:nvPr>
        </p:nvGraphicFramePr>
        <p:xfrm>
          <a:off x="9144000" y="5392927"/>
          <a:ext cx="9026096" cy="37221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26096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82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0224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에너지는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에너지보다 작다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C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 형성되면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나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㉠의 크기가 작아진다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endParaRPr lang="en-US" altLang="ko-KR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함초롬돋움" panose="020B0604000101010101" pitchFamily="50" charset="-127"/>
                      </a:endParaRPr>
                    </a:p>
                    <a:p>
                      <a:pPr latinLnBrk="1"/>
                      <a:r>
                        <a:rPr lang="ko-KR" altLang="en-US" sz="40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B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의 양이 일정할 때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, C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의 형성 속도가 빠를수록 생성되는 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A</a:t>
                      </a:r>
                      <a:r>
                        <a:rPr lang="ko-KR" altLang="en-US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의 총량이 증가한다</a:t>
                      </a:r>
                      <a:r>
                        <a:rPr lang="en-US" altLang="ko-KR" sz="4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40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FE36D5F-97DB-4DAA-80E0-8D85C6970E82}"/>
              </a:ext>
            </a:extLst>
          </p:cNvPr>
          <p:cNvSpPr txBox="1"/>
          <p:nvPr/>
        </p:nvSpPr>
        <p:spPr>
          <a:xfrm>
            <a:off x="702789" y="1784549"/>
            <a:ext cx="794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8.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효소의 작용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973E423-9311-4FD4-BBE0-0F1896DE101A}"/>
              </a:ext>
            </a:extLst>
          </p:cNvPr>
          <p:cNvSpPr/>
          <p:nvPr/>
        </p:nvSpPr>
        <p:spPr>
          <a:xfrm>
            <a:off x="506252" y="5950780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FB894C8F-7074-45FB-873E-1BCB1B706041}"/>
              </a:ext>
            </a:extLst>
          </p:cNvPr>
          <p:cNvSpPr/>
          <p:nvPr/>
        </p:nvSpPr>
        <p:spPr>
          <a:xfrm>
            <a:off x="497988" y="7769587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BC77E30E-E076-4DD6-8678-1FAE38E61621}"/>
              </a:ext>
            </a:extLst>
          </p:cNvPr>
          <p:cNvSpPr/>
          <p:nvPr/>
        </p:nvSpPr>
        <p:spPr>
          <a:xfrm>
            <a:off x="9282985" y="5984366"/>
            <a:ext cx="533401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BC82399-1BD0-418F-9C94-85038EDB2D31}"/>
              </a:ext>
            </a:extLst>
          </p:cNvPr>
          <p:cNvGrpSpPr/>
          <p:nvPr/>
        </p:nvGrpSpPr>
        <p:grpSpPr>
          <a:xfrm>
            <a:off x="9995169" y="1830372"/>
            <a:ext cx="7693963" cy="3587532"/>
            <a:chOff x="9995169" y="1830372"/>
            <a:chExt cx="7693963" cy="358753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7630170-ABF9-4AAB-A304-8F676AE19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5169" y="1830372"/>
              <a:ext cx="7693963" cy="316072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D75E11-99BE-4CF5-A708-69216DF69800}"/>
                </a:ext>
              </a:extLst>
            </p:cNvPr>
            <p:cNvSpPr txBox="1"/>
            <p:nvPr/>
          </p:nvSpPr>
          <p:spPr>
            <a:xfrm>
              <a:off x="10820400" y="4786962"/>
              <a:ext cx="132941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/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가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2AE533-B8D4-411C-BF3D-B315A0F108E6}"/>
                </a:ext>
              </a:extLst>
            </p:cNvPr>
            <p:cNvSpPr txBox="1"/>
            <p:nvPr/>
          </p:nvSpPr>
          <p:spPr>
            <a:xfrm>
              <a:off x="14859000" y="4761984"/>
              <a:ext cx="132941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/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나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8D1D3398-EB87-4270-ADF7-553FBD05B3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9" y="2517413"/>
            <a:ext cx="8100036" cy="2875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81E077-BB5A-4F73-8773-5E64F313EA57}"/>
              </a:ext>
            </a:extLst>
          </p:cNvPr>
          <p:cNvSpPr txBox="1"/>
          <p:nvPr/>
        </p:nvSpPr>
        <p:spPr>
          <a:xfrm>
            <a:off x="9459532" y="113967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11.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효소의 작용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에너지 변화</a:t>
            </a:r>
          </a:p>
        </p:txBody>
      </p:sp>
    </p:spTree>
    <p:extLst>
      <p:ext uri="{BB962C8B-B14F-4D97-AF65-F5344CB8AC3E}">
        <p14:creationId xmlns:p14="http://schemas.microsoft.com/office/powerpoint/2010/main" val="25952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 animBg="1"/>
      <p:bldP spid="43" grpId="0" animBg="1"/>
      <p:bldP spid="4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물질대사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효소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2424701" y="4362404"/>
            <a:ext cx="2186330" cy="2784190"/>
            <a:chOff x="12424701" y="4362404"/>
            <a:chExt cx="2186330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2424701" y="6294111"/>
              <a:ext cx="218633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Ea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p148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781300"/>
            <a:ext cx="13182600" cy="57564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 시스템 유지에 필요한 화학 반응에 생체 촉매가 관여한다는 것을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 현상에서 생체 촉매인 효소의 역할을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일상생활에서 효소가 이용되는 사례를 조사하여 발표할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37C5396-D2E9-4471-860A-DF90F1392035}"/>
              </a:ext>
            </a:extLst>
          </p:cNvPr>
          <p:cNvGrpSpPr/>
          <p:nvPr/>
        </p:nvGrpSpPr>
        <p:grpSpPr>
          <a:xfrm>
            <a:off x="734051" y="1004680"/>
            <a:ext cx="11381749" cy="852483"/>
            <a:chOff x="734051" y="1004680"/>
            <a:chExt cx="11381749" cy="852483"/>
          </a:xfrm>
        </p:grpSpPr>
        <p:grpSp>
          <p:nvGrpSpPr>
            <p:cNvPr id="36" name="그룹 1010">
              <a:extLst>
                <a:ext uri="{FF2B5EF4-FFF2-40B4-BE49-F238E27FC236}">
                  <a16:creationId xmlns:a16="http://schemas.microsoft.com/office/drawing/2014/main" id="{6887E9BD-84BC-425D-B3CC-8803E10A04BD}"/>
                </a:ext>
              </a:extLst>
            </p:cNvPr>
            <p:cNvGrpSpPr/>
            <p:nvPr/>
          </p:nvGrpSpPr>
          <p:grpSpPr>
            <a:xfrm>
              <a:off x="734051" y="1379129"/>
              <a:ext cx="11381749" cy="478034"/>
              <a:chOff x="7558451" y="6650215"/>
              <a:chExt cx="3135445" cy="398368"/>
            </a:xfrm>
          </p:grpSpPr>
          <p:pic>
            <p:nvPicPr>
              <p:cNvPr id="38" name="Object 38">
                <a:extLst>
                  <a:ext uri="{FF2B5EF4-FFF2-40B4-BE49-F238E27FC236}">
                    <a16:creationId xmlns:a16="http://schemas.microsoft.com/office/drawing/2014/main" id="{8EA80239-A792-400E-AAF6-E9EBC1F1C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830889" y="1004680"/>
              <a:ext cx="1097687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생명체에서 일어나는 화학 반응과 생체 촉매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960690" y="1990601"/>
            <a:ext cx="8640510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생명체에서 일어나는 화학 반응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E306F7C-E0CE-44A7-878F-505E70E82DE6}"/>
              </a:ext>
            </a:extLst>
          </p:cNvPr>
          <p:cNvGrpSpPr/>
          <p:nvPr/>
        </p:nvGrpSpPr>
        <p:grpSpPr>
          <a:xfrm>
            <a:off x="11571474" y="3271087"/>
            <a:ext cx="3084043" cy="990600"/>
            <a:chOff x="1905000" y="3646910"/>
            <a:chExt cx="1648195" cy="990600"/>
          </a:xfrm>
          <a:solidFill>
            <a:srgbClr val="92D050"/>
          </a:solidFill>
        </p:grpSpPr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28B5ACCB-4FFA-44BC-A351-9F594C5A21F1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9047C-98FD-4FDA-B94E-63C9D3F54A1A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이화 작용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E356B4C-80C1-4E4F-9C19-ABBA46A5113A}"/>
              </a:ext>
            </a:extLst>
          </p:cNvPr>
          <p:cNvGrpSpPr/>
          <p:nvPr/>
        </p:nvGrpSpPr>
        <p:grpSpPr>
          <a:xfrm>
            <a:off x="718176" y="4409335"/>
            <a:ext cx="4013090" cy="4113214"/>
            <a:chOff x="972708" y="4724762"/>
            <a:chExt cx="3523091" cy="2095293"/>
          </a:xfrm>
        </p:grpSpPr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72D31CCE-666C-4BDC-8DE1-6D0DAEB73D5F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E6E5E09-8E42-42DD-869D-FBE2E6D0ECCA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72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작고 간단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크고 복잡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에너지 흡수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: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흡열반응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예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광합성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단백질 합성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B44DB751-18DF-4AB1-8E4F-68F3795F5E7C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https://blog.naver.com/david6703/221949611493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917D051C-9B68-4A5A-9DC7-D77BD0537424}"/>
              </a:ext>
            </a:extLst>
          </p:cNvPr>
          <p:cNvSpPr txBox="1"/>
          <p:nvPr/>
        </p:nvSpPr>
        <p:spPr>
          <a:xfrm>
            <a:off x="9383277" y="1974057"/>
            <a:ext cx="2625472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물질대사</a:t>
            </a:r>
            <a:endParaRPr lang="en-US" altLang="ko-KR" sz="5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2AF115D-79B3-468E-8158-54D519414C5E}"/>
              </a:ext>
            </a:extLst>
          </p:cNvPr>
          <p:cNvGrpSpPr/>
          <p:nvPr/>
        </p:nvGrpSpPr>
        <p:grpSpPr>
          <a:xfrm>
            <a:off x="3539363" y="3302239"/>
            <a:ext cx="3084043" cy="990600"/>
            <a:chOff x="1905000" y="3646910"/>
            <a:chExt cx="1648195" cy="990600"/>
          </a:xfrm>
          <a:solidFill>
            <a:srgbClr val="FFC000"/>
          </a:solidFill>
        </p:grpSpPr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B06BDBBF-2378-499B-B4E8-09A87A0CF375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9525243-BBE9-46AB-820B-4BC7C170B406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동화 작용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DA6517BF-C6C5-4C63-AC6F-D4E8C5C7B94B}"/>
              </a:ext>
            </a:extLst>
          </p:cNvPr>
          <p:cNvGrpSpPr/>
          <p:nvPr/>
        </p:nvGrpSpPr>
        <p:grpSpPr>
          <a:xfrm>
            <a:off x="8784819" y="4352687"/>
            <a:ext cx="4013090" cy="4113214"/>
            <a:chOff x="972708" y="4724762"/>
            <a:chExt cx="3523091" cy="2095293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7149A624-E92E-49F3-B814-928A36F09608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7B7F8F-1DA9-41C2-89E0-0DD9A18D9379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185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크고 복잡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(</a:t>
              </a:r>
              <a:r>
                <a:rPr lang="ko-KR" altLang="en-US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작고 간단</a:t>
              </a:r>
              <a:r>
                <a:rPr lang="en-US" altLang="ko-KR" sz="3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에너지 방출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 :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발열반응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예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세포 호흡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소화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98D7AC62-2806-42E1-84D8-E52B179D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9482" y="5974840"/>
            <a:ext cx="5043566" cy="313481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FEFAD66-5419-4FA1-B831-59746600D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9594" y="5844233"/>
            <a:ext cx="4187624" cy="3201460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3F113ED1-21B0-4B09-82F6-F662F19F2829}"/>
              </a:ext>
            </a:extLst>
          </p:cNvPr>
          <p:cNvSpPr/>
          <p:nvPr/>
        </p:nvSpPr>
        <p:spPr>
          <a:xfrm>
            <a:off x="5036481" y="7423267"/>
            <a:ext cx="983319" cy="743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C1DC0FFA-0DCC-48E9-9E31-60A861A15E35}"/>
              </a:ext>
            </a:extLst>
          </p:cNvPr>
          <p:cNvSpPr/>
          <p:nvPr/>
        </p:nvSpPr>
        <p:spPr>
          <a:xfrm>
            <a:off x="7620000" y="6972300"/>
            <a:ext cx="865929" cy="4857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DE1BD98E-3E72-43FB-9A54-62749BDCAA6F}"/>
              </a:ext>
            </a:extLst>
          </p:cNvPr>
          <p:cNvSpPr/>
          <p:nvPr/>
        </p:nvSpPr>
        <p:spPr>
          <a:xfrm>
            <a:off x="13068593" y="7170655"/>
            <a:ext cx="689813" cy="63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411F9E1E-0362-4703-9C20-32A7E4C1C7B5}"/>
              </a:ext>
            </a:extLst>
          </p:cNvPr>
          <p:cNvSpPr/>
          <p:nvPr/>
        </p:nvSpPr>
        <p:spPr>
          <a:xfrm>
            <a:off x="14900382" y="7526604"/>
            <a:ext cx="689813" cy="63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3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6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F2C7E3B-D8E5-4291-BA72-A9044FAD0566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https://terms.naver.com/entry.nhn?docId=1244585&amp;cid=40942&amp;categoryId=32322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1DC2A11A-8E2C-4AAB-A744-EDB3D0A482C5}"/>
              </a:ext>
            </a:extLst>
          </p:cNvPr>
          <p:cNvSpPr txBox="1"/>
          <p:nvPr/>
        </p:nvSpPr>
        <p:spPr>
          <a:xfrm>
            <a:off x="734244" y="7281395"/>
            <a:ext cx="11495247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생명체에서 화학 반응을 촉진하는 생체 촉매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E220FAEF-603A-4982-B96A-6E0655E0B552}"/>
              </a:ext>
            </a:extLst>
          </p:cNvPr>
          <p:cNvSpPr txBox="1"/>
          <p:nvPr/>
        </p:nvSpPr>
        <p:spPr>
          <a:xfrm>
            <a:off x="12199674" y="7284171"/>
            <a:ext cx="2625472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b="1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효소</a:t>
            </a:r>
            <a:endParaRPr lang="en-US" altLang="ko-KR" sz="5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52529B7-6E1C-4ED7-A6F3-ADA2520C8C38}"/>
              </a:ext>
            </a:extLst>
          </p:cNvPr>
          <p:cNvCxnSpPr/>
          <p:nvPr/>
        </p:nvCxnSpPr>
        <p:spPr>
          <a:xfrm>
            <a:off x="10543960" y="80391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81492F-9D9F-4F73-95C6-5F9352FD9775}"/>
              </a:ext>
            </a:extLst>
          </p:cNvPr>
          <p:cNvSpPr txBox="1"/>
          <p:nvPr/>
        </p:nvSpPr>
        <p:spPr>
          <a:xfrm>
            <a:off x="9333512" y="8189399"/>
            <a:ext cx="8357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반응 과정에서 소모되거나 변하지 않으면서 반응 속도를 바꾸는 물질</a:t>
            </a:r>
            <a:r>
              <a:rPr lang="en-US" altLang="ko-KR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</a:p>
          <a:p>
            <a:r>
              <a:rPr lang="ko-KR" altLang="en-US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종류 </a:t>
            </a:r>
            <a:r>
              <a:rPr lang="en-US" altLang="ko-KR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3000" b="1" dirty="0" err="1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정촉매</a:t>
            </a:r>
            <a:r>
              <a:rPr lang="en-US" altLang="ko-KR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속도 빠르게</a:t>
            </a:r>
            <a:r>
              <a:rPr lang="en-US" altLang="ko-KR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), </a:t>
            </a:r>
            <a:r>
              <a:rPr lang="ko-KR" altLang="en-US" sz="3000" b="1" dirty="0" err="1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부촉매</a:t>
            </a:r>
            <a:r>
              <a:rPr lang="en-US" altLang="ko-KR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(</a:t>
            </a:r>
            <a:r>
              <a:rPr lang="ko-KR" altLang="en-US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속도 느리게</a:t>
            </a:r>
            <a:r>
              <a:rPr lang="en-US" altLang="ko-KR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)</a:t>
            </a:r>
            <a:r>
              <a:rPr lang="ko-KR" altLang="en-US" sz="3000" b="1" dirty="0">
                <a:solidFill>
                  <a:srgbClr val="FFFF00"/>
                </a:solidFill>
                <a:highlight>
                  <a:srgbClr val="800080"/>
                </a:highlight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A3E3173-5F48-4FFF-8189-90FF447D39A2}"/>
              </a:ext>
            </a:extLst>
          </p:cNvPr>
          <p:cNvGrpSpPr/>
          <p:nvPr/>
        </p:nvGrpSpPr>
        <p:grpSpPr>
          <a:xfrm>
            <a:off x="3156868" y="1888509"/>
            <a:ext cx="3084043" cy="990600"/>
            <a:chOff x="1905000" y="3646910"/>
            <a:chExt cx="1648195" cy="990600"/>
          </a:xfrm>
          <a:solidFill>
            <a:srgbClr val="FFC000"/>
          </a:solidFill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558E09BF-0BDF-4CEB-9955-5EC053F3CB2B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0600DB-3626-411B-9D46-B2A64D9173A5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연소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0A7DA4A-4A03-46C9-8A73-5754C1F10037}"/>
              </a:ext>
            </a:extLst>
          </p:cNvPr>
          <p:cNvGrpSpPr/>
          <p:nvPr/>
        </p:nvGrpSpPr>
        <p:grpSpPr>
          <a:xfrm>
            <a:off x="729248" y="2975212"/>
            <a:ext cx="4013090" cy="4113214"/>
            <a:chOff x="972708" y="4724762"/>
            <a:chExt cx="3523091" cy="2095293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10749EC8-C884-48CC-A9F3-97E6FFE8E932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D7D1C-47A9-4B9B-BC32-EDAA8C2554CF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67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발열반응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74DAE0-17D3-4E97-AB57-26E546E17129}"/>
              </a:ext>
            </a:extLst>
          </p:cNvPr>
          <p:cNvGrpSpPr/>
          <p:nvPr/>
        </p:nvGrpSpPr>
        <p:grpSpPr>
          <a:xfrm>
            <a:off x="11077360" y="1836899"/>
            <a:ext cx="3084043" cy="990600"/>
            <a:chOff x="1905000" y="3646910"/>
            <a:chExt cx="1648195" cy="990600"/>
          </a:xfrm>
          <a:solidFill>
            <a:srgbClr val="92D050"/>
          </a:solidFill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91A8EDE2-4B33-48C8-A78E-94DD4F25C7D4}"/>
                </a:ext>
              </a:extLst>
            </p:cNvPr>
            <p:cNvSpPr/>
            <p:nvPr/>
          </p:nvSpPr>
          <p:spPr>
            <a:xfrm>
              <a:off x="1905000" y="3646910"/>
              <a:ext cx="16002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70D67-B03D-4D57-A7BE-7AE9DCEAE5B2}"/>
                </a:ext>
              </a:extLst>
            </p:cNvPr>
            <p:cNvSpPr txBox="1"/>
            <p:nvPr/>
          </p:nvSpPr>
          <p:spPr>
            <a:xfrm>
              <a:off x="1952995" y="3693588"/>
              <a:ext cx="160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세포 호흡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E1914E6-BBFC-498D-AFA8-3B001BFD0FB7}"/>
              </a:ext>
            </a:extLst>
          </p:cNvPr>
          <p:cNvGrpSpPr/>
          <p:nvPr/>
        </p:nvGrpSpPr>
        <p:grpSpPr>
          <a:xfrm>
            <a:off x="8327735" y="3018317"/>
            <a:ext cx="4263049" cy="4113214"/>
            <a:chOff x="972708" y="4724762"/>
            <a:chExt cx="3523091" cy="2095293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F99AC344-6AF5-4E63-84B7-9B1A89BDC031}"/>
                </a:ext>
              </a:extLst>
            </p:cNvPr>
            <p:cNvSpPr/>
            <p:nvPr/>
          </p:nvSpPr>
          <p:spPr>
            <a:xfrm>
              <a:off x="972708" y="4724762"/>
              <a:ext cx="3523091" cy="209529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8F8F2F-F6D6-475C-AB61-41869F0F576D}"/>
                </a:ext>
              </a:extLst>
            </p:cNvPr>
            <p:cNvSpPr txBox="1"/>
            <p:nvPr/>
          </p:nvSpPr>
          <p:spPr>
            <a:xfrm>
              <a:off x="1038060" y="4817474"/>
              <a:ext cx="3305339" cy="67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 </a:t>
              </a:r>
              <a:r>
                <a:rPr lang="en-US" altLang="ko-KR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&gt;&gt;&gt; </a:t>
              </a: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저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ko-KR" altLang="en-US" sz="40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발열반응</a:t>
              </a:r>
              <a:endPara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C1C5C0D0-4766-4856-B506-B8B36AC4A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01" y="2975212"/>
            <a:ext cx="3392818" cy="41132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1FA5A76-8D7E-446D-BBBE-694EB02BC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285" y="2969408"/>
            <a:ext cx="4965680" cy="4161260"/>
          </a:xfrm>
          <a:prstGeom prst="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A79BD82A-66D6-4D7E-B5B9-DCA5EE798A3F}"/>
              </a:ext>
            </a:extLst>
          </p:cNvPr>
          <p:cNvSpPr txBox="1"/>
          <p:nvPr/>
        </p:nvSpPr>
        <p:spPr>
          <a:xfrm>
            <a:off x="858125" y="1000176"/>
            <a:ext cx="13105268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생명체 밖에서 일어나는 화학반응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VS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물질대사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506016-ED18-4703-B956-C4E1FA70D62D}"/>
              </a:ext>
            </a:extLst>
          </p:cNvPr>
          <p:cNvSpPr txBox="1"/>
          <p:nvPr/>
        </p:nvSpPr>
        <p:spPr>
          <a:xfrm>
            <a:off x="766274" y="4480651"/>
            <a:ext cx="38398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다량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에너지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한꺼번에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방출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빛에너지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열에너지</a:t>
            </a:r>
          </a:p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5FDC9-834A-4608-AF5D-89E13E53CBB3}"/>
              </a:ext>
            </a:extLst>
          </p:cNvPr>
          <p:cNvSpPr txBox="1"/>
          <p:nvPr/>
        </p:nvSpPr>
        <p:spPr>
          <a:xfrm>
            <a:off x="8412543" y="4524679"/>
            <a:ext cx="4093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에너지를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소량씩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단계적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방출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열에너지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화학에너지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(ATP)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A7AF996E-02FA-41B1-A959-AEE0D5378461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5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9" name="Object 5">
            <a:extLst>
              <a:ext uri="{FF2B5EF4-FFF2-40B4-BE49-F238E27FC236}">
                <a16:creationId xmlns:a16="http://schemas.microsoft.com/office/drawing/2014/main" id="{C21F953E-FBBA-432F-B1C8-0E623D0002F8}"/>
              </a:ext>
            </a:extLst>
          </p:cNvPr>
          <p:cNvSpPr txBox="1"/>
          <p:nvPr/>
        </p:nvSpPr>
        <p:spPr>
          <a:xfrm>
            <a:off x="657141" y="1027312"/>
            <a:ext cx="11495247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반응을 일으키는 데 필요한 최소한의 에너지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1F87FEC6-BC01-4C9F-AD7B-6244E3B7B58E}"/>
              </a:ext>
            </a:extLst>
          </p:cNvPr>
          <p:cNvSpPr txBox="1"/>
          <p:nvPr/>
        </p:nvSpPr>
        <p:spPr>
          <a:xfrm>
            <a:off x="12003929" y="1052114"/>
            <a:ext cx="3646924" cy="8896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b="1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활성화 에너지</a:t>
            </a:r>
            <a:endParaRPr lang="en-US" altLang="ko-KR" sz="5000" b="1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C0A3CC-8A32-498A-BF07-EF7D13C0E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41" y="1941790"/>
            <a:ext cx="5949801" cy="495430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36F6302-D5D8-4491-967B-8D98AC5A8D56}"/>
              </a:ext>
            </a:extLst>
          </p:cNvPr>
          <p:cNvSpPr/>
          <p:nvPr/>
        </p:nvSpPr>
        <p:spPr>
          <a:xfrm>
            <a:off x="533400" y="9423476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https://blog.naver.com/genetic2002/30122680328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6"/>
              </a:rPr>
              <a:t>https://blog.naver.com/jop128/221196104507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7"/>
              </a:rPr>
              <a:t>https://blog.naver.com/hades8885/70081190011</a:t>
            </a:r>
            <a:r>
              <a:rPr lang="en-US" altLang="ko-KR" sz="1000" dirty="0"/>
              <a:t> </a:t>
            </a:r>
          </a:p>
          <a:p>
            <a:r>
              <a:rPr lang="en-US" altLang="ko-KR" sz="1000" dirty="0">
                <a:hlinkClick r:id="rId8"/>
              </a:rPr>
              <a:t>https://blog.naver.com/kingstun1/221166918766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B3B43A4-58F4-423E-B59B-31A9F18297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46" y="4290947"/>
            <a:ext cx="7431464" cy="4954309"/>
          </a:xfrm>
          <a:prstGeom prst="rect">
            <a:avLst/>
          </a:prstGeom>
        </p:spPr>
      </p:pic>
      <p:pic>
        <p:nvPicPr>
          <p:cNvPr id="11" name="그림 10" descr="텍스트, 지도, 시계이(가) 표시된 사진&#10;&#10;자동 생성된 설명">
            <a:extLst>
              <a:ext uri="{FF2B5EF4-FFF2-40B4-BE49-F238E27FC236}">
                <a16:creationId xmlns:a16="http://schemas.microsoft.com/office/drawing/2014/main" id="{53952A66-D484-4A69-B0B9-815F6C3F6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23" y="1941790"/>
            <a:ext cx="10107631" cy="46495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9F2FCDC-A020-4016-B63D-98BD6268C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4725" y="4444734"/>
            <a:ext cx="9969934" cy="4790152"/>
          </a:xfrm>
          <a:prstGeom prst="rect">
            <a:avLst/>
          </a:prstGeom>
        </p:spPr>
      </p:pic>
      <p:sp>
        <p:nvSpPr>
          <p:cNvPr id="28" name="Object 8">
            <a:extLst>
              <a:ext uri="{FF2B5EF4-FFF2-40B4-BE49-F238E27FC236}">
                <a16:creationId xmlns:a16="http://schemas.microsoft.com/office/drawing/2014/main" id="{4AD35683-FD4B-4D49-9815-709F3E4A7913}"/>
              </a:ext>
            </a:extLst>
          </p:cNvPr>
          <p:cNvSpPr txBox="1"/>
          <p:nvPr/>
        </p:nvSpPr>
        <p:spPr>
          <a:xfrm>
            <a:off x="14900382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5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2115800" cy="89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5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효소의 작용</a:t>
            </a:r>
            <a:endParaRPr lang="en-US" altLang="ko-KR" sz="5000" dirty="0">
              <a:solidFill>
                <a:srgbClr val="0D0D0D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8376CA-C087-4D06-A948-5CBFA27AE39E}"/>
              </a:ext>
            </a:extLst>
          </p:cNvPr>
          <p:cNvSpPr/>
          <p:nvPr/>
        </p:nvSpPr>
        <p:spPr>
          <a:xfrm>
            <a:off x="1295400" y="2075107"/>
            <a:ext cx="1546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구조에 맞는 반응물과만 일시적으로 결합하여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활성화 에너지를 낮춘다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반응 전후에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변하지 않아 다시 사용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된다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48A1A56-EF48-49F1-980B-38FAE27A8AD5}"/>
              </a:ext>
            </a:extLst>
          </p:cNvPr>
          <p:cNvSpPr/>
          <p:nvPr/>
        </p:nvSpPr>
        <p:spPr>
          <a:xfrm>
            <a:off x="1295400" y="4014099"/>
            <a:ext cx="15697200" cy="5182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4DB28EF-C2C1-40A2-96E1-1A34D565B3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135767"/>
            <a:ext cx="14401800" cy="49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2115800" cy="89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5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효소가 관여하는 생명 현상의 예</a:t>
            </a:r>
            <a:endParaRPr lang="en-US" altLang="ko-KR" sz="5000" dirty="0">
              <a:solidFill>
                <a:srgbClr val="0D0D0D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CBAACF0-F375-4580-8CAC-D3FB53A86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18900" r="-214" b="19947"/>
          <a:stretch/>
        </p:blipFill>
        <p:spPr>
          <a:xfrm>
            <a:off x="11956063" y="7675457"/>
            <a:ext cx="6181781" cy="252028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8376CA-C087-4D06-A948-5CBFA27AE39E}"/>
              </a:ext>
            </a:extLst>
          </p:cNvPr>
          <p:cNvSpPr/>
          <p:nvPr/>
        </p:nvSpPr>
        <p:spPr>
          <a:xfrm>
            <a:off x="1295400" y="2075107"/>
            <a:ext cx="15925800" cy="646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소화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소화 효소의 작용으로 음식물 내의 영양소가 작은 크기로 분해됨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혈액 응고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출혈 시 혈소판 내 혈액 응고 효소에 의해 혈액이 응고되어 출혈 막음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몸의 구성 성분 합성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효소의 작용으로 근육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뼈 등을 구성하는 성분을 합성함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해독 작용 </a:t>
            </a:r>
            <a:r>
              <a:rPr lang="en-US" altLang="ko-KR" sz="40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효소는 세포의 구성 성분을 손상시킬 수 있는 독성 물질을 분해하거나 독성이 약한 물질로 바꾸는 데 관여한다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57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524434" y="504035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p142~143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B3229-2004-4541-8DC4-7D8F96D2683E}"/>
              </a:ext>
            </a:extLst>
          </p:cNvPr>
          <p:cNvSpPr txBox="1"/>
          <p:nvPr/>
        </p:nvSpPr>
        <p:spPr>
          <a:xfrm>
            <a:off x="787510" y="9639300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https://blog.naver.com/gcmkty/221793431648</a:t>
            </a:r>
            <a:endParaRPr lang="en-US" altLang="ko-KR" sz="1000" dirty="0"/>
          </a:p>
          <a:p>
            <a:r>
              <a:rPr lang="en-US" altLang="ko-KR" sz="1000" dirty="0">
                <a:hlinkClick r:id="rId5"/>
              </a:rPr>
              <a:t>https://cafe.naver.com/engine09/17714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0C80D82-2EF8-47A8-AD50-2E0D4667DA6F}"/>
              </a:ext>
            </a:extLst>
          </p:cNvPr>
          <p:cNvSpPr/>
          <p:nvPr/>
        </p:nvSpPr>
        <p:spPr>
          <a:xfrm>
            <a:off x="1143000" y="1090365"/>
            <a:ext cx="12115800" cy="89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5000" dirty="0">
                <a:solidFill>
                  <a:srgbClr val="0D0D0D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효소의 특성</a:t>
            </a:r>
            <a:endParaRPr lang="en-US" altLang="ko-KR" sz="5000" dirty="0">
              <a:solidFill>
                <a:srgbClr val="0D0D0D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8376CA-C087-4D06-A948-5CBFA27AE39E}"/>
              </a:ext>
            </a:extLst>
          </p:cNvPr>
          <p:cNvSpPr/>
          <p:nvPr/>
        </p:nvSpPr>
        <p:spPr>
          <a:xfrm>
            <a:off x="1295400" y="2075107"/>
            <a:ext cx="1546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주성분이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이어서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온도의 영향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받음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생명체의 체온과 세포 내 환경이 일정하게 유지되어 효소가 원활하게 작용해야 생명 활동을 유지할 수 있음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79B7A6B-C984-4808-A7DA-258838B0685F}"/>
              </a:ext>
            </a:extLst>
          </p:cNvPr>
          <p:cNvGrpSpPr/>
          <p:nvPr/>
        </p:nvGrpSpPr>
        <p:grpSpPr>
          <a:xfrm>
            <a:off x="787510" y="4960132"/>
            <a:ext cx="4599949" cy="852483"/>
            <a:chOff x="734051" y="1004680"/>
            <a:chExt cx="11381749" cy="852483"/>
          </a:xfrm>
        </p:grpSpPr>
        <p:grpSp>
          <p:nvGrpSpPr>
            <p:cNvPr id="11" name="그룹 1010">
              <a:extLst>
                <a:ext uri="{FF2B5EF4-FFF2-40B4-BE49-F238E27FC236}">
                  <a16:creationId xmlns:a16="http://schemas.microsoft.com/office/drawing/2014/main" id="{CE580968-D1F1-42B5-810E-0D1A57E7B431}"/>
                </a:ext>
              </a:extLst>
            </p:cNvPr>
            <p:cNvGrpSpPr/>
            <p:nvPr/>
          </p:nvGrpSpPr>
          <p:grpSpPr>
            <a:xfrm>
              <a:off x="734051" y="1379129"/>
              <a:ext cx="11381749" cy="478034"/>
              <a:chOff x="7558451" y="6650215"/>
              <a:chExt cx="3135445" cy="398368"/>
            </a:xfrm>
          </p:grpSpPr>
          <p:pic>
            <p:nvPicPr>
              <p:cNvPr id="13" name="Object 38">
                <a:extLst>
                  <a:ext uri="{FF2B5EF4-FFF2-40B4-BE49-F238E27FC236}">
                    <a16:creationId xmlns:a16="http://schemas.microsoft.com/office/drawing/2014/main" id="{E5D7ADA6-3443-4EED-A05C-042B0A2AB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558451" y="6650215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12" name="Object 37">
              <a:extLst>
                <a:ext uri="{FF2B5EF4-FFF2-40B4-BE49-F238E27FC236}">
                  <a16:creationId xmlns:a16="http://schemas.microsoft.com/office/drawing/2014/main" id="{8D13F06B-8E3E-4F31-B345-78CA5D794398}"/>
                </a:ext>
              </a:extLst>
            </p:cNvPr>
            <p:cNvSpPr txBox="1"/>
            <p:nvPr/>
          </p:nvSpPr>
          <p:spPr>
            <a:xfrm>
              <a:off x="830889" y="1004680"/>
              <a:ext cx="10976872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효소와 우리 생활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6E6C187-EB12-47EC-A94A-7B0E799D7CB3}"/>
              </a:ext>
            </a:extLst>
          </p:cNvPr>
          <p:cNvSpPr/>
          <p:nvPr/>
        </p:nvSpPr>
        <p:spPr>
          <a:xfrm>
            <a:off x="1143000" y="6096928"/>
            <a:ext cx="1546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ko-KR" altLang="en-US" sz="4000" dirty="0">
                <a:solidFill>
                  <a:schemeClr val="accent6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효소는 빵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된장 등 발효 식품을 만드는 데 이용됨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섬유 가공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의약품 생산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화학 제품 생산 등에도 효소가 쓰임</a:t>
            </a:r>
            <a:r>
              <a:rPr lang="en-US" altLang="ko-KR" sz="40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2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0056" y="167749"/>
            <a:ext cx="17993933" cy="9951501"/>
            <a:chOff x="93179" y="37909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79" y="37909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456433" y="513441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완자</a:t>
            </a:r>
            <a:r>
              <a:rPr lang="ko-KR" alt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en-US" altLang="ko-KR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p188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68E5B12-1E0B-4FC8-BABD-BCC201C400C6}"/>
              </a:ext>
            </a:extLst>
          </p:cNvPr>
          <p:cNvGrpSpPr/>
          <p:nvPr/>
        </p:nvGrpSpPr>
        <p:grpSpPr>
          <a:xfrm>
            <a:off x="832577" y="960520"/>
            <a:ext cx="4453837" cy="852483"/>
            <a:chOff x="832577" y="960520"/>
            <a:chExt cx="9073423" cy="852483"/>
          </a:xfrm>
        </p:grpSpPr>
        <p:grpSp>
          <p:nvGrpSpPr>
            <p:cNvPr id="21" name="그룹 1009">
              <a:extLst>
                <a:ext uri="{FF2B5EF4-FFF2-40B4-BE49-F238E27FC236}">
                  <a16:creationId xmlns:a16="http://schemas.microsoft.com/office/drawing/2014/main" id="{C6D502D2-D918-4EC8-A0A6-666F3FB9C99A}"/>
                </a:ext>
              </a:extLst>
            </p:cNvPr>
            <p:cNvGrpSpPr/>
            <p:nvPr/>
          </p:nvGrpSpPr>
          <p:grpSpPr>
            <a:xfrm>
              <a:off x="832577" y="1350866"/>
              <a:ext cx="9073423" cy="398368"/>
              <a:chOff x="3506535" y="6600162"/>
              <a:chExt cx="3135445" cy="398368"/>
            </a:xfrm>
          </p:grpSpPr>
          <p:pic>
            <p:nvPicPr>
              <p:cNvPr id="23" name="Object 34">
                <a:extLst>
                  <a:ext uri="{FF2B5EF4-FFF2-40B4-BE49-F238E27FC236}">
                    <a16:creationId xmlns:a16="http://schemas.microsoft.com/office/drawing/2014/main" id="{240F412B-1ABC-4C4F-B461-E81890F6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6535" y="6600162"/>
                <a:ext cx="3135445" cy="398368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990600" y="960520"/>
              <a:ext cx="8610600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6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개념확인문제</a:t>
              </a:r>
              <a:endParaRPr 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81E077-BB5A-4F73-8773-5E64F313EA57}"/>
              </a:ext>
            </a:extLst>
          </p:cNvPr>
          <p:cNvSpPr txBox="1"/>
          <p:nvPr/>
        </p:nvSpPr>
        <p:spPr>
          <a:xfrm>
            <a:off x="736902" y="206920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효소가 있을 때와 없을 때 에너지 변화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7A79B21-BF3C-4667-B566-D84E41C37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12" y="2779308"/>
            <a:ext cx="6390010" cy="35623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2500082-2EAB-4DB0-9E12-6F6F8F6C71BE}"/>
              </a:ext>
            </a:extLst>
          </p:cNvPr>
          <p:cNvSpPr txBox="1"/>
          <p:nvPr/>
        </p:nvSpPr>
        <p:spPr>
          <a:xfrm>
            <a:off x="736902" y="6591300"/>
            <a:ext cx="730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효소가 있을 때의 활성화 에너지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A4C8CC0-99A9-4DCC-8715-024B3773D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29" y="1040426"/>
            <a:ext cx="7690594" cy="246099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54C2A9D-AC43-4E52-B39C-E52DE56034CA}"/>
              </a:ext>
            </a:extLst>
          </p:cNvPr>
          <p:cNvSpPr txBox="1"/>
          <p:nvPr/>
        </p:nvSpPr>
        <p:spPr>
          <a:xfrm>
            <a:off x="709193" y="7714502"/>
            <a:ext cx="730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효소의 유무에 관계없이 크기가 변하지 않는 것은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493733-B38D-48E8-894A-DFDF3BDBC79B}"/>
              </a:ext>
            </a:extLst>
          </p:cNvPr>
          <p:cNvSpPr txBox="1"/>
          <p:nvPr/>
        </p:nvSpPr>
        <p:spPr>
          <a:xfrm>
            <a:off x="8737902" y="3239257"/>
            <a:ext cx="692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 A~D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 효소를 나타낸 것은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022243-53D9-4089-9D08-885EECC670C0}"/>
              </a:ext>
            </a:extLst>
          </p:cNvPr>
          <p:cNvSpPr txBox="1"/>
          <p:nvPr/>
        </p:nvSpPr>
        <p:spPr>
          <a:xfrm>
            <a:off x="8737902" y="3940647"/>
            <a:ext cx="692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A~D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 반응물과 생성물은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F0BAF8-6B33-472D-A485-9CDE67E25246}"/>
              </a:ext>
            </a:extLst>
          </p:cNvPr>
          <p:cNvSpPr txBox="1"/>
          <p:nvPr/>
        </p:nvSpPr>
        <p:spPr>
          <a:xfrm>
            <a:off x="8640950" y="4973762"/>
            <a:ext cx="82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7.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 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O/X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B4D300-4175-486E-A9CD-FF9755401290}"/>
              </a:ext>
            </a:extLst>
          </p:cNvPr>
          <p:cNvSpPr txBox="1"/>
          <p:nvPr/>
        </p:nvSpPr>
        <p:spPr>
          <a:xfrm>
            <a:off x="8634023" y="5644031"/>
            <a:ext cx="731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생명체 내에서만 작용한다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D527FF-7E01-4B9B-8B40-D5B6DB4CDAA8}"/>
              </a:ext>
            </a:extLst>
          </p:cNvPr>
          <p:cNvSpPr txBox="1"/>
          <p:nvPr/>
        </p:nvSpPr>
        <p:spPr>
          <a:xfrm>
            <a:off x="8613241" y="6314300"/>
            <a:ext cx="9004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 종류의 효소는 여러 종류의 반응물에 작용할 수 있다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38CDCA-C913-4F88-8DDC-437EA281E063}"/>
              </a:ext>
            </a:extLst>
          </p:cNvPr>
          <p:cNvSpPr txBox="1"/>
          <p:nvPr/>
        </p:nvSpPr>
        <p:spPr>
          <a:xfrm>
            <a:off x="8613241" y="7447493"/>
            <a:ext cx="936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(3)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효소는 화학 반응에 한 번 사용되면 구조가 변하여 재사용할 수 없다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F7846-A355-4432-A65A-0C737BAA8FF1}"/>
              </a:ext>
            </a:extLst>
          </p:cNvPr>
          <p:cNvSpPr txBox="1"/>
          <p:nvPr/>
        </p:nvSpPr>
        <p:spPr>
          <a:xfrm>
            <a:off x="8737902" y="952294"/>
            <a:ext cx="305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효소의 작용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0A22B-8E89-4890-BA2A-0FF18AD8E27D}"/>
              </a:ext>
            </a:extLst>
          </p:cNvPr>
          <p:cNvSpPr txBox="1"/>
          <p:nvPr/>
        </p:nvSpPr>
        <p:spPr>
          <a:xfrm>
            <a:off x="8613241" y="8573714"/>
            <a:ext cx="936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(4) </a:t>
            </a:r>
            <a:r>
              <a:rPr lang="ko-KR" altLang="en-US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반응물과 결합하여 활성화 에너지를 낮춘다</a:t>
            </a:r>
            <a:r>
              <a:rPr lang="en-US" altLang="ko-KR" sz="3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3" grpId="0"/>
      <p:bldP spid="17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977</Words>
  <Application>Microsoft Office PowerPoint</Application>
  <PresentationFormat>사용자 지정</PresentationFormat>
  <Paragraphs>136</Paragraphs>
  <Slides>13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7" baseType="lpstr">
      <vt:lpstr>?? ??</vt:lpstr>
      <vt:lpstr>G마켓 산스 Medium</vt:lpstr>
      <vt:lpstr>HY헤드라인M</vt:lpstr>
      <vt:lpstr>맑은 고딕</vt:lpstr>
      <vt:lpstr>여기어때 잘난체 OTF</vt:lpstr>
      <vt:lpstr>함초롬돋움</vt:lpstr>
      <vt:lpstr>휴먼둥근헤드라인</vt:lpstr>
      <vt:lpstr>휴먼매직체</vt:lpstr>
      <vt:lpstr>휴먼모음T</vt:lpstr>
      <vt:lpstr>휴먼편지체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74</cp:revision>
  <dcterms:created xsi:type="dcterms:W3CDTF">2020-07-03T09:50:51Z</dcterms:created>
  <dcterms:modified xsi:type="dcterms:W3CDTF">2022-06-16T00:05:53Z</dcterms:modified>
</cp:coreProperties>
</file>