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592" r:id="rId1"/>
    <p:sldMasterId id="2147484813" r:id="rId2"/>
    <p:sldMasterId id="2147484766" r:id="rId3"/>
    <p:sldMasterId id="2147484768" r:id="rId4"/>
    <p:sldMasterId id="2147484775" r:id="rId5"/>
    <p:sldMasterId id="2147484773" r:id="rId6"/>
    <p:sldMasterId id="2147484790" r:id="rId7"/>
    <p:sldMasterId id="2147484797" r:id="rId8"/>
    <p:sldMasterId id="2147484803" r:id="rId9"/>
    <p:sldMasterId id="2147484816" r:id="rId10"/>
  </p:sldMasterIdLst>
  <p:notesMasterIdLst>
    <p:notesMasterId r:id="rId59"/>
  </p:notesMasterIdLst>
  <p:handoutMasterIdLst>
    <p:handoutMasterId r:id="rId60"/>
  </p:handoutMasterIdLst>
  <p:sldIdLst>
    <p:sldId id="512" r:id="rId11"/>
    <p:sldId id="645" r:id="rId12"/>
    <p:sldId id="619" r:id="rId13"/>
    <p:sldId id="770" r:id="rId14"/>
    <p:sldId id="763" r:id="rId15"/>
    <p:sldId id="634" r:id="rId16"/>
    <p:sldId id="614" r:id="rId17"/>
    <p:sldId id="651" r:id="rId18"/>
    <p:sldId id="769" r:id="rId19"/>
    <p:sldId id="621" r:id="rId20"/>
    <p:sldId id="622" r:id="rId21"/>
    <p:sldId id="720" r:id="rId22"/>
    <p:sldId id="673" r:id="rId23"/>
    <p:sldId id="668" r:id="rId24"/>
    <p:sldId id="669" r:id="rId25"/>
    <p:sldId id="665" r:id="rId26"/>
    <p:sldId id="627" r:id="rId27"/>
    <p:sldId id="784" r:id="rId28"/>
    <p:sldId id="783" r:id="rId29"/>
    <p:sldId id="733" r:id="rId30"/>
    <p:sldId id="772" r:id="rId31"/>
    <p:sldId id="679" r:id="rId32"/>
    <p:sldId id="726" r:id="rId33"/>
    <p:sldId id="748" r:id="rId34"/>
    <p:sldId id="749" r:id="rId35"/>
    <p:sldId id="773" r:id="rId36"/>
    <p:sldId id="751" r:id="rId37"/>
    <p:sldId id="752" r:id="rId38"/>
    <p:sldId id="778" r:id="rId39"/>
    <p:sldId id="781" r:id="rId40"/>
    <p:sldId id="689" r:id="rId41"/>
    <p:sldId id="774" r:id="rId42"/>
    <p:sldId id="756" r:id="rId43"/>
    <p:sldId id="692" r:id="rId44"/>
    <p:sldId id="757" r:id="rId45"/>
    <p:sldId id="758" r:id="rId46"/>
    <p:sldId id="782" r:id="rId47"/>
    <p:sldId id="775" r:id="rId48"/>
    <p:sldId id="697" r:id="rId49"/>
    <p:sldId id="698" r:id="rId50"/>
    <p:sldId id="700" r:id="rId51"/>
    <p:sldId id="729" r:id="rId52"/>
    <p:sldId id="705" r:id="rId53"/>
    <p:sldId id="709" r:id="rId54"/>
    <p:sldId id="718" r:id="rId55"/>
    <p:sldId id="787" r:id="rId56"/>
    <p:sldId id="788" r:id="rId57"/>
    <p:sldId id="786" r:id="rId58"/>
  </p:sldIdLst>
  <p:sldSz cx="9144000" cy="6858000" type="screen4x3"/>
  <p:notesSz cx="6797675" cy="9926638"/>
  <p:embeddedFontLst>
    <p:embeddedFont>
      <p:font typeface="산돌고딕B" charset="-127"/>
      <p:regular r:id="rId61"/>
    </p:embeddedFont>
    <p:embeddedFont>
      <p:font typeface="맑은 고딕" pitchFamily="50" charset="-127"/>
      <p:regular r:id="rId62"/>
      <p:bold r:id="rId63"/>
    </p:embeddedFont>
    <p:embeddedFont>
      <p:font typeface="Yoon 윤고딕 540_TT" charset="-127"/>
      <p:regular r:id="rId64"/>
    </p:embeddedFont>
    <p:embeddedFont>
      <p:font typeface="나눔고딕 ExtraBold" pitchFamily="50" charset="-127"/>
      <p:bold r:id="rId65"/>
    </p:embeddedFont>
    <p:embeddedFont>
      <p:font typeface="산돌고딕 M" charset="-127"/>
      <p:regular r:id="rId66"/>
    </p:embeddedFont>
    <p:embeddedFont>
      <p:font typeface="-윤고딕340" charset="-127"/>
      <p:regular r:id="rId67"/>
    </p:embeddedFont>
    <p:embeddedFont>
      <p:font typeface="-윤고딕330" charset="-127"/>
      <p:regular r:id="rId68"/>
    </p:embeddedFont>
    <p:embeddedFont>
      <p:font typeface="-윤고딕320" charset="-127"/>
      <p:regular r:id="rId69"/>
    </p:embeddedFont>
    <p:embeddedFont>
      <p:font typeface="JBold" charset="-127"/>
      <p:regular r:id="rId70"/>
    </p:embeddedFont>
    <p:embeddedFont>
      <p:font typeface="나눔손글씨 펜" pitchFamily="66" charset="-127"/>
      <p:regular r:id="rId71"/>
    </p:embeddedFont>
    <p:embeddedFont>
      <p:font typeface="나눔고딕" pitchFamily="50" charset="-127"/>
      <p:regular r:id="rId72"/>
      <p:bold r:id="rId73"/>
    </p:embeddedFont>
    <p:embeddedFont>
      <p:font typeface="-윤명조220" charset="-127"/>
      <p:regular r:id="rId74"/>
    </p:embeddedFont>
    <p:embeddedFont>
      <p:font typeface="-윤명조230" charset="-127"/>
      <p:regular r:id="rId75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47B"/>
    <a:srgbClr val="F79646"/>
    <a:srgbClr val="023784"/>
    <a:srgbClr val="9E0E0E"/>
    <a:srgbClr val="000000"/>
    <a:srgbClr val="3966A9"/>
    <a:srgbClr val="0345A5"/>
    <a:srgbClr val="E8E8E8"/>
    <a:srgbClr val="00487E"/>
    <a:srgbClr val="2D691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034" autoAdjust="0"/>
    <p:restoredTop sz="95468" autoAdjust="0"/>
  </p:normalViewPr>
  <p:slideViewPr>
    <p:cSldViewPr snapToGrid="0">
      <p:cViewPr>
        <p:scale>
          <a:sx n="90" d="100"/>
          <a:sy n="90" d="100"/>
        </p:scale>
        <p:origin x="-846" y="-306"/>
      </p:cViewPr>
      <p:guideLst>
        <p:guide orient="horz" pos="4183"/>
        <p:guide orient="horz" pos="636"/>
        <p:guide orient="horz" pos="3216"/>
        <p:guide orient="horz" pos="2792"/>
        <p:guide orient="horz" pos="3776"/>
        <p:guide pos="3741"/>
        <p:guide pos="131"/>
        <p:guide pos="4316"/>
      </p:guideLst>
    </p:cSldViewPr>
  </p:slideViewPr>
  <p:outlineViewPr>
    <p:cViewPr>
      <p:scale>
        <a:sx n="33" d="100"/>
        <a:sy n="33" d="100"/>
      </p:scale>
      <p:origin x="0" y="35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2934" y="-72"/>
      </p:cViewPr>
      <p:guideLst>
        <p:guide orient="horz" pos="3127"/>
        <p:guide pos="2141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EEE75-01BD-41CA-B9EE-558F470E4506}" type="datetimeFigureOut">
              <a:rPr lang="ko-KR" altLang="en-US" smtClean="0"/>
              <a:pPr/>
              <a:t>2013-05-01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794DE-8470-4888-A59A-AE1E8109F7F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fld id="{19FF6AE0-EC7C-4D7E-8DAB-7A22D63C1323}" type="datetimeFigureOut">
              <a:rPr lang="ko-KR" altLang="en-US"/>
              <a:pPr>
                <a:defRPr/>
              </a:pPr>
              <a:t>2013-05-01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dirty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dirty="0" smtClean="0"/>
              <a:t>마스터 텍스트 스타일을 편집합니다</a:t>
            </a:r>
          </a:p>
          <a:p>
            <a:pPr lvl="1"/>
            <a:r>
              <a:rPr lang="ko-KR" altLang="en-US" noProof="0" dirty="0" smtClean="0"/>
              <a:t>둘째 수준</a:t>
            </a:r>
          </a:p>
          <a:p>
            <a:pPr lvl="2"/>
            <a:r>
              <a:rPr lang="ko-KR" altLang="en-US" noProof="0" dirty="0" smtClean="0"/>
              <a:t>셋째 수준</a:t>
            </a:r>
          </a:p>
          <a:p>
            <a:pPr lvl="3"/>
            <a:r>
              <a:rPr lang="ko-KR" altLang="en-US" noProof="0" dirty="0" smtClean="0"/>
              <a:t>넷째 수준</a:t>
            </a:r>
          </a:p>
          <a:p>
            <a:pPr lvl="4"/>
            <a:r>
              <a:rPr lang="ko-KR" altLang="en-US" noProof="0" dirty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고딕" pitchFamily="50" charset="-127"/>
                <a:ea typeface="나눔고딕" pitchFamily="50" charset="-127"/>
              </a:defRPr>
            </a:lvl1pPr>
          </a:lstStyle>
          <a:p>
            <a:pPr>
              <a:defRPr/>
            </a:pPr>
            <a:fld id="{4A53F033-C746-4B06-B10A-BDB98265BA3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나눔고딕" pitchFamily="50" charset="-127"/>
        <a:ea typeface="나눔고딕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 smtClean="0"/>
          </a:p>
        </p:txBody>
      </p:sp>
      <p:sp>
        <p:nvSpPr>
          <p:cNvPr id="389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B7A2DB-5B21-493E-930F-26FDF0BA7FE7}" type="slidenum">
              <a:rPr lang="ko-KR" altLang="en-US" smtClean="0"/>
              <a:pPr/>
              <a:t>1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또한 경희는 국제화 프로그램분야도 우수하다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해외 </a:t>
            </a:r>
            <a:r>
              <a:rPr lang="en-US" altLang="ko-KR" dirty="0" smtClean="0"/>
              <a:t>71</a:t>
            </a:r>
            <a:r>
              <a:rPr lang="ko-KR" altLang="en-US" dirty="0" smtClean="0"/>
              <a:t>개국 </a:t>
            </a:r>
            <a:r>
              <a:rPr lang="en-US" altLang="ko-KR" dirty="0" smtClean="0"/>
              <a:t>453</a:t>
            </a:r>
            <a:r>
              <a:rPr lang="ko-KR" altLang="en-US" dirty="0" smtClean="0"/>
              <a:t>개교와 자매대학을 맺고 있고</a:t>
            </a:r>
            <a:r>
              <a:rPr lang="en-US" altLang="ko-KR" dirty="0" smtClean="0"/>
              <a:t>~~</a:t>
            </a:r>
            <a:endParaRPr lang="ko-KR" altLang="en-US" dirty="0" smtClean="0"/>
          </a:p>
        </p:txBody>
      </p:sp>
      <p:sp>
        <p:nvSpPr>
          <p:cNvPr id="501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083C48-6EBD-4C59-8E2F-F68695C04BE5}" type="slidenum">
              <a:rPr lang="ko-KR" altLang="en-US" smtClean="0">
                <a:solidFill>
                  <a:srgbClr val="000000"/>
                </a:solidFill>
              </a:rPr>
              <a:pPr/>
              <a:t>10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순수교환학생만 </a:t>
            </a:r>
            <a:r>
              <a:rPr lang="en-US" altLang="ko-KR" dirty="0" smtClean="0"/>
              <a:t>1,074</a:t>
            </a:r>
            <a:r>
              <a:rPr lang="ko-KR" altLang="en-US" dirty="0" smtClean="0"/>
              <a:t>명이며 해외연수파견학생까지 합치면 매년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천명 이상이 본교의 지원을 받아 해외에서 공부하는 기회를 갖게 됩니다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또한 </a:t>
            </a:r>
            <a:r>
              <a:rPr lang="en-US" altLang="ko-KR" dirty="0" smtClean="0"/>
              <a:t>2,732</a:t>
            </a:r>
            <a:r>
              <a:rPr lang="ko-KR" altLang="en-US" dirty="0" smtClean="0"/>
              <a:t>명의 외국인학생이 </a:t>
            </a:r>
            <a:r>
              <a:rPr lang="ko-KR" altLang="en-US" dirty="0" err="1" smtClean="0"/>
              <a:t>경희대학교에서</a:t>
            </a:r>
            <a:r>
              <a:rPr lang="ko-KR" altLang="en-US" dirty="0" smtClean="0"/>
              <a:t> 공부하고 있습니다</a:t>
            </a:r>
            <a:r>
              <a:rPr lang="en-US" altLang="ko-KR" dirty="0" smtClean="0"/>
              <a:t>.</a:t>
            </a:r>
          </a:p>
          <a:p>
            <a:endParaRPr lang="ko-KR" altLang="en-US" dirty="0" smtClean="0"/>
          </a:p>
        </p:txBody>
      </p:sp>
      <p:sp>
        <p:nvSpPr>
          <p:cNvPr id="512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4DE69A-612E-4B52-B231-AB8376442339}" type="slidenum">
              <a:rPr lang="ko-KR" altLang="en-US" smtClean="0">
                <a:solidFill>
                  <a:srgbClr val="000000"/>
                </a:solidFill>
              </a:rPr>
              <a:pPr/>
              <a:t>11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경희</a:t>
            </a:r>
            <a:r>
              <a:rPr lang="en-US" altLang="ko-KR" dirty="0" smtClean="0"/>
              <a:t>-UN</a:t>
            </a:r>
            <a:r>
              <a:rPr lang="en-US" altLang="ko-KR" baseline="0" dirty="0" smtClean="0"/>
              <a:t> </a:t>
            </a:r>
            <a:r>
              <a:rPr lang="ko-KR" altLang="en-US" baseline="0" dirty="0" err="1" smtClean="0"/>
              <a:t>인턴십</a:t>
            </a:r>
            <a:r>
              <a:rPr lang="ko-KR" altLang="en-US" baseline="0" dirty="0" smtClean="0"/>
              <a:t> 프로그램을 통해</a:t>
            </a:r>
            <a:endParaRPr lang="en-US" altLang="ko-KR" baseline="0" dirty="0" smtClean="0"/>
          </a:p>
          <a:p>
            <a:r>
              <a:rPr lang="ko-KR" altLang="en-US" baseline="0" dirty="0" smtClean="0"/>
              <a:t>국제기구에 입사한 </a:t>
            </a:r>
            <a:r>
              <a:rPr lang="en-US" altLang="ko-KR" baseline="0" dirty="0" smtClean="0"/>
              <a:t>2</a:t>
            </a:r>
            <a:r>
              <a:rPr lang="ko-KR" altLang="en-US" baseline="0" dirty="0" smtClean="0"/>
              <a:t>명의 동문 소개</a:t>
            </a:r>
            <a:endParaRPr lang="en-US" altLang="ko-KR" dirty="0" smtClean="0"/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1C0998-0FF5-47DE-95E0-F57CAA76C7D4}" type="slidenum">
              <a:rPr lang="ko-KR" altLang="en-US" smtClean="0">
                <a:solidFill>
                  <a:srgbClr val="000000"/>
                </a:solidFill>
              </a:rPr>
              <a:pPr/>
              <a:t>12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자</a:t>
            </a:r>
            <a:r>
              <a:rPr lang="en-US" altLang="ko-KR" dirty="0" smtClean="0"/>
              <a:t>~ </a:t>
            </a:r>
            <a:r>
              <a:rPr lang="ko-KR" altLang="en-US" dirty="0" smtClean="0"/>
              <a:t>이제 캠퍼스모습 잠시 보고 전공에 대해 소개해 드리겠습니다</a:t>
            </a:r>
            <a:r>
              <a:rPr lang="en-US" altLang="ko-KR" dirty="0" smtClean="0"/>
              <a:t>. </a:t>
            </a:r>
          </a:p>
        </p:txBody>
      </p:sp>
      <p:sp>
        <p:nvSpPr>
          <p:cNvPr id="634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E6FB3D-C22C-43B6-AE17-A633E462A74A}" type="slidenum">
              <a:rPr lang="ko-KR" altLang="en-US" smtClean="0">
                <a:solidFill>
                  <a:srgbClr val="000000"/>
                </a:solidFill>
              </a:rPr>
              <a:pPr/>
              <a:t>13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학과소개 </a:t>
            </a:r>
            <a:r>
              <a:rPr lang="ko-KR" altLang="en-US" smtClean="0"/>
              <a:t>정보디스플레이학 </a:t>
            </a:r>
            <a:endParaRPr lang="ko-KR" altLang="en-US" dirty="0" smtClean="0"/>
          </a:p>
        </p:txBody>
      </p:sp>
      <p:sp>
        <p:nvSpPr>
          <p:cNvPr id="573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A86CB9-1185-4BE1-977A-CBD04889A8C7}" type="slidenum">
              <a:rPr lang="ko-KR" altLang="en-US" smtClean="0">
                <a:solidFill>
                  <a:srgbClr val="000000"/>
                </a:solidFill>
              </a:rPr>
              <a:pPr/>
              <a:t>16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학과소개</a:t>
            </a:r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460E41-1DD3-44F8-A51F-66AE6E32B83C}" type="slidenum">
              <a:rPr lang="ko-KR" altLang="en-US" smtClean="0">
                <a:solidFill>
                  <a:srgbClr val="000000"/>
                </a:solidFill>
              </a:rPr>
              <a:pPr/>
              <a:t>17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취업현황은 취업자 </a:t>
            </a:r>
            <a:r>
              <a:rPr lang="en-US" altLang="ko-KR" dirty="0" smtClean="0"/>
              <a:t>210</a:t>
            </a:r>
            <a:r>
              <a:rPr lang="ko-KR" altLang="en-US" dirty="0" smtClean="0"/>
              <a:t>여명 대상으로 한 통계</a:t>
            </a:r>
          </a:p>
        </p:txBody>
      </p:sp>
      <p:sp>
        <p:nvSpPr>
          <p:cNvPr id="5837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460E41-1DD3-44F8-A51F-66AE6E32B83C}" type="slidenum">
              <a:rPr lang="ko-KR" altLang="en-US" smtClean="0">
                <a:solidFill>
                  <a:srgbClr val="000000"/>
                </a:solidFill>
              </a:rPr>
              <a:pPr/>
              <a:t>18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이제부터 입학전형안내 시작</a:t>
            </a:r>
            <a:r>
              <a:rPr lang="en-US" altLang="ko-KR" dirty="0" smtClean="0"/>
              <a:t>~</a:t>
            </a:r>
          </a:p>
        </p:txBody>
      </p:sp>
      <p:sp>
        <p:nvSpPr>
          <p:cNvPr id="471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18F874-9247-411E-904F-85E9091F000B}" type="slidenum">
              <a:rPr lang="ko-KR" altLang="en-US" smtClean="0">
                <a:solidFill>
                  <a:srgbClr val="000000"/>
                </a:solidFill>
              </a:rPr>
              <a:pPr/>
              <a:t>19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2014</a:t>
            </a:r>
            <a:r>
              <a:rPr lang="ko-KR" altLang="en-US" dirty="0" smtClean="0"/>
              <a:t>학년도 전형일정 소개</a:t>
            </a:r>
            <a:endParaRPr lang="en-US" altLang="ko-KR" dirty="0" smtClean="0"/>
          </a:p>
          <a:p>
            <a:r>
              <a:rPr lang="ko-KR" altLang="en-US" dirty="0" smtClean="0"/>
              <a:t>수시와 정시로 나뉘고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각각 </a:t>
            </a:r>
            <a:r>
              <a:rPr lang="ko-KR" altLang="en-US" dirty="0" err="1" smtClean="0"/>
              <a:t>어느시기에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원서접수하는지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알려주고</a:t>
            </a:r>
            <a:endParaRPr lang="en-US" altLang="ko-KR" baseline="0" dirty="0" smtClean="0"/>
          </a:p>
          <a:p>
            <a:r>
              <a:rPr lang="ko-KR" altLang="en-US" dirty="0" smtClean="0"/>
              <a:t>예년과 다르게 입학사정관전형 면접은 수능 이후로 실시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20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주요사항 설명</a:t>
            </a:r>
            <a:endParaRPr lang="en-US" altLang="ko-KR" dirty="0" smtClean="0"/>
          </a:p>
        </p:txBody>
      </p:sp>
      <p:sp>
        <p:nvSpPr>
          <p:cNvPr id="481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FAB23B-609A-450A-9046-FF47CFC4943D}" type="slidenum">
              <a:rPr lang="ko-KR" altLang="en-US" smtClean="0">
                <a:solidFill>
                  <a:srgbClr val="000000"/>
                </a:solidFill>
              </a:rPr>
              <a:pPr/>
              <a:t>21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경희의 인재상은 세계인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창조인</a:t>
            </a:r>
            <a:r>
              <a:rPr lang="en-US" altLang="ko-KR" dirty="0" smtClean="0"/>
              <a:t>, </a:t>
            </a:r>
            <a:r>
              <a:rPr lang="ko-KR" altLang="en-US" dirty="0" smtClean="0"/>
              <a:t>문화인입니다</a:t>
            </a:r>
            <a:r>
              <a:rPr lang="en-US" altLang="ko-KR" dirty="0" smtClean="0"/>
              <a:t>.(</a:t>
            </a:r>
            <a:r>
              <a:rPr lang="ko-KR" altLang="en-US" dirty="0" smtClean="0"/>
              <a:t>간단히 소개하며 넘어감</a:t>
            </a:r>
            <a:r>
              <a:rPr lang="en-US" altLang="ko-KR" dirty="0" smtClean="0"/>
              <a:t>) - </a:t>
            </a:r>
            <a:r>
              <a:rPr lang="ko-KR" altLang="en-US" dirty="0" smtClean="0"/>
              <a:t>클릭</a:t>
            </a:r>
            <a:r>
              <a:rPr lang="en-US" altLang="ko-KR" dirty="0" smtClean="0"/>
              <a:t> </a:t>
            </a:r>
          </a:p>
          <a:p>
            <a:r>
              <a:rPr lang="ko-KR" altLang="en-US" dirty="0" smtClean="0"/>
              <a:t>이러한 인재상은 문화세계의 창조라는 경희의 </a:t>
            </a:r>
            <a:r>
              <a:rPr lang="ko-KR" altLang="en-US" dirty="0" err="1" smtClean="0"/>
              <a:t>창학이념에</a:t>
            </a:r>
            <a:r>
              <a:rPr lang="ko-KR" altLang="en-US" dirty="0" smtClean="0"/>
              <a:t> 바탕을 두고 있습니다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특히 입학사정관제를 준비하는 학생은 경희의 인재상을 명확히 알고 지원하는 게</a:t>
            </a:r>
            <a:r>
              <a:rPr lang="en-US" altLang="ko-KR" baseline="0" dirty="0" smtClean="0"/>
              <a:t> </a:t>
            </a:r>
            <a:r>
              <a:rPr lang="ko-KR" altLang="en-US" dirty="0" smtClean="0"/>
              <a:t>필요하다고 강조</a:t>
            </a:r>
          </a:p>
        </p:txBody>
      </p:sp>
      <p:sp>
        <p:nvSpPr>
          <p:cNvPr id="399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082E60-BD16-4A5D-8348-BC1F05BD8990}" type="slidenum">
              <a:rPr lang="ko-KR" altLang="en-US" smtClean="0">
                <a:solidFill>
                  <a:srgbClr val="000000"/>
                </a:solidFill>
              </a:rPr>
              <a:pPr/>
              <a:t>2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수시는 수시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차로 수시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차는 입학사정관전형과 실기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실적 등을 중심으로 선발하고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수시</a:t>
            </a:r>
            <a:r>
              <a:rPr lang="en-US" altLang="ko-KR" dirty="0" smtClean="0"/>
              <a:t>2</a:t>
            </a:r>
            <a:r>
              <a:rPr lang="ko-KR" altLang="en-US" dirty="0" smtClean="0"/>
              <a:t>차는 </a:t>
            </a:r>
            <a:r>
              <a:rPr lang="en-US" altLang="ko-KR" dirty="0" smtClean="0"/>
              <a:t>~~~~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정시는</a:t>
            </a:r>
            <a:r>
              <a:rPr lang="en-US" altLang="ko-KR" dirty="0" smtClean="0"/>
              <a:t>~~~</a:t>
            </a:r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</p:txBody>
      </p:sp>
      <p:sp>
        <p:nvSpPr>
          <p:cNvPr id="491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3A88B2-3C50-4D93-86C3-1314D2F2E13C}" type="slidenum">
              <a:rPr lang="ko-KR" altLang="en-US" smtClean="0">
                <a:solidFill>
                  <a:srgbClr val="000000"/>
                </a:solidFill>
              </a:rPr>
              <a:pPr/>
              <a:t>22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그럼 수시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차부터 살펴보자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수시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차는 </a:t>
            </a:r>
            <a:r>
              <a:rPr lang="ko-KR" altLang="en-US" dirty="0" err="1" smtClean="0"/>
              <a:t>네오부터</a:t>
            </a:r>
            <a:r>
              <a:rPr lang="en-US" altLang="ko-KR" dirty="0" smtClean="0"/>
              <a:t>~ </a:t>
            </a:r>
            <a:r>
              <a:rPr lang="ko-KR" altLang="en-US" dirty="0" err="1" smtClean="0"/>
              <a:t>실기우수자</a:t>
            </a:r>
            <a:r>
              <a:rPr lang="ko-KR" altLang="en-US" baseline="0" dirty="0" err="1" smtClean="0"/>
              <a:t>전형이</a:t>
            </a:r>
            <a:r>
              <a:rPr lang="ko-KR" altLang="en-US" baseline="0" dirty="0" smtClean="0"/>
              <a:t> 있는데 </a:t>
            </a:r>
            <a:endParaRPr lang="en-US" altLang="ko-KR" baseline="0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baseline="0" dirty="0" smtClean="0"/>
              <a:t>이중 </a:t>
            </a:r>
            <a:r>
              <a:rPr lang="ko-KR" altLang="en-US" baseline="0" dirty="0" err="1" smtClean="0"/>
              <a:t>네오부터</a:t>
            </a:r>
            <a:r>
              <a:rPr lang="ko-KR" altLang="en-US" baseline="0" dirty="0" smtClean="0"/>
              <a:t> </a:t>
            </a:r>
            <a:r>
              <a:rPr lang="ko-KR" altLang="en-US" baseline="0" dirty="0" err="1" smtClean="0"/>
              <a:t>창체까지가</a:t>
            </a:r>
            <a:r>
              <a:rPr lang="ko-KR" altLang="en-US" baseline="0" dirty="0" smtClean="0"/>
              <a:t> 사정관전형임</a:t>
            </a:r>
            <a:r>
              <a:rPr lang="en-US" altLang="ko-KR" baseline="0" dirty="0" smtClean="0"/>
              <a:t>…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endParaRPr lang="en-US" altLang="ko-KR" dirty="0" smtClean="0"/>
          </a:p>
        </p:txBody>
      </p:sp>
      <p:sp>
        <p:nvSpPr>
          <p:cNvPr id="501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7D85D5-B2B4-4E37-8ED6-B12E72CE60CA}" type="slidenum">
              <a:rPr lang="ko-KR" altLang="en-US" smtClean="0">
                <a:solidFill>
                  <a:srgbClr val="000000"/>
                </a:solidFill>
              </a:rPr>
              <a:pPr/>
              <a:t>23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지금부터 사정관전형을 자세히 살펴보자</a:t>
            </a:r>
            <a:r>
              <a:rPr lang="en-US" altLang="ko-KR" dirty="0" smtClean="0"/>
              <a:t>~</a:t>
            </a:r>
          </a:p>
          <a:p>
            <a:r>
              <a:rPr lang="ko-KR" altLang="en-US" dirty="0" smtClean="0"/>
              <a:t>내용설명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24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1</a:t>
            </a:r>
            <a:r>
              <a:rPr lang="ko-KR" altLang="en-US" baseline="0" dirty="0" smtClean="0"/>
              <a:t>단계 선발인원을 </a:t>
            </a:r>
            <a:r>
              <a:rPr lang="en-US" altLang="ko-KR" baseline="0" dirty="0" smtClean="0"/>
              <a:t>300%</a:t>
            </a:r>
            <a:r>
              <a:rPr lang="ko-KR" altLang="en-US" baseline="0" dirty="0" smtClean="0"/>
              <a:t>에서 </a:t>
            </a:r>
            <a:r>
              <a:rPr lang="en-US" altLang="ko-KR" baseline="0" dirty="0" smtClean="0"/>
              <a:t>400%</a:t>
            </a:r>
            <a:r>
              <a:rPr lang="ko-KR" altLang="en-US" baseline="0" dirty="0" smtClean="0"/>
              <a:t>로 확대</a:t>
            </a:r>
            <a:endParaRPr lang="en-US" altLang="ko-KR" baseline="0" dirty="0" smtClean="0"/>
          </a:p>
          <a:p>
            <a:r>
              <a:rPr lang="ko-KR" altLang="en-US" baseline="0" dirty="0" smtClean="0"/>
              <a:t>모집인원 </a:t>
            </a:r>
            <a:r>
              <a:rPr lang="en-US" altLang="ko-KR" baseline="0" dirty="0" smtClean="0"/>
              <a:t>60</a:t>
            </a:r>
            <a:r>
              <a:rPr lang="ko-KR" altLang="en-US" baseline="0" dirty="0" smtClean="0"/>
              <a:t>명 증가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25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경인지역은 슬라이드 지우고 사용</a:t>
            </a:r>
            <a:endParaRPr lang="en-US" altLang="ko-KR" dirty="0" smtClean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현재 숨기기 되어 있음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27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baseline="0" dirty="0" smtClean="0"/>
              <a:t>2013</a:t>
            </a:r>
            <a:r>
              <a:rPr lang="ko-KR" altLang="en-US" baseline="0" dirty="0" smtClean="0"/>
              <a:t>학년도까지 고교 졸업예정자에서 삼수생까지 지원 기회 부여</a:t>
            </a:r>
            <a:endParaRPr lang="en-US" altLang="ko-KR" baseline="0" dirty="0" smtClean="0"/>
          </a:p>
          <a:p>
            <a:r>
              <a:rPr lang="ko-KR" altLang="en-US" baseline="0" dirty="0" smtClean="0"/>
              <a:t>서류평가 간소화 </a:t>
            </a:r>
            <a:r>
              <a:rPr lang="en-US" altLang="ko-KR" baseline="0" dirty="0" smtClean="0"/>
              <a:t>: 2</a:t>
            </a:r>
            <a:r>
              <a:rPr lang="ko-KR" altLang="en-US" baseline="0" dirty="0" smtClean="0"/>
              <a:t>회에서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회로 축소</a:t>
            </a:r>
            <a:endParaRPr lang="en-US" altLang="ko-KR" baseline="0" dirty="0" smtClean="0"/>
          </a:p>
          <a:p>
            <a:r>
              <a:rPr lang="en-US" altLang="ko-KR" baseline="0" dirty="0" smtClean="0"/>
              <a:t>1</a:t>
            </a:r>
            <a:r>
              <a:rPr lang="ko-KR" altLang="en-US" baseline="0" dirty="0" smtClean="0"/>
              <a:t>단계 평가인원 </a:t>
            </a:r>
            <a:r>
              <a:rPr lang="en-US" altLang="ko-KR" baseline="0" dirty="0" smtClean="0"/>
              <a:t>500%</a:t>
            </a:r>
            <a:r>
              <a:rPr lang="ko-KR" altLang="en-US" baseline="0" dirty="0" smtClean="0"/>
              <a:t>에서 </a:t>
            </a:r>
            <a:r>
              <a:rPr lang="en-US" altLang="ko-KR" baseline="0" dirty="0" smtClean="0"/>
              <a:t>300%</a:t>
            </a:r>
            <a:r>
              <a:rPr lang="ko-KR" altLang="en-US" baseline="0" dirty="0" smtClean="0"/>
              <a:t>로 축소</a:t>
            </a:r>
            <a:endParaRPr lang="en-US" altLang="ko-KR" baseline="0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28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피아노 전공 모집인원 확대</a:t>
            </a:r>
            <a:r>
              <a:rPr lang="en-US" altLang="ko-KR" dirty="0" smtClean="0"/>
              <a:t>(4</a:t>
            </a:r>
            <a:r>
              <a:rPr lang="ko-KR" altLang="en-US" dirty="0" smtClean="0"/>
              <a:t>명에서 </a:t>
            </a:r>
            <a:r>
              <a:rPr lang="en-US" altLang="ko-KR" dirty="0" smtClean="0"/>
              <a:t>8</a:t>
            </a:r>
            <a:r>
              <a:rPr lang="ko-KR" altLang="en-US" dirty="0" smtClean="0"/>
              <a:t>명</a:t>
            </a:r>
            <a:r>
              <a:rPr lang="en-US" altLang="ko-KR" dirty="0" smtClean="0"/>
              <a:t>)</a:t>
            </a:r>
            <a:r>
              <a:rPr lang="ko-KR" altLang="en-US" dirty="0" smtClean="0"/>
              <a:t>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성약 분야 신설</a:t>
            </a:r>
            <a:r>
              <a:rPr lang="en-US" altLang="ko-KR" dirty="0" smtClean="0"/>
              <a:t>(8</a:t>
            </a:r>
            <a:r>
              <a:rPr lang="ko-KR" altLang="en-US" dirty="0" smtClean="0"/>
              <a:t>명</a:t>
            </a:r>
            <a:r>
              <a:rPr lang="en-US" altLang="ko-KR" dirty="0" smtClean="0"/>
              <a:t>)</a:t>
            </a:r>
          </a:p>
          <a:p>
            <a:r>
              <a:rPr lang="ko-KR" altLang="en-US" dirty="0" smtClean="0"/>
              <a:t>특기재평가 </a:t>
            </a:r>
            <a:r>
              <a:rPr lang="en-US" altLang="ko-KR" dirty="0" smtClean="0"/>
              <a:t>70% + </a:t>
            </a:r>
            <a:r>
              <a:rPr lang="ko-KR" altLang="en-US" dirty="0" smtClean="0"/>
              <a:t>수상실적평가 </a:t>
            </a:r>
            <a:r>
              <a:rPr lang="en-US" altLang="ko-KR" dirty="0" smtClean="0"/>
              <a:t>30%</a:t>
            </a:r>
            <a:r>
              <a:rPr lang="ko-KR" altLang="en-US" dirty="0" smtClean="0"/>
              <a:t>에서 단계별 전형으로 변화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실기고사 반영 비율 강화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29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512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FA3849-A57E-4BF4-B97B-52D97BD70F2A}" type="slidenum">
              <a:rPr lang="ko-KR" altLang="en-US" smtClean="0">
                <a:solidFill>
                  <a:prstClr val="black"/>
                </a:solidFill>
              </a:rPr>
              <a:pPr/>
              <a:t>30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ko-KR" smtClean="0"/>
          </a:p>
          <a:p>
            <a:pPr eaLnBrk="1" hangingPunct="1">
              <a:spcBef>
                <a:spcPct val="0"/>
              </a:spcBef>
            </a:pPr>
            <a:endParaRPr lang="en-US" altLang="ko-KR" smtClean="0"/>
          </a:p>
        </p:txBody>
      </p:sp>
      <p:sp>
        <p:nvSpPr>
          <p:cNvPr id="522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9667C2-6CCD-41AB-8D74-E0485BFEB2FB}" type="slidenum">
              <a:rPr lang="ko-KR" altLang="en-US" smtClean="0">
                <a:solidFill>
                  <a:srgbClr val="000000"/>
                </a:solidFill>
              </a:rPr>
              <a:pPr/>
              <a:t>31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일반학생에서 </a:t>
            </a:r>
            <a:r>
              <a:rPr lang="ko-KR" altLang="en-US" dirty="0" err="1" smtClean="0"/>
              <a:t>논술우수자전형으로</a:t>
            </a:r>
            <a:endParaRPr lang="en-US" altLang="ko-KR" dirty="0" smtClean="0"/>
          </a:p>
          <a:p>
            <a:r>
              <a:rPr lang="ko-KR" altLang="en-US" dirty="0" smtClean="0"/>
              <a:t>최저학력기준 조건 변경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우선선발 및 일반선발 모두 논술 비중 확대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32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err="1" smtClean="0"/>
              <a:t>경희대학교는</a:t>
            </a:r>
            <a:r>
              <a:rPr lang="ko-KR" altLang="en-US" dirty="0" smtClean="0"/>
              <a:t> 서울캠퍼스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국제캠퍼스가 있지요</a:t>
            </a:r>
            <a:r>
              <a:rPr lang="en-US" altLang="ko-KR" dirty="0" smtClean="0"/>
              <a:t>~(</a:t>
            </a:r>
            <a:r>
              <a:rPr lang="ko-KR" altLang="en-US" dirty="0" smtClean="0"/>
              <a:t>광릉은 설명에서 제외</a:t>
            </a:r>
            <a:r>
              <a:rPr lang="en-US" altLang="ko-KR" dirty="0" smtClean="0"/>
              <a:t>) </a:t>
            </a:r>
          </a:p>
          <a:p>
            <a:r>
              <a:rPr lang="ko-KR" altLang="en-US" dirty="0" smtClean="0"/>
              <a:t>서울캠퍼스는 의학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기초과학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인문사회계열 중심</a:t>
            </a:r>
            <a:endParaRPr lang="en-US" altLang="ko-KR" dirty="0" smtClean="0"/>
          </a:p>
          <a:p>
            <a:r>
              <a:rPr lang="ko-KR" altLang="en-US" dirty="0" smtClean="0"/>
              <a:t>국제캠퍼스는 공학계열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외국어계열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현대예술 중심</a:t>
            </a:r>
            <a:endParaRPr lang="en-US" altLang="ko-KR" dirty="0" smtClean="0"/>
          </a:p>
          <a:p>
            <a:r>
              <a:rPr lang="ko-KR" altLang="en-US" dirty="0" smtClean="0"/>
              <a:t>이 두 캠퍼스가 </a:t>
            </a:r>
            <a:r>
              <a:rPr lang="en-US" altLang="ko-KR" dirty="0" smtClean="0"/>
              <a:t>2012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3</a:t>
            </a:r>
            <a:r>
              <a:rPr lang="ko-KR" altLang="en-US" dirty="0" smtClean="0"/>
              <a:t>월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통합되었습니다</a:t>
            </a:r>
            <a:r>
              <a:rPr lang="en-US" altLang="ko-KR" baseline="0" dirty="0" smtClean="0"/>
              <a:t>. </a:t>
            </a:r>
            <a:endParaRPr lang="en-US" altLang="ko-KR" dirty="0" smtClean="0"/>
          </a:p>
          <a:p>
            <a:r>
              <a:rPr lang="ko-KR" altLang="en-US" dirty="0" smtClean="0"/>
              <a:t>이로써 학문간 </a:t>
            </a:r>
            <a:r>
              <a:rPr lang="ko-KR" altLang="en-US" dirty="0" err="1" smtClean="0"/>
              <a:t>융복합</a:t>
            </a:r>
            <a:r>
              <a:rPr lang="ko-KR" altLang="en-US" dirty="0" smtClean="0"/>
              <a:t> 및 교류가 확대되고 세계정상대학 구현이라는 목표에 한걸음 다가서고 있습니다</a:t>
            </a:r>
            <a:r>
              <a:rPr lang="en-US" altLang="ko-KR" dirty="0" smtClean="0"/>
              <a:t>. </a:t>
            </a:r>
          </a:p>
        </p:txBody>
      </p:sp>
      <p:sp>
        <p:nvSpPr>
          <p:cNvPr id="4096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B70187-B446-46C0-887E-19677646D0BB}" type="slidenum">
              <a:rPr lang="ko-KR" altLang="en-US" smtClean="0">
                <a:solidFill>
                  <a:srgbClr val="000000"/>
                </a:solidFill>
              </a:rPr>
              <a:pPr/>
              <a:t>3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새로운 전형 신설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외국어 특기자 전형 흡수</a:t>
            </a:r>
            <a:endParaRPr lang="en-US" altLang="ko-KR" dirty="0" smtClean="0"/>
          </a:p>
          <a:p>
            <a:pPr marL="228600" indent="-228600">
              <a:buAutoNum type="arabicParenR"/>
            </a:pPr>
            <a:r>
              <a:rPr lang="ko-KR" altLang="en-US" dirty="0" smtClean="0"/>
              <a:t>글로벌 인재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영어</a:t>
            </a:r>
            <a:r>
              <a:rPr lang="en-US" altLang="ko-KR" dirty="0" smtClean="0"/>
              <a:t>/</a:t>
            </a:r>
            <a:r>
              <a:rPr lang="ko-KR" altLang="en-US" dirty="0" smtClean="0"/>
              <a:t>외국어 관련 교과 </a:t>
            </a:r>
            <a:r>
              <a:rPr lang="en-US" altLang="ko-KR" dirty="0" smtClean="0"/>
              <a:t>35</a:t>
            </a:r>
            <a:r>
              <a:rPr lang="ko-KR" altLang="en-US" dirty="0" smtClean="0"/>
              <a:t>단위 이상 이수자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외국어</a:t>
            </a:r>
            <a:r>
              <a:rPr lang="en-US" altLang="ko-KR" dirty="0" smtClean="0"/>
              <a:t>/</a:t>
            </a:r>
            <a:r>
              <a:rPr lang="ko-KR" altLang="en-US" dirty="0" smtClean="0"/>
              <a:t>국제 관련 전문교과 이수자</a:t>
            </a:r>
            <a:r>
              <a:rPr lang="en-US" altLang="ko-KR" dirty="0" smtClean="0"/>
              <a:t>(1</a:t>
            </a:r>
            <a:r>
              <a:rPr lang="ko-KR" altLang="en-US" dirty="0" smtClean="0"/>
              <a:t>과목이라도 이수하면 됨</a:t>
            </a:r>
            <a:r>
              <a:rPr lang="en-US" altLang="ko-KR" dirty="0" smtClean="0"/>
              <a:t>)</a:t>
            </a:r>
          </a:p>
          <a:p>
            <a:pPr marL="228600" indent="-228600">
              <a:buNone/>
            </a:pPr>
            <a:r>
              <a:rPr lang="en-US" altLang="ko-KR" dirty="0" smtClean="0"/>
              <a:t>                        </a:t>
            </a:r>
            <a:r>
              <a:rPr lang="ko-KR" altLang="en-US" dirty="0" smtClean="0"/>
              <a:t>외국어 우수자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토익</a:t>
            </a:r>
            <a:r>
              <a:rPr lang="ko-KR" altLang="en-US" dirty="0" smtClean="0"/>
              <a:t> </a:t>
            </a:r>
            <a:r>
              <a:rPr lang="en-US" altLang="ko-KR" dirty="0" smtClean="0"/>
              <a:t>950</a:t>
            </a:r>
            <a:r>
              <a:rPr lang="ko-KR" altLang="en-US" dirty="0" smtClean="0"/>
              <a:t>점</a:t>
            </a:r>
            <a:r>
              <a:rPr lang="en-US" altLang="ko-KR" dirty="0" smtClean="0"/>
              <a:t>, </a:t>
            </a:r>
            <a:r>
              <a:rPr lang="ko-KR" altLang="en-US" dirty="0" smtClean="0"/>
              <a:t>토플 </a:t>
            </a:r>
            <a:r>
              <a:rPr lang="en-US" altLang="ko-KR" dirty="0" smtClean="0"/>
              <a:t>IBT 105</a:t>
            </a:r>
            <a:r>
              <a:rPr lang="ko-KR" altLang="en-US" dirty="0" smtClean="0"/>
              <a:t>점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텝스</a:t>
            </a:r>
            <a:r>
              <a:rPr lang="ko-KR" altLang="en-US" dirty="0" smtClean="0"/>
              <a:t> </a:t>
            </a:r>
            <a:r>
              <a:rPr lang="en-US" altLang="ko-KR" dirty="0" smtClean="0"/>
              <a:t>930</a:t>
            </a:r>
            <a:r>
              <a:rPr lang="ko-KR" altLang="en-US" dirty="0" smtClean="0"/>
              <a:t>점</a:t>
            </a:r>
            <a:r>
              <a:rPr lang="en-US" altLang="ko-KR" dirty="0" smtClean="0"/>
              <a:t>, IELTS 7.0 </a:t>
            </a:r>
            <a:r>
              <a:rPr lang="ko-KR" altLang="en-US" dirty="0" smtClean="0"/>
              <a:t>이상</a:t>
            </a:r>
            <a:r>
              <a:rPr lang="en-US" altLang="ko-KR" dirty="0" smtClean="0"/>
              <a:t>)</a:t>
            </a:r>
          </a:p>
          <a:p>
            <a:pPr marL="228600" indent="-228600">
              <a:buNone/>
            </a:pPr>
            <a:r>
              <a:rPr lang="en-US" altLang="ko-KR" dirty="0" smtClean="0"/>
              <a:t>2) </a:t>
            </a:r>
            <a:r>
              <a:rPr lang="ko-KR" altLang="en-US" dirty="0" smtClean="0"/>
              <a:t>과학인재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수학</a:t>
            </a:r>
            <a:r>
              <a:rPr lang="en-US" altLang="ko-KR" dirty="0" smtClean="0"/>
              <a:t>/</a:t>
            </a:r>
            <a:r>
              <a:rPr lang="ko-KR" altLang="en-US" dirty="0" smtClean="0"/>
              <a:t>과학 관련 교과 </a:t>
            </a:r>
            <a:r>
              <a:rPr lang="en-US" altLang="ko-KR" dirty="0" smtClean="0"/>
              <a:t>65</a:t>
            </a:r>
            <a:r>
              <a:rPr lang="ko-KR" altLang="en-US" dirty="0" smtClean="0"/>
              <a:t>단위 이상 이수자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수학</a:t>
            </a:r>
            <a:r>
              <a:rPr lang="en-US" altLang="ko-KR" dirty="0" smtClean="0"/>
              <a:t>/</a:t>
            </a:r>
            <a:r>
              <a:rPr lang="ko-KR" altLang="en-US" dirty="0" smtClean="0"/>
              <a:t>과학 관련 전문교과 이수자</a:t>
            </a:r>
            <a:r>
              <a:rPr lang="en-US" altLang="ko-KR" dirty="0" smtClean="0"/>
              <a:t>(1</a:t>
            </a:r>
            <a:r>
              <a:rPr lang="ko-KR" altLang="en-US" dirty="0" smtClean="0"/>
              <a:t>과목이라도 이수하면 됨</a:t>
            </a:r>
            <a:r>
              <a:rPr lang="en-US" altLang="ko-KR" dirty="0" smtClean="0"/>
              <a:t>)</a:t>
            </a:r>
          </a:p>
          <a:p>
            <a:pPr marL="228600" indent="-228600">
              <a:buNone/>
            </a:pP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33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서울국제캠퍼스  </a:t>
            </a:r>
            <a:r>
              <a:rPr lang="ko-KR" altLang="en-US" dirty="0" err="1" smtClean="0"/>
              <a:t>가나다군에서</a:t>
            </a:r>
            <a:r>
              <a:rPr lang="ko-KR" altLang="en-US" dirty="0" smtClean="0"/>
              <a:t> 모두 선발</a:t>
            </a:r>
            <a:endParaRPr lang="en-US" altLang="ko-KR" dirty="0" smtClean="0"/>
          </a:p>
        </p:txBody>
      </p:sp>
      <p:sp>
        <p:nvSpPr>
          <p:cNvPr id="532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37E963-7AEE-4A7A-80D8-3FC0FB1F0968}" type="slidenum">
              <a:rPr lang="ko-KR" altLang="en-US" smtClean="0">
                <a:solidFill>
                  <a:srgbClr val="000000"/>
                </a:solidFill>
              </a:rPr>
              <a:pPr/>
              <a:t>34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국제캠퍼스도 </a:t>
            </a:r>
            <a:r>
              <a:rPr lang="ko-KR" altLang="en-US" dirty="0" err="1" smtClean="0"/>
              <a:t>가군에서</a:t>
            </a:r>
            <a:r>
              <a:rPr lang="ko-KR" altLang="en-US" dirty="0" smtClean="0"/>
              <a:t> 선발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수능</a:t>
            </a:r>
            <a:r>
              <a:rPr lang="en-US" altLang="ko-KR" dirty="0" smtClean="0"/>
              <a:t>100%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35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정원외전형은</a:t>
            </a:r>
            <a:r>
              <a:rPr lang="ko-KR" altLang="en-US" dirty="0" smtClean="0"/>
              <a:t> 입학사정관전형</a:t>
            </a:r>
            <a:endParaRPr lang="en-US" altLang="ko-KR" dirty="0" smtClean="0"/>
          </a:p>
          <a:p>
            <a:r>
              <a:rPr lang="ko-KR" altLang="en-US" dirty="0" smtClean="0"/>
              <a:t>최저학력기준 없음</a:t>
            </a:r>
            <a:endParaRPr lang="en-US" altLang="ko-KR" dirty="0" smtClean="0"/>
          </a:p>
          <a:p>
            <a:r>
              <a:rPr lang="ko-KR" altLang="en-US" dirty="0" smtClean="0"/>
              <a:t>농어촌학생전형</a:t>
            </a:r>
            <a:r>
              <a:rPr lang="ko-KR" altLang="en-US" baseline="0" dirty="0" smtClean="0"/>
              <a:t> 자격요건 변경 </a:t>
            </a:r>
            <a:r>
              <a:rPr lang="en-US" altLang="ko-KR" baseline="0" dirty="0" smtClean="0"/>
              <a:t>: </a:t>
            </a:r>
            <a:r>
              <a:rPr lang="ko-KR" altLang="en-US" baseline="0" dirty="0" smtClean="0"/>
              <a:t>중</a:t>
            </a:r>
            <a:r>
              <a:rPr lang="en-US" altLang="ko-KR" baseline="0" dirty="0" smtClean="0"/>
              <a:t>3</a:t>
            </a:r>
            <a:r>
              <a:rPr lang="ko-KR" altLang="en-US" baseline="0" dirty="0" smtClean="0"/>
              <a:t>학년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학기부터 해당 </a:t>
            </a:r>
            <a:r>
              <a:rPr lang="en-US" altLang="ko-KR" baseline="0" dirty="0" smtClean="0"/>
              <a:t>/</a:t>
            </a:r>
            <a:r>
              <a:rPr lang="ko-KR" altLang="en-US" baseline="0" dirty="0" smtClean="0"/>
              <a:t>본인이 </a:t>
            </a:r>
            <a:r>
              <a:rPr lang="ko-KR" altLang="en-US" baseline="0" dirty="0" err="1" smtClean="0"/>
              <a:t>초중고</a:t>
            </a:r>
            <a:r>
              <a:rPr lang="ko-KR" altLang="en-US" baseline="0" dirty="0" smtClean="0"/>
              <a:t> 농어촌지역에서 거주하며 농어촌 소재 학교 재학한 자</a:t>
            </a:r>
            <a:endParaRPr lang="en-US" altLang="ko-KR" baseline="0" dirty="0" smtClean="0"/>
          </a:p>
          <a:p>
            <a:r>
              <a:rPr lang="ko-KR" altLang="en-US" baseline="0" dirty="0" smtClean="0"/>
              <a:t>특수교육대상자 입학사정관전형으로 전환</a:t>
            </a:r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38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3000</a:t>
            </a:r>
            <a:r>
              <a:rPr lang="ko-KR" altLang="en-US" dirty="0" err="1" smtClean="0"/>
              <a:t>여개가</a:t>
            </a:r>
            <a:r>
              <a:rPr lang="ko-KR" altLang="en-US" dirty="0" smtClean="0"/>
              <a:t> 넘는 전형이 있다고 하지만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자세히 들여다 보면 대학에서 선발하는 방법은 의외로 간단하다</a:t>
            </a:r>
            <a:r>
              <a:rPr lang="en-US" altLang="ko-KR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경희대는 학생부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수능</a:t>
            </a:r>
            <a:r>
              <a:rPr lang="en-US" altLang="ko-KR" dirty="0" smtClean="0"/>
              <a:t>, </a:t>
            </a:r>
            <a:r>
              <a:rPr lang="ko-KR" altLang="en-US" dirty="0" smtClean="0"/>
              <a:t>논술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입학사정관전형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실기실적 등을 통해서 학생을 선발하고 있다</a:t>
            </a:r>
            <a:r>
              <a:rPr lang="en-US" altLang="ko-KR" dirty="0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이중 본인이 </a:t>
            </a:r>
            <a:r>
              <a:rPr lang="ko-KR" altLang="en-US" dirty="0" err="1" smtClean="0"/>
              <a:t>자신있는</a:t>
            </a:r>
            <a:r>
              <a:rPr lang="ko-KR" altLang="en-US" dirty="0" smtClean="0"/>
              <a:t> 한두 분야를 선택하여 집중하는 것이 좋다</a:t>
            </a:r>
            <a:r>
              <a:rPr lang="en-US" altLang="ko-KR" dirty="0" smtClean="0"/>
              <a:t>~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dirty="0" err="1" smtClean="0"/>
              <a:t>전형요소별로</a:t>
            </a:r>
            <a:r>
              <a:rPr lang="ko-KR" altLang="en-US" dirty="0" smtClean="0"/>
              <a:t> 어떻게 반영하는지 살펴볼까</a:t>
            </a:r>
            <a:r>
              <a:rPr lang="en-US" altLang="ko-KR" dirty="0" smtClean="0"/>
              <a:t>?</a:t>
            </a:r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140306-4E2D-4F65-AE5E-B07876F3AE0D}" type="slidenum">
              <a:rPr lang="ko-KR" altLang="en-US" smtClean="0">
                <a:solidFill>
                  <a:srgbClr val="000000"/>
                </a:solidFill>
              </a:rPr>
              <a:pPr/>
              <a:t>39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학생부 반영방법 설명</a:t>
            </a:r>
            <a:endParaRPr lang="en-US" altLang="ko-KR" dirty="0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C3D5E6-4A46-485E-A749-16F5EEB8DED8}" type="slidenum">
              <a:rPr lang="ko-KR" altLang="en-US">
                <a:solidFill>
                  <a:srgbClr val="000000"/>
                </a:solidFill>
              </a:rPr>
              <a:pPr/>
              <a:t>40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수능반영방법설명</a:t>
            </a:r>
          </a:p>
        </p:txBody>
      </p:sp>
      <p:sp>
        <p:nvSpPr>
          <p:cNvPr id="829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9957BD-EBFD-4DDD-A94E-C4EBB30FDA3F}" type="slidenum">
              <a:rPr lang="ko-KR" altLang="en-US">
                <a:solidFill>
                  <a:srgbClr val="000000"/>
                </a:solidFill>
              </a:rPr>
              <a:pPr/>
              <a:t>41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논술설명</a:t>
            </a:r>
            <a:endParaRPr lang="en-US" altLang="ko-KR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F18837-F783-4536-8390-0ED3B1103AB8}" type="slidenum">
              <a:rPr lang="ko-KR" altLang="en-US">
                <a:solidFill>
                  <a:srgbClr val="000000"/>
                </a:solidFill>
              </a:rPr>
              <a:pPr/>
              <a:t>42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ko-KR" smtClean="0"/>
          </a:p>
        </p:txBody>
      </p:sp>
      <p:sp>
        <p:nvSpPr>
          <p:cNvPr id="8499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E200B1D-83F5-4DFD-BA46-355D2F93A9B7}" type="slidenum">
              <a:rPr lang="ko-KR" altLang="en-US">
                <a:solidFill>
                  <a:srgbClr val="000000"/>
                </a:solidFill>
              </a:rPr>
              <a:pPr/>
              <a:t>43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smtClean="0"/>
              <a:t>이렇게 서류를 제출하면 우리는 위와 같은 평가기준에 따라 평가를 한다</a:t>
            </a:r>
            <a:r>
              <a:rPr lang="en-US" altLang="ko-KR" smtClean="0"/>
              <a:t>…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smtClean="0"/>
              <a:t>설명 블라블라</a:t>
            </a:r>
            <a:r>
              <a:rPr lang="en-US" altLang="ko-KR" smtClean="0"/>
              <a:t>~~~</a:t>
            </a:r>
          </a:p>
        </p:txBody>
      </p:sp>
      <p:sp>
        <p:nvSpPr>
          <p:cNvPr id="890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7ABB1A-59CA-4B3A-A6DC-ED8C40FCC1E5}" type="slidenum">
              <a:rPr lang="ko-KR" altLang="en-US">
                <a:solidFill>
                  <a:srgbClr val="000000"/>
                </a:solidFill>
              </a:rPr>
              <a:pPr/>
              <a:t>44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이러한 경희의 발전은 대외적 평가에서도 확인할 수 있는데요</a:t>
            </a:r>
            <a:r>
              <a:rPr lang="en-US" altLang="ko-KR" dirty="0" smtClean="0"/>
              <a:t>~ </a:t>
            </a:r>
            <a:r>
              <a:rPr lang="ko-KR" altLang="en-US" dirty="0" smtClean="0"/>
              <a:t>하면서</a:t>
            </a:r>
            <a:endParaRPr lang="en-US" altLang="ko-KR" dirty="0" smtClean="0"/>
          </a:p>
          <a:p>
            <a:r>
              <a:rPr lang="ko-KR" altLang="en-US" b="0" dirty="0" smtClean="0"/>
              <a:t>국내와 세계대학 순위에 대해 각각의 성과를 소개해 주시면 됩니다</a:t>
            </a:r>
            <a:r>
              <a:rPr lang="en-US" altLang="ko-KR" b="0" dirty="0" smtClean="0"/>
              <a:t>. </a:t>
            </a:r>
          </a:p>
          <a:p>
            <a:r>
              <a:rPr lang="ko-KR" altLang="en-US" dirty="0" smtClean="0"/>
              <a:t>또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고객만족도는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재학생 만족도</a:t>
            </a:r>
            <a:r>
              <a:rPr lang="en-US" altLang="ko-KR" dirty="0" smtClean="0"/>
              <a:t> </a:t>
            </a:r>
            <a:r>
              <a:rPr lang="ko-KR" altLang="en-US" dirty="0" smtClean="0"/>
              <a:t>평가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로</a:t>
            </a:r>
            <a:r>
              <a:rPr lang="en-US" altLang="ko-KR" dirty="0" smtClean="0"/>
              <a:t> </a:t>
            </a:r>
            <a:r>
              <a:rPr lang="ko-KR" altLang="en-US" dirty="0" smtClean="0"/>
              <a:t> 국내 사립대학 </a:t>
            </a:r>
            <a:r>
              <a:rPr lang="en-US" altLang="ko-KR" dirty="0" smtClean="0"/>
              <a:t>2</a:t>
            </a:r>
            <a:r>
              <a:rPr lang="ko-KR" altLang="en-US" dirty="0" smtClean="0"/>
              <a:t>위를 강조해 주시기 바랍니다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“</a:t>
            </a:r>
            <a:r>
              <a:rPr lang="ko-KR" altLang="en-US" dirty="0" smtClean="0"/>
              <a:t>학교에 입학하면 학교를 더 사랑하게 되는 게 경희의 매력</a:t>
            </a:r>
            <a:r>
              <a:rPr lang="en-US" altLang="ko-KR" dirty="0" smtClean="0"/>
              <a:t>”</a:t>
            </a:r>
            <a:r>
              <a:rPr lang="ko-KR" altLang="en-US" dirty="0" smtClean="0"/>
              <a:t>이라고 부가설명 하시면 좋을 것 같습니다</a:t>
            </a:r>
            <a:r>
              <a:rPr lang="en-US" altLang="ko-KR" dirty="0" smtClean="0"/>
              <a:t>. </a:t>
            </a:r>
          </a:p>
        </p:txBody>
      </p:sp>
      <p:sp>
        <p:nvSpPr>
          <p:cNvPr id="440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CFE089-AACE-4F69-9DE3-1D7F97866592}" type="slidenum">
              <a:rPr lang="ko-KR" altLang="en-US" smtClean="0"/>
              <a:pPr/>
              <a:t>4</a:t>
            </a:fld>
            <a:endParaRPr lang="ko-KR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서류평가가 끝나면 </a:t>
            </a:r>
            <a:r>
              <a:rPr lang="en-US" altLang="ko-KR" dirty="0" smtClean="0"/>
              <a:t>1</a:t>
            </a:r>
            <a:r>
              <a:rPr lang="ko-KR" altLang="en-US" dirty="0" smtClean="0"/>
              <a:t>단계 합격자가 발표되고 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en-US" altLang="ko-KR" dirty="0" smtClean="0"/>
              <a:t>3</a:t>
            </a:r>
            <a:r>
              <a:rPr lang="ko-KR" altLang="en-US" dirty="0" smtClean="0"/>
              <a:t>배수의 학생들은 면접을 보게 된다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먼저 인성면접은 </a:t>
            </a:r>
            <a:r>
              <a:rPr lang="en-US" altLang="ko-KR" dirty="0" smtClean="0"/>
              <a:t>~~~~ </a:t>
            </a:r>
            <a:r>
              <a:rPr lang="ko-KR" altLang="en-US" dirty="0" smtClean="0"/>
              <a:t>게 진행되고</a:t>
            </a:r>
            <a:endParaRPr lang="en-US" altLang="ko-KR" dirty="0" smtClean="0"/>
          </a:p>
          <a:p>
            <a:pPr eaLnBrk="1" hangingPunct="1">
              <a:spcBef>
                <a:spcPct val="0"/>
              </a:spcBef>
            </a:pPr>
            <a:r>
              <a:rPr lang="ko-KR" altLang="en-US" dirty="0" smtClean="0"/>
              <a:t>인문예체능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자연계열 학생</a:t>
            </a:r>
            <a:r>
              <a:rPr lang="ko-KR" altLang="en-US" baseline="0" dirty="0" smtClean="0"/>
              <a:t> 모두 인성면접을 봐야 한다</a:t>
            </a:r>
            <a:r>
              <a:rPr lang="en-US" altLang="ko-KR" baseline="0" dirty="0" smtClean="0"/>
              <a:t>.. 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 baseline="0" dirty="0" smtClean="0"/>
              <a:t>면접 질문예시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에피소드 등 알려줌</a:t>
            </a:r>
            <a:endParaRPr lang="en-US" altLang="ko-KR" baseline="0" dirty="0" smtClean="0"/>
          </a:p>
          <a:p>
            <a:pPr eaLnBrk="1" hangingPunct="1">
              <a:spcBef>
                <a:spcPct val="0"/>
              </a:spcBef>
            </a:pPr>
            <a:endParaRPr lang="en-US" altLang="ko-KR" baseline="0" dirty="0" smtClean="0"/>
          </a:p>
        </p:txBody>
      </p:sp>
      <p:sp>
        <p:nvSpPr>
          <p:cNvPr id="9011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4B9BF6-B198-405D-9B27-D4F9CD3B9029}" type="slidenum">
              <a:rPr lang="ko-KR" altLang="en-US">
                <a:solidFill>
                  <a:srgbClr val="000000"/>
                </a:solidFill>
              </a:rPr>
              <a:pPr/>
              <a:t>45</a:t>
            </a:fld>
            <a:endParaRPr lang="ko-KR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예체능계열 모집단위는 학업적성 교사를 보지 않음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46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학업적성면접고사 설명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마무리 준비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47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마무리 </a:t>
            </a:r>
            <a:r>
              <a:rPr lang="ko-KR" altLang="en-US" dirty="0" err="1" smtClean="0"/>
              <a:t>멘트</a:t>
            </a:r>
            <a:r>
              <a:rPr lang="en-US" altLang="ko-KR" dirty="0" smtClean="0"/>
              <a:t>~ </a:t>
            </a:r>
            <a:r>
              <a:rPr lang="ko-KR" altLang="en-US" dirty="0" smtClean="0"/>
              <a:t>멋있는 걸로</a:t>
            </a:r>
            <a:r>
              <a:rPr lang="en-US" altLang="ko-KR" dirty="0" smtClean="0"/>
              <a:t>~!</a:t>
            </a:r>
          </a:p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48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앞서 경희대는 재학생 만족도가 높다고 </a:t>
            </a:r>
            <a:r>
              <a:rPr lang="ko-KR" altLang="en-US" dirty="0" err="1" smtClean="0"/>
              <a:t>말씀드렸는데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r>
              <a:rPr lang="ko-KR" altLang="en-US" dirty="0" smtClean="0"/>
              <a:t>아마 여러분이 </a:t>
            </a:r>
            <a:r>
              <a:rPr lang="ko-KR" altLang="en-US" dirty="0" err="1" smtClean="0"/>
              <a:t>경희인이</a:t>
            </a:r>
            <a:r>
              <a:rPr lang="ko-KR" altLang="en-US" dirty="0" smtClean="0"/>
              <a:t> 되면 현재 재학생보다 훨씬 더 경희에 대한 만족도가 높아질 것 같습니다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캠퍼스 종합개발사업인 </a:t>
            </a:r>
            <a:r>
              <a:rPr lang="en-US" altLang="ko-KR" dirty="0" smtClean="0"/>
              <a:t>space 21</a:t>
            </a:r>
            <a:r>
              <a:rPr lang="ko-KR" altLang="en-US" dirty="0" smtClean="0"/>
              <a:t>이 본격 착수되면서 </a:t>
            </a:r>
            <a:r>
              <a:rPr lang="en-US" altLang="ko-KR" dirty="0" smtClean="0"/>
              <a:t>2015</a:t>
            </a:r>
            <a:r>
              <a:rPr lang="ko-KR" altLang="en-US" dirty="0" smtClean="0"/>
              <a:t>년까지 </a:t>
            </a:r>
            <a:r>
              <a:rPr lang="en-US" altLang="ko-KR" dirty="0" smtClean="0"/>
              <a:t>5</a:t>
            </a:r>
            <a:r>
              <a:rPr lang="ko-KR" altLang="en-US" dirty="0" smtClean="0"/>
              <a:t>개의 단과대학과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글로벌타워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기숙사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종합체육관</a:t>
            </a:r>
            <a:r>
              <a:rPr lang="ko-KR" altLang="en-US" baseline="0" dirty="0" smtClean="0"/>
              <a:t> 등이 새롭게 신설될 예정이니까요</a:t>
            </a:r>
            <a:r>
              <a:rPr lang="en-US" altLang="ko-KR" baseline="0" dirty="0" smtClean="0"/>
              <a:t>..</a:t>
            </a:r>
            <a:endParaRPr lang="en-US" altLang="ko-KR" dirty="0" smtClean="0"/>
          </a:p>
          <a:p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서울캠퍼스는 글로벌 타워를 중심으로 교육 연구 공간을 대폭 확충하고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smtClean="0"/>
              <a:t>국제캠퍼스는 실험실습과 연구 공간을 증설하고 실내종합체육관을 증설</a:t>
            </a:r>
            <a:endParaRPr lang="en-US" altLang="ko-KR" dirty="0" smtClean="0"/>
          </a:p>
          <a:p>
            <a:r>
              <a:rPr lang="ko-KR" altLang="en-US" dirty="0" err="1" smtClean="0"/>
              <a:t>경희대학교가</a:t>
            </a:r>
            <a:r>
              <a:rPr lang="ko-KR" altLang="en-US" dirty="0" smtClean="0"/>
              <a:t> 아름다운 캠퍼스를 갖고 있다는 것은 여러분도 다들 잘 아시겠지만 이제 여기에 교육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연구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실험에 최적화된 첨단시설이</a:t>
            </a:r>
            <a:r>
              <a:rPr lang="ko-KR" altLang="en-US" baseline="0" dirty="0" smtClean="0"/>
              <a:t> 구축되면서</a:t>
            </a:r>
            <a:endParaRPr lang="en-US" altLang="ko-KR" baseline="0" dirty="0" smtClean="0"/>
          </a:p>
          <a:p>
            <a:r>
              <a:rPr lang="ko-KR" altLang="en-US" dirty="0" smtClean="0"/>
              <a:t>경희는 꿈의 캠퍼스로 나아가고자 합니다</a:t>
            </a:r>
            <a:r>
              <a:rPr lang="en-US" altLang="ko-KR" dirty="0" smtClean="0"/>
              <a:t>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3F033-C746-4B06-B10A-BDB98265BA3B}" type="slidenum">
              <a:rPr lang="ko-KR" altLang="en-US" smtClean="0"/>
              <a:pPr>
                <a:defRPr/>
              </a:pPr>
              <a:t>5</a:t>
            </a:fld>
            <a:endParaRPr lang="ko-KR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지금까지 경희의 성과 및</a:t>
            </a:r>
            <a:r>
              <a:rPr lang="ko-KR" altLang="en-US" baseline="0" dirty="0" smtClean="0"/>
              <a:t> 인프라구축 등에 대해 알아봤는데요</a:t>
            </a:r>
            <a:endParaRPr lang="en-US" altLang="ko-KR" baseline="0" dirty="0" smtClean="0"/>
          </a:p>
          <a:p>
            <a:r>
              <a:rPr lang="ko-KR" altLang="en-US" baseline="0" dirty="0" smtClean="0"/>
              <a:t>이제부터는 경희만의 특별한 교육과정을 소개해 드리겠습니다</a:t>
            </a:r>
            <a:r>
              <a:rPr lang="en-US" altLang="ko-KR" baseline="0" dirty="0" smtClean="0"/>
              <a:t>~  </a:t>
            </a:r>
            <a:r>
              <a:rPr lang="ko-KR" altLang="en-US" baseline="0" dirty="0" smtClean="0"/>
              <a:t>하면서</a:t>
            </a:r>
            <a:endParaRPr lang="en-US" altLang="ko-KR" baseline="0" dirty="0" smtClean="0"/>
          </a:p>
          <a:p>
            <a:endParaRPr lang="en-US" altLang="ko-KR" baseline="0" dirty="0" smtClean="0"/>
          </a:p>
          <a:p>
            <a:r>
              <a:rPr lang="ko-KR" altLang="en-US" baseline="0" dirty="0" err="1" smtClean="0"/>
              <a:t>후마니타스</a:t>
            </a:r>
            <a:r>
              <a:rPr lang="ko-KR" altLang="en-US" baseline="0" dirty="0" smtClean="0"/>
              <a:t> 칼리지 간단히 소개</a:t>
            </a:r>
            <a:r>
              <a:rPr lang="en-US" altLang="ko-KR" baseline="0" dirty="0" smtClean="0"/>
              <a:t>~</a:t>
            </a:r>
            <a:endParaRPr lang="en-US" altLang="ko-KR" dirty="0" smtClean="0"/>
          </a:p>
        </p:txBody>
      </p:sp>
      <p:sp>
        <p:nvSpPr>
          <p:cNvPr id="471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3F5908-6FA2-411D-A313-8D92CDED30D8}" type="slidenum">
              <a:rPr lang="ko-KR" altLang="en-US" smtClean="0">
                <a:solidFill>
                  <a:srgbClr val="000000"/>
                </a:solidFill>
              </a:rPr>
              <a:pPr/>
              <a:t>6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대학교육은 전공뿐만 아니라 교양교육도 매우 중요하다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특히 오늘날처럼 급변하는 </a:t>
            </a:r>
            <a:r>
              <a:rPr lang="ko-KR" altLang="en-US" dirty="0" err="1" smtClean="0"/>
              <a:t>사회속에서는</a:t>
            </a:r>
            <a:r>
              <a:rPr lang="ko-KR" altLang="en-US" dirty="0" smtClean="0"/>
              <a:t> 학문의 </a:t>
            </a:r>
            <a:r>
              <a:rPr lang="ko-KR" altLang="en-US" dirty="0" err="1" smtClean="0"/>
              <a:t>융복합</a:t>
            </a:r>
            <a:r>
              <a:rPr lang="ko-KR" altLang="en-US" dirty="0" smtClean="0"/>
              <a:t> 및 인문학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교양의 중요성이 커지고 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err="1" smtClean="0"/>
              <a:t>후마티나스칼리지는</a:t>
            </a:r>
            <a:r>
              <a:rPr lang="ko-KR" altLang="en-US" dirty="0" smtClean="0"/>
              <a:t> 교양교육 전담기구로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인문학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사회과학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자연과학을 넘나드는 </a:t>
            </a:r>
            <a:r>
              <a:rPr lang="ko-KR" altLang="en-US" baseline="0" dirty="0" err="1" smtClean="0"/>
              <a:t>통섭적</a:t>
            </a:r>
            <a:r>
              <a:rPr lang="ko-KR" altLang="en-US" baseline="0" dirty="0" smtClean="0"/>
              <a:t> 교양교육을 통해 </a:t>
            </a:r>
            <a:r>
              <a:rPr lang="ko-KR" altLang="en-US" dirty="0" smtClean="0"/>
              <a:t>공통체를 이해하고 소통할 줄 아는 인재를 양성하고 있다</a:t>
            </a:r>
            <a:r>
              <a:rPr lang="en-US" altLang="ko-KR" dirty="0" smtClean="0"/>
              <a:t>. </a:t>
            </a:r>
          </a:p>
        </p:txBody>
      </p:sp>
      <p:sp>
        <p:nvSpPr>
          <p:cNvPr id="481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958F2D-762E-4F2B-8FBC-2573ACCC4F62}" type="slidenum">
              <a:rPr lang="ko-KR" altLang="en-US" smtClean="0">
                <a:solidFill>
                  <a:srgbClr val="000000"/>
                </a:solidFill>
              </a:rPr>
              <a:pPr/>
              <a:t>7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err="1" smtClean="0"/>
              <a:t>후마니타스칼리지</a:t>
            </a:r>
            <a:r>
              <a:rPr lang="ko-KR" altLang="en-US" dirty="0" smtClean="0"/>
              <a:t> 수업 중 시민교육 교과는</a:t>
            </a:r>
            <a:endParaRPr lang="en-US" altLang="ko-KR" dirty="0" smtClean="0"/>
          </a:p>
          <a:p>
            <a:r>
              <a:rPr lang="ko-KR" altLang="en-US" dirty="0" smtClean="0"/>
              <a:t>실제 체험 속에서 그것을 </a:t>
            </a:r>
            <a:r>
              <a:rPr lang="ko-KR" altLang="en-US" dirty="0" err="1" smtClean="0"/>
              <a:t>체화하는</a:t>
            </a:r>
            <a:r>
              <a:rPr lang="ko-KR" altLang="en-US" dirty="0" smtClean="0"/>
              <a:t> 과정이다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2012</a:t>
            </a:r>
            <a:r>
              <a:rPr lang="ko-KR" altLang="en-US" dirty="0" smtClean="0"/>
              <a:t>년 시민교육 과정을 수강한 대학생들이 많은 사회적 성과를 이루어냈다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시민교육 수업</a:t>
            </a:r>
            <a:r>
              <a:rPr lang="ko-KR" altLang="en-US" baseline="0" dirty="0" smtClean="0"/>
              <a:t> 사회참여활동 조별과제로</a:t>
            </a:r>
            <a:r>
              <a:rPr lang="ko-KR" altLang="en-US" dirty="0" smtClean="0"/>
              <a:t> 한국소비자원으로 하여금 </a:t>
            </a:r>
            <a:endParaRPr lang="en-US" altLang="ko-KR" dirty="0" smtClean="0"/>
          </a:p>
          <a:p>
            <a:r>
              <a:rPr lang="ko-KR" altLang="en-US" dirty="0" smtClean="0"/>
              <a:t>서울 시내 생맥주 주점에서 맥주 용량을 표기한 것보다 적데 팔고 있다는 사실을</a:t>
            </a:r>
            <a:endParaRPr lang="en-US" altLang="ko-KR" dirty="0" smtClean="0"/>
          </a:p>
          <a:p>
            <a:r>
              <a:rPr lang="ko-KR" altLang="en-US" dirty="0" smtClean="0"/>
              <a:t>발표할 수 있게 서울시에 민원을 내어 소비자들이 용량을 쉽게 확인할 수 있도록  용량 표시를</a:t>
            </a:r>
            <a:endParaRPr lang="en-US" altLang="ko-KR" dirty="0" smtClean="0"/>
          </a:p>
          <a:p>
            <a:r>
              <a:rPr lang="ko-KR" altLang="en-US" dirty="0" smtClean="0"/>
              <a:t>위치를 바꾸는 행정조치를 이끌어 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노숙인의 자립을 돕는 </a:t>
            </a:r>
            <a:r>
              <a:rPr lang="en-US" altLang="ko-KR" dirty="0" smtClean="0"/>
              <a:t>‘</a:t>
            </a:r>
            <a:r>
              <a:rPr lang="ko-KR" altLang="en-US" dirty="0" err="1" smtClean="0"/>
              <a:t>빅이슈</a:t>
            </a:r>
            <a:r>
              <a:rPr lang="en-US" altLang="ko-KR" dirty="0" smtClean="0"/>
              <a:t>’</a:t>
            </a:r>
            <a:r>
              <a:rPr lang="ko-KR" altLang="en-US" dirty="0" smtClean="0"/>
              <a:t>를 함께 팔면서 </a:t>
            </a:r>
            <a:r>
              <a:rPr lang="ko-KR" altLang="en-US" dirty="0" err="1" smtClean="0"/>
              <a:t>노숙인에</a:t>
            </a:r>
            <a:r>
              <a:rPr lang="ko-KR" altLang="en-US" dirty="0" smtClean="0"/>
              <a:t> 대한 편견을 깨고</a:t>
            </a:r>
            <a:endParaRPr lang="en-US" altLang="ko-KR" dirty="0" smtClean="0"/>
          </a:p>
          <a:p>
            <a:r>
              <a:rPr lang="ko-KR" altLang="en-US" dirty="0" smtClean="0"/>
              <a:t>노숙인 자립 지원단체의 중요성을 깨달았다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국민신문고를 통해 이성애 중심의 단어의 뜻 개정 활동을 벌여</a:t>
            </a:r>
            <a:endParaRPr lang="en-US" altLang="ko-KR" dirty="0" smtClean="0"/>
          </a:p>
          <a:p>
            <a:r>
              <a:rPr lang="ko-KR" altLang="en-US" dirty="0" err="1" smtClean="0"/>
              <a:t>국립국어원에서</a:t>
            </a:r>
            <a:r>
              <a:rPr lang="ko-KR" altLang="en-US" dirty="0" smtClean="0"/>
              <a:t> 발행하는 표준국어대사전에서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이성</a:t>
            </a:r>
            <a:r>
              <a:rPr lang="en-US" altLang="ko-KR" dirty="0" smtClean="0"/>
              <a:t>’ </a:t>
            </a:r>
            <a:r>
              <a:rPr lang="ko-KR" altLang="en-US" dirty="0" smtClean="0"/>
              <a:t>중심의 단어 뜻 풀이를</a:t>
            </a:r>
            <a:endParaRPr lang="en-US" altLang="ko-KR" dirty="0" smtClean="0"/>
          </a:p>
          <a:p>
            <a:r>
              <a:rPr lang="en-US" altLang="ko-KR" dirty="0" smtClean="0"/>
              <a:t>‘</a:t>
            </a:r>
            <a:r>
              <a:rPr lang="ko-KR" altLang="en-US" dirty="0" smtClean="0"/>
              <a:t>사람</a:t>
            </a:r>
            <a:r>
              <a:rPr lang="en-US" altLang="ko-KR" dirty="0" smtClean="0"/>
              <a:t>’ </a:t>
            </a:r>
            <a:r>
              <a:rPr lang="ko-KR" altLang="en-US" dirty="0" smtClean="0"/>
              <a:t>중심으로 바꾸는 성과를 얻어냈다</a:t>
            </a:r>
            <a:r>
              <a:rPr lang="en-US" altLang="ko-KR" dirty="0" smtClean="0"/>
              <a:t>. </a:t>
            </a:r>
          </a:p>
          <a:p>
            <a:endParaRPr lang="en-US" altLang="ko-KR" dirty="0" smtClean="0"/>
          </a:p>
        </p:txBody>
      </p:sp>
      <p:sp>
        <p:nvSpPr>
          <p:cNvPr id="491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8BA560-1395-4C6A-B544-435665E74DF4}" type="slidenum">
              <a:rPr lang="ko-KR" altLang="en-US" smtClean="0">
                <a:solidFill>
                  <a:srgbClr val="000000"/>
                </a:solidFill>
              </a:rPr>
              <a:pPr/>
              <a:t>8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교육분야에서 </a:t>
            </a:r>
            <a:r>
              <a:rPr lang="ko-KR" altLang="en-US" dirty="0" err="1" smtClean="0"/>
              <a:t>후마니타스칼리지</a:t>
            </a:r>
            <a:r>
              <a:rPr lang="ko-KR" altLang="en-US" dirty="0" smtClean="0"/>
              <a:t> 이외에도 </a:t>
            </a:r>
            <a:endParaRPr lang="en-US" altLang="ko-KR" dirty="0" smtClean="0"/>
          </a:p>
          <a:p>
            <a:r>
              <a:rPr lang="ko-KR" altLang="en-US" dirty="0" smtClean="0"/>
              <a:t>경희대는 교육부로부터 교육역량강화사업과 학부교육선진화 선도대학사업에 선정되어</a:t>
            </a:r>
            <a:r>
              <a:rPr lang="en-US" altLang="ko-KR" baseline="0" dirty="0" smtClean="0"/>
              <a:t> </a:t>
            </a:r>
            <a:r>
              <a:rPr lang="ko-KR" altLang="en-US" dirty="0" smtClean="0"/>
              <a:t>잘 가르치는 대학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마음껏 배우는 대학으로 인정받았습니다</a:t>
            </a:r>
            <a:r>
              <a:rPr lang="en-US" altLang="ko-KR" dirty="0" smtClean="0"/>
              <a:t>. </a:t>
            </a:r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년 연속 교육역량강화사업 우수대학으로 선정되었고</a:t>
            </a:r>
            <a:r>
              <a:rPr lang="en-US" altLang="ko-KR" dirty="0" smtClean="0"/>
              <a:t>,</a:t>
            </a:r>
            <a:r>
              <a:rPr lang="en-US" altLang="ko-KR" baseline="0" dirty="0" smtClean="0"/>
              <a:t> </a:t>
            </a:r>
            <a:r>
              <a:rPr lang="ko-KR" altLang="en-US" dirty="0" err="1" smtClean="0"/>
              <a:t>로스쿨</a:t>
            </a:r>
            <a:r>
              <a:rPr lang="ko-KR" altLang="en-US" dirty="0" smtClean="0"/>
              <a:t> 졸업생 전원이 변호사 시험에 합격하였습니다</a:t>
            </a:r>
            <a:r>
              <a:rPr lang="en-US" altLang="ko-KR" dirty="0" smtClean="0"/>
              <a:t>. </a:t>
            </a:r>
          </a:p>
        </p:txBody>
      </p:sp>
      <p:sp>
        <p:nvSpPr>
          <p:cNvPr id="450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5F8B9C-9B04-461D-B0FD-C9F57F620792}" type="slidenum">
              <a:rPr lang="ko-KR" altLang="en-US" smtClean="0">
                <a:solidFill>
                  <a:srgbClr val="000000"/>
                </a:solidFill>
              </a:rPr>
              <a:pPr/>
              <a:t>9</a:t>
            </a:fld>
            <a:endParaRPr lang="ko-KR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K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05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국캠" descr="042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25" y="4943475"/>
            <a:ext cx="874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서울캠" descr="057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27113"/>
            <a:ext cx="64008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2746375" y="5045075"/>
            <a:ext cx="28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그림 6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1603375" y="440213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그림 7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2746375" y="4187825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2103438" y="5045075"/>
            <a:ext cx="28575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3548063" y="4324350"/>
            <a:ext cx="5000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그림 10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5818188" y="6116638"/>
            <a:ext cx="28575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3654425" y="4405313"/>
            <a:ext cx="2809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3032125" y="4044950"/>
            <a:ext cx="28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8104188" y="5759450"/>
            <a:ext cx="5000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2981325" y="384968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빛3가지.png"/>
          <p:cNvPicPr>
            <a:picLocks noChangeAspect="1"/>
          </p:cNvPicPr>
          <p:nvPr userDrawn="1"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6675438" y="6075363"/>
            <a:ext cx="211137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2603500" y="4545013"/>
            <a:ext cx="2809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6389688" y="5473700"/>
            <a:ext cx="5000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8026400" y="542131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그림 19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2960688" y="4973638"/>
            <a:ext cx="217487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0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1889125" y="4473575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빛3가지.png"/>
          <p:cNvPicPr>
            <a:picLocks noChangeAspect="1"/>
          </p:cNvPicPr>
          <p:nvPr userDrawn="1"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2378075" y="3322638"/>
            <a:ext cx="1397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그림 22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1960563" y="4259263"/>
            <a:ext cx="2809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그림 23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2714625" y="222091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그림 24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6705600" y="598328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그림 25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3614738" y="4092575"/>
            <a:ext cx="5000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그림 26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1603375" y="440213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그림 27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7527925" y="5565775"/>
            <a:ext cx="28575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28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2532063" y="2901950"/>
            <a:ext cx="5000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그림 29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1038225" y="2871788"/>
            <a:ext cx="28575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그림 30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1943100" y="3098800"/>
            <a:ext cx="28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그림 31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993775" y="375126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그림 32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923925" y="197008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그림 33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2603500" y="4545013"/>
            <a:ext cx="2809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그림 34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258763" y="3659188"/>
            <a:ext cx="50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그림 35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5676900" y="559911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그림 36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5600700" y="5932488"/>
            <a:ext cx="217488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그림 37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1889125" y="4473575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그림 38" descr="빛3가지.png"/>
          <p:cNvPicPr>
            <a:picLocks noChangeAspect="1"/>
          </p:cNvPicPr>
          <p:nvPr userDrawn="1"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2378075" y="3322638"/>
            <a:ext cx="1397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그림 39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1960563" y="4259263"/>
            <a:ext cx="2809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그림 40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5664200" y="5600700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그림 41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5827713" y="5453063"/>
            <a:ext cx="50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42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3603625" y="4044950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그림 43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8464550" y="5562600"/>
            <a:ext cx="28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그림 44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6848475" y="5432425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그림 45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7989888" y="5010150"/>
            <a:ext cx="28575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그림 46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6932613" y="5470525"/>
            <a:ext cx="28575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그림 47" descr="빛3가지.png"/>
          <p:cNvPicPr>
            <a:picLocks noChangeAspect="1"/>
          </p:cNvPicPr>
          <p:nvPr userDrawn="1"/>
        </p:nvPicPr>
        <p:blipFill>
          <a:blip r:embed="rId6" cstate="print"/>
          <a:srcRect l="42709" t="47408" r="43124" b="35001"/>
          <a:stretch>
            <a:fillRect/>
          </a:stretch>
        </p:blipFill>
        <p:spPr bwMode="auto">
          <a:xfrm>
            <a:off x="7713663" y="6054725"/>
            <a:ext cx="2809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그림 48" descr="빛3가지.png"/>
          <p:cNvPicPr>
            <a:picLocks noChangeAspect="1"/>
          </p:cNvPicPr>
          <p:nvPr userDrawn="1"/>
        </p:nvPicPr>
        <p:blipFill>
          <a:blip r:embed="rId7" cstate="print"/>
          <a:srcRect l="42709" t="47408" r="43124" b="35001"/>
          <a:stretch>
            <a:fillRect/>
          </a:stretch>
        </p:blipFill>
        <p:spPr bwMode="auto">
          <a:xfrm>
            <a:off x="3032125" y="3616325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그림 49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8501063" y="5605463"/>
            <a:ext cx="217487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직사각형 50"/>
          <p:cNvSpPr/>
          <p:nvPr userDrawn="1"/>
        </p:nvSpPr>
        <p:spPr>
          <a:xfrm>
            <a:off x="160338" y="1303338"/>
            <a:ext cx="8785225" cy="144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threePt" dir="t"/>
            </a:scene3d>
            <a:sp3d contourW="31750">
              <a:bevelT w="25400" h="38100"/>
              <a:contourClr>
                <a:schemeClr val="bg1"/>
              </a:contourClr>
            </a:sp3d>
          </a:bodyPr>
          <a:lstStyle/>
          <a:p>
            <a:pPr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600" b="1" spc="-5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TOWARDS</a:t>
            </a:r>
            <a:endParaRPr kumimoji="0" lang="en-US" altLang="ko-KR" sz="4600" b="1" spc="-50" dirty="0">
              <a:gradFill>
                <a:gsLst>
                  <a:gs pos="0">
                    <a:srgbClr val="034EBD"/>
                  </a:gs>
                  <a:gs pos="100000">
                    <a:srgbClr val="022962"/>
                  </a:gs>
                </a:gsLst>
                <a:lin ang="5400000" scaled="0"/>
              </a:gradFill>
              <a:effectLst>
                <a:outerShdw blurRad="76200" dist="50800" dir="2700000" algn="tl" rotWithShape="0">
                  <a:prstClr val="black">
                    <a:alpha val="52000"/>
                  </a:prst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600" b="1" spc="-5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GLOBAL </a:t>
            </a:r>
            <a:r>
              <a:rPr kumimoji="0" lang="en-US" altLang="ko-KR" sz="4600" b="1" spc="-50" dirty="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EMINENCE</a:t>
            </a:r>
            <a:endParaRPr kumimoji="0" lang="ko-KR" altLang="en-US" sz="4600" b="1" spc="-50" dirty="0">
              <a:gradFill>
                <a:gsLst>
                  <a:gs pos="0">
                    <a:srgbClr val="034EBD"/>
                  </a:gs>
                  <a:gs pos="100000">
                    <a:srgbClr val="022962"/>
                  </a:gs>
                </a:gsLst>
                <a:lin ang="5400000" scaled="0"/>
              </a:gradFill>
              <a:effectLst>
                <a:outerShdw blurRad="76200" dist="50800" dir="2700000" algn="tl" rotWithShape="0">
                  <a:prstClr val="black">
                    <a:alpha val="52000"/>
                  </a:prst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52" name="직사각형 51"/>
          <p:cNvSpPr/>
          <p:nvPr userDrawn="1"/>
        </p:nvSpPr>
        <p:spPr>
          <a:xfrm>
            <a:off x="169863" y="2408238"/>
            <a:ext cx="8785225" cy="75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900" smtClean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2014</a:t>
            </a:r>
            <a:r>
              <a:rPr kumimoji="0" lang="ko-KR" altLang="en-US" sz="1900" smtClean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학년도</a:t>
            </a:r>
            <a:r>
              <a:rPr kumimoji="0" lang="en-US" altLang="ko-KR" sz="1900" smtClean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 </a:t>
            </a:r>
            <a:r>
              <a:rPr kumimoji="0" lang="ko-KR" altLang="en-US" sz="1900" dirty="0" err="1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경희대학교</a:t>
            </a:r>
            <a:r>
              <a:rPr kumimoji="0" lang="ko-KR" altLang="en-US" sz="1900" dirty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 입학설명회</a:t>
            </a:r>
          </a:p>
        </p:txBody>
      </p:sp>
      <p:pic>
        <p:nvPicPr>
          <p:cNvPr id="53" name="그림 5" descr="Logo.pn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1575" y="3108325"/>
            <a:ext cx="13319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빛세로" descr="060.pn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763" y="379413"/>
            <a:ext cx="3398837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빛가로" descr="061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800" y="2120900"/>
            <a:ext cx="4552950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ntr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xit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1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5" descr="Logo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9144000" cy="46038"/>
          </a:xfrm>
          <a:prstGeom prst="rect">
            <a:avLst/>
          </a:prstGeom>
          <a:solidFill>
            <a:srgbClr val="9E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3.jp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5" descr="Logo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9144000" cy="46038"/>
          </a:xfrm>
          <a:prstGeom prst="rect">
            <a:avLst/>
          </a:prstGeom>
          <a:solidFill>
            <a:srgbClr val="60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 descr="4_!.png"/>
          <p:cNvPicPr preferRelativeResize="0">
            <a:picLocks/>
          </p:cNvPicPr>
          <p:nvPr userDrawn="1"/>
        </p:nvPicPr>
        <p:blipFill>
          <a:blip r:embed="rId2" cstate="print"/>
          <a:srcRect t="8759" r="398"/>
          <a:stretch>
            <a:fillRect/>
          </a:stretch>
        </p:blipFill>
        <p:spPr bwMode="auto">
          <a:xfrm>
            <a:off x="-4763" y="-27384"/>
            <a:ext cx="9148763" cy="690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Logo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58126" y="133350"/>
            <a:ext cx="1110509" cy="2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E3C6FAD-03ED-4F38-BD66-A16F3AFEEA4D}" type="datetimeFigureOut">
              <a:rPr kumimoji="0" lang="ko-KR" altLang="en-US" smtClean="0">
                <a:solidFill>
                  <a:prstClr val="black"/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2013-05-01</a:t>
            </a:fld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77A1741-4E6E-4F48-94D4-27D0F2C0D048}" type="slidenum">
              <a:rPr kumimoji="0" lang="ko-KR" altLang="en-US" smtClean="0">
                <a:solidFill>
                  <a:prstClr val="black"/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5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9144000" cy="46038"/>
          </a:xfrm>
          <a:prstGeom prst="rect">
            <a:avLst/>
          </a:prstGeom>
          <a:solidFill>
            <a:srgbClr val="9E0E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3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5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9144000" cy="46038"/>
          </a:xfrm>
          <a:prstGeom prst="rect">
            <a:avLst/>
          </a:prstGeom>
          <a:solidFill>
            <a:srgbClr val="601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Human Design\바탕 화면\경희대학교2011\sub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2" descr="4_!.png"/>
          <p:cNvPicPr preferRelativeResize="0">
            <a:picLocks/>
          </p:cNvPicPr>
          <p:nvPr userDrawn="1"/>
        </p:nvPicPr>
        <p:blipFill>
          <a:blip r:embed="rId2" cstate="print"/>
          <a:srcRect t="8759" r="398"/>
          <a:stretch>
            <a:fillRect/>
          </a:stretch>
        </p:blipFill>
        <p:spPr bwMode="auto">
          <a:xfrm>
            <a:off x="-4763" y="-26988"/>
            <a:ext cx="9148763" cy="690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5" descr="Logo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25" y="133350"/>
            <a:ext cx="111125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8" y="0"/>
            <a:ext cx="9139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277813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/>
        </p:nvSpPr>
        <p:spPr bwMode="auto">
          <a:xfrm>
            <a:off x="0" y="0"/>
            <a:ext cx="9140400" cy="53975"/>
          </a:xfrm>
          <a:prstGeom prst="rect">
            <a:avLst/>
          </a:prstGeom>
          <a:solidFill>
            <a:srgbClr val="132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8" y="0"/>
            <a:ext cx="9139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바닥" descr="06.png"/>
          <p:cNvPicPr>
            <a:picLocks noChangeAspect="1"/>
          </p:cNvPicPr>
          <p:nvPr userDrawn="1"/>
        </p:nvPicPr>
        <p:blipFill>
          <a:blip r:embed="rId3" cstate="print"/>
          <a:srcRect t="71667"/>
          <a:stretch>
            <a:fillRect/>
          </a:stretch>
        </p:blipFill>
        <p:spPr bwMode="auto">
          <a:xfrm>
            <a:off x="0" y="4914900"/>
            <a:ext cx="913923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Logo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1238" y="277813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직사각형 6"/>
          <p:cNvSpPr/>
          <p:nvPr userDrawn="1"/>
        </p:nvSpPr>
        <p:spPr bwMode="auto">
          <a:xfrm>
            <a:off x="3600" y="0"/>
            <a:ext cx="9140400" cy="53975"/>
          </a:xfrm>
          <a:prstGeom prst="rect">
            <a:avLst/>
          </a:prstGeom>
          <a:solidFill>
            <a:srgbClr val="132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88" y="0"/>
            <a:ext cx="9139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그림 4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277813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직사각형 5"/>
          <p:cNvSpPr/>
          <p:nvPr userDrawn="1"/>
        </p:nvSpPr>
        <p:spPr bwMode="auto">
          <a:xfrm>
            <a:off x="0" y="0"/>
            <a:ext cx="9140400" cy="53975"/>
          </a:xfrm>
          <a:prstGeom prst="rect">
            <a:avLst/>
          </a:prstGeom>
          <a:solidFill>
            <a:srgbClr val="132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 descr="D:\소스\배경PNG\047.png"/>
          <p:cNvPicPr>
            <a:picLocks noChangeAspect="1" noChangeArrowheads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277813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4"/>
          <p:cNvGrpSpPr>
            <a:grpSpLocks/>
          </p:cNvGrpSpPr>
          <p:nvPr userDrawn="1"/>
        </p:nvGrpSpPr>
        <p:grpSpPr bwMode="auto">
          <a:xfrm>
            <a:off x="0" y="0"/>
            <a:ext cx="9144000" cy="53975"/>
            <a:chOff x="0" y="-2"/>
            <a:chExt cx="9144000" cy="72001"/>
          </a:xfrm>
        </p:grpSpPr>
        <p:sp>
          <p:nvSpPr>
            <p:cNvPr id="6" name="직사각형 5"/>
            <p:cNvSpPr/>
            <p:nvPr/>
          </p:nvSpPr>
          <p:spPr>
            <a:xfrm>
              <a:off x="0" y="-2"/>
              <a:ext cx="6629400" cy="72001"/>
            </a:xfrm>
            <a:prstGeom prst="rect">
              <a:avLst/>
            </a:prstGeom>
            <a:solidFill>
              <a:srgbClr val="132A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623050" y="-2"/>
              <a:ext cx="2520950" cy="72001"/>
            </a:xfrm>
            <a:prstGeom prst="rect">
              <a:avLst/>
            </a:prstGeom>
            <a:solidFill>
              <a:srgbClr val="9A0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 descr="D:\소스\배경PNG\047.png"/>
          <p:cNvPicPr>
            <a:picLocks noChangeAspect="1" noChangeArrowheads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225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00848"/>
          </a:xfrm>
          <a:prstGeom prst="rect">
            <a:avLst/>
          </a:prstGeom>
        </p:spPr>
      </p:pic>
      <p:pic>
        <p:nvPicPr>
          <p:cNvPr id="8" name="그림 7" descr="Logo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1238" y="277813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직사각형 8"/>
          <p:cNvSpPr/>
          <p:nvPr userDrawn="1"/>
        </p:nvSpPr>
        <p:spPr bwMode="auto">
          <a:xfrm>
            <a:off x="3600" y="0"/>
            <a:ext cx="9140400" cy="53975"/>
          </a:xfrm>
          <a:prstGeom prst="rect">
            <a:avLst/>
          </a:prstGeom>
          <a:solidFill>
            <a:srgbClr val="132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 descr="D:\소스\배경PNG\047.png"/>
          <p:cNvPicPr>
            <a:picLocks noChangeAspect="1" noChangeArrowheads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그림 3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7638" y="277813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44"/>
          <p:cNvGrpSpPr>
            <a:grpSpLocks/>
          </p:cNvGrpSpPr>
          <p:nvPr userDrawn="1"/>
        </p:nvGrpSpPr>
        <p:grpSpPr bwMode="auto">
          <a:xfrm>
            <a:off x="0" y="0"/>
            <a:ext cx="9144000" cy="53975"/>
            <a:chOff x="0" y="-2"/>
            <a:chExt cx="9144000" cy="72001"/>
          </a:xfrm>
        </p:grpSpPr>
        <p:sp>
          <p:nvSpPr>
            <p:cNvPr id="6" name="직사각형 5"/>
            <p:cNvSpPr/>
            <p:nvPr/>
          </p:nvSpPr>
          <p:spPr>
            <a:xfrm>
              <a:off x="0" y="-2"/>
              <a:ext cx="6629400" cy="72001"/>
            </a:xfrm>
            <a:prstGeom prst="rect">
              <a:avLst/>
            </a:prstGeom>
            <a:solidFill>
              <a:srgbClr val="132A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6623050" y="-2"/>
              <a:ext cx="2520950" cy="72001"/>
            </a:xfrm>
            <a:prstGeom prst="rect">
              <a:avLst/>
            </a:prstGeom>
            <a:solidFill>
              <a:srgbClr val="9A0D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그림 25" descr="049.png"/>
          <p:cNvPicPr>
            <a:picLocks noChangeAspect="1"/>
          </p:cNvPicPr>
          <p:nvPr userDrawn="1"/>
        </p:nvPicPr>
        <p:blipFill>
          <a:blip r:embed="rId4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SKY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053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직사각형 50"/>
          <p:cNvSpPr/>
          <p:nvPr userDrawn="1"/>
        </p:nvSpPr>
        <p:spPr>
          <a:xfrm>
            <a:off x="179388" y="817563"/>
            <a:ext cx="8785225" cy="1441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threePt" dir="t"/>
            </a:scene3d>
            <a:sp3d contourW="31750">
              <a:bevelT w="25400" h="38100"/>
              <a:contourClr>
                <a:schemeClr val="bg1"/>
              </a:contourClr>
            </a:sp3d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5400" b="1" spc="-5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TOWARDS</a:t>
            </a:r>
            <a:endParaRPr kumimoji="0" lang="en-US" altLang="ko-KR" sz="5400" b="1" spc="-50" dirty="0">
              <a:gradFill>
                <a:gsLst>
                  <a:gs pos="0">
                    <a:srgbClr val="034EBD"/>
                  </a:gs>
                  <a:gs pos="100000">
                    <a:srgbClr val="022962"/>
                  </a:gs>
                </a:gsLst>
                <a:lin ang="5400000" scaled="0"/>
              </a:gradFill>
              <a:effectLst>
                <a:outerShdw blurRad="76200" dist="50800" dir="2700000" algn="tl" rotWithShape="0">
                  <a:prstClr val="black">
                    <a:alpha val="52000"/>
                  </a:prst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5400" b="1" spc="-5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GLOBAL </a:t>
            </a:r>
            <a:r>
              <a:rPr kumimoji="0" lang="en-US" altLang="ko-KR" sz="5400" b="1" spc="-50" dirty="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EMINENCE</a:t>
            </a:r>
            <a:endParaRPr kumimoji="0" lang="ko-KR" altLang="en-US" sz="5400" b="1" spc="-50" dirty="0">
              <a:gradFill>
                <a:gsLst>
                  <a:gs pos="0">
                    <a:srgbClr val="034EBD"/>
                  </a:gs>
                  <a:gs pos="100000">
                    <a:srgbClr val="022962"/>
                  </a:gs>
                </a:gsLst>
                <a:lin ang="5400000" scaled="0"/>
              </a:gradFill>
              <a:effectLst>
                <a:outerShdw blurRad="76200" dist="50800" dir="2700000" algn="tl" rotWithShape="0">
                  <a:prstClr val="black">
                    <a:alpha val="52000"/>
                  </a:prst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52" name="직사각형 51"/>
          <p:cNvSpPr/>
          <p:nvPr userDrawn="1"/>
        </p:nvSpPr>
        <p:spPr>
          <a:xfrm>
            <a:off x="179388" y="2093913"/>
            <a:ext cx="8785225" cy="755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smtClean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2014</a:t>
            </a:r>
            <a:r>
              <a:rPr kumimoji="0" lang="ko-KR" altLang="en-US" sz="2400" smtClean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학년도</a:t>
            </a:r>
            <a:r>
              <a:rPr kumimoji="0" lang="en-US" altLang="ko-KR" sz="2400" smtClean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 </a:t>
            </a:r>
            <a:r>
              <a:rPr kumimoji="0" lang="ko-KR" altLang="en-US" sz="2400" err="1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경희대학교</a:t>
            </a:r>
            <a:r>
              <a:rPr kumimoji="0" lang="ko-KR" altLang="en-US" sz="240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 </a:t>
            </a:r>
            <a:r>
              <a:rPr kumimoji="0" lang="ko-KR" altLang="en-US" sz="2400" smtClean="0">
                <a:solidFill>
                  <a:schemeClr val="tx1"/>
                </a:solidFill>
                <a:latin typeface="-윤고딕320" pitchFamily="18" charset="-127"/>
                <a:ea typeface="-윤고딕320" pitchFamily="18" charset="-127"/>
              </a:rPr>
              <a:t>입학전형안내</a:t>
            </a:r>
            <a:endParaRPr kumimoji="0" lang="ko-KR" altLang="en-US" sz="2400" dirty="0">
              <a:solidFill>
                <a:schemeClr val="tx1"/>
              </a:solidFill>
              <a:latin typeface="-윤고딕320" pitchFamily="18" charset="-127"/>
              <a:ea typeface="-윤고딕320" pitchFamily="18" charset="-127"/>
            </a:endParaRPr>
          </a:p>
        </p:txBody>
      </p:sp>
      <p:pic>
        <p:nvPicPr>
          <p:cNvPr id="53" name="그림 5" descr="Logo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779" y="2858482"/>
            <a:ext cx="1096442" cy="24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국캠" descr="123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3552825"/>
            <a:ext cx="9144000" cy="3305175"/>
          </a:xfrm>
          <a:prstGeom prst="rect">
            <a:avLst/>
          </a:prstGeom>
        </p:spPr>
      </p:pic>
      <p:pic>
        <p:nvPicPr>
          <p:cNvPr id="57" name="빛세로" descr="125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71501" y="3366050"/>
            <a:ext cx="8892988" cy="3128866"/>
          </a:xfrm>
          <a:prstGeom prst="rect">
            <a:avLst/>
          </a:prstGeom>
        </p:spPr>
      </p:pic>
      <p:pic>
        <p:nvPicPr>
          <p:cNvPr id="58" name="빛가로" descr="124.pn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3868737"/>
            <a:ext cx="9144000" cy="1158875"/>
          </a:xfrm>
          <a:prstGeom prst="rect">
            <a:avLst/>
          </a:prstGeom>
        </p:spPr>
      </p:pic>
      <p:pic>
        <p:nvPicPr>
          <p:cNvPr id="59" name="그림 58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1603375" y="440213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그림 59" descr="빛3가지.png"/>
          <p:cNvPicPr>
            <a:picLocks noChangeAspect="1"/>
          </p:cNvPicPr>
          <p:nvPr userDrawn="1"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7527925" y="5565775"/>
            <a:ext cx="28575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그림 60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2493963" y="4597400"/>
            <a:ext cx="5000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그림 61" descr="빛3가지.png"/>
          <p:cNvPicPr>
            <a:picLocks noChangeAspect="1"/>
          </p:cNvPicPr>
          <p:nvPr userDrawn="1"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1238250" y="5262563"/>
            <a:ext cx="285750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그림 62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1181100" y="4860925"/>
            <a:ext cx="28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그림 63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0" y="462756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그림 64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0" y="428466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그림 65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2603500" y="4545013"/>
            <a:ext cx="2809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그림 66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839788" y="4364038"/>
            <a:ext cx="50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그림 67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5934075" y="537051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그림 68" descr="빛3가지.png"/>
          <p:cNvPicPr>
            <a:picLocks noChangeAspect="1"/>
          </p:cNvPicPr>
          <p:nvPr userDrawn="1"/>
        </p:nvPicPr>
        <p:blipFill>
          <a:blip r:embed="rId11" cstate="print"/>
          <a:srcRect l="42709" t="47408" r="43124" b="35001"/>
          <a:stretch>
            <a:fillRect/>
          </a:stretch>
        </p:blipFill>
        <p:spPr bwMode="auto">
          <a:xfrm>
            <a:off x="5229225" y="5532438"/>
            <a:ext cx="217488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그림 69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1889125" y="4473575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그림 70" descr="빛3가지.png"/>
          <p:cNvPicPr>
            <a:picLocks noChangeAspect="1"/>
          </p:cNvPicPr>
          <p:nvPr userDrawn="1"/>
        </p:nvPicPr>
        <p:blipFill>
          <a:blip r:embed="rId12" cstate="print"/>
          <a:srcRect l="42709" t="47408" r="43124" b="35001"/>
          <a:stretch>
            <a:fillRect/>
          </a:stretch>
        </p:blipFill>
        <p:spPr bwMode="auto">
          <a:xfrm>
            <a:off x="5702300" y="3979863"/>
            <a:ext cx="1397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그림 71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1960563" y="4259263"/>
            <a:ext cx="2809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그림 72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5835650" y="4276725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그림 73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5141913" y="4929188"/>
            <a:ext cx="50006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그림 74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3603625" y="4044950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그림 75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8464550" y="5562600"/>
            <a:ext cx="2809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그림 76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5829300" y="3937000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그림 77" descr="빛3가지.png"/>
          <p:cNvPicPr>
            <a:picLocks noChangeAspect="1"/>
          </p:cNvPicPr>
          <p:nvPr userDrawn="1"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7989888" y="5010150"/>
            <a:ext cx="28575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그림 78" descr="빛3가지.png"/>
          <p:cNvPicPr>
            <a:picLocks noChangeAspect="1"/>
          </p:cNvPicPr>
          <p:nvPr userDrawn="1"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7313613" y="4737100"/>
            <a:ext cx="28575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그림 79" descr="빛3가지.png"/>
          <p:cNvPicPr>
            <a:picLocks noChangeAspect="1"/>
          </p:cNvPicPr>
          <p:nvPr userDrawn="1"/>
        </p:nvPicPr>
        <p:blipFill>
          <a:blip r:embed="rId10" cstate="print"/>
          <a:srcRect l="42709" t="47408" r="43124" b="35001"/>
          <a:stretch>
            <a:fillRect/>
          </a:stretch>
        </p:blipFill>
        <p:spPr bwMode="auto">
          <a:xfrm>
            <a:off x="7827963" y="5521325"/>
            <a:ext cx="2809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그림 80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3946525" y="3892550"/>
            <a:ext cx="5000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그림 81" descr="빛3가지.png"/>
          <p:cNvPicPr>
            <a:picLocks noChangeAspect="1"/>
          </p:cNvPicPr>
          <p:nvPr userDrawn="1"/>
        </p:nvPicPr>
        <p:blipFill>
          <a:blip r:embed="rId11" cstate="print"/>
          <a:srcRect l="42709" t="47408" r="43124" b="35001"/>
          <a:stretch>
            <a:fillRect/>
          </a:stretch>
        </p:blipFill>
        <p:spPr bwMode="auto">
          <a:xfrm>
            <a:off x="8386763" y="5148263"/>
            <a:ext cx="217487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그림 33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3676650" y="545623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그림 34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2552700" y="508476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그림 35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2990850" y="403701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그림 36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4467225" y="3836988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그림 37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2667000" y="422751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그림 38" descr="빛3가지.png"/>
          <p:cNvPicPr>
            <a:picLocks noChangeAspect="1"/>
          </p:cNvPicPr>
          <p:nvPr userDrawn="1"/>
        </p:nvPicPr>
        <p:blipFill>
          <a:blip r:embed="rId8" cstate="print"/>
          <a:srcRect l="42709" t="47408" r="43124" b="35001"/>
          <a:stretch>
            <a:fillRect/>
          </a:stretch>
        </p:blipFill>
        <p:spPr bwMode="auto">
          <a:xfrm>
            <a:off x="6562725" y="4189413"/>
            <a:ext cx="500063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xit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repeatCount="3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xit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ntr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xit" presetSubtype="0" repeatCount="3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xit" presetSubtype="0" repeatCount="3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repeatCount="3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xit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3" descr="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5" descr="Logo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직사각형 3"/>
          <p:cNvSpPr/>
          <p:nvPr userDrawn="1"/>
        </p:nvSpPr>
        <p:spPr>
          <a:xfrm>
            <a:off x="0" y="0"/>
            <a:ext cx="9144000" cy="46038"/>
          </a:xfrm>
          <a:prstGeom prst="rect">
            <a:avLst/>
          </a:prstGeom>
          <a:solidFill>
            <a:srgbClr val="02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/>
          <p:cNvSpPr/>
          <p:nvPr userDrawn="1"/>
        </p:nvSpPr>
        <p:spPr>
          <a:xfrm>
            <a:off x="2189163" y="-1273175"/>
            <a:ext cx="7543800" cy="7543800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타원 2"/>
          <p:cNvSpPr/>
          <p:nvPr userDrawn="1"/>
        </p:nvSpPr>
        <p:spPr>
          <a:xfrm>
            <a:off x="1684338" y="-354013"/>
            <a:ext cx="6002337" cy="6002338"/>
          </a:xfrm>
          <a:prstGeom prst="ellipse">
            <a:avLst/>
          </a:prstGeom>
          <a:noFill/>
          <a:ln w="1905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타원 3"/>
          <p:cNvSpPr/>
          <p:nvPr userDrawn="1"/>
        </p:nvSpPr>
        <p:spPr>
          <a:xfrm>
            <a:off x="-61913" y="163513"/>
            <a:ext cx="6694488" cy="6694487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타원 4"/>
          <p:cNvSpPr/>
          <p:nvPr userDrawn="1"/>
        </p:nvSpPr>
        <p:spPr>
          <a:xfrm>
            <a:off x="90488" y="315913"/>
            <a:ext cx="6694487" cy="6694487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라인확대"/>
          <p:cNvSpPr>
            <a:spLocks/>
          </p:cNvSpPr>
          <p:nvPr userDrawn="1"/>
        </p:nvSpPr>
        <p:spPr>
          <a:xfrm>
            <a:off x="2246313" y="1223963"/>
            <a:ext cx="4881562" cy="4878387"/>
          </a:xfrm>
          <a:prstGeom prst="ellipse">
            <a:avLst/>
          </a:prstGeom>
          <a:noFill/>
          <a:ln w="1905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라인확대"/>
          <p:cNvSpPr>
            <a:spLocks/>
          </p:cNvSpPr>
          <p:nvPr userDrawn="1"/>
        </p:nvSpPr>
        <p:spPr>
          <a:xfrm>
            <a:off x="1970088" y="944563"/>
            <a:ext cx="5435600" cy="54356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라인확대"/>
          <p:cNvSpPr>
            <a:spLocks/>
          </p:cNvSpPr>
          <p:nvPr userDrawn="1"/>
        </p:nvSpPr>
        <p:spPr>
          <a:xfrm>
            <a:off x="2463800" y="1438275"/>
            <a:ext cx="4448175" cy="444817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9" name="그룹 172"/>
          <p:cNvGrpSpPr>
            <a:grpSpLocks/>
          </p:cNvGrpSpPr>
          <p:nvPr userDrawn="1"/>
        </p:nvGrpSpPr>
        <p:grpSpPr bwMode="auto">
          <a:xfrm>
            <a:off x="2611438" y="1641475"/>
            <a:ext cx="4006850" cy="4005263"/>
            <a:chOff x="2640730" y="1641470"/>
            <a:chExt cx="4006800" cy="4005184"/>
          </a:xfrm>
        </p:grpSpPr>
        <p:grpSp>
          <p:nvGrpSpPr>
            <p:cNvPr id="10" name="그룹 19"/>
            <p:cNvGrpSpPr>
              <a:grpSpLocks/>
            </p:cNvGrpSpPr>
            <p:nvPr userDrawn="1"/>
          </p:nvGrpSpPr>
          <p:grpSpPr bwMode="auto">
            <a:xfrm>
              <a:off x="2640730" y="1641470"/>
              <a:ext cx="4006800" cy="4005184"/>
              <a:chOff x="2640730" y="1641470"/>
              <a:chExt cx="4006800" cy="4005184"/>
            </a:xfrm>
          </p:grpSpPr>
          <p:sp>
            <p:nvSpPr>
              <p:cNvPr id="14" name="타원 13"/>
              <p:cNvSpPr/>
              <p:nvPr/>
            </p:nvSpPr>
            <p:spPr bwMode="auto">
              <a:xfrm>
                <a:off x="2640730" y="1641470"/>
                <a:ext cx="4006800" cy="4005184"/>
              </a:xfrm>
              <a:prstGeom prst="ellipse">
                <a:avLst/>
              </a:prstGeom>
              <a:solidFill>
                <a:schemeClr val="bg1"/>
              </a:solidFill>
              <a:ln w="3175">
                <a:noFill/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2735979" y="1735131"/>
                <a:ext cx="3816302" cy="3817862"/>
              </a:xfrm>
              <a:prstGeom prst="ellipse">
                <a:avLst/>
              </a:prstGeom>
              <a:noFill/>
              <a:ln w="111125" cmpd="thickThin">
                <a:solidFill>
                  <a:srgbClr val="107ACA">
                    <a:alpha val="74902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no"/>
            <p:cNvSpPr txBox="1"/>
            <p:nvPr userDrawn="1"/>
          </p:nvSpPr>
          <p:spPr>
            <a:xfrm>
              <a:off x="2982876" y="2786451"/>
              <a:ext cx="3532058" cy="203907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5800" b="1" spc="50" dirty="0">
                  <a:ln w="34925" cap="rnd">
                    <a:solidFill>
                      <a:srgbClr val="0A4090"/>
                    </a:solidFill>
                  </a:ln>
                  <a:gradFill>
                    <a:gsLst>
                      <a:gs pos="25000">
                        <a:srgbClr val="0070C0"/>
                      </a:gs>
                      <a:gs pos="100000">
                        <a:srgbClr val="005696"/>
                      </a:gs>
                    </a:gsLst>
                    <a:lin ang="5400000"/>
                  </a:gra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문화세계의 </a:t>
              </a:r>
              <a:endParaRPr lang="en-US" altLang="ko-KR" sz="5800" b="1" spc="50" dirty="0">
                <a:ln w="34925" cap="rnd">
                  <a:solidFill>
                    <a:srgbClr val="0A4090"/>
                  </a:solidFill>
                </a:ln>
                <a:gradFill>
                  <a:gsLst>
                    <a:gs pos="25000">
                      <a:srgbClr val="0070C0"/>
                    </a:gs>
                    <a:gs pos="100000">
                      <a:srgbClr val="005696"/>
                    </a:gs>
                  </a:gsLst>
                  <a:lin ang="5400000"/>
                </a:gra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5800" b="1" spc="50" dirty="0">
                  <a:ln w="34925" cap="rnd">
                    <a:solidFill>
                      <a:srgbClr val="0A4090"/>
                    </a:solidFill>
                  </a:ln>
                  <a:gradFill>
                    <a:gsLst>
                      <a:gs pos="25000">
                        <a:srgbClr val="0070C0"/>
                      </a:gs>
                      <a:gs pos="100000">
                        <a:srgbClr val="005696"/>
                      </a:gs>
                    </a:gsLst>
                    <a:lin ang="5400000"/>
                  </a:gra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창조</a:t>
              </a:r>
            </a:p>
          </p:txBody>
        </p:sp>
        <p:pic>
          <p:nvPicPr>
            <p:cNvPr id="12" name="그림 63" descr="Logo_3_1.png"/>
            <p:cNvPicPr>
              <a:picLocks noChangeAspect="1"/>
            </p:cNvPicPr>
            <p:nvPr userDrawn="1"/>
          </p:nvPicPr>
          <p:blipFill>
            <a:blip r:embed="rId2" cstate="print">
              <a:lum bright="40000"/>
            </a:blip>
            <a:srcRect/>
            <a:stretch>
              <a:fillRect/>
            </a:stretch>
          </p:blipFill>
          <p:spPr bwMode="auto">
            <a:xfrm>
              <a:off x="2917803" y="2633772"/>
              <a:ext cx="3252140" cy="2626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no"/>
            <p:cNvSpPr txBox="1"/>
            <p:nvPr userDrawn="1"/>
          </p:nvSpPr>
          <p:spPr>
            <a:xfrm>
              <a:off x="2992401" y="2776926"/>
              <a:ext cx="3532058" cy="2039072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b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5800" b="1" spc="50" dirty="0">
                  <a:ln w="34925" cap="rnd">
                    <a:noFill/>
                  </a:ln>
                  <a:gradFill>
                    <a:gsLst>
                      <a:gs pos="25000">
                        <a:srgbClr val="0070C0"/>
                      </a:gs>
                      <a:gs pos="100000">
                        <a:srgbClr val="005696"/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문화세계의 </a:t>
              </a:r>
              <a:endParaRPr lang="en-US" altLang="ko-KR" sz="5800" b="1" spc="50" dirty="0">
                <a:ln w="34925" cap="rnd">
                  <a:noFill/>
                </a:ln>
                <a:gradFill>
                  <a:gsLst>
                    <a:gs pos="25000">
                      <a:srgbClr val="0070C0"/>
                    </a:gs>
                    <a:gs pos="100000">
                      <a:srgbClr val="005696"/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5800" b="1" spc="50" dirty="0">
                  <a:ln w="34925" cap="rnd">
                    <a:noFill/>
                  </a:ln>
                  <a:gradFill>
                    <a:gsLst>
                      <a:gs pos="25000">
                        <a:srgbClr val="0070C0"/>
                      </a:gs>
                      <a:gs pos="100000">
                        <a:srgbClr val="005696"/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창조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5" dur="7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4" dur="7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73" dur="7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 animBg="1"/>
      <p:bldP spid="5" grpId="1" animBg="1"/>
      <p:bldP spid="5" grpId="2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heme" Target="../theme/theme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17.png"/><Relationship Id="rId10" Type="http://schemas.openxmlformats.org/officeDocument/2006/relationships/image" Target="../media/image38.png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21" descr="0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그림 13" descr="rens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6950" y="1206500"/>
            <a:ext cx="47434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rens_1.png"/>
          <p:cNvPicPr>
            <a:picLocks noChangeAspect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2676525" y="1789113"/>
            <a:ext cx="39433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Untitled-1.png"/>
          <p:cNvPicPr preferRelativeResize="0"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6313" y="2490788"/>
            <a:ext cx="2325687" cy="236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셔터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3788" y="2647950"/>
            <a:ext cx="2090737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inno-06.png"/>
          <p:cNvPicPr>
            <a:picLocks noChangeAspect="1"/>
          </p:cNvPicPr>
          <p:nvPr/>
        </p:nvPicPr>
        <p:blipFill>
          <a:blip r:embed="rId9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-541338" y="-963613"/>
            <a:ext cx="10909301" cy="870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0" descr="셔터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375" y="2636838"/>
            <a:ext cx="20923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별" descr="별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2700000">
            <a:off x="2589213" y="2655888"/>
            <a:ext cx="24399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86" r:id="rId1"/>
    <p:sldLayoutId id="2147484787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022E-16 7.40741E-7 L -0.02083 7.40741E-7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2083 2.22222E-6 L 0.00174 -0.0486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3000000">
                                      <p:cBhvr>
                                        <p:cTn id="26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600000">
                                      <p:cBhvr>
                                        <p:cTn id="2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600000">
                                      <p:cBhvr>
                                        <p:cTn id="3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0">
                                      <p:cBhvr>
                                        <p:cTn id="32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3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6" dur="7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 descr="d43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\\Admin-c3caf49d0\2012년 프로젝트\B.2012년 진행\018.2012년02월14일~03월 16일_경희대학교 학교홍보&amp;전형안내 프레젠테이션\from\PPT사진\기타\Review2011 _KH_Univ_Korean.wmv_00005618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53975" y="436563"/>
            <a:ext cx="106426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\\Admin-c3caf49d0\2012년 프로젝트\B.2012년 진행\018.2012년02월14일~03월 16일_경희대학교 학교홍보&amp;전형안내 프레젠테이션\from\PPT사진\기타\Review2011 _KH_Univ_Korean.wmv_000285808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706563" y="327025"/>
            <a:ext cx="11031538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2762250" y="2965450"/>
            <a:ext cx="626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평화로운 미래사회를</a:t>
            </a:r>
            <a:r>
              <a:rPr kumimoji="0" lang="en-US" altLang="ko-K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 </a:t>
            </a:r>
            <a:r>
              <a:rPr kumimoji="0" lang="ko-KR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지향합니다</a:t>
            </a:r>
            <a:endParaRPr kumimoji="0" lang="en-US" altLang="ko-K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윤명조220" pitchFamily="18" charset="-127"/>
              <a:ea typeface="-윤명조220" pitchFamily="18" charset="-127"/>
            </a:endParaRPr>
          </a:p>
        </p:txBody>
      </p:sp>
      <p:pic>
        <p:nvPicPr>
          <p:cNvPr id="6" name="그림 5" descr="qlc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64737">
            <a:off x="4819650" y="346075"/>
            <a:ext cx="4575175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\\Admin-c3caf49d0\2012년 프로젝트\B.2012년 진행\018.2012년02월14일~03월 16일_경희대학교 학교홍보&amp;전형안내 프레젠테이션\from\PPT사진\기타\Review2011 _KH_Univ_Korean.wmv_00047722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-1981200" y="-31750"/>
            <a:ext cx="12168188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2155825" y="2924175"/>
            <a:ext cx="4719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kumimoji="0" lang="ko-KR" altLang="en-US" sz="2400" b="1" dirty="0">
                <a:ln>
                  <a:prstDash val="solid"/>
                </a:ln>
                <a:solidFill>
                  <a:srgbClr val="000000"/>
                </a:solidFill>
                <a:latin typeface="-윤명조230" pitchFamily="18" charset="-127"/>
                <a:ea typeface="-윤명조230" pitchFamily="18" charset="-127"/>
              </a:rPr>
              <a:t>대학으로 학문적 소임을 다하고</a:t>
            </a:r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auto">
          <a:xfrm>
            <a:off x="1435100" y="3451225"/>
            <a:ext cx="61610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kumimoji="0" lang="ko-KR" altLang="en-US" sz="3200" b="1" dirty="0">
                <a:ln>
                  <a:prstDash val="solid"/>
                </a:ln>
                <a:solidFill>
                  <a:srgbClr val="000000"/>
                </a:solidFill>
                <a:latin typeface="-윤명조230" pitchFamily="18" charset="-127"/>
                <a:ea typeface="-윤명조230" pitchFamily="18" charset="-127"/>
              </a:rPr>
              <a:t>그 학문이 </a:t>
            </a:r>
            <a:endParaRPr kumimoji="0" lang="en-US" altLang="ko-KR" sz="3200" b="1" dirty="0">
              <a:ln>
                <a:prstDash val="solid"/>
              </a:ln>
              <a:solidFill>
                <a:srgbClr val="000000"/>
              </a:solidFill>
              <a:latin typeface="-윤명조230" pitchFamily="18" charset="-127"/>
              <a:ea typeface="-윤명조230" pitchFamily="18" charset="-127"/>
            </a:endParaRPr>
          </a:p>
          <a:p>
            <a:pPr algn="ctr" eaLnBrk="0" hangingPunct="0">
              <a:defRPr/>
            </a:pPr>
            <a:r>
              <a:rPr kumimoji="0" lang="ko-KR" altLang="en-US" sz="3200" b="1" dirty="0">
                <a:ln>
                  <a:prstDash val="solid"/>
                </a:ln>
                <a:solidFill>
                  <a:srgbClr val="000000"/>
                </a:solidFill>
                <a:latin typeface="-윤명조230" pitchFamily="18" charset="-127"/>
                <a:ea typeface="-윤명조230" pitchFamily="18" charset="-127"/>
              </a:rPr>
              <a:t>더 나은 인류의 미래를 열수 있도록 </a:t>
            </a:r>
            <a:endParaRPr kumimoji="0" lang="en-US" altLang="ko-KR" sz="3200" b="1" dirty="0">
              <a:ln>
                <a:prstDash val="solid"/>
              </a:ln>
              <a:solidFill>
                <a:srgbClr val="000000"/>
              </a:solidFill>
              <a:latin typeface="-윤명조230" pitchFamily="18" charset="-127"/>
              <a:ea typeface="-윤명조230" pitchFamily="18" charset="-127"/>
            </a:endParaRPr>
          </a:p>
        </p:txBody>
      </p:sp>
      <p:sp>
        <p:nvSpPr>
          <p:cNvPr id="11" name="직사각형 15"/>
          <p:cNvSpPr>
            <a:spLocks noChangeArrowheads="1"/>
          </p:cNvSpPr>
          <p:nvPr/>
        </p:nvSpPr>
        <p:spPr bwMode="auto">
          <a:xfrm>
            <a:off x="382588" y="5276850"/>
            <a:ext cx="397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학문과 인류의 더 큰 미래를 위해</a:t>
            </a:r>
          </a:p>
        </p:txBody>
      </p:sp>
      <p:pic>
        <p:nvPicPr>
          <p:cNvPr id="12" name="그림 11" descr="qlc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-5168893">
            <a:off x="-1044574" y="287337"/>
            <a:ext cx="4576762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삼성전자중국PJT(표지)_006.pn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755650" y="1052513"/>
            <a:ext cx="5937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삼성전자중국PJT(표지)_004.pn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179388" y="1052513"/>
            <a:ext cx="10382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0" y="0"/>
            <a:ext cx="9144000" cy="935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868988"/>
            <a:ext cx="9144000" cy="989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7" name="그림 16" descr="삼성전자중국PJT(표지)_006.png"/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011863" y="4797425"/>
            <a:ext cx="16192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삼성전자중국PJT(표지)_004.pn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724525" y="5300663"/>
            <a:ext cx="10382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직사각형 18"/>
          <p:cNvSpPr/>
          <p:nvPr/>
        </p:nvSpPr>
        <p:spPr>
          <a:xfrm>
            <a:off x="0" y="-5727700"/>
            <a:ext cx="9144000" cy="56594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6940550"/>
            <a:ext cx="9144000" cy="5403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09184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771 -0.02037 L 1.66667E-6 -4.07407E-6 " pathEditMode="relative" rAng="0" ptsTypes="AA">
                                      <p:cBhvr>
                                        <p:cTn id="14" dur="3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4.72222E-6 -2.59259E-6 L 0.11284 -2.59259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1771 -0.02037 L 1.66667E-6 -4.07407E-6 " pathEditMode="relative" rAng="0" ptsTypes="AA">
                                      <p:cBhvr>
                                        <p:cTn id="33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1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3.33333E-6 2.59259E-6 L -0.05503 2.59259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40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58002E-6 L 0 0.7187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15356E-6 L 0 -0.7419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9" grpId="0"/>
      <p:bldP spid="11" grpId="0"/>
      <p:bldP spid="11" grpId="1"/>
      <p:bldP spid="19" grpId="0" animBg="1"/>
      <p:bldP spid="20" grpId="0" animBg="1"/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그림 21" descr="0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그림 13" descr="ren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6950" y="1206500"/>
            <a:ext cx="474345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rens_1.png"/>
          <p:cNvPicPr>
            <a:picLocks noChangeAspect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676525" y="1789113"/>
            <a:ext cx="39433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Untitled-1.png"/>
          <p:cNvPicPr preferRelativeResize="0">
            <a:picLocks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16312" y="2491200"/>
            <a:ext cx="2361600" cy="227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셔터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3788" y="2647950"/>
            <a:ext cx="2090737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18" descr="inno-06.png"/>
          <p:cNvPicPr>
            <a:picLocks noChangeAspect="1"/>
          </p:cNvPicPr>
          <p:nvPr/>
        </p:nvPicPr>
        <p:blipFill>
          <a:blip r:embed="rId8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-541338" y="-963613"/>
            <a:ext cx="10909301" cy="870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그림 20" descr="셔터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375" y="2636838"/>
            <a:ext cx="209232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별" descr="별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2700000">
            <a:off x="2589213" y="2655888"/>
            <a:ext cx="24399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022E-16 7.40741E-7 L -0.02083 7.40741E-7 " pathEditMode="relative" rAng="0" ptsTypes="AA">
                                      <p:cBhvr>
                                        <p:cTn id="14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2083 2.22222E-6 L 0.00174 -0.0486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" y="-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3000000">
                                      <p:cBhvr>
                                        <p:cTn id="26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600000">
                                      <p:cBhvr>
                                        <p:cTn id="2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-600000">
                                      <p:cBhvr>
                                        <p:cTn id="30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0">
                                      <p:cBhvr>
                                        <p:cTn id="32" dur="1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3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6" dur="7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 descr="d4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\\Admin-c3caf49d0\2012년 프로젝트\B.2012년 진행\018.2012년02월14일~03월 16일_경희대학교 학교홍보&amp;전형안내 프레젠테이션\from\PPT사진\기타\Review2011 _KH_Univ_Korean.wmv_000056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3975" y="436563"/>
            <a:ext cx="10642600" cy="598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\\Admin-c3caf49d0\2012년 프로젝트\B.2012년 진행\018.2012년02월14일~03월 16일_경희대학교 학교홍보&amp;전형안내 프레젠테이션\from\PPT사진\기타\Review2011 _KH_Univ_Korean.wmv_0002858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706563" y="327025"/>
            <a:ext cx="11031538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2762250" y="2965450"/>
            <a:ext cx="626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평화로운 미래사회를</a:t>
            </a:r>
            <a:r>
              <a:rPr kumimoji="0" lang="en-US" altLang="ko-KR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 </a:t>
            </a:r>
            <a:r>
              <a:rPr kumimoji="0" lang="ko-KR" alt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지향합니다</a:t>
            </a:r>
            <a:endParaRPr kumimoji="0" lang="en-US" altLang="ko-KR" sz="2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윤명조220" pitchFamily="18" charset="-127"/>
              <a:ea typeface="-윤명조220" pitchFamily="18" charset="-127"/>
            </a:endParaRPr>
          </a:p>
        </p:txBody>
      </p:sp>
      <p:pic>
        <p:nvPicPr>
          <p:cNvPr id="6" name="그림 5" descr="qlc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64737">
            <a:off x="4819650" y="346075"/>
            <a:ext cx="4575175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\\Admin-c3caf49d0\2012년 프로젝트\B.2012년 진행\018.2012년02월14일~03월 16일_경희대학교 학교홍보&amp;전형안내 프레젠테이션\from\PPT사진\기타\Review2011 _KH_Univ_Korean.wmv_000477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981200" y="-31750"/>
            <a:ext cx="12168188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>
            <a:spLocks noChangeArrowheads="1"/>
          </p:cNvSpPr>
          <p:nvPr/>
        </p:nvSpPr>
        <p:spPr bwMode="auto">
          <a:xfrm>
            <a:off x="2155825" y="2924175"/>
            <a:ext cx="4719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kumimoji="0" lang="ko-KR" altLang="en-US" sz="2400" b="1" dirty="0">
                <a:ln>
                  <a:prstDash val="solid"/>
                </a:ln>
                <a:solidFill>
                  <a:srgbClr val="000000"/>
                </a:solidFill>
                <a:latin typeface="-윤명조230" pitchFamily="18" charset="-127"/>
                <a:ea typeface="-윤명조230" pitchFamily="18" charset="-127"/>
              </a:rPr>
              <a:t>대학으로 학문적 소임을 다하고</a:t>
            </a:r>
          </a:p>
        </p:txBody>
      </p:sp>
      <p:sp>
        <p:nvSpPr>
          <p:cNvPr id="9" name="직사각형 8"/>
          <p:cNvSpPr>
            <a:spLocks noChangeArrowheads="1"/>
          </p:cNvSpPr>
          <p:nvPr/>
        </p:nvSpPr>
        <p:spPr bwMode="auto">
          <a:xfrm>
            <a:off x="1435100" y="3451225"/>
            <a:ext cx="61610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kumimoji="0" lang="ko-KR" altLang="en-US" sz="3200" b="1" dirty="0">
                <a:ln>
                  <a:prstDash val="solid"/>
                </a:ln>
                <a:solidFill>
                  <a:srgbClr val="000000"/>
                </a:solidFill>
                <a:latin typeface="-윤명조230" pitchFamily="18" charset="-127"/>
                <a:ea typeface="-윤명조230" pitchFamily="18" charset="-127"/>
              </a:rPr>
              <a:t>그 학문이 </a:t>
            </a:r>
            <a:endParaRPr kumimoji="0" lang="en-US" altLang="ko-KR" sz="3200" b="1" dirty="0">
              <a:ln>
                <a:prstDash val="solid"/>
              </a:ln>
              <a:solidFill>
                <a:srgbClr val="000000"/>
              </a:solidFill>
              <a:latin typeface="-윤명조230" pitchFamily="18" charset="-127"/>
              <a:ea typeface="-윤명조230" pitchFamily="18" charset="-127"/>
            </a:endParaRPr>
          </a:p>
          <a:p>
            <a:pPr algn="ctr" eaLnBrk="0" hangingPunct="0">
              <a:defRPr/>
            </a:pPr>
            <a:r>
              <a:rPr kumimoji="0" lang="ko-KR" altLang="en-US" sz="3200" b="1" dirty="0">
                <a:ln>
                  <a:prstDash val="solid"/>
                </a:ln>
                <a:solidFill>
                  <a:srgbClr val="000000"/>
                </a:solidFill>
                <a:latin typeface="-윤명조230" pitchFamily="18" charset="-127"/>
                <a:ea typeface="-윤명조230" pitchFamily="18" charset="-127"/>
              </a:rPr>
              <a:t>더 나은 인류의 미래를 열수 있도록 </a:t>
            </a:r>
            <a:endParaRPr kumimoji="0" lang="en-US" altLang="ko-KR" sz="3200" b="1" dirty="0">
              <a:ln>
                <a:prstDash val="solid"/>
              </a:ln>
              <a:solidFill>
                <a:srgbClr val="000000"/>
              </a:solidFill>
              <a:latin typeface="-윤명조230" pitchFamily="18" charset="-127"/>
              <a:ea typeface="-윤명조230" pitchFamily="18" charset="-127"/>
            </a:endParaRPr>
          </a:p>
        </p:txBody>
      </p:sp>
      <p:sp>
        <p:nvSpPr>
          <p:cNvPr id="11" name="직사각형 15"/>
          <p:cNvSpPr>
            <a:spLocks noChangeArrowheads="1"/>
          </p:cNvSpPr>
          <p:nvPr/>
        </p:nvSpPr>
        <p:spPr bwMode="auto">
          <a:xfrm>
            <a:off x="382588" y="5276850"/>
            <a:ext cx="39798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명조220" pitchFamily="18" charset="-127"/>
                <a:ea typeface="-윤명조220" pitchFamily="18" charset="-127"/>
              </a:rPr>
              <a:t>학문과 인류의 더 큰 미래를 위해</a:t>
            </a:r>
          </a:p>
        </p:txBody>
      </p:sp>
      <p:pic>
        <p:nvPicPr>
          <p:cNvPr id="12" name="그림 11" descr="qlc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168893">
            <a:off x="-1044574" y="287337"/>
            <a:ext cx="4576762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 descr="삼성전자중국PJT(표지)_006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1052513"/>
            <a:ext cx="5937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삼성전자중국PJT(표지)_004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1052513"/>
            <a:ext cx="10382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직사각형 14"/>
          <p:cNvSpPr/>
          <p:nvPr/>
        </p:nvSpPr>
        <p:spPr>
          <a:xfrm>
            <a:off x="0" y="0"/>
            <a:ext cx="9144000" cy="9350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0" y="5868988"/>
            <a:ext cx="9144000" cy="989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7" name="그림 16" descr="삼성전자중국PJT(표지)_006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1863" y="4797425"/>
            <a:ext cx="16192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그림 17" descr="삼성전자중국PJT(표지)_004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525" y="5300663"/>
            <a:ext cx="10382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직사각형 18"/>
          <p:cNvSpPr/>
          <p:nvPr/>
        </p:nvSpPr>
        <p:spPr>
          <a:xfrm>
            <a:off x="0" y="-5727700"/>
            <a:ext cx="9144000" cy="56594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0" y="6940550"/>
            <a:ext cx="9144000" cy="5403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2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09184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0.01771 -0.02037 L 1.66667E-6 -4.07407E-6 " pathEditMode="relative" rAng="0" ptsTypes="AA">
                                      <p:cBhvr>
                                        <p:cTn id="14" dur="3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4.72222E-6 -2.59259E-6 L 0.11284 -2.59259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1771 -0.02037 L 1.66667E-6 -4.07407E-6 " pathEditMode="relative" rAng="0" ptsTypes="AA">
                                      <p:cBhvr>
                                        <p:cTn id="33" dur="3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1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-3.33333E-6 2.59259E-6 L -0.05503 2.59259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1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400"/>
                            </p:stCondLst>
                            <p:childTnLst>
                              <p:par>
                                <p:cTn id="76" presetID="42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58002E-6 L 0 0.7187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4.15356E-6 L 0 -0.74191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9" grpId="0"/>
      <p:bldP spid="11" grpId="0"/>
      <p:bldP spid="11" grpId="1"/>
      <p:bldP spid="19" grpId="0" animBg="1"/>
      <p:bldP spid="20" grpId="0" animBg="1"/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83" r:id="rId1"/>
    <p:sldLayoutId id="2147484788" r:id="rId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3" descr="1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그림 5" descr="Logo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직사각형 30"/>
          <p:cNvSpPr/>
          <p:nvPr userDrawn="1"/>
        </p:nvSpPr>
        <p:spPr>
          <a:xfrm>
            <a:off x="0" y="0"/>
            <a:ext cx="9144000" cy="46038"/>
          </a:xfrm>
          <a:prstGeom prst="rect">
            <a:avLst/>
          </a:prstGeom>
          <a:solidFill>
            <a:srgbClr val="02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" name="직사각형 1"/>
          <p:cNvSpPr/>
          <p:nvPr userDrawn="1"/>
        </p:nvSpPr>
        <p:spPr>
          <a:xfrm>
            <a:off x="1390650" y="1390650"/>
            <a:ext cx="6410325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" name="ㅂㅂ1" descr="028_배분이수-1.png"/>
          <p:cNvPicPr>
            <a:picLocks noChangeAspect="1"/>
          </p:cNvPicPr>
          <p:nvPr userDrawn="1"/>
        </p:nvPicPr>
        <p:blipFill>
          <a:blip r:embed="rId6" cstate="print"/>
          <a:srcRect l="6372"/>
          <a:stretch>
            <a:fillRect/>
          </a:stretch>
        </p:blipFill>
        <p:spPr bwMode="auto">
          <a:xfrm>
            <a:off x="1285875" y="1924050"/>
            <a:ext cx="6867525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ㅂㅂ2" descr="029_배분-2.png"/>
          <p:cNvPicPr>
            <a:picLocks noChangeAspect="1"/>
          </p:cNvPicPr>
          <p:nvPr userDrawn="1"/>
        </p:nvPicPr>
        <p:blipFill>
          <a:blip r:embed="rId7" cstate="print"/>
          <a:srcRect l="6372"/>
          <a:stretch>
            <a:fillRect/>
          </a:stretch>
        </p:blipFill>
        <p:spPr bwMode="auto">
          <a:xfrm>
            <a:off x="1285875" y="1828800"/>
            <a:ext cx="6867525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ㅂㅂ3" descr="029_배분-2.png"/>
          <p:cNvPicPr>
            <a:picLocks noChangeAspect="1"/>
          </p:cNvPicPr>
          <p:nvPr userDrawn="1"/>
        </p:nvPicPr>
        <p:blipFill>
          <a:blip r:embed="rId8" cstate="print"/>
          <a:srcRect l="6407" r="4547"/>
          <a:stretch>
            <a:fillRect/>
          </a:stretch>
        </p:blipFill>
        <p:spPr bwMode="auto">
          <a:xfrm>
            <a:off x="1285875" y="1447800"/>
            <a:ext cx="6496050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ㅂㅂ4" descr="029_배분-2.png"/>
          <p:cNvPicPr>
            <a:picLocks noChangeAspect="1"/>
          </p:cNvPicPr>
          <p:nvPr userDrawn="1"/>
        </p:nvPicPr>
        <p:blipFill>
          <a:blip r:embed="rId9" cstate="print"/>
          <a:srcRect l="6407" r="4678"/>
          <a:stretch>
            <a:fillRect/>
          </a:stretch>
        </p:blipFill>
        <p:spPr bwMode="auto">
          <a:xfrm>
            <a:off x="1285875" y="1457325"/>
            <a:ext cx="6486525" cy="540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영역1"/>
          <p:cNvGrpSpPr/>
          <p:nvPr userDrawn="1"/>
        </p:nvGrpSpPr>
        <p:grpSpPr>
          <a:xfrm>
            <a:off x="1562100" y="4752975"/>
            <a:ext cx="2895600" cy="295275"/>
            <a:chOff x="3467100" y="371475"/>
            <a:chExt cx="2733675" cy="312644"/>
          </a:xfrm>
          <a:effectLst>
            <a:outerShdw blurRad="50800" dist="25400" dir="5400000" algn="t" rotWithShape="0">
              <a:prstClr val="black">
                <a:alpha val="70000"/>
              </a:prstClr>
            </a:outerShdw>
          </a:effectLst>
        </p:grpSpPr>
        <p:sp>
          <p:nvSpPr>
            <p:cNvPr id="8" name="직사각형 7"/>
            <p:cNvSpPr/>
            <p:nvPr/>
          </p:nvSpPr>
          <p:spPr>
            <a:xfrm>
              <a:off x="3467100" y="371475"/>
              <a:ext cx="2733675" cy="312644"/>
            </a:xfrm>
            <a:prstGeom prst="rect">
              <a:avLst/>
            </a:prstGeom>
            <a:solidFill>
              <a:srgbClr val="034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38537" y="404426"/>
              <a:ext cx="2590800" cy="24622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6350" h="6350"/>
              </a:sp3d>
            </a:bodyPr>
            <a:lstStyle/>
            <a:p>
              <a:pPr algn="ctr">
                <a:defRPr/>
              </a:pP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마음의 탄생</a:t>
              </a:r>
              <a:r>
                <a:rPr lang="en-US" altLang="ko-KR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: </a:t>
              </a: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뇌</a:t>
              </a:r>
              <a:r>
                <a:rPr lang="en-US" altLang="ko-KR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, </a:t>
              </a: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의식</a:t>
              </a:r>
              <a:r>
                <a:rPr lang="en-US" altLang="ko-KR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, </a:t>
              </a: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마음</a:t>
              </a:r>
            </a:p>
          </p:txBody>
        </p:sp>
      </p:grpSp>
      <p:grpSp>
        <p:nvGrpSpPr>
          <p:cNvPr id="10" name="영역2"/>
          <p:cNvGrpSpPr/>
          <p:nvPr userDrawn="1"/>
        </p:nvGrpSpPr>
        <p:grpSpPr>
          <a:xfrm>
            <a:off x="4548187" y="2809875"/>
            <a:ext cx="2895600" cy="295275"/>
            <a:chOff x="3467100" y="371475"/>
            <a:chExt cx="2733675" cy="312644"/>
          </a:xfrm>
          <a:effectLst>
            <a:outerShdw blurRad="50800" dist="25400" dir="5400000" algn="t" rotWithShape="0">
              <a:prstClr val="black">
                <a:alpha val="70000"/>
              </a:prstClr>
            </a:outerShdw>
          </a:effectLst>
        </p:grpSpPr>
        <p:sp>
          <p:nvSpPr>
            <p:cNvPr id="11" name="직사각형 10"/>
            <p:cNvSpPr/>
            <p:nvPr/>
          </p:nvSpPr>
          <p:spPr>
            <a:xfrm>
              <a:off x="3467100" y="371475"/>
              <a:ext cx="2733675" cy="312644"/>
            </a:xfrm>
            <a:prstGeom prst="rect">
              <a:avLst/>
            </a:prstGeom>
            <a:solidFill>
              <a:srgbClr val="034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38537" y="404426"/>
              <a:ext cx="2590800" cy="2607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6350" h="6350"/>
              </a:sp3d>
            </a:bodyPr>
            <a:lstStyle/>
            <a:p>
              <a:pPr algn="ctr">
                <a:defRPr/>
              </a:pP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불편한 진실</a:t>
              </a:r>
              <a:r>
                <a:rPr lang="en-US" altLang="ko-KR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: </a:t>
              </a: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기후의 변화</a:t>
              </a:r>
            </a:p>
          </p:txBody>
        </p:sp>
      </p:grpSp>
      <p:grpSp>
        <p:nvGrpSpPr>
          <p:cNvPr id="13" name="영역3"/>
          <p:cNvGrpSpPr/>
          <p:nvPr userDrawn="1"/>
        </p:nvGrpSpPr>
        <p:grpSpPr>
          <a:xfrm>
            <a:off x="4548187" y="2419350"/>
            <a:ext cx="2895600" cy="295275"/>
            <a:chOff x="3467100" y="371475"/>
            <a:chExt cx="2733675" cy="312644"/>
          </a:xfrm>
          <a:effectLst>
            <a:outerShdw blurRad="50800" dist="25400" dir="5400000" algn="t" rotWithShape="0">
              <a:prstClr val="black">
                <a:alpha val="70000"/>
              </a:prstClr>
            </a:outerShdw>
          </a:effectLst>
        </p:grpSpPr>
        <p:sp>
          <p:nvSpPr>
            <p:cNvPr id="14" name="직사각형 13"/>
            <p:cNvSpPr/>
            <p:nvPr/>
          </p:nvSpPr>
          <p:spPr>
            <a:xfrm>
              <a:off x="3467100" y="371475"/>
              <a:ext cx="2733675" cy="312644"/>
            </a:xfrm>
            <a:prstGeom prst="rect">
              <a:avLst/>
            </a:prstGeom>
            <a:solidFill>
              <a:srgbClr val="034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38537" y="404426"/>
              <a:ext cx="2590800" cy="2607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6350" h="6350"/>
              </a:sp3d>
            </a:bodyPr>
            <a:lstStyle/>
            <a:p>
              <a:pPr algn="ctr">
                <a:defRPr/>
              </a:pP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바보 연구</a:t>
              </a:r>
              <a:r>
                <a:rPr lang="en-US" altLang="ko-KR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: </a:t>
              </a: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문학의 인간학</a:t>
              </a:r>
            </a:p>
          </p:txBody>
        </p:sp>
      </p:grpSp>
      <p:grpSp>
        <p:nvGrpSpPr>
          <p:cNvPr id="16" name="영역4"/>
          <p:cNvGrpSpPr/>
          <p:nvPr userDrawn="1"/>
        </p:nvGrpSpPr>
        <p:grpSpPr>
          <a:xfrm>
            <a:off x="1562100" y="5657850"/>
            <a:ext cx="2895600" cy="295275"/>
            <a:chOff x="3467100" y="371475"/>
            <a:chExt cx="2733675" cy="312644"/>
          </a:xfrm>
          <a:effectLst>
            <a:outerShdw blurRad="50800" dist="25400" dir="5400000" algn="t" rotWithShape="0">
              <a:prstClr val="black">
                <a:alpha val="70000"/>
              </a:prstClr>
            </a:outerShdw>
          </a:effectLst>
        </p:grpSpPr>
        <p:sp>
          <p:nvSpPr>
            <p:cNvPr id="17" name="직사각형 16"/>
            <p:cNvSpPr/>
            <p:nvPr/>
          </p:nvSpPr>
          <p:spPr>
            <a:xfrm>
              <a:off x="3467100" y="371475"/>
              <a:ext cx="2733675" cy="312644"/>
            </a:xfrm>
            <a:prstGeom prst="rect">
              <a:avLst/>
            </a:prstGeom>
            <a:solidFill>
              <a:srgbClr val="034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38537" y="404426"/>
              <a:ext cx="2590800" cy="2607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6350" h="6350"/>
              </a:sp3d>
            </a:bodyPr>
            <a:lstStyle/>
            <a:p>
              <a:pPr algn="ctr">
                <a:defRPr/>
              </a:pP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공학과 경영</a:t>
              </a:r>
            </a:p>
          </p:txBody>
        </p:sp>
      </p:grpSp>
      <p:grpSp>
        <p:nvGrpSpPr>
          <p:cNvPr id="19" name="영역4"/>
          <p:cNvGrpSpPr/>
          <p:nvPr userDrawn="1"/>
        </p:nvGrpSpPr>
        <p:grpSpPr>
          <a:xfrm>
            <a:off x="4548187" y="5419725"/>
            <a:ext cx="2895600" cy="295275"/>
            <a:chOff x="3467100" y="371475"/>
            <a:chExt cx="2733675" cy="312644"/>
          </a:xfrm>
          <a:effectLst>
            <a:outerShdw blurRad="50800" dist="25400" dir="5400000" algn="t" rotWithShape="0">
              <a:prstClr val="black">
                <a:alpha val="70000"/>
              </a:prstClr>
            </a:outerShdw>
          </a:effectLst>
        </p:grpSpPr>
        <p:sp>
          <p:nvSpPr>
            <p:cNvPr id="20" name="직사각형 19"/>
            <p:cNvSpPr/>
            <p:nvPr/>
          </p:nvSpPr>
          <p:spPr>
            <a:xfrm>
              <a:off x="3467100" y="371475"/>
              <a:ext cx="2733675" cy="312644"/>
            </a:xfrm>
            <a:prstGeom prst="rect">
              <a:avLst/>
            </a:prstGeom>
            <a:solidFill>
              <a:srgbClr val="034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38537" y="404426"/>
              <a:ext cx="2590800" cy="2607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6350" h="6350"/>
              </a:sp3d>
            </a:bodyPr>
            <a:lstStyle/>
            <a:p>
              <a:pPr algn="ctr">
                <a:defRPr/>
              </a:pPr>
              <a:r>
                <a:rPr lang="ko-KR" altLang="en-US" sz="1600"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스포츠와 정치</a:t>
              </a:r>
            </a:p>
          </p:txBody>
        </p:sp>
      </p:grpSp>
      <p:pic>
        <p:nvPicPr>
          <p:cNvPr id="22" name="그림자" descr="025.png"/>
          <p:cNvPicPr>
            <a:picLocks noChangeAspect="1"/>
          </p:cNvPicPr>
          <p:nvPr userDrawn="1"/>
        </p:nvPicPr>
        <p:blipFill>
          <a:blip r:embed="rId10" cstate="print">
            <a:lum bright="72000"/>
          </a:blip>
          <a:srcRect/>
          <a:stretch>
            <a:fillRect/>
          </a:stretch>
        </p:blipFill>
        <p:spPr bwMode="auto">
          <a:xfrm>
            <a:off x="1438275" y="1446213"/>
            <a:ext cx="6094413" cy="47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직사각형 22"/>
          <p:cNvSpPr/>
          <p:nvPr userDrawn="1"/>
        </p:nvSpPr>
        <p:spPr>
          <a:xfrm>
            <a:off x="7524750" y="1419225"/>
            <a:ext cx="219075" cy="48387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6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4" name="모서리가 둥근 직사각형 23"/>
          <p:cNvSpPr/>
          <p:nvPr userDrawn="1"/>
        </p:nvSpPr>
        <p:spPr>
          <a:xfrm>
            <a:off x="7529468" y="1661199"/>
            <a:ext cx="200025" cy="457200"/>
          </a:xfrm>
          <a:prstGeom prst="roundRect">
            <a:avLst>
              <a:gd name="adj" fmla="val 50000"/>
            </a:avLst>
          </a:prstGeom>
          <a:solidFill>
            <a:srgbClr val="034EB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5" name="이등변 삼각형 24"/>
          <p:cNvSpPr/>
          <p:nvPr userDrawn="1"/>
        </p:nvSpPr>
        <p:spPr>
          <a:xfrm>
            <a:off x="7556500" y="1476375"/>
            <a:ext cx="139700" cy="11906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6" name="이등변 삼각형 25"/>
          <p:cNvSpPr/>
          <p:nvPr userDrawn="1"/>
        </p:nvSpPr>
        <p:spPr>
          <a:xfrm flipV="1">
            <a:off x="7556500" y="6067425"/>
            <a:ext cx="139700" cy="11906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7" name="직사각형 26"/>
          <p:cNvSpPr/>
          <p:nvPr userDrawn="1"/>
        </p:nvSpPr>
        <p:spPr>
          <a:xfrm>
            <a:off x="9267825" y="123825"/>
            <a:ext cx="190500" cy="20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3095" name="타블렛" descr="패드,1.png"/>
          <p:cNvPicPr>
            <a:picLocks noChangeAspect="1"/>
          </p:cNvPicPr>
          <p:nvPr userDrawn="1"/>
        </p:nvPicPr>
        <p:blipFill>
          <a:blip r:embed="rId11" cstate="print"/>
          <a:srcRect r="427"/>
          <a:stretch>
            <a:fillRect/>
          </a:stretch>
        </p:blipFill>
        <p:spPr bwMode="auto">
          <a:xfrm>
            <a:off x="981075" y="1017588"/>
            <a:ext cx="718185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8.33333E-7 0.15417 " pathEditMode="relative" ptsTypes="AA">
                                      <p:cBhvr>
                                        <p:cTn id="24" dur="1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7.5E-6 7.40741E-7 L -7.5E-6 0.21667 " pathEditMode="relative" ptsTypes="AA">
                                      <p:cBhvr>
                                        <p:cTn id="43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5139 " pathEditMode="relative" ptsTypes="AA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11111E-6 1.11111E-6 L -1.11111E-6 0.21806 " pathEditMode="relative" ptsTypes="AA">
                                      <p:cBhvr>
                                        <p:cTn id="6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5138 L 5E-6 0.09859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11111E-6 -0.06088 L 1.11111E-6 0.28079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9861 L 5E-6 0.17778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4" grpId="1" animBg="1"/>
      <p:bldP spid="24" grpId="2" animBg="1"/>
      <p:bldP spid="24" grpId="3" animBg="1"/>
      <p:bldP spid="25" grpId="0" animBg="1"/>
      <p:bldP spid="26" grpId="0" animBg="1"/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하늘" descr="하늘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타원 7"/>
          <p:cNvSpPr/>
          <p:nvPr/>
        </p:nvSpPr>
        <p:spPr>
          <a:xfrm>
            <a:off x="5526088" y="911225"/>
            <a:ext cx="4699000" cy="4699000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5678488" y="1063625"/>
            <a:ext cx="4699000" cy="4699000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10" name="건물만" descr="건물만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95675"/>
            <a:ext cx="91440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구름" descr="구름.png"/>
          <p:cNvPicPr preferRelativeResize="0">
            <a:picLocks/>
          </p:cNvPicPr>
          <p:nvPr/>
        </p:nvPicPr>
        <p:blipFill>
          <a:blip r:embed="rId5" cstate="print"/>
          <a:srcRect t="40549"/>
          <a:stretch>
            <a:fillRect/>
          </a:stretch>
        </p:blipFill>
        <p:spPr bwMode="auto">
          <a:xfrm>
            <a:off x="0" y="4549775"/>
            <a:ext cx="9293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타원 11"/>
          <p:cNvSpPr/>
          <p:nvPr/>
        </p:nvSpPr>
        <p:spPr>
          <a:xfrm>
            <a:off x="2278063" y="-1417638"/>
            <a:ext cx="4699000" cy="4699001"/>
          </a:xfrm>
          <a:prstGeom prst="ellipse">
            <a:avLst/>
          </a:prstGeom>
          <a:noFill/>
          <a:ln w="1905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타원 12"/>
          <p:cNvSpPr/>
          <p:nvPr/>
        </p:nvSpPr>
        <p:spPr>
          <a:xfrm>
            <a:off x="2430463" y="-1265238"/>
            <a:ext cx="4699000" cy="4699001"/>
          </a:xfrm>
          <a:prstGeom prst="ellipse">
            <a:avLst/>
          </a:prstGeom>
          <a:noFill/>
          <a:ln w="12700"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직사각형 3"/>
          <p:cNvSpPr>
            <a:spLocks noChangeArrowheads="1"/>
          </p:cNvSpPr>
          <p:nvPr/>
        </p:nvSpPr>
        <p:spPr bwMode="auto">
          <a:xfrm>
            <a:off x="629473" y="3386081"/>
            <a:ext cx="280987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eaLnBrk="0" hangingPunct="0">
              <a:defRPr/>
            </a:pPr>
            <a:r>
              <a:rPr lang="ko-KR" altLang="en-US" sz="1600" b="1" spc="-150" dirty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글로벌 리더십을 갖춘</a:t>
            </a:r>
            <a:r>
              <a:rPr lang="en-US" altLang="ko-KR" sz="1600" b="1" spc="-150" dirty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 </a:t>
            </a:r>
            <a:r>
              <a:rPr lang="ko-KR" altLang="en-US" sz="1600" b="1" spc="-150" dirty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실천적</a:t>
            </a:r>
            <a:endParaRPr lang="en-US" altLang="ko-KR" sz="1600" b="1" spc="-150" dirty="0">
              <a:solidFill>
                <a:prstClr val="black">
                  <a:lumMod val="85000"/>
                  <a:lumOff val="15000"/>
                </a:prstClr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5" name="직사각형 3"/>
          <p:cNvSpPr>
            <a:spLocks noChangeArrowheads="1"/>
          </p:cNvSpPr>
          <p:nvPr/>
        </p:nvSpPr>
        <p:spPr bwMode="auto">
          <a:xfrm>
            <a:off x="3287262" y="3386081"/>
            <a:ext cx="274955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600" b="1" spc="-15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학문적 수월성과 </a:t>
            </a:r>
          </a:p>
          <a:p>
            <a:pPr marL="85725" indent="-85725" algn="ctr" eaLnBrk="0" hangingPunct="0">
              <a:defRPr/>
            </a:pPr>
            <a:r>
              <a:rPr lang="ko-KR" altLang="en-US" sz="1600" b="1" spc="-15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실용적 전문성을 갖춘</a:t>
            </a:r>
            <a:endParaRPr lang="en-US" altLang="ko-KR" sz="1600" b="1" spc="-150" dirty="0">
              <a:solidFill>
                <a:prstClr val="black">
                  <a:lumMod val="85000"/>
                  <a:lumOff val="15000"/>
                </a:prstClr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6" name="직사각형 3"/>
          <p:cNvSpPr>
            <a:spLocks noChangeArrowheads="1"/>
          </p:cNvSpPr>
          <p:nvPr/>
        </p:nvSpPr>
        <p:spPr bwMode="auto">
          <a:xfrm>
            <a:off x="6207269" y="3395606"/>
            <a:ext cx="2325871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algn="ctr" eaLnBrk="0" hangingPunct="0">
              <a:defRPr/>
            </a:pPr>
            <a:r>
              <a:rPr lang="ko-KR" altLang="en-US" sz="1600" b="1" spc="-15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인간과 자연 공동체의 조화를</a:t>
            </a:r>
          </a:p>
          <a:p>
            <a:pPr algn="ctr" eaLnBrk="0" hangingPunct="0">
              <a:defRPr/>
            </a:pPr>
            <a:r>
              <a:rPr lang="ko-KR" altLang="en-US" sz="1600" b="1" spc="-15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모색하고 사유하는</a:t>
            </a:r>
          </a:p>
        </p:txBody>
      </p:sp>
      <p:sp>
        <p:nvSpPr>
          <p:cNvPr id="17" name="타원 16"/>
          <p:cNvSpPr/>
          <p:nvPr/>
        </p:nvSpPr>
        <p:spPr>
          <a:xfrm>
            <a:off x="2940050" y="2247900"/>
            <a:ext cx="330200" cy="328613"/>
          </a:xfrm>
          <a:prstGeom prst="ellipse">
            <a:avLst/>
          </a:prstGeom>
          <a:solidFill>
            <a:srgbClr val="0070C0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2519363" y="1693863"/>
            <a:ext cx="788987" cy="788987"/>
          </a:xfrm>
          <a:prstGeom prst="ellipse">
            <a:avLst/>
          </a:prstGeom>
          <a:solidFill>
            <a:srgbClr val="0070C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839788" y="2133600"/>
            <a:ext cx="592137" cy="590550"/>
          </a:xfrm>
          <a:prstGeom prst="ellipse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2" name="세계인"/>
          <p:cNvGrpSpPr>
            <a:grpSpLocks/>
          </p:cNvGrpSpPr>
          <p:nvPr/>
        </p:nvGrpSpPr>
        <p:grpSpPr bwMode="auto">
          <a:xfrm>
            <a:off x="1196975" y="1609725"/>
            <a:ext cx="1665288" cy="1673225"/>
            <a:chOff x="1196423" y="1493081"/>
            <a:chExt cx="1666216" cy="1673062"/>
          </a:xfrm>
        </p:grpSpPr>
        <p:sp>
          <p:nvSpPr>
            <p:cNvPr id="21" name="타원 20"/>
            <p:cNvSpPr/>
            <p:nvPr/>
          </p:nvSpPr>
          <p:spPr bwMode="auto">
            <a:xfrm>
              <a:off x="1196423" y="1493081"/>
              <a:ext cx="1656686" cy="1673062"/>
            </a:xfrm>
            <a:prstGeom prst="ellipse">
              <a:avLst/>
            </a:prstGeom>
            <a:solidFill>
              <a:schemeClr val="bg1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1212307" y="1493081"/>
              <a:ext cx="1650332" cy="1650839"/>
            </a:xfrm>
            <a:prstGeom prst="ellipse">
              <a:avLst/>
            </a:prstGeom>
            <a:noFill/>
            <a:ln w="76200" cmpd="thickThin">
              <a:solidFill>
                <a:srgbClr val="107ACA">
                  <a:alpha val="7490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3" name="타원 22"/>
          <p:cNvSpPr/>
          <p:nvPr/>
        </p:nvSpPr>
        <p:spPr>
          <a:xfrm>
            <a:off x="682625" y="1720850"/>
            <a:ext cx="431800" cy="431800"/>
          </a:xfrm>
          <a:prstGeom prst="ellipse">
            <a:avLst/>
          </a:prstGeom>
          <a:solidFill>
            <a:srgbClr val="0070C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1184275" y="1709738"/>
            <a:ext cx="141288" cy="141287"/>
          </a:xfrm>
          <a:prstGeom prst="ellipse">
            <a:avLst/>
          </a:prstGeom>
          <a:solidFill>
            <a:srgbClr val="0070C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889000" y="2593975"/>
            <a:ext cx="233363" cy="233363"/>
          </a:xfrm>
          <a:prstGeom prst="ellipse">
            <a:avLst/>
          </a:prstGeom>
          <a:solidFill>
            <a:srgbClr val="0070C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1212850" y="2895600"/>
            <a:ext cx="100013" cy="100013"/>
          </a:xfrm>
          <a:prstGeom prst="ellipse">
            <a:avLst/>
          </a:prstGeom>
          <a:solidFill>
            <a:srgbClr val="0070C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2865438" y="2722563"/>
            <a:ext cx="130175" cy="130175"/>
          </a:xfrm>
          <a:prstGeom prst="ellipse">
            <a:avLst/>
          </a:prstGeom>
          <a:solidFill>
            <a:srgbClr val="0070C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3806825" y="2600325"/>
            <a:ext cx="203200" cy="201613"/>
          </a:xfrm>
          <a:prstGeom prst="ellipse">
            <a:avLst/>
          </a:prstGeom>
          <a:solidFill>
            <a:srgbClr val="48A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3321050" y="2136775"/>
            <a:ext cx="531813" cy="530225"/>
          </a:xfrm>
          <a:prstGeom prst="ellipse">
            <a:avLst/>
          </a:prstGeom>
          <a:solidFill>
            <a:srgbClr val="48A622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3805238" y="1808163"/>
            <a:ext cx="280987" cy="282575"/>
          </a:xfrm>
          <a:prstGeom prst="ellipse">
            <a:avLst/>
          </a:prstGeom>
          <a:solidFill>
            <a:srgbClr val="ADDB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1" name="타원 30"/>
          <p:cNvSpPr/>
          <p:nvPr/>
        </p:nvSpPr>
        <p:spPr>
          <a:xfrm>
            <a:off x="5457825" y="2470150"/>
            <a:ext cx="477838" cy="479425"/>
          </a:xfrm>
          <a:prstGeom prst="ellipse">
            <a:avLst/>
          </a:prstGeom>
          <a:solidFill>
            <a:srgbClr val="48A622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32" name="타원 31"/>
          <p:cNvSpPr/>
          <p:nvPr/>
        </p:nvSpPr>
        <p:spPr>
          <a:xfrm>
            <a:off x="5605463" y="2166938"/>
            <a:ext cx="211137" cy="209550"/>
          </a:xfrm>
          <a:prstGeom prst="ellipse">
            <a:avLst/>
          </a:prstGeom>
          <a:solidFill>
            <a:srgbClr val="48A62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prstClr val="white"/>
              </a:solidFill>
            </a:endParaRPr>
          </a:p>
        </p:txBody>
      </p:sp>
      <p:grpSp>
        <p:nvGrpSpPr>
          <p:cNvPr id="3" name="그룹 32"/>
          <p:cNvGrpSpPr>
            <a:grpSpLocks/>
          </p:cNvGrpSpPr>
          <p:nvPr/>
        </p:nvGrpSpPr>
        <p:grpSpPr bwMode="auto">
          <a:xfrm>
            <a:off x="3898900" y="1609725"/>
            <a:ext cx="1674813" cy="1673225"/>
            <a:chOff x="3898656" y="1492731"/>
            <a:chExt cx="1674664" cy="1673764"/>
          </a:xfrm>
        </p:grpSpPr>
        <p:sp>
          <p:nvSpPr>
            <p:cNvPr id="34" name="타원 33"/>
            <p:cNvSpPr/>
            <p:nvPr/>
          </p:nvSpPr>
          <p:spPr bwMode="auto">
            <a:xfrm flipH="1">
              <a:off x="3898656" y="1492731"/>
              <a:ext cx="1674664" cy="1673764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타원 34"/>
            <p:cNvSpPr/>
            <p:nvPr/>
          </p:nvSpPr>
          <p:spPr>
            <a:xfrm>
              <a:off x="3911355" y="1494320"/>
              <a:ext cx="1650853" cy="1649943"/>
            </a:xfrm>
            <a:prstGeom prst="ellipse">
              <a:avLst/>
            </a:prstGeom>
            <a:noFill/>
            <a:ln w="76200" cmpd="thickThin">
              <a:solidFill>
                <a:srgbClr val="48A622">
                  <a:alpha val="7490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6" name="타원 35"/>
          <p:cNvSpPr/>
          <p:nvPr/>
        </p:nvSpPr>
        <p:spPr>
          <a:xfrm>
            <a:off x="5249863" y="2916238"/>
            <a:ext cx="287337" cy="288925"/>
          </a:xfrm>
          <a:prstGeom prst="ellipse">
            <a:avLst/>
          </a:prstGeom>
          <a:solidFill>
            <a:srgbClr val="48A62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-882650" y="982663"/>
            <a:ext cx="4699000" cy="4699000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-730250" y="1135063"/>
            <a:ext cx="4699000" cy="4699000"/>
          </a:xfrm>
          <a:prstGeom prst="ellipse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 rot="20426346">
            <a:off x="6072188" y="2295525"/>
            <a:ext cx="612775" cy="612775"/>
          </a:xfrm>
          <a:prstGeom prst="ellipse">
            <a:avLst/>
          </a:prstGeom>
          <a:solidFill>
            <a:srgbClr val="E5770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0" name="타원 39"/>
          <p:cNvSpPr/>
          <p:nvPr/>
        </p:nvSpPr>
        <p:spPr>
          <a:xfrm rot="20426346">
            <a:off x="6632575" y="1690688"/>
            <a:ext cx="141288" cy="141287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1" name="타원 40"/>
          <p:cNvSpPr/>
          <p:nvPr/>
        </p:nvSpPr>
        <p:spPr>
          <a:xfrm rot="20426346">
            <a:off x="6475413" y="2933700"/>
            <a:ext cx="233362" cy="233363"/>
          </a:xfrm>
          <a:prstGeom prst="ellipse">
            <a:avLst/>
          </a:prstGeom>
          <a:solidFill>
            <a:schemeClr val="accent6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7867650" y="1693863"/>
            <a:ext cx="669925" cy="669925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8469313" y="2292350"/>
            <a:ext cx="134937" cy="134938"/>
          </a:xfrm>
          <a:prstGeom prst="ellipse">
            <a:avLst/>
          </a:prstGeom>
          <a:solidFill>
            <a:schemeClr val="accent6">
              <a:lumMod val="75000"/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43"/>
          <p:cNvGrpSpPr>
            <a:grpSpLocks/>
          </p:cNvGrpSpPr>
          <p:nvPr/>
        </p:nvGrpSpPr>
        <p:grpSpPr bwMode="auto">
          <a:xfrm>
            <a:off x="6540500" y="1609725"/>
            <a:ext cx="1689100" cy="1674813"/>
            <a:chOff x="6540447" y="1609359"/>
            <a:chExt cx="1689528" cy="1674426"/>
          </a:xfrm>
        </p:grpSpPr>
        <p:sp>
          <p:nvSpPr>
            <p:cNvPr id="45" name="타원 44"/>
            <p:cNvSpPr/>
            <p:nvPr/>
          </p:nvSpPr>
          <p:spPr bwMode="auto">
            <a:xfrm flipH="1">
              <a:off x="6540447" y="1609359"/>
              <a:ext cx="1675237" cy="1674426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6580145" y="1633166"/>
              <a:ext cx="1649830" cy="1650619"/>
            </a:xfrm>
            <a:prstGeom prst="ellipse">
              <a:avLst/>
            </a:prstGeom>
            <a:noFill/>
            <a:ln w="76200" cmpd="thickThin">
              <a:solidFill>
                <a:srgbClr val="F3530B">
                  <a:alpha val="7490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7" name="타원 46"/>
          <p:cNvSpPr/>
          <p:nvPr/>
        </p:nvSpPr>
        <p:spPr>
          <a:xfrm>
            <a:off x="8113713" y="2566988"/>
            <a:ext cx="344487" cy="344487"/>
          </a:xfrm>
          <a:prstGeom prst="ellipse">
            <a:avLst/>
          </a:prstGeom>
          <a:solidFill>
            <a:schemeClr val="accent6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8" name="문화인"/>
          <p:cNvSpPr txBox="1">
            <a:spLocks noChangeArrowheads="1"/>
          </p:cNvSpPr>
          <p:nvPr/>
        </p:nvSpPr>
        <p:spPr bwMode="auto">
          <a:xfrm>
            <a:off x="6560686" y="2136703"/>
            <a:ext cx="1687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3600" b="1" smtClean="0">
                <a:ln>
                  <a:prstDash val="solid"/>
                </a:ln>
                <a:solidFill>
                  <a:srgbClr val="E54809"/>
                </a:solidFill>
                <a:latin typeface="산돌고딕B" pitchFamily="18" charset="-127"/>
                <a:ea typeface="산돌고딕B" pitchFamily="18" charset="-127"/>
              </a:rPr>
              <a:t>문화인</a:t>
            </a:r>
            <a:endParaRPr lang="ko-KR" altLang="en-US" sz="3600" b="1" dirty="0" smtClean="0">
              <a:ln>
                <a:prstDash val="solid"/>
              </a:ln>
              <a:solidFill>
                <a:srgbClr val="E54809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49" name="타원 48"/>
          <p:cNvSpPr/>
          <p:nvPr/>
        </p:nvSpPr>
        <p:spPr>
          <a:xfrm rot="20426346">
            <a:off x="6219825" y="1847850"/>
            <a:ext cx="338138" cy="338138"/>
          </a:xfrm>
          <a:prstGeom prst="ellipse">
            <a:avLst/>
          </a:prstGeom>
          <a:solidFill>
            <a:schemeClr val="accent6">
              <a:lumMod val="75000"/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0" name="세계인"/>
          <p:cNvSpPr txBox="1">
            <a:spLocks noChangeArrowheads="1"/>
          </p:cNvSpPr>
          <p:nvPr/>
        </p:nvSpPr>
        <p:spPr bwMode="auto">
          <a:xfrm>
            <a:off x="1216337" y="2091256"/>
            <a:ext cx="16875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3600" b="1" dirty="0" smtClean="0">
                <a:ln>
                  <a:prstDash val="solid"/>
                </a:ln>
                <a:solidFill>
                  <a:srgbClr val="0070C0"/>
                </a:solidFill>
                <a:latin typeface="산돌고딕B" pitchFamily="18" charset="-127"/>
                <a:ea typeface="산돌고딕B" pitchFamily="18" charset="-127"/>
              </a:rPr>
              <a:t>세계인</a:t>
            </a:r>
          </a:p>
        </p:txBody>
      </p:sp>
      <p:sp>
        <p:nvSpPr>
          <p:cNvPr id="51" name="창조인"/>
          <p:cNvSpPr txBox="1">
            <a:spLocks noChangeArrowheads="1"/>
          </p:cNvSpPr>
          <p:nvPr/>
        </p:nvSpPr>
        <p:spPr bwMode="auto">
          <a:xfrm>
            <a:off x="3915584" y="2125541"/>
            <a:ext cx="16875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charset="-127"/>
                <a:ea typeface="굴림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3600" b="1" smtClean="0">
                <a:ln>
                  <a:prstDash val="solid"/>
                </a:ln>
                <a:solidFill>
                  <a:srgbClr val="003300"/>
                </a:solidFill>
                <a:latin typeface="산돌고딕B" pitchFamily="18" charset="-127"/>
                <a:ea typeface="산돌고딕B" pitchFamily="18" charset="-127"/>
              </a:rPr>
              <a:t>창조인</a:t>
            </a:r>
            <a:endParaRPr lang="ko-KR" altLang="en-US" sz="3600" b="1" dirty="0" smtClean="0">
              <a:ln>
                <a:prstDash val="solid"/>
              </a:ln>
              <a:solidFill>
                <a:srgbClr val="003300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3649663" y="1909763"/>
            <a:ext cx="106362" cy="106362"/>
          </a:xfrm>
          <a:prstGeom prst="ellipse">
            <a:avLst/>
          </a:prstGeom>
          <a:solidFill>
            <a:srgbClr val="48A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4138" name="그림 52" descr="2.jpg"/>
          <p:cNvPicPr preferRelativeResize="0">
            <a:picLocks/>
          </p:cNvPicPr>
          <p:nvPr/>
        </p:nvPicPr>
        <p:blipFill>
          <a:blip r:embed="rId6" cstate="print"/>
          <a:srcRect t="127" b="99208"/>
          <a:stretch>
            <a:fillRect/>
          </a:stretch>
        </p:blipFill>
        <p:spPr bwMode="auto">
          <a:xfrm>
            <a:off x="0" y="0"/>
            <a:ext cx="9144000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8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2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3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00"/>
                            </p:stCondLst>
                            <p:childTnLst>
                              <p:par>
                                <p:cTn id="8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mph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grpId="2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3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00"/>
                            </p:stCondLst>
                            <p:childTnLst>
                              <p:par>
                                <p:cTn id="15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1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grpId="1" nodeType="withEffect">
                                  <p:stCondLst>
                                    <p:cond delay="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7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8" presetClass="emph" presetSubtype="0" fill="hold" grpId="2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3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9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19097 0.25463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127"/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3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33  E" pathEditMode="relative" ptsTypes="">
                                      <p:cBhvr>
                                        <p:cTn id="2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20833 0.21389 " pathEditMode="relative" rAng="0" ptsTypes="AA">
                                      <p:cBhvr>
                                        <p:cTn id="3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07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-0.20277 0.23565 " pathEditMode="relative" rAng="0" ptsTypes="AA">
                                      <p:cBhvr>
                                        <p:cTn id="3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118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24409 0.24351 " pathEditMode="relative" rAng="0" ptsTypes="AA">
                                      <p:cBhvr>
                                        <p:cTn id="3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22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27049 0.28287 " pathEditMode="relative" rAng="0" ptsTypes="AA">
                                      <p:cBhvr>
                                        <p:cTn id="3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" y="141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-0.23264 0.2588 " pathEditMode="relative" rAng="0" ptsTypes="AA">
                                      <p:cBhvr>
                                        <p:cTn id="3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129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96296E-6 L -0.30243 0.32593 " pathEditMode="relative" rAng="0" ptsTypes="AA">
                                      <p:cBhvr>
                                        <p:cTn id="3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163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44444E-6 L -0.24966 0.26111 " pathEditMode="relative" rAng="0" ptsTypes="AA">
                                      <p:cBhvr>
                                        <p:cTn id="3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131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-0.30034 0.32963 " pathEditMode="relative" rAng="0" ptsTypes="AA">
                                      <p:cBhvr>
                                        <p:cTn id="3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165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-0.21007 0.24676 " pathEditMode="relative" rAng="0" ptsTypes="AA">
                                      <p:cBhvr>
                                        <p:cTn id="3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123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4.16667E-6 0.22315 " pathEditMode="relative" rAng="0" ptsTypes="AA">
                                      <p:cBhvr>
                                        <p:cTn id="3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"/>
                                    </p:animMotion>
                                  </p:childTnLst>
                                </p:cTn>
                              </p:par>
                              <p:par>
                                <p:cTn id="376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48148E-6 L -0.23784 0.23796 " pathEditMode="relative" rAng="0" ptsTypes="AA">
                                      <p:cBhvr>
                                        <p:cTn id="3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" y="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4" grpId="0"/>
      <p:bldP spid="14" grpId="1"/>
      <p:bldP spid="14" grpId="2"/>
      <p:bldP spid="15" grpId="0"/>
      <p:bldP spid="15" grpId="1"/>
      <p:bldP spid="15" grpId="2"/>
      <p:bldP spid="16" grpId="0"/>
      <p:bldP spid="16" grpId="1"/>
      <p:bldP spid="16" grpId="2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7" grpId="0" animBg="1"/>
      <p:bldP spid="47" grpId="1" animBg="1"/>
      <p:bldP spid="47" grpId="2" animBg="1"/>
      <p:bldP spid="48" grpId="0"/>
      <p:bldP spid="48" grpId="1"/>
      <p:bldP spid="48" grpId="2"/>
      <p:bldP spid="49" grpId="0" animBg="1"/>
      <p:bldP spid="49" grpId="1" animBg="1"/>
      <p:bldP spid="49" grpId="2" animBg="1"/>
      <p:bldP spid="50" grpId="0"/>
      <p:bldP spid="50" grpId="1"/>
      <p:bldP spid="50" grpId="2"/>
      <p:bldP spid="51" grpId="0"/>
      <p:bldP spid="51" grpId="1"/>
      <p:bldP spid="51" grpId="2"/>
      <p:bldP spid="52" grpId="0" animBg="1"/>
      <p:bldP spid="52" grpId="1" animBg="1"/>
      <p:bldP spid="52" grpId="2" animBg="1"/>
    </p:bld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4" descr="2.jpg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그림 7" descr="Logo.png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</p:sldLayoutIdLst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4" descr="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그림 7" descr="Logo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58113" y="254000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image" Target="../media/image95.png"/><Relationship Id="rId26" Type="http://schemas.openxmlformats.org/officeDocument/2006/relationships/image" Target="../media/image103.png"/><Relationship Id="rId39" Type="http://schemas.openxmlformats.org/officeDocument/2006/relationships/image" Target="../media/image116.png"/><Relationship Id="rId21" Type="http://schemas.openxmlformats.org/officeDocument/2006/relationships/image" Target="../media/image98.png"/><Relationship Id="rId34" Type="http://schemas.openxmlformats.org/officeDocument/2006/relationships/image" Target="../media/image111.png"/><Relationship Id="rId42" Type="http://schemas.openxmlformats.org/officeDocument/2006/relationships/image" Target="../media/image119.png"/><Relationship Id="rId47" Type="http://schemas.openxmlformats.org/officeDocument/2006/relationships/image" Target="../media/image124.png"/><Relationship Id="rId50" Type="http://schemas.openxmlformats.org/officeDocument/2006/relationships/image" Target="../media/image127.png"/><Relationship Id="rId55" Type="http://schemas.openxmlformats.org/officeDocument/2006/relationships/image" Target="../media/image132.png"/><Relationship Id="rId63" Type="http://schemas.openxmlformats.org/officeDocument/2006/relationships/image" Target="../media/image140.png"/><Relationship Id="rId68" Type="http://schemas.openxmlformats.org/officeDocument/2006/relationships/image" Target="../media/image145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3.png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24" Type="http://schemas.openxmlformats.org/officeDocument/2006/relationships/image" Target="../media/image101.png"/><Relationship Id="rId32" Type="http://schemas.openxmlformats.org/officeDocument/2006/relationships/image" Target="../media/image109.png"/><Relationship Id="rId37" Type="http://schemas.openxmlformats.org/officeDocument/2006/relationships/image" Target="../media/image114.png"/><Relationship Id="rId40" Type="http://schemas.openxmlformats.org/officeDocument/2006/relationships/image" Target="../media/image117.png"/><Relationship Id="rId45" Type="http://schemas.openxmlformats.org/officeDocument/2006/relationships/image" Target="../media/image122.png"/><Relationship Id="rId53" Type="http://schemas.openxmlformats.org/officeDocument/2006/relationships/image" Target="../media/image130.png"/><Relationship Id="rId58" Type="http://schemas.openxmlformats.org/officeDocument/2006/relationships/image" Target="../media/image135.png"/><Relationship Id="rId66" Type="http://schemas.openxmlformats.org/officeDocument/2006/relationships/image" Target="../media/image143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23" Type="http://schemas.openxmlformats.org/officeDocument/2006/relationships/image" Target="../media/image100.png"/><Relationship Id="rId28" Type="http://schemas.openxmlformats.org/officeDocument/2006/relationships/image" Target="../media/image105.png"/><Relationship Id="rId36" Type="http://schemas.openxmlformats.org/officeDocument/2006/relationships/image" Target="../media/image113.png"/><Relationship Id="rId49" Type="http://schemas.openxmlformats.org/officeDocument/2006/relationships/image" Target="../media/image126.png"/><Relationship Id="rId57" Type="http://schemas.openxmlformats.org/officeDocument/2006/relationships/image" Target="../media/image134.png"/><Relationship Id="rId61" Type="http://schemas.openxmlformats.org/officeDocument/2006/relationships/image" Target="../media/image138.pn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31" Type="http://schemas.openxmlformats.org/officeDocument/2006/relationships/image" Target="../media/image108.png"/><Relationship Id="rId44" Type="http://schemas.openxmlformats.org/officeDocument/2006/relationships/image" Target="../media/image121.png"/><Relationship Id="rId52" Type="http://schemas.openxmlformats.org/officeDocument/2006/relationships/image" Target="../media/image129.png"/><Relationship Id="rId60" Type="http://schemas.openxmlformats.org/officeDocument/2006/relationships/image" Target="../media/image137.png"/><Relationship Id="rId65" Type="http://schemas.openxmlformats.org/officeDocument/2006/relationships/image" Target="../media/image14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Relationship Id="rId22" Type="http://schemas.openxmlformats.org/officeDocument/2006/relationships/image" Target="../media/image99.png"/><Relationship Id="rId27" Type="http://schemas.openxmlformats.org/officeDocument/2006/relationships/image" Target="../media/image104.png"/><Relationship Id="rId30" Type="http://schemas.openxmlformats.org/officeDocument/2006/relationships/image" Target="../media/image107.png"/><Relationship Id="rId35" Type="http://schemas.openxmlformats.org/officeDocument/2006/relationships/image" Target="../media/image112.png"/><Relationship Id="rId43" Type="http://schemas.openxmlformats.org/officeDocument/2006/relationships/image" Target="../media/image120.png"/><Relationship Id="rId48" Type="http://schemas.openxmlformats.org/officeDocument/2006/relationships/image" Target="../media/image125.png"/><Relationship Id="rId56" Type="http://schemas.openxmlformats.org/officeDocument/2006/relationships/image" Target="../media/image133.png"/><Relationship Id="rId64" Type="http://schemas.openxmlformats.org/officeDocument/2006/relationships/image" Target="../media/image141.png"/><Relationship Id="rId69" Type="http://schemas.openxmlformats.org/officeDocument/2006/relationships/image" Target="../media/image146.png"/><Relationship Id="rId8" Type="http://schemas.openxmlformats.org/officeDocument/2006/relationships/image" Target="../media/image85.png"/><Relationship Id="rId51" Type="http://schemas.openxmlformats.org/officeDocument/2006/relationships/image" Target="../media/image128.png"/><Relationship Id="rId3" Type="http://schemas.openxmlformats.org/officeDocument/2006/relationships/image" Target="../media/image52.png"/><Relationship Id="rId12" Type="http://schemas.openxmlformats.org/officeDocument/2006/relationships/image" Target="../media/image89.png"/><Relationship Id="rId17" Type="http://schemas.openxmlformats.org/officeDocument/2006/relationships/image" Target="../media/image94.png"/><Relationship Id="rId25" Type="http://schemas.openxmlformats.org/officeDocument/2006/relationships/image" Target="../media/image102.png"/><Relationship Id="rId33" Type="http://schemas.openxmlformats.org/officeDocument/2006/relationships/image" Target="../media/image110.png"/><Relationship Id="rId38" Type="http://schemas.openxmlformats.org/officeDocument/2006/relationships/image" Target="../media/image115.png"/><Relationship Id="rId46" Type="http://schemas.openxmlformats.org/officeDocument/2006/relationships/image" Target="../media/image123.png"/><Relationship Id="rId59" Type="http://schemas.openxmlformats.org/officeDocument/2006/relationships/image" Target="../media/image136.png"/><Relationship Id="rId67" Type="http://schemas.openxmlformats.org/officeDocument/2006/relationships/image" Target="../media/image144.png"/><Relationship Id="rId20" Type="http://schemas.openxmlformats.org/officeDocument/2006/relationships/image" Target="../media/image97.png"/><Relationship Id="rId41" Type="http://schemas.openxmlformats.org/officeDocument/2006/relationships/image" Target="../media/image118.png"/><Relationship Id="rId54" Type="http://schemas.openxmlformats.org/officeDocument/2006/relationships/image" Target="../media/image131.png"/><Relationship Id="rId62" Type="http://schemas.openxmlformats.org/officeDocument/2006/relationships/image" Target="../media/image139.png"/><Relationship Id="rId70" Type="http://schemas.openxmlformats.org/officeDocument/2006/relationships/image" Target="../media/image14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9" Type="http://schemas.openxmlformats.org/officeDocument/2006/relationships/image" Target="../media/image115.png"/><Relationship Id="rId21" Type="http://schemas.openxmlformats.org/officeDocument/2006/relationships/image" Target="../media/image97.png"/><Relationship Id="rId34" Type="http://schemas.openxmlformats.org/officeDocument/2006/relationships/image" Target="../media/image110.png"/><Relationship Id="rId42" Type="http://schemas.openxmlformats.org/officeDocument/2006/relationships/image" Target="../media/image118.png"/><Relationship Id="rId47" Type="http://schemas.openxmlformats.org/officeDocument/2006/relationships/image" Target="../media/image123.png"/><Relationship Id="rId50" Type="http://schemas.openxmlformats.org/officeDocument/2006/relationships/image" Target="../media/image126.png"/><Relationship Id="rId55" Type="http://schemas.openxmlformats.org/officeDocument/2006/relationships/image" Target="../media/image131.png"/><Relationship Id="rId63" Type="http://schemas.openxmlformats.org/officeDocument/2006/relationships/image" Target="../media/image139.png"/><Relationship Id="rId68" Type="http://schemas.openxmlformats.org/officeDocument/2006/relationships/image" Target="../media/image144.png"/><Relationship Id="rId76" Type="http://schemas.openxmlformats.org/officeDocument/2006/relationships/image" Target="../media/image154.png"/><Relationship Id="rId7" Type="http://schemas.openxmlformats.org/officeDocument/2006/relationships/image" Target="../media/image83.png"/><Relationship Id="rId71" Type="http://schemas.openxmlformats.org/officeDocument/2006/relationships/image" Target="../media/image14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2.png"/><Relationship Id="rId29" Type="http://schemas.openxmlformats.org/officeDocument/2006/relationships/image" Target="../media/image105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32" Type="http://schemas.openxmlformats.org/officeDocument/2006/relationships/image" Target="../media/image108.png"/><Relationship Id="rId37" Type="http://schemas.openxmlformats.org/officeDocument/2006/relationships/image" Target="../media/image113.png"/><Relationship Id="rId40" Type="http://schemas.openxmlformats.org/officeDocument/2006/relationships/image" Target="../media/image116.png"/><Relationship Id="rId45" Type="http://schemas.openxmlformats.org/officeDocument/2006/relationships/image" Target="../media/image121.png"/><Relationship Id="rId53" Type="http://schemas.openxmlformats.org/officeDocument/2006/relationships/image" Target="../media/image129.png"/><Relationship Id="rId58" Type="http://schemas.openxmlformats.org/officeDocument/2006/relationships/image" Target="../media/image134.png"/><Relationship Id="rId66" Type="http://schemas.openxmlformats.org/officeDocument/2006/relationships/image" Target="../media/image142.png"/><Relationship Id="rId74" Type="http://schemas.openxmlformats.org/officeDocument/2006/relationships/image" Target="../media/image152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36" Type="http://schemas.openxmlformats.org/officeDocument/2006/relationships/image" Target="../media/image112.png"/><Relationship Id="rId49" Type="http://schemas.openxmlformats.org/officeDocument/2006/relationships/image" Target="../media/image125.png"/><Relationship Id="rId57" Type="http://schemas.openxmlformats.org/officeDocument/2006/relationships/image" Target="../media/image133.png"/><Relationship Id="rId61" Type="http://schemas.openxmlformats.org/officeDocument/2006/relationships/image" Target="../media/image137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31" Type="http://schemas.openxmlformats.org/officeDocument/2006/relationships/image" Target="../media/image107.png"/><Relationship Id="rId44" Type="http://schemas.openxmlformats.org/officeDocument/2006/relationships/image" Target="../media/image120.png"/><Relationship Id="rId52" Type="http://schemas.openxmlformats.org/officeDocument/2006/relationships/image" Target="../media/image128.png"/><Relationship Id="rId60" Type="http://schemas.openxmlformats.org/officeDocument/2006/relationships/image" Target="../media/image136.png"/><Relationship Id="rId65" Type="http://schemas.openxmlformats.org/officeDocument/2006/relationships/image" Target="../media/image141.png"/><Relationship Id="rId73" Type="http://schemas.openxmlformats.org/officeDocument/2006/relationships/image" Target="../media/image151.png"/><Relationship Id="rId4" Type="http://schemas.openxmlformats.org/officeDocument/2006/relationships/image" Target="../media/image148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Relationship Id="rId30" Type="http://schemas.openxmlformats.org/officeDocument/2006/relationships/image" Target="../media/image106.png"/><Relationship Id="rId35" Type="http://schemas.openxmlformats.org/officeDocument/2006/relationships/image" Target="../media/image111.png"/><Relationship Id="rId43" Type="http://schemas.openxmlformats.org/officeDocument/2006/relationships/image" Target="../media/image119.png"/><Relationship Id="rId48" Type="http://schemas.openxmlformats.org/officeDocument/2006/relationships/image" Target="../media/image124.png"/><Relationship Id="rId56" Type="http://schemas.openxmlformats.org/officeDocument/2006/relationships/image" Target="../media/image132.png"/><Relationship Id="rId64" Type="http://schemas.openxmlformats.org/officeDocument/2006/relationships/image" Target="../media/image140.png"/><Relationship Id="rId69" Type="http://schemas.openxmlformats.org/officeDocument/2006/relationships/image" Target="../media/image145.png"/><Relationship Id="rId8" Type="http://schemas.openxmlformats.org/officeDocument/2006/relationships/image" Target="../media/image84.png"/><Relationship Id="rId51" Type="http://schemas.openxmlformats.org/officeDocument/2006/relationships/image" Target="../media/image127.png"/><Relationship Id="rId72" Type="http://schemas.openxmlformats.org/officeDocument/2006/relationships/image" Target="../media/image150.png"/><Relationship Id="rId3" Type="http://schemas.openxmlformats.org/officeDocument/2006/relationships/image" Target="../media/image52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33" Type="http://schemas.openxmlformats.org/officeDocument/2006/relationships/image" Target="../media/image109.png"/><Relationship Id="rId38" Type="http://schemas.openxmlformats.org/officeDocument/2006/relationships/image" Target="../media/image114.png"/><Relationship Id="rId46" Type="http://schemas.openxmlformats.org/officeDocument/2006/relationships/image" Target="../media/image122.png"/><Relationship Id="rId59" Type="http://schemas.openxmlformats.org/officeDocument/2006/relationships/image" Target="../media/image135.png"/><Relationship Id="rId67" Type="http://schemas.openxmlformats.org/officeDocument/2006/relationships/image" Target="../media/image143.png"/><Relationship Id="rId20" Type="http://schemas.openxmlformats.org/officeDocument/2006/relationships/image" Target="../media/image96.png"/><Relationship Id="rId41" Type="http://schemas.openxmlformats.org/officeDocument/2006/relationships/image" Target="../media/image117.png"/><Relationship Id="rId54" Type="http://schemas.openxmlformats.org/officeDocument/2006/relationships/image" Target="../media/image130.png"/><Relationship Id="rId62" Type="http://schemas.openxmlformats.org/officeDocument/2006/relationships/image" Target="../media/image138.png"/><Relationship Id="rId70" Type="http://schemas.openxmlformats.org/officeDocument/2006/relationships/image" Target="../media/image146.png"/><Relationship Id="rId75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0.png"/><Relationship Id="rId3" Type="http://schemas.openxmlformats.org/officeDocument/2006/relationships/image" Target="../media/image67.png"/><Relationship Id="rId7" Type="http://schemas.openxmlformats.org/officeDocument/2006/relationships/image" Target="../media/image155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158.png"/><Relationship Id="rId5" Type="http://schemas.openxmlformats.org/officeDocument/2006/relationships/image" Target="../media/image69.png"/><Relationship Id="rId10" Type="http://schemas.openxmlformats.org/officeDocument/2006/relationships/image" Target="../media/image157.png"/><Relationship Id="rId4" Type="http://schemas.openxmlformats.org/officeDocument/2006/relationships/image" Target="../media/image6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jpeg"/><Relationship Id="rId18" Type="http://schemas.openxmlformats.org/officeDocument/2006/relationships/image" Target="../media/image173.png"/><Relationship Id="rId3" Type="http://schemas.openxmlformats.org/officeDocument/2006/relationships/image" Target="../media/image161.png"/><Relationship Id="rId7" Type="http://schemas.openxmlformats.org/officeDocument/2006/relationships/image" Target="../media/image165.jpeg"/><Relationship Id="rId12" Type="http://schemas.openxmlformats.org/officeDocument/2006/relationships/image" Target="../media/image170.png"/><Relationship Id="rId17" Type="http://schemas.openxmlformats.org/officeDocument/2006/relationships/image" Target="../media/image172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image" Target="../media/image31.png"/><Relationship Id="rId10" Type="http://schemas.openxmlformats.org/officeDocument/2006/relationships/image" Target="../media/image168.png"/><Relationship Id="rId19" Type="http://schemas.openxmlformats.org/officeDocument/2006/relationships/image" Target="../media/image174.png"/><Relationship Id="rId4" Type="http://schemas.openxmlformats.org/officeDocument/2006/relationships/image" Target="../media/image162.jpeg"/><Relationship Id="rId9" Type="http://schemas.openxmlformats.org/officeDocument/2006/relationships/image" Target="../media/image167.jpe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52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92.gif"/><Relationship Id="rId3" Type="http://schemas.openxmlformats.org/officeDocument/2006/relationships/image" Target="../media/image52.png"/><Relationship Id="rId7" Type="http://schemas.openxmlformats.org/officeDocument/2006/relationships/image" Target="../media/image187.png"/><Relationship Id="rId12" Type="http://schemas.openxmlformats.org/officeDocument/2006/relationships/image" Target="../media/image19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11" Type="http://schemas.openxmlformats.org/officeDocument/2006/relationships/image" Target="../media/image178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8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52.png"/><Relationship Id="rId9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8.png"/><Relationship Id="rId18" Type="http://schemas.openxmlformats.org/officeDocument/2006/relationships/image" Target="../media/image213.png"/><Relationship Id="rId3" Type="http://schemas.openxmlformats.org/officeDocument/2006/relationships/image" Target="../media/image198.png"/><Relationship Id="rId21" Type="http://schemas.openxmlformats.org/officeDocument/2006/relationships/image" Target="../media/image216.png"/><Relationship Id="rId7" Type="http://schemas.openxmlformats.org/officeDocument/2006/relationships/image" Target="../media/image202.png"/><Relationship Id="rId12" Type="http://schemas.openxmlformats.org/officeDocument/2006/relationships/image" Target="../media/image207.png"/><Relationship Id="rId17" Type="http://schemas.openxmlformats.org/officeDocument/2006/relationships/image" Target="../media/image21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11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1.png"/><Relationship Id="rId11" Type="http://schemas.openxmlformats.org/officeDocument/2006/relationships/image" Target="../media/image206.png"/><Relationship Id="rId5" Type="http://schemas.openxmlformats.org/officeDocument/2006/relationships/image" Target="../media/image200.png"/><Relationship Id="rId15" Type="http://schemas.openxmlformats.org/officeDocument/2006/relationships/image" Target="../media/image210.png"/><Relationship Id="rId23" Type="http://schemas.openxmlformats.org/officeDocument/2006/relationships/image" Target="../media/image218.png"/><Relationship Id="rId10" Type="http://schemas.openxmlformats.org/officeDocument/2006/relationships/image" Target="../media/image205.png"/><Relationship Id="rId19" Type="http://schemas.openxmlformats.org/officeDocument/2006/relationships/image" Target="../media/image214.png"/><Relationship Id="rId4" Type="http://schemas.openxmlformats.org/officeDocument/2006/relationships/image" Target="../media/image199.png"/><Relationship Id="rId9" Type="http://schemas.openxmlformats.org/officeDocument/2006/relationships/image" Target="../media/image204.png"/><Relationship Id="rId14" Type="http://schemas.openxmlformats.org/officeDocument/2006/relationships/image" Target="../media/image209.png"/><Relationship Id="rId22" Type="http://schemas.openxmlformats.org/officeDocument/2006/relationships/image" Target="../media/image2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image" Target="../media/image198.png"/><Relationship Id="rId21" Type="http://schemas.openxmlformats.org/officeDocument/2006/relationships/image" Target="../media/image212.png"/><Relationship Id="rId7" Type="http://schemas.openxmlformats.org/officeDocument/2006/relationships/image" Target="../media/image213.png"/><Relationship Id="rId12" Type="http://schemas.openxmlformats.org/officeDocument/2006/relationships/image" Target="../media/image204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08.png"/><Relationship Id="rId20" Type="http://schemas.openxmlformats.org/officeDocument/2006/relationships/image" Target="../media/image21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4.png"/><Relationship Id="rId11" Type="http://schemas.openxmlformats.org/officeDocument/2006/relationships/image" Target="../media/image203.png"/><Relationship Id="rId24" Type="http://schemas.openxmlformats.org/officeDocument/2006/relationships/image" Target="../media/image219.png"/><Relationship Id="rId5" Type="http://schemas.openxmlformats.org/officeDocument/2006/relationships/image" Target="../media/image215.png"/><Relationship Id="rId15" Type="http://schemas.openxmlformats.org/officeDocument/2006/relationships/image" Target="../media/image207.png"/><Relationship Id="rId23" Type="http://schemas.openxmlformats.org/officeDocument/2006/relationships/image" Target="../media/image216.png"/><Relationship Id="rId10" Type="http://schemas.openxmlformats.org/officeDocument/2006/relationships/image" Target="../media/image202.png"/><Relationship Id="rId19" Type="http://schemas.openxmlformats.org/officeDocument/2006/relationships/image" Target="../media/image211.png"/><Relationship Id="rId4" Type="http://schemas.openxmlformats.org/officeDocument/2006/relationships/image" Target="../media/image199.png"/><Relationship Id="rId9" Type="http://schemas.openxmlformats.org/officeDocument/2006/relationships/image" Target="../media/image201.png"/><Relationship Id="rId14" Type="http://schemas.openxmlformats.org/officeDocument/2006/relationships/image" Target="../media/image206.png"/><Relationship Id="rId22" Type="http://schemas.openxmlformats.org/officeDocument/2006/relationships/image" Target="../media/image2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55.pn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Relationship Id="rId9" Type="http://schemas.openxmlformats.org/officeDocument/2006/relationships/image" Target="../media/image2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55.png"/><Relationship Id="rId7" Type="http://schemas.openxmlformats.org/officeDocument/2006/relationships/image" Target="../media/image2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0.png"/><Relationship Id="rId7" Type="http://schemas.openxmlformats.org/officeDocument/2006/relationships/image" Target="../media/image2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55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4.png"/><Relationship Id="rId5" Type="http://schemas.openxmlformats.org/officeDocument/2006/relationships/image" Target="../media/image221.png"/><Relationship Id="rId4" Type="http://schemas.openxmlformats.org/officeDocument/2006/relationships/image" Target="../media/image220.png"/><Relationship Id="rId9" Type="http://schemas.openxmlformats.org/officeDocument/2006/relationships/image" Target="../media/image2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3" Type="http://schemas.openxmlformats.org/officeDocument/2006/relationships/image" Target="../media/image55.pn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1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Relationship Id="rId9" Type="http://schemas.openxmlformats.org/officeDocument/2006/relationships/image" Target="../media/image2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13" Type="http://schemas.openxmlformats.org/officeDocument/2006/relationships/image" Target="../media/image243.png"/><Relationship Id="rId3" Type="http://schemas.openxmlformats.org/officeDocument/2006/relationships/image" Target="../media/image55.png"/><Relationship Id="rId7" Type="http://schemas.openxmlformats.org/officeDocument/2006/relationships/image" Target="../media/image237.png"/><Relationship Id="rId12" Type="http://schemas.openxmlformats.org/officeDocument/2006/relationships/image" Target="../media/image2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6.png"/><Relationship Id="rId11" Type="http://schemas.openxmlformats.org/officeDocument/2006/relationships/image" Target="../media/image241.png"/><Relationship Id="rId5" Type="http://schemas.openxmlformats.org/officeDocument/2006/relationships/image" Target="../media/image235.png"/><Relationship Id="rId15" Type="http://schemas.openxmlformats.org/officeDocument/2006/relationships/image" Target="../media/image245.png"/><Relationship Id="rId10" Type="http://schemas.openxmlformats.org/officeDocument/2006/relationships/image" Target="../media/image240.png"/><Relationship Id="rId4" Type="http://schemas.openxmlformats.org/officeDocument/2006/relationships/image" Target="../media/image220.pn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55.png"/><Relationship Id="rId7" Type="http://schemas.openxmlformats.org/officeDocument/2006/relationships/image" Target="../media/image2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image" Target="../media/image198.png"/><Relationship Id="rId21" Type="http://schemas.openxmlformats.org/officeDocument/2006/relationships/image" Target="../media/image218.png"/><Relationship Id="rId7" Type="http://schemas.openxmlformats.org/officeDocument/2006/relationships/image" Target="../media/image214.png"/><Relationship Id="rId12" Type="http://schemas.openxmlformats.org/officeDocument/2006/relationships/image" Target="../media/image204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08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3.png"/><Relationship Id="rId11" Type="http://schemas.openxmlformats.org/officeDocument/2006/relationships/image" Target="../media/image203.png"/><Relationship Id="rId24" Type="http://schemas.openxmlformats.org/officeDocument/2006/relationships/image" Target="../media/image251.png"/><Relationship Id="rId5" Type="http://schemas.openxmlformats.org/officeDocument/2006/relationships/image" Target="../media/image215.png"/><Relationship Id="rId15" Type="http://schemas.openxmlformats.org/officeDocument/2006/relationships/image" Target="../media/image207.png"/><Relationship Id="rId23" Type="http://schemas.openxmlformats.org/officeDocument/2006/relationships/image" Target="../media/image250.png"/><Relationship Id="rId10" Type="http://schemas.openxmlformats.org/officeDocument/2006/relationships/image" Target="../media/image202.png"/><Relationship Id="rId19" Type="http://schemas.openxmlformats.org/officeDocument/2006/relationships/image" Target="../media/image211.png"/><Relationship Id="rId4" Type="http://schemas.openxmlformats.org/officeDocument/2006/relationships/image" Target="../media/image199.png"/><Relationship Id="rId9" Type="http://schemas.openxmlformats.org/officeDocument/2006/relationships/image" Target="../media/image201.png"/><Relationship Id="rId14" Type="http://schemas.openxmlformats.org/officeDocument/2006/relationships/image" Target="../media/image206.png"/><Relationship Id="rId22" Type="http://schemas.openxmlformats.org/officeDocument/2006/relationships/image" Target="../media/image2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png"/><Relationship Id="rId3" Type="http://schemas.openxmlformats.org/officeDocument/2006/relationships/image" Target="../media/image55.png"/><Relationship Id="rId7" Type="http://schemas.openxmlformats.org/officeDocument/2006/relationships/image" Target="../media/image2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10" Type="http://schemas.openxmlformats.org/officeDocument/2006/relationships/image" Target="../media/image257.png"/><Relationship Id="rId4" Type="http://schemas.openxmlformats.org/officeDocument/2006/relationships/image" Target="../media/image220.png"/><Relationship Id="rId9" Type="http://schemas.openxmlformats.org/officeDocument/2006/relationships/image" Target="../media/image2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image" Target="../media/image198.png"/><Relationship Id="rId21" Type="http://schemas.openxmlformats.org/officeDocument/2006/relationships/image" Target="../media/image218.png"/><Relationship Id="rId7" Type="http://schemas.openxmlformats.org/officeDocument/2006/relationships/image" Target="../media/image215.png"/><Relationship Id="rId12" Type="http://schemas.openxmlformats.org/officeDocument/2006/relationships/image" Target="../media/image204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08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4.png"/><Relationship Id="rId11" Type="http://schemas.openxmlformats.org/officeDocument/2006/relationships/image" Target="../media/image203.png"/><Relationship Id="rId5" Type="http://schemas.openxmlformats.org/officeDocument/2006/relationships/image" Target="../media/image213.png"/><Relationship Id="rId15" Type="http://schemas.openxmlformats.org/officeDocument/2006/relationships/image" Target="../media/image207.png"/><Relationship Id="rId23" Type="http://schemas.openxmlformats.org/officeDocument/2006/relationships/image" Target="../media/image216.png"/><Relationship Id="rId10" Type="http://schemas.openxmlformats.org/officeDocument/2006/relationships/image" Target="../media/image202.png"/><Relationship Id="rId19" Type="http://schemas.openxmlformats.org/officeDocument/2006/relationships/image" Target="../media/image211.png"/><Relationship Id="rId4" Type="http://schemas.openxmlformats.org/officeDocument/2006/relationships/image" Target="../media/image199.png"/><Relationship Id="rId9" Type="http://schemas.openxmlformats.org/officeDocument/2006/relationships/image" Target="../media/image201.png"/><Relationship Id="rId14" Type="http://schemas.openxmlformats.org/officeDocument/2006/relationships/image" Target="../media/image206.png"/><Relationship Id="rId22" Type="http://schemas.openxmlformats.org/officeDocument/2006/relationships/image" Target="../media/image2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9.png"/><Relationship Id="rId5" Type="http://schemas.openxmlformats.org/officeDocument/2006/relationships/image" Target="../media/image258.png"/><Relationship Id="rId4" Type="http://schemas.openxmlformats.org/officeDocument/2006/relationships/image" Target="../media/image2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20.png"/><Relationship Id="rId7" Type="http://schemas.openxmlformats.org/officeDocument/2006/relationships/image" Target="../media/image26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1.png"/><Relationship Id="rId5" Type="http://schemas.openxmlformats.org/officeDocument/2006/relationships/image" Target="../media/image258.png"/><Relationship Id="rId4" Type="http://schemas.openxmlformats.org/officeDocument/2006/relationships/image" Target="../media/image260.png"/><Relationship Id="rId9" Type="http://schemas.openxmlformats.org/officeDocument/2006/relationships/image" Target="../media/image2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20.png"/><Relationship Id="rId7" Type="http://schemas.openxmlformats.org/officeDocument/2006/relationships/image" Target="../media/image26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18" Type="http://schemas.openxmlformats.org/officeDocument/2006/relationships/image" Target="../media/image210.png"/><Relationship Id="rId3" Type="http://schemas.openxmlformats.org/officeDocument/2006/relationships/image" Target="../media/image198.png"/><Relationship Id="rId21" Type="http://schemas.openxmlformats.org/officeDocument/2006/relationships/image" Target="../media/image218.png"/><Relationship Id="rId7" Type="http://schemas.openxmlformats.org/officeDocument/2006/relationships/image" Target="../media/image213.png"/><Relationship Id="rId12" Type="http://schemas.openxmlformats.org/officeDocument/2006/relationships/image" Target="../media/image204.pn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08.png"/><Relationship Id="rId20" Type="http://schemas.openxmlformats.org/officeDocument/2006/relationships/image" Target="../media/image21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4.png"/><Relationship Id="rId11" Type="http://schemas.openxmlformats.org/officeDocument/2006/relationships/image" Target="../media/image203.png"/><Relationship Id="rId5" Type="http://schemas.openxmlformats.org/officeDocument/2006/relationships/image" Target="../media/image215.png"/><Relationship Id="rId15" Type="http://schemas.openxmlformats.org/officeDocument/2006/relationships/image" Target="../media/image207.png"/><Relationship Id="rId23" Type="http://schemas.openxmlformats.org/officeDocument/2006/relationships/image" Target="../media/image216.png"/><Relationship Id="rId10" Type="http://schemas.openxmlformats.org/officeDocument/2006/relationships/image" Target="../media/image202.png"/><Relationship Id="rId19" Type="http://schemas.openxmlformats.org/officeDocument/2006/relationships/image" Target="../media/image211.png"/><Relationship Id="rId4" Type="http://schemas.openxmlformats.org/officeDocument/2006/relationships/image" Target="../media/image199.png"/><Relationship Id="rId9" Type="http://schemas.openxmlformats.org/officeDocument/2006/relationships/image" Target="../media/image201.png"/><Relationship Id="rId14" Type="http://schemas.openxmlformats.org/officeDocument/2006/relationships/image" Target="../media/image206.png"/><Relationship Id="rId22" Type="http://schemas.openxmlformats.org/officeDocument/2006/relationships/image" Target="../media/image2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12" Type="http://schemas.openxmlformats.org/officeDocument/2006/relationships/image" Target="../media/image28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7.png"/><Relationship Id="rId11" Type="http://schemas.openxmlformats.org/officeDocument/2006/relationships/image" Target="../media/image282.png"/><Relationship Id="rId5" Type="http://schemas.openxmlformats.org/officeDocument/2006/relationships/image" Target="../media/image276.png"/><Relationship Id="rId10" Type="http://schemas.openxmlformats.org/officeDocument/2006/relationships/image" Target="../media/image281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9.png"/><Relationship Id="rId5" Type="http://schemas.openxmlformats.org/officeDocument/2006/relationships/image" Target="../media/image288.png"/><Relationship Id="rId10" Type="http://schemas.openxmlformats.org/officeDocument/2006/relationships/image" Target="../media/image293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294.pn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7.png"/><Relationship Id="rId11" Type="http://schemas.openxmlformats.org/officeDocument/2006/relationships/image" Target="../media/image302.png"/><Relationship Id="rId5" Type="http://schemas.openxmlformats.org/officeDocument/2006/relationships/image" Target="../media/image296.png"/><Relationship Id="rId10" Type="http://schemas.openxmlformats.org/officeDocument/2006/relationships/image" Target="../media/image301.png"/><Relationship Id="rId4" Type="http://schemas.openxmlformats.org/officeDocument/2006/relationships/image" Target="../media/image295.png"/><Relationship Id="rId9" Type="http://schemas.openxmlformats.org/officeDocument/2006/relationships/image" Target="../media/image3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4" Type="http://schemas.openxmlformats.org/officeDocument/2006/relationships/image" Target="../media/image3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03.png"/><Relationship Id="rId7" Type="http://schemas.openxmlformats.org/officeDocument/2006/relationships/image" Target="../media/image30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9.png"/><Relationship Id="rId11" Type="http://schemas.openxmlformats.org/officeDocument/2006/relationships/image" Target="../media/image313.png"/><Relationship Id="rId5" Type="http://schemas.openxmlformats.org/officeDocument/2006/relationships/image" Target="../media/image308.png"/><Relationship Id="rId10" Type="http://schemas.openxmlformats.org/officeDocument/2006/relationships/image" Target="../media/image312.png"/><Relationship Id="rId4" Type="http://schemas.openxmlformats.org/officeDocument/2006/relationships/image" Target="../media/image307.png"/><Relationship Id="rId9" Type="http://schemas.openxmlformats.org/officeDocument/2006/relationships/image" Target="../media/image3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5.png"/><Relationship Id="rId5" Type="http://schemas.openxmlformats.org/officeDocument/2006/relationships/image" Target="../media/image304.png"/><Relationship Id="rId4" Type="http://schemas.openxmlformats.org/officeDocument/2006/relationships/image" Target="../media/image3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52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80.png"/><Relationship Id="rId4" Type="http://schemas.openxmlformats.org/officeDocument/2006/relationships/image" Target="../media/image67.png"/><Relationship Id="rId9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바닥" descr="06.pn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 bwMode="auto">
          <a:xfrm>
            <a:off x="0" y="3860800"/>
            <a:ext cx="91392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" name="TextBox 21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글로벌 </a:t>
            </a:r>
            <a:r>
              <a:rPr lang="ko-KR" altLang="en-US" sz="2800" b="1" spc="-150" dirty="0" err="1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스탠다드</a:t>
            </a:r>
            <a:r>
              <a:rPr lang="en-US" altLang="ko-KR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경희의 세계화</a:t>
            </a:r>
          </a:p>
        </p:txBody>
      </p:sp>
      <p:pic>
        <p:nvPicPr>
          <p:cNvPr id="41" name="그림 40" descr="세계지도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1341438"/>
            <a:ext cx="6586537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65"/>
          <p:cNvGrpSpPr>
            <a:grpSpLocks/>
          </p:cNvGrpSpPr>
          <p:nvPr/>
        </p:nvGrpSpPr>
        <p:grpSpPr bwMode="auto">
          <a:xfrm>
            <a:off x="323850" y="1606550"/>
            <a:ext cx="2425700" cy="3586163"/>
            <a:chOff x="2933876" y="332656"/>
            <a:chExt cx="4413693" cy="6525344"/>
          </a:xfrm>
        </p:grpSpPr>
        <p:pic>
          <p:nvPicPr>
            <p:cNvPr id="20763" name="그림 64" descr="04-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33876" y="332656"/>
              <a:ext cx="1761396" cy="6525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64" name="그림 63" descr="04-2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79912" y="1034429"/>
              <a:ext cx="3567657" cy="560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 descr="Y:\F.디자인 소스\C.아이콘&amp;일러스트\국기\원형국기(PNG)\ASIA\Indonesi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16500" y="26654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Y:\F.디자인 소스\C.아이콘&amp;일러스트\국기\원형국기(PNG)\ASIA\Japa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30813" y="3030538"/>
            <a:ext cx="1619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터키" descr="국기-Vietnam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3263" y="2992438"/>
            <a:ext cx="163512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쿠웨이트" descr="국기-Vietnam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48075" y="3138488"/>
            <a:ext cx="161925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사우디" descr="국기-Vietnam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02038" y="3309938"/>
            <a:ext cx="163512" cy="16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아랍에미" descr="국기-Vietnam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90950" y="3317875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" name="인도" descr="국기-Vietnam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68775" y="3381375"/>
            <a:ext cx="16351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타이" descr="국기-Vietnam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05325" y="34147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" name="싱가포르" descr="국기-Vietnam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33913" y="3632200"/>
            <a:ext cx="163512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" name="말레이시아" descr="국기-Vietnam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51363" y="363696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7" name="베트남" descr="국기-Vietnam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05363" y="3365500"/>
            <a:ext cx="163512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8" name="에콰도르" descr="국기-Vietnam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04200" y="390525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" name="리비아" descr="국기-Vietnam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38463" y="3270250"/>
            <a:ext cx="160337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" name="카자흐스탄" descr="국기-Vietnam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052888" y="277018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" name="미국" descr="국기-Vietnam.pn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700963" y="27543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2" name="멕시코" descr="국기-Vietnam.pn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53338" y="324643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3" name="콜롬비아" descr="국기-Vietnam.png"/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20063" y="3724275"/>
            <a:ext cx="163512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" name="브라질" descr="국기-Vietnam.pn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440738" y="4083050"/>
            <a:ext cx="163512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" name="캐나다" descr="국기-Vietnam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316788" y="2333625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6" name="러시아" descr="국기-Vietnam.pn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25950" y="227488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" name="독일" descr="국기-Vietnam.pn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2708275" y="27797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" name="투루크메니스탄" descr="국기-Vietnam.pn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114675" y="268446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" name="예맨" descr="국기-Vietnam.pn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513138" y="34909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" name="라오스" descr="국기-Vietnam.png"/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4646613" y="3286125"/>
            <a:ext cx="163512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" name="중국" descr="국기-Vietnam.png"/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533900" y="2894013"/>
            <a:ext cx="16351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2" name="인도네시아" descr="국기-Vietnam.png"/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699000" y="3805238"/>
            <a:ext cx="16192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" name="캄보디아" descr="국기-Vietnam.pn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576763" y="3517900"/>
            <a:ext cx="163512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Y:\F.디자인 소스\C.아이콘&amp;일러스트\국기\원형국기(PNG)\AMERICA\Chile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139113" y="461486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Y:\F.디자인 소스\C.아이콘&amp;일러스트\국기\원형국기(PNG)\AMERICA\Costa-Rica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7758113" y="3495675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Y:\F.디자인 소스\C.아이콘&amp;일러스트\국기\원형국기(PNG)\AMERICA\Venezuela.pn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8196263" y="3590925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Y:\F.디자인 소스\C.아이콘&amp;일러스트\국기\원형국기(PNG)\AMERICA\Paraguay.pn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891463" y="3571875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Y:\F.디자인 소스\C.아이콘&amp;일러스트\국기\원형국기(PNG)\AMERICA\Peru.png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8034338" y="403860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Y:\F.디자인 소스\C.아이콘&amp;일러스트\국기\원형국기(PNG)\AMERICA\Argentina.png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8196263" y="4803775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Y:\F.디자인 소스\C.아이콘&amp;일러스트\국기\원형국기(PNG)\EUROPE\OCEANIA\Australia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153025" y="43418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Y:\F.디자인 소스\C.아이콘&amp;일러스트\국기\원형국기(PNG)\EUROPE\OCEANIA\New-Zealand.png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878513" y="470058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Y:\F.디자인 소스\C.아이콘&amp;일러스트\국기\원형국기(PNG)\EUROPE\Ireland.png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549525" y="2949575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Y:\F.디자인 소스\C.아이콘&amp;일러스트\국기\원형국기(PNG)\EUROPE\Portugal.png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106738" y="2555875"/>
            <a:ext cx="163512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Y:\F.디자인 소스\C.아이콘&amp;일러스트\국기\원형국기(PNG)\EUROPE\Slovakia.png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2987675" y="263683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Y:\F.디자인 소스\C.아이콘&amp;일러스트\국기\원형국기(PNG)\EUROPE\Sweden.png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276600" y="2565400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 descr="Y:\F.디자인 소스\C.아이콘&amp;일러스트\국기\원형국기(PNG)\EUROPE\Turkey.png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586163" y="2543175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 descr="Y:\F.디자인 소스\C.아이콘&amp;일러스트\국기\원형국기(PNG)\EUROPE\United-Kingdom.png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3008313" y="281940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 descr="Y:\F.디자인 소스\C.아이콘&amp;일러스트\국기\원형국기(PNG)\EUROPE\Belgium.png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3749675" y="263366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Y:\F.디자인 소스\C.아이콘&amp;일러스트\국기\원형국기(PNG)\EUROPE\Germany.png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287838" y="247650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 descr="Y:\F.디자인 소스\C.아이콘&amp;일러스트\국기\원형국기(PNG)\EUROPE\Hungary.png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3897313" y="250983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20" descr="Y:\F.디자인 소스\C.아이콘&amp;일러스트\국기\원형국기(PNG)\EUROPE\Monaco.png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3416300" y="3089275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1" descr="Y:\F.디자인 소스\C.아이콘&amp;일러스트\국기\원형국기(PNG)\EUROPE\Poland.png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3373438" y="272415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 descr="Y:\F.디자인 소스\C.아이콘&amp;일러스트\국기\원형국기(PNG)\EUROPE\Armenia.png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3516313" y="2928938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3" descr="Y:\F.디자인 소스\C.아이콘&amp;일러스트\국기\원형국기(PNG)\EUROPE\Austria.png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3363913" y="236696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24" descr="Y:\F.디자인 소스\C.아이콘&amp;일러스트\국기\원형국기(PNG)\ASIA\Taiwan.png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4130675" y="3101975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 descr="Y:\F.디자인 소스\C.아이콘&amp;일러스트\국기\원형국기(PNG)\ASIA\Tajikistan.png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4530725" y="3835400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 descr="Y:\F.디자인 소스\C.아이콘&amp;일러스트\국기\원형국기(PNG)\ASIA\Kyrgyzstan.png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4835525" y="37576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 descr="Y:\F.디자인 소스\C.아이콘&amp;일러스트\국기\원형국기(PNG)\ASIA\Uzbekistan.png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4914900" y="3522663"/>
            <a:ext cx="16351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 descr="Y:\F.디자인 소스\C.아이콘&amp;일러스트\국기\원형국기(PNG)\AFRICA\Algeria.png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2728913" y="3381375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29" descr="Y:\F.디자인 소스\C.아이콘&amp;일러스트\국기\원형국기(PNG)\AFRICA\Egypt.png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3181350" y="3254375"/>
            <a:ext cx="16351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30" descr="Y:\F.디자인 소스\C.아이콘&amp;일러스트\국기\원형국기(PNG)\AFRICA\Morocco.png"/>
          <p:cNvPicPr>
            <a:picLocks noChangeAspect="1" noChangeArrowheads="1"/>
          </p:cNvPicPr>
          <p:nvPr/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2547938" y="318135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 descr="Y:\F.디자인 소스\C.아이콘&amp;일러스트\국기\원형국기(PNG)\AFRICA\South-Africa.png"/>
          <p:cNvPicPr>
            <a:picLocks noChangeAspect="1" noChangeArrowheads="1"/>
          </p:cNvPicPr>
          <p:nvPr/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3113088" y="44180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 descr="Y:\F.디자인 소스\C.아이콘&amp;일러스트\국기\원형국기(PNG)\AFRICA\Tunisia.png"/>
          <p:cNvPicPr>
            <a:picLocks noChangeAspect="1" noChangeArrowheads="1"/>
          </p:cNvPicPr>
          <p:nvPr/>
        </p:nvPicPr>
        <p:blipFill>
          <a:blip r:embed="rId63" cstate="print"/>
          <a:srcRect/>
          <a:stretch>
            <a:fillRect/>
          </a:stretch>
        </p:blipFill>
        <p:spPr bwMode="auto">
          <a:xfrm>
            <a:off x="3338513" y="398145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 descr="Y:\F.디자인 소스\C.아이콘&amp;일러스트\국기\원형국기(PNG)\ASIA\Bangladesh.png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4275138" y="3032125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35" descr="Y:\F.디자인 소스\C.아이콘&amp;일러스트\국기\원형국기(PNG)\ASIA\Kyrgyzstan.png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3995738" y="314166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36" descr="Y:\F.디자인 소스\C.아이콘&amp;일러스트\국기\원형국기(PNG)\ASIA\Mongolia.png"/>
          <p:cNvPicPr>
            <a:picLocks noChangeAspect="1" noChangeArrowheads="1"/>
          </p:cNvPicPr>
          <p:nvPr/>
        </p:nvPicPr>
        <p:blipFill>
          <a:blip r:embed="rId65" cstate="print"/>
          <a:srcRect/>
          <a:stretch>
            <a:fillRect/>
          </a:stretch>
        </p:blipFill>
        <p:spPr bwMode="auto">
          <a:xfrm>
            <a:off x="4405313" y="3343275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 descr="Y:\F.디자인 소스\C.아이콘&amp;일러스트\국기\원형국기(PNG)\ASIA\Philippines.png"/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>
            <a:off x="4176713" y="32242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" name="Picture 33" descr="Y:\F.디자인 소스\C.아이콘&amp;일러스트\국기\원형국기(PNG)\ASIA\Bangladesh.png"/>
          <p:cNvPicPr>
            <a:picLocks noChangeAspect="1" noChangeArrowheads="1"/>
          </p:cNvPicPr>
          <p:nvPr/>
        </p:nvPicPr>
        <p:blipFill>
          <a:blip r:embed="rId64" cstate="print"/>
          <a:srcRect/>
          <a:stretch>
            <a:fillRect/>
          </a:stretch>
        </p:blipFill>
        <p:spPr bwMode="auto">
          <a:xfrm>
            <a:off x="4660900" y="3946525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7" name="Picture 38" descr="Y:\F.디자인 소스\C.아이콘&amp;일러스트\국기\원형국기(PNG)\ASIA\Philippines.png"/>
          <p:cNvPicPr>
            <a:picLocks noChangeAspect="1" noChangeArrowheads="1"/>
          </p:cNvPicPr>
          <p:nvPr/>
        </p:nvPicPr>
        <p:blipFill>
          <a:blip r:embed="rId66" cstate="print"/>
          <a:srcRect/>
          <a:stretch>
            <a:fillRect/>
          </a:stretch>
        </p:blipFill>
        <p:spPr bwMode="auto">
          <a:xfrm>
            <a:off x="4052888" y="348615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" name="Picture 35" descr="Y:\F.디자인 소스\C.아이콘&amp;일러스트\국기\원형국기(PNG)\ASIA\Kyrgyzstan.png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3643313" y="2995613"/>
            <a:ext cx="16192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0" name="Picture 37" descr="Y:\F.디자인 소스\C.아이콘&amp;일러스트\국기\원형국기(PNG)\ASIA\Nepal.png"/>
          <p:cNvPicPr>
            <a:picLocks noChangeAspect="1" noChangeArrowheads="1"/>
          </p:cNvPicPr>
          <p:nvPr/>
        </p:nvPicPr>
        <p:blipFill>
          <a:blip r:embed="rId67" cstate="print"/>
          <a:srcRect/>
          <a:stretch>
            <a:fillRect/>
          </a:stretch>
        </p:blipFill>
        <p:spPr bwMode="auto">
          <a:xfrm>
            <a:off x="3910013" y="3219450"/>
            <a:ext cx="1619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타원 75"/>
          <p:cNvSpPr>
            <a:spLocks noChangeAspect="1"/>
          </p:cNvSpPr>
          <p:nvPr/>
        </p:nvSpPr>
        <p:spPr>
          <a:xfrm>
            <a:off x="4642025" y="238226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77" name="타원 76"/>
          <p:cNvSpPr>
            <a:spLocks noChangeAspect="1"/>
          </p:cNvSpPr>
          <p:nvPr/>
        </p:nvSpPr>
        <p:spPr>
          <a:xfrm>
            <a:off x="8689689" y="427393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78" name="타원 77"/>
          <p:cNvSpPr>
            <a:spLocks noChangeAspect="1"/>
          </p:cNvSpPr>
          <p:nvPr/>
        </p:nvSpPr>
        <p:spPr>
          <a:xfrm>
            <a:off x="4833601" y="325381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79" name="타원 78"/>
          <p:cNvSpPr>
            <a:spLocks noChangeAspect="1"/>
          </p:cNvSpPr>
          <p:nvPr/>
        </p:nvSpPr>
        <p:spPr>
          <a:xfrm>
            <a:off x="7209931" y="232397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0" name="타원 79"/>
          <p:cNvSpPr>
            <a:spLocks noChangeAspect="1"/>
          </p:cNvSpPr>
          <p:nvPr/>
        </p:nvSpPr>
        <p:spPr>
          <a:xfrm>
            <a:off x="3027430" y="353668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1" name="타원 80"/>
          <p:cNvSpPr>
            <a:spLocks noChangeAspect="1"/>
          </p:cNvSpPr>
          <p:nvPr/>
        </p:nvSpPr>
        <p:spPr>
          <a:xfrm>
            <a:off x="7641979" y="322030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2" name="타원 81"/>
          <p:cNvSpPr>
            <a:spLocks noChangeAspect="1"/>
          </p:cNvSpPr>
          <p:nvPr/>
        </p:nvSpPr>
        <p:spPr>
          <a:xfrm>
            <a:off x="3472263" y="327265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3" name="타원 82"/>
          <p:cNvSpPr>
            <a:spLocks noChangeAspect="1"/>
          </p:cNvSpPr>
          <p:nvPr/>
        </p:nvSpPr>
        <p:spPr>
          <a:xfrm>
            <a:off x="3444183" y="370527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4" name="타원 83"/>
          <p:cNvSpPr>
            <a:spLocks noChangeAspect="1"/>
          </p:cNvSpPr>
          <p:nvPr/>
        </p:nvSpPr>
        <p:spPr>
          <a:xfrm>
            <a:off x="3295975" y="2764408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5" name="타원 84"/>
          <p:cNvSpPr>
            <a:spLocks noChangeAspect="1"/>
          </p:cNvSpPr>
          <p:nvPr/>
        </p:nvSpPr>
        <p:spPr>
          <a:xfrm>
            <a:off x="4677274" y="3167319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6" name="타원 85"/>
          <p:cNvSpPr>
            <a:spLocks noChangeAspect="1"/>
          </p:cNvSpPr>
          <p:nvPr/>
        </p:nvSpPr>
        <p:spPr>
          <a:xfrm>
            <a:off x="7569971" y="2828032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7" name="타원 86"/>
          <p:cNvSpPr>
            <a:spLocks noChangeAspect="1"/>
          </p:cNvSpPr>
          <p:nvPr/>
        </p:nvSpPr>
        <p:spPr>
          <a:xfrm>
            <a:off x="4065967" y="3314447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8" name="타원 87"/>
          <p:cNvSpPr>
            <a:spLocks noChangeAspect="1"/>
          </p:cNvSpPr>
          <p:nvPr/>
        </p:nvSpPr>
        <p:spPr>
          <a:xfrm>
            <a:off x="4570018" y="3318371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89" name="타원 88"/>
          <p:cNvSpPr>
            <a:spLocks noChangeAspect="1"/>
          </p:cNvSpPr>
          <p:nvPr/>
        </p:nvSpPr>
        <p:spPr>
          <a:xfrm>
            <a:off x="8422912" y="382262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90" name="타원 89"/>
          <p:cNvSpPr>
            <a:spLocks noChangeAspect="1"/>
          </p:cNvSpPr>
          <p:nvPr/>
        </p:nvSpPr>
        <p:spPr>
          <a:xfrm>
            <a:off x="3876231" y="312864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91" name="타원 90"/>
          <p:cNvSpPr>
            <a:spLocks noChangeAspect="1"/>
          </p:cNvSpPr>
          <p:nvPr/>
        </p:nvSpPr>
        <p:spPr>
          <a:xfrm>
            <a:off x="8539988" y="4393059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92" name="타원 91"/>
          <p:cNvSpPr>
            <a:spLocks noChangeAspect="1"/>
          </p:cNvSpPr>
          <p:nvPr/>
        </p:nvSpPr>
        <p:spPr>
          <a:xfrm>
            <a:off x="7812360" y="304405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93" name="타원 92"/>
          <p:cNvSpPr>
            <a:spLocks noChangeAspect="1"/>
          </p:cNvSpPr>
          <p:nvPr/>
        </p:nvSpPr>
        <p:spPr>
          <a:xfrm>
            <a:off x="2913839" y="276860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94" name="타원 93"/>
          <p:cNvSpPr>
            <a:spLocks noChangeAspect="1"/>
          </p:cNvSpPr>
          <p:nvPr/>
        </p:nvSpPr>
        <p:spPr>
          <a:xfrm>
            <a:off x="4375128" y="334466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95" name="타원 94"/>
          <p:cNvSpPr>
            <a:spLocks noChangeAspect="1"/>
          </p:cNvSpPr>
          <p:nvPr/>
        </p:nvSpPr>
        <p:spPr>
          <a:xfrm>
            <a:off x="5049696" y="328637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1" name="타원 270"/>
          <p:cNvSpPr>
            <a:spLocks noChangeAspect="1"/>
          </p:cNvSpPr>
          <p:nvPr/>
        </p:nvSpPr>
        <p:spPr>
          <a:xfrm>
            <a:off x="4716010" y="2462529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2" name="타원 271"/>
          <p:cNvSpPr>
            <a:spLocks noChangeAspect="1"/>
          </p:cNvSpPr>
          <p:nvPr/>
        </p:nvSpPr>
        <p:spPr>
          <a:xfrm>
            <a:off x="8763674" y="435419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3" name="타원 272"/>
          <p:cNvSpPr>
            <a:spLocks noChangeAspect="1"/>
          </p:cNvSpPr>
          <p:nvPr/>
        </p:nvSpPr>
        <p:spPr>
          <a:xfrm>
            <a:off x="4907586" y="333407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4" name="타원 273"/>
          <p:cNvSpPr>
            <a:spLocks noChangeAspect="1"/>
          </p:cNvSpPr>
          <p:nvPr/>
        </p:nvSpPr>
        <p:spPr>
          <a:xfrm>
            <a:off x="7283916" y="2404239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5" name="타원 274"/>
          <p:cNvSpPr>
            <a:spLocks noChangeAspect="1"/>
          </p:cNvSpPr>
          <p:nvPr/>
        </p:nvSpPr>
        <p:spPr>
          <a:xfrm>
            <a:off x="5364088" y="4437112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6" name="타원 275"/>
          <p:cNvSpPr>
            <a:spLocks noChangeAspect="1"/>
          </p:cNvSpPr>
          <p:nvPr/>
        </p:nvSpPr>
        <p:spPr>
          <a:xfrm>
            <a:off x="7715964" y="3300567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7" name="타원 276"/>
          <p:cNvSpPr>
            <a:spLocks noChangeAspect="1"/>
          </p:cNvSpPr>
          <p:nvPr/>
        </p:nvSpPr>
        <p:spPr>
          <a:xfrm>
            <a:off x="3546248" y="3352919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8" name="타원 277"/>
          <p:cNvSpPr>
            <a:spLocks noChangeAspect="1"/>
          </p:cNvSpPr>
          <p:nvPr/>
        </p:nvSpPr>
        <p:spPr>
          <a:xfrm>
            <a:off x="3518168" y="3785537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79" name="타원 278"/>
          <p:cNvSpPr>
            <a:spLocks noChangeAspect="1"/>
          </p:cNvSpPr>
          <p:nvPr/>
        </p:nvSpPr>
        <p:spPr>
          <a:xfrm>
            <a:off x="3446160" y="2920871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0" name="타원 279"/>
          <p:cNvSpPr>
            <a:spLocks noChangeAspect="1"/>
          </p:cNvSpPr>
          <p:nvPr/>
        </p:nvSpPr>
        <p:spPr>
          <a:xfrm>
            <a:off x="4751259" y="3247582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1" name="타원 280"/>
          <p:cNvSpPr>
            <a:spLocks noChangeAspect="1"/>
          </p:cNvSpPr>
          <p:nvPr/>
        </p:nvSpPr>
        <p:spPr>
          <a:xfrm>
            <a:off x="7643956" y="2908295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2" name="타원 281"/>
          <p:cNvSpPr>
            <a:spLocks noChangeAspect="1"/>
          </p:cNvSpPr>
          <p:nvPr/>
        </p:nvSpPr>
        <p:spPr>
          <a:xfrm>
            <a:off x="4139952" y="339471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3" name="타원 282"/>
          <p:cNvSpPr>
            <a:spLocks noChangeAspect="1"/>
          </p:cNvSpPr>
          <p:nvPr/>
        </p:nvSpPr>
        <p:spPr>
          <a:xfrm>
            <a:off x="4644003" y="339863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4" name="타원 283"/>
          <p:cNvSpPr>
            <a:spLocks noChangeAspect="1"/>
          </p:cNvSpPr>
          <p:nvPr/>
        </p:nvSpPr>
        <p:spPr>
          <a:xfrm>
            <a:off x="8496897" y="3902887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5" name="타원 284"/>
          <p:cNvSpPr>
            <a:spLocks noChangeAspect="1"/>
          </p:cNvSpPr>
          <p:nvPr/>
        </p:nvSpPr>
        <p:spPr>
          <a:xfrm>
            <a:off x="3950216" y="320890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6" name="타원 285"/>
          <p:cNvSpPr>
            <a:spLocks noChangeAspect="1"/>
          </p:cNvSpPr>
          <p:nvPr/>
        </p:nvSpPr>
        <p:spPr>
          <a:xfrm>
            <a:off x="8613973" y="4473322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7" name="타원 286"/>
          <p:cNvSpPr>
            <a:spLocks noChangeAspect="1"/>
          </p:cNvSpPr>
          <p:nvPr/>
        </p:nvSpPr>
        <p:spPr>
          <a:xfrm>
            <a:off x="8316416" y="3817161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8" name="타원 287"/>
          <p:cNvSpPr>
            <a:spLocks noChangeAspect="1"/>
          </p:cNvSpPr>
          <p:nvPr/>
        </p:nvSpPr>
        <p:spPr>
          <a:xfrm>
            <a:off x="2987824" y="284886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89" name="타원 288"/>
          <p:cNvSpPr>
            <a:spLocks noChangeAspect="1"/>
          </p:cNvSpPr>
          <p:nvPr/>
        </p:nvSpPr>
        <p:spPr>
          <a:xfrm>
            <a:off x="4449113" y="3424927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0" name="타원 289"/>
          <p:cNvSpPr>
            <a:spLocks noChangeAspect="1"/>
          </p:cNvSpPr>
          <p:nvPr/>
        </p:nvSpPr>
        <p:spPr>
          <a:xfrm>
            <a:off x="5123681" y="336663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1" name="타원 290"/>
          <p:cNvSpPr>
            <a:spLocks noChangeAspect="1"/>
          </p:cNvSpPr>
          <p:nvPr/>
        </p:nvSpPr>
        <p:spPr>
          <a:xfrm>
            <a:off x="4716010" y="204713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2" name="타원 291"/>
          <p:cNvSpPr>
            <a:spLocks noChangeAspect="1"/>
          </p:cNvSpPr>
          <p:nvPr/>
        </p:nvSpPr>
        <p:spPr>
          <a:xfrm>
            <a:off x="8127077" y="3861048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3" name="타원 292"/>
          <p:cNvSpPr>
            <a:spLocks noChangeAspect="1"/>
          </p:cNvSpPr>
          <p:nvPr/>
        </p:nvSpPr>
        <p:spPr>
          <a:xfrm>
            <a:off x="4907586" y="2918677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4" name="타원 293"/>
          <p:cNvSpPr>
            <a:spLocks noChangeAspect="1"/>
          </p:cNvSpPr>
          <p:nvPr/>
        </p:nvSpPr>
        <p:spPr>
          <a:xfrm>
            <a:off x="7283916" y="198884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5" name="타원 294"/>
          <p:cNvSpPr>
            <a:spLocks noChangeAspect="1"/>
          </p:cNvSpPr>
          <p:nvPr/>
        </p:nvSpPr>
        <p:spPr>
          <a:xfrm>
            <a:off x="3101415" y="320154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6" name="타원 295"/>
          <p:cNvSpPr>
            <a:spLocks noChangeAspect="1"/>
          </p:cNvSpPr>
          <p:nvPr/>
        </p:nvSpPr>
        <p:spPr>
          <a:xfrm>
            <a:off x="7735014" y="2942318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7" name="타원 296"/>
          <p:cNvSpPr>
            <a:spLocks noChangeAspect="1"/>
          </p:cNvSpPr>
          <p:nvPr/>
        </p:nvSpPr>
        <p:spPr>
          <a:xfrm>
            <a:off x="3546248" y="293752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8" name="타원 297"/>
          <p:cNvSpPr>
            <a:spLocks noChangeAspect="1"/>
          </p:cNvSpPr>
          <p:nvPr/>
        </p:nvSpPr>
        <p:spPr>
          <a:xfrm>
            <a:off x="3590573" y="3222501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299" name="타원 298"/>
          <p:cNvSpPr>
            <a:spLocks noChangeAspect="1"/>
          </p:cNvSpPr>
          <p:nvPr/>
        </p:nvSpPr>
        <p:spPr>
          <a:xfrm>
            <a:off x="3446160" y="2562622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0" name="타원 299"/>
          <p:cNvSpPr>
            <a:spLocks noChangeAspect="1"/>
          </p:cNvSpPr>
          <p:nvPr/>
        </p:nvSpPr>
        <p:spPr>
          <a:xfrm>
            <a:off x="4751259" y="283218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1" name="타원 300"/>
          <p:cNvSpPr>
            <a:spLocks noChangeAspect="1"/>
          </p:cNvSpPr>
          <p:nvPr/>
        </p:nvSpPr>
        <p:spPr>
          <a:xfrm>
            <a:off x="7643956" y="249289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2" name="타원 301"/>
          <p:cNvSpPr>
            <a:spLocks noChangeAspect="1"/>
          </p:cNvSpPr>
          <p:nvPr/>
        </p:nvSpPr>
        <p:spPr>
          <a:xfrm>
            <a:off x="4139952" y="2979311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3" name="타원 302"/>
          <p:cNvSpPr>
            <a:spLocks noChangeAspect="1"/>
          </p:cNvSpPr>
          <p:nvPr/>
        </p:nvSpPr>
        <p:spPr>
          <a:xfrm>
            <a:off x="4644003" y="2983235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4" name="타원 303"/>
          <p:cNvSpPr>
            <a:spLocks noChangeAspect="1"/>
          </p:cNvSpPr>
          <p:nvPr/>
        </p:nvSpPr>
        <p:spPr>
          <a:xfrm>
            <a:off x="7947193" y="2794646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5" name="타원 304"/>
          <p:cNvSpPr>
            <a:spLocks noChangeAspect="1"/>
          </p:cNvSpPr>
          <p:nvPr/>
        </p:nvSpPr>
        <p:spPr>
          <a:xfrm>
            <a:off x="3950216" y="279350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6" name="타원 305"/>
          <p:cNvSpPr>
            <a:spLocks noChangeAspect="1"/>
          </p:cNvSpPr>
          <p:nvPr/>
        </p:nvSpPr>
        <p:spPr>
          <a:xfrm>
            <a:off x="8613973" y="405792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7" name="타원 306"/>
          <p:cNvSpPr>
            <a:spLocks noChangeAspect="1"/>
          </p:cNvSpPr>
          <p:nvPr/>
        </p:nvSpPr>
        <p:spPr>
          <a:xfrm>
            <a:off x="7886345" y="2708920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8" name="타원 307"/>
          <p:cNvSpPr>
            <a:spLocks noChangeAspect="1"/>
          </p:cNvSpPr>
          <p:nvPr/>
        </p:nvSpPr>
        <p:spPr>
          <a:xfrm>
            <a:off x="2987824" y="243346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09" name="타원 308"/>
          <p:cNvSpPr>
            <a:spLocks noChangeAspect="1"/>
          </p:cNvSpPr>
          <p:nvPr/>
        </p:nvSpPr>
        <p:spPr>
          <a:xfrm>
            <a:off x="4449113" y="3009528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10" name="타원 309"/>
          <p:cNvSpPr>
            <a:spLocks noChangeAspect="1"/>
          </p:cNvSpPr>
          <p:nvPr/>
        </p:nvSpPr>
        <p:spPr>
          <a:xfrm>
            <a:off x="5193799" y="314860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11" name="타원 310"/>
          <p:cNvSpPr>
            <a:spLocks noChangeAspect="1"/>
          </p:cNvSpPr>
          <p:nvPr/>
        </p:nvSpPr>
        <p:spPr>
          <a:xfrm>
            <a:off x="3203848" y="4321051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12" name="타원 311"/>
          <p:cNvSpPr>
            <a:spLocks noChangeAspect="1"/>
          </p:cNvSpPr>
          <p:nvPr/>
        </p:nvSpPr>
        <p:spPr>
          <a:xfrm>
            <a:off x="3277833" y="440131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13" name="타원 312"/>
          <p:cNvSpPr>
            <a:spLocks noChangeAspect="1"/>
          </p:cNvSpPr>
          <p:nvPr/>
        </p:nvSpPr>
        <p:spPr>
          <a:xfrm>
            <a:off x="5209237" y="4238023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14" name="타원 313"/>
          <p:cNvSpPr>
            <a:spLocks noChangeAspect="1"/>
          </p:cNvSpPr>
          <p:nvPr/>
        </p:nvSpPr>
        <p:spPr>
          <a:xfrm>
            <a:off x="5076056" y="2564904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sp>
        <p:nvSpPr>
          <p:cNvPr id="315" name="타원 314"/>
          <p:cNvSpPr>
            <a:spLocks noChangeAspect="1"/>
          </p:cNvSpPr>
          <p:nvPr/>
        </p:nvSpPr>
        <p:spPr>
          <a:xfrm>
            <a:off x="3059832" y="3861048"/>
            <a:ext cx="35798" cy="3579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Arial" charset="0"/>
              <a:ea typeface="굴림" pitchFamily="50" charset="-127"/>
              <a:cs typeface="Arial" charset="0"/>
            </a:endParaRPr>
          </a:p>
        </p:txBody>
      </p:sp>
      <p:pic>
        <p:nvPicPr>
          <p:cNvPr id="316" name="69개국" descr="05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 bwMode="auto">
          <a:xfrm>
            <a:off x="695326" y="4924561"/>
            <a:ext cx="2419350" cy="98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69개국_big" descr="05.png"/>
          <p:cNvPicPr>
            <a:picLocks noChangeAspect="1"/>
          </p:cNvPicPr>
          <p:nvPr/>
        </p:nvPicPr>
        <p:blipFill>
          <a:blip r:embed="rId68" cstate="print"/>
          <a:stretch>
            <a:fillRect/>
          </a:stretch>
        </p:blipFill>
        <p:spPr bwMode="auto">
          <a:xfrm>
            <a:off x="3984626" y="4874217"/>
            <a:ext cx="4321174" cy="175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" name="직사각형 316"/>
          <p:cNvSpPr/>
          <p:nvPr/>
        </p:nvSpPr>
        <p:spPr>
          <a:xfrm>
            <a:off x="9251950" y="0"/>
            <a:ext cx="188913" cy="188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18" name="434 개교" descr="07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 bwMode="auto">
          <a:xfrm>
            <a:off x="3096514" y="5114925"/>
            <a:ext cx="5748148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" name="타원1"/>
          <p:cNvSpPr/>
          <p:nvPr/>
        </p:nvSpPr>
        <p:spPr>
          <a:xfrm>
            <a:off x="4860752" y="2819798"/>
            <a:ext cx="544504" cy="544992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굴림"/>
              <a:ea typeface="굴림"/>
              <a:cs typeface="Arial" charset="0"/>
            </a:endParaRPr>
          </a:p>
        </p:txBody>
      </p:sp>
      <p:sp>
        <p:nvSpPr>
          <p:cNvPr id="320" name="타원2"/>
          <p:cNvSpPr/>
          <p:nvPr/>
        </p:nvSpPr>
        <p:spPr>
          <a:xfrm>
            <a:off x="4718470" y="2679347"/>
            <a:ext cx="825894" cy="825894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굴림"/>
              <a:ea typeface="굴림"/>
              <a:cs typeface="Arial" charset="0"/>
            </a:endParaRPr>
          </a:p>
        </p:txBody>
      </p:sp>
      <p:sp>
        <p:nvSpPr>
          <p:cNvPr id="321" name="타원3"/>
          <p:cNvSpPr/>
          <p:nvPr/>
        </p:nvSpPr>
        <p:spPr>
          <a:xfrm>
            <a:off x="4632938" y="2592523"/>
            <a:ext cx="1000132" cy="999543"/>
          </a:xfrm>
          <a:prstGeom prst="ellipse">
            <a:avLst/>
          </a:prstGeom>
          <a:noFill/>
          <a:ln w="3175" cap="flat" cmpd="sng" algn="ctr">
            <a:solidFill>
              <a:schemeClr val="bg1"/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endParaRPr lang="ko-KR" altLang="en-US">
              <a:solidFill>
                <a:srgbClr val="FFFFFF"/>
              </a:solidFill>
              <a:latin typeface="굴림"/>
              <a:ea typeface="굴림"/>
              <a:cs typeface="Arial" charset="0"/>
            </a:endParaRPr>
          </a:p>
        </p:txBody>
      </p:sp>
      <p:pic>
        <p:nvPicPr>
          <p:cNvPr id="322" name="붉은광" descr="원빛블루.png"/>
          <p:cNvPicPr>
            <a:picLocks noChangeAspect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4946650" y="2928938"/>
            <a:ext cx="3714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" name="AutoShape 14"/>
          <p:cNvSpPr>
            <a:spLocks noChangeAspect="1" noChangeArrowheads="1"/>
          </p:cNvSpPr>
          <p:nvPr/>
        </p:nvSpPr>
        <p:spPr bwMode="auto">
          <a:xfrm>
            <a:off x="4918698" y="2878290"/>
            <a:ext cx="428625" cy="428625"/>
          </a:xfrm>
          <a:custGeom>
            <a:avLst/>
            <a:gdLst>
              <a:gd name="G0" fmla="+- 916 0 0"/>
              <a:gd name="G1" fmla="+- 21600 0 916"/>
              <a:gd name="G2" fmla="+- 21600 0 916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916" y="10800"/>
                </a:moveTo>
                <a:cubicBezTo>
                  <a:pt x="916" y="16259"/>
                  <a:pt x="5341" y="20684"/>
                  <a:pt x="10800" y="20684"/>
                </a:cubicBezTo>
                <a:cubicBezTo>
                  <a:pt x="16259" y="20684"/>
                  <a:pt x="20684" y="16259"/>
                  <a:pt x="20684" y="10800"/>
                </a:cubicBezTo>
                <a:cubicBezTo>
                  <a:pt x="20684" y="5341"/>
                  <a:pt x="16259" y="916"/>
                  <a:pt x="10800" y="916"/>
                </a:cubicBezTo>
                <a:cubicBezTo>
                  <a:pt x="5341" y="916"/>
                  <a:pt x="916" y="5341"/>
                  <a:pt x="916" y="1080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shade val="0"/>
                  <a:invGamma/>
                  <a:alpha val="0"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  <a:alpha val="0"/>
                </a:schemeClr>
              </a:gs>
            </a:gsLst>
            <a:lin ang="5400000" scaled="1"/>
          </a:gradFill>
          <a:ln w="38100">
            <a:noFill/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3039 0.03588 L 4.44444E-6 -2.96296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-4.44444E-6 L 3.33333E-6 -4.44444E-6 " pathEditMode="relative" rAng="0" ptsTypes="AA">
                                      <p:cBhvr>
                                        <p:cTn id="48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2812 -0.05324 " pathEditMode="relative" rAng="0" ptsTypes="AA">
                                      <p:cBhvr>
                                        <p:cTn id="53" dur="300" spd="-100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-2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0938 -0.08379 " pathEditMode="relative" rAng="0" ptsTypes="AA">
                                      <p:cBhvr>
                                        <p:cTn id="58" dur="300" spd="-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" y="-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325 -0.15185 " pathEditMode="relative" rAng="0" ptsTypes="AA">
                                      <p:cBhvr>
                                        <p:cTn id="63" dur="300" spd="-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-7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66667E-6 -1.48148E-6 L -0.34271 -0.26319 " pathEditMode="relative" rAng="0" ptsTypes="AA">
                                      <p:cBhvr>
                                        <p:cTn id="68" dur="300" spd="-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-13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0099 -0.19583 " pathEditMode="relative" rAng="0" ptsTypes="AA">
                                      <p:cBhvr>
                                        <p:cTn id="73" dur="300" spd="-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-9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-0.08924 -0.24815 " pathEditMode="relative" rAng="0" ptsTypes="AA">
                                      <p:cBhvr>
                                        <p:cTn id="78" dur="300" spd="-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-12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00503 0.04861 " pathEditMode="relative" rAng="0" ptsTypes="AA">
                                      <p:cBhvr>
                                        <p:cTn id="83" dur="300" spd="-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0.0184 -0.00486 " pathEditMode="relative" rAng="0" ptsTypes="AA">
                                      <p:cBhvr>
                                        <p:cTn id="88" dur="300" spd="-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0.04584 -0.08889 " pathEditMode="relative" rAng="0" ptsTypes="AA">
                                      <p:cBhvr>
                                        <p:cTn id="93" dur="300" spd="-100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44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5781 0.01528 " pathEditMode="relative" rAng="0" ptsTypes="AA">
                                      <p:cBhvr>
                                        <p:cTn id="98" dur="300" spd="-10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0.03976 -0.11759 " pathEditMode="relative" rAng="0" ptsTypes="AA">
                                      <p:cBhvr>
                                        <p:cTn id="103" dur="300" spd="-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-5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06181 -0.0595 " pathEditMode="relative" rAng="0" ptsTypes="AA">
                                      <p:cBhvr>
                                        <p:cTn id="108" dur="3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3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33333E-6 -3.7037E-7 L 0.11667 -0.02083 " pathEditMode="relative" rAng="0" ptsTypes="AA">
                                      <p:cBhvr>
                                        <p:cTn id="113" dur="300" spd="-1000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1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3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7188 -0.05046 " pathEditMode="relative" rAng="0" ptsTypes="AA">
                                      <p:cBhvr>
                                        <p:cTn id="118" dur="300" spd="-10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-2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3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5E-6 2.59259E-6 L 0.09688 -0.03287 " pathEditMode="relative" rAng="0" ptsTypes="AA">
                                      <p:cBhvr>
                                        <p:cTn id="123" dur="300" spd="-100000" fill="hold"/>
                                        <p:tgtEl>
                                          <p:spTgt spid="2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-16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0.04392 -0.13819 " pathEditMode="relative" rAng="0" ptsTypes="AA">
                                      <p:cBhvr>
                                        <p:cTn id="128" dur="300" spd="-100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6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0.09739 -0.05185 " pathEditMode="relative" rAng="0" ptsTypes="AA">
                                      <p:cBhvr>
                                        <p:cTn id="133" dur="3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-26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3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313 -0.07569 " pathEditMode="relative" rAng="0" ptsTypes="AA">
                                      <p:cBhvr>
                                        <p:cTn id="138" dur="300" spd="-100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38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3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11111E-6 L 0.27483 0.00718 " pathEditMode="relative" rAng="0" ptsTypes="AA">
                                      <p:cBhvr>
                                        <p:cTn id="143" dur="300" spd="-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0.21389 0.06459 " pathEditMode="relative" rAng="0" ptsTypes="AA">
                                      <p:cBhvr>
                                        <p:cTn id="148" dur="300" spd="-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3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7 7.40741E-7 L 0.22691 0.05278 " pathEditMode="relative" rAng="0" ptsTypes="AA">
                                      <p:cBhvr>
                                        <p:cTn id="153" dur="300" spd="-100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" y="2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3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19531 0.0632 " pathEditMode="relative" rAng="0" ptsTypes="AA">
                                      <p:cBhvr>
                                        <p:cTn id="158" dur="300" spd="-100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" y="3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3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13993 -0.04629 " pathEditMode="relative" rAng="0" ptsTypes="AA">
                                      <p:cBhvr>
                                        <p:cTn id="163" dur="3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23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3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20573 -0.03727 " pathEditMode="relative" rAng="0" ptsTypes="AA">
                                      <p:cBhvr>
                                        <p:cTn id="168" dur="300" spd="-10000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" y="-19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275 -0.02685 " pathEditMode="relative" rAng="0" ptsTypes="AA">
                                      <p:cBhvr>
                                        <p:cTn id="173" dur="300" spd="-100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" y="-1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0.21319 -0.20694 " pathEditMode="relative" rAng="0" ptsTypes="AA">
                                      <p:cBhvr>
                                        <p:cTn id="178" dur="300" spd="-100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-103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18854 -0.14352 " pathEditMode="relative" rAng="0" ptsTypes="AA">
                                      <p:cBhvr>
                                        <p:cTn id="183" dur="300" spd="-100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-7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3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38889E-6 1.85185E-6 L 0.08611 -0.00486 " pathEditMode="relative" rAng="0" ptsTypes="AA">
                                      <p:cBhvr>
                                        <p:cTn id="188" dur="300" spd="-100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3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3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16076 -0.04491 " pathEditMode="relative" rAng="0" ptsTypes="AA">
                                      <p:cBhvr>
                                        <p:cTn id="193" dur="30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" y="-22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3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16146 0.06621 " pathEditMode="relative" rAng="0" ptsTypes="AA">
                                      <p:cBhvr>
                                        <p:cTn id="198" dur="300" spd="-100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33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3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6 -1.11111E-6 L 0.22465 0.02593 " pathEditMode="relative" rAng="0" ptsTypes="AA">
                                      <p:cBhvr>
                                        <p:cTn id="203" dur="300" spd="-100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3"/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3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14358 0.05324 " pathEditMode="relative" rAng="0" ptsTypes="AA">
                                      <p:cBhvr>
                                        <p:cTn id="208" dur="300" spd="-100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27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3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15556 -0.01991 " pathEditMode="relative" rAng="0" ptsTypes="AA">
                                      <p:cBhvr>
                                        <p:cTn id="213" dur="3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0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3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88889E-6 2.59259E-6 L 0.18576 0.09213 " pathEditMode="relative" rAng="0" ptsTypes="AA">
                                      <p:cBhvr>
                                        <p:cTn id="218" dur="300" spd="-100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" y="46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3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10191 -0.01504 " pathEditMode="relative" rAng="0" ptsTypes="AA">
                                      <p:cBhvr>
                                        <p:cTn id="223" dur="300" spd="-100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" y="-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3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77778E-7 2.22222E-6 L 0.05816 -0.12199 " pathEditMode="relative" rAng="0" ptsTypes="AA">
                                      <p:cBhvr>
                                        <p:cTn id="228" dur="300" spd="-100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61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3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0.02483 -0.11065 " pathEditMode="relative" rAng="0" ptsTypes="AA">
                                      <p:cBhvr>
                                        <p:cTn id="233" dur="300" spd="-100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" y="-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3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1615 -0.07639 " pathEditMode="relative" rAng="0" ptsTypes="AA">
                                      <p:cBhvr>
                                        <p:cTn id="238" dur="300" spd="-1000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38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3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25521 -0.05602 " pathEditMode="relative" rAng="0" ptsTypes="AA">
                                      <p:cBhvr>
                                        <p:cTn id="243" dur="300" spd="-100000" fill="hold"/>
                                        <p:tgtEl>
                                          <p:spTgt spid="2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" y="-28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3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34358 -0.13217 " pathEditMode="relative" rAng="0" ptsTypes="AA">
                                      <p:cBhvr>
                                        <p:cTn id="248" dur="300" spd="-100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" y="-66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3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22222E-6 -1.11111E-6 L 0.08472 0.07593 " pathEditMode="relative" rAng="0" ptsTypes="AA">
                                      <p:cBhvr>
                                        <p:cTn id="253" dur="300" spd="-100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38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3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12743 0.0713 " pathEditMode="relative" rAng="0" ptsTypes="AA">
                                      <p:cBhvr>
                                        <p:cTn id="258" dur="300" spd="-100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36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3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18003 -0.01319 " pathEditMode="relative" rAng="0" ptsTypes="AA">
                                      <p:cBhvr>
                                        <p:cTn id="263" dur="300" spd="-100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7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3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3.7037E-7 L 0.19879 0.00069 " pathEditMode="relative" rAng="0" ptsTypes="AA">
                                      <p:cBhvr>
                                        <p:cTn id="268" dur="300" spd="-10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0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3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22222E-6 L -0.24462 0.09607 " pathEditMode="relative" rAng="0" ptsTypes="AA">
                                      <p:cBhvr>
                                        <p:cTn id="273" dur="300" spd="-100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8"/>
                                    </p:animMotion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3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0.18472 0.03982 " pathEditMode="relative" rAng="0" ptsTypes="AA">
                                      <p:cBhvr>
                                        <p:cTn id="278" dur="300" spd="-100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20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3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1691 0.01019 " pathEditMode="relative" rAng="0" ptsTypes="AA">
                                      <p:cBhvr>
                                        <p:cTn id="283" dur="300" spd="-100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5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3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0.06962 0.10556 " pathEditMode="relative" rAng="0" ptsTypes="AA">
                                      <p:cBhvr>
                                        <p:cTn id="288" dur="300" spd="-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8333 -0.03611 " pathEditMode="relative" rAng="0" ptsTypes="AA">
                                      <p:cBhvr>
                                        <p:cTn id="293" dur="300" spd="-100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" y="-18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3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11042 0.03334 " pathEditMode="relative" rAng="0" ptsTypes="AA">
                                      <p:cBhvr>
                                        <p:cTn id="298" dur="300" spd="-100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17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05451 -0.09143 " pathEditMode="relative" rAng="0" ptsTypes="AA">
                                      <p:cBhvr>
                                        <p:cTn id="303" dur="3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-46"/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3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33438 -0.10578 " pathEditMode="relative" rAng="0" ptsTypes="AA">
                                      <p:cBhvr>
                                        <p:cTn id="308" dur="300" spd="-100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53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3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5717E-6 L 0.24062 -0.03908 " pathEditMode="relative" rAng="0" ptsTypes="AA">
                                      <p:cBhvr>
                                        <p:cTn id="313" dur="300" spd="-100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20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3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35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66667E-6 4.81481E-6 L -0.33646 -0.23565 " pathEditMode="relative" rAng="0" ptsTypes="AA">
                                      <p:cBhvr>
                                        <p:cTn id="318" dur="300" spd="-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-1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3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29479 -0.07268 " pathEditMode="relative" rAng="0" ptsTypes="AA">
                                      <p:cBhvr>
                                        <p:cTn id="323" dur="300" spd="-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" y="-36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3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34271 -0.08657 " pathEditMode="relative" rAng="0" ptsTypes="AA">
                                      <p:cBhvr>
                                        <p:cTn id="328" dur="300" spd="-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" y="-43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3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21302 0.04584 " pathEditMode="relative" rAng="0" ptsTypes="AA">
                                      <p:cBhvr>
                                        <p:cTn id="333" dur="300" spd="-100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23"/>
                                    </p:animMotion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3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0.25747 0.03195 " pathEditMode="relative" rAng="0" ptsTypes="AA">
                                      <p:cBhvr>
                                        <p:cTn id="338" dur="300" spd="-100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16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3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35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1.11111E-6 L -0.28854 0.03565 " pathEditMode="relative" rAng="0" ptsTypes="AA">
                                      <p:cBhvr>
                                        <p:cTn id="343" dur="300" spd="-100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18"/>
                                    </p:animMotion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3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36944 -0.1581 " pathEditMode="relative" rAng="0" ptsTypes="AA">
                                      <p:cBhvr>
                                        <p:cTn id="348" dur="300" spd="-100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-79"/>
                                    </p:animMotion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3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0.16944 -0.07176 " pathEditMode="relative" rAng="0" ptsTypes="AA">
                                      <p:cBhvr>
                                        <p:cTn id="353" dur="300" spd="-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-36"/>
                                    </p:animMotion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3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0.04549 -0.0419 " pathEditMode="relative" rAng="0" ptsTypes="AA">
                                      <p:cBhvr>
                                        <p:cTn id="358" dur="300" spd="-100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200"/>
                            </p:stCondLst>
                            <p:childTnLst>
                              <p:par>
                                <p:cTn id="3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3700"/>
                            </p:stCondLst>
                            <p:childTnLst>
                              <p:par>
                                <p:cTn id="3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7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-0.48142 -0.06759 " pathEditMode="relative" rAng="0" ptsTypes="AA">
                                      <p:cBhvr>
                                        <p:cTn id="368" dur="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-34"/>
                                    </p:animMotion>
                                  </p:childTnLst>
                                </p:cTn>
                              </p:par>
                              <p:par>
                                <p:cTn id="3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7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7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7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-4.44444E-6 L -3.88889E-6 -4.44444E-6 " pathEditMode="relative" rAng="0" ptsTypes="AA">
                                      <p:cBhvr>
                                        <p:cTn id="378" dur="7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3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3.33333E-6 L 0.11042 -0.07129 " pathEditMode="relative" rAng="0" ptsTypes="AA">
                                      <p:cBhvr>
                                        <p:cTn id="383" dur="300" spd="-100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" y="-36"/>
                                    </p:animMotion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3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4.07407E-6 L 0.15521 0.00047 " pathEditMode="relative" rAng="0" ptsTypes="AA">
                                      <p:cBhvr>
                                        <p:cTn id="388" dur="300" spd="-100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0"/>
                                    </p:animMotion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3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44444E-6 L 0.12604 -0.0324 " pathEditMode="relative" rAng="0" ptsTypes="AA">
                                      <p:cBhvr>
                                        <p:cTn id="393" dur="300" spd="-10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5000"/>
                            </p:stCondLst>
                            <p:childTnLst>
                              <p:par>
                                <p:cTn id="39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9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5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1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5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7" dur="3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3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3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3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3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3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9" dur="3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3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3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3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3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3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3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3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3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3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3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3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7" dur="3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3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3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3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5" dur="3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3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3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3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3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3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7" dur="3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3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3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3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5" dur="3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3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9" dur="3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3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3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3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3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3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1" dur="3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3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3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3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9" dur="3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3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3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3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3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3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1" dur="3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3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3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3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3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3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3" dur="3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3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7" dur="3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3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3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3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5" dur="3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3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9" dur="3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3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3" dur="3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3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3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3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9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1" dur="3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3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3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5" dur="3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3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9" dur="3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3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1" presetID="23" presetClass="entr" presetSubtype="3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3" dur="3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3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7" dur="3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3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9" presetID="23" presetClass="entr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1" dur="3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3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3" presetID="23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5" dur="3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3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7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9" dur="3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3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1" presetID="23" presetClass="entr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3" dur="3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3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7" presetID="35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1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7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9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1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3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5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7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9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1" presetID="35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3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5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7" presetID="35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9" presetID="35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2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3" presetID="35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4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5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6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7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8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9" presetID="35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0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2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3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5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6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7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0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1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2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3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4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5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6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7" presetID="35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8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9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0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1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2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3" presetID="35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5" presetID="35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6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9" presetID="35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1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2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3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4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5" presetID="35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6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8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9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0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1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2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3" presetID="35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6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7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9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0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1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2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3" presetID="35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4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5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6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7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9" presetID="35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0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1" presetID="35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3" presetID="35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4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5" presetID="35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6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7" presetID="35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9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0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1" presetID="35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72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바닥" descr="06.pn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 bwMode="auto">
          <a:xfrm>
            <a:off x="0" y="3860800"/>
            <a:ext cx="91392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지도" descr="1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263" y="4751388"/>
            <a:ext cx="849947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그림 40" descr="세계지도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1341438"/>
            <a:ext cx="6586537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" name="TextBox 21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글로벌 </a:t>
            </a:r>
            <a:r>
              <a:rPr lang="ko-KR" altLang="en-US" sz="2800" b="1" spc="-150" dirty="0" err="1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스탠다드</a:t>
            </a:r>
            <a:r>
              <a:rPr lang="en-US" altLang="ko-KR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경희의 세계화</a:t>
            </a:r>
          </a:p>
        </p:txBody>
      </p:sp>
      <p:grpSp>
        <p:nvGrpSpPr>
          <p:cNvPr id="2" name="그룹 65"/>
          <p:cNvGrpSpPr>
            <a:grpSpLocks/>
          </p:cNvGrpSpPr>
          <p:nvPr/>
        </p:nvGrpSpPr>
        <p:grpSpPr bwMode="auto">
          <a:xfrm>
            <a:off x="323850" y="1606550"/>
            <a:ext cx="2425700" cy="3586163"/>
            <a:chOff x="2933876" y="332656"/>
            <a:chExt cx="4413693" cy="6525344"/>
          </a:xfrm>
        </p:grpSpPr>
        <p:pic>
          <p:nvPicPr>
            <p:cNvPr id="21804" name="그림 64" descr="04-1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3876" y="332656"/>
              <a:ext cx="1761396" cy="6525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805" name="그림 63" descr="04-2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79912" y="1034429"/>
              <a:ext cx="3567657" cy="560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73"/>
          <p:cNvGrpSpPr>
            <a:grpSpLocks/>
          </p:cNvGrpSpPr>
          <p:nvPr/>
        </p:nvGrpSpPr>
        <p:grpSpPr bwMode="auto">
          <a:xfrm>
            <a:off x="2547938" y="1989138"/>
            <a:ext cx="6251575" cy="2976562"/>
            <a:chOff x="2547367" y="2276872"/>
            <a:chExt cx="6252105" cy="2976811"/>
          </a:xfrm>
        </p:grpSpPr>
        <p:pic>
          <p:nvPicPr>
            <p:cNvPr id="21544" name="Picture 4" descr="Y:\F.디자인 소스\C.아이콘&amp;일러스트\국기\원형국기(PNG)\ASIA\Indonesia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16972" y="2953147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5" name="Picture 5" descr="Y:\F.디자인 소스\C.아이콘&amp;일러스트\국기\원형국기(PNG)\ASIA\Japan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230714" y="3319289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6" name="터키" descr="국기-Vietnam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43611" y="3280519"/>
              <a:ext cx="163513" cy="16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7" name="쿠웨이트" descr="국기-Vietnam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48424" y="3426569"/>
              <a:ext cx="161925" cy="16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8" name="사우디" descr="국기-Vietnam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2386" y="3598019"/>
              <a:ext cx="163513" cy="16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9" name="아랍에미" descr="국기-Vietnam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791299" y="3605957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0" name="인도" descr="국기-Vietnam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69124" y="3669457"/>
              <a:ext cx="163512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1" name="타이" descr="국기-Vietnam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505674" y="3702794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2" name="싱가포르" descr="국기-Vietnam.pn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4634261" y="3920282"/>
              <a:ext cx="163513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3" name="말레이시아" descr="국기-Vietnam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551711" y="3925044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4" name="베트남" descr="국기-Vietnam.pn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4805810" y="3653904"/>
              <a:ext cx="163513" cy="16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5" name="에콰도르" descr="국기-Vietnam.pn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8204301" y="4193778"/>
              <a:ext cx="161925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6" name="리비아" descr="국기-Vietnam.png"/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938811" y="3558332"/>
              <a:ext cx="160338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7" name="카자흐스탄" descr="국기-Vietnam.pn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053236" y="3058269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8" name="미국" descr="국기-Vietnam.png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7701063" y="3042841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9" name="멕시코" descr="국기-Vietnam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653438" y="3534966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0" name="콜롬비아" descr="국기-Vietnam.png"/>
            <p:cNvPicPr>
              <a:picLocks noChangeAspect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8120163" y="4012803"/>
              <a:ext cx="163513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1" name="브라질" descr="국기-Vietnam.png"/>
            <p:cNvPicPr>
              <a:picLocks noChangeAspect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8440739" y="4370512"/>
              <a:ext cx="163513" cy="16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2" name="캐나다" descr="국기-Vietnam.png"/>
            <p:cNvPicPr>
              <a:picLocks noChangeAspect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7316888" y="2622153"/>
              <a:ext cx="161925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3" name="러시아" descr="국기-Vietnam.png"/>
            <p:cNvPicPr>
              <a:picLocks noChangeAspect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426522" y="2562771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4" name="독일" descr="국기-Vietnam.png"/>
            <p:cNvPicPr>
              <a:picLocks noChangeAspect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2708624" y="3067794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5" name="투루크메니스탄" descr="국기-Vietnam.png"/>
            <p:cNvPicPr>
              <a:picLocks noChangeAspect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3115024" y="2972544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6" name="예맨" descr="국기-Vietnam.png"/>
            <p:cNvPicPr>
              <a:picLocks noChangeAspect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513486" y="3778994"/>
              <a:ext cx="161925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7" name="라오스" descr="국기-Vietnam.png"/>
            <p:cNvPicPr>
              <a:picLocks noChangeAspect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4646961" y="3574207"/>
              <a:ext cx="163513" cy="163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8" name="중국" descr="국기-Vietnam.png"/>
            <p:cNvPicPr>
              <a:picLocks noChangeAspect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4533777" y="3181648"/>
              <a:ext cx="163513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69" name="인도네시아" descr="국기-Vietnam.png"/>
            <p:cNvPicPr>
              <a:picLocks noChangeAspect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4699349" y="4093319"/>
              <a:ext cx="161925" cy="163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0" name="캄보디아" descr="국기-Vietnam.png"/>
            <p:cNvPicPr>
              <a:picLocks noChangeAspect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4577111" y="3805982"/>
              <a:ext cx="163513" cy="161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1" name="Picture 2" descr="Y:\F.디자인 소스\C.아이콘&amp;일러스트\국기\원형국기(PNG)\AMERICA\Chile.png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8138542" y="490309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2" name="Picture 3" descr="Y:\F.디자인 소스\C.아이콘&amp;일러스트\국기\원형국기(PNG)\AMERICA\Costa-Rica.png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7757542" y="378447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3" name="Picture 4" descr="Y:\F.디자인 소스\C.아이콘&amp;일러스트\국기\원형국기(PNG)\AMERICA\Venezuela.png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8195692" y="387972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4" name="Picture 5" descr="Y:\F.디자인 소스\C.아이콘&amp;일러스트\국기\원형국기(PNG)\AMERICA\Paraguay.png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7890892" y="386067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5" name="Picture 6" descr="Y:\F.디자인 소스\C.아이콘&amp;일러스트\국기\원형국기(PNG)\AMERICA\Peru.png"/>
            <p:cNvPicPr>
              <a:picLocks noChangeAspect="1" noChangeArrowheads="1"/>
            </p:cNvPicPr>
            <p:nvPr/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8033767" y="432740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6" name="Picture 7" descr="Y:\F.디자인 소스\C.아이콘&amp;일러스트\국기\원형국기(PNG)\AMERICA\Argentina.png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8196511" y="509168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7" name="Picture 9" descr="Y:\F.디자인 소스\C.아이콘&amp;일러스트\국기\원형국기(PNG)\EUROPE\OCEANIA\Australia.png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152653" y="463031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8" name="Picture 10" descr="Y:\F.디자인 소스\C.아이콘&amp;일러스트\국기\원형국기(PNG)\EUROPE\OCEANIA\New-Zealand.png"/>
            <p:cNvPicPr>
              <a:picLocks noChangeAspect="1" noChangeArrowheads="1"/>
            </p:cNvPicPr>
            <p:nvPr/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5878463" y="498884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79" name="Picture 11" descr="Y:\F.디자인 소스\C.아이콘&amp;일러스트\국기\원형국기(PNG)\EUROPE\Ireland.png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549227" y="3236962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0" name="Picture 12" descr="Y:\F.디자인 소스\C.아이콘&amp;일러스트\국기\원형국기(PNG)\EUROPE\Portugal.png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3107457" y="284341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1" name="Picture 13" descr="Y:\F.디자인 소스\C.아이콘&amp;일러스트\국기\원형국기(PNG)\EUROPE\Slovakia.png"/>
            <p:cNvPicPr>
              <a:picLocks noChangeAspect="1" noChangeArrowheads="1"/>
            </p:cNvPicPr>
            <p:nvPr/>
          </p:nvPicPr>
          <p:blipFill>
            <a:blip r:embed="rId45" cstate="print"/>
            <a:srcRect/>
            <a:stretch>
              <a:fillRect/>
            </a:stretch>
          </p:blipFill>
          <p:spPr bwMode="auto">
            <a:xfrm>
              <a:off x="2987824" y="2924944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2" name="Picture 14" descr="Y:\F.디자인 소스\C.아이콘&amp;일러스트\국기\원형국기(PNG)\EUROPE\Sweden.png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3275856" y="285293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3" name="Picture 15" descr="Y:\F.디자인 소스\C.아이콘&amp;일러스트\국기\원형국기(PNG)\EUROPE\Turkey.png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3585592" y="283197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4" name="Picture 16" descr="Y:\F.디자인 소스\C.아이콘&amp;일러스트\국기\원형국기(PNG)\EUROPE\United-Kingdom.png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3008759" y="310820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5" name="Picture 17" descr="Y:\F.디자인 소스\C.아이콘&amp;일러스트\국기\원형국기(PNG)\EUROPE\Belgium.png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3750171" y="2921868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6" name="Picture 18" descr="Y:\F.디자인 소스\C.아이콘&amp;일러스트\국기\원형국기(PNG)\EUROPE\Germany.png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4287763" y="276527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7" name="Picture 19" descr="Y:\F.디자인 소스\C.아이콘&amp;일러스트\국기\원형국기(PNG)\EUROPE\Hungary.png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3897238" y="279804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8" name="Picture 20" descr="Y:\F.디자인 소스\C.아이콘&amp;일러스트\국기\원형국기(PNG)\EUROPE\Monaco.png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3416399" y="337678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89" name="Picture 21" descr="Y:\F.디자인 소스\C.아이콘&amp;일러스트\국기\원형국기(PNG)\EUROPE\Poland.png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373363" y="301292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0" name="Picture 22" descr="Y:\F.디자인 소스\C.아이콘&amp;일러스트\국기\원형국기(PNG)\EUROPE\Armenia.png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516238" y="321714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1" name="Picture 23" descr="Y:\F.디자인 소스\C.아이콘&amp;일러스트\국기\원형국기(PNG)\EUROPE\Austria.png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363838" y="2655168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2" name="Picture 24" descr="Y:\F.디자인 소스\C.아이콘&amp;일러스트\국기\원형국기(PNG)\ASIA\Taiwan.png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4130055" y="3389759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3" name="Picture 25" descr="Y:\F.디자인 소스\C.아이콘&amp;일러스트\국기\원형국기(PNG)\ASIA\Tajikistan.png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4530105" y="4123184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4" name="Picture 26" descr="Y:\F.디자인 소스\C.아이콘&amp;일러스트\국기\원형국기(PNG)\ASIA\Kyrgyzstan.png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4836046" y="404584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5" name="Picture 27" descr="Y:\F.디자인 소스\C.아이콘&amp;일러스트\국기\원형국기(PNG)\ASIA\Uzbekistan.png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4915644" y="381114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6" name="Picture 28" descr="Y:\F.디자인 소스\C.아이콘&amp;일러스트\국기\원형국기(PNG)\AFRICA\Algeria.png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2728342" y="367017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7" name="Picture 29" descr="Y:\F.디자인 소스\C.아이콘&amp;일러스트\국기\원형국기(PNG)\AFRICA\Egypt.png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182094" y="3542928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8" name="Picture 30" descr="Y:\F.디자인 소스\C.아이콘&amp;일러스트\국기\원형국기(PNG)\AFRICA\Morocco.png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2547367" y="347015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99" name="Picture 31" descr="Y:\F.디자인 소스\C.아이콘&amp;일러스트\국기\원형국기(PNG)\AFRICA\South-Africa.png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3112790" y="4706094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0" name="Picture 32" descr="Y:\F.디자인 소스\C.아이콘&amp;일러스트\국기\원형국기(PNG)\AFRICA\Tunisia.png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3337942" y="427025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1" name="Picture 33" descr="Y:\F.디자인 소스\C.아이콘&amp;일러스트\국기\원형국기(PNG)\ASIA\Bangladesh.png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4275212" y="331961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2" name="Picture 35" descr="Y:\F.디자인 소스\C.아이콘&amp;일러스트\국기\원형국기(PNG)\ASIA\Kyrgyzstan.png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3995936" y="3429000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3" name="Picture 36" descr="Y:\F.디자인 소스\C.아이콘&amp;일러스트\국기\원형국기(PNG)\ASIA\Mongolia.png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4404742" y="3632076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4" name="Picture 38" descr="Y:\F.디자인 소스\C.아이콘&amp;일러스트\국기\원형국기(PNG)\ASIA\Philippines.png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4176142" y="351244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5" name="Picture 33" descr="Y:\F.디자인 소스\C.아이콘&amp;일러스트\국기\원형국기(PNG)\ASIA\Bangladesh.png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4661545" y="423401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6" name="Picture 38" descr="Y:\F.디자인 소스\C.아이콘&amp;일러스트\국기\원형국기(PNG)\ASIA\Philippines.png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4052317" y="377495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7" name="Picture 35" descr="Y:\F.디자인 소스\C.아이콘&amp;일러스트\국기\원형국기(PNG)\ASIA\Kyrgyzstan.png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3642742" y="3283843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608" name="Picture 37" descr="Y:\F.디자인 소스\C.아이콘&amp;일러스트\국기\원형국기(PNG)\ASIA\Nepal.png"/>
            <p:cNvPicPr>
              <a:picLocks noChangeAspect="1" noChangeArrowheads="1"/>
            </p:cNvPicPr>
            <p:nvPr/>
          </p:nvPicPr>
          <p:blipFill>
            <a:blip r:embed="rId68" cstate="print"/>
            <a:srcRect/>
            <a:stretch>
              <a:fillRect/>
            </a:stretch>
          </p:blipFill>
          <p:spPr bwMode="auto">
            <a:xfrm>
              <a:off x="3909442" y="3508251"/>
              <a:ext cx="162000" cy="1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타원 75"/>
            <p:cNvSpPr>
              <a:spLocks noChangeAspect="1"/>
            </p:cNvSpPr>
            <p:nvPr/>
          </p:nvSpPr>
          <p:spPr>
            <a:xfrm>
              <a:off x="4642025" y="267029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77" name="타원 76"/>
            <p:cNvSpPr>
              <a:spLocks noChangeAspect="1"/>
            </p:cNvSpPr>
            <p:nvPr/>
          </p:nvSpPr>
          <p:spPr>
            <a:xfrm>
              <a:off x="8689689" y="456196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78" name="타원 77"/>
            <p:cNvSpPr>
              <a:spLocks noChangeAspect="1"/>
            </p:cNvSpPr>
            <p:nvPr/>
          </p:nvSpPr>
          <p:spPr>
            <a:xfrm>
              <a:off x="4833601" y="354184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79" name="타원 78"/>
            <p:cNvSpPr>
              <a:spLocks noChangeAspect="1"/>
            </p:cNvSpPr>
            <p:nvPr/>
          </p:nvSpPr>
          <p:spPr>
            <a:xfrm>
              <a:off x="7209931" y="261200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0" name="타원 79"/>
            <p:cNvSpPr>
              <a:spLocks noChangeAspect="1"/>
            </p:cNvSpPr>
            <p:nvPr/>
          </p:nvSpPr>
          <p:spPr>
            <a:xfrm>
              <a:off x="3027430" y="382471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1" name="타원 80"/>
            <p:cNvSpPr>
              <a:spLocks noChangeAspect="1"/>
            </p:cNvSpPr>
            <p:nvPr/>
          </p:nvSpPr>
          <p:spPr>
            <a:xfrm>
              <a:off x="7641979" y="350833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2" name="타원 81"/>
            <p:cNvSpPr>
              <a:spLocks noChangeAspect="1"/>
            </p:cNvSpPr>
            <p:nvPr/>
          </p:nvSpPr>
          <p:spPr>
            <a:xfrm>
              <a:off x="3472263" y="356068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3" name="타원 82"/>
            <p:cNvSpPr>
              <a:spLocks noChangeAspect="1"/>
            </p:cNvSpPr>
            <p:nvPr/>
          </p:nvSpPr>
          <p:spPr>
            <a:xfrm>
              <a:off x="3444183" y="399330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4" name="타원 83"/>
            <p:cNvSpPr>
              <a:spLocks noChangeAspect="1"/>
            </p:cNvSpPr>
            <p:nvPr/>
          </p:nvSpPr>
          <p:spPr>
            <a:xfrm>
              <a:off x="3295975" y="3052440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5" name="타원 84"/>
            <p:cNvSpPr>
              <a:spLocks noChangeAspect="1"/>
            </p:cNvSpPr>
            <p:nvPr/>
          </p:nvSpPr>
          <p:spPr>
            <a:xfrm>
              <a:off x="4677274" y="3455351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6" name="타원 85"/>
            <p:cNvSpPr>
              <a:spLocks noChangeAspect="1"/>
            </p:cNvSpPr>
            <p:nvPr/>
          </p:nvSpPr>
          <p:spPr>
            <a:xfrm>
              <a:off x="7569971" y="3116064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7" name="타원 86"/>
            <p:cNvSpPr>
              <a:spLocks noChangeAspect="1"/>
            </p:cNvSpPr>
            <p:nvPr/>
          </p:nvSpPr>
          <p:spPr>
            <a:xfrm>
              <a:off x="4065967" y="3602479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8" name="타원 87"/>
            <p:cNvSpPr>
              <a:spLocks noChangeAspect="1"/>
            </p:cNvSpPr>
            <p:nvPr/>
          </p:nvSpPr>
          <p:spPr>
            <a:xfrm>
              <a:off x="4570018" y="3606403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89" name="타원 88"/>
            <p:cNvSpPr>
              <a:spLocks noChangeAspect="1"/>
            </p:cNvSpPr>
            <p:nvPr/>
          </p:nvSpPr>
          <p:spPr>
            <a:xfrm>
              <a:off x="8422912" y="411065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90" name="타원 89"/>
            <p:cNvSpPr>
              <a:spLocks noChangeAspect="1"/>
            </p:cNvSpPr>
            <p:nvPr/>
          </p:nvSpPr>
          <p:spPr>
            <a:xfrm>
              <a:off x="3876231" y="341667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91" name="타원 90"/>
            <p:cNvSpPr>
              <a:spLocks noChangeAspect="1"/>
            </p:cNvSpPr>
            <p:nvPr/>
          </p:nvSpPr>
          <p:spPr>
            <a:xfrm>
              <a:off x="8539988" y="4681091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92" name="타원 91"/>
            <p:cNvSpPr>
              <a:spLocks noChangeAspect="1"/>
            </p:cNvSpPr>
            <p:nvPr/>
          </p:nvSpPr>
          <p:spPr>
            <a:xfrm>
              <a:off x="7812360" y="333208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93" name="타원 92"/>
            <p:cNvSpPr>
              <a:spLocks noChangeAspect="1"/>
            </p:cNvSpPr>
            <p:nvPr/>
          </p:nvSpPr>
          <p:spPr>
            <a:xfrm>
              <a:off x="2913839" y="305663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94" name="타원 93"/>
            <p:cNvSpPr>
              <a:spLocks noChangeAspect="1"/>
            </p:cNvSpPr>
            <p:nvPr/>
          </p:nvSpPr>
          <p:spPr>
            <a:xfrm>
              <a:off x="4375128" y="363269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95" name="타원 94"/>
            <p:cNvSpPr>
              <a:spLocks noChangeAspect="1"/>
            </p:cNvSpPr>
            <p:nvPr/>
          </p:nvSpPr>
          <p:spPr>
            <a:xfrm>
              <a:off x="5049696" y="357440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1" name="타원 270"/>
            <p:cNvSpPr>
              <a:spLocks noChangeAspect="1"/>
            </p:cNvSpPr>
            <p:nvPr/>
          </p:nvSpPr>
          <p:spPr>
            <a:xfrm>
              <a:off x="4716010" y="2750561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2" name="타원 271"/>
            <p:cNvSpPr>
              <a:spLocks noChangeAspect="1"/>
            </p:cNvSpPr>
            <p:nvPr/>
          </p:nvSpPr>
          <p:spPr>
            <a:xfrm>
              <a:off x="8763674" y="464222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3" name="타원 272"/>
            <p:cNvSpPr>
              <a:spLocks noChangeAspect="1"/>
            </p:cNvSpPr>
            <p:nvPr/>
          </p:nvSpPr>
          <p:spPr>
            <a:xfrm>
              <a:off x="4907586" y="362210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4" name="타원 273"/>
            <p:cNvSpPr>
              <a:spLocks noChangeAspect="1"/>
            </p:cNvSpPr>
            <p:nvPr/>
          </p:nvSpPr>
          <p:spPr>
            <a:xfrm>
              <a:off x="7283916" y="2692271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5" name="타원 274"/>
            <p:cNvSpPr>
              <a:spLocks noChangeAspect="1"/>
            </p:cNvSpPr>
            <p:nvPr/>
          </p:nvSpPr>
          <p:spPr>
            <a:xfrm>
              <a:off x="5364088" y="4725144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6" name="타원 275"/>
            <p:cNvSpPr>
              <a:spLocks noChangeAspect="1"/>
            </p:cNvSpPr>
            <p:nvPr/>
          </p:nvSpPr>
          <p:spPr>
            <a:xfrm>
              <a:off x="7715964" y="3588599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7" name="타원 276"/>
            <p:cNvSpPr>
              <a:spLocks noChangeAspect="1"/>
            </p:cNvSpPr>
            <p:nvPr/>
          </p:nvSpPr>
          <p:spPr>
            <a:xfrm>
              <a:off x="3546248" y="3640951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8" name="타원 277"/>
            <p:cNvSpPr>
              <a:spLocks noChangeAspect="1"/>
            </p:cNvSpPr>
            <p:nvPr/>
          </p:nvSpPr>
          <p:spPr>
            <a:xfrm>
              <a:off x="3518168" y="4073569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79" name="타원 278"/>
            <p:cNvSpPr>
              <a:spLocks noChangeAspect="1"/>
            </p:cNvSpPr>
            <p:nvPr/>
          </p:nvSpPr>
          <p:spPr>
            <a:xfrm>
              <a:off x="3446160" y="3208903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0" name="타원 279"/>
            <p:cNvSpPr>
              <a:spLocks noChangeAspect="1"/>
            </p:cNvSpPr>
            <p:nvPr/>
          </p:nvSpPr>
          <p:spPr>
            <a:xfrm>
              <a:off x="4751259" y="3535614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1" name="타원 280"/>
            <p:cNvSpPr>
              <a:spLocks noChangeAspect="1"/>
            </p:cNvSpPr>
            <p:nvPr/>
          </p:nvSpPr>
          <p:spPr>
            <a:xfrm>
              <a:off x="7643956" y="3196327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2" name="타원 281"/>
            <p:cNvSpPr>
              <a:spLocks noChangeAspect="1"/>
            </p:cNvSpPr>
            <p:nvPr/>
          </p:nvSpPr>
          <p:spPr>
            <a:xfrm>
              <a:off x="4139952" y="368274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3" name="타원 282"/>
            <p:cNvSpPr>
              <a:spLocks noChangeAspect="1"/>
            </p:cNvSpPr>
            <p:nvPr/>
          </p:nvSpPr>
          <p:spPr>
            <a:xfrm>
              <a:off x="4644003" y="368666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4" name="타원 283"/>
            <p:cNvSpPr>
              <a:spLocks noChangeAspect="1"/>
            </p:cNvSpPr>
            <p:nvPr/>
          </p:nvSpPr>
          <p:spPr>
            <a:xfrm>
              <a:off x="8496897" y="4190919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5" name="타원 284"/>
            <p:cNvSpPr>
              <a:spLocks noChangeAspect="1"/>
            </p:cNvSpPr>
            <p:nvPr/>
          </p:nvSpPr>
          <p:spPr>
            <a:xfrm>
              <a:off x="3950216" y="349693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6" name="타원 285"/>
            <p:cNvSpPr>
              <a:spLocks noChangeAspect="1"/>
            </p:cNvSpPr>
            <p:nvPr/>
          </p:nvSpPr>
          <p:spPr>
            <a:xfrm>
              <a:off x="8613973" y="4761354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7" name="타원 286"/>
            <p:cNvSpPr>
              <a:spLocks noChangeAspect="1"/>
            </p:cNvSpPr>
            <p:nvPr/>
          </p:nvSpPr>
          <p:spPr>
            <a:xfrm>
              <a:off x="8316416" y="4105193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8" name="타원 287"/>
            <p:cNvSpPr>
              <a:spLocks noChangeAspect="1"/>
            </p:cNvSpPr>
            <p:nvPr/>
          </p:nvSpPr>
          <p:spPr>
            <a:xfrm>
              <a:off x="2987824" y="313689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89" name="타원 288"/>
            <p:cNvSpPr>
              <a:spLocks noChangeAspect="1"/>
            </p:cNvSpPr>
            <p:nvPr/>
          </p:nvSpPr>
          <p:spPr>
            <a:xfrm>
              <a:off x="4449113" y="3712959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0" name="타원 289"/>
            <p:cNvSpPr>
              <a:spLocks noChangeAspect="1"/>
            </p:cNvSpPr>
            <p:nvPr/>
          </p:nvSpPr>
          <p:spPr>
            <a:xfrm>
              <a:off x="5123681" y="365466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1" name="타원 290"/>
            <p:cNvSpPr>
              <a:spLocks noChangeAspect="1"/>
            </p:cNvSpPr>
            <p:nvPr/>
          </p:nvSpPr>
          <p:spPr>
            <a:xfrm>
              <a:off x="4716010" y="233516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2" name="타원 291"/>
            <p:cNvSpPr>
              <a:spLocks noChangeAspect="1"/>
            </p:cNvSpPr>
            <p:nvPr/>
          </p:nvSpPr>
          <p:spPr>
            <a:xfrm>
              <a:off x="8127077" y="4149080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3" name="타원 292"/>
            <p:cNvSpPr>
              <a:spLocks noChangeAspect="1"/>
            </p:cNvSpPr>
            <p:nvPr/>
          </p:nvSpPr>
          <p:spPr>
            <a:xfrm>
              <a:off x="4907586" y="3206709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4" name="타원 293"/>
            <p:cNvSpPr>
              <a:spLocks noChangeAspect="1"/>
            </p:cNvSpPr>
            <p:nvPr/>
          </p:nvSpPr>
          <p:spPr>
            <a:xfrm>
              <a:off x="7283916" y="227687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5" name="타원 294"/>
            <p:cNvSpPr>
              <a:spLocks noChangeAspect="1"/>
            </p:cNvSpPr>
            <p:nvPr/>
          </p:nvSpPr>
          <p:spPr>
            <a:xfrm>
              <a:off x="3101415" y="348957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6" name="타원 295"/>
            <p:cNvSpPr>
              <a:spLocks noChangeAspect="1"/>
            </p:cNvSpPr>
            <p:nvPr/>
          </p:nvSpPr>
          <p:spPr>
            <a:xfrm>
              <a:off x="7735014" y="3230350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7" name="타원 296"/>
            <p:cNvSpPr>
              <a:spLocks noChangeAspect="1"/>
            </p:cNvSpPr>
            <p:nvPr/>
          </p:nvSpPr>
          <p:spPr>
            <a:xfrm>
              <a:off x="3546248" y="322555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8" name="타원 297"/>
            <p:cNvSpPr>
              <a:spLocks noChangeAspect="1"/>
            </p:cNvSpPr>
            <p:nvPr/>
          </p:nvSpPr>
          <p:spPr>
            <a:xfrm>
              <a:off x="3590573" y="3510533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299" name="타원 298"/>
            <p:cNvSpPr>
              <a:spLocks noChangeAspect="1"/>
            </p:cNvSpPr>
            <p:nvPr/>
          </p:nvSpPr>
          <p:spPr>
            <a:xfrm>
              <a:off x="3446160" y="2850654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0" name="타원 299"/>
            <p:cNvSpPr>
              <a:spLocks noChangeAspect="1"/>
            </p:cNvSpPr>
            <p:nvPr/>
          </p:nvSpPr>
          <p:spPr>
            <a:xfrm>
              <a:off x="4751259" y="312021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1" name="타원 300"/>
            <p:cNvSpPr>
              <a:spLocks noChangeAspect="1"/>
            </p:cNvSpPr>
            <p:nvPr/>
          </p:nvSpPr>
          <p:spPr>
            <a:xfrm>
              <a:off x="7643956" y="278092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2" name="타원 301"/>
            <p:cNvSpPr>
              <a:spLocks noChangeAspect="1"/>
            </p:cNvSpPr>
            <p:nvPr/>
          </p:nvSpPr>
          <p:spPr>
            <a:xfrm>
              <a:off x="4139952" y="3267343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3" name="타원 302"/>
            <p:cNvSpPr>
              <a:spLocks noChangeAspect="1"/>
            </p:cNvSpPr>
            <p:nvPr/>
          </p:nvSpPr>
          <p:spPr>
            <a:xfrm>
              <a:off x="4644003" y="3271267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4" name="타원 303"/>
            <p:cNvSpPr>
              <a:spLocks noChangeAspect="1"/>
            </p:cNvSpPr>
            <p:nvPr/>
          </p:nvSpPr>
          <p:spPr>
            <a:xfrm>
              <a:off x="7947193" y="3082678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5" name="타원 304"/>
            <p:cNvSpPr>
              <a:spLocks noChangeAspect="1"/>
            </p:cNvSpPr>
            <p:nvPr/>
          </p:nvSpPr>
          <p:spPr>
            <a:xfrm>
              <a:off x="3950216" y="308153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6" name="타원 305"/>
            <p:cNvSpPr>
              <a:spLocks noChangeAspect="1"/>
            </p:cNvSpPr>
            <p:nvPr/>
          </p:nvSpPr>
          <p:spPr>
            <a:xfrm>
              <a:off x="8613973" y="434595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7" name="타원 306"/>
            <p:cNvSpPr>
              <a:spLocks noChangeAspect="1"/>
            </p:cNvSpPr>
            <p:nvPr/>
          </p:nvSpPr>
          <p:spPr>
            <a:xfrm>
              <a:off x="7886345" y="2996952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8" name="타원 307"/>
            <p:cNvSpPr>
              <a:spLocks noChangeAspect="1"/>
            </p:cNvSpPr>
            <p:nvPr/>
          </p:nvSpPr>
          <p:spPr>
            <a:xfrm>
              <a:off x="2987824" y="272149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09" name="타원 308"/>
            <p:cNvSpPr>
              <a:spLocks noChangeAspect="1"/>
            </p:cNvSpPr>
            <p:nvPr/>
          </p:nvSpPr>
          <p:spPr>
            <a:xfrm>
              <a:off x="4449113" y="3297560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10" name="타원 309"/>
            <p:cNvSpPr>
              <a:spLocks noChangeAspect="1"/>
            </p:cNvSpPr>
            <p:nvPr/>
          </p:nvSpPr>
          <p:spPr>
            <a:xfrm>
              <a:off x="5193799" y="343663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11" name="타원 310"/>
            <p:cNvSpPr>
              <a:spLocks noChangeAspect="1"/>
            </p:cNvSpPr>
            <p:nvPr/>
          </p:nvSpPr>
          <p:spPr>
            <a:xfrm>
              <a:off x="3203848" y="4609083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12" name="타원 311"/>
            <p:cNvSpPr>
              <a:spLocks noChangeAspect="1"/>
            </p:cNvSpPr>
            <p:nvPr/>
          </p:nvSpPr>
          <p:spPr>
            <a:xfrm>
              <a:off x="3277833" y="468934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13" name="타원 312"/>
            <p:cNvSpPr>
              <a:spLocks noChangeAspect="1"/>
            </p:cNvSpPr>
            <p:nvPr/>
          </p:nvSpPr>
          <p:spPr>
            <a:xfrm>
              <a:off x="5209237" y="4526055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14" name="타원 313"/>
            <p:cNvSpPr>
              <a:spLocks noChangeAspect="1"/>
            </p:cNvSpPr>
            <p:nvPr/>
          </p:nvSpPr>
          <p:spPr>
            <a:xfrm>
              <a:off x="5076056" y="2852936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  <p:sp>
          <p:nvSpPr>
            <p:cNvPr id="315" name="타원 314"/>
            <p:cNvSpPr>
              <a:spLocks noChangeAspect="1"/>
            </p:cNvSpPr>
            <p:nvPr/>
          </p:nvSpPr>
          <p:spPr>
            <a:xfrm>
              <a:off x="3059832" y="4149080"/>
              <a:ext cx="35798" cy="357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  <a:ea typeface="굴림" pitchFamily="50" charset="-127"/>
                <a:cs typeface="Arial" charset="0"/>
              </a:endParaRPr>
            </a:p>
          </p:txBody>
        </p:sp>
      </p:grpSp>
      <p:pic>
        <p:nvPicPr>
          <p:cNvPr id="316" name="그림 315" descr="05.png"/>
          <p:cNvPicPr>
            <a:picLocks noChangeAspect="1"/>
          </p:cNvPicPr>
          <p:nvPr/>
        </p:nvPicPr>
        <p:blipFill>
          <a:blip r:embed="rId69" cstate="print"/>
          <a:stretch>
            <a:fillRect/>
          </a:stretch>
        </p:blipFill>
        <p:spPr bwMode="auto">
          <a:xfrm>
            <a:off x="694800" y="4924800"/>
            <a:ext cx="2427732" cy="98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" name="직사각형 316"/>
          <p:cNvSpPr/>
          <p:nvPr/>
        </p:nvSpPr>
        <p:spPr>
          <a:xfrm>
            <a:off x="9251950" y="0"/>
            <a:ext cx="188913" cy="188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318" name="그림 317" descr="07.png"/>
          <p:cNvPicPr>
            <a:picLocks noChangeAspect="1"/>
          </p:cNvPicPr>
          <p:nvPr/>
        </p:nvPicPr>
        <p:blipFill>
          <a:blip r:embed="rId70" cstate="print"/>
          <a:stretch>
            <a:fillRect/>
          </a:stretch>
        </p:blipFill>
        <p:spPr bwMode="auto">
          <a:xfrm>
            <a:off x="3096000" y="5113338"/>
            <a:ext cx="5719572" cy="138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" name="그림 196" descr="08-1.png"/>
          <p:cNvPicPr>
            <a:picLocks noChangeAspect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4491038" y="1916113"/>
            <a:ext cx="115570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" name="그림 197" descr="08-2.png"/>
          <p:cNvPicPr>
            <a:picLocks noChangeAspect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3503613" y="2343150"/>
            <a:ext cx="9747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" name="직사각형 3-1"/>
          <p:cNvSpPr>
            <a:spLocks noChangeArrowheads="1"/>
          </p:cNvSpPr>
          <p:nvPr/>
        </p:nvSpPr>
        <p:spPr bwMode="auto">
          <a:xfrm>
            <a:off x="2191544" y="4544650"/>
            <a:ext cx="1259632" cy="61555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31750" h="1270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cap="all" spc="-50" dirty="0" smtClean="0">
                <a:ln w="3175">
                  <a:noFill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교환학생 </a:t>
            </a:r>
            <a:endParaRPr lang="en-US" altLang="ko-KR" sz="2000" b="1" cap="all" spc="-50" dirty="0" smtClean="0">
              <a:ln w="3175">
                <a:noFill/>
              </a:ln>
              <a:solidFill>
                <a:prstClr val="black"/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cap="all" spc="-50" dirty="0" smtClean="0">
                <a:ln w="3175">
                  <a:noFill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파견현황</a:t>
            </a:r>
          </a:p>
        </p:txBody>
      </p:sp>
      <p:sp>
        <p:nvSpPr>
          <p:cNvPr id="200" name="직사각형 3-1"/>
          <p:cNvSpPr>
            <a:spLocks noChangeArrowheads="1"/>
          </p:cNvSpPr>
          <p:nvPr/>
        </p:nvSpPr>
        <p:spPr bwMode="auto">
          <a:xfrm>
            <a:off x="5724128" y="5274255"/>
            <a:ext cx="1512168" cy="61555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31750" h="1270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cap="all" spc="-50" dirty="0" smtClean="0">
                <a:ln w="3175">
                  <a:noFill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외국인 </a:t>
            </a:r>
            <a:endParaRPr lang="en-US" altLang="ko-KR" sz="2000" b="1" cap="all" spc="-50" dirty="0" smtClean="0">
              <a:ln w="3175">
                <a:noFill/>
              </a:ln>
              <a:solidFill>
                <a:prstClr val="black"/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cap="all" spc="-50" dirty="0" smtClean="0">
                <a:ln w="3175">
                  <a:noFill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학생 현황</a:t>
            </a:r>
          </a:p>
        </p:txBody>
      </p:sp>
      <p:sp>
        <p:nvSpPr>
          <p:cNvPr id="203" name="TextBox 202"/>
          <p:cNvSpPr txBox="1"/>
          <p:nvPr/>
        </p:nvSpPr>
        <p:spPr bwMode="auto">
          <a:xfrm>
            <a:off x="4607332" y="1484784"/>
            <a:ext cx="1230705" cy="463846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ko-KR" sz="2400" b="1" spc="-50" smtClean="0">
                <a:ln>
                  <a:noFill/>
                  <a:prstDash val="solid"/>
                </a:ln>
                <a:solidFill>
                  <a:prstClr val="black"/>
                </a:solidFill>
                <a:latin typeface="Arial" pitchFamily="34" charset="0"/>
                <a:ea typeface="Kozuka Gothic Pro B" pitchFamily="34" charset="-128"/>
                <a:cs typeface="Arial" pitchFamily="34" charset="0"/>
              </a:rPr>
              <a:t>2,732</a:t>
            </a:r>
            <a:endParaRPr lang="en-US" altLang="ko-KR" sz="2400" b="1" spc="-50" dirty="0">
              <a:ln>
                <a:noFill/>
                <a:prstDash val="solid"/>
              </a:ln>
              <a:solidFill>
                <a:prstClr val="black"/>
              </a:solidFill>
              <a:latin typeface="Arial" pitchFamily="34" charset="0"/>
              <a:ea typeface="Kozuka Gothic Pro B" pitchFamily="34" charset="-128"/>
              <a:cs typeface="Arial" pitchFamily="34" charset="0"/>
            </a:endParaRPr>
          </a:p>
        </p:txBody>
      </p:sp>
      <p:sp>
        <p:nvSpPr>
          <p:cNvPr id="204" name="TextBox 203"/>
          <p:cNvSpPr txBox="1"/>
          <p:nvPr/>
        </p:nvSpPr>
        <p:spPr bwMode="auto">
          <a:xfrm>
            <a:off x="3250785" y="1875681"/>
            <a:ext cx="1230705" cy="463846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ko-KR" sz="2400" b="1" spc="-50" smtClean="0">
                <a:ln>
                  <a:noFill/>
                  <a:prstDash val="solid"/>
                </a:ln>
                <a:solidFill>
                  <a:prstClr val="black"/>
                </a:solidFill>
                <a:latin typeface="Arial" pitchFamily="34" charset="0"/>
                <a:ea typeface="Kozuka Gothic Pro B" pitchFamily="34" charset="-128"/>
                <a:cs typeface="Arial" pitchFamily="34" charset="0"/>
              </a:rPr>
              <a:t>1,074</a:t>
            </a:r>
            <a:endParaRPr lang="en-US" altLang="ko-KR" sz="2400" b="1" spc="-50" dirty="0">
              <a:ln>
                <a:noFill/>
                <a:prstDash val="solid"/>
              </a:ln>
              <a:solidFill>
                <a:prstClr val="black"/>
              </a:solidFill>
              <a:latin typeface="Arial" pitchFamily="34" charset="0"/>
              <a:ea typeface="Kozuka Gothic Pro B" pitchFamily="34" charset="-128"/>
              <a:cs typeface="Arial" pitchFamily="34" charset="0"/>
            </a:endParaRPr>
          </a:p>
        </p:txBody>
      </p:sp>
      <p:grpSp>
        <p:nvGrpSpPr>
          <p:cNvPr id="4" name="글로벌분야"/>
          <p:cNvGrpSpPr>
            <a:grpSpLocks/>
          </p:cNvGrpSpPr>
          <p:nvPr/>
        </p:nvGrpSpPr>
        <p:grpSpPr bwMode="auto">
          <a:xfrm>
            <a:off x="6084888" y="2924175"/>
            <a:ext cx="1101725" cy="1103313"/>
            <a:chOff x="863486" y="1974143"/>
            <a:chExt cx="1290813" cy="1290813"/>
          </a:xfrm>
        </p:grpSpPr>
        <p:pic>
          <p:nvPicPr>
            <p:cNvPr id="21542" name="그림 124" descr="자부심1.png"/>
            <p:cNvPicPr>
              <a:picLocks noChangeAspect="1"/>
            </p:cNvPicPr>
            <p:nvPr/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865075" y="1974143"/>
              <a:ext cx="1289224" cy="1289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1" name="타원 210"/>
            <p:cNvSpPr>
              <a:spLocks noChangeAspect="1"/>
            </p:cNvSpPr>
            <p:nvPr/>
          </p:nvSpPr>
          <p:spPr>
            <a:xfrm>
              <a:off x="863486" y="1974143"/>
              <a:ext cx="1290813" cy="1290813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글로벌분야"/>
          <p:cNvGrpSpPr>
            <a:grpSpLocks/>
          </p:cNvGrpSpPr>
          <p:nvPr/>
        </p:nvGrpSpPr>
        <p:grpSpPr bwMode="auto">
          <a:xfrm>
            <a:off x="7062788" y="3990975"/>
            <a:ext cx="1598612" cy="1598613"/>
            <a:chOff x="871162" y="1981820"/>
            <a:chExt cx="1275460" cy="1275459"/>
          </a:xfrm>
        </p:grpSpPr>
        <p:pic>
          <p:nvPicPr>
            <p:cNvPr id="21540" name="그림 124" descr="자부심1.png"/>
            <p:cNvPicPr>
              <a:picLocks noChangeAspect="1"/>
            </p:cNvPicPr>
            <p:nvPr/>
          </p:nvPicPr>
          <p:blipFill>
            <a:blip r:embed="rId74" cstate="print"/>
            <a:srcRect/>
            <a:stretch>
              <a:fillRect/>
            </a:stretch>
          </p:blipFill>
          <p:spPr bwMode="auto">
            <a:xfrm>
              <a:off x="879288" y="1988357"/>
              <a:ext cx="1260796" cy="1260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4" name="타원 213"/>
            <p:cNvSpPr>
              <a:spLocks noChangeAspect="1"/>
            </p:cNvSpPr>
            <p:nvPr/>
          </p:nvSpPr>
          <p:spPr>
            <a:xfrm>
              <a:off x="871162" y="1981820"/>
              <a:ext cx="1275460" cy="1275459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글로벌분야"/>
          <p:cNvGrpSpPr>
            <a:grpSpLocks/>
          </p:cNvGrpSpPr>
          <p:nvPr/>
        </p:nvGrpSpPr>
        <p:grpSpPr bwMode="auto">
          <a:xfrm>
            <a:off x="755650" y="4076700"/>
            <a:ext cx="906463" cy="908050"/>
            <a:chOff x="863486" y="1974143"/>
            <a:chExt cx="1290813" cy="1290813"/>
          </a:xfrm>
        </p:grpSpPr>
        <p:pic>
          <p:nvPicPr>
            <p:cNvPr id="21538" name="그림 124" descr="자부심1.png"/>
            <p:cNvPicPr>
              <a:picLocks noChangeAspect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865075" y="1974143"/>
              <a:ext cx="1289224" cy="1289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7" name="타원 216"/>
            <p:cNvSpPr>
              <a:spLocks noChangeAspect="1"/>
            </p:cNvSpPr>
            <p:nvPr/>
          </p:nvSpPr>
          <p:spPr>
            <a:xfrm>
              <a:off x="863486" y="1974143"/>
              <a:ext cx="1290813" cy="1290813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글로벌분야"/>
          <p:cNvGrpSpPr>
            <a:grpSpLocks/>
          </p:cNvGrpSpPr>
          <p:nvPr/>
        </p:nvGrpSpPr>
        <p:grpSpPr bwMode="auto">
          <a:xfrm>
            <a:off x="1331913" y="2565400"/>
            <a:ext cx="1304925" cy="1304925"/>
            <a:chOff x="871162" y="1981820"/>
            <a:chExt cx="1275460" cy="1275459"/>
          </a:xfrm>
        </p:grpSpPr>
        <p:pic>
          <p:nvPicPr>
            <p:cNvPr id="21536" name="그림 124" descr="자부심1.png"/>
            <p:cNvPicPr>
              <a:picLocks noChangeAspect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879288" y="1988357"/>
              <a:ext cx="1260796" cy="1260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2" name="타원 221"/>
            <p:cNvSpPr>
              <a:spLocks noChangeAspect="1"/>
            </p:cNvSpPr>
            <p:nvPr/>
          </p:nvSpPr>
          <p:spPr>
            <a:xfrm>
              <a:off x="871162" y="1981820"/>
              <a:ext cx="1275460" cy="1275459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54" name="TextBox 253"/>
          <p:cNvSpPr txBox="1"/>
          <p:nvPr/>
        </p:nvSpPr>
        <p:spPr bwMode="auto">
          <a:xfrm>
            <a:off x="3250785" y="1875681"/>
            <a:ext cx="1230705" cy="463846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ko-KR" sz="2400" b="1" spc="-50" smtClean="0">
                <a:ln>
                  <a:noFill/>
                  <a:prstDash val="solid"/>
                </a:ln>
                <a:solidFill>
                  <a:prstClr val="black"/>
                </a:solidFill>
                <a:latin typeface="Arial" pitchFamily="34" charset="0"/>
                <a:ea typeface="Kozuka Gothic Pro B" pitchFamily="34" charset="-128"/>
                <a:cs typeface="Arial" pitchFamily="34" charset="0"/>
              </a:rPr>
              <a:t>1,074</a:t>
            </a:r>
            <a:endParaRPr lang="en-US" altLang="ko-KR" sz="2400" b="1" spc="-50" dirty="0">
              <a:ln>
                <a:noFill/>
                <a:prstDash val="solid"/>
              </a:ln>
              <a:solidFill>
                <a:prstClr val="black"/>
              </a:solidFill>
              <a:latin typeface="Arial" pitchFamily="34" charset="0"/>
              <a:ea typeface="Kozuka Gothic Pro B" pitchFamily="34" charset="-128"/>
              <a:cs typeface="Arial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 bwMode="auto">
          <a:xfrm>
            <a:off x="4607332" y="1484784"/>
            <a:ext cx="1230705" cy="463846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ko-KR" sz="2400" b="1" spc="-50" smtClean="0">
                <a:ln>
                  <a:noFill/>
                  <a:prstDash val="solid"/>
                </a:ln>
                <a:solidFill>
                  <a:prstClr val="black"/>
                </a:solidFill>
                <a:latin typeface="Arial" pitchFamily="34" charset="0"/>
                <a:ea typeface="Kozuka Gothic Pro B" pitchFamily="34" charset="-128"/>
                <a:cs typeface="Arial" pitchFamily="34" charset="0"/>
              </a:rPr>
              <a:t>2,732</a:t>
            </a:r>
            <a:endParaRPr lang="en-US" altLang="ko-KR" sz="2400" b="1" spc="-50" dirty="0">
              <a:ln>
                <a:noFill/>
                <a:prstDash val="solid"/>
              </a:ln>
              <a:solidFill>
                <a:prstClr val="black"/>
              </a:solidFill>
              <a:latin typeface="Arial" pitchFamily="34" charset="0"/>
              <a:ea typeface="Kozuka Gothic Pro B" pitchFamily="34" charset="-128"/>
              <a:cs typeface="Arial" pitchFamily="34" charset="0"/>
            </a:endParaRPr>
          </a:p>
        </p:txBody>
      </p:sp>
      <p:cxnSp>
        <p:nvCxnSpPr>
          <p:cNvPr id="257" name="직선 연결선 256"/>
          <p:cNvCxnSpPr/>
          <p:nvPr/>
        </p:nvCxnSpPr>
        <p:spPr>
          <a:xfrm>
            <a:off x="2230438" y="3813175"/>
            <a:ext cx="331787" cy="758825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직선 연결선 259"/>
          <p:cNvCxnSpPr/>
          <p:nvPr/>
        </p:nvCxnSpPr>
        <p:spPr>
          <a:xfrm>
            <a:off x="1657350" y="4579938"/>
            <a:ext cx="868363" cy="46037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직선 연결선 262"/>
          <p:cNvCxnSpPr/>
          <p:nvPr/>
        </p:nvCxnSpPr>
        <p:spPr>
          <a:xfrm flipH="1">
            <a:off x="6372225" y="4022725"/>
            <a:ext cx="176213" cy="1258888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직선 연결선 263"/>
          <p:cNvCxnSpPr/>
          <p:nvPr/>
        </p:nvCxnSpPr>
        <p:spPr>
          <a:xfrm flipH="1">
            <a:off x="6415088" y="5084763"/>
            <a:ext cx="703262" cy="217487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그룹 205"/>
          <p:cNvGrpSpPr>
            <a:grpSpLocks/>
          </p:cNvGrpSpPr>
          <p:nvPr/>
        </p:nvGrpSpPr>
        <p:grpSpPr bwMode="auto">
          <a:xfrm>
            <a:off x="333375" y="709613"/>
            <a:ext cx="7118350" cy="371475"/>
            <a:chOff x="333053" y="1012173"/>
            <a:chExt cx="7119267" cy="371513"/>
          </a:xfrm>
        </p:grpSpPr>
        <p:sp>
          <p:nvSpPr>
            <p:cNvPr id="201" name="직사각형 3-1"/>
            <p:cNvSpPr>
              <a:spLocks noChangeArrowheads="1"/>
            </p:cNvSpPr>
            <p:nvPr/>
          </p:nvSpPr>
          <p:spPr bwMode="auto">
            <a:xfrm>
              <a:off x="395536" y="1012173"/>
              <a:ext cx="7056784" cy="371513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연간 </a:t>
              </a:r>
              <a:r>
                <a:rPr lang="en-US" altLang="ko-KR" b="1" spc="-15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1,074</a:t>
              </a:r>
              <a:r>
                <a:rPr lang="ko-KR" altLang="en-US" b="1" spc="-15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명 </a:t>
              </a: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이상 교환학생 파견</a:t>
              </a:r>
              <a:r>
                <a:rPr lang="en-US" altLang="ko-KR" b="1" spc="-15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,  2,732 </a:t>
              </a: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명의 외국인 학생 재학 중</a:t>
              </a:r>
            </a:p>
          </p:txBody>
        </p:sp>
        <p:sp>
          <p:nvSpPr>
            <p:cNvPr id="202" name="직사각형 201"/>
            <p:cNvSpPr/>
            <p:nvPr/>
          </p:nvSpPr>
          <p:spPr bwMode="auto">
            <a:xfrm rot="16200000">
              <a:off x="333053" y="1156358"/>
              <a:ext cx="72000" cy="720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722 0 " pathEditMode="relative" ptsTypes="AA">
                                      <p:cBhvr>
                                        <p:cTn id="12" dur="7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2 1.85185E-6 L -5.55556E-7 1.85185E-6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7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72222E-6 1.48148E-6 L -0.14739 0.28403 " pathEditMode="relative" rAng="0" ptsTypes="AA">
                                      <p:cBhvr>
                                        <p:cTn id="28" dur="7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" y="142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2.96296E-6 L -5.55556E-7 2.96296E-6 " pathEditMode="relative" rAng="0" ptsTypes="AA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022E-16 L 0.21337 0.08495 " pathEditMode="relative" rAng="0" ptsTypes="AA">
                                      <p:cBhvr>
                                        <p:cTn id="58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" y="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3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9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94444E-6 -4.07407E-6 L 0.10886 0.29213 " pathEditMode="relative" rAng="0" ptsTypes="AA">
                                      <p:cBhvr>
                                        <p:cTn id="70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1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3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300" fill="hold"/>
                                        <p:tgtEl>
                                          <p:spTgt spid="2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2865 0.25555 " pathEditMode="relative" rAng="0" ptsTypes="AA">
                                      <p:cBhvr>
                                        <p:cTn id="105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128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9" presetClass="entr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556E-6 -3.7037E-6 L -0.1882 0.12709 " pathEditMode="relative" rAng="0" ptsTypes="AA">
                                      <p:cBhvr>
                                        <p:cTn id="117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63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3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9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1" dur="300" fill="hold"/>
                                        <p:tgtEl>
                                          <p:spTgt spid="2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2"/>
          <p:cNvGrpSpPr>
            <a:grpSpLocks/>
          </p:cNvGrpSpPr>
          <p:nvPr/>
        </p:nvGrpSpPr>
        <p:grpSpPr bwMode="auto">
          <a:xfrm>
            <a:off x="0" y="2603500"/>
            <a:ext cx="9144000" cy="2197100"/>
            <a:chOff x="-1" y="2602992"/>
            <a:chExt cx="9144001" cy="2198197"/>
          </a:xfrm>
        </p:grpSpPr>
        <p:pic>
          <p:nvPicPr>
            <p:cNvPr id="24610" name="그림 110" descr="6.png"/>
            <p:cNvPicPr>
              <a:picLocks noChangeAspect="1"/>
            </p:cNvPicPr>
            <p:nvPr/>
          </p:nvPicPr>
          <p:blipFill>
            <a:blip r:embed="rId3" cstate="print">
              <a:lum bright="10000"/>
            </a:blip>
            <a:srcRect r="27962"/>
            <a:stretch>
              <a:fillRect/>
            </a:stretch>
          </p:blipFill>
          <p:spPr bwMode="auto">
            <a:xfrm>
              <a:off x="-1" y="3140968"/>
              <a:ext cx="9144001" cy="166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1" name="그림 117" descr="20-1.png"/>
            <p:cNvPicPr>
              <a:picLocks noChangeAspect="1"/>
            </p:cNvPicPr>
            <p:nvPr/>
          </p:nvPicPr>
          <p:blipFill>
            <a:blip r:embed="rId4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0" y="2602992"/>
              <a:ext cx="9132787" cy="1544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2" name="그림 118" descr="20-2.png"/>
            <p:cNvPicPr>
              <a:picLocks noChangeAspect="1"/>
            </p:cNvPicPr>
            <p:nvPr/>
          </p:nvPicPr>
          <p:blipFill>
            <a:blip r:embed="rId5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0" y="3611488"/>
              <a:ext cx="9144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79" name="바닥" descr="06.png"/>
          <p:cNvPicPr>
            <a:picLocks noChangeAspect="1"/>
          </p:cNvPicPr>
          <p:nvPr/>
        </p:nvPicPr>
        <p:blipFill>
          <a:blip r:embed="rId6" cstate="print"/>
          <a:srcRect t="56300"/>
          <a:stretch>
            <a:fillRect/>
          </a:stretch>
        </p:blipFill>
        <p:spPr bwMode="auto">
          <a:xfrm>
            <a:off x="4763" y="3860800"/>
            <a:ext cx="91392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16"/>
          <p:cNvGrpSpPr>
            <a:grpSpLocks/>
          </p:cNvGrpSpPr>
          <p:nvPr/>
        </p:nvGrpSpPr>
        <p:grpSpPr bwMode="auto">
          <a:xfrm>
            <a:off x="1027113" y="2692400"/>
            <a:ext cx="6962775" cy="3968750"/>
            <a:chOff x="3618223" y="2692400"/>
            <a:chExt cx="6962926" cy="3968074"/>
          </a:xfrm>
        </p:grpSpPr>
        <p:pic>
          <p:nvPicPr>
            <p:cNvPr id="24608" name="그림 14" descr="001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98211" y="2692400"/>
              <a:ext cx="3938130" cy="3655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9" name="그림 15" descr="006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18223" y="5430274"/>
              <a:ext cx="6962926" cy="12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8" name="TextBox 21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50" smtClean="0"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글로벌 스탠다드</a:t>
            </a:r>
            <a:r>
              <a:rPr lang="en-US" altLang="ko-KR" sz="2800" spc="-50" smtClean="0"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2800" spc="-50" smtClean="0"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경희의 세계화</a:t>
            </a:r>
            <a:endParaRPr lang="en-US" altLang="ko-KR" sz="2800" spc="-50" dirty="0"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pic>
        <p:nvPicPr>
          <p:cNvPr id="119" name="그림 118" descr="00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6675" y="2692400"/>
            <a:ext cx="3938588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직사각형 119"/>
          <p:cNvSpPr>
            <a:spLocks noChangeArrowheads="1"/>
          </p:cNvSpPr>
          <p:nvPr/>
        </p:nvSpPr>
        <p:spPr bwMode="auto">
          <a:xfrm>
            <a:off x="333052" y="940273"/>
            <a:ext cx="6505897" cy="36933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31750" h="1270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cap="all" spc="-50" smtClean="0">
                <a:ln w="3175">
                  <a:noFill/>
                </a:ln>
                <a:solidFill>
                  <a:srgbClr val="9E0E0E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글로벌리더를 양성하는 경희대학교</a:t>
            </a:r>
          </a:p>
        </p:txBody>
      </p:sp>
      <p:grpSp>
        <p:nvGrpSpPr>
          <p:cNvPr id="4" name="그룹 58"/>
          <p:cNvGrpSpPr>
            <a:grpSpLocks/>
          </p:cNvGrpSpPr>
          <p:nvPr/>
        </p:nvGrpSpPr>
        <p:grpSpPr bwMode="auto">
          <a:xfrm>
            <a:off x="333375" y="1330325"/>
            <a:ext cx="8510588" cy="717550"/>
            <a:chOff x="333053" y="695369"/>
            <a:chExt cx="8511541" cy="717762"/>
          </a:xfrm>
        </p:grpSpPr>
        <p:sp>
          <p:nvSpPr>
            <p:cNvPr id="123" name="직사각형 3-1"/>
            <p:cNvSpPr>
              <a:spLocks noChangeArrowheads="1"/>
            </p:cNvSpPr>
            <p:nvPr/>
          </p:nvSpPr>
          <p:spPr bwMode="auto">
            <a:xfrm>
              <a:off x="377687" y="695369"/>
              <a:ext cx="8466907" cy="717762"/>
            </a:xfrm>
            <a:prstGeom prst="rect">
              <a:avLst/>
            </a:prstGeom>
            <a:noFill/>
          </p:spPr>
          <p:txBody>
            <a:bodyPr wrap="none" lIns="90000" tIns="0" rIns="90000" bIns="46800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eaLnBrk="0" hangingPunct="0">
                <a:lnSpc>
                  <a:spcPct val="90000"/>
                </a:lnSpc>
                <a:defRPr/>
              </a:pPr>
              <a:r>
                <a:rPr lang="ko-KR" altLang="en-US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국내보다 해외에서 더 많이 알려진 대학</a:t>
              </a:r>
            </a:p>
            <a:p>
              <a:pPr eaLnBrk="0" hangingPunct="0">
                <a:lnSpc>
                  <a:spcPct val="90000"/>
                </a:lnSpc>
                <a:defRPr/>
              </a:pP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: </a:t>
              </a:r>
              <a:r>
                <a:rPr lang="ko-KR" altLang="en-US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경희대만의 독자적인 </a:t>
              </a: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UN </a:t>
              </a:r>
              <a:r>
                <a:rPr lang="ko-KR" altLang="en-US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및 국제 </a:t>
              </a: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NGO </a:t>
              </a:r>
              <a:r>
                <a:rPr lang="ko-KR" altLang="en-US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인턴십</a:t>
              </a: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, </a:t>
              </a: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rPr>
                <a:t>“</a:t>
              </a: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UN </a:t>
              </a:r>
              <a:r>
                <a:rPr lang="ko-KR" altLang="en-US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인턴에서 정식 직원까지</a:t>
              </a: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..</a:t>
              </a:r>
              <a:r>
                <a:rPr lang="en-US" altLang="ko-KR" sz="15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맑은 고딕" pitchFamily="50" charset="-127"/>
                  <a:ea typeface="맑은 고딕" pitchFamily="50" charset="-127"/>
                  <a:cs typeface="Arial" pitchFamily="34" charset="0"/>
                </a:rPr>
                <a:t>”</a:t>
              </a:r>
            </a:p>
          </p:txBody>
        </p:sp>
        <p:sp>
          <p:nvSpPr>
            <p:cNvPr id="126" name="직사각형 125"/>
            <p:cNvSpPr/>
            <p:nvPr/>
          </p:nvSpPr>
          <p:spPr bwMode="auto">
            <a:xfrm rot="16200000">
              <a:off x="333053" y="861874"/>
              <a:ext cx="72000" cy="72000"/>
            </a:xfrm>
            <a:prstGeom prst="rect">
              <a:avLst/>
            </a:prstGeom>
            <a:solidFill>
              <a:srgbClr val="9E0E0E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ko-KR" altLang="en-US" sz="1400" b="1">
                <a:solidFill>
                  <a:prstClr val="black">
                    <a:lumMod val="85000"/>
                    <a:lumOff val="15000"/>
                  </a:prstClr>
                </a:solidFill>
                <a:latin typeface="Arial" charset="0"/>
              </a:endParaRPr>
            </a:p>
          </p:txBody>
        </p:sp>
      </p:grpSp>
      <p:pic>
        <p:nvPicPr>
          <p:cNvPr id="127" name="그림 126" descr="006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7113" y="5430838"/>
            <a:ext cx="6962775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빛3가지.png"/>
          <p:cNvPicPr>
            <a:picLocks noChangeAspect="1"/>
          </p:cNvPicPr>
          <p:nvPr/>
        </p:nvPicPr>
        <p:blipFill>
          <a:blip r:embed="rId9" cstate="print"/>
          <a:srcRect l="42709" t="47408" r="43124" b="35001"/>
          <a:stretch>
            <a:fillRect/>
          </a:stretch>
        </p:blipFill>
        <p:spPr bwMode="auto">
          <a:xfrm>
            <a:off x="5370513" y="3241675"/>
            <a:ext cx="1071562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17"/>
          <p:cNvGrpSpPr>
            <a:grpSpLocks/>
          </p:cNvGrpSpPr>
          <p:nvPr/>
        </p:nvGrpSpPr>
        <p:grpSpPr bwMode="auto">
          <a:xfrm>
            <a:off x="2859088" y="3170238"/>
            <a:ext cx="3197225" cy="1471612"/>
            <a:chOff x="-110202" y="2612806"/>
            <a:chExt cx="9365177" cy="4307714"/>
          </a:xfrm>
        </p:grpSpPr>
        <p:pic>
          <p:nvPicPr>
            <p:cNvPr id="24602" name="그림 18" descr="001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517090" y="2612806"/>
              <a:ext cx="4118775" cy="3823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3" name="그림 19" descr="006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-110202" y="5265892"/>
              <a:ext cx="9365177" cy="165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그룹 20"/>
          <p:cNvGrpSpPr>
            <a:grpSpLocks/>
          </p:cNvGrpSpPr>
          <p:nvPr/>
        </p:nvGrpSpPr>
        <p:grpSpPr bwMode="auto">
          <a:xfrm>
            <a:off x="950913" y="2084388"/>
            <a:ext cx="2098675" cy="2171700"/>
            <a:chOff x="6207532" y="2284038"/>
            <a:chExt cx="2098267" cy="2172633"/>
          </a:xfrm>
        </p:grpSpPr>
        <p:sp>
          <p:nvSpPr>
            <p:cNvPr id="22" name="타원 21"/>
            <p:cNvSpPr/>
            <p:nvPr/>
          </p:nvSpPr>
          <p:spPr bwMode="auto">
            <a:xfrm>
              <a:off x="6207532" y="2358682"/>
              <a:ext cx="2098267" cy="2097989"/>
            </a:xfrm>
            <a:prstGeom prst="ellipse">
              <a:avLst/>
            </a:prstGeom>
            <a:noFill/>
            <a:ln w="190500">
              <a:solidFill>
                <a:srgbClr val="DB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24601" name="그림 22" descr="004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00800" y="2284038"/>
              <a:ext cx="1714500" cy="2092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그룹 23"/>
          <p:cNvGrpSpPr>
            <a:grpSpLocks/>
          </p:cNvGrpSpPr>
          <p:nvPr/>
        </p:nvGrpSpPr>
        <p:grpSpPr bwMode="auto">
          <a:xfrm>
            <a:off x="390525" y="4524375"/>
            <a:ext cx="3219450" cy="556991"/>
            <a:chOff x="2962276" y="1686340"/>
            <a:chExt cx="3219450" cy="556761"/>
          </a:xfrm>
        </p:grpSpPr>
        <p:sp>
          <p:nvSpPr>
            <p:cNvPr id="25" name="직사각형 59"/>
            <p:cNvSpPr/>
            <p:nvPr/>
          </p:nvSpPr>
          <p:spPr>
            <a:xfrm>
              <a:off x="2962276" y="1686340"/>
              <a:ext cx="3219450" cy="5188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B3131"/>
                </a:gs>
                <a:gs pos="50000">
                  <a:srgbClr val="E46262"/>
                </a:gs>
                <a:gs pos="100000">
                  <a:srgbClr val="DB3131"/>
                </a:gs>
              </a:gsLst>
              <a:lin ang="5400000" scaled="0"/>
            </a:gradFill>
            <a:ln w="6350">
              <a:solidFill>
                <a:srgbClr val="9E0E0E"/>
              </a:solidFill>
            </a:ln>
            <a:effectLst>
              <a:outerShdw blurRad="63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5264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0529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45793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61058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76322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91586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06851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122115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직사각형 3-1"/>
            <p:cNvSpPr>
              <a:spLocks noChangeArrowheads="1"/>
            </p:cNvSpPr>
            <p:nvPr/>
          </p:nvSpPr>
          <p:spPr bwMode="auto">
            <a:xfrm>
              <a:off x="3048001" y="1705611"/>
              <a:ext cx="3048000" cy="53749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50" smtClean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서류 아닌 “현장스펙”으로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altLang="ko-KR" sz="1600" b="1" spc="-50" smtClean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UN</a:t>
              </a:r>
              <a:r>
                <a:rPr lang="ko-KR" altLang="en-US" sz="1600" b="1" spc="-50" smtClean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본부 정직원 된 김나혜 동문</a:t>
              </a:r>
            </a:p>
          </p:txBody>
        </p:sp>
      </p:grpSp>
      <p:sp>
        <p:nvSpPr>
          <p:cNvPr id="27" name="입학사정관제"/>
          <p:cNvSpPr>
            <a:spLocks noChangeArrowheads="1"/>
          </p:cNvSpPr>
          <p:nvPr/>
        </p:nvSpPr>
        <p:spPr bwMode="auto">
          <a:xfrm>
            <a:off x="476251" y="5158547"/>
            <a:ext cx="3421061" cy="923330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국제경영학과</a:t>
            </a:r>
            <a:r>
              <a:rPr lang="en-US" altLang="ko-KR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(</a:t>
            </a: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현재 국제학과</a:t>
            </a:r>
            <a:r>
              <a:rPr lang="en-US" altLang="ko-KR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)</a:t>
            </a: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 </a:t>
            </a:r>
            <a:r>
              <a:rPr lang="en-US" altLang="ko-KR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04</a:t>
            </a: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학번</a:t>
            </a:r>
            <a:endParaRPr lang="en-US" altLang="ko-KR" sz="1200" b="1" dirty="0" smtClean="0">
              <a:ln>
                <a:noFill/>
                <a:prstDash val="solid"/>
              </a:ln>
              <a:latin typeface="산돌고딕 M" pitchFamily="18" charset="-127"/>
              <a:ea typeface="산돌고딕 M" pitchFamily="18" charset="-127"/>
              <a:cs typeface="Arial" pitchFamily="34" charset="0"/>
            </a:endParaRPr>
          </a:p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외국인 교환학생을 위한 </a:t>
            </a:r>
            <a:r>
              <a:rPr lang="en-US" altLang="ko-KR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'</a:t>
            </a: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한국어 도우미</a:t>
            </a:r>
            <a:r>
              <a:rPr lang="en-US" altLang="ko-KR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'</a:t>
            </a: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 활동</a:t>
            </a:r>
          </a:p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서울시 각국 대사관 초청 축제 통역 아르바이트</a:t>
            </a:r>
            <a:endParaRPr lang="en-US" altLang="ko-KR" sz="1200" b="1" dirty="0" smtClean="0">
              <a:ln>
                <a:noFill/>
                <a:prstDash val="solid"/>
              </a:ln>
              <a:latin typeface="산돌고딕 M" pitchFamily="18" charset="-127"/>
              <a:ea typeface="산돌고딕 M" pitchFamily="18" charset="-127"/>
              <a:cs typeface="Arial" pitchFamily="34" charset="0"/>
            </a:endParaRPr>
          </a:p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평창 동계올림픽 유치 의전 통역</a:t>
            </a:r>
          </a:p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경희대 </a:t>
            </a:r>
            <a:r>
              <a:rPr lang="en-US" altLang="ko-KR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UN</a:t>
            </a: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 </a:t>
            </a:r>
            <a:r>
              <a:rPr lang="ko-KR" altLang="en-US" sz="1200" b="1" dirty="0" err="1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인턴십</a:t>
            </a:r>
            <a:r>
              <a:rPr lang="ko-KR" altLang="en-US" sz="1200" b="1" dirty="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 프로그램을 통해 능력을 인정 받음 </a:t>
            </a:r>
          </a:p>
        </p:txBody>
      </p:sp>
      <p:grpSp>
        <p:nvGrpSpPr>
          <p:cNvPr id="8" name="그룹 27"/>
          <p:cNvGrpSpPr>
            <a:grpSpLocks/>
          </p:cNvGrpSpPr>
          <p:nvPr/>
        </p:nvGrpSpPr>
        <p:grpSpPr bwMode="auto">
          <a:xfrm>
            <a:off x="5856288" y="2084388"/>
            <a:ext cx="2098675" cy="2181225"/>
            <a:chOff x="6207532" y="2274513"/>
            <a:chExt cx="2098267" cy="2182158"/>
          </a:xfrm>
        </p:grpSpPr>
        <p:sp>
          <p:nvSpPr>
            <p:cNvPr id="29" name="타원 28"/>
            <p:cNvSpPr/>
            <p:nvPr/>
          </p:nvSpPr>
          <p:spPr bwMode="auto">
            <a:xfrm>
              <a:off x="6207532" y="2358686"/>
              <a:ext cx="2098267" cy="2097985"/>
            </a:xfrm>
            <a:prstGeom prst="ellipse">
              <a:avLst/>
            </a:prstGeom>
            <a:noFill/>
            <a:ln w="190500">
              <a:solidFill>
                <a:srgbClr val="DB3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24597" name="그림 29" descr="004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518962" y="2274513"/>
              <a:ext cx="1478176" cy="2092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그룹 30"/>
          <p:cNvGrpSpPr>
            <a:grpSpLocks/>
          </p:cNvGrpSpPr>
          <p:nvPr/>
        </p:nvGrpSpPr>
        <p:grpSpPr bwMode="auto">
          <a:xfrm>
            <a:off x="5295900" y="4524375"/>
            <a:ext cx="3219450" cy="556991"/>
            <a:chOff x="2962276" y="1686340"/>
            <a:chExt cx="3219450" cy="556761"/>
          </a:xfrm>
        </p:grpSpPr>
        <p:sp>
          <p:nvSpPr>
            <p:cNvPr id="32" name="직사각형 59"/>
            <p:cNvSpPr/>
            <p:nvPr/>
          </p:nvSpPr>
          <p:spPr>
            <a:xfrm>
              <a:off x="2962276" y="1686340"/>
              <a:ext cx="3219450" cy="51889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B3131"/>
                </a:gs>
                <a:gs pos="50000">
                  <a:srgbClr val="E46262"/>
                </a:gs>
                <a:gs pos="100000">
                  <a:srgbClr val="DB3131"/>
                </a:gs>
              </a:gsLst>
              <a:lin ang="5400000" scaled="0"/>
            </a:gradFill>
            <a:ln w="6350">
              <a:solidFill>
                <a:srgbClr val="9E0E0E"/>
              </a:solidFill>
            </a:ln>
            <a:effectLst>
              <a:outerShdw blurRad="63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5264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0529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45793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61058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76322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91586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606851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122115" algn="l" defTabSz="1030529" rtl="0" eaLnBrk="1" latinLnBrk="1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직사각형 3-1"/>
            <p:cNvSpPr>
              <a:spLocks noChangeArrowheads="1"/>
            </p:cNvSpPr>
            <p:nvPr/>
          </p:nvSpPr>
          <p:spPr bwMode="auto">
            <a:xfrm>
              <a:off x="2981190" y="1705611"/>
              <a:ext cx="3181622" cy="537490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50" smtClean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인턴십 통해 </a:t>
              </a:r>
              <a:r>
                <a:rPr lang="en-US" altLang="ko-KR" sz="1600" b="1" spc="-50" smtClean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UN</a:t>
              </a:r>
              <a:r>
                <a:rPr lang="ko-KR" altLang="en-US" sz="1600" b="1" spc="-50" smtClean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에 입사한 정한나 동문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50" smtClean="0">
                  <a:ln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“분쟁막는 국제 협상 전문가 될 것”</a:t>
              </a:r>
            </a:p>
          </p:txBody>
        </p:sp>
      </p:grpSp>
      <p:sp>
        <p:nvSpPr>
          <p:cNvPr id="35" name="입학사정관제"/>
          <p:cNvSpPr>
            <a:spLocks noChangeArrowheads="1"/>
          </p:cNvSpPr>
          <p:nvPr/>
        </p:nvSpPr>
        <p:spPr bwMode="auto">
          <a:xfrm>
            <a:off x="5381626" y="5158547"/>
            <a:ext cx="3421061" cy="55399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정치외교학과 </a:t>
            </a:r>
            <a:r>
              <a:rPr lang="en-US" altLang="ko-KR" sz="120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04</a:t>
            </a:r>
            <a:r>
              <a:rPr lang="ko-KR" altLang="en-US" sz="120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학번</a:t>
            </a:r>
            <a:endParaRPr lang="en-US" altLang="ko-KR" sz="1200" smtClean="0">
              <a:ln>
                <a:noFill/>
                <a:prstDash val="solid"/>
              </a:ln>
              <a:latin typeface="산돌고딕 M" pitchFamily="18" charset="-127"/>
              <a:ea typeface="산돌고딕 M" pitchFamily="18" charset="-127"/>
              <a:cs typeface="Arial" pitchFamily="34" charset="0"/>
            </a:endParaRPr>
          </a:p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학부 졸업생 국내 최초로 </a:t>
            </a:r>
            <a:r>
              <a:rPr lang="en-US" altLang="ko-KR" sz="120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UN </a:t>
            </a:r>
            <a:r>
              <a:rPr lang="ko-KR" altLang="en-US" sz="120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정식 직원 채용</a:t>
            </a:r>
          </a:p>
          <a:p>
            <a:pPr indent="85725" eaLnBrk="0" hangingPunct="0">
              <a:buFont typeface="Arial" pitchFamily="34" charset="0"/>
              <a:buChar char="•"/>
              <a:defRPr/>
            </a:pPr>
            <a:r>
              <a:rPr lang="ko-KR" altLang="en-US" sz="1200" smtClean="0">
                <a:ln>
                  <a:noFill/>
                  <a:prstDash val="solid"/>
                </a:ln>
                <a:latin typeface="산돌고딕 M" pitchFamily="18" charset="-127"/>
                <a:ea typeface="산돌고딕 M" pitchFamily="18" charset="-127"/>
                <a:cs typeface="Arial" pitchFamily="34" charset="0"/>
              </a:rPr>
              <a:t>매 학기 경희대 인턴십 프로그램을 통해 업무 습득</a:t>
            </a:r>
            <a:endParaRPr lang="en-US" altLang="ko-KR" sz="1200" smtClean="0">
              <a:ln>
                <a:noFill/>
                <a:prstDash val="solid"/>
              </a:ln>
              <a:latin typeface="산돌고딕 M" pitchFamily="18" charset="-127"/>
              <a:ea typeface="산돌고딕 M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2 2.59259E-6 L 8.33333E-7 2.59259E-6 " pathEditMode="relative" rAng="0" ptsTypes="AA">
                                      <p:cBhvr>
                                        <p:cTn id="15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2.59259E-6 C 0.0026 0.00347 0.0059 0.00555 0.00833 0.00926 C 0.01249 0.01551 0.01597 0.02338 0.01805 0.03148 C 0.01597 0.05162 0.01058 0.07523 -0.00278 0.08704 C -0.0066 0.09444 -0.01251 0.10046 -0.01806 0.10555 C -0.02379 0.1169 -0.03317 0.12153 -0.04167 0.12778 C -0.05001 0.13403 -0.05799 0.1412 -0.06667 0.14629 C -0.06928 0.14791 -0.07257 0.14791 -0.07501 0.15 C -0.08507 0.15903 -0.09688 0.16342 -0.10834 0.16852 C -0.1099 0.16921 -0.11094 0.17129 -0.11251 0.17222 C -0.12292 0.17847 -0.1349 0.18217 -0.14584 0.18704 C -0.15244 0.19004 -0.15973 0.19467 -0.16667 0.19629 C -0.19063 0.20162 -0.21476 0.20602 -0.23889 0.20926 C -0.28525 0.20741 -0.26858 0.20741 -0.28889 0.20741 " pathEditMode="relative" ptsTypes="fffffffffffffA">
                                      <p:cBhvr>
                                        <p:cTn id="22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7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8.14815E-6 L -6.38889E-6 -0.14189 " pathEditMode="relative" ptsTypes="AA">
                                      <p:cBhvr>
                                        <p:cTn id="4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"/>
                            </p:stCondLst>
                            <p:childTnLst>
                              <p:par>
                                <p:cTn id="56" presetID="19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0.19306 -3.7037E-7 " pathEditMode="relative" ptsTypes="AA">
                                      <p:cBhvr>
                                        <p:cTn id="68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0278 1.85185E-6 " pathEditMode="relative" ptsTypes="AA">
                                      <p:cBhvr>
                                        <p:cTn id="73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"/>
                            </p:stCondLst>
                            <p:childTnLst>
                              <p:par>
                                <p:cTn id="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3" descr="겔러리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00050"/>
            <a:ext cx="31242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1"/>
          <p:cNvGrpSpPr>
            <a:grpSpLocks/>
          </p:cNvGrpSpPr>
          <p:nvPr/>
        </p:nvGrpSpPr>
        <p:grpSpPr bwMode="auto">
          <a:xfrm>
            <a:off x="3689350" y="1860550"/>
            <a:ext cx="2486025" cy="2809875"/>
            <a:chOff x="3635747" y="2405063"/>
            <a:chExt cx="2486025" cy="2809875"/>
          </a:xfrm>
        </p:grpSpPr>
        <p:pic>
          <p:nvPicPr>
            <p:cNvPr id="35863" name="Picture 8" descr="\\Admin-c3caf49d0\2012년 프로젝트\B.2012년 진행\018.2012년02월14일~03월 16일_경희대학교 학교홍보&amp;전형안내 프레젠테이션\from\PPT사진\서울캠퍼스\사본 - 05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21150" y="2568575"/>
              <a:ext cx="1679575" cy="2363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4" name="그림 6" descr="액자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5747" y="2405063"/>
              <a:ext cx="2486025" cy="280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2"/>
          <p:cNvGrpSpPr>
            <a:grpSpLocks/>
          </p:cNvGrpSpPr>
          <p:nvPr/>
        </p:nvGrpSpPr>
        <p:grpSpPr bwMode="auto">
          <a:xfrm>
            <a:off x="1600200" y="3652838"/>
            <a:ext cx="2486025" cy="1900237"/>
            <a:chOff x="1446213" y="3738563"/>
            <a:chExt cx="2486025" cy="1900237"/>
          </a:xfrm>
        </p:grpSpPr>
        <p:pic>
          <p:nvPicPr>
            <p:cNvPr id="35861" name="Picture 9" descr="\\Admin-c3caf49d0\2012년 프로젝트\B.2012년 진행\018.2012년02월14일~03월 16일_경희대학교 학교홍보&amp;전형안내 프레젠테이션\from\PPT사진\국제캠퍼스\국제정문야경.jpg"/>
            <p:cNvPicPr preferRelativeResize="0">
              <a:picLocks noChangeArrowheads="1"/>
            </p:cNvPicPr>
            <p:nvPr/>
          </p:nvPicPr>
          <p:blipFill>
            <a:blip r:embed="rId6" cstate="print"/>
            <a:srcRect l="26729" r="14273"/>
            <a:stretch>
              <a:fillRect/>
            </a:stretch>
          </p:blipFill>
          <p:spPr bwMode="auto">
            <a:xfrm>
              <a:off x="1953437" y="3904099"/>
              <a:ext cx="1606887" cy="153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2" name="그림 7" descr="액자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46213" y="3738563"/>
              <a:ext cx="2486025" cy="1900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직사각형 3"/>
          <p:cNvSpPr>
            <a:spLocks noChangeArrowheads="1"/>
          </p:cNvSpPr>
          <p:nvPr/>
        </p:nvSpPr>
        <p:spPr bwMode="auto">
          <a:xfrm>
            <a:off x="222250" y="-7869"/>
            <a:ext cx="4047903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/>
              <a:lightRig rig="threePt" dir="t"/>
            </a:scene3d>
            <a:sp3d>
              <a:bevelT w="25400" h="12700"/>
              <a:bevelB w="1270" h="1270"/>
            </a:sp3d>
          </a:bodyPr>
          <a:lstStyle/>
          <a:p>
            <a:pPr eaLnBrk="0" fontAlgn="auto" hangingPunc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800" spc="-150" dirty="0" err="1" smtClean="0"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경희대학교</a:t>
            </a:r>
            <a:r>
              <a:rPr kumimoji="0" lang="ko-KR" altLang="en-US" sz="2800" spc="-150" dirty="0" smtClean="0"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 전공안내</a:t>
            </a:r>
            <a:endParaRPr kumimoji="0" lang="ko-KR" altLang="en-US" sz="2800" spc="-150" dirty="0">
              <a:solidFill>
                <a:prstClr val="black"/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grpSp>
        <p:nvGrpSpPr>
          <p:cNvPr id="4" name="그룹 9"/>
          <p:cNvGrpSpPr>
            <a:grpSpLocks/>
          </p:cNvGrpSpPr>
          <p:nvPr/>
        </p:nvGrpSpPr>
        <p:grpSpPr bwMode="auto">
          <a:xfrm>
            <a:off x="422275" y="787400"/>
            <a:ext cx="3513138" cy="3111500"/>
            <a:chOff x="419100" y="854075"/>
            <a:chExt cx="3513138" cy="3111500"/>
          </a:xfrm>
        </p:grpSpPr>
        <p:pic>
          <p:nvPicPr>
            <p:cNvPr id="35859" name="Picture 7" descr="\\Admin-c3caf49d0\2012년 프로젝트\B.2012년 진행\018.2012년02월14일~03월 16일_경희대학교 학교홍보&amp;전형안내 프레젠테이션\from\PPT사진\서울캠퍼스\08.08 Head Office.jpg"/>
            <p:cNvPicPr>
              <a:picLocks noChangeAspect="1" noChangeArrowheads="1"/>
            </p:cNvPicPr>
            <p:nvPr/>
          </p:nvPicPr>
          <p:blipFill>
            <a:blip r:embed="rId7" cstate="print"/>
            <a:srcRect l="25740" r="28716"/>
            <a:stretch>
              <a:fillRect/>
            </a:stretch>
          </p:blipFill>
          <p:spPr bwMode="auto">
            <a:xfrm>
              <a:off x="923925" y="1400175"/>
              <a:ext cx="2606675" cy="202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0" name="그림 5" descr="액자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100" y="854075"/>
              <a:ext cx="3513138" cy="311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\\Admin-c3caf49d0\2012년 프로젝트\B.2012년 진행\018.2012년02월14일~03월 16일_경희대학교 학교홍보&amp;전형안내 프레젠테이션\from\PPT사진\서울캠퍼스\08.08 Head Offic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492500" y="0"/>
            <a:ext cx="194579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이정재\My Documents\GomPlayer\Capture\Review2011__KH_Univ_Korean.wmv_0004563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916781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\\Admin-c3caf49d0\2012년 프로젝트\B.2012년 진행\018.2012년02월14일~03월 16일_경희대학교 학교홍보&amp;전형안내 프레젠테이션\from\PPT사진\국제캠퍼스\사색의광장벚꽃길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-2128841" y="0"/>
            <a:ext cx="19485344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\\Admin-c3caf49d0\2012년 프로젝트\B.2012년 진행\018.2012년02월14일~03월 16일_경희대학교 학교홍보&amp;전형안내 프레젠테이션\from\PPT사진\서울캠퍼스\2011년 10월.jp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-19844" y="3334490"/>
            <a:ext cx="9869488" cy="352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\\Admin-c3caf49d0\2012년 프로젝트\B.2012년 진행\018.2012년02월14일~03월 16일_경희대학교 학교홍보&amp;전형안내 프레젠테이션\from\PPT사진\서울캠퍼스\2011년 11월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081088" y="0"/>
            <a:ext cx="10963275" cy="413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삼성전자중국PJT(표지)_006.pn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11863" y="4797425"/>
            <a:ext cx="16192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그림 16" descr="삼성전자중국PJT(표지)_004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24525" y="5300663"/>
            <a:ext cx="10382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삼성전자중국PJT(표지)_006.pn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5650" y="1052513"/>
            <a:ext cx="5937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삼성전자중국PJT(표지)_004.pn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388" y="1052513"/>
            <a:ext cx="10382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Admin-c3caf49d0\2012년 프로젝트\B.2012년 진행\018.2012년02월14일~03월 16일_경희대학교 학교홍보&amp;전형안내 프레젠테이션\from\PPT사진\서울캠퍼스\KHU_06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94482" y="0"/>
            <a:ext cx="10380663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\\Admin-c3caf49d0\2012년 프로젝트\B.2012년 진행\018.2012년02월14일~03월 16일_경희대학교 학교홍보&amp;전형안내 프레젠테이션\from\PPT사진\인물\Review2011 _KH_Univ_Korean.wmv_00018101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52462" y="0"/>
            <a:ext cx="10315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\\Admin-c3caf49d0\2012년 프로젝트\B.2012년 진행\018.2012년02월14일~03월 16일_경희대학교 학교홍보&amp;전형안내 프레젠테이션\from\PPT사진\국제캠퍼스\국제정문.png"/>
          <p:cNvPicPr>
            <a:picLocks noChangeAspect="1" noChangeArrowheads="1"/>
          </p:cNvPicPr>
          <p:nvPr/>
        </p:nvPicPr>
        <p:blipFill>
          <a:blip r:embed="rId19" cstate="print"/>
          <a:srcRect l="2852" t="291"/>
          <a:stretch>
            <a:fillRect/>
          </a:stretch>
        </p:blipFill>
        <p:spPr bwMode="auto">
          <a:xfrm>
            <a:off x="-7938" y="-19050"/>
            <a:ext cx="9190038" cy="694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3.33333E-6 L 0.20087 0.0782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4.16667E-6 -3.80204E-6 L -0.16041 -3.80204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1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1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0.00608 0.00116 L -0.26006 0.00116 " pathEditMode="relative" rAng="0" ptsTypes="AA">
                                      <p:cBhvr>
                                        <p:cTn id="48" dur="6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4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4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animMotion origin="layout" path="M 5E-6 -1.48148E-6 L -0.0599 -1.48148E-6 " pathEditMode="relative" rAng="0" ptsTypes="AA">
                                      <p:cBhvr>
                                        <p:cTn id="56" dur="3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animMotion origin="layout" path="M -2.77778E-6 -4.47734E-6 L 0.05434 -4.47734E-6 " pathEditMode="relative" rAng="0" ptsTypes="AA">
                                      <p:cBhvr>
                                        <p:cTn id="58" dur="34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13594 0 L -0.27552 0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34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0" descr="\\Admin-c3caf49d0\2012년 프로젝트\B.2012년 진행\018.2012년02월14일~03월 16일_경희대학교 학교홍보&amp;전형안내 프레젠테이션\from\PPT사진\국제캠퍼스\국제정문.png"/>
          <p:cNvPicPr>
            <a:picLocks noChangeAspect="1" noChangeArrowheads="1"/>
          </p:cNvPicPr>
          <p:nvPr/>
        </p:nvPicPr>
        <p:blipFill>
          <a:blip r:embed="rId2" cstate="print"/>
          <a:srcRect l="2852" t="291"/>
          <a:stretch>
            <a:fillRect/>
          </a:stretch>
        </p:blipFill>
        <p:spPr bwMode="auto">
          <a:xfrm>
            <a:off x="0" y="-26988"/>
            <a:ext cx="9190038" cy="694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블러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14288"/>
            <a:ext cx="9180513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직사각형 47"/>
          <p:cNvSpPr/>
          <p:nvPr/>
        </p:nvSpPr>
        <p:spPr>
          <a:xfrm>
            <a:off x="190500" y="293688"/>
            <a:ext cx="8782050" cy="6564312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2254249" y="2482850"/>
            <a:ext cx="1965325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4" name="모서리가 둥근 직사각형 93"/>
          <p:cNvSpPr/>
          <p:nvPr/>
        </p:nvSpPr>
        <p:spPr>
          <a:xfrm>
            <a:off x="2254250" y="1766845"/>
            <a:ext cx="2897079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5" name="모서리가 둥근 직사각형 94"/>
          <p:cNvSpPr/>
          <p:nvPr/>
        </p:nvSpPr>
        <p:spPr>
          <a:xfrm>
            <a:off x="2254250" y="2120900"/>
            <a:ext cx="1765300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4728575" y="2120900"/>
            <a:ext cx="1462414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7" name="모서리가 둥근 직사각형 96"/>
          <p:cNvSpPr/>
          <p:nvPr/>
        </p:nvSpPr>
        <p:spPr>
          <a:xfrm>
            <a:off x="6560438" y="2817629"/>
            <a:ext cx="1467146" cy="22328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1200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조리서비스경영학과</a:t>
            </a:r>
            <a:r>
              <a:rPr lang="en-US" altLang="ko-KR" sz="1200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)</a:t>
            </a:r>
            <a:endParaRPr lang="ko-KR" altLang="en-US" sz="1200" dirty="0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8" name="모서리가 둥근 직사각형 97"/>
          <p:cNvSpPr/>
          <p:nvPr/>
        </p:nvSpPr>
        <p:spPr>
          <a:xfrm>
            <a:off x="2935005" y="3070362"/>
            <a:ext cx="660683" cy="20832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9" name="모서리가 둥근 직사각형 98"/>
          <p:cNvSpPr/>
          <p:nvPr/>
        </p:nvSpPr>
        <p:spPr>
          <a:xfrm>
            <a:off x="2254250" y="3392488"/>
            <a:ext cx="3852188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00" name="모서리가 둥근 직사각형 99"/>
          <p:cNvSpPr/>
          <p:nvPr/>
        </p:nvSpPr>
        <p:spPr>
          <a:xfrm>
            <a:off x="2254250" y="4819650"/>
            <a:ext cx="739471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01" name="모서리가 둥근 직사각형 100"/>
          <p:cNvSpPr/>
          <p:nvPr/>
        </p:nvSpPr>
        <p:spPr>
          <a:xfrm>
            <a:off x="2254250" y="5183188"/>
            <a:ext cx="1725895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2254250" y="5518298"/>
            <a:ext cx="2158262" cy="24818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2254251" y="5901070"/>
            <a:ext cx="2626094" cy="22573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04" name="모서리가 둥근 직사각형 103"/>
          <p:cNvSpPr/>
          <p:nvPr/>
        </p:nvSpPr>
        <p:spPr>
          <a:xfrm>
            <a:off x="2264150" y="3723012"/>
            <a:ext cx="3330000" cy="24334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grpSp>
        <p:nvGrpSpPr>
          <p:cNvPr id="2" name="그룹 114"/>
          <p:cNvGrpSpPr>
            <a:grpSpLocks/>
          </p:cNvGrpSpPr>
          <p:nvPr/>
        </p:nvGrpSpPr>
        <p:grpSpPr bwMode="auto">
          <a:xfrm>
            <a:off x="344488" y="382588"/>
            <a:ext cx="8542336" cy="6149683"/>
            <a:chOff x="345082" y="382068"/>
            <a:chExt cx="8542336" cy="6150410"/>
          </a:xfrm>
        </p:grpSpPr>
        <p:grpSp>
          <p:nvGrpSpPr>
            <p:cNvPr id="4" name="그룹 104"/>
            <p:cNvGrpSpPr>
              <a:grpSpLocks/>
            </p:cNvGrpSpPr>
            <p:nvPr/>
          </p:nvGrpSpPr>
          <p:grpSpPr bwMode="auto">
            <a:xfrm>
              <a:off x="345082" y="382068"/>
              <a:ext cx="8286750" cy="5826810"/>
              <a:chOff x="345082" y="382068"/>
              <a:chExt cx="8286750" cy="5826810"/>
            </a:xfrm>
          </p:grpSpPr>
          <p:sp>
            <p:nvSpPr>
              <p:cNvPr id="65" name="TextBox 57"/>
              <p:cNvSpPr txBox="1">
                <a:spLocks noChangeArrowheads="1"/>
              </p:cNvSpPr>
              <p:nvPr/>
            </p:nvSpPr>
            <p:spPr bwMode="auto">
              <a:xfrm>
                <a:off x="2207220" y="2797508"/>
                <a:ext cx="565024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  <a:sp3d extrusionH="57150">
                  <a:bevelT w="1270" h="1270"/>
                </a:sp3d>
              </a:bodyPr>
              <a:lstStyle/>
              <a:p>
                <a:pPr>
                  <a:defRPr/>
                </a:pPr>
                <a:r>
                  <a:rPr lang="en-US" altLang="ko-KR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Hospitality</a:t>
                </a:r>
                <a:r>
                  <a: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경영학부</a:t>
                </a:r>
                <a:r>
                  <a:rPr lang="en-US" altLang="ko-KR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(</a:t>
                </a:r>
                <a:r>
                  <a:rPr lang="ko-KR" altLang="en-US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호텔경영학과</a:t>
                </a:r>
                <a:r>
                  <a:rPr lang="en-US" altLang="ko-KR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, </a:t>
                </a:r>
                <a:r>
                  <a:rPr lang="ko-KR" altLang="en-US" sz="1200" b="1" dirty="0" err="1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컨벤션경영학과</a:t>
                </a:r>
                <a:r>
                  <a:rPr lang="en-US" altLang="ko-KR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, </a:t>
                </a:r>
                <a:r>
                  <a:rPr lang="ko-KR" altLang="en-US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외식경영학과</a:t>
                </a:r>
                <a:r>
                  <a:rPr lang="en-US" altLang="ko-KR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,</a:t>
                </a:r>
              </a:p>
              <a:p>
                <a:pPr>
                  <a:defRPr/>
                </a:pPr>
                <a:r>
                  <a:rPr lang="ko-KR" altLang="en-US" sz="1400" b="1" dirty="0" smtClean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관광학부</a:t>
                </a:r>
                <a:r>
                  <a:rPr lang="en-US" altLang="ko-KR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(</a:t>
                </a:r>
                <a:r>
                  <a:rPr lang="ko-KR" altLang="en-US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관광학과</a:t>
                </a:r>
                <a:r>
                  <a:rPr lang="en-US" altLang="ko-KR" sz="12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, </a:t>
                </a:r>
                <a:r>
                  <a:rPr lang="ko-KR" altLang="en-US" sz="1200" b="1" dirty="0" err="1" smtClean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문화관광콘텐츠학과</a:t>
                </a:r>
                <a:r>
                  <a:rPr lang="en-US" altLang="ko-KR" sz="1200" b="1" dirty="0" smtClean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rPr>
                  <a:t>)</a:t>
                </a:r>
                <a:endParaRPr lang="en-US" altLang="ko-KR" sz="1100" b="1" dirty="0">
                  <a:solidFill>
                    <a:prstClr val="white"/>
                  </a:solidFill>
                  <a:latin typeface="산돌고딕 M" pitchFamily="18" charset="-127"/>
                  <a:ea typeface="산돌고딕 M" pitchFamily="18" charset="-127"/>
                </a:endParaRPr>
              </a:p>
            </p:txBody>
          </p:sp>
          <p:grpSp>
            <p:nvGrpSpPr>
              <p:cNvPr id="5" name="그룹 103"/>
              <p:cNvGrpSpPr>
                <a:grpSpLocks/>
              </p:cNvGrpSpPr>
              <p:nvPr/>
            </p:nvGrpSpPr>
            <p:grpSpPr bwMode="auto">
              <a:xfrm>
                <a:off x="345082" y="382068"/>
                <a:ext cx="8286750" cy="5826810"/>
                <a:chOff x="345082" y="382068"/>
                <a:chExt cx="8286750" cy="5826810"/>
              </a:xfrm>
            </p:grpSpPr>
            <p:sp>
              <p:nvSpPr>
                <p:cNvPr id="49" name="모서리가 둥근 직사각형 48"/>
                <p:cNvSpPr/>
                <p:nvPr/>
              </p:nvSpPr>
              <p:spPr>
                <a:xfrm>
                  <a:off x="713382" y="2891171"/>
                  <a:ext cx="1397000" cy="293687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호텔관광대학</a:t>
                  </a:r>
                </a:p>
              </p:txBody>
            </p:sp>
            <p:sp>
              <p:nvSpPr>
                <p:cNvPr id="50" name="모서리가 둥근 직사각형 49"/>
                <p:cNvSpPr/>
                <p:nvPr/>
              </p:nvSpPr>
              <p:spPr>
                <a:xfrm>
                  <a:off x="713382" y="1754109"/>
                  <a:ext cx="1397000" cy="293687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문과대학</a:t>
                  </a:r>
                </a:p>
              </p:txBody>
            </p:sp>
            <p:sp>
              <p:nvSpPr>
                <p:cNvPr id="51" name="모서리가 둥근 직사각형 50"/>
                <p:cNvSpPr/>
                <p:nvPr/>
              </p:nvSpPr>
              <p:spPr>
                <a:xfrm>
                  <a:off x="713382" y="2122409"/>
                  <a:ext cx="1397000" cy="295275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정경대학</a:t>
                  </a:r>
                </a:p>
              </p:txBody>
            </p:sp>
            <p:sp>
              <p:nvSpPr>
                <p:cNvPr id="52" name="모서리가 둥근 직사각형 51"/>
                <p:cNvSpPr/>
                <p:nvPr/>
              </p:nvSpPr>
              <p:spPr>
                <a:xfrm>
                  <a:off x="713382" y="2456395"/>
                  <a:ext cx="1397000" cy="293687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경영대학</a:t>
                  </a:r>
                </a:p>
              </p:txBody>
            </p:sp>
            <p:sp>
              <p:nvSpPr>
                <p:cNvPr id="53" name="모서리가 둥근 직사각형 52"/>
                <p:cNvSpPr/>
                <p:nvPr/>
              </p:nvSpPr>
              <p:spPr>
                <a:xfrm>
                  <a:off x="713382" y="3357583"/>
                  <a:ext cx="1397000" cy="295275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생활과학대학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54" name="모서리가 둥근 직사각형 53"/>
                <p:cNvSpPr/>
                <p:nvPr/>
              </p:nvSpPr>
              <p:spPr>
                <a:xfrm>
                  <a:off x="713382" y="3710561"/>
                  <a:ext cx="1397000" cy="293688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이과대학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55" name="모서리가 둥근 직사각형 54"/>
                <p:cNvSpPr/>
                <p:nvPr/>
              </p:nvSpPr>
              <p:spPr>
                <a:xfrm>
                  <a:off x="713382" y="4071793"/>
                  <a:ext cx="1397000" cy="293687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 err="1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한의과대학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56" name="모서리가 둥근 직사각형 55"/>
                <p:cNvSpPr/>
                <p:nvPr/>
              </p:nvSpPr>
              <p:spPr>
                <a:xfrm>
                  <a:off x="713382" y="4433023"/>
                  <a:ext cx="1397000" cy="293687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약학대학</a:t>
                  </a:r>
                </a:p>
              </p:txBody>
            </p:sp>
            <p:sp>
              <p:nvSpPr>
                <p:cNvPr id="57" name="모서리가 둥근 직사각형 56"/>
                <p:cNvSpPr/>
                <p:nvPr/>
              </p:nvSpPr>
              <p:spPr>
                <a:xfrm>
                  <a:off x="713382" y="4794254"/>
                  <a:ext cx="1397000" cy="295275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간호과학대학</a:t>
                  </a:r>
                </a:p>
              </p:txBody>
            </p:sp>
            <p:sp>
              <p:nvSpPr>
                <p:cNvPr id="58" name="모서리가 둥근 직사각형 57"/>
                <p:cNvSpPr/>
                <p:nvPr/>
              </p:nvSpPr>
              <p:spPr>
                <a:xfrm>
                  <a:off x="713382" y="5157865"/>
                  <a:ext cx="1397000" cy="293688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음악대학</a:t>
                  </a:r>
                </a:p>
              </p:txBody>
            </p:sp>
            <p:sp>
              <p:nvSpPr>
                <p:cNvPr id="59" name="모서리가 둥근 직사각형 58"/>
                <p:cNvSpPr/>
                <p:nvPr/>
              </p:nvSpPr>
              <p:spPr>
                <a:xfrm>
                  <a:off x="713382" y="5508464"/>
                  <a:ext cx="1397000" cy="293687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미술대학</a:t>
                  </a:r>
                </a:p>
              </p:txBody>
            </p:sp>
            <p:sp>
              <p:nvSpPr>
                <p:cNvPr id="60" name="모서리가 둥근 직사각형 59"/>
                <p:cNvSpPr/>
                <p:nvPr/>
              </p:nvSpPr>
              <p:spPr>
                <a:xfrm>
                  <a:off x="713382" y="5869207"/>
                  <a:ext cx="1397000" cy="295275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-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61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2207220" y="1404678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자율전공학과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(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글로벌 리더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글로벌 비즈니스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)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62" name="TextBox 54"/>
                <p:cNvSpPr txBox="1">
                  <a:spLocks noChangeArrowheads="1"/>
                </p:cNvSpPr>
                <p:nvPr/>
              </p:nvSpPr>
              <p:spPr bwMode="auto">
                <a:xfrm>
                  <a:off x="2207221" y="1731849"/>
                  <a:ext cx="2864510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국어국문학과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사학과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철학과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영어학부</a:t>
                  </a:r>
                </a:p>
              </p:txBody>
            </p:sp>
            <p:sp>
              <p:nvSpPr>
                <p:cNvPr id="63" name="TextBox 55"/>
                <p:cNvSpPr txBox="1">
                  <a:spLocks noChangeArrowheads="1"/>
                </p:cNvSpPr>
                <p:nvPr/>
              </p:nvSpPr>
              <p:spPr bwMode="auto">
                <a:xfrm>
                  <a:off x="2207220" y="2087598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정치외교학과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행정학과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사회학과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경제학과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무역학과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언론정보학과</a:t>
                  </a:r>
                </a:p>
              </p:txBody>
            </p:sp>
            <p:sp>
              <p:nvSpPr>
                <p:cNvPr id="64" name="TextBox 56"/>
                <p:cNvSpPr txBox="1">
                  <a:spLocks noChangeArrowheads="1"/>
                </p:cNvSpPr>
                <p:nvPr/>
              </p:nvSpPr>
              <p:spPr bwMode="auto">
                <a:xfrm>
                  <a:off x="2207220" y="2450045"/>
                  <a:ext cx="6424612" cy="306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경영학부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회계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·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세무학과</a:t>
                  </a:r>
                </a:p>
              </p:txBody>
            </p:sp>
            <p:sp>
              <p:nvSpPr>
                <p:cNvPr id="66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2207220" y="3351233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아동가족학과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주거환경학과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의상학과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식품영양학과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67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2207220" y="3703418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수학과</a:t>
                  </a:r>
                  <a:r>
                    <a:rPr lang="en-US" altLang="ko-KR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물리학과</a:t>
                  </a:r>
                  <a:r>
                    <a:rPr lang="en-US" altLang="ko-KR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화학과</a:t>
                  </a:r>
                  <a:r>
                    <a:rPr lang="en-US" altLang="ko-KR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생물학과</a:t>
                  </a:r>
                  <a:r>
                    <a:rPr lang="en-US" altLang="ko-KR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지리학과</a:t>
                  </a:r>
                  <a:r>
                    <a:rPr lang="en-US" altLang="ko-KR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정보디스플레이학과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68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2207220" y="4064649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한의예과</a:t>
                  </a:r>
                </a:p>
              </p:txBody>
            </p:sp>
            <p:sp>
              <p:nvSpPr>
                <p:cNvPr id="69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2207220" y="4426673"/>
                  <a:ext cx="6424612" cy="3063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한약학과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약과학과</a:t>
                  </a:r>
                </a:p>
              </p:txBody>
            </p:sp>
            <p:sp>
              <p:nvSpPr>
                <p:cNvPr id="70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2207220" y="4787904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간호학과</a:t>
                  </a:r>
                </a:p>
              </p:txBody>
            </p:sp>
            <p:sp>
              <p:nvSpPr>
                <p:cNvPr id="71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2207220" y="5150722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작곡과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성악과</a:t>
                  </a: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기악과</a:t>
                  </a:r>
                </a:p>
              </p:txBody>
            </p:sp>
            <p:sp>
              <p:nvSpPr>
                <p:cNvPr id="72" name="TextBox 64"/>
                <p:cNvSpPr txBox="1">
                  <a:spLocks noChangeArrowheads="1"/>
                </p:cNvSpPr>
                <p:nvPr/>
              </p:nvSpPr>
              <p:spPr bwMode="auto">
                <a:xfrm>
                  <a:off x="2207220" y="5501320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미술학부 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(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한국화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회화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조소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)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73" name="TextBox 65"/>
                <p:cNvSpPr txBox="1">
                  <a:spLocks noChangeArrowheads="1"/>
                </p:cNvSpPr>
                <p:nvPr/>
              </p:nvSpPr>
              <p:spPr bwMode="auto">
                <a:xfrm>
                  <a:off x="2207220" y="5857485"/>
                  <a:ext cx="6424612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>
                    <a:defRPr/>
                  </a:pP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무용학부 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(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한국무용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현대무용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, </a:t>
                  </a:r>
                  <a:r>
                    <a:rPr lang="ko-KR" altLang="en-US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발레</a:t>
                  </a:r>
                  <a:r>
                    <a:rPr lang="en-US" altLang="ko-KR" sz="1400" b="1" dirty="0" smtClean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)</a:t>
                  </a:r>
                  <a:endParaRPr lang="ko-KR" altLang="en-US" sz="1400" b="1" dirty="0">
                    <a:solidFill>
                      <a:prstClr val="white"/>
                    </a:solidFill>
                    <a:latin typeface="산돌고딕 M" pitchFamily="18" charset="-127"/>
                    <a:ea typeface="산돌고딕 M" pitchFamily="18" charset="-127"/>
                  </a:endParaRPr>
                </a:p>
              </p:txBody>
            </p:sp>
            <p:sp>
              <p:nvSpPr>
                <p:cNvPr id="74" name="모서리가 둥근 직사각형 73"/>
                <p:cNvSpPr/>
                <p:nvPr/>
              </p:nvSpPr>
              <p:spPr>
                <a:xfrm>
                  <a:off x="713382" y="1407075"/>
                  <a:ext cx="1397000" cy="293687"/>
                </a:xfrm>
                <a:prstGeom prst="roundRect">
                  <a:avLst>
                    <a:gd name="adj" fmla="val 9058"/>
                  </a:avLst>
                </a:prstGeom>
                <a:no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scene3d>
                    <a:camera prst="orthographicFront"/>
                    <a:lightRig rig="threePt" dir="t"/>
                  </a:scene3d>
                  <a:sp3d extrusionH="57150">
                    <a:bevelT w="1270" h="1270"/>
                  </a:sp3d>
                </a:bodyPr>
                <a:lstStyle/>
                <a:p>
                  <a:pPr algn="r">
                    <a:defRPr/>
                  </a:pPr>
                  <a:r>
                    <a:rPr lang="en-US" altLang="ko-KR" sz="1400" b="1" dirty="0">
                      <a:solidFill>
                        <a:prstClr val="white"/>
                      </a:solidFill>
                      <a:latin typeface="산돌고딕 M" pitchFamily="18" charset="-127"/>
                      <a:ea typeface="산돌고딕 M" pitchFamily="18" charset="-127"/>
                    </a:rPr>
                    <a:t>-</a:t>
                  </a:r>
                </a:p>
              </p:txBody>
            </p:sp>
            <p:sp>
              <p:nvSpPr>
                <p:cNvPr id="75" name="Rectangle 1"/>
                <p:cNvSpPr>
                  <a:spLocks noChangeArrowheads="1"/>
                </p:cNvSpPr>
                <p:nvPr/>
              </p:nvSpPr>
              <p:spPr bwMode="auto">
                <a:xfrm>
                  <a:off x="1030220" y="1045125"/>
                  <a:ext cx="771262" cy="3381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9pPr>
                </a:lstStyle>
                <a:p>
                  <a:pPr marL="85725" eaLnBrk="0" hangingPunct="0">
                    <a:defRPr/>
                  </a:pPr>
                  <a:r>
                    <a:rPr lang="ko-KR" altLang="en-US" sz="1600" b="1" kern="0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산돌고딕 M" pitchFamily="18" charset="-127"/>
                      <a:ea typeface="산돌고딕 M" pitchFamily="18" charset="-127"/>
                    </a:rPr>
                    <a:t>대  학</a:t>
                  </a:r>
                </a:p>
              </p:txBody>
            </p:sp>
            <p:sp>
              <p:nvSpPr>
                <p:cNvPr id="76" name="Rectangle 1"/>
                <p:cNvSpPr>
                  <a:spLocks noChangeArrowheads="1"/>
                </p:cNvSpPr>
                <p:nvPr/>
              </p:nvSpPr>
              <p:spPr bwMode="auto">
                <a:xfrm>
                  <a:off x="4886688" y="1054442"/>
                  <a:ext cx="1164100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  <a:scene3d>
                    <a:camera prst="orthographicFront"/>
                    <a:lightRig rig="threePt" dir="t"/>
                  </a:scene3d>
                  <a:sp3d>
                    <a:bevelT w="1270" h="1270"/>
                  </a:sp3d>
                </a:bodyPr>
                <a:lstStyle>
                  <a:defPPr>
                    <a:defRPr lang="ko-KR"/>
                  </a:defPPr>
                  <a:lvl1pPr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1pPr>
                  <a:lvl2pPr marL="4572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2pPr>
                  <a:lvl3pPr marL="9144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3pPr>
                  <a:lvl4pPr marL="13716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4pPr>
                  <a:lvl5pPr marL="1828800" algn="ctr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sz="1400" kern="1200">
                      <a:solidFill>
                        <a:srgbClr val="FFFFFF"/>
                      </a:solidFill>
                      <a:latin typeface="Rix헤드 B" pitchFamily="18" charset="-127"/>
                      <a:ea typeface="Rix헤드 B" pitchFamily="18" charset="-127"/>
                      <a:cs typeface="+mn-cs"/>
                    </a:defRPr>
                  </a:lvl9pPr>
                </a:lstStyle>
                <a:p>
                  <a:pPr marL="85725" eaLnBrk="0" hangingPunct="0">
                    <a:defRPr/>
                  </a:pPr>
                  <a:r>
                    <a:rPr lang="ko-KR" altLang="en-US" sz="1600" b="1" kern="0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산돌고딕 M" pitchFamily="18" charset="-127"/>
                      <a:ea typeface="산돌고딕 M" pitchFamily="18" charset="-127"/>
                    </a:rPr>
                    <a:t>모 집 단 위</a:t>
                  </a:r>
                </a:p>
              </p:txBody>
            </p:sp>
            <p:sp>
              <p:nvSpPr>
                <p:cNvPr id="77" name="직사각형 3"/>
                <p:cNvSpPr>
                  <a:spLocks noChangeArrowheads="1"/>
                </p:cNvSpPr>
                <p:nvPr/>
              </p:nvSpPr>
              <p:spPr bwMode="auto">
                <a:xfrm>
                  <a:off x="345082" y="382068"/>
                  <a:ext cx="4047903" cy="461665"/>
                </a:xfrm>
                <a:prstGeom prst="rect">
                  <a:avLst/>
                </a:prstGeom>
                <a:noFill/>
              </p:spPr>
              <p:txBody>
                <a:bodyPr wrap="none">
                  <a:scene3d>
                    <a:camera prst="orthographicFront"/>
                    <a:lightRig rig="threePt" dir="t"/>
                  </a:scene3d>
                  <a:sp3d>
                    <a:bevelT w="1270" h="1270"/>
                    <a:bevelB w="1270" h="1270"/>
                  </a:sp3d>
                </a:bodyPr>
                <a:lstStyle/>
                <a:p>
                  <a:pPr eaLnBrk="0" hangingPunct="0">
                    <a:defRPr/>
                  </a:pPr>
                  <a:r>
                    <a:rPr lang="ko-KR" altLang="en-US" sz="2400" b="1" spc="-150" dirty="0">
                      <a:solidFill>
                        <a:prstClr val="white"/>
                      </a:solidFill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  <a:latin typeface="산돌고딕 M" pitchFamily="18" charset="-127"/>
                      <a:ea typeface="산돌고딕 M" pitchFamily="18" charset="-127"/>
                    </a:rPr>
                    <a:t>모집단위 소개</a:t>
                  </a:r>
                </a:p>
              </p:txBody>
            </p:sp>
            <p:cxnSp>
              <p:nvCxnSpPr>
                <p:cNvPr id="78" name="직선 연결선 77"/>
                <p:cNvCxnSpPr/>
                <p:nvPr/>
              </p:nvCxnSpPr>
              <p:spPr>
                <a:xfrm>
                  <a:off x="626068" y="1726838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직선 연결선 78"/>
                <p:cNvCxnSpPr/>
                <p:nvPr/>
              </p:nvCxnSpPr>
              <p:spPr>
                <a:xfrm>
                  <a:off x="626068" y="2068191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직선 연결선 79"/>
                <p:cNvCxnSpPr/>
                <p:nvPr/>
              </p:nvCxnSpPr>
              <p:spPr>
                <a:xfrm>
                  <a:off x="626068" y="2409543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직선 연결선 80"/>
                <p:cNvCxnSpPr/>
                <p:nvPr/>
              </p:nvCxnSpPr>
              <p:spPr>
                <a:xfrm>
                  <a:off x="626068" y="1383898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직선 연결선 81"/>
                <p:cNvCxnSpPr/>
                <p:nvPr/>
              </p:nvCxnSpPr>
              <p:spPr>
                <a:xfrm>
                  <a:off x="626068" y="1023493"/>
                  <a:ext cx="79200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 82"/>
                <p:cNvCxnSpPr/>
                <p:nvPr/>
              </p:nvCxnSpPr>
              <p:spPr>
                <a:xfrm>
                  <a:off x="626068" y="2752484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직선 연결선 83"/>
                <p:cNvCxnSpPr/>
                <p:nvPr/>
              </p:nvCxnSpPr>
              <p:spPr>
                <a:xfrm>
                  <a:off x="626068" y="3328814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직선 연결선 84"/>
                <p:cNvCxnSpPr/>
                <p:nvPr/>
              </p:nvCxnSpPr>
              <p:spPr>
                <a:xfrm>
                  <a:off x="626068" y="3682868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직선 연결선 85"/>
                <p:cNvCxnSpPr/>
                <p:nvPr/>
              </p:nvCxnSpPr>
              <p:spPr>
                <a:xfrm>
                  <a:off x="626068" y="4038510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직선 연결선 86"/>
                <p:cNvCxnSpPr/>
                <p:nvPr/>
              </p:nvCxnSpPr>
              <p:spPr>
                <a:xfrm>
                  <a:off x="626068" y="4392564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직선 연결선 87"/>
                <p:cNvCxnSpPr/>
                <p:nvPr/>
              </p:nvCxnSpPr>
              <p:spPr>
                <a:xfrm>
                  <a:off x="626068" y="4748206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직선 연결선 88"/>
                <p:cNvCxnSpPr/>
                <p:nvPr/>
              </p:nvCxnSpPr>
              <p:spPr>
                <a:xfrm>
                  <a:off x="626068" y="5102260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직선 연결선 89"/>
                <p:cNvCxnSpPr/>
                <p:nvPr/>
              </p:nvCxnSpPr>
              <p:spPr>
                <a:xfrm>
                  <a:off x="626068" y="5457902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직선 연결선 90"/>
                <p:cNvCxnSpPr/>
                <p:nvPr/>
              </p:nvCxnSpPr>
              <p:spPr>
                <a:xfrm>
                  <a:off x="626068" y="5813544"/>
                  <a:ext cx="7920000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직선 연결선 91"/>
                <p:cNvCxnSpPr/>
                <p:nvPr/>
              </p:nvCxnSpPr>
              <p:spPr>
                <a:xfrm>
                  <a:off x="626068" y="6208878"/>
                  <a:ext cx="7920000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그룹 110"/>
            <p:cNvGrpSpPr>
              <a:grpSpLocks/>
            </p:cNvGrpSpPr>
            <p:nvPr/>
          </p:nvGrpSpPr>
          <p:grpSpPr bwMode="auto">
            <a:xfrm>
              <a:off x="5638068" y="6224665"/>
              <a:ext cx="3249350" cy="307813"/>
              <a:chOff x="5202127" y="557512"/>
              <a:chExt cx="3249350" cy="307813"/>
            </a:xfrm>
          </p:grpSpPr>
          <p:sp>
            <p:nvSpPr>
              <p:cNvPr id="109" name="모서리가 둥근 직사각형 108"/>
              <p:cNvSpPr/>
              <p:nvPr/>
            </p:nvSpPr>
            <p:spPr>
              <a:xfrm>
                <a:off x="5202127" y="640467"/>
                <a:ext cx="147036" cy="147053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  <a:latin typeface="산돌고딕 M" pitchFamily="18" charset="-127"/>
                  <a:ea typeface="산돌고딕 M" pitchFamily="18" charset="-127"/>
                </a:endParaRPr>
              </a:p>
            </p:txBody>
          </p:sp>
          <p:sp>
            <p:nvSpPr>
              <p:cNvPr id="110" name="Rectangle 1"/>
              <p:cNvSpPr>
                <a:spLocks noChangeArrowheads="1"/>
              </p:cNvSpPr>
              <p:nvPr/>
            </p:nvSpPr>
            <p:spPr bwMode="auto">
              <a:xfrm>
                <a:off x="5246174" y="557512"/>
                <a:ext cx="3205303" cy="307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rgbClr val="FFFFFF"/>
                    </a:solidFill>
                    <a:latin typeface="Rix헤드 B" pitchFamily="18" charset="-127"/>
                    <a:ea typeface="Rix헤드 B" pitchFamily="18" charset="-127"/>
                    <a:cs typeface="+mn-cs"/>
                  </a:defRPr>
                </a:lvl9pPr>
              </a:lstStyle>
              <a:p>
                <a:pPr marL="85725" algn="l" eaLnBrk="0" hangingPunct="0">
                  <a:defRPr/>
                </a:pPr>
                <a:r>
                  <a:rPr lang="ko-KR" altLang="en-US" b="1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산돌고딕 M" pitchFamily="18" charset="-127"/>
                    <a:ea typeface="산돌고딕 M" pitchFamily="18" charset="-127"/>
                  </a:rPr>
                  <a:t>학과정원의 </a:t>
                </a:r>
                <a:r>
                  <a:rPr lang="en-US" altLang="ko-KR" b="1" kern="0" dirty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산돌고딕 M" pitchFamily="18" charset="-127"/>
                    <a:ea typeface="산돌고딕 M" pitchFamily="18" charset="-127"/>
                  </a:rPr>
                  <a:t>10</a:t>
                </a:r>
                <a:r>
                  <a:rPr lang="en-US" altLang="ko-KR" b="1" kern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산돌고딕 M" pitchFamily="18" charset="-127"/>
                    <a:ea typeface="산돌고딕 M" pitchFamily="18" charset="-127"/>
                  </a:rPr>
                  <a:t>%</a:t>
                </a:r>
                <a:r>
                  <a:rPr lang="ko-KR" altLang="en-US" b="1" kern="0" smtClean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산돌고딕 M" pitchFamily="18" charset="-127"/>
                    <a:ea typeface="산돌고딕 M" pitchFamily="18" charset="-127"/>
                  </a:rPr>
                  <a:t>내에서 교직이수 가능</a:t>
                </a:r>
                <a:endParaRPr lang="en-US" altLang="ko-KR" spc="-15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산돌고딕 M" pitchFamily="18" charset="-127"/>
                  <a:ea typeface="산돌고딕 M" pitchFamily="18" charset="-127"/>
                </a:endParaRP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 descr="\\Admin-c3caf49d0\2012년 프로젝트\B.2012년 진행\018.2012년02월14일~03월 16일_경희대학교 학교홍보&amp;전형안내 프레젠테이션\from\PPT사진\국제캠퍼스\국제정문.png"/>
          <p:cNvPicPr>
            <a:picLocks noChangeAspect="1" noChangeArrowheads="1"/>
          </p:cNvPicPr>
          <p:nvPr/>
        </p:nvPicPr>
        <p:blipFill>
          <a:blip r:embed="rId2" cstate="print"/>
          <a:srcRect l="2852" t="291"/>
          <a:stretch>
            <a:fillRect/>
          </a:stretch>
        </p:blipFill>
        <p:spPr bwMode="auto">
          <a:xfrm>
            <a:off x="0" y="-26988"/>
            <a:ext cx="9190038" cy="694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그림 25" descr="블러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938" y="-14288"/>
            <a:ext cx="9180513" cy="695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직사각형 26"/>
          <p:cNvSpPr/>
          <p:nvPr/>
        </p:nvSpPr>
        <p:spPr>
          <a:xfrm>
            <a:off x="190500" y="163513"/>
            <a:ext cx="8782050" cy="6564312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0" name="모서리가 둥근 직사각형 89"/>
          <p:cNvSpPr/>
          <p:nvPr/>
        </p:nvSpPr>
        <p:spPr>
          <a:xfrm>
            <a:off x="3152775" y="2009775"/>
            <a:ext cx="1512888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1" name="모서리가 둥근 직사각형 90"/>
          <p:cNvSpPr/>
          <p:nvPr/>
        </p:nvSpPr>
        <p:spPr>
          <a:xfrm>
            <a:off x="2252663" y="2897188"/>
            <a:ext cx="2808000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2" name="모서리가 둥근 직사각형 91"/>
          <p:cNvSpPr/>
          <p:nvPr/>
        </p:nvSpPr>
        <p:spPr>
          <a:xfrm>
            <a:off x="3157538" y="3298825"/>
            <a:ext cx="1216025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2252663" y="3509963"/>
            <a:ext cx="3043237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4" name="모서리가 둥근 직사각형 93"/>
          <p:cNvSpPr/>
          <p:nvPr/>
        </p:nvSpPr>
        <p:spPr>
          <a:xfrm>
            <a:off x="2252663" y="4519613"/>
            <a:ext cx="4932362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5" name="모서리가 둥근 직사각형 94"/>
          <p:cNvSpPr/>
          <p:nvPr/>
        </p:nvSpPr>
        <p:spPr>
          <a:xfrm>
            <a:off x="3143250" y="4725988"/>
            <a:ext cx="1847850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2252663" y="5173663"/>
            <a:ext cx="5453062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7" name="모서리가 둥근 직사각형 96"/>
          <p:cNvSpPr/>
          <p:nvPr/>
        </p:nvSpPr>
        <p:spPr>
          <a:xfrm>
            <a:off x="3638550" y="5383213"/>
            <a:ext cx="714375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8" name="모서리가 둥근 직사각형 97"/>
          <p:cNvSpPr/>
          <p:nvPr/>
        </p:nvSpPr>
        <p:spPr>
          <a:xfrm>
            <a:off x="5838825" y="5383213"/>
            <a:ext cx="1085850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99" name="모서리가 둥근 직사각형 98"/>
          <p:cNvSpPr/>
          <p:nvPr/>
        </p:nvSpPr>
        <p:spPr>
          <a:xfrm>
            <a:off x="2252663" y="5768975"/>
            <a:ext cx="758825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100" name="모서리가 둥근 직사각형 99"/>
          <p:cNvSpPr/>
          <p:nvPr/>
        </p:nvSpPr>
        <p:spPr>
          <a:xfrm>
            <a:off x="6294438" y="5759450"/>
            <a:ext cx="865187" cy="234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29" name="TextBox 57"/>
          <p:cNvSpPr txBox="1">
            <a:spLocks noChangeArrowheads="1"/>
          </p:cNvSpPr>
          <p:nvPr/>
        </p:nvSpPr>
        <p:spPr bwMode="auto">
          <a:xfrm>
            <a:off x="2207220" y="3264233"/>
            <a:ext cx="56502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유전공학과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식품생명공학과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한방재료가공학과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</a:p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식물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·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환경신소재공학과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원예생명공학과</a:t>
            </a:r>
          </a:p>
        </p:txBody>
      </p:sp>
      <p:sp>
        <p:nvSpPr>
          <p:cNvPr id="43" name="모서리가 둥근 직사각형 42"/>
          <p:cNvSpPr/>
          <p:nvPr/>
        </p:nvSpPr>
        <p:spPr>
          <a:xfrm>
            <a:off x="713382" y="3379000"/>
            <a:ext cx="1397000" cy="293687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생명과학대학</a:t>
            </a:r>
          </a:p>
        </p:txBody>
      </p:sp>
      <p:sp>
        <p:nvSpPr>
          <p:cNvPr id="45" name="모서리가 둥근 직사각형 44"/>
          <p:cNvSpPr/>
          <p:nvPr/>
        </p:nvSpPr>
        <p:spPr>
          <a:xfrm>
            <a:off x="713382" y="2419329"/>
            <a:ext cx="1397000" cy="295275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전자정보대학</a:t>
            </a:r>
          </a:p>
        </p:txBody>
      </p:sp>
      <p:sp>
        <p:nvSpPr>
          <p:cNvPr id="46" name="모서리가 둥근 직사각형 45"/>
          <p:cNvSpPr/>
          <p:nvPr/>
        </p:nvSpPr>
        <p:spPr>
          <a:xfrm>
            <a:off x="713382" y="2865970"/>
            <a:ext cx="1397000" cy="293687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응용과학대학</a:t>
            </a:r>
          </a:p>
        </p:txBody>
      </p:sp>
      <p:sp>
        <p:nvSpPr>
          <p:cNvPr id="49" name="모서리가 둥근 직사각형 48"/>
          <p:cNvSpPr/>
          <p:nvPr/>
        </p:nvSpPr>
        <p:spPr>
          <a:xfrm>
            <a:off x="713382" y="3967018"/>
            <a:ext cx="1397000" cy="293687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국제대학</a:t>
            </a:r>
          </a:p>
        </p:txBody>
      </p:sp>
      <p:sp>
        <p:nvSpPr>
          <p:cNvPr id="50" name="모서리가 둥근 직사각형 49"/>
          <p:cNvSpPr/>
          <p:nvPr/>
        </p:nvSpPr>
        <p:spPr>
          <a:xfrm>
            <a:off x="713382" y="4598590"/>
            <a:ext cx="1397000" cy="293687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외국어대학</a:t>
            </a:r>
          </a:p>
        </p:txBody>
      </p:sp>
      <p:sp>
        <p:nvSpPr>
          <p:cNvPr id="51" name="모서리가 둥근 직사각형 50"/>
          <p:cNvSpPr/>
          <p:nvPr/>
        </p:nvSpPr>
        <p:spPr>
          <a:xfrm>
            <a:off x="297712" y="5252751"/>
            <a:ext cx="1812670" cy="295275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spc="-150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예술 </a:t>
            </a:r>
            <a:r>
              <a:rPr lang="en-US" altLang="ko-KR" sz="1400" b="1" spc="-150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· </a:t>
            </a:r>
            <a:r>
              <a:rPr lang="ko-KR" altLang="en-US" sz="1400" b="1" spc="-150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디자인 대학</a:t>
            </a:r>
          </a:p>
        </p:txBody>
      </p:sp>
      <p:sp>
        <p:nvSpPr>
          <p:cNvPr id="55" name="TextBox 53"/>
          <p:cNvSpPr txBox="1">
            <a:spLocks noChangeArrowheads="1"/>
          </p:cNvSpPr>
          <p:nvPr/>
        </p:nvSpPr>
        <p:spPr bwMode="auto">
          <a:xfrm>
            <a:off x="2207220" y="1490400"/>
            <a:ext cx="6424612" cy="79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lnSpc>
                <a:spcPct val="110000"/>
              </a:lnSpc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기계공학과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산업경영공학과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원자력공학과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화학공학과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정보전자신소재공학과</a:t>
            </a:r>
            <a:r>
              <a:rPr lang="en-US" altLang="ko-KR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사회기반시스템공학과</a:t>
            </a:r>
            <a:r>
              <a:rPr lang="en-US" altLang="ko-KR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</a:p>
          <a:p>
            <a:pPr>
              <a:lnSpc>
                <a:spcPct val="110000"/>
              </a:lnSpc>
              <a:defRPr/>
            </a:pPr>
            <a:r>
              <a:rPr lang="ko-KR" altLang="en-US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건축공학과</a:t>
            </a:r>
            <a:r>
              <a:rPr lang="en-US" altLang="ko-KR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 err="1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환경학및환경공학과</a:t>
            </a:r>
            <a:r>
              <a:rPr lang="en-US" altLang="ko-KR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건축학과</a:t>
            </a:r>
            <a:endParaRPr lang="ko-KR" altLang="en-US" sz="1400" b="1" dirty="0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57" name="TextBox 55"/>
          <p:cNvSpPr txBox="1">
            <a:spLocks noChangeArrowheads="1"/>
          </p:cNvSpPr>
          <p:nvPr/>
        </p:nvSpPr>
        <p:spPr bwMode="auto">
          <a:xfrm>
            <a:off x="2207220" y="2412979"/>
            <a:ext cx="6424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전자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·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전파공학과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컴퓨터공학과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 err="1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생체의공학과</a:t>
            </a:r>
            <a:endParaRPr lang="ko-KR" altLang="en-US" sz="1400" b="1" dirty="0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58" name="TextBox 56"/>
          <p:cNvSpPr txBox="1">
            <a:spLocks noChangeArrowheads="1"/>
          </p:cNvSpPr>
          <p:nvPr/>
        </p:nvSpPr>
        <p:spPr bwMode="auto">
          <a:xfrm>
            <a:off x="2207220" y="2859620"/>
            <a:ext cx="642461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응용수학과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 smtClean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응용물리학과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응용화학과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우주과학과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2207220" y="3959874"/>
            <a:ext cx="6424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국제학과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2207220" y="4483823"/>
            <a:ext cx="64246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프랑스어학과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스페인어학과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러시아어학과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중국어학과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일본어학과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</a:p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한국어학과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글로벌커뮤니케이션학부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2207220" y="5138778"/>
            <a:ext cx="64246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산업디자인학과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시각정보디자인학과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환경조경디자인학과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의류디자인학과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</a:t>
            </a:r>
          </a:p>
          <a:p>
            <a:pPr>
              <a:defRPr/>
            </a:pPr>
            <a:r>
              <a:rPr lang="ko-KR" altLang="en-US" sz="1400" b="1" dirty="0" err="1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디지털콘텐츠학과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도예학과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포스트모던음악학과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연극영화학과</a:t>
            </a:r>
          </a:p>
        </p:txBody>
      </p:sp>
      <p:sp>
        <p:nvSpPr>
          <p:cNvPr id="67" name="모서리가 둥근 직사각형 66"/>
          <p:cNvSpPr/>
          <p:nvPr/>
        </p:nvSpPr>
        <p:spPr>
          <a:xfrm>
            <a:off x="713382" y="1741454"/>
            <a:ext cx="1397000" cy="293687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공과대학</a:t>
            </a:r>
          </a:p>
        </p:txBody>
      </p:sp>
      <p:sp>
        <p:nvSpPr>
          <p:cNvPr id="68" name="Rectangle 1"/>
          <p:cNvSpPr>
            <a:spLocks noChangeArrowheads="1"/>
          </p:cNvSpPr>
          <p:nvPr/>
        </p:nvSpPr>
        <p:spPr bwMode="auto">
          <a:xfrm>
            <a:off x="1030220" y="1045125"/>
            <a:ext cx="7712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9pPr>
          </a:lstStyle>
          <a:p>
            <a:pPr marL="85725" eaLnBrk="0" hangingPunct="0">
              <a:defRPr/>
            </a:pPr>
            <a:r>
              <a:rPr lang="ko-KR" altLang="en-US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대  학</a:t>
            </a:r>
          </a:p>
        </p:txBody>
      </p:sp>
      <p:sp>
        <p:nvSpPr>
          <p:cNvPr id="69" name="Rectangle 1"/>
          <p:cNvSpPr>
            <a:spLocks noChangeArrowheads="1"/>
          </p:cNvSpPr>
          <p:nvPr/>
        </p:nvSpPr>
        <p:spPr bwMode="auto">
          <a:xfrm>
            <a:off x="4886688" y="1054442"/>
            <a:ext cx="1164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9pPr>
          </a:lstStyle>
          <a:p>
            <a:pPr marL="85725" eaLnBrk="0" hangingPunct="0">
              <a:defRPr/>
            </a:pPr>
            <a:r>
              <a:rPr lang="ko-KR" altLang="en-US" sz="1600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모 집 단 위</a:t>
            </a:r>
          </a:p>
        </p:txBody>
      </p:sp>
      <p:sp>
        <p:nvSpPr>
          <p:cNvPr id="70" name="직사각형 3"/>
          <p:cNvSpPr>
            <a:spLocks noChangeArrowheads="1"/>
          </p:cNvSpPr>
          <p:nvPr/>
        </p:nvSpPr>
        <p:spPr bwMode="auto">
          <a:xfrm>
            <a:off x="345082" y="382068"/>
            <a:ext cx="4047903" cy="461665"/>
          </a:xfrm>
          <a:prstGeom prst="rect">
            <a:avLst/>
          </a:prstGeom>
          <a:noFill/>
        </p:spPr>
        <p:txBody>
          <a:bodyPr wrap="none"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 eaLnBrk="0" hangingPunct="0">
              <a:defRPr/>
            </a:pPr>
            <a:r>
              <a:rPr lang="ko-KR" altLang="en-US" sz="2400" b="1" spc="-15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산돌고딕 M" pitchFamily="18" charset="-127"/>
                <a:ea typeface="산돌고딕 M" pitchFamily="18" charset="-127"/>
              </a:rPr>
              <a:t>모집단위 소개</a:t>
            </a:r>
          </a:p>
        </p:txBody>
      </p:sp>
      <p:cxnSp>
        <p:nvCxnSpPr>
          <p:cNvPr id="72" name="직선 연결선 71"/>
          <p:cNvCxnSpPr/>
          <p:nvPr/>
        </p:nvCxnSpPr>
        <p:spPr>
          <a:xfrm>
            <a:off x="626400" y="2344738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직선 연결선 72"/>
          <p:cNvCxnSpPr/>
          <p:nvPr/>
        </p:nvCxnSpPr>
        <p:spPr>
          <a:xfrm>
            <a:off x="626400" y="2771775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직선 연결선 73"/>
          <p:cNvCxnSpPr/>
          <p:nvPr/>
        </p:nvCxnSpPr>
        <p:spPr>
          <a:xfrm>
            <a:off x="626400" y="1384300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직선 연결선 74"/>
          <p:cNvCxnSpPr/>
          <p:nvPr/>
        </p:nvCxnSpPr>
        <p:spPr>
          <a:xfrm>
            <a:off x="626400" y="1023938"/>
            <a:ext cx="792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75"/>
          <p:cNvCxnSpPr/>
          <p:nvPr/>
        </p:nvCxnSpPr>
        <p:spPr>
          <a:xfrm>
            <a:off x="626400" y="3209925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/>
          <p:cNvCxnSpPr/>
          <p:nvPr/>
        </p:nvCxnSpPr>
        <p:spPr>
          <a:xfrm>
            <a:off x="626400" y="3833813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/>
          <p:cNvCxnSpPr/>
          <p:nvPr/>
        </p:nvCxnSpPr>
        <p:spPr>
          <a:xfrm>
            <a:off x="626400" y="4392613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626400" y="6113463"/>
            <a:ext cx="7920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626400" y="5091113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>
            <a:off x="626400" y="5680075"/>
            <a:ext cx="792000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모서리가 둥근 직사각형 87"/>
          <p:cNvSpPr/>
          <p:nvPr/>
        </p:nvSpPr>
        <p:spPr>
          <a:xfrm>
            <a:off x="311889" y="5744096"/>
            <a:ext cx="1812670" cy="295275"/>
          </a:xfrm>
          <a:prstGeom prst="roundRect">
            <a:avLst>
              <a:gd name="adj" fmla="val 905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 algn="r"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체육대학</a:t>
            </a:r>
          </a:p>
        </p:txBody>
      </p:sp>
      <p:sp>
        <p:nvSpPr>
          <p:cNvPr id="89" name="TextBox 88"/>
          <p:cNvSpPr txBox="1">
            <a:spLocks noChangeArrowheads="1"/>
          </p:cNvSpPr>
          <p:nvPr/>
        </p:nvSpPr>
        <p:spPr bwMode="auto">
          <a:xfrm>
            <a:off x="2221397" y="5737746"/>
            <a:ext cx="64246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1270" h="1270"/>
            </a:sp3d>
          </a:bodyPr>
          <a:lstStyle/>
          <a:p>
            <a:pPr>
              <a:defRPr/>
            </a:pP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체육학과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스포츠의학과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골프산업학과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스포츠지도학과</a:t>
            </a:r>
            <a:r>
              <a:rPr lang="en-US" altLang="ko-KR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  <a:r>
              <a:rPr lang="ko-KR" altLang="en-US" sz="1400" b="1" dirty="0">
                <a:solidFill>
                  <a:prstClr val="white"/>
                </a:solidFill>
                <a:latin typeface="산돌고딕 M" pitchFamily="18" charset="-127"/>
                <a:ea typeface="산돌고딕 M" pitchFamily="18" charset="-127"/>
              </a:rPr>
              <a:t>태권도학과</a:t>
            </a:r>
          </a:p>
        </p:txBody>
      </p:sp>
      <p:sp>
        <p:nvSpPr>
          <p:cNvPr id="54" name="모서리가 둥근 직사각형 53"/>
          <p:cNvSpPr/>
          <p:nvPr/>
        </p:nvSpPr>
        <p:spPr>
          <a:xfrm>
            <a:off x="5637600" y="6307201"/>
            <a:ext cx="147600" cy="147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56" name="Rectangle 1"/>
          <p:cNvSpPr>
            <a:spLocks noChangeArrowheads="1"/>
          </p:cNvSpPr>
          <p:nvPr/>
        </p:nvSpPr>
        <p:spPr bwMode="auto">
          <a:xfrm>
            <a:off x="5679787" y="6252161"/>
            <a:ext cx="3090409" cy="46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rgbClr val="FFFFFF"/>
                </a:solidFill>
                <a:latin typeface="Rix헤드 B" pitchFamily="18" charset="-127"/>
                <a:ea typeface="Rix헤드 B" pitchFamily="18" charset="-127"/>
                <a:cs typeface="+mn-cs"/>
              </a:defRPr>
            </a:lvl9pPr>
          </a:lstStyle>
          <a:p>
            <a:pPr marL="85725" algn="l" eaLnBrk="0" hangingPunct="0">
              <a:lnSpc>
                <a:spcPct val="85000"/>
              </a:lnSpc>
              <a:defRPr/>
            </a:pPr>
            <a:r>
              <a:rPr lang="ko-KR" altLang="en-US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학과정원의 </a:t>
            </a:r>
            <a:r>
              <a:rPr lang="en-US" altLang="ko-KR" b="1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10</a:t>
            </a:r>
            <a:r>
              <a:rPr lang="en-US" altLang="ko-KR" b="1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%</a:t>
            </a:r>
            <a:r>
              <a:rPr lang="ko-KR" altLang="en-US" b="1" kern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내에서 교직이수 가능</a:t>
            </a:r>
            <a:endParaRPr lang="en-US" altLang="ko-KR" b="1" kern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 M" pitchFamily="18" charset="-127"/>
              <a:ea typeface="산돌고딕 M" pitchFamily="18" charset="-127"/>
            </a:endParaRPr>
          </a:p>
          <a:p>
            <a:pPr marL="85725" algn="l" eaLnBrk="0" hangingPunct="0">
              <a:lnSpc>
                <a:spcPct val="85000"/>
              </a:lnSpc>
              <a:defRPr/>
            </a:pPr>
            <a:r>
              <a:rPr lang="en-US" altLang="ko-KR" spc="-15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(</a:t>
            </a:r>
            <a:r>
              <a:rPr lang="ko-KR" altLang="en-US" sz="1100" spc="-15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환경공학과제외</a:t>
            </a:r>
            <a:r>
              <a:rPr lang="en-US" altLang="ko-KR" sz="1100" spc="-15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 M" pitchFamily="18" charset="-127"/>
                <a:ea typeface="산돌고딕 M" pitchFamily="18" charset="-127"/>
              </a:rPr>
              <a:t>)</a:t>
            </a:r>
            <a:endParaRPr lang="en-US" altLang="ko-KR" spc="-15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 M" pitchFamily="18" charset="-127"/>
              <a:ea typeface="산돌고딕 M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바닥" descr="06.pn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 bwMode="auto">
          <a:xfrm>
            <a:off x="0" y="3860800"/>
            <a:ext cx="91392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직사각형 2"/>
          <p:cNvSpPr>
            <a:spLocks noChangeArrowheads="1"/>
          </p:cNvSpPr>
          <p:nvPr/>
        </p:nvSpPr>
        <p:spPr bwMode="auto">
          <a:xfrm>
            <a:off x="583067" y="2845061"/>
            <a:ext cx="2270125" cy="740845"/>
          </a:xfrm>
          <a:prstGeom prst="rect">
            <a:avLst/>
          </a:prstGeom>
          <a:noFill/>
        </p:spPr>
        <p:txBody>
          <a:bodyPr lIns="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85725" indent="-85725" algn="ctr" eaLnBrk="0" hangingPunct="0">
              <a:defRPr/>
            </a:pPr>
            <a:r>
              <a:rPr lang="en-US" altLang="ko-KR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TFT-LCD/AMOLED/CNT </a:t>
            </a:r>
          </a:p>
          <a:p>
            <a:pPr marL="85725" indent="-85725" algn="ctr" eaLnBrk="0" hangingPunct="0">
              <a:defRPr/>
            </a:pP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디스플레이 제작이 가능한 </a:t>
            </a:r>
            <a:endParaRPr lang="en-US" altLang="ko-KR" sz="1400" b="1" dirty="0">
              <a:ln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marL="85725" indent="-85725" algn="ctr" eaLnBrk="0" hangingPunct="0">
              <a:defRPr/>
            </a:pP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세계 최고의  연구시설</a:t>
            </a:r>
            <a:endParaRPr lang="en-US" altLang="ko-KR" sz="1400" b="1" dirty="0">
              <a:ln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22" name="직사각형 2"/>
          <p:cNvSpPr>
            <a:spLocks noChangeArrowheads="1"/>
          </p:cNvSpPr>
          <p:nvPr/>
        </p:nvSpPr>
        <p:spPr bwMode="auto">
          <a:xfrm>
            <a:off x="3176777" y="2847242"/>
            <a:ext cx="2766824" cy="740845"/>
          </a:xfrm>
          <a:prstGeom prst="rect">
            <a:avLst/>
          </a:prstGeom>
          <a:noFill/>
        </p:spPr>
        <p:txBody>
          <a:bodyPr lIns="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프랑스 파리 </a:t>
            </a:r>
            <a:r>
              <a:rPr lang="en-US" altLang="ko-KR" sz="1400" b="1" dirty="0" err="1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Ecole</a:t>
            </a:r>
            <a:r>
              <a:rPr lang="en-US" altLang="ko-KR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 </a:t>
            </a:r>
            <a:r>
              <a:rPr lang="en-US" altLang="ko-KR" sz="1400" b="1" dirty="0" err="1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Polytechnique</a:t>
            </a:r>
            <a:r>
              <a:rPr lang="en-US" altLang="ko-KR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</a:p>
          <a:p>
            <a:pPr marL="85725" indent="-85725" algn="ctr" eaLnBrk="0" hangingPunct="0">
              <a:defRPr/>
            </a:pP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대만 </a:t>
            </a:r>
            <a:r>
              <a:rPr lang="en-US" altLang="ko-KR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Kun Shan University</a:t>
            </a: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에서 </a:t>
            </a:r>
            <a:endParaRPr lang="en-US" altLang="ko-KR" sz="1400" b="1" dirty="0">
              <a:ln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marL="85725" indent="-85725" algn="ctr" eaLnBrk="0" hangingPunct="0">
              <a:defRPr/>
            </a:pPr>
            <a:r>
              <a:rPr lang="en-US" altLang="ko-KR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4</a:t>
            </a: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주 </a:t>
            </a:r>
            <a:r>
              <a:rPr lang="en-US" altLang="ko-KR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Internship </a:t>
            </a: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지원</a:t>
            </a:r>
            <a:endParaRPr lang="en-US" altLang="ko-KR" sz="1400" b="1" dirty="0">
              <a:ln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23" name="직사각형 2"/>
          <p:cNvSpPr>
            <a:spLocks noChangeArrowheads="1"/>
          </p:cNvSpPr>
          <p:nvPr/>
        </p:nvSpPr>
        <p:spPr bwMode="auto">
          <a:xfrm>
            <a:off x="6279296" y="2845061"/>
            <a:ext cx="2245902" cy="740845"/>
          </a:xfrm>
          <a:prstGeom prst="rect">
            <a:avLst/>
          </a:prstGeom>
          <a:noFill/>
        </p:spPr>
        <p:txBody>
          <a:bodyPr lIns="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85725" indent="-85725" algn="ctr" eaLnBrk="0" hangingPunct="0">
              <a:defRPr/>
            </a:pPr>
            <a:r>
              <a:rPr lang="en-US" altLang="ko-KR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LG·</a:t>
            </a: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삼성 과목 개설 </a:t>
            </a:r>
            <a:endParaRPr lang="en-US" altLang="ko-KR" sz="1400" b="1" dirty="0">
              <a:ln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marL="85725" indent="-85725" algn="ctr" eaLnBrk="0" hangingPunct="0">
              <a:defRPr/>
            </a:pP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→ 맞춤 인력 양성</a:t>
            </a:r>
          </a:p>
          <a:p>
            <a:pPr marL="85725" indent="-85725" algn="ctr" eaLnBrk="0" hangingPunct="0">
              <a:defRPr/>
            </a:pP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산업체 </a:t>
            </a:r>
            <a:r>
              <a:rPr lang="ko-KR" altLang="en-US" sz="1400" b="1" dirty="0" err="1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인턴십</a:t>
            </a:r>
            <a:r>
              <a:rPr lang="ko-KR" altLang="en-US" sz="1400" b="1" dirty="0">
                <a:ln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 프로그램 지원</a:t>
            </a:r>
          </a:p>
        </p:txBody>
      </p:sp>
      <p:sp>
        <p:nvSpPr>
          <p:cNvPr id="31" name="TextBox 30"/>
          <p:cNvSpPr txBox="1"/>
          <p:nvPr/>
        </p:nvSpPr>
        <p:spPr bwMode="auto">
          <a:xfrm>
            <a:off x="0" y="0"/>
            <a:ext cx="8122722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대한민국 </a:t>
            </a:r>
            <a:r>
              <a:rPr lang="en-US" altLang="ko-KR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TOP, </a:t>
            </a: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뜨는 학과</a:t>
            </a:r>
            <a:r>
              <a:rPr lang="en-US" altLang="ko-KR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! - </a:t>
            </a: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정보디스플레이학과</a:t>
            </a:r>
          </a:p>
        </p:txBody>
      </p:sp>
      <p:grpSp>
        <p:nvGrpSpPr>
          <p:cNvPr id="3" name="그룹 95"/>
          <p:cNvGrpSpPr>
            <a:grpSpLocks/>
          </p:cNvGrpSpPr>
          <p:nvPr/>
        </p:nvGrpSpPr>
        <p:grpSpPr bwMode="auto">
          <a:xfrm>
            <a:off x="2019300" y="4322527"/>
            <a:ext cx="1562099" cy="2325924"/>
            <a:chOff x="2174416" y="4349517"/>
            <a:chExt cx="1803746" cy="2325831"/>
          </a:xfrm>
        </p:grpSpPr>
        <p:pic>
          <p:nvPicPr>
            <p:cNvPr id="28750" name="그림 79" descr="그림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174416" y="4665650"/>
              <a:ext cx="1803746" cy="1951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직사각형 38"/>
            <p:cNvSpPr>
              <a:spLocks noChangeArrowheads="1"/>
            </p:cNvSpPr>
            <p:nvPr/>
          </p:nvSpPr>
          <p:spPr bwMode="auto">
            <a:xfrm>
              <a:off x="2674454" y="6427844"/>
              <a:ext cx="415498" cy="247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2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2010</a:t>
              </a:r>
              <a:endParaRPr lang="ko-KR" altLang="en-US" sz="12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42" name="직사각형 41"/>
            <p:cNvSpPr>
              <a:spLocks noChangeArrowheads="1"/>
            </p:cNvSpPr>
            <p:nvPr/>
          </p:nvSpPr>
          <p:spPr bwMode="auto">
            <a:xfrm>
              <a:off x="3097758" y="6299259"/>
              <a:ext cx="415498" cy="247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2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2011</a:t>
              </a:r>
              <a:endParaRPr lang="ko-KR" altLang="en-US" sz="12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43" name="직사각형 42"/>
            <p:cNvSpPr>
              <a:spLocks noChangeArrowheads="1"/>
            </p:cNvSpPr>
            <p:nvPr/>
          </p:nvSpPr>
          <p:spPr bwMode="auto">
            <a:xfrm>
              <a:off x="3521061" y="6170673"/>
              <a:ext cx="415498" cy="247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2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2012</a:t>
              </a:r>
              <a:endParaRPr lang="ko-KR" altLang="en-US" sz="12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55" name="직사각형 54"/>
            <p:cNvSpPr>
              <a:spLocks noChangeArrowheads="1"/>
            </p:cNvSpPr>
            <p:nvPr/>
          </p:nvSpPr>
          <p:spPr bwMode="auto">
            <a:xfrm>
              <a:off x="2225248" y="5146062"/>
              <a:ext cx="386643" cy="29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10</a:t>
              </a:r>
              <a:endPara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56" name="직사각형 55"/>
            <p:cNvSpPr>
              <a:spLocks noChangeArrowheads="1"/>
            </p:cNvSpPr>
            <p:nvPr/>
          </p:nvSpPr>
          <p:spPr bwMode="auto">
            <a:xfrm>
              <a:off x="2682910" y="4813250"/>
              <a:ext cx="386643" cy="299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6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19</a:t>
              </a:r>
              <a:endPara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57" name="직사각형 56"/>
            <p:cNvSpPr>
              <a:spLocks noChangeArrowheads="1"/>
            </p:cNvSpPr>
            <p:nvPr/>
          </p:nvSpPr>
          <p:spPr bwMode="auto">
            <a:xfrm>
              <a:off x="3280944" y="4349517"/>
              <a:ext cx="505617" cy="35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2000" b="1" dirty="0" smtClean="0">
                  <a:solidFill>
                    <a:srgbClr val="9E0E0E"/>
                  </a:solidFill>
                  <a:latin typeface="산돌고딕 M" pitchFamily="18" charset="-127"/>
                  <a:ea typeface="산돌고딕 M" pitchFamily="18" charset="-127"/>
                </a:rPr>
                <a:t>29</a:t>
              </a:r>
              <a:endParaRPr lang="ko-KR" altLang="en-US" sz="2000" b="1" dirty="0" smtClean="0">
                <a:solidFill>
                  <a:srgbClr val="9E0E0E"/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  <p:grpSp>
        <p:nvGrpSpPr>
          <p:cNvPr id="4" name="그룹 75"/>
          <p:cNvGrpSpPr>
            <a:grpSpLocks/>
          </p:cNvGrpSpPr>
          <p:nvPr/>
        </p:nvGrpSpPr>
        <p:grpSpPr bwMode="auto">
          <a:xfrm>
            <a:off x="342900" y="911225"/>
            <a:ext cx="7940675" cy="401638"/>
            <a:chOff x="333053" y="1087572"/>
            <a:chExt cx="7940488" cy="402291"/>
          </a:xfrm>
        </p:grpSpPr>
        <p:sp>
          <p:nvSpPr>
            <p:cNvPr id="67" name="직사각형 3-1"/>
            <p:cNvSpPr>
              <a:spLocks noChangeArrowheads="1"/>
            </p:cNvSpPr>
            <p:nvPr/>
          </p:nvSpPr>
          <p:spPr bwMode="auto">
            <a:xfrm>
              <a:off x="445687" y="1087572"/>
              <a:ext cx="7827854" cy="402291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eaLnBrk="0" hangingPunct="0">
                <a:defRPr/>
              </a:pPr>
              <a:r>
                <a:rPr lang="ko-KR" altLang="en-US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세계를 선도할 </a:t>
              </a:r>
              <a:r>
                <a:rPr lang="en-US" altLang="ko-KR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'</a:t>
              </a:r>
              <a:r>
                <a:rPr lang="ko-KR" altLang="en-US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정보디스플레이 분야 전문 인재 양성소</a:t>
              </a:r>
              <a:r>
                <a:rPr lang="en-US" altLang="ko-KR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'</a:t>
              </a:r>
              <a:endParaRPr lang="ko-KR" altLang="en-US" sz="2000" b="1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68" name="직사각형 67"/>
            <p:cNvSpPr/>
            <p:nvPr/>
          </p:nvSpPr>
          <p:spPr bwMode="auto">
            <a:xfrm rot="16200000">
              <a:off x="333053" y="1237427"/>
              <a:ext cx="72000" cy="72000"/>
            </a:xfrm>
            <a:prstGeom prst="rect">
              <a:avLst/>
            </a:prstGeom>
            <a:solidFill>
              <a:srgbClr val="9E0E0E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" name="그룹 75"/>
          <p:cNvGrpSpPr>
            <a:grpSpLocks/>
          </p:cNvGrpSpPr>
          <p:nvPr/>
        </p:nvGrpSpPr>
        <p:grpSpPr bwMode="auto">
          <a:xfrm>
            <a:off x="342900" y="3889375"/>
            <a:ext cx="7940675" cy="403225"/>
            <a:chOff x="333053" y="1087572"/>
            <a:chExt cx="7940488" cy="402291"/>
          </a:xfrm>
        </p:grpSpPr>
        <p:sp>
          <p:nvSpPr>
            <p:cNvPr id="96" name="직사각형 3-1"/>
            <p:cNvSpPr>
              <a:spLocks noChangeArrowheads="1"/>
            </p:cNvSpPr>
            <p:nvPr/>
          </p:nvSpPr>
          <p:spPr bwMode="auto">
            <a:xfrm>
              <a:off x="445687" y="1087572"/>
              <a:ext cx="7827854" cy="402291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eaLnBrk="0" hangingPunct="0">
                <a:defRPr/>
              </a:pPr>
              <a:r>
                <a:rPr lang="ko-KR" altLang="en-US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진로선택 </a:t>
              </a:r>
              <a:r>
                <a:rPr lang="en-US" altLang="ko-KR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: </a:t>
              </a:r>
              <a:r>
                <a:rPr lang="ko-KR" altLang="en-US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삼성</a:t>
              </a:r>
              <a:r>
                <a:rPr lang="en-US" altLang="ko-KR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, LG</a:t>
              </a:r>
              <a:r>
                <a:rPr lang="ko-KR" altLang="en-US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등 대기업</a:t>
              </a:r>
              <a:r>
                <a:rPr lang="en-US" altLang="ko-KR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, </a:t>
              </a:r>
              <a:r>
                <a:rPr lang="ko-KR" altLang="en-US" sz="20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디스플레이 연구활동 등</a:t>
              </a:r>
            </a:p>
          </p:txBody>
        </p:sp>
        <p:sp>
          <p:nvSpPr>
            <p:cNvPr id="97" name="직사각형 96"/>
            <p:cNvSpPr/>
            <p:nvPr/>
          </p:nvSpPr>
          <p:spPr bwMode="auto">
            <a:xfrm rot="16200000">
              <a:off x="333053" y="1237427"/>
              <a:ext cx="72000" cy="72000"/>
            </a:xfrm>
            <a:prstGeom prst="rect">
              <a:avLst/>
            </a:prstGeom>
            <a:solidFill>
              <a:srgbClr val="9E0E0E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" name="그룹 106"/>
          <p:cNvGrpSpPr>
            <a:grpSpLocks/>
          </p:cNvGrpSpPr>
          <p:nvPr/>
        </p:nvGrpSpPr>
        <p:grpSpPr bwMode="auto">
          <a:xfrm>
            <a:off x="715963" y="4479925"/>
            <a:ext cx="1212850" cy="1214438"/>
            <a:chOff x="1733330" y="3272427"/>
            <a:chExt cx="1663958" cy="1434447"/>
          </a:xfrm>
        </p:grpSpPr>
        <p:grpSp>
          <p:nvGrpSpPr>
            <p:cNvPr id="7" name="그룹 74"/>
            <p:cNvGrpSpPr>
              <a:grpSpLocks/>
            </p:cNvGrpSpPr>
            <p:nvPr/>
          </p:nvGrpSpPr>
          <p:grpSpPr bwMode="auto">
            <a:xfrm>
              <a:off x="1733330" y="3272427"/>
              <a:ext cx="1663958" cy="1434447"/>
              <a:chOff x="1985425" y="2132856"/>
              <a:chExt cx="1837644" cy="1584176"/>
            </a:xfrm>
          </p:grpSpPr>
          <p:sp>
            <p:nvSpPr>
              <p:cNvPr id="101" name="타원 100"/>
              <p:cNvSpPr/>
              <p:nvPr/>
            </p:nvSpPr>
            <p:spPr>
              <a:xfrm>
                <a:off x="1985425" y="2132856"/>
                <a:ext cx="1837644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102" name="타원 101"/>
              <p:cNvSpPr/>
              <p:nvPr/>
            </p:nvSpPr>
            <p:spPr>
              <a:xfrm>
                <a:off x="2045557" y="2184627"/>
                <a:ext cx="1717379" cy="1480634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103" name="타원 102"/>
              <p:cNvSpPr/>
              <p:nvPr/>
            </p:nvSpPr>
            <p:spPr>
              <a:xfrm>
                <a:off x="2121710" y="2250344"/>
                <a:ext cx="1565071" cy="134920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00" name="입학사정관제"/>
            <p:cNvSpPr>
              <a:spLocks noChangeArrowheads="1"/>
            </p:cNvSpPr>
            <p:nvPr/>
          </p:nvSpPr>
          <p:spPr bwMode="auto">
            <a:xfrm>
              <a:off x="1905176" y="3730304"/>
              <a:ext cx="1301134" cy="58229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600" b="1" spc="-1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LG·</a:t>
              </a:r>
              <a:r>
                <a:rPr lang="ko-KR" altLang="en-US" sz="1600" b="1" spc="-1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삼성 </a:t>
              </a:r>
              <a:endParaRPr lang="en-US" altLang="ko-KR" sz="1600" b="1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  <a:p>
              <a:pPr marL="85725" indent="-85725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b="1" spc="-1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취업현황</a:t>
              </a:r>
            </a:p>
          </p:txBody>
        </p:sp>
      </p:grpSp>
      <p:grpSp>
        <p:nvGrpSpPr>
          <p:cNvPr id="8" name="그룹 106"/>
          <p:cNvGrpSpPr>
            <a:grpSpLocks/>
          </p:cNvGrpSpPr>
          <p:nvPr/>
        </p:nvGrpSpPr>
        <p:grpSpPr bwMode="auto">
          <a:xfrm>
            <a:off x="4745038" y="4479925"/>
            <a:ext cx="1212850" cy="1214438"/>
            <a:chOff x="1733330" y="3272427"/>
            <a:chExt cx="1663958" cy="1434447"/>
          </a:xfrm>
        </p:grpSpPr>
        <p:grpSp>
          <p:nvGrpSpPr>
            <p:cNvPr id="9" name="그룹 74"/>
            <p:cNvGrpSpPr>
              <a:grpSpLocks/>
            </p:cNvGrpSpPr>
            <p:nvPr/>
          </p:nvGrpSpPr>
          <p:grpSpPr bwMode="auto">
            <a:xfrm>
              <a:off x="1733330" y="3272427"/>
              <a:ext cx="1663958" cy="1434447"/>
              <a:chOff x="1985425" y="2132856"/>
              <a:chExt cx="1837644" cy="1584176"/>
            </a:xfrm>
          </p:grpSpPr>
          <p:sp>
            <p:nvSpPr>
              <p:cNvPr id="107" name="타원 106"/>
              <p:cNvSpPr/>
              <p:nvPr/>
            </p:nvSpPr>
            <p:spPr>
              <a:xfrm>
                <a:off x="1985425" y="2132856"/>
                <a:ext cx="1837644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108" name="타원 107"/>
              <p:cNvSpPr/>
              <p:nvPr/>
            </p:nvSpPr>
            <p:spPr>
              <a:xfrm>
                <a:off x="2045557" y="2184627"/>
                <a:ext cx="1717379" cy="1480634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109" name="타원 108"/>
              <p:cNvSpPr/>
              <p:nvPr/>
            </p:nvSpPr>
            <p:spPr>
              <a:xfrm>
                <a:off x="2121710" y="2250344"/>
                <a:ext cx="1565071" cy="1349201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06" name="입학사정관제"/>
            <p:cNvSpPr>
              <a:spLocks noChangeArrowheads="1"/>
            </p:cNvSpPr>
            <p:nvPr/>
          </p:nvSpPr>
          <p:spPr bwMode="auto">
            <a:xfrm>
              <a:off x="1905176" y="3698502"/>
              <a:ext cx="1301134" cy="582296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b="1" spc="-1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대학원 </a:t>
              </a:r>
              <a:endParaRPr lang="en-US" altLang="ko-KR" sz="1600" b="1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  <a:p>
              <a:pPr marL="85725" indent="-85725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b="1" spc="-1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진학현황</a:t>
              </a:r>
            </a:p>
          </p:txBody>
        </p:sp>
      </p:grpSp>
      <p:grpSp>
        <p:nvGrpSpPr>
          <p:cNvPr id="10" name="그룹 111"/>
          <p:cNvGrpSpPr>
            <a:grpSpLocks/>
          </p:cNvGrpSpPr>
          <p:nvPr/>
        </p:nvGrpSpPr>
        <p:grpSpPr bwMode="auto">
          <a:xfrm>
            <a:off x="409575" y="1501775"/>
            <a:ext cx="2617788" cy="1296988"/>
            <a:chOff x="554412" y="1520788"/>
            <a:chExt cx="2617108" cy="1297564"/>
          </a:xfrm>
        </p:grpSpPr>
        <p:sp>
          <p:nvSpPr>
            <p:cNvPr id="110" name="모서리가 둥근 직사각형 109"/>
            <p:cNvSpPr/>
            <p:nvPr/>
          </p:nvSpPr>
          <p:spPr>
            <a:xfrm>
              <a:off x="554412" y="1520788"/>
              <a:ext cx="2610760" cy="1297564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dirty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28719" name="그림 110" descr="30-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8657" y="1529601"/>
              <a:ext cx="2162863" cy="1287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그룹 106"/>
            <p:cNvGrpSpPr>
              <a:grpSpLocks/>
            </p:cNvGrpSpPr>
            <p:nvPr/>
          </p:nvGrpSpPr>
          <p:grpSpPr bwMode="auto">
            <a:xfrm>
              <a:off x="597707" y="1563020"/>
              <a:ext cx="1211962" cy="1213100"/>
              <a:chOff x="1733330" y="3272427"/>
              <a:chExt cx="1663958" cy="1434447"/>
            </a:xfrm>
          </p:grpSpPr>
          <p:grpSp>
            <p:nvGrpSpPr>
              <p:cNvPr id="12" name="그룹 74"/>
              <p:cNvGrpSpPr>
                <a:grpSpLocks/>
              </p:cNvGrpSpPr>
              <p:nvPr/>
            </p:nvGrpSpPr>
            <p:grpSpPr bwMode="auto">
              <a:xfrm>
                <a:off x="1733330" y="3272427"/>
                <a:ext cx="1663958" cy="1434447"/>
                <a:chOff x="1985425" y="2132856"/>
                <a:chExt cx="1837644" cy="1584176"/>
              </a:xfrm>
            </p:grpSpPr>
            <p:sp>
              <p:nvSpPr>
                <p:cNvPr id="58" name="타원 57"/>
                <p:cNvSpPr/>
                <p:nvPr/>
              </p:nvSpPr>
              <p:spPr>
                <a:xfrm>
                  <a:off x="1984753" y="2133705"/>
                  <a:ext cx="1838513" cy="1582479"/>
                </a:xfrm>
                <a:prstGeom prst="ellipse">
                  <a:avLst/>
                </a:prstGeom>
                <a:gradFill>
                  <a:gsLst>
                    <a:gs pos="0">
                      <a:schemeClr val="bg1">
                        <a:lumMod val="85000"/>
                        <a:alpha val="30000"/>
                      </a:schemeClr>
                    </a:gs>
                    <a:gs pos="100000">
                      <a:schemeClr val="bg1">
                        <a:lumMod val="65000"/>
                        <a:alpha val="15000"/>
                      </a:schemeClr>
                    </a:gs>
                  </a:gsLst>
                  <a:lin ang="5400000" scaled="0"/>
                </a:gradFill>
                <a:ln w="158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30529">
                    <a:defRPr/>
                  </a:pPr>
                  <a:endParaRPr lang="ko-KR" altLang="en-US" sz="1600">
                    <a:solidFill>
                      <a:prstClr val="white"/>
                    </a:solidFill>
                    <a:latin typeface="나눔고딕 ExtraBold" pitchFamily="50" charset="-127"/>
                    <a:ea typeface="나눔고딕 ExtraBold" pitchFamily="50" charset="-127"/>
                  </a:endParaRPr>
                </a:p>
              </p:txBody>
            </p:sp>
            <p:sp>
              <p:nvSpPr>
                <p:cNvPr id="59" name="타원 58"/>
                <p:cNvSpPr/>
                <p:nvPr/>
              </p:nvSpPr>
              <p:spPr>
                <a:xfrm>
                  <a:off x="2044913" y="2185555"/>
                  <a:ext cx="1718191" cy="1478779"/>
                </a:xfrm>
                <a:prstGeom prst="ellipse">
                  <a:avLst/>
                </a:prstGeom>
                <a:solidFill>
                  <a:srgbClr val="DB3131"/>
                </a:solidFill>
                <a:ln w="6350">
                  <a:noFill/>
                </a:ln>
                <a:effectLst>
                  <a:outerShdw blurRad="63500" dist="38100" dir="2700000" algn="tl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30529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나눔고딕 ExtraBold" pitchFamily="50" charset="-127"/>
                    <a:ea typeface="나눔고딕 ExtraBold" pitchFamily="50" charset="-127"/>
                  </a:endParaRPr>
                </a:p>
              </p:txBody>
            </p:sp>
            <p:sp>
              <p:nvSpPr>
                <p:cNvPr id="60" name="타원 59"/>
                <p:cNvSpPr/>
                <p:nvPr/>
              </p:nvSpPr>
              <p:spPr>
                <a:xfrm>
                  <a:off x="2121710" y="2250344"/>
                  <a:ext cx="1565071" cy="1349201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>
                  <a:innerShdw blurRad="63500" dist="50800" dir="16200000">
                    <a:prstClr val="black">
                      <a:alpha val="2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30529">
                    <a:defRPr/>
                  </a:pPr>
                  <a:endParaRPr lang="ko-KR" altLang="en-US" sz="1400">
                    <a:solidFill>
                      <a:prstClr val="white"/>
                    </a:solidFill>
                    <a:latin typeface="나눔고딕 ExtraBold" pitchFamily="50" charset="-127"/>
                    <a:ea typeface="나눔고딕 ExtraBold" pitchFamily="50" charset="-127"/>
                  </a:endParaRPr>
                </a:p>
              </p:txBody>
            </p:sp>
          </p:grpSp>
          <p:sp>
            <p:nvSpPr>
              <p:cNvPr id="51" name="입학사정관제"/>
              <p:cNvSpPr>
                <a:spLocks noChangeArrowheads="1"/>
              </p:cNvSpPr>
              <p:nvPr/>
            </p:nvSpPr>
            <p:spPr bwMode="auto">
              <a:xfrm>
                <a:off x="1905176" y="3751506"/>
                <a:ext cx="1301134" cy="582296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marL="85725" indent="-85725"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ko-KR" altLang="en-US" sz="1600" b="1" spc="-150" dirty="0" smtClean="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산돌고딕B" pitchFamily="18" charset="-127"/>
                    <a:ea typeface="산돌고딕B" pitchFamily="18" charset="-127"/>
                    <a:cs typeface="Arial" pitchFamily="34" charset="0"/>
                  </a:rPr>
                  <a:t>실험 중심</a:t>
                </a:r>
              </a:p>
              <a:p>
                <a:pPr marL="85725" indent="-85725"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ko-KR" altLang="en-US" sz="1600" b="1" spc="-150" dirty="0" smtClean="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산돌고딕B" pitchFamily="18" charset="-127"/>
                    <a:ea typeface="산돌고딕B" pitchFamily="18" charset="-127"/>
                    <a:cs typeface="Arial" pitchFamily="34" charset="0"/>
                  </a:rPr>
                  <a:t>교육</a:t>
                </a:r>
              </a:p>
            </p:txBody>
          </p:sp>
        </p:grpSp>
      </p:grpSp>
      <p:grpSp>
        <p:nvGrpSpPr>
          <p:cNvPr id="13" name="그룹 142"/>
          <p:cNvGrpSpPr>
            <a:grpSpLocks/>
          </p:cNvGrpSpPr>
          <p:nvPr/>
        </p:nvGrpSpPr>
        <p:grpSpPr bwMode="auto">
          <a:xfrm>
            <a:off x="6094413" y="1501775"/>
            <a:ext cx="2609850" cy="1296988"/>
            <a:chOff x="6093693" y="1520788"/>
            <a:chExt cx="2610129" cy="1297564"/>
          </a:xfrm>
        </p:grpSpPr>
        <p:grpSp>
          <p:nvGrpSpPr>
            <p:cNvPr id="14" name="그룹 121"/>
            <p:cNvGrpSpPr>
              <a:grpSpLocks/>
            </p:cNvGrpSpPr>
            <p:nvPr/>
          </p:nvGrpSpPr>
          <p:grpSpPr bwMode="auto">
            <a:xfrm>
              <a:off x="6093693" y="1520788"/>
              <a:ext cx="2610129" cy="1297564"/>
              <a:chOff x="554412" y="1520788"/>
              <a:chExt cx="2610129" cy="1297564"/>
            </a:xfrm>
          </p:grpSpPr>
          <p:sp>
            <p:nvSpPr>
              <p:cNvPr id="123" name="모서리가 둥근 직사각형 122"/>
              <p:cNvSpPr/>
              <p:nvPr/>
            </p:nvSpPr>
            <p:spPr>
              <a:xfrm>
                <a:off x="554412" y="1520788"/>
                <a:ext cx="2610129" cy="129756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4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dirty="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grpSp>
            <p:nvGrpSpPr>
              <p:cNvPr id="15" name="그룹 106"/>
              <p:cNvGrpSpPr>
                <a:grpSpLocks/>
              </p:cNvGrpSpPr>
              <p:nvPr/>
            </p:nvGrpSpPr>
            <p:grpSpPr bwMode="auto">
              <a:xfrm>
                <a:off x="597707" y="1563020"/>
                <a:ext cx="1211962" cy="1213100"/>
                <a:chOff x="1733330" y="3272427"/>
                <a:chExt cx="1663958" cy="1434447"/>
              </a:xfrm>
            </p:grpSpPr>
            <p:grpSp>
              <p:nvGrpSpPr>
                <p:cNvPr id="16" name="그룹 74"/>
                <p:cNvGrpSpPr>
                  <a:grpSpLocks/>
                </p:cNvGrpSpPr>
                <p:nvPr/>
              </p:nvGrpSpPr>
              <p:grpSpPr bwMode="auto">
                <a:xfrm>
                  <a:off x="1733330" y="3272427"/>
                  <a:ext cx="1663958" cy="1434447"/>
                  <a:chOff x="1985425" y="2132856"/>
                  <a:chExt cx="1837644" cy="1584176"/>
                </a:xfrm>
              </p:grpSpPr>
              <p:sp>
                <p:nvSpPr>
                  <p:cNvPr id="128" name="타원 127"/>
                  <p:cNvSpPr/>
                  <p:nvPr/>
                </p:nvSpPr>
                <p:spPr>
                  <a:xfrm>
                    <a:off x="1984776" y="2133705"/>
                    <a:ext cx="1839188" cy="1582479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  <a:alpha val="30000"/>
                        </a:schemeClr>
                      </a:gs>
                      <a:gs pos="100000">
                        <a:schemeClr val="bg1">
                          <a:lumMod val="65000"/>
                          <a:alpha val="15000"/>
                        </a:schemeClr>
                      </a:gs>
                    </a:gsLst>
                    <a:lin ang="5400000" scaled="0"/>
                  </a:gradFill>
                  <a:ln w="158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600">
                      <a:solidFill>
                        <a:prstClr val="white"/>
                      </a:solidFill>
                      <a:latin typeface="나눔고딕 ExtraBold" pitchFamily="50" charset="-127"/>
                      <a:ea typeface="나눔고딕 ExtraBold" pitchFamily="50" charset="-127"/>
                    </a:endParaRPr>
                  </a:p>
                </p:txBody>
              </p:sp>
              <p:sp>
                <p:nvSpPr>
                  <p:cNvPr id="129" name="타원 128"/>
                  <p:cNvSpPr/>
                  <p:nvPr/>
                </p:nvSpPr>
                <p:spPr>
                  <a:xfrm>
                    <a:off x="2044960" y="2185555"/>
                    <a:ext cx="1718822" cy="1478779"/>
                  </a:xfrm>
                  <a:prstGeom prst="ellipse">
                    <a:avLst/>
                  </a:prstGeom>
                  <a:solidFill>
                    <a:srgbClr val="DB3131"/>
                  </a:solidFill>
                  <a:ln w="6350">
                    <a:noFill/>
                  </a:ln>
                  <a:effectLst>
                    <a:outerShdw blurRad="63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400">
                      <a:solidFill>
                        <a:prstClr val="white"/>
                      </a:solidFill>
                      <a:latin typeface="나눔고딕 ExtraBold" pitchFamily="50" charset="-127"/>
                      <a:ea typeface="나눔고딕 ExtraBold" pitchFamily="50" charset="-127"/>
                    </a:endParaRPr>
                  </a:p>
                </p:txBody>
              </p:sp>
              <p:sp>
                <p:nvSpPr>
                  <p:cNvPr id="130" name="타원 129"/>
                  <p:cNvSpPr/>
                  <p:nvPr/>
                </p:nvSpPr>
                <p:spPr>
                  <a:xfrm>
                    <a:off x="2121710" y="2250344"/>
                    <a:ext cx="1565071" cy="1349201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  <a:effectLst>
                    <a:innerShdw blurRad="63500" dist="50800" dir="16200000">
                      <a:prstClr val="black">
                        <a:alpha val="2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400">
                      <a:solidFill>
                        <a:prstClr val="white"/>
                      </a:solidFill>
                      <a:latin typeface="나눔고딕 ExtraBold" pitchFamily="50" charset="-127"/>
                      <a:ea typeface="나눔고딕 ExtraBold" pitchFamily="50" charset="-127"/>
                    </a:endParaRPr>
                  </a:p>
                </p:txBody>
              </p:sp>
            </p:grpSp>
            <p:sp>
              <p:nvSpPr>
                <p:cNvPr id="127" name="입학사정관제"/>
                <p:cNvSpPr>
                  <a:spLocks noChangeArrowheads="1"/>
                </p:cNvSpPr>
                <p:nvPr/>
              </p:nvSpPr>
              <p:spPr bwMode="auto">
                <a:xfrm>
                  <a:off x="1905176" y="3751506"/>
                  <a:ext cx="1301134" cy="582296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29210" h="1651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marL="85725" indent="-85725"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ko-KR" altLang="en-US" sz="1600" b="1" spc="-150" dirty="0" smtClean="0">
                      <a:ln>
                        <a:prstDash val="solid"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산돌고딕B" pitchFamily="18" charset="-127"/>
                      <a:ea typeface="산돌고딕B" pitchFamily="18" charset="-127"/>
                      <a:cs typeface="Arial" pitchFamily="34" charset="0"/>
                    </a:rPr>
                    <a:t>현장 중심 </a:t>
                  </a:r>
                </a:p>
                <a:p>
                  <a:pPr marL="85725" indent="-85725"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ko-KR" altLang="en-US" sz="1600" b="1" spc="-150" dirty="0" smtClean="0">
                      <a:ln>
                        <a:prstDash val="solid"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산돌고딕B" pitchFamily="18" charset="-127"/>
                      <a:ea typeface="산돌고딕B" pitchFamily="18" charset="-127"/>
                      <a:cs typeface="Arial" pitchFamily="34" charset="0"/>
                    </a:rPr>
                    <a:t>교육</a:t>
                  </a:r>
                </a:p>
              </p:txBody>
            </p:sp>
          </p:grpSp>
        </p:grpSp>
        <p:grpSp>
          <p:nvGrpSpPr>
            <p:cNvPr id="17" name="그룹 134"/>
            <p:cNvGrpSpPr>
              <a:grpSpLocks/>
            </p:cNvGrpSpPr>
            <p:nvPr/>
          </p:nvGrpSpPr>
          <p:grpSpPr bwMode="auto">
            <a:xfrm>
              <a:off x="7498635" y="1772817"/>
              <a:ext cx="827574" cy="793508"/>
              <a:chOff x="7571110" y="1766096"/>
              <a:chExt cx="873124" cy="837185"/>
            </a:xfrm>
          </p:grpSpPr>
          <p:pic>
            <p:nvPicPr>
              <p:cNvPr id="28707" name="Picture 2" descr="D:\배진명 작업\2012년 취소및보류\011.2012년01월26일~02월29일_LG전자 전사홍보 프레젠테이션 업그레이드\work\png\표지\09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605390" y="1766096"/>
                <a:ext cx="804564" cy="354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708" name="Picture 3" descr="D:\배진명 작업\2011년 작업\035.2011년04월4일~04월30일_제일모직 마케팅전략팀 홍보 자료 및 세미나 프레젠테이션\work\png\22P\15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571110" y="2311621"/>
                <a:ext cx="873124" cy="2916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8" name="그룹 141"/>
          <p:cNvGrpSpPr>
            <a:grpSpLocks/>
          </p:cNvGrpSpPr>
          <p:nvPr/>
        </p:nvGrpSpPr>
        <p:grpSpPr bwMode="auto">
          <a:xfrm>
            <a:off x="3251200" y="1501775"/>
            <a:ext cx="2609850" cy="1296988"/>
            <a:chOff x="3251634" y="1520788"/>
            <a:chExt cx="2610129" cy="1297564"/>
          </a:xfrm>
        </p:grpSpPr>
        <p:grpSp>
          <p:nvGrpSpPr>
            <p:cNvPr id="19" name="그룹 112"/>
            <p:cNvGrpSpPr>
              <a:grpSpLocks/>
            </p:cNvGrpSpPr>
            <p:nvPr/>
          </p:nvGrpSpPr>
          <p:grpSpPr bwMode="auto">
            <a:xfrm>
              <a:off x="3251634" y="1520788"/>
              <a:ext cx="2610129" cy="1297564"/>
              <a:chOff x="554412" y="1520788"/>
              <a:chExt cx="2610129" cy="1297564"/>
            </a:xfrm>
          </p:grpSpPr>
          <p:sp>
            <p:nvSpPr>
              <p:cNvPr id="114" name="모서리가 둥근 직사각형 113"/>
              <p:cNvSpPr/>
              <p:nvPr/>
            </p:nvSpPr>
            <p:spPr>
              <a:xfrm>
                <a:off x="554412" y="1520788"/>
                <a:ext cx="2610129" cy="129756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4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dirty="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grpSp>
            <p:nvGrpSpPr>
              <p:cNvPr id="20" name="그룹 106"/>
              <p:cNvGrpSpPr>
                <a:grpSpLocks/>
              </p:cNvGrpSpPr>
              <p:nvPr/>
            </p:nvGrpSpPr>
            <p:grpSpPr bwMode="auto">
              <a:xfrm>
                <a:off x="597707" y="1563020"/>
                <a:ext cx="1211962" cy="1213100"/>
                <a:chOff x="1733330" y="3272427"/>
                <a:chExt cx="1663958" cy="1434447"/>
              </a:xfrm>
            </p:grpSpPr>
            <p:grpSp>
              <p:nvGrpSpPr>
                <p:cNvPr id="21" name="그룹 74"/>
                <p:cNvGrpSpPr>
                  <a:grpSpLocks/>
                </p:cNvGrpSpPr>
                <p:nvPr/>
              </p:nvGrpSpPr>
              <p:grpSpPr bwMode="auto">
                <a:xfrm>
                  <a:off x="1733330" y="3272427"/>
                  <a:ext cx="1663958" cy="1434447"/>
                  <a:chOff x="1985425" y="2132856"/>
                  <a:chExt cx="1837644" cy="1584176"/>
                </a:xfrm>
              </p:grpSpPr>
              <p:sp>
                <p:nvSpPr>
                  <p:cNvPr id="119" name="타원 118"/>
                  <p:cNvSpPr/>
                  <p:nvPr/>
                </p:nvSpPr>
                <p:spPr>
                  <a:xfrm>
                    <a:off x="1984777" y="2133705"/>
                    <a:ext cx="1839188" cy="1582479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  <a:alpha val="30000"/>
                        </a:schemeClr>
                      </a:gs>
                      <a:gs pos="100000">
                        <a:schemeClr val="bg1">
                          <a:lumMod val="65000"/>
                          <a:alpha val="15000"/>
                        </a:schemeClr>
                      </a:gs>
                    </a:gsLst>
                    <a:lin ang="5400000" scaled="0"/>
                  </a:gradFill>
                  <a:ln w="15875">
                    <a:solidFill>
                      <a:schemeClr val="bg1">
                        <a:lumMod val="8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600">
                      <a:solidFill>
                        <a:prstClr val="white"/>
                      </a:solidFill>
                      <a:latin typeface="나눔고딕 ExtraBold" pitchFamily="50" charset="-127"/>
                      <a:ea typeface="나눔고딕 ExtraBold" pitchFamily="50" charset="-127"/>
                    </a:endParaRPr>
                  </a:p>
                </p:txBody>
              </p:sp>
              <p:sp>
                <p:nvSpPr>
                  <p:cNvPr id="120" name="타원 119"/>
                  <p:cNvSpPr/>
                  <p:nvPr/>
                </p:nvSpPr>
                <p:spPr>
                  <a:xfrm>
                    <a:off x="2044960" y="2185555"/>
                    <a:ext cx="1718822" cy="1478779"/>
                  </a:xfrm>
                  <a:prstGeom prst="ellipse">
                    <a:avLst/>
                  </a:prstGeom>
                  <a:solidFill>
                    <a:srgbClr val="DB3131"/>
                  </a:solidFill>
                  <a:ln w="6350">
                    <a:noFill/>
                  </a:ln>
                  <a:effectLst>
                    <a:outerShdw blurRad="63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400">
                      <a:solidFill>
                        <a:prstClr val="white"/>
                      </a:solidFill>
                      <a:latin typeface="나눔고딕 ExtraBold" pitchFamily="50" charset="-127"/>
                      <a:ea typeface="나눔고딕 ExtraBold" pitchFamily="50" charset="-127"/>
                    </a:endParaRPr>
                  </a:p>
                </p:txBody>
              </p:sp>
              <p:sp>
                <p:nvSpPr>
                  <p:cNvPr id="121" name="타원 120"/>
                  <p:cNvSpPr/>
                  <p:nvPr/>
                </p:nvSpPr>
                <p:spPr>
                  <a:xfrm>
                    <a:off x="2121710" y="2250344"/>
                    <a:ext cx="1565071" cy="1349201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  <a:effectLst>
                    <a:innerShdw blurRad="63500" dist="50800" dir="16200000">
                      <a:prstClr val="black">
                        <a:alpha val="2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400">
                      <a:solidFill>
                        <a:prstClr val="white"/>
                      </a:solidFill>
                      <a:latin typeface="나눔고딕 ExtraBold" pitchFamily="50" charset="-127"/>
                      <a:ea typeface="나눔고딕 ExtraBold" pitchFamily="50" charset="-127"/>
                    </a:endParaRPr>
                  </a:p>
                </p:txBody>
              </p:sp>
            </p:grpSp>
            <p:sp>
              <p:nvSpPr>
                <p:cNvPr id="118" name="입학사정관제"/>
                <p:cNvSpPr>
                  <a:spLocks noChangeArrowheads="1"/>
                </p:cNvSpPr>
                <p:nvPr/>
              </p:nvSpPr>
              <p:spPr bwMode="auto">
                <a:xfrm>
                  <a:off x="1905176" y="3734600"/>
                  <a:ext cx="1301134" cy="582296"/>
                </a:xfrm>
                <a:prstGeom prst="rect">
                  <a:avLst/>
                </a:prstGeom>
                <a:noFill/>
                <a:ln w="31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29210" h="1651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marL="85725" indent="-85725"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ko-KR" altLang="en-US" sz="1600" b="1" spc="-150" dirty="0" smtClean="0">
                      <a:ln>
                        <a:prstDash val="solid"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산돌고딕B" pitchFamily="18" charset="-127"/>
                      <a:ea typeface="산돌고딕B" pitchFamily="18" charset="-127"/>
                      <a:cs typeface="Arial" pitchFamily="34" charset="0"/>
                    </a:rPr>
                    <a:t>국제화</a:t>
                  </a:r>
                </a:p>
                <a:p>
                  <a:pPr marL="85725" indent="-85725" algn="ctr" eaLnBrk="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ko-KR" altLang="en-US" sz="1600" b="1" spc="-150" dirty="0" smtClean="0">
                      <a:ln>
                        <a:prstDash val="solid"/>
                      </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latin typeface="산돌고딕B" pitchFamily="18" charset="-127"/>
                      <a:ea typeface="산돌고딕B" pitchFamily="18" charset="-127"/>
                      <a:cs typeface="Arial" pitchFamily="34" charset="0"/>
                    </a:rPr>
                    <a:t>교육</a:t>
                  </a:r>
                </a:p>
              </p:txBody>
            </p:sp>
          </p:grpSp>
        </p:grpSp>
        <p:grpSp>
          <p:nvGrpSpPr>
            <p:cNvPr id="24" name="그룹 140"/>
            <p:cNvGrpSpPr>
              <a:grpSpLocks/>
            </p:cNvGrpSpPr>
            <p:nvPr/>
          </p:nvGrpSpPr>
          <p:grpSpPr bwMode="auto">
            <a:xfrm>
              <a:off x="4543090" y="1838537"/>
              <a:ext cx="1154638" cy="755144"/>
              <a:chOff x="4543090" y="1838537"/>
              <a:chExt cx="1154638" cy="755144"/>
            </a:xfrm>
          </p:grpSpPr>
          <p:grpSp>
            <p:nvGrpSpPr>
              <p:cNvPr id="25" name="그룹 139"/>
              <p:cNvGrpSpPr>
                <a:grpSpLocks/>
              </p:cNvGrpSpPr>
              <p:nvPr/>
            </p:nvGrpSpPr>
            <p:grpSpPr bwMode="auto">
              <a:xfrm>
                <a:off x="4543090" y="1838537"/>
                <a:ext cx="515404" cy="710696"/>
                <a:chOff x="4528969" y="1880828"/>
                <a:chExt cx="619845" cy="854713"/>
              </a:xfrm>
            </p:grpSpPr>
            <p:pic>
              <p:nvPicPr>
                <p:cNvPr id="28694" name="Picture 5" descr="Y:\F.디자인 소스\C.아이콘&amp;일러스트\국기\원형국기(PNG)\EUROPE\France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528969" y="1880828"/>
                  <a:ext cx="619845" cy="6198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7" name="직사각형 2"/>
                <p:cNvSpPr>
                  <a:spLocks noChangeArrowheads="1"/>
                </p:cNvSpPr>
                <p:nvPr/>
              </p:nvSpPr>
              <p:spPr bwMode="auto">
                <a:xfrm>
                  <a:off x="4562857" y="2471750"/>
                  <a:ext cx="552068" cy="263791"/>
                </a:xfrm>
                <a:prstGeom prst="rect">
                  <a:avLst/>
                </a:prstGeom>
                <a:noFill/>
              </p:spPr>
              <p:txBody>
                <a:bodyPr lIns="0" tIns="46800" rIns="0" bIns="4680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3175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/>
                <a:p>
                  <a:pPr marL="85725" indent="-85725" algn="ctr" eaLnBrk="0" hangingPunct="0">
                    <a:defRPr/>
                  </a:pPr>
                  <a:r>
                    <a:rPr lang="en-US" altLang="ko-KR" sz="1100" b="1" spc="-50" dirty="0">
                      <a:ln>
                        <a:noFill/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Arial" pitchFamily="34" charset="0"/>
                      <a:ea typeface="산돌고딕B" pitchFamily="18" charset="-127"/>
                      <a:cs typeface="Arial" pitchFamily="34" charset="0"/>
                    </a:rPr>
                    <a:t>France</a:t>
                  </a:r>
                </a:p>
              </p:txBody>
            </p:sp>
          </p:grpSp>
          <p:grpSp>
            <p:nvGrpSpPr>
              <p:cNvPr id="26" name="그룹 138"/>
              <p:cNvGrpSpPr>
                <a:grpSpLocks/>
              </p:cNvGrpSpPr>
              <p:nvPr/>
            </p:nvGrpSpPr>
            <p:grpSpPr bwMode="auto">
              <a:xfrm>
                <a:off x="5182324" y="1838537"/>
                <a:ext cx="515404" cy="755144"/>
                <a:chOff x="5120578" y="1880828"/>
                <a:chExt cx="619845" cy="908168"/>
              </a:xfrm>
            </p:grpSpPr>
            <p:pic>
              <p:nvPicPr>
                <p:cNvPr id="28692" name="Picture 4" descr="Y:\F.디자인 소스\C.아이콘&amp;일러스트\국기\원형국기(PNG)\ASIA\Taiwan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5120578" y="1880828"/>
                  <a:ext cx="619845" cy="6198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8" name="직사각형 2"/>
                <p:cNvSpPr>
                  <a:spLocks noChangeArrowheads="1"/>
                </p:cNvSpPr>
                <p:nvPr/>
              </p:nvSpPr>
              <p:spPr bwMode="auto">
                <a:xfrm>
                  <a:off x="5154466" y="2471750"/>
                  <a:ext cx="552068" cy="317246"/>
                </a:xfrm>
                <a:prstGeom prst="rect">
                  <a:avLst/>
                </a:prstGeom>
                <a:noFill/>
              </p:spPr>
              <p:txBody>
                <a:bodyPr lIns="0" tIns="46800" rIns="0" bIns="46800">
                  <a:spAutoFit/>
                  <a:scene3d>
                    <a:camera prst="orthographicFront">
                      <a:rot lat="0" lon="0" rev="0"/>
                    </a:camera>
                    <a:lightRig rig="glow" dir="t">
                      <a:rot lat="0" lon="0" rev="3600000"/>
                    </a:lightRig>
                  </a:scene3d>
                  <a:sp3d prstMaterial="softEdge">
                    <a:bevelT w="3175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/>
                <a:p>
                  <a:pPr marL="85725" indent="-85725" algn="ctr" eaLnBrk="0" hangingPunct="0">
                    <a:defRPr/>
                  </a:pPr>
                  <a:r>
                    <a:rPr lang="en-US" altLang="ko-KR" sz="1100" b="1" spc="-50" dirty="0">
                      <a:ln>
                        <a:noFill/>
                        <a:prstDash val="solid"/>
                      </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  <a:latin typeface="Arial" pitchFamily="34" charset="0"/>
                      <a:ea typeface="산돌고딕B" pitchFamily="18" charset="-127"/>
                      <a:cs typeface="Arial" pitchFamily="34" charset="0"/>
                    </a:rPr>
                    <a:t>Taiwan</a:t>
                  </a:r>
                </a:p>
              </p:txBody>
            </p:sp>
          </p:grpSp>
        </p:grpSp>
      </p:grpSp>
      <p:grpSp>
        <p:nvGrpSpPr>
          <p:cNvPr id="78" name="그룹 95"/>
          <p:cNvGrpSpPr>
            <a:grpSpLocks/>
          </p:cNvGrpSpPr>
          <p:nvPr/>
        </p:nvGrpSpPr>
        <p:grpSpPr bwMode="auto">
          <a:xfrm>
            <a:off x="6200775" y="4570175"/>
            <a:ext cx="1562099" cy="2078278"/>
            <a:chOff x="2174416" y="4597154"/>
            <a:chExt cx="1803746" cy="2078194"/>
          </a:xfrm>
        </p:grpSpPr>
        <p:pic>
          <p:nvPicPr>
            <p:cNvPr id="79" name="그림 79" descr="그림1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2174416" y="4913292"/>
              <a:ext cx="1803746" cy="1690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직사각형 79"/>
            <p:cNvSpPr>
              <a:spLocks noChangeArrowheads="1"/>
            </p:cNvSpPr>
            <p:nvPr/>
          </p:nvSpPr>
          <p:spPr bwMode="auto">
            <a:xfrm>
              <a:off x="2674454" y="6427844"/>
              <a:ext cx="415498" cy="247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2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2010</a:t>
              </a:r>
              <a:endParaRPr lang="ko-KR" altLang="en-US" sz="12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81" name="직사각형 80"/>
            <p:cNvSpPr>
              <a:spLocks noChangeArrowheads="1"/>
            </p:cNvSpPr>
            <p:nvPr/>
          </p:nvSpPr>
          <p:spPr bwMode="auto">
            <a:xfrm>
              <a:off x="3097758" y="6299259"/>
              <a:ext cx="415498" cy="247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2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2011</a:t>
              </a:r>
              <a:endParaRPr lang="ko-KR" altLang="en-US" sz="12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82" name="직사각형 81"/>
            <p:cNvSpPr>
              <a:spLocks noChangeArrowheads="1"/>
            </p:cNvSpPr>
            <p:nvPr/>
          </p:nvSpPr>
          <p:spPr bwMode="auto">
            <a:xfrm>
              <a:off x="3521061" y="6170673"/>
              <a:ext cx="415498" cy="247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200" b="1" spc="-150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2012</a:t>
              </a:r>
              <a:endParaRPr lang="ko-KR" altLang="en-US" sz="12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83" name="직사각형 82"/>
            <p:cNvSpPr>
              <a:spLocks noChangeArrowheads="1"/>
            </p:cNvSpPr>
            <p:nvPr/>
          </p:nvSpPr>
          <p:spPr bwMode="auto">
            <a:xfrm>
              <a:off x="2302237" y="5279407"/>
              <a:ext cx="329845" cy="299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6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9</a:t>
              </a:r>
              <a:endParaRPr lang="ko-KR" altLang="en-US" sz="16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84" name="직사각형 83"/>
            <p:cNvSpPr>
              <a:spLocks noChangeArrowheads="1"/>
            </p:cNvSpPr>
            <p:nvPr/>
          </p:nvSpPr>
          <p:spPr bwMode="auto">
            <a:xfrm>
              <a:off x="2693908" y="4889447"/>
              <a:ext cx="446455" cy="299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16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12</a:t>
              </a:r>
            </a:p>
          </p:txBody>
        </p:sp>
        <p:sp>
          <p:nvSpPr>
            <p:cNvPr id="85" name="직사각형 84"/>
            <p:cNvSpPr>
              <a:spLocks noChangeArrowheads="1"/>
            </p:cNvSpPr>
            <p:nvPr/>
          </p:nvSpPr>
          <p:spPr bwMode="auto">
            <a:xfrm>
              <a:off x="3280944" y="4597154"/>
              <a:ext cx="505687" cy="350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lnSpc>
                  <a:spcPct val="80000"/>
                </a:lnSpc>
                <a:defRPr/>
              </a:pPr>
              <a:r>
                <a:rPr lang="en-US" altLang="ko-KR" sz="2000" b="1" smtClean="0">
                  <a:solidFill>
                    <a:srgbClr val="9E0E0E"/>
                  </a:solidFill>
                  <a:latin typeface="산돌고딕 M" pitchFamily="18" charset="-127"/>
                  <a:ea typeface="산돌고딕 M" pitchFamily="18" charset="-127"/>
                </a:rPr>
                <a:t>13</a:t>
              </a:r>
              <a:endParaRPr lang="ko-KR" altLang="en-US" sz="2000" b="1" dirty="0" smtClean="0">
                <a:solidFill>
                  <a:srgbClr val="9E0E0E"/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0.00139 L 0.00191 0.00139 " pathEditMode="relative" rAng="0" ptsTypes="AA">
                                      <p:cBhvr>
                                        <p:cTn id="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0.00139 L 0.00191 0.00139 " pathEditMode="relative" rAng="0" ptsTypes="AA">
                                      <p:cBhvr>
                                        <p:cTn id="4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바닥" descr="06.pn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 bwMode="auto">
          <a:xfrm>
            <a:off x="0" y="3860800"/>
            <a:ext cx="91392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그림 48" descr="phot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1800" y="3600450"/>
            <a:ext cx="34766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모서리가 둥근 직사각형 37"/>
          <p:cNvSpPr/>
          <p:nvPr/>
        </p:nvSpPr>
        <p:spPr>
          <a:xfrm>
            <a:off x="2033588" y="1592263"/>
            <a:ext cx="6486525" cy="1638300"/>
          </a:xfrm>
          <a:prstGeom prst="roundRect">
            <a:avLst>
              <a:gd name="adj" fmla="val 50000"/>
            </a:avLst>
          </a:prstGeom>
          <a:solidFill>
            <a:schemeClr val="bg1">
              <a:alpha val="45000"/>
            </a:schemeClr>
          </a:solidFill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30529">
              <a:defRPr/>
            </a:pPr>
            <a:endParaRPr lang="ko-KR" altLang="en-US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369888" y="2219529"/>
            <a:ext cx="1707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b="1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산돌고딕B" pitchFamily="18" charset="-127"/>
                <a:ea typeface="산돌고딕B" pitchFamily="18" charset="-127"/>
              </a:rPr>
              <a:t>CURRICULUM </a:t>
            </a:r>
            <a:endParaRPr lang="ko-KR" altLang="en-US" b="1" dirty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3636864" y="1162050"/>
            <a:ext cx="3270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2000" b="1" dirty="0">
                <a:ln>
                  <a:prstDash val="solid"/>
                </a:ln>
                <a:solidFill>
                  <a:srgbClr val="9E0E0E"/>
                </a:solidFill>
                <a:latin typeface="산돌고딕B" pitchFamily="18" charset="-127"/>
                <a:ea typeface="산돌고딕B" pitchFamily="18" charset="-127"/>
              </a:rPr>
              <a:t>모든 전공강의가 </a:t>
            </a:r>
            <a:r>
              <a:rPr lang="ko-KR" altLang="en-US" sz="2400" b="1" dirty="0">
                <a:ln>
                  <a:prstDash val="solid"/>
                </a:ln>
                <a:solidFill>
                  <a:srgbClr val="9E0E0E"/>
                </a:solidFill>
                <a:latin typeface="산돌고딕B" pitchFamily="18" charset="-127"/>
                <a:ea typeface="산돌고딕B" pitchFamily="18" charset="-127"/>
              </a:rPr>
              <a:t>영어</a:t>
            </a:r>
            <a:r>
              <a:rPr lang="ko-KR" altLang="en-US" sz="2000" b="1" dirty="0">
                <a:ln>
                  <a:prstDash val="solid"/>
                </a:ln>
                <a:solidFill>
                  <a:srgbClr val="9E0E0E"/>
                </a:solidFill>
                <a:latin typeface="산돌고딕B" pitchFamily="18" charset="-127"/>
                <a:ea typeface="산돌고딕B" pitchFamily="18" charset="-127"/>
              </a:rPr>
              <a:t>로 진행</a:t>
            </a:r>
            <a:r>
              <a:rPr lang="en-US" altLang="ko-KR" sz="2000" b="1" dirty="0">
                <a:ln>
                  <a:prstDash val="solid"/>
                </a:ln>
                <a:solidFill>
                  <a:srgbClr val="9E0E0E"/>
                </a:solidFill>
                <a:latin typeface="산돌고딕B" pitchFamily="18" charset="-127"/>
                <a:ea typeface="산돌고딕B" pitchFamily="18" charset="-127"/>
              </a:rPr>
              <a:t>!</a:t>
            </a:r>
            <a:endParaRPr lang="ko-KR" altLang="en-US" sz="2000" b="1" dirty="0">
              <a:ln>
                <a:prstDash val="solid"/>
              </a:ln>
              <a:solidFill>
                <a:srgbClr val="9E0E0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grpSp>
        <p:nvGrpSpPr>
          <p:cNvPr id="2" name="그룹 66"/>
          <p:cNvGrpSpPr>
            <a:grpSpLocks/>
          </p:cNvGrpSpPr>
          <p:nvPr/>
        </p:nvGrpSpPr>
        <p:grpSpPr bwMode="auto">
          <a:xfrm>
            <a:off x="3513138" y="2403475"/>
            <a:ext cx="3443287" cy="0"/>
            <a:chOff x="3548063" y="2403679"/>
            <a:chExt cx="3443287" cy="0"/>
          </a:xfrm>
        </p:grpSpPr>
        <p:cxnSp>
          <p:nvCxnSpPr>
            <p:cNvPr id="30" name="직선 연결선 29"/>
            <p:cNvCxnSpPr/>
            <p:nvPr/>
          </p:nvCxnSpPr>
          <p:spPr>
            <a:xfrm>
              <a:off x="3548063" y="2403679"/>
              <a:ext cx="31750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5119688" y="2403679"/>
              <a:ext cx="317500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>
              <a:off x="6710363" y="2403679"/>
              <a:ext cx="280987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412" name="TextBox 5"/>
          <p:cNvSpPr txBox="1">
            <a:spLocks noChangeArrowheads="1"/>
          </p:cNvSpPr>
          <p:nvPr/>
        </p:nvSpPr>
        <p:spPr bwMode="auto">
          <a:xfrm>
            <a:off x="369888" y="3401319"/>
            <a:ext cx="14061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b="1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산돌고딕B" pitchFamily="18" charset="-127"/>
                <a:ea typeface="산돌고딕B" pitchFamily="18" charset="-127"/>
              </a:rPr>
              <a:t>특별프로그램</a:t>
            </a:r>
          </a:p>
        </p:txBody>
      </p:sp>
      <p:grpSp>
        <p:nvGrpSpPr>
          <p:cNvPr id="3" name="그룹 114"/>
          <p:cNvGrpSpPr>
            <a:grpSpLocks/>
          </p:cNvGrpSpPr>
          <p:nvPr/>
        </p:nvGrpSpPr>
        <p:grpSpPr bwMode="auto">
          <a:xfrm>
            <a:off x="2155825" y="3438525"/>
            <a:ext cx="3143250" cy="355600"/>
            <a:chOff x="2156389" y="3439175"/>
            <a:chExt cx="3142417" cy="355074"/>
          </a:xfrm>
        </p:grpSpPr>
        <p:grpSp>
          <p:nvGrpSpPr>
            <p:cNvPr id="29766" name="그룹 110"/>
            <p:cNvGrpSpPr>
              <a:grpSpLocks/>
            </p:cNvGrpSpPr>
            <p:nvPr/>
          </p:nvGrpSpPr>
          <p:grpSpPr bwMode="auto">
            <a:xfrm>
              <a:off x="2156389" y="3439175"/>
              <a:ext cx="3142417" cy="353977"/>
              <a:chOff x="2156389" y="3439175"/>
              <a:chExt cx="3464634" cy="353977"/>
            </a:xfrm>
          </p:grpSpPr>
          <p:sp>
            <p:nvSpPr>
              <p:cNvPr id="97" name="타원 96"/>
              <p:cNvSpPr/>
              <p:nvPr/>
            </p:nvSpPr>
            <p:spPr>
              <a:xfrm>
                <a:off x="2156389" y="3439175"/>
                <a:ext cx="3464634" cy="353490"/>
              </a:xfrm>
              <a:prstGeom prst="roundRect">
                <a:avLst/>
              </a:prstGeom>
              <a:gradFill>
                <a:gsLst>
                  <a:gs pos="0">
                    <a:srgbClr val="9E0E0E"/>
                  </a:gs>
                  <a:gs pos="50000">
                    <a:srgbClr val="DB3131"/>
                  </a:gs>
                  <a:gs pos="100000">
                    <a:srgbClr val="9E0E0E"/>
                  </a:gs>
                </a:gsLst>
                <a:lin ang="5400000" scaled="0"/>
              </a:gra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98" name="타원 97"/>
              <p:cNvSpPr/>
              <p:nvPr/>
            </p:nvSpPr>
            <p:spPr>
              <a:xfrm>
                <a:off x="2309196" y="3454787"/>
                <a:ext cx="3159020" cy="322753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9396" name="TextBox 6"/>
            <p:cNvSpPr txBox="1">
              <a:spLocks noChangeArrowheads="1"/>
            </p:cNvSpPr>
            <p:nvPr/>
          </p:nvSpPr>
          <p:spPr bwMode="auto">
            <a:xfrm>
              <a:off x="2259241" y="3455695"/>
              <a:ext cx="125867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ko-KR" altLang="en-US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 모의</a:t>
              </a:r>
              <a:r>
                <a:rPr lang="en-US" altLang="ko-KR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UN</a:t>
              </a:r>
              <a:r>
                <a:rPr lang="ko-KR" altLang="en-US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회의</a:t>
              </a:r>
              <a:endParaRPr lang="en-US" altLang="ko-KR" sz="1600" b="1" dirty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</p:grpSp>
      <p:grpSp>
        <p:nvGrpSpPr>
          <p:cNvPr id="5" name="그룹 115"/>
          <p:cNvGrpSpPr>
            <a:grpSpLocks/>
          </p:cNvGrpSpPr>
          <p:nvPr/>
        </p:nvGrpSpPr>
        <p:grpSpPr bwMode="auto">
          <a:xfrm>
            <a:off x="2173288" y="3860800"/>
            <a:ext cx="3143250" cy="360363"/>
            <a:chOff x="2173806" y="3860089"/>
            <a:chExt cx="3142417" cy="361604"/>
          </a:xfrm>
        </p:grpSpPr>
        <p:grpSp>
          <p:nvGrpSpPr>
            <p:cNvPr id="29760" name="그룹 112"/>
            <p:cNvGrpSpPr>
              <a:grpSpLocks/>
            </p:cNvGrpSpPr>
            <p:nvPr/>
          </p:nvGrpSpPr>
          <p:grpSpPr bwMode="auto">
            <a:xfrm>
              <a:off x="2173806" y="3860089"/>
              <a:ext cx="3142417" cy="353977"/>
              <a:chOff x="2156389" y="4260683"/>
              <a:chExt cx="3464634" cy="353977"/>
            </a:xfrm>
          </p:grpSpPr>
          <p:sp>
            <p:nvSpPr>
              <p:cNvPr id="105" name="타원 96"/>
              <p:cNvSpPr/>
              <p:nvPr/>
            </p:nvSpPr>
            <p:spPr>
              <a:xfrm>
                <a:off x="2156389" y="4260683"/>
                <a:ext cx="3464634" cy="353639"/>
              </a:xfrm>
              <a:prstGeom prst="roundRect">
                <a:avLst/>
              </a:prstGeom>
              <a:gradFill>
                <a:gsLst>
                  <a:gs pos="0">
                    <a:srgbClr val="9E0E0E"/>
                  </a:gs>
                  <a:gs pos="50000">
                    <a:srgbClr val="DB3131"/>
                  </a:gs>
                  <a:gs pos="100000">
                    <a:srgbClr val="9E0E0E"/>
                  </a:gs>
                </a:gsLst>
                <a:lin ang="5400000" scaled="0"/>
              </a:gradFill>
              <a:ln w="6350">
                <a:solidFill>
                  <a:srgbClr val="9E0E0E"/>
                </a:solidFill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타원 97"/>
              <p:cNvSpPr/>
              <p:nvPr/>
            </p:nvSpPr>
            <p:spPr>
              <a:xfrm>
                <a:off x="2309196" y="4276295"/>
                <a:ext cx="3159020" cy="322753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1" name="TextBox 6"/>
            <p:cNvSpPr txBox="1">
              <a:spLocks noChangeArrowheads="1"/>
            </p:cNvSpPr>
            <p:nvPr/>
          </p:nvSpPr>
          <p:spPr bwMode="auto">
            <a:xfrm>
              <a:off x="2276658" y="3883139"/>
              <a:ext cx="242406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altLang="ko-KR" sz="1600" b="1" spc="-100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 Student Internship Program</a:t>
              </a:r>
            </a:p>
          </p:txBody>
        </p:sp>
      </p:grpSp>
      <p:grpSp>
        <p:nvGrpSpPr>
          <p:cNvPr id="7" name="그룹 117"/>
          <p:cNvGrpSpPr>
            <a:grpSpLocks/>
          </p:cNvGrpSpPr>
          <p:nvPr/>
        </p:nvGrpSpPr>
        <p:grpSpPr bwMode="auto">
          <a:xfrm>
            <a:off x="2178050" y="4732338"/>
            <a:ext cx="3143250" cy="365125"/>
            <a:chOff x="2178521" y="4732398"/>
            <a:chExt cx="3142417" cy="364457"/>
          </a:xfrm>
        </p:grpSpPr>
        <p:grpSp>
          <p:nvGrpSpPr>
            <p:cNvPr id="29754" name="그룹 113"/>
            <p:cNvGrpSpPr>
              <a:grpSpLocks/>
            </p:cNvGrpSpPr>
            <p:nvPr/>
          </p:nvGrpSpPr>
          <p:grpSpPr bwMode="auto">
            <a:xfrm>
              <a:off x="2178521" y="4732398"/>
              <a:ext cx="3142417" cy="353977"/>
              <a:chOff x="2156389" y="4671437"/>
              <a:chExt cx="3464634" cy="353977"/>
            </a:xfrm>
          </p:grpSpPr>
          <p:sp>
            <p:nvSpPr>
              <p:cNvPr id="109" name="타원 96"/>
              <p:cNvSpPr/>
              <p:nvPr/>
            </p:nvSpPr>
            <p:spPr>
              <a:xfrm>
                <a:off x="2156389" y="4671437"/>
                <a:ext cx="3464634" cy="353364"/>
              </a:xfrm>
              <a:prstGeom prst="roundRect">
                <a:avLst/>
              </a:prstGeom>
              <a:gradFill>
                <a:gsLst>
                  <a:gs pos="0">
                    <a:srgbClr val="9E0E0E"/>
                  </a:gs>
                  <a:gs pos="50000">
                    <a:srgbClr val="DB3131"/>
                  </a:gs>
                  <a:gs pos="100000">
                    <a:srgbClr val="9E0E0E"/>
                  </a:gs>
                </a:gsLst>
                <a:lin ang="5400000" scaled="0"/>
              </a:gradFill>
              <a:ln w="6350">
                <a:solidFill>
                  <a:srgbClr val="9E0E0E"/>
                </a:solidFill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타원 97"/>
              <p:cNvSpPr/>
              <p:nvPr/>
            </p:nvSpPr>
            <p:spPr>
              <a:xfrm>
                <a:off x="2309196" y="4687049"/>
                <a:ext cx="3159020" cy="322753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9415" name="TextBox 6"/>
            <p:cNvSpPr txBox="1">
              <a:spLocks noChangeArrowheads="1"/>
            </p:cNvSpPr>
            <p:nvPr/>
          </p:nvSpPr>
          <p:spPr bwMode="auto">
            <a:xfrm>
              <a:off x="2307498" y="4758301"/>
              <a:ext cx="123303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altLang="ko-KR" sz="1600" b="1" spc="-100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 7+1Program</a:t>
              </a:r>
            </a:p>
          </p:txBody>
        </p:sp>
      </p:grpSp>
      <p:grpSp>
        <p:nvGrpSpPr>
          <p:cNvPr id="9" name="그룹 116"/>
          <p:cNvGrpSpPr>
            <a:grpSpLocks/>
          </p:cNvGrpSpPr>
          <p:nvPr/>
        </p:nvGrpSpPr>
        <p:grpSpPr bwMode="auto">
          <a:xfrm>
            <a:off x="2178050" y="4294188"/>
            <a:ext cx="3143250" cy="357187"/>
            <a:chOff x="2178520" y="4294067"/>
            <a:chExt cx="3142417" cy="357113"/>
          </a:xfrm>
        </p:grpSpPr>
        <p:grpSp>
          <p:nvGrpSpPr>
            <p:cNvPr id="29748" name="그룹 111"/>
            <p:cNvGrpSpPr>
              <a:grpSpLocks/>
            </p:cNvGrpSpPr>
            <p:nvPr/>
          </p:nvGrpSpPr>
          <p:grpSpPr bwMode="auto">
            <a:xfrm>
              <a:off x="2178520" y="4294067"/>
              <a:ext cx="3142417" cy="353977"/>
              <a:chOff x="2156389" y="3849929"/>
              <a:chExt cx="3464634" cy="353977"/>
            </a:xfrm>
          </p:grpSpPr>
          <p:sp>
            <p:nvSpPr>
              <p:cNvPr id="101" name="타원 96"/>
              <p:cNvSpPr/>
              <p:nvPr/>
            </p:nvSpPr>
            <p:spPr>
              <a:xfrm>
                <a:off x="2156389" y="3849929"/>
                <a:ext cx="3464634" cy="353939"/>
              </a:xfrm>
              <a:prstGeom prst="roundRect">
                <a:avLst/>
              </a:prstGeom>
              <a:gradFill>
                <a:gsLst>
                  <a:gs pos="0">
                    <a:srgbClr val="9E0E0E"/>
                  </a:gs>
                  <a:gs pos="50000">
                    <a:srgbClr val="DB3131"/>
                  </a:gs>
                  <a:gs pos="100000">
                    <a:srgbClr val="9E0E0E"/>
                  </a:gs>
                </a:gsLst>
                <a:lin ang="5400000" scaled="0"/>
              </a:gradFill>
              <a:ln w="6350">
                <a:solidFill>
                  <a:srgbClr val="9E0E0E"/>
                </a:solidFill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타원 97"/>
              <p:cNvSpPr/>
              <p:nvPr/>
            </p:nvSpPr>
            <p:spPr>
              <a:xfrm>
                <a:off x="2309196" y="3865541"/>
                <a:ext cx="3159020" cy="322753"/>
              </a:xfrm>
              <a:prstGeom prst="roundRect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4" name="TextBox 6"/>
            <p:cNvSpPr txBox="1">
              <a:spLocks noChangeArrowheads="1"/>
            </p:cNvSpPr>
            <p:nvPr/>
          </p:nvSpPr>
          <p:spPr bwMode="auto">
            <a:xfrm>
              <a:off x="2307497" y="4312626"/>
              <a:ext cx="28825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altLang="ko-KR" sz="1600" b="1" spc="-100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 International Workshop Program</a:t>
              </a:r>
            </a:p>
          </p:txBody>
        </p:sp>
      </p:grpSp>
      <p:sp>
        <p:nvSpPr>
          <p:cNvPr id="57" name="TextBox 56"/>
          <p:cNvSpPr txBox="1"/>
          <p:nvPr/>
        </p:nvSpPr>
        <p:spPr bwMode="auto">
          <a:xfrm>
            <a:off x="0" y="0"/>
            <a:ext cx="8122722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대한민국 </a:t>
            </a:r>
            <a:r>
              <a:rPr lang="en-US" altLang="ko-KR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TOP, </a:t>
            </a: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뜨는 학과</a:t>
            </a:r>
            <a:r>
              <a:rPr lang="en-US" altLang="ko-KR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! - </a:t>
            </a: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국제학과</a:t>
            </a:r>
          </a:p>
        </p:txBody>
      </p:sp>
      <p:grpSp>
        <p:nvGrpSpPr>
          <p:cNvPr id="11" name="그룹 71"/>
          <p:cNvGrpSpPr>
            <a:grpSpLocks/>
          </p:cNvGrpSpPr>
          <p:nvPr/>
        </p:nvGrpSpPr>
        <p:grpSpPr bwMode="auto">
          <a:xfrm>
            <a:off x="582613" y="5729288"/>
            <a:ext cx="5000625" cy="646112"/>
            <a:chOff x="674056" y="4116384"/>
            <a:chExt cx="5000086" cy="646331"/>
          </a:xfrm>
        </p:grpSpPr>
        <p:sp>
          <p:nvSpPr>
            <p:cNvPr id="73" name="직사각형 9"/>
            <p:cNvSpPr>
              <a:spLocks noChangeArrowheads="1"/>
            </p:cNvSpPr>
            <p:nvPr/>
          </p:nvSpPr>
          <p:spPr bwMode="auto">
            <a:xfrm>
              <a:off x="739775" y="4116384"/>
              <a:ext cx="493436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eaLnBrk="0" hangingPunct="0">
                <a:defRPr/>
              </a:pPr>
              <a:r>
                <a:rPr lang="en-US" altLang="ko-KR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UN</a:t>
              </a:r>
              <a:r>
                <a:rPr lang="ko-KR" altLang="en-US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을 비롯한 국제기구 및 글로벌기업</a:t>
              </a:r>
              <a:r>
                <a:rPr lang="en-US" altLang="ko-KR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, </a:t>
              </a:r>
            </a:p>
            <a:p>
              <a:pPr eaLnBrk="0" hangingPunct="0">
                <a:defRPr/>
              </a:pPr>
              <a:r>
                <a:rPr lang="ko-KR" altLang="en-US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대외관련 정부기구 </a:t>
              </a:r>
              <a:r>
                <a:rPr lang="en-US" altLang="ko-KR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(</a:t>
              </a:r>
              <a:r>
                <a:rPr lang="ko-KR" altLang="en-US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외교통상부</a:t>
              </a:r>
              <a:r>
                <a:rPr lang="en-US" altLang="ko-KR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, </a:t>
              </a:r>
              <a:r>
                <a:rPr lang="ko-KR" altLang="en-US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국정원</a:t>
              </a:r>
              <a:r>
                <a:rPr lang="en-US" altLang="ko-KR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, KOTRA  </a:t>
              </a:r>
              <a:r>
                <a:rPr lang="ko-KR" altLang="en-US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등</a:t>
              </a:r>
              <a:r>
                <a:rPr lang="en-US" altLang="ko-KR" sz="1600" b="1" dirty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) </a:t>
              </a:r>
              <a:endParaRPr lang="en-US" altLang="ko-KR" b="1" dirty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sp>
          <p:nvSpPr>
            <p:cNvPr id="74" name="갈매기형 수장 73"/>
            <p:cNvSpPr/>
            <p:nvPr/>
          </p:nvSpPr>
          <p:spPr>
            <a:xfrm>
              <a:off x="674056" y="4217984"/>
              <a:ext cx="108000" cy="144000"/>
            </a:xfrm>
            <a:prstGeom prst="chevron">
              <a:avLst/>
            </a:prstGeom>
            <a:solidFill>
              <a:srgbClr val="DB3131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2" name="그룹 106"/>
          <p:cNvGrpSpPr>
            <a:grpSpLocks/>
          </p:cNvGrpSpPr>
          <p:nvPr/>
        </p:nvGrpSpPr>
        <p:grpSpPr bwMode="auto">
          <a:xfrm>
            <a:off x="2244725" y="1778000"/>
            <a:ext cx="1258888" cy="1260475"/>
            <a:chOff x="1733329" y="3272426"/>
            <a:chExt cx="1663958" cy="1434446"/>
          </a:xfrm>
        </p:grpSpPr>
        <p:grpSp>
          <p:nvGrpSpPr>
            <p:cNvPr id="29737" name="그룹 74"/>
            <p:cNvGrpSpPr>
              <a:grpSpLocks/>
            </p:cNvGrpSpPr>
            <p:nvPr/>
          </p:nvGrpSpPr>
          <p:grpSpPr bwMode="auto">
            <a:xfrm>
              <a:off x="1733329" y="3272426"/>
              <a:ext cx="1663958" cy="1434446"/>
              <a:chOff x="1985425" y="2132856"/>
              <a:chExt cx="1837644" cy="1584176"/>
            </a:xfrm>
          </p:grpSpPr>
          <p:sp>
            <p:nvSpPr>
              <p:cNvPr id="55" name="타원 54"/>
              <p:cNvSpPr/>
              <p:nvPr/>
            </p:nvSpPr>
            <p:spPr>
              <a:xfrm>
                <a:off x="1985425" y="2132856"/>
                <a:ext cx="1837644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56" name="타원 55"/>
              <p:cNvSpPr/>
              <p:nvPr/>
            </p:nvSpPr>
            <p:spPr>
              <a:xfrm>
                <a:off x="2045676" y="2184731"/>
                <a:ext cx="1717143" cy="1480426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58" name="타원 57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54" name="입학사정관제"/>
            <p:cNvSpPr>
              <a:spLocks noChangeArrowheads="1"/>
            </p:cNvSpPr>
            <p:nvPr/>
          </p:nvSpPr>
          <p:spPr bwMode="auto">
            <a:xfrm>
              <a:off x="1986379" y="3823297"/>
              <a:ext cx="1157858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5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International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Relation </a:t>
              </a:r>
            </a:p>
          </p:txBody>
        </p:sp>
      </p:grpSp>
      <p:grpSp>
        <p:nvGrpSpPr>
          <p:cNvPr id="14" name="그룹 106"/>
          <p:cNvGrpSpPr>
            <a:grpSpLocks/>
          </p:cNvGrpSpPr>
          <p:nvPr/>
        </p:nvGrpSpPr>
        <p:grpSpPr bwMode="auto">
          <a:xfrm>
            <a:off x="3819525" y="1778000"/>
            <a:ext cx="1260475" cy="1260475"/>
            <a:chOff x="1733329" y="3272426"/>
            <a:chExt cx="1663958" cy="1434446"/>
          </a:xfrm>
        </p:grpSpPr>
        <p:grpSp>
          <p:nvGrpSpPr>
            <p:cNvPr id="29730" name="그룹 74"/>
            <p:cNvGrpSpPr>
              <a:grpSpLocks/>
            </p:cNvGrpSpPr>
            <p:nvPr/>
          </p:nvGrpSpPr>
          <p:grpSpPr bwMode="auto">
            <a:xfrm>
              <a:off x="1733329" y="3272426"/>
              <a:ext cx="1663958" cy="1434446"/>
              <a:chOff x="1985425" y="2132856"/>
              <a:chExt cx="1837644" cy="1584176"/>
            </a:xfrm>
          </p:grpSpPr>
          <p:sp>
            <p:nvSpPr>
              <p:cNvPr id="77" name="타원 76"/>
              <p:cNvSpPr/>
              <p:nvPr/>
            </p:nvSpPr>
            <p:spPr>
              <a:xfrm>
                <a:off x="1985425" y="2132856"/>
                <a:ext cx="1837644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78" name="타원 77"/>
              <p:cNvSpPr/>
              <p:nvPr/>
            </p:nvSpPr>
            <p:spPr>
              <a:xfrm>
                <a:off x="2045600" y="2184731"/>
                <a:ext cx="1717295" cy="1480426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79" name="타원 78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76" name="입학사정관제"/>
            <p:cNvSpPr>
              <a:spLocks noChangeArrowheads="1"/>
            </p:cNvSpPr>
            <p:nvPr/>
          </p:nvSpPr>
          <p:spPr bwMode="auto">
            <a:xfrm>
              <a:off x="1986379" y="3823297"/>
              <a:ext cx="1157859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5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International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5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Economics</a:t>
              </a:r>
            </a:p>
          </p:txBody>
        </p:sp>
      </p:grpSp>
      <p:grpSp>
        <p:nvGrpSpPr>
          <p:cNvPr id="16" name="그룹 106"/>
          <p:cNvGrpSpPr>
            <a:grpSpLocks/>
          </p:cNvGrpSpPr>
          <p:nvPr/>
        </p:nvGrpSpPr>
        <p:grpSpPr bwMode="auto">
          <a:xfrm>
            <a:off x="5395913" y="1778000"/>
            <a:ext cx="1258887" cy="1260475"/>
            <a:chOff x="1733329" y="3272426"/>
            <a:chExt cx="1663958" cy="1434446"/>
          </a:xfrm>
        </p:grpSpPr>
        <p:grpSp>
          <p:nvGrpSpPr>
            <p:cNvPr id="29723" name="그룹 74"/>
            <p:cNvGrpSpPr>
              <a:grpSpLocks/>
            </p:cNvGrpSpPr>
            <p:nvPr/>
          </p:nvGrpSpPr>
          <p:grpSpPr bwMode="auto">
            <a:xfrm>
              <a:off x="1733329" y="3272426"/>
              <a:ext cx="1663958" cy="1434446"/>
              <a:chOff x="1985425" y="2132856"/>
              <a:chExt cx="1837644" cy="1584176"/>
            </a:xfrm>
          </p:grpSpPr>
          <p:sp>
            <p:nvSpPr>
              <p:cNvPr id="83" name="타원 82"/>
              <p:cNvSpPr/>
              <p:nvPr/>
            </p:nvSpPr>
            <p:spPr>
              <a:xfrm>
                <a:off x="1985425" y="2132856"/>
                <a:ext cx="1837644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84" name="타원 83"/>
              <p:cNvSpPr/>
              <p:nvPr/>
            </p:nvSpPr>
            <p:spPr>
              <a:xfrm>
                <a:off x="2045676" y="2184731"/>
                <a:ext cx="1717143" cy="1480426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85" name="타원 84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2" name="입학사정관제"/>
            <p:cNvSpPr>
              <a:spLocks noChangeArrowheads="1"/>
            </p:cNvSpPr>
            <p:nvPr/>
          </p:nvSpPr>
          <p:spPr bwMode="auto">
            <a:xfrm>
              <a:off x="1986379" y="3823297"/>
              <a:ext cx="1157858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5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Global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5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Business</a:t>
              </a:r>
            </a:p>
          </p:txBody>
        </p:sp>
      </p:grpSp>
      <p:grpSp>
        <p:nvGrpSpPr>
          <p:cNvPr id="18" name="그룹 106"/>
          <p:cNvGrpSpPr>
            <a:grpSpLocks/>
          </p:cNvGrpSpPr>
          <p:nvPr/>
        </p:nvGrpSpPr>
        <p:grpSpPr bwMode="auto">
          <a:xfrm>
            <a:off x="6970713" y="1778000"/>
            <a:ext cx="1260475" cy="1260475"/>
            <a:chOff x="1733329" y="3272426"/>
            <a:chExt cx="1663958" cy="1434446"/>
          </a:xfrm>
        </p:grpSpPr>
        <p:grpSp>
          <p:nvGrpSpPr>
            <p:cNvPr id="29716" name="그룹 74"/>
            <p:cNvGrpSpPr>
              <a:grpSpLocks/>
            </p:cNvGrpSpPr>
            <p:nvPr/>
          </p:nvGrpSpPr>
          <p:grpSpPr bwMode="auto">
            <a:xfrm>
              <a:off x="1733329" y="3272426"/>
              <a:ext cx="1663958" cy="1434446"/>
              <a:chOff x="1985425" y="2132856"/>
              <a:chExt cx="1837644" cy="1584176"/>
            </a:xfrm>
          </p:grpSpPr>
          <p:sp>
            <p:nvSpPr>
              <p:cNvPr id="89" name="타원 88"/>
              <p:cNvSpPr/>
              <p:nvPr/>
            </p:nvSpPr>
            <p:spPr>
              <a:xfrm>
                <a:off x="1985425" y="2132856"/>
                <a:ext cx="1837644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90" name="타원 89"/>
              <p:cNvSpPr/>
              <p:nvPr/>
            </p:nvSpPr>
            <p:spPr>
              <a:xfrm>
                <a:off x="2045600" y="2184731"/>
                <a:ext cx="1717295" cy="1480426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91" name="타원 90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88" name="입학사정관제"/>
            <p:cNvSpPr>
              <a:spLocks noChangeArrowheads="1"/>
            </p:cNvSpPr>
            <p:nvPr/>
          </p:nvSpPr>
          <p:spPr bwMode="auto">
            <a:xfrm>
              <a:off x="1986379" y="3823297"/>
              <a:ext cx="1157858" cy="430887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5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East Asian </a:t>
              </a:r>
            </a:p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150" b="1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Studies</a:t>
              </a:r>
            </a:p>
          </p:txBody>
        </p:sp>
      </p:grpSp>
      <p:sp>
        <p:nvSpPr>
          <p:cNvPr id="59" name="TextBox 5"/>
          <p:cNvSpPr txBox="1">
            <a:spLocks noChangeArrowheads="1"/>
          </p:cNvSpPr>
          <p:nvPr/>
        </p:nvSpPr>
        <p:spPr bwMode="auto">
          <a:xfrm>
            <a:off x="367913" y="5299344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b="1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산돌고딕B" pitchFamily="18" charset="-127"/>
                <a:ea typeface="산돌고딕B" pitchFamily="18" charset="-127"/>
              </a:rPr>
              <a:t>진로선택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6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646 2.22222E-6 L -8.33333E-7 2.22222E-6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바닥" descr="06.pn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 bwMode="auto">
          <a:xfrm>
            <a:off x="4762" y="3860800"/>
            <a:ext cx="91392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TextBox 60"/>
          <p:cNvSpPr txBox="1"/>
          <p:nvPr/>
        </p:nvSpPr>
        <p:spPr bwMode="auto">
          <a:xfrm>
            <a:off x="0" y="0"/>
            <a:ext cx="8122722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대한민국 </a:t>
            </a:r>
            <a:r>
              <a:rPr lang="en-US" altLang="ko-KR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TOP, </a:t>
            </a:r>
            <a:r>
              <a:rPr lang="ko-KR" altLang="en-US" sz="2800" b="1" spc="-10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뜨는 학과</a:t>
            </a:r>
            <a:r>
              <a:rPr lang="en-US" altLang="ko-KR" sz="2800" b="1" spc="-10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! </a:t>
            </a:r>
            <a:r>
              <a:rPr lang="en-US" altLang="ko-KR" sz="2800" b="1" spc="-100" smtClean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- </a:t>
            </a:r>
            <a:r>
              <a:rPr lang="ko-KR" altLang="en-US" sz="2800" b="1" spc="-100" smtClean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전자</a:t>
            </a:r>
            <a:r>
              <a:rPr lang="en-US" altLang="ko-KR" sz="2800" b="1" spc="-100" smtClean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·</a:t>
            </a:r>
            <a:r>
              <a:rPr lang="ko-KR" altLang="en-US" sz="2800" b="1" spc="-100" smtClean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전파공학과</a:t>
            </a:r>
            <a:endParaRPr lang="ko-KR" altLang="en-US" sz="2800" b="1" spc="-100" dirty="0">
              <a:ln>
                <a:prstDash val="solid"/>
              </a:ln>
              <a:solidFill>
                <a:prstClr val="black"/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grpSp>
        <p:nvGrpSpPr>
          <p:cNvPr id="2" name="그룹 75"/>
          <p:cNvGrpSpPr>
            <a:grpSpLocks/>
          </p:cNvGrpSpPr>
          <p:nvPr/>
        </p:nvGrpSpPr>
        <p:grpSpPr bwMode="auto">
          <a:xfrm>
            <a:off x="342900" y="911225"/>
            <a:ext cx="7940675" cy="401638"/>
            <a:chOff x="333053" y="1087572"/>
            <a:chExt cx="7940488" cy="402291"/>
          </a:xfrm>
        </p:grpSpPr>
        <p:sp>
          <p:nvSpPr>
            <p:cNvPr id="63" name="직사각형 3-1"/>
            <p:cNvSpPr>
              <a:spLocks noChangeArrowheads="1"/>
            </p:cNvSpPr>
            <p:nvPr/>
          </p:nvSpPr>
          <p:spPr bwMode="auto">
            <a:xfrm>
              <a:off x="445687" y="1087572"/>
              <a:ext cx="7827854" cy="402291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eaLnBrk="0" hangingPunct="0">
                <a:defRPr/>
              </a:pPr>
              <a:r>
                <a:rPr lang="ko-KR" altLang="en-US" sz="2000" b="1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세계와 미래를 향한 창의적 </a:t>
              </a:r>
              <a:r>
                <a:rPr lang="en-US" altLang="ko-KR" sz="2000" b="1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IT </a:t>
              </a:r>
              <a:r>
                <a:rPr lang="ko-KR" altLang="en-US" sz="2000" b="1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시스템 전문가 양성</a:t>
              </a:r>
              <a:endParaRPr lang="ko-KR" altLang="en-US" sz="2000" b="1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64" name="직사각형 63"/>
            <p:cNvSpPr/>
            <p:nvPr/>
          </p:nvSpPr>
          <p:spPr bwMode="auto">
            <a:xfrm rot="16200000">
              <a:off x="333053" y="1237427"/>
              <a:ext cx="72000" cy="72000"/>
            </a:xfrm>
            <a:prstGeom prst="rect">
              <a:avLst/>
            </a:prstGeom>
            <a:solidFill>
              <a:srgbClr val="9E0E0E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" name="그룹 124"/>
          <p:cNvGrpSpPr/>
          <p:nvPr/>
        </p:nvGrpSpPr>
        <p:grpSpPr>
          <a:xfrm>
            <a:off x="1349375" y="1390113"/>
            <a:ext cx="6445250" cy="411161"/>
            <a:chOff x="546100" y="1562099"/>
            <a:chExt cx="6445250" cy="411161"/>
          </a:xfrm>
        </p:grpSpPr>
        <p:sp>
          <p:nvSpPr>
            <p:cNvPr id="94" name="타원 96"/>
            <p:cNvSpPr/>
            <p:nvPr/>
          </p:nvSpPr>
          <p:spPr bwMode="auto">
            <a:xfrm>
              <a:off x="546100" y="1562099"/>
              <a:ext cx="6445250" cy="411161"/>
            </a:xfrm>
            <a:prstGeom prst="roundRect">
              <a:avLst/>
            </a:prstGeom>
            <a:gradFill>
              <a:gsLst>
                <a:gs pos="0">
                  <a:srgbClr val="9E0E0E"/>
                </a:gs>
                <a:gs pos="50000">
                  <a:srgbClr val="DB3131"/>
                </a:gs>
                <a:gs pos="100000">
                  <a:srgbClr val="9E0E0E"/>
                </a:gs>
              </a:gsLst>
              <a:lin ang="5400000" scaled="0"/>
            </a:gradFill>
            <a:ln w="6350">
              <a:noFill/>
            </a:ln>
            <a:effectLst>
              <a:outerShdw blurRad="63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95" name="타원 97"/>
            <p:cNvSpPr/>
            <p:nvPr/>
          </p:nvSpPr>
          <p:spPr bwMode="auto">
            <a:xfrm>
              <a:off x="2971800" y="1606064"/>
              <a:ext cx="3924300" cy="323231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93" name="TextBox 6"/>
            <p:cNvSpPr txBox="1">
              <a:spLocks noChangeArrowheads="1"/>
            </p:cNvSpPr>
            <p:nvPr/>
          </p:nvSpPr>
          <p:spPr bwMode="auto">
            <a:xfrm>
              <a:off x="677555" y="1598402"/>
              <a:ext cx="21799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16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STP</a:t>
              </a:r>
              <a:r>
                <a:rPr lang="en-US" altLang="ko-KR" sz="12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(Samsung Talent Program)</a:t>
              </a:r>
              <a:endParaRPr lang="en-US" altLang="ko-KR" sz="1200" b="1" dirty="0">
                <a:ln>
                  <a:prstDash val="solid"/>
                </a:ln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99" name="TextBox 6"/>
            <p:cNvSpPr txBox="1">
              <a:spLocks noChangeArrowheads="1"/>
            </p:cNvSpPr>
            <p:nvPr/>
          </p:nvSpPr>
          <p:spPr bwMode="auto">
            <a:xfrm>
              <a:off x="2973079" y="1598402"/>
              <a:ext cx="21082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ko-KR" altLang="en-US" sz="1600" b="1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삼성전자와의 협약 트랙</a:t>
              </a:r>
              <a:endParaRPr lang="en-US" altLang="ko-KR" sz="1600" b="1" dirty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</p:grpSp>
      <p:grpSp>
        <p:nvGrpSpPr>
          <p:cNvPr id="4" name="그룹 125"/>
          <p:cNvGrpSpPr/>
          <p:nvPr/>
        </p:nvGrpSpPr>
        <p:grpSpPr>
          <a:xfrm>
            <a:off x="1349375" y="1904685"/>
            <a:ext cx="6445250" cy="411161"/>
            <a:chOff x="546100" y="2038349"/>
            <a:chExt cx="6445250" cy="411161"/>
          </a:xfrm>
        </p:grpSpPr>
        <p:sp>
          <p:nvSpPr>
            <p:cNvPr id="108" name="타원 96"/>
            <p:cNvSpPr/>
            <p:nvPr/>
          </p:nvSpPr>
          <p:spPr bwMode="auto">
            <a:xfrm>
              <a:off x="546100" y="2038349"/>
              <a:ext cx="6445250" cy="411161"/>
            </a:xfrm>
            <a:prstGeom prst="roundRect">
              <a:avLst/>
            </a:prstGeom>
            <a:gradFill>
              <a:gsLst>
                <a:gs pos="0">
                  <a:srgbClr val="9E0E0E"/>
                </a:gs>
                <a:gs pos="50000">
                  <a:srgbClr val="DB3131"/>
                </a:gs>
                <a:gs pos="100000">
                  <a:srgbClr val="9E0E0E"/>
                </a:gs>
              </a:gsLst>
              <a:lin ang="5400000" scaled="0"/>
            </a:gradFill>
            <a:ln w="6350">
              <a:noFill/>
            </a:ln>
            <a:effectLst>
              <a:outerShdw blurRad="63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1" name="타원 97"/>
            <p:cNvSpPr/>
            <p:nvPr/>
          </p:nvSpPr>
          <p:spPr bwMode="auto">
            <a:xfrm>
              <a:off x="2971800" y="2082314"/>
              <a:ext cx="3924300" cy="323231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04" name="TextBox 6"/>
            <p:cNvSpPr txBox="1">
              <a:spLocks noChangeArrowheads="1"/>
            </p:cNvSpPr>
            <p:nvPr/>
          </p:nvSpPr>
          <p:spPr bwMode="auto">
            <a:xfrm>
              <a:off x="677555" y="2074652"/>
              <a:ext cx="21799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altLang="ko-KR" sz="16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ABEEK</a:t>
              </a:r>
              <a:r>
                <a:rPr lang="en-US" altLang="ko-KR" sz="12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(</a:t>
              </a:r>
              <a:r>
                <a:rPr lang="ko-KR" altLang="en-US" sz="12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공학교육인증프로그램</a:t>
              </a:r>
              <a:r>
                <a:rPr lang="en-US" altLang="ko-KR" sz="12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)</a:t>
              </a:r>
              <a:endParaRPr lang="en-US" altLang="ko-KR" sz="1200" b="1" dirty="0">
                <a:ln>
                  <a:prstDash val="solid"/>
                </a:ln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107" name="TextBox 6"/>
            <p:cNvSpPr txBox="1">
              <a:spLocks noChangeArrowheads="1"/>
            </p:cNvSpPr>
            <p:nvPr/>
          </p:nvSpPr>
          <p:spPr bwMode="auto">
            <a:xfrm>
              <a:off x="2973079" y="2074652"/>
              <a:ext cx="216116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ko-KR" altLang="en-US" sz="1600" b="1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전자∙전파공학 심화 트랙</a:t>
              </a:r>
              <a:endParaRPr lang="en-US" altLang="ko-KR" sz="1600" b="1" dirty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</p:grpSp>
      <p:grpSp>
        <p:nvGrpSpPr>
          <p:cNvPr id="5" name="그룹 123"/>
          <p:cNvGrpSpPr/>
          <p:nvPr/>
        </p:nvGrpSpPr>
        <p:grpSpPr>
          <a:xfrm>
            <a:off x="1349375" y="2419257"/>
            <a:ext cx="6445250" cy="411161"/>
            <a:chOff x="546100" y="2533649"/>
            <a:chExt cx="6445250" cy="411161"/>
          </a:xfrm>
        </p:grpSpPr>
        <p:sp>
          <p:nvSpPr>
            <p:cNvPr id="116" name="타원 96"/>
            <p:cNvSpPr/>
            <p:nvPr/>
          </p:nvSpPr>
          <p:spPr bwMode="auto">
            <a:xfrm>
              <a:off x="546100" y="2533649"/>
              <a:ext cx="6445250" cy="411161"/>
            </a:xfrm>
            <a:prstGeom prst="roundRect">
              <a:avLst/>
            </a:prstGeom>
            <a:gradFill>
              <a:gsLst>
                <a:gs pos="0">
                  <a:srgbClr val="9E0E0E"/>
                </a:gs>
                <a:gs pos="50000">
                  <a:srgbClr val="DB3131"/>
                </a:gs>
                <a:gs pos="100000">
                  <a:srgbClr val="9E0E0E"/>
                </a:gs>
              </a:gsLst>
              <a:lin ang="5400000" scaled="0"/>
            </a:gradFill>
            <a:ln w="6350">
              <a:noFill/>
            </a:ln>
            <a:effectLst>
              <a:outerShdw blurRad="63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7" name="타원 97"/>
            <p:cNvSpPr/>
            <p:nvPr/>
          </p:nvSpPr>
          <p:spPr bwMode="auto">
            <a:xfrm>
              <a:off x="2971800" y="2577614"/>
              <a:ext cx="3924300" cy="323231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14" name="TextBox 6"/>
            <p:cNvSpPr txBox="1">
              <a:spLocks noChangeArrowheads="1"/>
            </p:cNvSpPr>
            <p:nvPr/>
          </p:nvSpPr>
          <p:spPr bwMode="auto">
            <a:xfrm>
              <a:off x="677555" y="2569952"/>
              <a:ext cx="21799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16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스마트모바일트랙</a:t>
              </a:r>
              <a:endParaRPr lang="en-US" altLang="ko-KR" sz="1600" b="1" dirty="0">
                <a:ln>
                  <a:prstDash val="solid"/>
                </a:ln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115" name="TextBox 6"/>
            <p:cNvSpPr txBox="1">
              <a:spLocks noChangeArrowheads="1"/>
            </p:cNvSpPr>
            <p:nvPr/>
          </p:nvSpPr>
          <p:spPr bwMode="auto">
            <a:xfrm>
              <a:off x="2973079" y="2569954"/>
              <a:ext cx="223330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ko-KR" altLang="en-US" sz="16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컴퓨터공학과의 융합트랙</a:t>
              </a:r>
              <a:endParaRPr lang="en-US" altLang="ko-KR" sz="1600" b="1" dirty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</p:grpSp>
      <p:grpSp>
        <p:nvGrpSpPr>
          <p:cNvPr id="6" name="그룹 122"/>
          <p:cNvGrpSpPr/>
          <p:nvPr/>
        </p:nvGrpSpPr>
        <p:grpSpPr>
          <a:xfrm>
            <a:off x="1349375" y="2933828"/>
            <a:ext cx="6445250" cy="411161"/>
            <a:chOff x="546100" y="3009899"/>
            <a:chExt cx="6445250" cy="411161"/>
          </a:xfrm>
        </p:grpSpPr>
        <p:sp>
          <p:nvSpPr>
            <p:cNvPr id="119" name="타원 96"/>
            <p:cNvSpPr/>
            <p:nvPr/>
          </p:nvSpPr>
          <p:spPr bwMode="auto">
            <a:xfrm>
              <a:off x="546100" y="3009899"/>
              <a:ext cx="6445250" cy="411161"/>
            </a:xfrm>
            <a:prstGeom prst="roundRect">
              <a:avLst/>
            </a:prstGeom>
            <a:gradFill>
              <a:gsLst>
                <a:gs pos="0">
                  <a:srgbClr val="9E0E0E"/>
                </a:gs>
                <a:gs pos="50000">
                  <a:srgbClr val="DB3131"/>
                </a:gs>
                <a:gs pos="100000">
                  <a:srgbClr val="9E0E0E"/>
                </a:gs>
              </a:gsLst>
              <a:lin ang="5400000" scaled="0"/>
            </a:gradFill>
            <a:ln w="6350">
              <a:noFill/>
            </a:ln>
            <a:effectLst>
              <a:outerShdw blurRad="635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20" name="타원 97"/>
            <p:cNvSpPr/>
            <p:nvPr/>
          </p:nvSpPr>
          <p:spPr bwMode="auto">
            <a:xfrm>
              <a:off x="2971800" y="3053864"/>
              <a:ext cx="3924300" cy="323231"/>
            </a:xfrm>
            <a:prstGeom prst="roundRect">
              <a:avLst/>
            </a:prstGeom>
            <a:solidFill>
              <a:schemeClr val="bg1"/>
            </a:solidFill>
            <a:ln w="6350">
              <a:noFill/>
            </a:ln>
            <a:effectLst>
              <a:innerShdw blurRad="63500" dist="50800" dir="162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30529">
                <a:defRPr/>
              </a:pPr>
              <a:endParaRPr lang="ko-KR" altLang="en-US" sz="140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121" name="TextBox 6"/>
            <p:cNvSpPr txBox="1">
              <a:spLocks noChangeArrowheads="1"/>
            </p:cNvSpPr>
            <p:nvPr/>
          </p:nvSpPr>
          <p:spPr bwMode="auto">
            <a:xfrm>
              <a:off x="677555" y="3046202"/>
              <a:ext cx="217994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rIns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1600" b="1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rPr>
                <a:t>로봇트랙</a:t>
              </a:r>
              <a:endParaRPr lang="en-US" altLang="ko-KR" sz="1600" b="1" dirty="0">
                <a:ln>
                  <a:prstDash val="solid"/>
                </a:ln>
                <a:solidFill>
                  <a:schemeClr val="bg1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122" name="TextBox 6"/>
            <p:cNvSpPr txBox="1">
              <a:spLocks noChangeArrowheads="1"/>
            </p:cNvSpPr>
            <p:nvPr/>
          </p:nvSpPr>
          <p:spPr bwMode="auto">
            <a:xfrm>
              <a:off x="2973079" y="3046204"/>
              <a:ext cx="20521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ko-KR" altLang="en-US" sz="1600" b="1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기계공학과의 융합트랙</a:t>
              </a:r>
            </a:p>
          </p:txBody>
        </p:sp>
      </p:grpSp>
      <p:grpSp>
        <p:nvGrpSpPr>
          <p:cNvPr id="7" name="그룹 75"/>
          <p:cNvGrpSpPr>
            <a:grpSpLocks/>
          </p:cNvGrpSpPr>
          <p:nvPr/>
        </p:nvGrpSpPr>
        <p:grpSpPr bwMode="auto">
          <a:xfrm>
            <a:off x="342900" y="3673796"/>
            <a:ext cx="7940675" cy="401638"/>
            <a:chOff x="333053" y="1087572"/>
            <a:chExt cx="7940488" cy="402291"/>
          </a:xfrm>
        </p:grpSpPr>
        <p:sp>
          <p:nvSpPr>
            <p:cNvPr id="153" name="직사각형 3-1"/>
            <p:cNvSpPr>
              <a:spLocks noChangeArrowheads="1"/>
            </p:cNvSpPr>
            <p:nvPr/>
          </p:nvSpPr>
          <p:spPr bwMode="auto">
            <a:xfrm>
              <a:off x="445687" y="1087572"/>
              <a:ext cx="7827854" cy="402291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eaLnBrk="0" hangingPunct="0">
                <a:defRPr/>
              </a:pPr>
              <a:r>
                <a:rPr lang="ko-KR" altLang="en-US" sz="2000" b="1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산학협력 및 맞춤형 인재육성으로 높은 취업률</a:t>
              </a:r>
              <a:r>
                <a:rPr lang="en-US" altLang="ko-KR" sz="2000" b="1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!</a:t>
              </a:r>
              <a:endParaRPr lang="ko-KR" altLang="en-US" sz="2000" b="1" dirty="0" smtClean="0">
                <a:ln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154" name="직사각형 153"/>
            <p:cNvSpPr/>
            <p:nvPr/>
          </p:nvSpPr>
          <p:spPr bwMode="auto">
            <a:xfrm rot="16200000">
              <a:off x="333053" y="1237427"/>
              <a:ext cx="72000" cy="72000"/>
            </a:xfrm>
            <a:prstGeom prst="rect">
              <a:avLst/>
            </a:prstGeom>
            <a:solidFill>
              <a:srgbClr val="9E0E0E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8" name="그룹 106"/>
          <p:cNvGrpSpPr>
            <a:grpSpLocks/>
          </p:cNvGrpSpPr>
          <p:nvPr/>
        </p:nvGrpSpPr>
        <p:grpSpPr bwMode="auto">
          <a:xfrm>
            <a:off x="768972" y="4124018"/>
            <a:ext cx="1092654" cy="1094084"/>
            <a:chOff x="1733330" y="3272427"/>
            <a:chExt cx="1663958" cy="1434447"/>
          </a:xfrm>
        </p:grpSpPr>
        <p:grpSp>
          <p:nvGrpSpPr>
            <p:cNvPr id="9" name="그룹 74"/>
            <p:cNvGrpSpPr>
              <a:grpSpLocks/>
            </p:cNvGrpSpPr>
            <p:nvPr/>
          </p:nvGrpSpPr>
          <p:grpSpPr bwMode="auto">
            <a:xfrm>
              <a:off x="1733330" y="3272427"/>
              <a:ext cx="1663958" cy="1434447"/>
              <a:chOff x="1985425" y="2132856"/>
              <a:chExt cx="1837644" cy="1584176"/>
            </a:xfrm>
          </p:grpSpPr>
          <p:sp>
            <p:nvSpPr>
              <p:cNvPr id="197" name="타원 196"/>
              <p:cNvSpPr/>
              <p:nvPr/>
            </p:nvSpPr>
            <p:spPr>
              <a:xfrm>
                <a:off x="1985425" y="2132856"/>
                <a:ext cx="1837644" cy="158417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198" name="타원 197"/>
              <p:cNvSpPr/>
              <p:nvPr/>
            </p:nvSpPr>
            <p:spPr>
              <a:xfrm>
                <a:off x="2045557" y="2184627"/>
                <a:ext cx="1717379" cy="1480634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199" name="타원 198"/>
              <p:cNvSpPr/>
              <p:nvPr/>
            </p:nvSpPr>
            <p:spPr>
              <a:xfrm>
                <a:off x="2121709" y="2250344"/>
                <a:ext cx="1565070" cy="1349202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96" name="입학사정관제"/>
            <p:cNvSpPr>
              <a:spLocks noChangeArrowheads="1"/>
            </p:cNvSpPr>
            <p:nvPr/>
          </p:nvSpPr>
          <p:spPr bwMode="auto">
            <a:xfrm>
              <a:off x="1905177" y="3814707"/>
              <a:ext cx="1301135" cy="363534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2000" b="1" spc="-15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취업률</a:t>
              </a:r>
              <a:endParaRPr lang="ko-KR" altLang="en-US" sz="2000" b="1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</p:txBody>
        </p:sp>
      </p:grpSp>
      <p:pic>
        <p:nvPicPr>
          <p:cNvPr id="201" name="그림 200" descr="09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69288" y="5191831"/>
            <a:ext cx="714152" cy="1282745"/>
          </a:xfrm>
          <a:prstGeom prst="rect">
            <a:avLst/>
          </a:prstGeom>
        </p:spPr>
      </p:pic>
      <p:sp>
        <p:nvSpPr>
          <p:cNvPr id="203" name="직사각형 202"/>
          <p:cNvSpPr>
            <a:spLocks noChangeArrowheads="1"/>
          </p:cNvSpPr>
          <p:nvPr/>
        </p:nvSpPr>
        <p:spPr bwMode="auto">
          <a:xfrm>
            <a:off x="2124620" y="4885646"/>
            <a:ext cx="648463" cy="25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85725" algn="ctr" eaLnBrk="0" hangingPunct="0">
              <a:defRPr/>
            </a:pPr>
            <a:r>
              <a:rPr lang="en-US" altLang="ko-KR" sz="1600" b="1" smtClean="0">
                <a:solidFill>
                  <a:prstClr val="black">
                    <a:lumMod val="85000"/>
                    <a:lumOff val="15000"/>
                  </a:prstClr>
                </a:solidFill>
                <a:latin typeface="산돌고딕 M" pitchFamily="18" charset="-127"/>
                <a:ea typeface="산돌고딕 M" pitchFamily="18" charset="-127"/>
              </a:rPr>
              <a:t>81.59%</a:t>
            </a:r>
            <a:endParaRPr lang="ko-KR" altLang="en-US" sz="1600" b="1" dirty="0" smtClean="0">
              <a:solidFill>
                <a:prstClr val="black">
                  <a:lumMod val="85000"/>
                  <a:lumOff val="15000"/>
                </a:prstClr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pic>
        <p:nvPicPr>
          <p:cNvPr id="200" name="그림 199" descr="09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58376" y="4666294"/>
            <a:ext cx="727799" cy="1810398"/>
          </a:xfrm>
          <a:prstGeom prst="rect">
            <a:avLst/>
          </a:prstGeom>
        </p:spPr>
      </p:pic>
      <p:sp>
        <p:nvSpPr>
          <p:cNvPr id="204" name="직사각형 203"/>
          <p:cNvSpPr>
            <a:spLocks noChangeArrowheads="1"/>
          </p:cNvSpPr>
          <p:nvPr/>
        </p:nvSpPr>
        <p:spPr bwMode="auto">
          <a:xfrm>
            <a:off x="2998880" y="4357499"/>
            <a:ext cx="684307" cy="26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 anchorCtr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85725" algn="ctr" eaLnBrk="0" hangingPunct="0">
              <a:lnSpc>
                <a:spcPct val="80000"/>
              </a:lnSpc>
              <a:defRPr/>
            </a:pPr>
            <a:r>
              <a:rPr lang="en-US" altLang="ko-KR" sz="2000" b="1" smtClean="0">
                <a:solidFill>
                  <a:srgbClr val="9E0E0E"/>
                </a:solidFill>
                <a:latin typeface="산돌고딕 M" pitchFamily="18" charset="-127"/>
                <a:ea typeface="산돌고딕 M" pitchFamily="18" charset="-127"/>
              </a:rPr>
              <a:t>89.8%</a:t>
            </a:r>
            <a:endParaRPr lang="ko-KR" altLang="en-US" sz="2000" b="1" dirty="0" smtClean="0">
              <a:solidFill>
                <a:srgbClr val="9E0E0E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pic>
        <p:nvPicPr>
          <p:cNvPr id="47" name="그림 46" descr="09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6226" y="4344416"/>
            <a:ext cx="1944714" cy="2408830"/>
          </a:xfrm>
          <a:prstGeom prst="rect">
            <a:avLst/>
          </a:prstGeom>
        </p:spPr>
      </p:pic>
      <p:grpSp>
        <p:nvGrpSpPr>
          <p:cNvPr id="10" name="그룹 79"/>
          <p:cNvGrpSpPr/>
          <p:nvPr/>
        </p:nvGrpSpPr>
        <p:grpSpPr>
          <a:xfrm>
            <a:off x="5862698" y="4514544"/>
            <a:ext cx="1397658" cy="1696184"/>
            <a:chOff x="5862698" y="4344416"/>
            <a:chExt cx="1397658" cy="1696184"/>
          </a:xfrm>
        </p:grpSpPr>
        <p:pic>
          <p:nvPicPr>
            <p:cNvPr id="48" name="그림 47" descr="099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9373" y="4344416"/>
              <a:ext cx="940983" cy="1042622"/>
            </a:xfrm>
            <a:prstGeom prst="rect">
              <a:avLst/>
            </a:prstGeom>
          </p:spPr>
        </p:pic>
        <p:pic>
          <p:nvPicPr>
            <p:cNvPr id="49" name="그림 48" descr="101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62698" y="5205907"/>
              <a:ext cx="1017999" cy="834693"/>
            </a:xfrm>
            <a:prstGeom prst="rect">
              <a:avLst/>
            </a:prstGeom>
          </p:spPr>
        </p:pic>
        <p:pic>
          <p:nvPicPr>
            <p:cNvPr id="50" name="그림 49" descr="100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19373" y="5204234"/>
              <a:ext cx="921311" cy="721311"/>
            </a:xfrm>
            <a:prstGeom prst="rect">
              <a:avLst/>
            </a:prstGeom>
          </p:spPr>
        </p:pic>
      </p:grpSp>
      <p:grpSp>
        <p:nvGrpSpPr>
          <p:cNvPr id="11" name="그룹 74"/>
          <p:cNvGrpSpPr/>
          <p:nvPr/>
        </p:nvGrpSpPr>
        <p:grpSpPr>
          <a:xfrm>
            <a:off x="6762750" y="4461620"/>
            <a:ext cx="1861260" cy="595849"/>
            <a:chOff x="6762750" y="4291492"/>
            <a:chExt cx="1861260" cy="595849"/>
          </a:xfrm>
        </p:grpSpPr>
        <p:cxnSp>
          <p:nvCxnSpPr>
            <p:cNvPr id="53" name="직선 연결선 52"/>
            <p:cNvCxnSpPr/>
            <p:nvPr/>
          </p:nvCxnSpPr>
          <p:spPr>
            <a:xfrm flipV="1">
              <a:off x="6762750" y="4477765"/>
              <a:ext cx="590550" cy="409576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직사각형 55"/>
            <p:cNvSpPr>
              <a:spLocks noChangeArrowheads="1"/>
            </p:cNvSpPr>
            <p:nvPr/>
          </p:nvSpPr>
          <p:spPr bwMode="auto">
            <a:xfrm>
              <a:off x="7349622" y="4521580"/>
              <a:ext cx="12743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defRPr/>
              </a:pPr>
              <a:r>
                <a:rPr lang="ko-KR" altLang="en-US" sz="14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삼성계열사 </a:t>
              </a:r>
              <a:r>
                <a:rPr lang="en-US" altLang="ko-KR" b="1" smtClean="0">
                  <a:solidFill>
                    <a:srgbClr val="023784"/>
                  </a:solidFill>
                  <a:latin typeface="산돌고딕 M" pitchFamily="18" charset="-127"/>
                  <a:ea typeface="산돌고딕 M" pitchFamily="18" charset="-127"/>
                </a:rPr>
                <a:t>74</a:t>
              </a:r>
              <a:r>
                <a:rPr lang="ko-KR" altLang="en-US" b="1" smtClean="0">
                  <a:solidFill>
                    <a:srgbClr val="023784"/>
                  </a:solidFill>
                  <a:latin typeface="산돌고딕 M" pitchFamily="18" charset="-127"/>
                  <a:ea typeface="산돌고딕 M" pitchFamily="18" charset="-127"/>
                </a:rPr>
                <a:t>명</a:t>
              </a:r>
              <a:endParaRPr lang="ko-KR" altLang="en-US" b="1" dirty="0" smtClean="0">
                <a:solidFill>
                  <a:srgbClr val="023784"/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pic>
          <p:nvPicPr>
            <p:cNvPr id="58" name="Picture 3" descr="D:\배진명 작업\2011년 작업\035.2011년04월4일~04월30일_제일모직 마케팅전략팀 홍보 자료 및 세미나 프레젠테이션\work\png\22P\15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10546" y="4291492"/>
              <a:ext cx="709504" cy="236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그룹 75"/>
          <p:cNvGrpSpPr/>
          <p:nvPr/>
        </p:nvGrpSpPr>
        <p:grpSpPr>
          <a:xfrm>
            <a:off x="6789906" y="5685713"/>
            <a:ext cx="1746158" cy="553230"/>
            <a:chOff x="6789906" y="5515585"/>
            <a:chExt cx="1746158" cy="553230"/>
          </a:xfrm>
        </p:grpSpPr>
        <p:cxnSp>
          <p:nvCxnSpPr>
            <p:cNvPr id="59" name="직선 연결선 58"/>
            <p:cNvCxnSpPr/>
            <p:nvPr/>
          </p:nvCxnSpPr>
          <p:spPr>
            <a:xfrm>
              <a:off x="6789906" y="5515585"/>
              <a:ext cx="563394" cy="141047"/>
            </a:xfrm>
            <a:prstGeom prst="line">
              <a:avLst/>
            </a:prstGeom>
            <a:ln w="3175">
              <a:solidFill>
                <a:schemeClr val="tx1"/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직사각형 59"/>
            <p:cNvSpPr>
              <a:spLocks noChangeArrowheads="1"/>
            </p:cNvSpPr>
            <p:nvPr/>
          </p:nvSpPr>
          <p:spPr bwMode="auto">
            <a:xfrm>
              <a:off x="7369078" y="5791816"/>
              <a:ext cx="11669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eaLnBrk="0" hangingPunct="0">
                <a:defRPr/>
              </a:pPr>
              <a:r>
                <a:rPr lang="en-US" altLang="ko-KR" sz="14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LG</a:t>
              </a:r>
              <a:r>
                <a:rPr lang="ko-KR" altLang="en-US" sz="14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계열사 </a:t>
              </a:r>
              <a:r>
                <a:rPr lang="en-US" altLang="ko-KR" b="1" smtClean="0">
                  <a:solidFill>
                    <a:srgbClr val="9E0E0E"/>
                  </a:solidFill>
                  <a:latin typeface="산돌고딕 M" pitchFamily="18" charset="-127"/>
                  <a:ea typeface="산돌고딕 M" pitchFamily="18" charset="-127"/>
                </a:rPr>
                <a:t>26</a:t>
              </a:r>
              <a:r>
                <a:rPr lang="ko-KR" altLang="en-US" b="1" smtClean="0">
                  <a:solidFill>
                    <a:srgbClr val="9E0E0E"/>
                  </a:solidFill>
                  <a:latin typeface="산돌고딕 M" pitchFamily="18" charset="-127"/>
                  <a:ea typeface="산돌고딕 M" pitchFamily="18" charset="-127"/>
                </a:rPr>
                <a:t>명</a:t>
              </a:r>
              <a:endParaRPr lang="ko-KR" altLang="en-US" b="1" dirty="0" smtClean="0">
                <a:solidFill>
                  <a:srgbClr val="9E0E0E"/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  <p:grpSp>
          <p:nvGrpSpPr>
            <p:cNvPr id="13" name="그룹 67"/>
            <p:cNvGrpSpPr/>
            <p:nvPr/>
          </p:nvGrpSpPr>
          <p:grpSpPr>
            <a:xfrm>
              <a:off x="7341665" y="5532012"/>
              <a:ext cx="625384" cy="282300"/>
              <a:chOff x="7350718" y="5554167"/>
              <a:chExt cx="625384" cy="282300"/>
            </a:xfrm>
          </p:grpSpPr>
          <p:pic>
            <p:nvPicPr>
              <p:cNvPr id="57" name="Picture 2" descr="D:\배진명 작업\2012년 취소및보류\011.2012년01월26일~02월29일_LG전자 전사홍보 프레젠테이션 업그레이드\work\png\표지\09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lum bright="-7000" contrast="8000"/>
              </a:blip>
              <a:srcRect r="62706" b="15829"/>
              <a:stretch>
                <a:fillRect/>
              </a:stretch>
            </p:blipFill>
            <p:spPr bwMode="auto">
              <a:xfrm>
                <a:off x="7350718" y="5554167"/>
                <a:ext cx="284371" cy="28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2" descr="D:\배진명 작업\2012년 취소및보류\011.2012년01월26일~02월29일_LG전자 전사홍보 프레젠테이션 업그레이드\work\png\표지\09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lum bright="-9000" contrast="5000"/>
              </a:blip>
              <a:srcRect l="39273" t="9488" r="16005" b="27526"/>
              <a:stretch>
                <a:fillRect/>
              </a:stretch>
            </p:blipFill>
            <p:spPr bwMode="auto">
              <a:xfrm>
                <a:off x="7635088" y="5585988"/>
                <a:ext cx="341014" cy="211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" name="그룹 76"/>
          <p:cNvGrpSpPr/>
          <p:nvPr/>
        </p:nvGrpSpPr>
        <p:grpSpPr>
          <a:xfrm>
            <a:off x="4490573" y="5765764"/>
            <a:ext cx="1754585" cy="184666"/>
            <a:chOff x="4490573" y="5595636"/>
            <a:chExt cx="1754585" cy="184666"/>
          </a:xfrm>
        </p:grpSpPr>
        <p:cxnSp>
          <p:nvCxnSpPr>
            <p:cNvPr id="70" name="직선 연결선 69"/>
            <p:cNvCxnSpPr/>
            <p:nvPr/>
          </p:nvCxnSpPr>
          <p:spPr>
            <a:xfrm flipH="1">
              <a:off x="5525311" y="5680955"/>
              <a:ext cx="719847" cy="0"/>
            </a:xfrm>
            <a:prstGeom prst="line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직사각형 72"/>
            <p:cNvSpPr>
              <a:spLocks noChangeArrowheads="1"/>
            </p:cNvSpPr>
            <p:nvPr/>
          </p:nvSpPr>
          <p:spPr bwMode="auto">
            <a:xfrm>
              <a:off x="4490573" y="5595636"/>
              <a:ext cx="1013098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algn="r" eaLnBrk="0" hangingPunct="0">
                <a:defRPr/>
              </a:pPr>
              <a:r>
                <a:rPr lang="ko-KR" altLang="en-US" sz="12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대학원진학 </a:t>
              </a:r>
              <a:r>
                <a:rPr lang="en-US" altLang="ko-KR" sz="12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36</a:t>
              </a:r>
              <a:r>
                <a:rPr lang="ko-KR" altLang="en-US" sz="1200" b="1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명</a:t>
              </a:r>
              <a:endParaRPr lang="ko-KR" altLang="en-US" sz="1600" b="1" dirty="0" smtClean="0">
                <a:solidFill>
                  <a:srgbClr val="023784"/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  <p:grpSp>
        <p:nvGrpSpPr>
          <p:cNvPr id="15" name="그룹 80"/>
          <p:cNvGrpSpPr/>
          <p:nvPr/>
        </p:nvGrpSpPr>
        <p:grpSpPr>
          <a:xfrm>
            <a:off x="4802062" y="5133466"/>
            <a:ext cx="1083173" cy="184666"/>
            <a:chOff x="5161986" y="5595636"/>
            <a:chExt cx="1083173" cy="184666"/>
          </a:xfrm>
        </p:grpSpPr>
        <p:cxnSp>
          <p:nvCxnSpPr>
            <p:cNvPr id="82" name="직선 연결선 81"/>
            <p:cNvCxnSpPr/>
            <p:nvPr/>
          </p:nvCxnSpPr>
          <p:spPr>
            <a:xfrm flipH="1">
              <a:off x="5787958" y="5680955"/>
              <a:ext cx="457201" cy="0"/>
            </a:xfrm>
            <a:prstGeom prst="line">
              <a:avLst/>
            </a:prstGeom>
            <a:ln w="3175">
              <a:solidFill>
                <a:schemeClr val="tx1">
                  <a:lumMod val="95000"/>
                  <a:lumOff val="5000"/>
                </a:schemeClr>
              </a:solidFill>
              <a:head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직사각형 82"/>
            <p:cNvSpPr>
              <a:spLocks noChangeArrowheads="1"/>
            </p:cNvSpPr>
            <p:nvPr/>
          </p:nvSpPr>
          <p:spPr bwMode="auto">
            <a:xfrm>
              <a:off x="5161986" y="5595636"/>
              <a:ext cx="60433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 anchorCtr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-85725" algn="r" eaLnBrk="0" hangingPunct="0">
                <a:defRPr/>
              </a:pP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기타 </a:t>
              </a:r>
              <a:r>
                <a:rPr lang="en-US" altLang="ko-KR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76</a:t>
              </a:r>
              <a:r>
                <a:rPr lang="ko-KR" altLang="en-US" sz="1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  <a:latin typeface="산돌고딕 M" pitchFamily="18" charset="-127"/>
                  <a:ea typeface="산돌고딕 M" pitchFamily="18" charset="-127"/>
                </a:rPr>
                <a:t>명</a:t>
              </a:r>
              <a:endParaRPr lang="ko-KR" altLang="en-US" sz="1600" b="1" dirty="0" smtClean="0">
                <a:solidFill>
                  <a:srgbClr val="023784"/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  <p:pic>
        <p:nvPicPr>
          <p:cNvPr id="66" name="그림 65" descr="sk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39140" y="4660229"/>
            <a:ext cx="360000" cy="280045"/>
          </a:xfrm>
          <a:prstGeom prst="rect">
            <a:avLst/>
          </a:prstGeom>
        </p:spPr>
      </p:pic>
      <p:pic>
        <p:nvPicPr>
          <p:cNvPr id="69" name="그림 68" descr="현대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72000" y="4989133"/>
            <a:ext cx="900000" cy="12405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0.00139 L 0.00191 0.00139 " pathEditMode="relative" rAng="0" ptsTypes="AA">
                                      <p:cBhvr>
                                        <p:cTn id="9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0.00139 L 0.00191 0.00139 " pathEditMode="relative" rAng="0" ptsTypes="AA">
                                      <p:cBhvr>
                                        <p:cTn id="37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4444E-6 -2.22222E-6 L 0.02447 -2.22222E-6 " pathEditMode="relative" ptsTypes="AA">
                                      <p:cBhvr>
                                        <p:cTn id="65" dur="4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2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대학다운 대학</a:t>
            </a:r>
            <a:r>
              <a:rPr lang="en-US" altLang="ko-KR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경희의 인재상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그림 41" descr="0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3" name="바닥" descr="06.png"/>
          <p:cNvPicPr>
            <a:picLocks noChangeAspect="1"/>
          </p:cNvPicPr>
          <p:nvPr/>
        </p:nvPicPr>
        <p:blipFill>
          <a:blip r:embed="rId4" cstate="print"/>
          <a:srcRect l="4925" t="71667" r="4972" b="3910"/>
          <a:stretch>
            <a:fillRect/>
          </a:stretch>
        </p:blipFill>
        <p:spPr bwMode="auto">
          <a:xfrm>
            <a:off x="0" y="4998124"/>
            <a:ext cx="9144000" cy="185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7" name="그룹 146"/>
          <p:cNvGrpSpPr/>
          <p:nvPr/>
        </p:nvGrpSpPr>
        <p:grpSpPr>
          <a:xfrm>
            <a:off x="314003" y="1952625"/>
            <a:ext cx="4267522" cy="4362449"/>
            <a:chOff x="314003" y="1952625"/>
            <a:chExt cx="4267522" cy="4362449"/>
          </a:xfrm>
        </p:grpSpPr>
        <p:grpSp>
          <p:nvGrpSpPr>
            <p:cNvPr id="136" name="그룹 52"/>
            <p:cNvGrpSpPr/>
            <p:nvPr/>
          </p:nvGrpSpPr>
          <p:grpSpPr>
            <a:xfrm>
              <a:off x="314003" y="1952625"/>
              <a:ext cx="4267522" cy="4362449"/>
              <a:chOff x="920403" y="1914525"/>
              <a:chExt cx="7367438" cy="4398986"/>
            </a:xfrm>
          </p:grpSpPr>
          <p:pic>
            <p:nvPicPr>
              <p:cNvPr id="137" name="그림 136" descr="169.png"/>
              <p:cNvPicPr>
                <a:picLocks noChangeAspect="1"/>
              </p:cNvPicPr>
              <p:nvPr/>
            </p:nvPicPr>
            <p:blipFill>
              <a:blip r:embed="rId5" cstate="print">
                <a:lum bright="50000"/>
              </a:blip>
              <a:stretch>
                <a:fillRect/>
              </a:stretch>
            </p:blipFill>
            <p:spPr>
              <a:xfrm>
                <a:off x="920403" y="3941132"/>
                <a:ext cx="7367438" cy="2372379"/>
              </a:xfrm>
              <a:prstGeom prst="rect">
                <a:avLst/>
              </a:prstGeom>
            </p:spPr>
          </p:pic>
          <p:pic>
            <p:nvPicPr>
              <p:cNvPr id="138" name="그림 137" descr="종이_1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 bwMode="auto">
              <a:xfrm>
                <a:off x="1081959" y="1914525"/>
                <a:ext cx="7048679" cy="4276317"/>
              </a:xfrm>
              <a:prstGeom prst="rect">
                <a:avLst/>
              </a:prstGeom>
              <a:effectLst>
                <a:outerShdw blurRad="63500" dist="25400" dir="5400000" algn="ctr" rotWithShape="0">
                  <a:prstClr val="black">
                    <a:alpha val="32000"/>
                  </a:prstClr>
                </a:outerShdw>
              </a:effectLst>
            </p:spPr>
          </p:pic>
        </p:grpSp>
        <p:pic>
          <p:nvPicPr>
            <p:cNvPr id="146" name="그림 145" descr="Logo_1.png"/>
            <p:cNvPicPr>
              <a:picLocks noChangeAspect="1"/>
            </p:cNvPicPr>
            <p:nvPr/>
          </p:nvPicPr>
          <p:blipFill>
            <a:blip r:embed="rId7" cstate="print">
              <a:lum bright="90000" contrast="-82000"/>
            </a:blip>
            <a:stretch>
              <a:fillRect/>
            </a:stretch>
          </p:blipFill>
          <p:spPr>
            <a:xfrm>
              <a:off x="1141657" y="3590924"/>
              <a:ext cx="2612214" cy="2105025"/>
            </a:xfrm>
            <a:prstGeom prst="rect">
              <a:avLst/>
            </a:prstGeom>
          </p:spPr>
        </p:pic>
      </p:grpSp>
      <p:grpSp>
        <p:nvGrpSpPr>
          <p:cNvPr id="2" name="그룹 52"/>
          <p:cNvGrpSpPr/>
          <p:nvPr/>
        </p:nvGrpSpPr>
        <p:grpSpPr>
          <a:xfrm>
            <a:off x="4562153" y="1952625"/>
            <a:ext cx="4267522" cy="4362449"/>
            <a:chOff x="920403" y="1914525"/>
            <a:chExt cx="7367438" cy="4398986"/>
          </a:xfrm>
        </p:grpSpPr>
        <p:pic>
          <p:nvPicPr>
            <p:cNvPr id="126" name="그림 125" descr="169.png"/>
            <p:cNvPicPr>
              <a:picLocks noChangeAspect="1"/>
            </p:cNvPicPr>
            <p:nvPr/>
          </p:nvPicPr>
          <p:blipFill>
            <a:blip r:embed="rId5" cstate="print">
              <a:lum bright="50000"/>
            </a:blip>
            <a:stretch>
              <a:fillRect/>
            </a:stretch>
          </p:blipFill>
          <p:spPr>
            <a:xfrm>
              <a:off x="920403" y="3941132"/>
              <a:ext cx="7367438" cy="2372379"/>
            </a:xfrm>
            <a:prstGeom prst="rect">
              <a:avLst/>
            </a:prstGeom>
          </p:spPr>
        </p:pic>
        <p:pic>
          <p:nvPicPr>
            <p:cNvPr id="127" name="그림 126" descr="종이_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081959" y="1914525"/>
              <a:ext cx="7048679" cy="4276317"/>
            </a:xfrm>
            <a:prstGeom prst="rect">
              <a:avLst/>
            </a:prstGeom>
            <a:effectLst>
              <a:outerShdw blurRad="63500" dist="25400" dir="5400000" algn="ctr" rotWithShape="0">
                <a:prstClr val="black">
                  <a:alpha val="32000"/>
                </a:prstClr>
              </a:outerShdw>
            </a:effectLst>
          </p:spPr>
        </p:pic>
      </p:grpSp>
      <p:sp>
        <p:nvSpPr>
          <p:cNvPr id="45" name="직사각형 3-1"/>
          <p:cNvSpPr>
            <a:spLocks noChangeArrowheads="1"/>
          </p:cNvSpPr>
          <p:nvPr/>
        </p:nvSpPr>
        <p:spPr bwMode="auto">
          <a:xfrm>
            <a:off x="390525" y="558192"/>
            <a:ext cx="8362950" cy="71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contourW="25400" prstMaterial="softEdge">
              <a:bevelT w="29210" h="1651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ko-KR" sz="4000" b="1" spc="-50" smtClean="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kumimoji="0" lang="ko-KR" altLang="en-US" sz="4000" b="1" spc="-50" smtClean="0">
                <a:gradFill>
                  <a:gsLst>
                    <a:gs pos="0">
                      <a:srgbClr val="034EBD"/>
                    </a:gs>
                    <a:gs pos="100000">
                      <a:srgbClr val="022962"/>
                    </a:gs>
                  </a:gsLst>
                  <a:lin ang="5400000" scaled="0"/>
                </a:gradFill>
                <a:effectLst>
                  <a:outerShdw blurRad="76200" dist="50800" dir="2700000" algn="tl" rotWithShape="0">
                    <a:prstClr val="black">
                      <a:alpha val="52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전형일정</a:t>
            </a:r>
            <a:endParaRPr kumimoji="0" lang="ko-KR" altLang="en-US" sz="4000" b="1" spc="-50" dirty="0" smtClean="0">
              <a:gradFill>
                <a:gsLst>
                  <a:gs pos="0">
                    <a:srgbClr val="034EBD"/>
                  </a:gs>
                  <a:gs pos="100000">
                    <a:srgbClr val="022962"/>
                  </a:gs>
                </a:gsLst>
                <a:lin ang="5400000" scaled="0"/>
              </a:gradFill>
              <a:effectLst>
                <a:outerShdw blurRad="76200" dist="50800" dir="2700000" algn="tl" rotWithShape="0">
                  <a:prstClr val="black">
                    <a:alpha val="52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46" name="직사각형 3-1"/>
          <p:cNvSpPr>
            <a:spLocks noChangeArrowheads="1"/>
          </p:cNvSpPr>
          <p:nvPr/>
        </p:nvSpPr>
        <p:spPr bwMode="auto">
          <a:xfrm>
            <a:off x="847859" y="1248819"/>
            <a:ext cx="7448282" cy="396006"/>
          </a:xfrm>
          <a:prstGeom prst="rect">
            <a:avLst/>
          </a:prstGeom>
          <a:noFill/>
        </p:spPr>
        <p:txBody>
          <a:bodyPr lIns="9000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ko-KR" altLang="en-US" sz="2400" spc="-8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rPr>
              <a:t>수능 이후로 면접고사일 조정</a:t>
            </a:r>
          </a:p>
        </p:txBody>
      </p:sp>
      <p:sp>
        <p:nvSpPr>
          <p:cNvPr id="76" name="직사각형 3-1"/>
          <p:cNvSpPr>
            <a:spLocks noChangeArrowheads="1"/>
          </p:cNvSpPr>
          <p:nvPr/>
        </p:nvSpPr>
        <p:spPr bwMode="auto">
          <a:xfrm>
            <a:off x="847859" y="1248819"/>
            <a:ext cx="7448282" cy="396006"/>
          </a:xfrm>
          <a:prstGeom prst="rect">
            <a:avLst/>
          </a:prstGeom>
          <a:noFill/>
        </p:spPr>
        <p:txBody>
          <a:bodyPr lIns="9000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110000"/>
              </a:lnSpc>
              <a:defRPr/>
            </a:pPr>
            <a:r>
              <a:rPr lang="ko-KR" altLang="en-US" sz="2400" spc="-8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rPr>
              <a:t>수능 이후로 면접고사일 조정</a:t>
            </a:r>
          </a:p>
        </p:txBody>
      </p:sp>
      <p:grpSp>
        <p:nvGrpSpPr>
          <p:cNvPr id="154" name="그룹 153"/>
          <p:cNvGrpSpPr/>
          <p:nvPr/>
        </p:nvGrpSpPr>
        <p:grpSpPr>
          <a:xfrm>
            <a:off x="4853770" y="2292343"/>
            <a:ext cx="3676650" cy="251545"/>
            <a:chOff x="4853770" y="2292343"/>
            <a:chExt cx="3676650" cy="251545"/>
          </a:xfrm>
        </p:grpSpPr>
        <p:sp>
          <p:nvSpPr>
            <p:cNvPr id="47" name="TextBox 3"/>
            <p:cNvSpPr txBox="1">
              <a:spLocks noChangeArrowheads="1"/>
            </p:cNvSpPr>
            <p:nvPr/>
          </p:nvSpPr>
          <p:spPr bwMode="auto">
            <a:xfrm>
              <a:off x="6273045" y="2292343"/>
              <a:ext cx="2257375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12.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20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금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12.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24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화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  <a:endParaRPr kumimoji="0" lang="ko-KR" altLang="en-US" spc="-10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  <p:sp>
          <p:nvSpPr>
            <p:cNvPr id="54" name="TextBox 3"/>
            <p:cNvSpPr txBox="1">
              <a:spLocks noChangeArrowheads="1"/>
            </p:cNvSpPr>
            <p:nvPr/>
          </p:nvSpPr>
          <p:spPr bwMode="auto">
            <a:xfrm>
              <a:off x="4853770" y="2292343"/>
              <a:ext cx="1368846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원서접수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55" name="그룹 154"/>
          <p:cNvGrpSpPr/>
          <p:nvPr/>
        </p:nvGrpSpPr>
        <p:grpSpPr>
          <a:xfrm>
            <a:off x="4853770" y="2802677"/>
            <a:ext cx="3676650" cy="251545"/>
            <a:chOff x="4853770" y="2802677"/>
            <a:chExt cx="3676650" cy="251545"/>
          </a:xfrm>
        </p:grpSpPr>
        <p:sp>
          <p:nvSpPr>
            <p:cNvPr id="48" name="TextBox 3"/>
            <p:cNvSpPr txBox="1">
              <a:spLocks noChangeArrowheads="1"/>
            </p:cNvSpPr>
            <p:nvPr/>
          </p:nvSpPr>
          <p:spPr bwMode="auto">
            <a:xfrm>
              <a:off x="6273045" y="2802677"/>
              <a:ext cx="2257375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2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목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1.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13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월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  <a:endParaRPr kumimoji="0" lang="ko-KR" altLang="en-US" spc="-10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  <p:sp>
          <p:nvSpPr>
            <p:cNvPr id="55" name="TextBox 3"/>
            <p:cNvSpPr txBox="1">
              <a:spLocks noChangeArrowheads="1"/>
            </p:cNvSpPr>
            <p:nvPr/>
          </p:nvSpPr>
          <p:spPr bwMode="auto">
            <a:xfrm>
              <a:off x="4853770" y="2802677"/>
              <a:ext cx="1368846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가군 전형기간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65" name="그룹 164"/>
          <p:cNvGrpSpPr/>
          <p:nvPr/>
        </p:nvGrpSpPr>
        <p:grpSpPr>
          <a:xfrm>
            <a:off x="4853770" y="3313011"/>
            <a:ext cx="3676650" cy="251545"/>
            <a:chOff x="4853770" y="3313011"/>
            <a:chExt cx="3676650" cy="251545"/>
          </a:xfrm>
        </p:grpSpPr>
        <p:sp>
          <p:nvSpPr>
            <p:cNvPr id="49" name="TextBox 3"/>
            <p:cNvSpPr txBox="1">
              <a:spLocks noChangeArrowheads="1"/>
            </p:cNvSpPr>
            <p:nvPr/>
          </p:nvSpPr>
          <p:spPr bwMode="auto">
            <a:xfrm>
              <a:off x="6273045" y="3313011"/>
              <a:ext cx="2257375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14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화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1.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24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금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  <a:endParaRPr kumimoji="0" lang="ko-KR" altLang="en-US" spc="-10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  <p:sp>
          <p:nvSpPr>
            <p:cNvPr id="56" name="TextBox 3"/>
            <p:cNvSpPr txBox="1">
              <a:spLocks noChangeArrowheads="1"/>
            </p:cNvSpPr>
            <p:nvPr/>
          </p:nvSpPr>
          <p:spPr bwMode="auto">
            <a:xfrm>
              <a:off x="4853770" y="3313011"/>
              <a:ext cx="1368846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나군 전형기간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56" name="그룹 155"/>
          <p:cNvGrpSpPr/>
          <p:nvPr/>
        </p:nvGrpSpPr>
        <p:grpSpPr>
          <a:xfrm>
            <a:off x="4853770" y="3823345"/>
            <a:ext cx="3676650" cy="251545"/>
            <a:chOff x="4853770" y="3823345"/>
            <a:chExt cx="3676650" cy="251545"/>
          </a:xfrm>
        </p:grpSpPr>
        <p:sp>
          <p:nvSpPr>
            <p:cNvPr id="50" name="TextBox 3"/>
            <p:cNvSpPr txBox="1">
              <a:spLocks noChangeArrowheads="1"/>
            </p:cNvSpPr>
            <p:nvPr/>
          </p:nvSpPr>
          <p:spPr bwMode="auto">
            <a:xfrm>
              <a:off x="6273045" y="3823345"/>
              <a:ext cx="2257375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1.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25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토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2.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5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수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  <a:endParaRPr kumimoji="0" lang="ko-KR" altLang="en-US" spc="-10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  <p:sp>
          <p:nvSpPr>
            <p:cNvPr id="58" name="TextBox 3"/>
            <p:cNvSpPr txBox="1">
              <a:spLocks noChangeArrowheads="1"/>
            </p:cNvSpPr>
            <p:nvPr/>
          </p:nvSpPr>
          <p:spPr bwMode="auto">
            <a:xfrm>
              <a:off x="4853770" y="3823345"/>
              <a:ext cx="1368846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다군 전형기간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58" name="그룹 157"/>
          <p:cNvGrpSpPr/>
          <p:nvPr/>
        </p:nvGrpSpPr>
        <p:grpSpPr>
          <a:xfrm>
            <a:off x="4962377" y="4333679"/>
            <a:ext cx="3568043" cy="761879"/>
            <a:chOff x="4962377" y="4333679"/>
            <a:chExt cx="3568043" cy="761879"/>
          </a:xfrm>
        </p:grpSpPr>
        <p:sp>
          <p:nvSpPr>
            <p:cNvPr id="51" name="TextBox 3"/>
            <p:cNvSpPr txBox="1">
              <a:spLocks noChangeArrowheads="1"/>
            </p:cNvSpPr>
            <p:nvPr/>
          </p:nvSpPr>
          <p:spPr bwMode="auto">
            <a:xfrm>
              <a:off x="6273045" y="4333679"/>
              <a:ext cx="2257375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10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금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  <a:endParaRPr kumimoji="0" lang="ko-KR" altLang="en-US" spc="-10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  <p:sp>
          <p:nvSpPr>
            <p:cNvPr id="53" name="TextBox 3"/>
            <p:cNvSpPr txBox="1">
              <a:spLocks noChangeArrowheads="1"/>
            </p:cNvSpPr>
            <p:nvPr/>
          </p:nvSpPr>
          <p:spPr bwMode="auto">
            <a:xfrm>
              <a:off x="6273045" y="4844013"/>
              <a:ext cx="2257375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1.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29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 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수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  <a:endParaRPr kumimoji="0" lang="ko-KR" altLang="en-US" spc="-10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  <p:sp>
          <p:nvSpPr>
            <p:cNvPr id="59" name="TextBox 3"/>
            <p:cNvSpPr txBox="1">
              <a:spLocks noChangeArrowheads="1"/>
            </p:cNvSpPr>
            <p:nvPr/>
          </p:nvSpPr>
          <p:spPr bwMode="auto">
            <a:xfrm>
              <a:off x="4962377" y="4333679"/>
              <a:ext cx="1126860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합격자 발표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</p:grpSp>
      <p:grpSp>
        <p:nvGrpSpPr>
          <p:cNvPr id="10" name="그룹 111"/>
          <p:cNvGrpSpPr/>
          <p:nvPr/>
        </p:nvGrpSpPr>
        <p:grpSpPr>
          <a:xfrm>
            <a:off x="4766158" y="2616132"/>
            <a:ext cx="3859512" cy="2551670"/>
            <a:chOff x="4637732" y="3292407"/>
            <a:chExt cx="3859512" cy="2551670"/>
          </a:xfrm>
        </p:grpSpPr>
        <p:cxnSp>
          <p:nvCxnSpPr>
            <p:cNvPr id="96" name="직선 연결선 95"/>
            <p:cNvCxnSpPr/>
            <p:nvPr/>
          </p:nvCxnSpPr>
          <p:spPr>
            <a:xfrm>
              <a:off x="4637732" y="3292407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직선 연결선 96"/>
            <p:cNvCxnSpPr/>
            <p:nvPr/>
          </p:nvCxnSpPr>
          <p:spPr>
            <a:xfrm>
              <a:off x="4637732" y="3802741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직선 연결선 97"/>
            <p:cNvCxnSpPr/>
            <p:nvPr/>
          </p:nvCxnSpPr>
          <p:spPr>
            <a:xfrm>
              <a:off x="4637732" y="4313075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직선 연결선 98"/>
            <p:cNvCxnSpPr/>
            <p:nvPr/>
          </p:nvCxnSpPr>
          <p:spPr>
            <a:xfrm>
              <a:off x="4637732" y="4823409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직선 연결선 99"/>
            <p:cNvCxnSpPr/>
            <p:nvPr/>
          </p:nvCxnSpPr>
          <p:spPr>
            <a:xfrm>
              <a:off x="4637732" y="5333743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직선 연결선 100"/>
            <p:cNvCxnSpPr/>
            <p:nvPr/>
          </p:nvCxnSpPr>
          <p:spPr>
            <a:xfrm>
              <a:off x="4637732" y="5844077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그룹 163"/>
          <p:cNvGrpSpPr/>
          <p:nvPr/>
        </p:nvGrpSpPr>
        <p:grpSpPr>
          <a:xfrm>
            <a:off x="529420" y="2279616"/>
            <a:ext cx="3676650" cy="276999"/>
            <a:chOff x="529420" y="2279616"/>
            <a:chExt cx="3676650" cy="276999"/>
          </a:xfrm>
        </p:grpSpPr>
        <p:sp>
          <p:nvSpPr>
            <p:cNvPr id="130" name="TextBox 3"/>
            <p:cNvSpPr txBox="1">
              <a:spLocks noChangeArrowheads="1"/>
            </p:cNvSpPr>
            <p:nvPr/>
          </p:nvSpPr>
          <p:spPr bwMode="auto">
            <a:xfrm>
              <a:off x="1948695" y="2279616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9. 4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수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9. 9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월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22" name="TextBox 3"/>
            <p:cNvSpPr txBox="1">
              <a:spLocks noChangeArrowheads="1"/>
            </p:cNvSpPr>
            <p:nvPr/>
          </p:nvSpPr>
          <p:spPr bwMode="auto">
            <a:xfrm>
              <a:off x="529420" y="2292343"/>
              <a:ext cx="1368846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원서접수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63" name="그룹 162"/>
          <p:cNvGrpSpPr/>
          <p:nvPr/>
        </p:nvGrpSpPr>
        <p:grpSpPr>
          <a:xfrm>
            <a:off x="529420" y="2789950"/>
            <a:ext cx="3676650" cy="276999"/>
            <a:chOff x="529420" y="2789950"/>
            <a:chExt cx="3676650" cy="276999"/>
          </a:xfrm>
        </p:grpSpPr>
        <p:sp>
          <p:nvSpPr>
            <p:cNvPr id="131" name="TextBox 3"/>
            <p:cNvSpPr txBox="1">
              <a:spLocks noChangeArrowheads="1"/>
            </p:cNvSpPr>
            <p:nvPr/>
          </p:nvSpPr>
          <p:spPr bwMode="auto">
            <a:xfrm>
              <a:off x="1948695" y="2789950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9. 4 (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수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9. 13 (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금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23" name="TextBox 3"/>
            <p:cNvSpPr txBox="1">
              <a:spLocks noChangeArrowheads="1"/>
            </p:cNvSpPr>
            <p:nvPr/>
          </p:nvSpPr>
          <p:spPr bwMode="auto">
            <a:xfrm>
              <a:off x="529420" y="2789950"/>
              <a:ext cx="1368846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서류접수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62" name="그룹 161"/>
          <p:cNvGrpSpPr/>
          <p:nvPr/>
        </p:nvGrpSpPr>
        <p:grpSpPr>
          <a:xfrm>
            <a:off x="529420" y="3300284"/>
            <a:ext cx="3676650" cy="276999"/>
            <a:chOff x="529420" y="3300284"/>
            <a:chExt cx="3676650" cy="276999"/>
          </a:xfrm>
        </p:grpSpPr>
        <p:sp>
          <p:nvSpPr>
            <p:cNvPr id="132" name="TextBox 3"/>
            <p:cNvSpPr txBox="1">
              <a:spLocks noChangeArrowheads="1"/>
            </p:cNvSpPr>
            <p:nvPr/>
          </p:nvSpPr>
          <p:spPr bwMode="auto">
            <a:xfrm>
              <a:off x="1948695" y="3300284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11. 7 (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목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24" name="TextBox 3"/>
            <p:cNvSpPr txBox="1">
              <a:spLocks noChangeArrowheads="1"/>
            </p:cNvSpPr>
            <p:nvPr/>
          </p:nvSpPr>
          <p:spPr bwMode="auto">
            <a:xfrm>
              <a:off x="529420" y="3300284"/>
              <a:ext cx="1368846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수능일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61" name="그룹 160"/>
          <p:cNvGrpSpPr/>
          <p:nvPr/>
        </p:nvGrpSpPr>
        <p:grpSpPr>
          <a:xfrm>
            <a:off x="529420" y="3810618"/>
            <a:ext cx="3676650" cy="276999"/>
            <a:chOff x="529420" y="3810618"/>
            <a:chExt cx="3676650" cy="276999"/>
          </a:xfrm>
        </p:grpSpPr>
        <p:sp>
          <p:nvSpPr>
            <p:cNvPr id="133" name="TextBox 3"/>
            <p:cNvSpPr txBox="1">
              <a:spLocks noChangeArrowheads="1"/>
            </p:cNvSpPr>
            <p:nvPr/>
          </p:nvSpPr>
          <p:spPr bwMode="auto">
            <a:xfrm>
              <a:off x="1948695" y="3810618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11. 9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토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11. 10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일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25" name="TextBox 3"/>
            <p:cNvSpPr txBox="1">
              <a:spLocks noChangeArrowheads="1"/>
            </p:cNvSpPr>
            <p:nvPr/>
          </p:nvSpPr>
          <p:spPr bwMode="auto">
            <a:xfrm>
              <a:off x="529420" y="3810618"/>
              <a:ext cx="1368846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논술고사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60" name="그룹 159"/>
          <p:cNvGrpSpPr/>
          <p:nvPr/>
        </p:nvGrpSpPr>
        <p:grpSpPr>
          <a:xfrm>
            <a:off x="638027" y="4320952"/>
            <a:ext cx="3568043" cy="276999"/>
            <a:chOff x="638027" y="4320952"/>
            <a:chExt cx="3568043" cy="276999"/>
          </a:xfrm>
        </p:grpSpPr>
        <p:sp>
          <p:nvSpPr>
            <p:cNvPr id="134" name="TextBox 3"/>
            <p:cNvSpPr txBox="1">
              <a:spLocks noChangeArrowheads="1"/>
            </p:cNvSpPr>
            <p:nvPr/>
          </p:nvSpPr>
          <p:spPr bwMode="auto">
            <a:xfrm>
              <a:off x="1948695" y="4320952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11. 23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토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 ~ 11. 24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일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28" name="TextBox 3"/>
            <p:cNvSpPr txBox="1">
              <a:spLocks noChangeArrowheads="1"/>
            </p:cNvSpPr>
            <p:nvPr/>
          </p:nvSpPr>
          <p:spPr bwMode="auto">
            <a:xfrm>
              <a:off x="638027" y="4320952"/>
              <a:ext cx="112686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면접고사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</p:grpSp>
      <p:grpSp>
        <p:nvGrpSpPr>
          <p:cNvPr id="159" name="그룹 158"/>
          <p:cNvGrpSpPr/>
          <p:nvPr/>
        </p:nvGrpSpPr>
        <p:grpSpPr>
          <a:xfrm>
            <a:off x="638027" y="4831286"/>
            <a:ext cx="3568043" cy="276999"/>
            <a:chOff x="638027" y="4831286"/>
            <a:chExt cx="3568043" cy="276999"/>
          </a:xfrm>
        </p:grpSpPr>
        <p:sp>
          <p:nvSpPr>
            <p:cNvPr id="135" name="TextBox 3"/>
            <p:cNvSpPr txBox="1">
              <a:spLocks noChangeArrowheads="1"/>
            </p:cNvSpPr>
            <p:nvPr/>
          </p:nvSpPr>
          <p:spPr bwMode="auto">
            <a:xfrm>
              <a:off x="1948695" y="4831286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12. 6 (</a:t>
              </a:r>
              <a:r>
                <a:rPr kumimoji="0" lang="ko-KR" altLang="en-US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금</a:t>
              </a:r>
              <a:r>
                <a:rPr kumimoji="0" lang="en-US" altLang="ko-KR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29" name="TextBox 3"/>
            <p:cNvSpPr txBox="1">
              <a:spLocks noChangeArrowheads="1"/>
            </p:cNvSpPr>
            <p:nvPr/>
          </p:nvSpPr>
          <p:spPr bwMode="auto">
            <a:xfrm>
              <a:off x="638027" y="4844013"/>
              <a:ext cx="1126860" cy="251545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합격자 발표</a:t>
              </a:r>
              <a:endParaRPr kumimoji="0" lang="ko-KR" altLang="en-US" spc="-50" dirty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</p:grpSp>
      <p:grpSp>
        <p:nvGrpSpPr>
          <p:cNvPr id="113" name="그룹 111"/>
          <p:cNvGrpSpPr/>
          <p:nvPr/>
        </p:nvGrpSpPr>
        <p:grpSpPr>
          <a:xfrm>
            <a:off x="518008" y="2616132"/>
            <a:ext cx="3859512" cy="2551670"/>
            <a:chOff x="4637732" y="3292407"/>
            <a:chExt cx="3859512" cy="2551670"/>
          </a:xfrm>
        </p:grpSpPr>
        <p:cxnSp>
          <p:nvCxnSpPr>
            <p:cNvPr id="115" name="직선 연결선 114"/>
            <p:cNvCxnSpPr/>
            <p:nvPr/>
          </p:nvCxnSpPr>
          <p:spPr>
            <a:xfrm>
              <a:off x="4637732" y="3292407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직선 연결선 115"/>
            <p:cNvCxnSpPr/>
            <p:nvPr/>
          </p:nvCxnSpPr>
          <p:spPr>
            <a:xfrm>
              <a:off x="4637732" y="3802741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직선 연결선 116"/>
            <p:cNvCxnSpPr/>
            <p:nvPr/>
          </p:nvCxnSpPr>
          <p:spPr>
            <a:xfrm>
              <a:off x="4637732" y="4313075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직선 연결선 117"/>
            <p:cNvCxnSpPr/>
            <p:nvPr/>
          </p:nvCxnSpPr>
          <p:spPr>
            <a:xfrm>
              <a:off x="4637732" y="4823409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직선 연결선 118"/>
            <p:cNvCxnSpPr/>
            <p:nvPr/>
          </p:nvCxnSpPr>
          <p:spPr>
            <a:xfrm>
              <a:off x="4637732" y="5333743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/>
            <p:cNvCxnSpPr/>
            <p:nvPr/>
          </p:nvCxnSpPr>
          <p:spPr>
            <a:xfrm>
              <a:off x="4637732" y="5844077"/>
              <a:ext cx="3859512" cy="0"/>
            </a:xfrm>
            <a:prstGeom prst="line">
              <a:avLst/>
            </a:prstGeom>
            <a:ln>
              <a:solidFill>
                <a:srgbClr val="000000">
                  <a:alpha val="50196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1" name="그림 140" descr="23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9198" y="5415108"/>
            <a:ext cx="2137133" cy="1463084"/>
          </a:xfrm>
          <a:prstGeom prst="rect">
            <a:avLst/>
          </a:prstGeom>
        </p:spPr>
      </p:pic>
      <p:pic>
        <p:nvPicPr>
          <p:cNvPr id="145" name="그림 144" descr="23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30236" y="5415108"/>
            <a:ext cx="2131357" cy="1463084"/>
          </a:xfrm>
          <a:prstGeom prst="rect">
            <a:avLst/>
          </a:prstGeom>
        </p:spPr>
      </p:pic>
      <p:grpSp>
        <p:nvGrpSpPr>
          <p:cNvPr id="150" name="그룹 149"/>
          <p:cNvGrpSpPr/>
          <p:nvPr/>
        </p:nvGrpSpPr>
        <p:grpSpPr>
          <a:xfrm>
            <a:off x="638517" y="4320952"/>
            <a:ext cx="3568043" cy="276999"/>
            <a:chOff x="866627" y="4473352"/>
            <a:chExt cx="3568043" cy="276999"/>
          </a:xfrm>
        </p:grpSpPr>
        <p:sp>
          <p:nvSpPr>
            <p:cNvPr id="148" name="TextBox 3"/>
            <p:cNvSpPr txBox="1">
              <a:spLocks noChangeArrowheads="1"/>
            </p:cNvSpPr>
            <p:nvPr/>
          </p:nvSpPr>
          <p:spPr bwMode="auto">
            <a:xfrm>
              <a:off x="2177295" y="4473352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11. 23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토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) ~ 11. 24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일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49" name="TextBox 3"/>
            <p:cNvSpPr txBox="1">
              <a:spLocks noChangeArrowheads="1"/>
            </p:cNvSpPr>
            <p:nvPr/>
          </p:nvSpPr>
          <p:spPr bwMode="auto">
            <a:xfrm>
              <a:off x="866627" y="4473352"/>
              <a:ext cx="112686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srgbClr val="9E0E0E"/>
                  </a:solidFill>
                  <a:latin typeface="-윤고딕330" pitchFamily="18" charset="-127"/>
                  <a:ea typeface="-윤고딕330" pitchFamily="18" charset="-127"/>
                </a:rPr>
                <a:t>면접고사</a:t>
              </a:r>
              <a:endParaRPr kumimoji="0" lang="ko-KR" altLang="en-US" spc="-50" dirty="0">
                <a:ln>
                  <a:prstDash val="solid"/>
                </a:ln>
                <a:solidFill>
                  <a:srgbClr val="9E0E0E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</p:grpSp>
      <p:grpSp>
        <p:nvGrpSpPr>
          <p:cNvPr id="151" name="그룹 150"/>
          <p:cNvGrpSpPr/>
          <p:nvPr/>
        </p:nvGrpSpPr>
        <p:grpSpPr>
          <a:xfrm>
            <a:off x="638517" y="4320952"/>
            <a:ext cx="3568043" cy="276999"/>
            <a:chOff x="866627" y="4473352"/>
            <a:chExt cx="3568043" cy="276999"/>
          </a:xfrm>
        </p:grpSpPr>
        <p:sp>
          <p:nvSpPr>
            <p:cNvPr id="152" name="TextBox 3"/>
            <p:cNvSpPr txBox="1">
              <a:spLocks noChangeArrowheads="1"/>
            </p:cNvSpPr>
            <p:nvPr/>
          </p:nvSpPr>
          <p:spPr bwMode="auto">
            <a:xfrm>
              <a:off x="2177295" y="4473352"/>
              <a:ext cx="2257375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en-US" altLang="ko-KR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11. 23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토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) ~ 11. 24 (</a:t>
              </a:r>
              <a:r>
                <a:rPr kumimoji="0" lang="ko-KR" altLang="en-US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일</a:t>
              </a:r>
              <a:r>
                <a:rPr kumimoji="0" lang="en-US" altLang="ko-KR" spc="-100" smtClean="0">
                  <a:ln>
                    <a:prstDash val="solid"/>
                  </a:ln>
                  <a:solidFill>
                    <a:srgbClr val="9E0E0E"/>
                  </a:solidFill>
                  <a:latin typeface="-윤고딕320" pitchFamily="18" charset="-127"/>
                  <a:ea typeface="-윤고딕320" pitchFamily="18" charset="-127"/>
                </a:rPr>
                <a:t>)</a:t>
              </a:r>
            </a:p>
          </p:txBody>
        </p:sp>
        <p:sp>
          <p:nvSpPr>
            <p:cNvPr id="153" name="TextBox 3"/>
            <p:cNvSpPr txBox="1">
              <a:spLocks noChangeArrowheads="1"/>
            </p:cNvSpPr>
            <p:nvPr/>
          </p:nvSpPr>
          <p:spPr bwMode="auto">
            <a:xfrm>
              <a:off x="866627" y="4473352"/>
              <a:ext cx="1126860" cy="276999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kumimoji="0" lang="ko-KR" altLang="en-US" spc="-50" smtClean="0">
                  <a:ln>
                    <a:prstDash val="solid"/>
                  </a:ln>
                  <a:solidFill>
                    <a:srgbClr val="9E0E0E"/>
                  </a:solidFill>
                  <a:latin typeface="-윤고딕330" pitchFamily="18" charset="-127"/>
                  <a:ea typeface="-윤고딕330" pitchFamily="18" charset="-127"/>
                </a:rPr>
                <a:t>면접고사</a:t>
              </a:r>
              <a:endParaRPr kumimoji="0" lang="ko-KR" altLang="en-US" spc="-50" dirty="0">
                <a:ln>
                  <a:prstDash val="solid"/>
                </a:ln>
                <a:solidFill>
                  <a:srgbClr val="9E0E0E"/>
                </a:solidFill>
                <a:latin typeface="-윤고딕320" pitchFamily="18" charset="-127"/>
                <a:ea typeface="-윤고딕320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444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361 " pathEditMode="relative" ptsTypes="AA">
                                      <p:cBhvr>
                                        <p:cTn id="2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361 " pathEditMode="relative" ptsTypes="AA">
                                      <p:cBhvr>
                                        <p:cTn id="31" dur="5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472 " pathEditMode="relative" ptsTypes="AA">
                                      <p:cBhvr>
                                        <p:cTn id="43" dur="5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8472 " pathEditMode="relative" ptsTypes="AA">
                                      <p:cBhvr>
                                        <p:cTn id="45" dur="5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6" grpId="0"/>
      <p:bldP spid="76" grpId="0"/>
      <p:bldP spid="76" grpId="1"/>
      <p:bldP spid="76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그림 64" descr="03.png"/>
          <p:cNvPicPr>
            <a:picLocks noChangeAspect="1"/>
          </p:cNvPicPr>
          <p:nvPr/>
        </p:nvPicPr>
        <p:blipFill>
          <a:blip r:embed="rId3" cstate="print"/>
          <a:srcRect r="22205" b="22246"/>
          <a:stretch>
            <a:fillRect/>
          </a:stretch>
        </p:blipFill>
        <p:spPr bwMode="auto">
          <a:xfrm>
            <a:off x="88" y="0"/>
            <a:ext cx="91439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그림 25" descr="049.png"/>
          <p:cNvPicPr>
            <a:picLocks noChangeAspect="1"/>
          </p:cNvPicPr>
          <p:nvPr/>
        </p:nvPicPr>
        <p:blipFill>
          <a:blip r:embed="rId4" cstate="print">
            <a:lum bright="20000" contrast="-34000"/>
          </a:blip>
          <a:srcRect t="4227" b="11777"/>
          <a:stretch>
            <a:fillRect/>
          </a:stretch>
        </p:blipFill>
        <p:spPr bwMode="auto">
          <a:xfrm>
            <a:off x="0" y="0"/>
            <a:ext cx="9144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1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대학입학전형 주요사항</a:t>
            </a:r>
          </a:p>
        </p:txBody>
      </p:sp>
      <p:pic>
        <p:nvPicPr>
          <p:cNvPr id="66" name="그림 65" descr="Logo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1238" y="277813"/>
            <a:ext cx="11334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직사각형 66"/>
          <p:cNvSpPr/>
          <p:nvPr/>
        </p:nvSpPr>
        <p:spPr bwMode="auto">
          <a:xfrm>
            <a:off x="3600" y="0"/>
            <a:ext cx="9140400" cy="53975"/>
          </a:xfrm>
          <a:prstGeom prst="rect">
            <a:avLst/>
          </a:prstGeom>
          <a:solidFill>
            <a:srgbClr val="132A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112" name="그룹 111"/>
          <p:cNvGrpSpPr/>
          <p:nvPr/>
        </p:nvGrpSpPr>
        <p:grpSpPr>
          <a:xfrm>
            <a:off x="361950" y="923925"/>
            <a:ext cx="8420100" cy="5657850"/>
            <a:chOff x="361950" y="923925"/>
            <a:chExt cx="8420100" cy="5657850"/>
          </a:xfrm>
          <a:effectLst>
            <a:outerShdw blurRad="342900" dist="127000" dir="5400000" sx="94000" sy="94000" algn="ctr" rotWithShape="0">
              <a:srgbClr val="000000">
                <a:alpha val="50000"/>
              </a:srgbClr>
            </a:outerShdw>
          </a:effectLst>
        </p:grpSpPr>
        <p:grpSp>
          <p:nvGrpSpPr>
            <p:cNvPr id="3" name="그룹 52"/>
            <p:cNvGrpSpPr>
              <a:grpSpLocks/>
            </p:cNvGrpSpPr>
            <p:nvPr/>
          </p:nvGrpSpPr>
          <p:grpSpPr bwMode="auto">
            <a:xfrm>
              <a:off x="361950" y="923925"/>
              <a:ext cx="8420100" cy="5657850"/>
              <a:chOff x="356885" y="1075910"/>
              <a:chExt cx="8420400" cy="5658265"/>
            </a:xfrm>
          </p:grpSpPr>
          <p:sp>
            <p:nvSpPr>
              <p:cNvPr id="82" name="직사각형 81"/>
              <p:cNvSpPr/>
              <p:nvPr/>
            </p:nvSpPr>
            <p:spPr>
              <a:xfrm>
                <a:off x="356885" y="1075910"/>
                <a:ext cx="8418813" cy="5658265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직사각형 82"/>
              <p:cNvSpPr/>
              <p:nvPr/>
            </p:nvSpPr>
            <p:spPr>
              <a:xfrm>
                <a:off x="356885" y="1075910"/>
                <a:ext cx="8420400" cy="28577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6" name="그룹 105"/>
            <p:cNvGrpSpPr/>
            <p:nvPr/>
          </p:nvGrpSpPr>
          <p:grpSpPr>
            <a:xfrm>
              <a:off x="527155" y="1043394"/>
              <a:ext cx="7683261" cy="1125064"/>
              <a:chOff x="527155" y="1043394"/>
              <a:chExt cx="7683261" cy="1125064"/>
            </a:xfrm>
          </p:grpSpPr>
          <p:sp>
            <p:nvSpPr>
              <p:cNvPr id="84" name="TextBox 3"/>
              <p:cNvSpPr txBox="1">
                <a:spLocks noChangeArrowheads="1"/>
              </p:cNvSpPr>
              <p:nvPr/>
            </p:nvSpPr>
            <p:spPr bwMode="auto">
              <a:xfrm>
                <a:off x="527155" y="1043394"/>
                <a:ext cx="5490859" cy="338529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defRPr/>
                </a:pPr>
                <a:r>
                  <a:rPr lang="en-US" altLang="ko-KR" sz="2200" spc="-10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1. </a:t>
                </a:r>
                <a:r>
                  <a:rPr lang="ko-KR" altLang="en-US" sz="2200" spc="-10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입학사정관전형 </a:t>
                </a:r>
                <a:r>
                  <a:rPr lang="ko-KR" altLang="en-US" sz="2200" spc="-100" dirty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모집인원 확대</a:t>
                </a:r>
                <a:endParaRPr lang="en-US" altLang="ko-KR" sz="2200" spc="-100" dirty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88" name="직사각형 3-1"/>
              <p:cNvSpPr>
                <a:spLocks noChangeArrowheads="1"/>
              </p:cNvSpPr>
              <p:nvPr/>
            </p:nvSpPr>
            <p:spPr bwMode="auto">
              <a:xfrm>
                <a:off x="762134" y="1429794"/>
                <a:ext cx="7448282" cy="738664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indent="180975" algn="just">
                  <a:buFont typeface="-윤고딕320" pitchFamily="18" charset="-127"/>
                  <a:buChar char="-"/>
                  <a:defRPr/>
                </a:pP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2013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학년도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(1,352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25.6%) 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대비 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2014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학년도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(1,529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28.7%)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에 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177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 증가</a:t>
                </a:r>
              </a:p>
              <a:p>
                <a:pPr indent="180975" algn="just">
                  <a:buFont typeface="-윤고딕320" pitchFamily="18" charset="-127"/>
                  <a:buChar char="-"/>
                  <a:defRPr/>
                </a:pP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단과대학별 모집에서 학과 단위 모집으로 변경</a:t>
                </a:r>
                <a:endParaRPr lang="en-US" altLang="ko-KR" sz="16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indent="180975" algn="just">
                  <a:buFont typeface="-윤고딕320" pitchFamily="18" charset="-127"/>
                  <a:buChar char="-"/>
                  <a:defRPr/>
                </a:pP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예체능계열 학업적성면접 폐지</a:t>
                </a:r>
              </a:p>
            </p:txBody>
          </p:sp>
        </p:grpSp>
        <p:grpSp>
          <p:nvGrpSpPr>
            <p:cNvPr id="94" name="그룹 93"/>
            <p:cNvGrpSpPr/>
            <p:nvPr/>
          </p:nvGrpSpPr>
          <p:grpSpPr>
            <a:xfrm>
              <a:off x="527155" y="2303080"/>
              <a:ext cx="7683261" cy="878843"/>
              <a:chOff x="527155" y="2312751"/>
              <a:chExt cx="7683261" cy="878843"/>
            </a:xfrm>
          </p:grpSpPr>
          <p:sp>
            <p:nvSpPr>
              <p:cNvPr id="95" name="TextBox 3"/>
              <p:cNvSpPr txBox="1">
                <a:spLocks noChangeArrowheads="1"/>
              </p:cNvSpPr>
              <p:nvPr/>
            </p:nvSpPr>
            <p:spPr bwMode="auto">
              <a:xfrm>
                <a:off x="527155" y="2312751"/>
                <a:ext cx="5490859" cy="338529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defRPr/>
                </a:pPr>
                <a:r>
                  <a:rPr lang="en-US" altLang="ko-KR" sz="2200" spc="-10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2. </a:t>
                </a:r>
                <a:r>
                  <a:rPr lang="ko-KR" altLang="en-US" sz="22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글로벌</a:t>
                </a:r>
                <a:r>
                  <a:rPr lang="en-US" altLang="ko-KR" sz="22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·</a:t>
                </a:r>
                <a:r>
                  <a:rPr lang="ko-KR" altLang="en-US" sz="22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과학인재 전형 신설</a:t>
                </a:r>
                <a:endParaRPr lang="en-US" altLang="ko-KR" sz="2200" spc="-100" dirty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96" name="직사각형 3-1"/>
              <p:cNvSpPr>
                <a:spLocks noChangeArrowheads="1"/>
              </p:cNvSpPr>
              <p:nvPr/>
            </p:nvSpPr>
            <p:spPr bwMode="auto">
              <a:xfrm>
                <a:off x="762134" y="2699151"/>
                <a:ext cx="7448282" cy="492443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indent="180975" algn="just">
                  <a:buFont typeface="-윤고딕320" pitchFamily="18" charset="-127"/>
                  <a:buChar char="-"/>
                  <a:defRPr/>
                </a:pP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외국어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국제교과 및 수학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과학교과 중점이수자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외국어 우수자 선발</a:t>
                </a:r>
                <a:endParaRPr lang="en-US" altLang="ko-KR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indent="180975" algn="just">
                  <a:buFont typeface="-윤고딕320" pitchFamily="18" charset="-127"/>
                  <a:buChar char="-"/>
                  <a:defRPr/>
                </a:pP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서류 종합평가 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100%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로 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210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 선발</a:t>
                </a:r>
              </a:p>
            </p:txBody>
          </p:sp>
        </p:grpSp>
        <p:grpSp>
          <p:nvGrpSpPr>
            <p:cNvPr id="111" name="그룹 110"/>
            <p:cNvGrpSpPr/>
            <p:nvPr/>
          </p:nvGrpSpPr>
          <p:grpSpPr>
            <a:xfrm>
              <a:off x="527155" y="3326070"/>
              <a:ext cx="7683261" cy="632620"/>
              <a:chOff x="527155" y="3345120"/>
              <a:chExt cx="7683261" cy="632620"/>
            </a:xfrm>
          </p:grpSpPr>
          <p:sp>
            <p:nvSpPr>
              <p:cNvPr id="98" name="TextBox 3"/>
              <p:cNvSpPr txBox="1">
                <a:spLocks noChangeArrowheads="1"/>
              </p:cNvSpPr>
              <p:nvPr/>
            </p:nvSpPr>
            <p:spPr bwMode="auto">
              <a:xfrm>
                <a:off x="527155" y="3345120"/>
                <a:ext cx="5490859" cy="338529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defRPr/>
                </a:pPr>
                <a:r>
                  <a:rPr lang="en-US" altLang="ko-KR" sz="2200" spc="-10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3. </a:t>
                </a:r>
                <a:r>
                  <a:rPr lang="ko-KR" altLang="en-US" sz="22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논술우수자전형 논술반영비율 확대</a:t>
                </a:r>
                <a:endParaRPr lang="en-US" altLang="ko-KR" sz="2200" spc="-100" dirty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99" name="직사각형 3-1"/>
              <p:cNvSpPr>
                <a:spLocks noChangeArrowheads="1"/>
              </p:cNvSpPr>
              <p:nvPr/>
            </p:nvSpPr>
            <p:spPr bwMode="auto">
              <a:xfrm>
                <a:off x="762134" y="3731519"/>
                <a:ext cx="7448282" cy="246221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indent="180975" algn="just">
                  <a:buFont typeface="-윤고딕320" pitchFamily="18" charset="-127"/>
                  <a:buChar char="-"/>
                  <a:defRPr/>
                </a:pP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우선 선발 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: 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학생부 교과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20%, 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논술 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80%  / 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일반 선발 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: 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학생부교과 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40%, </a:t>
                </a:r>
                <a:r>
                  <a: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논술 </a:t>
                </a:r>
                <a:r>
                  <a:rPr lang="en-US" altLang="ko-KR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60%</a:t>
                </a:r>
              </a:p>
            </p:txBody>
          </p:sp>
        </p:grpSp>
        <p:sp>
          <p:nvSpPr>
            <p:cNvPr id="170" name="TextBox 3"/>
            <p:cNvSpPr txBox="1">
              <a:spLocks noChangeArrowheads="1"/>
            </p:cNvSpPr>
            <p:nvPr/>
          </p:nvSpPr>
          <p:spPr bwMode="auto">
            <a:xfrm>
              <a:off x="527155" y="4152131"/>
              <a:ext cx="5490859" cy="33852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altLang="ko-KR" sz="22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4. </a:t>
              </a:r>
              <a:r>
                <a:rPr lang="ko-KR" altLang="en-US" sz="22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논술우수자 최저학력기준 수능 반영 영역 변경</a:t>
              </a:r>
              <a:endParaRPr lang="en-US" altLang="ko-KR" sz="2200" spc="-10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8" name="그룹 149"/>
            <p:cNvGrpSpPr/>
            <p:nvPr/>
          </p:nvGrpSpPr>
          <p:grpSpPr>
            <a:xfrm>
              <a:off x="844248" y="4569507"/>
              <a:ext cx="7450780" cy="1845488"/>
              <a:chOff x="844248" y="4314825"/>
              <a:chExt cx="7450780" cy="2004920"/>
            </a:xfrm>
          </p:grpSpPr>
          <p:sp>
            <p:nvSpPr>
              <p:cNvPr id="110" name="직사각형 109"/>
              <p:cNvSpPr/>
              <p:nvPr/>
            </p:nvSpPr>
            <p:spPr bwMode="auto">
              <a:xfrm>
                <a:off x="3705225" y="4791054"/>
                <a:ext cx="4589786" cy="304821"/>
              </a:xfrm>
              <a:prstGeom prst="rect">
                <a:avLst/>
              </a:prstGeom>
              <a:solidFill>
                <a:srgbClr val="E8E8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직사각형 55"/>
              <p:cNvSpPr/>
              <p:nvPr/>
            </p:nvSpPr>
            <p:spPr bwMode="auto">
              <a:xfrm>
                <a:off x="848274" y="5091750"/>
                <a:ext cx="2857451" cy="1222929"/>
              </a:xfrm>
              <a:prstGeom prst="rect">
                <a:avLst/>
              </a:prstGeom>
              <a:solidFill>
                <a:srgbClr val="E8E8E8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직사각형 56"/>
              <p:cNvSpPr/>
              <p:nvPr/>
            </p:nvSpPr>
            <p:spPr bwMode="auto">
              <a:xfrm>
                <a:off x="847994" y="4319477"/>
                <a:ext cx="2866756" cy="767510"/>
              </a:xfrm>
              <a:prstGeom prst="rect">
                <a:avLst/>
              </a:prstGeom>
              <a:gradFill flip="none" rotWithShape="1">
                <a:gsLst>
                  <a:gs pos="0">
                    <a:srgbClr val="132A6B">
                      <a:shade val="30000"/>
                      <a:satMod val="115000"/>
                    </a:srgbClr>
                  </a:gs>
                  <a:gs pos="50000">
                    <a:srgbClr val="132A6B">
                      <a:shade val="67500"/>
                      <a:satMod val="115000"/>
                    </a:srgbClr>
                  </a:gs>
                  <a:gs pos="100000">
                    <a:srgbClr val="132A6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직사각형 3-1"/>
              <p:cNvSpPr>
                <a:spLocks noChangeArrowheads="1"/>
              </p:cNvSpPr>
              <p:nvPr/>
            </p:nvSpPr>
            <p:spPr bwMode="auto">
              <a:xfrm>
                <a:off x="887722" y="4704631"/>
                <a:ext cx="1064903" cy="3046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pc="600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계열</a:t>
                </a:r>
              </a:p>
            </p:txBody>
          </p:sp>
          <p:sp>
            <p:nvSpPr>
              <p:cNvPr id="108" name="직사각형 3-1"/>
              <p:cNvSpPr>
                <a:spLocks noChangeArrowheads="1"/>
              </p:cNvSpPr>
              <p:nvPr/>
            </p:nvSpPr>
            <p:spPr bwMode="auto">
              <a:xfrm>
                <a:off x="2043862" y="5120000"/>
                <a:ext cx="55904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400" spc="3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인문</a:t>
                </a:r>
              </a:p>
            </p:txBody>
          </p:sp>
          <p:sp>
            <p:nvSpPr>
              <p:cNvPr id="109" name="직사각형 3-1"/>
              <p:cNvSpPr>
                <a:spLocks noChangeArrowheads="1"/>
              </p:cNvSpPr>
              <p:nvPr/>
            </p:nvSpPr>
            <p:spPr bwMode="auto">
              <a:xfrm>
                <a:off x="2043862" y="5415790"/>
                <a:ext cx="55904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400" spc="3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자연</a:t>
                </a:r>
              </a:p>
            </p:txBody>
          </p:sp>
          <p:cxnSp>
            <p:nvCxnSpPr>
              <p:cNvPr id="114" name="직선 연결선 113"/>
              <p:cNvCxnSpPr/>
              <p:nvPr/>
            </p:nvCxnSpPr>
            <p:spPr bwMode="auto">
              <a:xfrm>
                <a:off x="845274" y="5083812"/>
                <a:ext cx="7449241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직선 연결선 114"/>
              <p:cNvCxnSpPr/>
              <p:nvPr/>
            </p:nvCxnSpPr>
            <p:spPr bwMode="auto">
              <a:xfrm>
                <a:off x="845274" y="5383850"/>
                <a:ext cx="7449241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/>
              <p:cNvCxnSpPr/>
              <p:nvPr/>
            </p:nvCxnSpPr>
            <p:spPr bwMode="auto">
              <a:xfrm>
                <a:off x="851275" y="5690454"/>
                <a:ext cx="7443240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직선 연결선 126"/>
              <p:cNvCxnSpPr/>
              <p:nvPr/>
            </p:nvCxnSpPr>
            <p:spPr bwMode="auto">
              <a:xfrm>
                <a:off x="845274" y="5688650"/>
                <a:ext cx="7449241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직선 연결선 127"/>
              <p:cNvCxnSpPr/>
              <p:nvPr/>
            </p:nvCxnSpPr>
            <p:spPr bwMode="auto">
              <a:xfrm>
                <a:off x="1669223" y="5995254"/>
                <a:ext cx="662529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직사각형 54"/>
              <p:cNvSpPr/>
              <p:nvPr/>
            </p:nvSpPr>
            <p:spPr bwMode="auto">
              <a:xfrm>
                <a:off x="3705225" y="4319477"/>
                <a:ext cx="4589786" cy="468387"/>
              </a:xfrm>
              <a:prstGeom prst="rect">
                <a:avLst/>
              </a:prstGeom>
              <a:solidFill>
                <a:srgbClr val="00487E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직사각형 3-1"/>
              <p:cNvSpPr>
                <a:spLocks noChangeArrowheads="1"/>
              </p:cNvSpPr>
              <p:nvPr/>
            </p:nvSpPr>
            <p:spPr bwMode="auto">
              <a:xfrm>
                <a:off x="4024808" y="4417353"/>
                <a:ext cx="502133" cy="27084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6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국어</a:t>
                </a:r>
              </a:p>
            </p:txBody>
          </p:sp>
          <p:sp>
            <p:nvSpPr>
              <p:cNvPr id="59" name="직사각형 3-1"/>
              <p:cNvSpPr>
                <a:spLocks noChangeArrowheads="1"/>
              </p:cNvSpPr>
              <p:nvPr/>
            </p:nvSpPr>
            <p:spPr bwMode="auto">
              <a:xfrm>
                <a:off x="5172415" y="4417353"/>
                <a:ext cx="502133" cy="27084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6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수학</a:t>
                </a:r>
              </a:p>
            </p:txBody>
          </p:sp>
          <p:sp>
            <p:nvSpPr>
              <p:cNvPr id="60" name="직사각형 3-1"/>
              <p:cNvSpPr>
                <a:spLocks noChangeArrowheads="1"/>
              </p:cNvSpPr>
              <p:nvPr/>
            </p:nvSpPr>
            <p:spPr bwMode="auto">
              <a:xfrm>
                <a:off x="6320022" y="4417353"/>
                <a:ext cx="502133" cy="27084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6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영어</a:t>
                </a:r>
              </a:p>
            </p:txBody>
          </p:sp>
          <p:sp>
            <p:nvSpPr>
              <p:cNvPr id="61" name="직사각형 3-1"/>
              <p:cNvSpPr>
                <a:spLocks noChangeArrowheads="1"/>
              </p:cNvSpPr>
              <p:nvPr/>
            </p:nvSpPr>
            <p:spPr bwMode="auto">
              <a:xfrm>
                <a:off x="7467628" y="4417353"/>
                <a:ext cx="502133" cy="270843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6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탐구</a:t>
                </a:r>
              </a:p>
            </p:txBody>
          </p:sp>
          <p:sp>
            <p:nvSpPr>
              <p:cNvPr id="62" name="직사각형 3-1"/>
              <p:cNvSpPr>
                <a:spLocks noChangeArrowheads="1"/>
              </p:cNvSpPr>
              <p:nvPr/>
            </p:nvSpPr>
            <p:spPr bwMode="auto">
              <a:xfrm>
                <a:off x="3749770" y="4824211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A</a:t>
                </a:r>
                <a:endParaRPr lang="ko-KR" altLang="en-US" sz="14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63" name="직사각형 3-1"/>
              <p:cNvSpPr>
                <a:spLocks noChangeArrowheads="1"/>
              </p:cNvSpPr>
              <p:nvPr/>
            </p:nvSpPr>
            <p:spPr bwMode="auto">
              <a:xfrm>
                <a:off x="4893024" y="4824211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A</a:t>
                </a:r>
                <a:endParaRPr lang="ko-KR" altLang="en-US" sz="14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68" name="직사각형 3-1"/>
              <p:cNvSpPr>
                <a:spLocks noChangeArrowheads="1"/>
              </p:cNvSpPr>
              <p:nvPr/>
            </p:nvSpPr>
            <p:spPr bwMode="auto">
              <a:xfrm>
                <a:off x="6043868" y="4824211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A</a:t>
                </a:r>
                <a:endParaRPr lang="ko-KR" altLang="en-US" sz="14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69" name="직사각형 3-1"/>
              <p:cNvSpPr>
                <a:spLocks noChangeArrowheads="1"/>
              </p:cNvSpPr>
              <p:nvPr/>
            </p:nvSpPr>
            <p:spPr bwMode="auto">
              <a:xfrm>
                <a:off x="7179532" y="4824211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사회</a:t>
                </a:r>
              </a:p>
            </p:txBody>
          </p:sp>
          <p:sp>
            <p:nvSpPr>
              <p:cNvPr id="70" name="직사각형 3-1"/>
              <p:cNvSpPr>
                <a:spLocks noChangeArrowheads="1"/>
              </p:cNvSpPr>
              <p:nvPr/>
            </p:nvSpPr>
            <p:spPr bwMode="auto">
              <a:xfrm>
                <a:off x="4321397" y="4824211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B</a:t>
                </a:r>
                <a:endParaRPr lang="ko-KR" altLang="en-US" sz="14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1" name="직사각형 3-1"/>
              <p:cNvSpPr>
                <a:spLocks noChangeArrowheads="1"/>
              </p:cNvSpPr>
              <p:nvPr/>
            </p:nvSpPr>
            <p:spPr bwMode="auto">
              <a:xfrm>
                <a:off x="5464651" y="4824211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B</a:t>
                </a:r>
                <a:endParaRPr lang="ko-KR" altLang="en-US" sz="14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2" name="직사각형 3-1"/>
              <p:cNvSpPr>
                <a:spLocks noChangeArrowheads="1"/>
              </p:cNvSpPr>
              <p:nvPr/>
            </p:nvSpPr>
            <p:spPr bwMode="auto">
              <a:xfrm>
                <a:off x="6607905" y="4824211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B</a:t>
                </a:r>
                <a:endParaRPr lang="ko-KR" altLang="en-US" sz="14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3" name="직사각형 3-1"/>
              <p:cNvSpPr>
                <a:spLocks noChangeArrowheads="1"/>
              </p:cNvSpPr>
              <p:nvPr/>
            </p:nvSpPr>
            <p:spPr bwMode="auto">
              <a:xfrm>
                <a:off x="7751157" y="4821536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400" b="1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과학</a:t>
                </a:r>
              </a:p>
            </p:txBody>
          </p:sp>
          <p:sp>
            <p:nvSpPr>
              <p:cNvPr id="74" name="직사각형 3-1"/>
              <p:cNvSpPr>
                <a:spLocks noChangeArrowheads="1"/>
              </p:cNvSpPr>
              <p:nvPr/>
            </p:nvSpPr>
            <p:spPr bwMode="auto">
              <a:xfrm>
                <a:off x="3749770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5" name="직사각형 3-1"/>
              <p:cNvSpPr>
                <a:spLocks noChangeArrowheads="1"/>
              </p:cNvSpPr>
              <p:nvPr/>
            </p:nvSpPr>
            <p:spPr bwMode="auto">
              <a:xfrm>
                <a:off x="4893024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6" name="직사각형 3-1"/>
              <p:cNvSpPr>
                <a:spLocks noChangeArrowheads="1"/>
              </p:cNvSpPr>
              <p:nvPr/>
            </p:nvSpPr>
            <p:spPr bwMode="auto">
              <a:xfrm>
                <a:off x="6043868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7" name="직사각형 3-1"/>
              <p:cNvSpPr>
                <a:spLocks noChangeArrowheads="1"/>
              </p:cNvSpPr>
              <p:nvPr/>
            </p:nvSpPr>
            <p:spPr bwMode="auto">
              <a:xfrm>
                <a:off x="7179532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8" name="직사각형 3-1"/>
              <p:cNvSpPr>
                <a:spLocks noChangeArrowheads="1"/>
              </p:cNvSpPr>
              <p:nvPr/>
            </p:nvSpPr>
            <p:spPr bwMode="auto">
              <a:xfrm>
                <a:off x="4321397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79" name="직사각형 3-1"/>
              <p:cNvSpPr>
                <a:spLocks noChangeArrowheads="1"/>
              </p:cNvSpPr>
              <p:nvPr/>
            </p:nvSpPr>
            <p:spPr bwMode="auto">
              <a:xfrm>
                <a:off x="5464651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80" name="직사각형 3-1"/>
              <p:cNvSpPr>
                <a:spLocks noChangeArrowheads="1"/>
              </p:cNvSpPr>
              <p:nvPr/>
            </p:nvSpPr>
            <p:spPr bwMode="auto">
              <a:xfrm>
                <a:off x="6607905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81" name="직사각형 3-1"/>
              <p:cNvSpPr>
                <a:spLocks noChangeArrowheads="1"/>
              </p:cNvSpPr>
              <p:nvPr/>
            </p:nvSpPr>
            <p:spPr bwMode="auto">
              <a:xfrm>
                <a:off x="7751157" y="5127599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85" name="직사각형 3-1"/>
              <p:cNvSpPr>
                <a:spLocks noChangeArrowheads="1"/>
              </p:cNvSpPr>
              <p:nvPr/>
            </p:nvSpPr>
            <p:spPr bwMode="auto">
              <a:xfrm>
                <a:off x="3749770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86" name="직사각형 3-1"/>
              <p:cNvSpPr>
                <a:spLocks noChangeArrowheads="1"/>
              </p:cNvSpPr>
              <p:nvPr/>
            </p:nvSpPr>
            <p:spPr bwMode="auto">
              <a:xfrm>
                <a:off x="4893024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87" name="직사각형 3-1"/>
              <p:cNvSpPr>
                <a:spLocks noChangeArrowheads="1"/>
              </p:cNvSpPr>
              <p:nvPr/>
            </p:nvSpPr>
            <p:spPr bwMode="auto">
              <a:xfrm>
                <a:off x="6043868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89" name="직사각형 3-1"/>
              <p:cNvSpPr>
                <a:spLocks noChangeArrowheads="1"/>
              </p:cNvSpPr>
              <p:nvPr/>
            </p:nvSpPr>
            <p:spPr bwMode="auto">
              <a:xfrm>
                <a:off x="7179532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90" name="직사각형 3-1"/>
              <p:cNvSpPr>
                <a:spLocks noChangeArrowheads="1"/>
              </p:cNvSpPr>
              <p:nvPr/>
            </p:nvSpPr>
            <p:spPr bwMode="auto">
              <a:xfrm>
                <a:off x="4321397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91" name="직사각형 3-1"/>
              <p:cNvSpPr>
                <a:spLocks noChangeArrowheads="1"/>
              </p:cNvSpPr>
              <p:nvPr/>
            </p:nvSpPr>
            <p:spPr bwMode="auto">
              <a:xfrm>
                <a:off x="5464651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92" name="직사각형 3-1"/>
              <p:cNvSpPr>
                <a:spLocks noChangeArrowheads="1"/>
              </p:cNvSpPr>
              <p:nvPr/>
            </p:nvSpPr>
            <p:spPr bwMode="auto">
              <a:xfrm>
                <a:off x="6607905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93" name="직사각형 3-1"/>
              <p:cNvSpPr>
                <a:spLocks noChangeArrowheads="1"/>
              </p:cNvSpPr>
              <p:nvPr/>
            </p:nvSpPr>
            <p:spPr bwMode="auto">
              <a:xfrm>
                <a:off x="7751157" y="54309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cxnSp>
            <p:nvCxnSpPr>
              <p:cNvPr id="97" name="직선 연결선 96"/>
              <p:cNvCxnSpPr/>
              <p:nvPr/>
            </p:nvCxnSpPr>
            <p:spPr bwMode="auto">
              <a:xfrm>
                <a:off x="3705225" y="4783775"/>
                <a:ext cx="4589786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직선 연결선 99"/>
              <p:cNvCxnSpPr/>
              <p:nvPr/>
            </p:nvCxnSpPr>
            <p:spPr bwMode="auto">
              <a:xfrm>
                <a:off x="3708293" y="5086837"/>
                <a:ext cx="0" cy="1227842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직선 연결선 100"/>
              <p:cNvCxnSpPr/>
              <p:nvPr/>
            </p:nvCxnSpPr>
            <p:spPr bwMode="auto">
              <a:xfrm>
                <a:off x="4852671" y="4314825"/>
                <a:ext cx="0" cy="200492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직선 연결선 101"/>
              <p:cNvCxnSpPr/>
              <p:nvPr/>
            </p:nvCxnSpPr>
            <p:spPr bwMode="auto">
              <a:xfrm>
                <a:off x="6000119" y="4314825"/>
                <a:ext cx="0" cy="2002387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 bwMode="auto">
              <a:xfrm>
                <a:off x="7148830" y="4314825"/>
                <a:ext cx="0" cy="1999854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/>
              <p:cNvCxnSpPr/>
              <p:nvPr/>
            </p:nvCxnSpPr>
            <p:spPr bwMode="auto">
              <a:xfrm>
                <a:off x="4278315" y="4788537"/>
                <a:ext cx="0" cy="121458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직선 연결선 104"/>
              <p:cNvCxnSpPr/>
              <p:nvPr/>
            </p:nvCxnSpPr>
            <p:spPr bwMode="auto">
              <a:xfrm>
                <a:off x="6574474" y="4788537"/>
                <a:ext cx="0" cy="1212055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직선 연결선 117"/>
              <p:cNvCxnSpPr/>
              <p:nvPr/>
            </p:nvCxnSpPr>
            <p:spPr bwMode="auto">
              <a:xfrm>
                <a:off x="5427027" y="4788537"/>
                <a:ext cx="0" cy="905566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직선 연결선 118"/>
              <p:cNvCxnSpPr/>
              <p:nvPr/>
            </p:nvCxnSpPr>
            <p:spPr bwMode="auto">
              <a:xfrm>
                <a:off x="7721920" y="4788537"/>
                <a:ext cx="0" cy="90000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직사각형 3-1"/>
              <p:cNvSpPr>
                <a:spLocks noChangeArrowheads="1"/>
              </p:cNvSpPr>
              <p:nvPr/>
            </p:nvSpPr>
            <p:spPr bwMode="auto">
              <a:xfrm>
                <a:off x="3749770" y="57357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31" name="직사각형 3-1"/>
              <p:cNvSpPr>
                <a:spLocks noChangeArrowheads="1"/>
              </p:cNvSpPr>
              <p:nvPr/>
            </p:nvSpPr>
            <p:spPr bwMode="auto">
              <a:xfrm>
                <a:off x="5179250" y="57357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32" name="직사각형 3-1"/>
              <p:cNvSpPr>
                <a:spLocks noChangeArrowheads="1"/>
              </p:cNvSpPr>
              <p:nvPr/>
            </p:nvSpPr>
            <p:spPr bwMode="auto">
              <a:xfrm>
                <a:off x="6043868" y="57357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O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33" name="직사각형 3-1"/>
              <p:cNvSpPr>
                <a:spLocks noChangeArrowheads="1"/>
              </p:cNvSpPr>
              <p:nvPr/>
            </p:nvSpPr>
            <p:spPr bwMode="auto">
              <a:xfrm>
                <a:off x="7474649" y="57357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34" name="직사각형 3-1"/>
              <p:cNvSpPr>
                <a:spLocks noChangeArrowheads="1"/>
              </p:cNvSpPr>
              <p:nvPr/>
            </p:nvSpPr>
            <p:spPr bwMode="auto">
              <a:xfrm>
                <a:off x="4321397" y="57357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36" name="직사각형 3-1"/>
              <p:cNvSpPr>
                <a:spLocks noChangeArrowheads="1"/>
              </p:cNvSpPr>
              <p:nvPr/>
            </p:nvSpPr>
            <p:spPr bwMode="auto">
              <a:xfrm>
                <a:off x="6607905" y="57357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38" name="직사각형 3-1"/>
              <p:cNvSpPr>
                <a:spLocks noChangeArrowheads="1"/>
              </p:cNvSpPr>
              <p:nvPr/>
            </p:nvSpPr>
            <p:spPr bwMode="auto">
              <a:xfrm>
                <a:off x="4028514" y="60405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택 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1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39" name="직사각형 3-1"/>
              <p:cNvSpPr>
                <a:spLocks noChangeArrowheads="1"/>
              </p:cNvSpPr>
              <p:nvPr/>
            </p:nvSpPr>
            <p:spPr bwMode="auto">
              <a:xfrm>
                <a:off x="5179250" y="60405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40" name="직사각형 3-1"/>
              <p:cNvSpPr>
                <a:spLocks noChangeArrowheads="1"/>
              </p:cNvSpPr>
              <p:nvPr/>
            </p:nvSpPr>
            <p:spPr bwMode="auto">
              <a:xfrm>
                <a:off x="7474649" y="60405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-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141" name="직사각형 3-1"/>
              <p:cNvSpPr>
                <a:spLocks noChangeArrowheads="1"/>
              </p:cNvSpPr>
              <p:nvPr/>
            </p:nvSpPr>
            <p:spPr bwMode="auto">
              <a:xfrm>
                <a:off x="6328467" y="6040588"/>
                <a:ext cx="502133" cy="236988"/>
              </a:xfrm>
              <a:prstGeom prst="rect">
                <a:avLst/>
              </a:prstGeom>
              <a:noFill/>
            </p:spPr>
            <p:txBody>
              <a:bodyPr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택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 1</a:t>
                </a:r>
                <a:endPara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9" name="그룹 141"/>
              <p:cNvGrpSpPr/>
              <p:nvPr/>
            </p:nvGrpSpPr>
            <p:grpSpPr>
              <a:xfrm>
                <a:off x="979640" y="5767574"/>
                <a:ext cx="2687486" cy="491807"/>
                <a:chOff x="979640" y="5767574"/>
                <a:chExt cx="2687486" cy="491807"/>
              </a:xfrm>
            </p:grpSpPr>
            <p:sp>
              <p:nvSpPr>
                <p:cNvPr id="129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979640" y="5889971"/>
                  <a:ext cx="559043" cy="236988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4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예체능</a:t>
                  </a:r>
                </a:p>
              </p:txBody>
            </p:sp>
            <p:grpSp>
              <p:nvGrpSpPr>
                <p:cNvPr id="10" name="그룹 164"/>
                <p:cNvGrpSpPr/>
                <p:nvPr/>
              </p:nvGrpSpPr>
              <p:grpSpPr>
                <a:xfrm>
                  <a:off x="1676400" y="5767574"/>
                  <a:ext cx="1990726" cy="491807"/>
                  <a:chOff x="1676400" y="5754446"/>
                  <a:chExt cx="1990726" cy="491807"/>
                </a:xfrm>
              </p:grpSpPr>
              <p:sp>
                <p:nvSpPr>
                  <p:cNvPr id="162" name="직사각형 3-1"/>
                  <p:cNvSpPr>
                    <a:spLocks noChangeArrowheads="1"/>
                  </p:cNvSpPr>
                  <p:nvPr/>
                </p:nvSpPr>
                <p:spPr bwMode="auto">
                  <a:xfrm>
                    <a:off x="1676400" y="5754446"/>
                    <a:ext cx="1990726" cy="18447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anchor="ctr">
                    <a:spAutoFit/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  <a:sp3d>
                      <a:bevelT w="12700" h="12700"/>
                      <a:contourClr>
                        <a:schemeClr val="accent4">
                          <a:alpha val="95000"/>
                        </a:schemeClr>
                      </a:contourClr>
                    </a:sp3d>
                  </a:bodyPr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9pPr>
                  </a:lstStyle>
                  <a:p>
                    <a:pPr algn="ctr">
                      <a:lnSpc>
                        <a:spcPct val="90000"/>
                      </a:lnSpc>
                      <a:defRPr/>
                    </a:pPr>
                    <a:r>
                      <a:rPr lang="ko-KR" altLang="en-US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음악대학</a:t>
                    </a:r>
                    <a:r>
                      <a:rPr lang="en-US" altLang="ko-KR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, </a:t>
                    </a:r>
                    <a:r>
                      <a:rPr lang="ko-KR" altLang="en-US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미술대학</a:t>
                    </a:r>
                    <a:r>
                      <a:rPr lang="en-US" altLang="ko-KR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, </a:t>
                    </a:r>
                    <a:r>
                      <a:rPr lang="ko-KR" altLang="en-US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무용학부</a:t>
                    </a:r>
                  </a:p>
                </p:txBody>
              </p:sp>
              <p:sp>
                <p:nvSpPr>
                  <p:cNvPr id="163" name="직사각형 3-1"/>
                  <p:cNvSpPr>
                    <a:spLocks noChangeArrowheads="1"/>
                  </p:cNvSpPr>
                  <p:nvPr/>
                </p:nvSpPr>
                <p:spPr bwMode="auto">
                  <a:xfrm>
                    <a:off x="1676400" y="6061779"/>
                    <a:ext cx="1990726" cy="18447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anchor="ctr">
                    <a:spAutoFit/>
                    <a:scene3d>
                      <a:camera prst="orthographicFront">
                        <a:rot lat="0" lon="0" rev="0"/>
                      </a:camera>
                      <a:lightRig rig="threePt" dir="t"/>
                    </a:scene3d>
                    <a:sp3d>
                      <a:bevelT w="12700" h="12700"/>
                      <a:contourClr>
                        <a:schemeClr val="accent4">
                          <a:alpha val="95000"/>
                        </a:schemeClr>
                      </a:contourClr>
                    </a:sp3d>
                  </a:bodyPr>
                  <a:lstStyle>
                    <a:defPPr>
                      <a:defRPr lang="ko-KR"/>
                    </a:defPPr>
                    <a:lvl1pPr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1pPr>
                    <a:lvl2pPr marL="4572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2pPr>
                    <a:lvl3pPr marL="9144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3pPr>
                    <a:lvl4pPr marL="13716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4pPr>
                    <a:lvl5pPr marL="1828800" algn="l" rtl="0" fontAlgn="base" latinLnBrk="1">
                      <a:spcBef>
                        <a:spcPct val="0"/>
                      </a:spcBef>
                      <a:spcAft>
                        <a:spcPct val="0"/>
                      </a:spcAft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5pPr>
                    <a:lvl6pPr marL="22860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6pPr>
                    <a:lvl7pPr marL="27432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7pPr>
                    <a:lvl8pPr marL="32004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8pPr>
                    <a:lvl9pPr marL="3657600" algn="l" defTabSz="914400" rtl="0" eaLnBrk="1" latinLnBrk="1" hangingPunct="1">
                      <a:defRPr kumimoji="1" kern="120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defRPr>
                    </a:lvl9pPr>
                  </a:lstStyle>
                  <a:p>
                    <a:pPr algn="ctr">
                      <a:lnSpc>
                        <a:spcPct val="90000"/>
                      </a:lnSpc>
                      <a:defRPr/>
                    </a:pPr>
                    <a:r>
                      <a:rPr lang="ko-KR" altLang="en-US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예술</a:t>
                    </a:r>
                    <a:r>
                      <a:rPr lang="en-US" altLang="ko-KR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·</a:t>
                    </a:r>
                    <a:r>
                      <a:rPr lang="ko-KR" altLang="en-US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디자인대학</a:t>
                    </a:r>
                    <a:r>
                      <a:rPr lang="en-US" altLang="ko-KR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, </a:t>
                    </a:r>
                    <a:r>
                      <a:rPr lang="ko-KR" altLang="en-US" sz="1300" spc="-80" smtClean="0">
                        <a:ln>
                          <a:prstDash val="solid"/>
                        </a:ln>
                        <a:solidFill>
                          <a:prstClr val="black"/>
                        </a:solidFill>
                        <a:latin typeface="-윤고딕320" pitchFamily="18" charset="-127"/>
                        <a:ea typeface="-윤고딕320" pitchFamily="18" charset="-127"/>
                        <a:cs typeface="Arial" pitchFamily="34" charset="0"/>
                      </a:rPr>
                      <a:t>체육대학</a:t>
                    </a:r>
                  </a:p>
                </p:txBody>
              </p:sp>
            </p:grpSp>
          </p:grpSp>
          <p:sp>
            <p:nvSpPr>
              <p:cNvPr id="166" name="직사각형 3-1"/>
              <p:cNvSpPr>
                <a:spLocks noChangeArrowheads="1"/>
              </p:cNvSpPr>
              <p:nvPr/>
            </p:nvSpPr>
            <p:spPr bwMode="auto">
              <a:xfrm>
                <a:off x="2190750" y="4394843"/>
                <a:ext cx="1562100" cy="2968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수능반영영역</a:t>
                </a:r>
              </a:p>
            </p:txBody>
          </p:sp>
          <p:cxnSp>
            <p:nvCxnSpPr>
              <p:cNvPr id="113" name="직선 연결선 112"/>
              <p:cNvCxnSpPr/>
              <p:nvPr/>
            </p:nvCxnSpPr>
            <p:spPr>
              <a:xfrm>
                <a:off x="844248" y="4315581"/>
                <a:ext cx="2861733" cy="76683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한쪽 모서리가 잘린 사각형 3"/>
              <p:cNvSpPr/>
              <p:nvPr/>
            </p:nvSpPr>
            <p:spPr bwMode="auto">
              <a:xfrm>
                <a:off x="847994" y="4314825"/>
                <a:ext cx="7447034" cy="2000249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26" name="직선 연결선 125"/>
              <p:cNvCxnSpPr/>
              <p:nvPr/>
            </p:nvCxnSpPr>
            <p:spPr>
              <a:xfrm>
                <a:off x="1666690" y="5691570"/>
                <a:ext cx="0" cy="625642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075 " pathEditMode="relative" ptsTypes="AA">
                                      <p:cBhvr>
                                        <p:cTn id="9" dur="70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그림 122" descr="24.png"/>
          <p:cNvPicPr>
            <a:picLocks noChangeAspect="1"/>
          </p:cNvPicPr>
          <p:nvPr/>
        </p:nvPicPr>
        <p:blipFill>
          <a:blip r:embed="rId3" cstate="print"/>
          <a:srcRect l="8096" t="14745" r="9138" b="9978"/>
          <a:stretch>
            <a:fillRect/>
          </a:stretch>
        </p:blipFill>
        <p:spPr bwMode="auto">
          <a:xfrm>
            <a:off x="742950" y="1152525"/>
            <a:ext cx="75628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손" descr="21.png"/>
          <p:cNvPicPr>
            <a:picLocks noChangeAspect="1"/>
          </p:cNvPicPr>
          <p:nvPr/>
        </p:nvPicPr>
        <p:blipFill>
          <a:blip r:embed="rId4" cstate="print"/>
          <a:srcRect r="27971" b="1117"/>
          <a:stretch>
            <a:fillRect/>
          </a:stretch>
        </p:blipFill>
        <p:spPr bwMode="auto">
          <a:xfrm>
            <a:off x="7696200" y="4325938"/>
            <a:ext cx="14478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어플"/>
          <p:cNvGrpSpPr>
            <a:grpSpLocks/>
          </p:cNvGrpSpPr>
          <p:nvPr/>
        </p:nvGrpSpPr>
        <p:grpSpPr bwMode="auto">
          <a:xfrm>
            <a:off x="1125538" y="1712913"/>
            <a:ext cx="6767512" cy="2982912"/>
            <a:chOff x="1125262" y="1549553"/>
            <a:chExt cx="6767832" cy="2982432"/>
          </a:xfrm>
        </p:grpSpPr>
        <p:pic>
          <p:nvPicPr>
            <p:cNvPr id="12380" name="그림 60" descr="01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2526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1" name="그림 62" descr="02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06185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2" name="그림 63" descr="03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1381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3" name="그림 66" descr="04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1763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4" name="그림 69" descr="05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21447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5" name="그림 75" descr="07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12526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6" name="그림 79" descr="09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91000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7" name="그림 80" descr="10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2144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8" name="그림 81" descr="11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91000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89" name="그림 82" descr="12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71381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90" name="그림 83" descr="13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1763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91" name="그림 85" descr="14.pn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32144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어두운 사각"/>
          <p:cNvSpPr/>
          <p:nvPr/>
        </p:nvSpPr>
        <p:spPr>
          <a:xfrm>
            <a:off x="755650" y="1403350"/>
            <a:ext cx="7540625" cy="47529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6" name="패드" descr="20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7813" y="825500"/>
            <a:ext cx="84709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540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정시" descr="17.pn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수시1" descr="15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수시2" descr="16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타원 1-1"/>
          <p:cNvSpPr/>
          <p:nvPr/>
        </p:nvSpPr>
        <p:spPr>
          <a:xfrm>
            <a:off x="1294790" y="1899340"/>
            <a:ext cx="458420" cy="43344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7" name="타원 1-2"/>
          <p:cNvSpPr/>
          <p:nvPr/>
        </p:nvSpPr>
        <p:spPr>
          <a:xfrm>
            <a:off x="1181950" y="1797926"/>
            <a:ext cx="684101" cy="64796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8" name="타원 1-3"/>
          <p:cNvSpPr/>
          <p:nvPr/>
        </p:nvSpPr>
        <p:spPr>
          <a:xfrm>
            <a:off x="1072385" y="1687864"/>
            <a:ext cx="903231" cy="85639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9" name="타원 2-1"/>
          <p:cNvSpPr/>
          <p:nvPr/>
        </p:nvSpPr>
        <p:spPr>
          <a:xfrm>
            <a:off x="3685710" y="2983250"/>
            <a:ext cx="458420" cy="43344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5" name="타원 2-2"/>
          <p:cNvSpPr/>
          <p:nvPr/>
        </p:nvSpPr>
        <p:spPr>
          <a:xfrm>
            <a:off x="3572870" y="2881836"/>
            <a:ext cx="684101" cy="64796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2" name="타원 2-3"/>
          <p:cNvSpPr/>
          <p:nvPr/>
        </p:nvSpPr>
        <p:spPr>
          <a:xfrm>
            <a:off x="3463305" y="2771774"/>
            <a:ext cx="903231" cy="85639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3" name="타원 3-1"/>
          <p:cNvSpPr/>
          <p:nvPr/>
        </p:nvSpPr>
        <p:spPr>
          <a:xfrm>
            <a:off x="7276585" y="1895701"/>
            <a:ext cx="458420" cy="43344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4" name="타원 3-2"/>
          <p:cNvSpPr/>
          <p:nvPr/>
        </p:nvSpPr>
        <p:spPr>
          <a:xfrm>
            <a:off x="7163745" y="1794287"/>
            <a:ext cx="684101" cy="64796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5" name="타원 3-3"/>
          <p:cNvSpPr/>
          <p:nvPr/>
        </p:nvSpPr>
        <p:spPr>
          <a:xfrm>
            <a:off x="7054180" y="1684225"/>
            <a:ext cx="903231" cy="85639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수시1차"/>
          <p:cNvGrpSpPr>
            <a:grpSpLocks/>
          </p:cNvGrpSpPr>
          <p:nvPr/>
        </p:nvGrpSpPr>
        <p:grpSpPr bwMode="auto">
          <a:xfrm>
            <a:off x="1428750" y="1712913"/>
            <a:ext cx="1393825" cy="1698625"/>
            <a:chOff x="1800137" y="1844828"/>
            <a:chExt cx="1393126" cy="1698570"/>
          </a:xfrm>
        </p:grpSpPr>
        <p:pic>
          <p:nvPicPr>
            <p:cNvPr id="12378" name="박스1" descr="22.png"/>
            <p:cNvPicPr>
              <a:picLocks noChangeAspect="1"/>
            </p:cNvPicPr>
            <p:nvPr/>
          </p:nvPicPr>
          <p:blipFill>
            <a:blip r:embed="rId21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1800137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직사각형 3-1"/>
            <p:cNvSpPr>
              <a:spLocks noChangeArrowheads="1"/>
            </p:cNvSpPr>
            <p:nvPr/>
          </p:nvSpPr>
          <p:spPr bwMode="auto">
            <a:xfrm>
              <a:off x="1821210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수시</a:t>
              </a:r>
              <a:r>
                <a:rPr lang="en-US" altLang="ko-KR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차</a:t>
              </a:r>
            </a:p>
          </p:txBody>
        </p:sp>
      </p:grpSp>
      <p:grpSp>
        <p:nvGrpSpPr>
          <p:cNvPr id="4" name="수시2차"/>
          <p:cNvGrpSpPr>
            <a:grpSpLocks/>
          </p:cNvGrpSpPr>
          <p:nvPr/>
        </p:nvGrpSpPr>
        <p:grpSpPr bwMode="auto">
          <a:xfrm>
            <a:off x="3816350" y="1712913"/>
            <a:ext cx="1392238" cy="1698625"/>
            <a:chOff x="3906558" y="1844828"/>
            <a:chExt cx="1393126" cy="1698570"/>
          </a:xfrm>
        </p:grpSpPr>
        <p:pic>
          <p:nvPicPr>
            <p:cNvPr id="12376" name="박스1" descr="22.png"/>
            <p:cNvPicPr>
              <a:picLocks noChangeAspect="1"/>
            </p:cNvPicPr>
            <p:nvPr/>
          </p:nvPicPr>
          <p:blipFill>
            <a:blip r:embed="rId21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3906558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직사각형 3-1"/>
            <p:cNvSpPr>
              <a:spLocks noChangeArrowheads="1"/>
            </p:cNvSpPr>
            <p:nvPr/>
          </p:nvSpPr>
          <p:spPr bwMode="auto">
            <a:xfrm>
              <a:off x="3927630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수시</a:t>
              </a:r>
              <a:r>
                <a:rPr lang="en-US" altLang="ko-KR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차</a:t>
              </a:r>
            </a:p>
          </p:txBody>
        </p:sp>
      </p:grpSp>
      <p:grpSp>
        <p:nvGrpSpPr>
          <p:cNvPr id="5" name="정시"/>
          <p:cNvGrpSpPr>
            <a:grpSpLocks/>
          </p:cNvGrpSpPr>
          <p:nvPr/>
        </p:nvGrpSpPr>
        <p:grpSpPr bwMode="auto">
          <a:xfrm>
            <a:off x="6203950" y="1712913"/>
            <a:ext cx="1392238" cy="1698625"/>
            <a:chOff x="6012977" y="1844828"/>
            <a:chExt cx="1393126" cy="1698570"/>
          </a:xfrm>
        </p:grpSpPr>
        <p:pic>
          <p:nvPicPr>
            <p:cNvPr id="12374" name="박스1" descr="22.png"/>
            <p:cNvPicPr>
              <a:picLocks noChangeAspect="1"/>
            </p:cNvPicPr>
            <p:nvPr/>
          </p:nvPicPr>
          <p:blipFill>
            <a:blip r:embed="rId21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6012977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" name="직사각형 3-1"/>
            <p:cNvSpPr>
              <a:spLocks noChangeArrowheads="1"/>
            </p:cNvSpPr>
            <p:nvPr/>
          </p:nvSpPr>
          <p:spPr bwMode="auto">
            <a:xfrm>
              <a:off x="6034049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정시</a:t>
              </a:r>
            </a:p>
          </p:txBody>
        </p:sp>
      </p:grpSp>
      <p:sp>
        <p:nvSpPr>
          <p:cNvPr id="96" name="직사각형 95"/>
          <p:cNvSpPr/>
          <p:nvPr/>
        </p:nvSpPr>
        <p:spPr>
          <a:xfrm>
            <a:off x="9258300" y="0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모집시기별 전형안내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6" name="그룹 107"/>
          <p:cNvGrpSpPr>
            <a:grpSpLocks/>
          </p:cNvGrpSpPr>
          <p:nvPr/>
        </p:nvGrpSpPr>
        <p:grpSpPr bwMode="auto">
          <a:xfrm>
            <a:off x="1090613" y="3192463"/>
            <a:ext cx="2085975" cy="2897187"/>
            <a:chOff x="4491038" y="3192463"/>
            <a:chExt cx="2085975" cy="2897187"/>
          </a:xfrm>
        </p:grpSpPr>
        <p:grpSp>
          <p:nvGrpSpPr>
            <p:cNvPr id="7" name="그룹 64"/>
            <p:cNvGrpSpPr>
              <a:grpSpLocks/>
            </p:cNvGrpSpPr>
            <p:nvPr/>
          </p:nvGrpSpPr>
          <p:grpSpPr bwMode="auto">
            <a:xfrm>
              <a:off x="4491038" y="3192463"/>
              <a:ext cx="2085975" cy="2897187"/>
              <a:chOff x="4491038" y="3192463"/>
              <a:chExt cx="2085975" cy="2897187"/>
            </a:xfrm>
          </p:grpSpPr>
          <p:pic>
            <p:nvPicPr>
              <p:cNvPr id="12372" name="창1" descr="19.png"/>
              <p:cNvPicPr>
                <a:picLocks noChangeAspect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73" name="창1" descr="19.png"/>
              <p:cNvPicPr>
                <a:picLocks noChangeAspect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그룹 40"/>
            <p:cNvGrpSpPr>
              <a:grpSpLocks/>
            </p:cNvGrpSpPr>
            <p:nvPr/>
          </p:nvGrpSpPr>
          <p:grpSpPr bwMode="auto">
            <a:xfrm>
              <a:off x="4514213" y="3495676"/>
              <a:ext cx="2036154" cy="1488260"/>
              <a:chOff x="4514213" y="3448051"/>
              <a:chExt cx="2036154" cy="1488260"/>
            </a:xfrm>
          </p:grpSpPr>
          <p:sp>
            <p:nvSpPr>
              <p:cNvPr id="117" name="직사각형 3-1"/>
              <p:cNvSpPr>
                <a:spLocks noChangeArrowheads="1"/>
              </p:cNvSpPr>
              <p:nvPr/>
            </p:nvSpPr>
            <p:spPr bwMode="auto">
              <a:xfrm>
                <a:off x="4676776" y="3859093"/>
                <a:ext cx="1714498" cy="1077218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네오르네상스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학교생활충실자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사회공헌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역경극복자</a:t>
                </a:r>
                <a:endParaRPr lang="en-US" altLang="ko-KR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고교교육과정연계</a:t>
                </a:r>
                <a:endParaRPr lang="en-US" altLang="ko-KR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창의적체험활동</a:t>
                </a:r>
              </a:p>
            </p:txBody>
          </p:sp>
          <p:grpSp>
            <p:nvGrpSpPr>
              <p:cNvPr id="9" name="그룹 36"/>
              <p:cNvGrpSpPr>
                <a:grpSpLocks/>
              </p:cNvGrpSpPr>
              <p:nvPr/>
            </p:nvGrpSpPr>
            <p:grpSpPr bwMode="auto">
              <a:xfrm>
                <a:off x="4514213" y="3448051"/>
                <a:ext cx="2036154" cy="352424"/>
                <a:chOff x="4514213" y="3448051"/>
                <a:chExt cx="2036154" cy="352424"/>
              </a:xfrm>
            </p:grpSpPr>
            <p:sp>
              <p:nvSpPr>
                <p:cNvPr id="124" name="직사각형 123"/>
                <p:cNvSpPr/>
                <p:nvPr/>
              </p:nvSpPr>
              <p:spPr>
                <a:xfrm>
                  <a:off x="4514850" y="344805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48511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dirty="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입학사정관전형</a:t>
                  </a:r>
                </a:p>
              </p:txBody>
            </p:sp>
          </p:grpSp>
        </p:grpSp>
        <p:grpSp>
          <p:nvGrpSpPr>
            <p:cNvPr id="10" name="그룹 41"/>
            <p:cNvGrpSpPr>
              <a:grpSpLocks/>
            </p:cNvGrpSpPr>
            <p:nvPr/>
          </p:nvGrpSpPr>
          <p:grpSpPr bwMode="auto">
            <a:xfrm>
              <a:off x="4514850" y="5095875"/>
              <a:ext cx="2035175" cy="841930"/>
              <a:chOff x="4514850" y="3352800"/>
              <a:chExt cx="2035175" cy="841930"/>
            </a:xfrm>
          </p:grpSpPr>
          <p:sp>
            <p:nvSpPr>
              <p:cNvPr id="112" name="직사각형 3-1"/>
              <p:cNvSpPr>
                <a:spLocks noChangeArrowheads="1"/>
              </p:cNvSpPr>
              <p:nvPr/>
            </p:nvSpPr>
            <p:spPr bwMode="auto">
              <a:xfrm>
                <a:off x="4676776" y="3763843"/>
                <a:ext cx="1714498" cy="430887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실기우수자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특기자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1" name="그룹 43"/>
              <p:cNvGrpSpPr>
                <a:grpSpLocks/>
              </p:cNvGrpSpPr>
              <p:nvPr/>
            </p:nvGrpSpPr>
            <p:grpSpPr bwMode="auto">
              <a:xfrm>
                <a:off x="4514850" y="3352800"/>
                <a:ext cx="2035175" cy="352425"/>
                <a:chOff x="4514850" y="3352800"/>
                <a:chExt cx="2035175" cy="352425"/>
              </a:xfrm>
            </p:grpSpPr>
            <p:sp>
              <p:nvSpPr>
                <p:cNvPr id="115" name="직사각형 114"/>
                <p:cNvSpPr/>
                <p:nvPr/>
              </p:nvSpPr>
              <p:spPr>
                <a:xfrm>
                  <a:off x="4514850" y="335280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38986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실기 및 실적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2" name="그룹 129"/>
          <p:cNvGrpSpPr>
            <a:grpSpLocks/>
          </p:cNvGrpSpPr>
          <p:nvPr/>
        </p:nvGrpSpPr>
        <p:grpSpPr bwMode="auto">
          <a:xfrm>
            <a:off x="3463925" y="3192463"/>
            <a:ext cx="2085975" cy="2897187"/>
            <a:chOff x="4491038" y="3192463"/>
            <a:chExt cx="2085975" cy="2897187"/>
          </a:xfrm>
        </p:grpSpPr>
        <p:grpSp>
          <p:nvGrpSpPr>
            <p:cNvPr id="13" name="그룹 64"/>
            <p:cNvGrpSpPr>
              <a:grpSpLocks/>
            </p:cNvGrpSpPr>
            <p:nvPr/>
          </p:nvGrpSpPr>
          <p:grpSpPr bwMode="auto">
            <a:xfrm>
              <a:off x="4491038" y="3192463"/>
              <a:ext cx="2085975" cy="2897187"/>
              <a:chOff x="4491038" y="3192463"/>
              <a:chExt cx="2085975" cy="2897187"/>
            </a:xfrm>
          </p:grpSpPr>
          <p:pic>
            <p:nvPicPr>
              <p:cNvPr id="12359" name="창1" descr="19.png"/>
              <p:cNvPicPr>
                <a:picLocks noChangeAspect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60" name="창1" descr="19.png"/>
              <p:cNvPicPr>
                <a:picLocks noChangeAspect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그룹 40"/>
            <p:cNvGrpSpPr>
              <a:grpSpLocks/>
            </p:cNvGrpSpPr>
            <p:nvPr/>
          </p:nvGrpSpPr>
          <p:grpSpPr bwMode="auto">
            <a:xfrm>
              <a:off x="4514213" y="3495676"/>
              <a:ext cx="2036154" cy="626486"/>
              <a:chOff x="4514213" y="3448051"/>
              <a:chExt cx="2036154" cy="626486"/>
            </a:xfrm>
          </p:grpSpPr>
          <p:sp>
            <p:nvSpPr>
              <p:cNvPr id="138" name="직사각형 3-1"/>
              <p:cNvSpPr>
                <a:spLocks noChangeArrowheads="1"/>
              </p:cNvSpPr>
              <p:nvPr/>
            </p:nvSpPr>
            <p:spPr bwMode="auto">
              <a:xfrm>
                <a:off x="4676776" y="3859093"/>
                <a:ext cx="1714498" cy="21544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논술우수자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5" name="그룹 36"/>
              <p:cNvGrpSpPr>
                <a:grpSpLocks/>
              </p:cNvGrpSpPr>
              <p:nvPr/>
            </p:nvGrpSpPr>
            <p:grpSpPr bwMode="auto">
              <a:xfrm>
                <a:off x="4514213" y="3448051"/>
                <a:ext cx="2036154" cy="352424"/>
                <a:chOff x="4514213" y="3448051"/>
                <a:chExt cx="2036154" cy="352424"/>
              </a:xfrm>
            </p:grpSpPr>
            <p:sp>
              <p:nvSpPr>
                <p:cNvPr id="140" name="직사각형 139"/>
                <p:cNvSpPr/>
                <p:nvPr/>
              </p:nvSpPr>
              <p:spPr>
                <a:xfrm>
                  <a:off x="4514851" y="344805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48511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논술 </a:t>
                  </a:r>
                  <a:r>
                    <a:rPr lang="en-US" altLang="ko-KR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+ </a:t>
                  </a: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학생부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6" name="그룹 41"/>
            <p:cNvGrpSpPr>
              <a:grpSpLocks/>
            </p:cNvGrpSpPr>
            <p:nvPr/>
          </p:nvGrpSpPr>
          <p:grpSpPr bwMode="auto">
            <a:xfrm>
              <a:off x="4514213" y="4705351"/>
              <a:ext cx="2036154" cy="626486"/>
              <a:chOff x="4514213" y="2962276"/>
              <a:chExt cx="2036154" cy="626486"/>
            </a:xfrm>
          </p:grpSpPr>
          <p:sp>
            <p:nvSpPr>
              <p:cNvPr id="134" name="직사각형 3-1"/>
              <p:cNvSpPr>
                <a:spLocks noChangeArrowheads="1"/>
              </p:cNvSpPr>
              <p:nvPr/>
            </p:nvSpPr>
            <p:spPr bwMode="auto">
              <a:xfrm>
                <a:off x="4676776" y="3373318"/>
                <a:ext cx="1714498" cy="21544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글로벌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과학인재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7" name="그룹 43"/>
              <p:cNvGrpSpPr>
                <a:grpSpLocks/>
              </p:cNvGrpSpPr>
              <p:nvPr/>
            </p:nvGrpSpPr>
            <p:grpSpPr bwMode="auto">
              <a:xfrm>
                <a:off x="4514213" y="2962276"/>
                <a:ext cx="2036154" cy="352424"/>
                <a:chOff x="4514213" y="2962276"/>
                <a:chExt cx="2036154" cy="352424"/>
              </a:xfrm>
            </p:grpSpPr>
            <p:sp>
              <p:nvSpPr>
                <p:cNvPr id="136" name="직사각형 135"/>
                <p:cNvSpPr/>
                <p:nvPr/>
              </p:nvSpPr>
              <p:spPr>
                <a:xfrm>
                  <a:off x="4514851" y="2962275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648200" y="2999342"/>
                  <a:ext cx="1771650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교과 중점 이수자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8" name="그룹 145"/>
          <p:cNvGrpSpPr>
            <a:grpSpLocks/>
          </p:cNvGrpSpPr>
          <p:nvPr/>
        </p:nvGrpSpPr>
        <p:grpSpPr bwMode="auto">
          <a:xfrm>
            <a:off x="5862638" y="3192463"/>
            <a:ext cx="2085975" cy="2897187"/>
            <a:chOff x="4491038" y="3192463"/>
            <a:chExt cx="2085975" cy="2897187"/>
          </a:xfrm>
        </p:grpSpPr>
        <p:grpSp>
          <p:nvGrpSpPr>
            <p:cNvPr id="19" name="그룹 64"/>
            <p:cNvGrpSpPr>
              <a:grpSpLocks/>
            </p:cNvGrpSpPr>
            <p:nvPr/>
          </p:nvGrpSpPr>
          <p:grpSpPr bwMode="auto">
            <a:xfrm>
              <a:off x="4491038" y="3192463"/>
              <a:ext cx="2085975" cy="2897187"/>
              <a:chOff x="4491038" y="3192463"/>
              <a:chExt cx="2085975" cy="2897187"/>
            </a:xfrm>
          </p:grpSpPr>
          <p:pic>
            <p:nvPicPr>
              <p:cNvPr id="12346" name="창1" descr="19.png"/>
              <p:cNvPicPr>
                <a:picLocks noChangeAspect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47" name="창1" descr="19.png"/>
              <p:cNvPicPr>
                <a:picLocks noChangeAspect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" name="그룹 40"/>
            <p:cNvGrpSpPr>
              <a:grpSpLocks/>
            </p:cNvGrpSpPr>
            <p:nvPr/>
          </p:nvGrpSpPr>
          <p:grpSpPr bwMode="auto">
            <a:xfrm>
              <a:off x="4514213" y="3495676"/>
              <a:ext cx="2036154" cy="626486"/>
              <a:chOff x="4514213" y="3448051"/>
              <a:chExt cx="2036154" cy="626486"/>
            </a:xfrm>
          </p:grpSpPr>
          <p:sp>
            <p:nvSpPr>
              <p:cNvPr id="154" name="직사각형 3-1"/>
              <p:cNvSpPr>
                <a:spLocks noChangeArrowheads="1"/>
              </p:cNvSpPr>
              <p:nvPr/>
            </p:nvSpPr>
            <p:spPr bwMode="auto">
              <a:xfrm>
                <a:off x="4676776" y="3859093"/>
                <a:ext cx="1714498" cy="21544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가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나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다군 모집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21" name="그룹 36"/>
              <p:cNvGrpSpPr>
                <a:grpSpLocks/>
              </p:cNvGrpSpPr>
              <p:nvPr/>
            </p:nvGrpSpPr>
            <p:grpSpPr bwMode="auto">
              <a:xfrm>
                <a:off x="4514213" y="3448051"/>
                <a:ext cx="2036154" cy="352424"/>
                <a:chOff x="4514213" y="3448051"/>
                <a:chExt cx="2036154" cy="352424"/>
              </a:xfrm>
            </p:grpSpPr>
            <p:sp>
              <p:nvSpPr>
                <p:cNvPr id="156" name="직사각형 155"/>
                <p:cNvSpPr/>
                <p:nvPr/>
              </p:nvSpPr>
              <p:spPr>
                <a:xfrm>
                  <a:off x="4514850" y="344805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48511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수능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22" name="그룹 41"/>
            <p:cNvGrpSpPr>
              <a:grpSpLocks/>
            </p:cNvGrpSpPr>
            <p:nvPr/>
          </p:nvGrpSpPr>
          <p:grpSpPr bwMode="auto">
            <a:xfrm>
              <a:off x="4514850" y="4610100"/>
              <a:ext cx="2035175" cy="1291867"/>
              <a:chOff x="4514850" y="2867025"/>
              <a:chExt cx="2035175" cy="1291867"/>
            </a:xfrm>
          </p:grpSpPr>
          <p:sp>
            <p:nvSpPr>
              <p:cNvPr id="150" name="직사각형 3-1"/>
              <p:cNvSpPr>
                <a:spLocks noChangeArrowheads="1"/>
              </p:cNvSpPr>
              <p:nvPr/>
            </p:nvSpPr>
            <p:spPr bwMode="auto">
              <a:xfrm>
                <a:off x="4676776" y="3297118"/>
                <a:ext cx="1714498" cy="86177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사회배려대상자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농어촌학생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특성화고교출신자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특수교육대상자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23" name="그룹 43"/>
              <p:cNvGrpSpPr>
                <a:grpSpLocks/>
              </p:cNvGrpSpPr>
              <p:nvPr/>
            </p:nvGrpSpPr>
            <p:grpSpPr bwMode="auto">
              <a:xfrm>
                <a:off x="4514850" y="2867025"/>
                <a:ext cx="2035175" cy="352425"/>
                <a:chOff x="4514850" y="2867025"/>
                <a:chExt cx="2035175" cy="352425"/>
              </a:xfrm>
            </p:grpSpPr>
            <p:sp>
              <p:nvSpPr>
                <p:cNvPr id="152" name="직사각형 151"/>
                <p:cNvSpPr/>
                <p:nvPr/>
              </p:nvSpPr>
              <p:spPr>
                <a:xfrm>
                  <a:off x="4514850" y="2867025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648200" y="2904092"/>
                  <a:ext cx="1771650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입학사정관전형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59" name="손위" descr="21.png"/>
          <p:cNvPicPr>
            <a:picLocks noChangeAspect="1"/>
          </p:cNvPicPr>
          <p:nvPr/>
        </p:nvPicPr>
        <p:blipFill>
          <a:blip r:embed="rId23" cstate="print"/>
          <a:srcRect r="4791"/>
          <a:stretch>
            <a:fillRect/>
          </a:stretch>
        </p:blipFill>
        <p:spPr bwMode="auto">
          <a:xfrm>
            <a:off x="7688263" y="4332288"/>
            <a:ext cx="14557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805 " pathEditMode="relative" ptsTypes="AA">
                                      <p:cBhvr>
                                        <p:cTn id="9" dur="700" spd="-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805 " pathEditMode="relative" ptsTypes="AA">
                                      <p:cBhvr>
                                        <p:cTn id="11" dur="7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805 " pathEditMode="relative" ptsTypes="AA">
                                      <p:cBhvr>
                                        <p:cTn id="13" dur="7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805 " pathEditMode="relative" ptsTypes="AA">
                                      <p:cBhvr>
                                        <p:cTn id="15" dur="700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1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3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-0.06771 -0.06806 " pathEditMode="relative" ptsTypes="AA">
                                      <p:cBhvr>
                                        <p:cTn id="76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3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1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300"/>
                            </p:stCondLst>
                            <p:childTnLst>
                              <p:par>
                                <p:cTn id="10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-0.07187 0.09722 " pathEditMode="relative" ptsTypes="AA">
                                      <p:cBhvr>
                                        <p:cTn id="112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2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3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1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300"/>
                            </p:stCondLst>
                            <p:childTnLst>
                              <p:par>
                                <p:cTn id="1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48148E-6 L 0.06979 -0.06528 " pathEditMode="relative" ptsTypes="AA">
                                      <p:cBhvr>
                                        <p:cTn id="148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1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그림 122" descr="24.png"/>
          <p:cNvPicPr>
            <a:picLocks noChangeAspect="1"/>
          </p:cNvPicPr>
          <p:nvPr/>
        </p:nvPicPr>
        <p:blipFill>
          <a:blip r:embed="rId3" cstate="print"/>
          <a:srcRect l="8096" t="14745" r="9138" b="9978"/>
          <a:stretch>
            <a:fillRect/>
          </a:stretch>
        </p:blipFill>
        <p:spPr bwMode="auto">
          <a:xfrm>
            <a:off x="742950" y="1152525"/>
            <a:ext cx="75628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손" descr="21.png"/>
          <p:cNvPicPr>
            <a:picLocks noChangeAspect="1"/>
          </p:cNvPicPr>
          <p:nvPr/>
        </p:nvPicPr>
        <p:blipFill>
          <a:blip r:embed="rId4" cstate="print"/>
          <a:srcRect r="27971" b="1117"/>
          <a:stretch>
            <a:fillRect/>
          </a:stretch>
        </p:blipFill>
        <p:spPr bwMode="auto">
          <a:xfrm>
            <a:off x="7696200" y="4325938"/>
            <a:ext cx="14478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수시2" descr="1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수시1" descr="1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정시" descr="17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어플"/>
          <p:cNvGrpSpPr>
            <a:grpSpLocks/>
          </p:cNvGrpSpPr>
          <p:nvPr/>
        </p:nvGrpSpPr>
        <p:grpSpPr bwMode="auto">
          <a:xfrm>
            <a:off x="1125538" y="1712913"/>
            <a:ext cx="6767512" cy="2982912"/>
            <a:chOff x="1125262" y="1549553"/>
            <a:chExt cx="6767832" cy="2982432"/>
          </a:xfrm>
        </p:grpSpPr>
        <p:pic>
          <p:nvPicPr>
            <p:cNvPr id="13418" name="그림 60" descr="01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2526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19" name="그림 62" descr="02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06185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0" name="그림 63" descr="03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381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1" name="그림 66" descr="04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763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2" name="그림 69" descr="05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21447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3" name="그림 75" descr="07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12526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4" name="그림 79" descr="09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91000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5" name="그림 80" descr="10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2144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6" name="그림 81" descr="11.pn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91000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7" name="그림 82" descr="12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1381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8" name="그림 83" descr="13.pn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51763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429" name="그림 85" descr="14.pn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32144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어두운 사각"/>
          <p:cNvSpPr/>
          <p:nvPr/>
        </p:nvSpPr>
        <p:spPr>
          <a:xfrm>
            <a:off x="755650" y="1403350"/>
            <a:ext cx="7540625" cy="47529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11" name="그룹 107"/>
          <p:cNvGrpSpPr>
            <a:grpSpLocks/>
          </p:cNvGrpSpPr>
          <p:nvPr/>
        </p:nvGrpSpPr>
        <p:grpSpPr bwMode="auto">
          <a:xfrm>
            <a:off x="1090613" y="3192463"/>
            <a:ext cx="2085975" cy="2897187"/>
            <a:chOff x="4491038" y="3192463"/>
            <a:chExt cx="2085975" cy="2897187"/>
          </a:xfrm>
        </p:grpSpPr>
        <p:grpSp>
          <p:nvGrpSpPr>
            <p:cNvPr id="114" name="그룹 64"/>
            <p:cNvGrpSpPr>
              <a:grpSpLocks/>
            </p:cNvGrpSpPr>
            <p:nvPr/>
          </p:nvGrpSpPr>
          <p:grpSpPr bwMode="auto">
            <a:xfrm>
              <a:off x="4491038" y="3192463"/>
              <a:ext cx="2085975" cy="2897187"/>
              <a:chOff x="4491038" y="3192463"/>
              <a:chExt cx="2085975" cy="2897187"/>
            </a:xfrm>
          </p:grpSpPr>
          <p:pic>
            <p:nvPicPr>
              <p:cNvPr id="133" name="창1" descr="19.png"/>
              <p:cNvPicPr>
                <a:picLocks noChangeAspect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5" name="창1" descr="19.png"/>
              <p:cNvPicPr>
                <a:picLocks noChangeAspect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8" name="그룹 40"/>
            <p:cNvGrpSpPr>
              <a:grpSpLocks/>
            </p:cNvGrpSpPr>
            <p:nvPr/>
          </p:nvGrpSpPr>
          <p:grpSpPr bwMode="auto">
            <a:xfrm>
              <a:off x="4514213" y="3495676"/>
              <a:ext cx="2036154" cy="1488260"/>
              <a:chOff x="4514213" y="3448051"/>
              <a:chExt cx="2036154" cy="1488260"/>
            </a:xfrm>
          </p:grpSpPr>
          <p:sp>
            <p:nvSpPr>
              <p:cNvPr id="128" name="직사각형 3-1"/>
              <p:cNvSpPr>
                <a:spLocks noChangeArrowheads="1"/>
              </p:cNvSpPr>
              <p:nvPr/>
            </p:nvSpPr>
            <p:spPr bwMode="auto">
              <a:xfrm>
                <a:off x="4676776" y="3859093"/>
                <a:ext cx="1714498" cy="1077218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네오르네상스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학교생활충실자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사회공헌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역경극복자</a:t>
                </a:r>
                <a:endParaRPr lang="en-US" altLang="ko-KR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고교교육과정연계</a:t>
                </a:r>
                <a:endParaRPr lang="en-US" altLang="ko-KR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창의적체험활동</a:t>
                </a:r>
              </a:p>
            </p:txBody>
          </p:sp>
          <p:grpSp>
            <p:nvGrpSpPr>
              <p:cNvPr id="129" name="그룹 36"/>
              <p:cNvGrpSpPr>
                <a:grpSpLocks/>
              </p:cNvGrpSpPr>
              <p:nvPr/>
            </p:nvGrpSpPr>
            <p:grpSpPr bwMode="auto">
              <a:xfrm>
                <a:off x="4514213" y="3448051"/>
                <a:ext cx="2036154" cy="352424"/>
                <a:chOff x="4514213" y="3448051"/>
                <a:chExt cx="2036154" cy="352424"/>
              </a:xfrm>
            </p:grpSpPr>
            <p:sp>
              <p:nvSpPr>
                <p:cNvPr id="130" name="직사각형 129"/>
                <p:cNvSpPr/>
                <p:nvPr/>
              </p:nvSpPr>
              <p:spPr>
                <a:xfrm>
                  <a:off x="4514850" y="344805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48511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dirty="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입학사정관전형</a:t>
                  </a:r>
                </a:p>
              </p:txBody>
            </p:sp>
          </p:grpSp>
        </p:grpSp>
        <p:grpSp>
          <p:nvGrpSpPr>
            <p:cNvPr id="120" name="그룹 41"/>
            <p:cNvGrpSpPr>
              <a:grpSpLocks/>
            </p:cNvGrpSpPr>
            <p:nvPr/>
          </p:nvGrpSpPr>
          <p:grpSpPr bwMode="auto">
            <a:xfrm>
              <a:off x="4514850" y="5095875"/>
              <a:ext cx="2035175" cy="841930"/>
              <a:chOff x="4514850" y="3352800"/>
              <a:chExt cx="2035175" cy="841930"/>
            </a:xfrm>
          </p:grpSpPr>
          <p:sp>
            <p:nvSpPr>
              <p:cNvPr id="121" name="직사각형 3-1"/>
              <p:cNvSpPr>
                <a:spLocks noChangeArrowheads="1"/>
              </p:cNvSpPr>
              <p:nvPr/>
            </p:nvSpPr>
            <p:spPr bwMode="auto">
              <a:xfrm>
                <a:off x="4676776" y="3763843"/>
                <a:ext cx="1714498" cy="430887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실기우수자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특기자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23" name="그룹 43"/>
              <p:cNvGrpSpPr>
                <a:grpSpLocks/>
              </p:cNvGrpSpPr>
              <p:nvPr/>
            </p:nvGrpSpPr>
            <p:grpSpPr bwMode="auto">
              <a:xfrm>
                <a:off x="4514850" y="3352800"/>
                <a:ext cx="2035175" cy="352425"/>
                <a:chOff x="4514850" y="3352800"/>
                <a:chExt cx="2035175" cy="352425"/>
              </a:xfrm>
            </p:grpSpPr>
            <p:sp>
              <p:nvSpPr>
                <p:cNvPr id="126" name="직사각형 125"/>
                <p:cNvSpPr/>
                <p:nvPr/>
              </p:nvSpPr>
              <p:spPr>
                <a:xfrm>
                  <a:off x="4514850" y="335280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38986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실기 및 실적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39" name="그룹 145"/>
          <p:cNvGrpSpPr>
            <a:grpSpLocks/>
          </p:cNvGrpSpPr>
          <p:nvPr/>
        </p:nvGrpSpPr>
        <p:grpSpPr bwMode="auto">
          <a:xfrm>
            <a:off x="5862638" y="3192463"/>
            <a:ext cx="2085975" cy="2897187"/>
            <a:chOff x="4491038" y="3192463"/>
            <a:chExt cx="2085975" cy="2897187"/>
          </a:xfrm>
        </p:grpSpPr>
        <p:grpSp>
          <p:nvGrpSpPr>
            <p:cNvPr id="143" name="그룹 64"/>
            <p:cNvGrpSpPr>
              <a:grpSpLocks/>
            </p:cNvGrpSpPr>
            <p:nvPr/>
          </p:nvGrpSpPr>
          <p:grpSpPr bwMode="auto">
            <a:xfrm>
              <a:off x="4491038" y="3192463"/>
              <a:ext cx="2085975" cy="2897187"/>
              <a:chOff x="4491038" y="3192463"/>
              <a:chExt cx="2085975" cy="2897187"/>
            </a:xfrm>
          </p:grpSpPr>
          <p:pic>
            <p:nvPicPr>
              <p:cNvPr id="160" name="창1" descr="19.png"/>
              <p:cNvPicPr>
                <a:picLocks noChangeAspect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" name="창1" descr="19.png"/>
              <p:cNvPicPr>
                <a:picLocks noChangeAspect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4" name="그룹 40"/>
            <p:cNvGrpSpPr>
              <a:grpSpLocks/>
            </p:cNvGrpSpPr>
            <p:nvPr/>
          </p:nvGrpSpPr>
          <p:grpSpPr bwMode="auto">
            <a:xfrm>
              <a:off x="4514213" y="3495676"/>
              <a:ext cx="2036154" cy="626486"/>
              <a:chOff x="4514213" y="3448051"/>
              <a:chExt cx="2036154" cy="626486"/>
            </a:xfrm>
          </p:grpSpPr>
          <p:sp>
            <p:nvSpPr>
              <p:cNvPr id="151" name="직사각형 3-1"/>
              <p:cNvSpPr>
                <a:spLocks noChangeArrowheads="1"/>
              </p:cNvSpPr>
              <p:nvPr/>
            </p:nvSpPr>
            <p:spPr bwMode="auto">
              <a:xfrm>
                <a:off x="4676776" y="3859093"/>
                <a:ext cx="1714498" cy="21544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가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나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다군 모집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55" name="그룹 36"/>
              <p:cNvGrpSpPr>
                <a:grpSpLocks/>
              </p:cNvGrpSpPr>
              <p:nvPr/>
            </p:nvGrpSpPr>
            <p:grpSpPr bwMode="auto">
              <a:xfrm>
                <a:off x="4514213" y="3448051"/>
                <a:ext cx="2036154" cy="352424"/>
                <a:chOff x="4514213" y="3448051"/>
                <a:chExt cx="2036154" cy="352424"/>
              </a:xfrm>
            </p:grpSpPr>
            <p:sp>
              <p:nvSpPr>
                <p:cNvPr id="158" name="직사각형 157"/>
                <p:cNvSpPr/>
                <p:nvPr/>
              </p:nvSpPr>
              <p:spPr>
                <a:xfrm>
                  <a:off x="4514850" y="344805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48511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수능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45" name="그룹 41"/>
            <p:cNvGrpSpPr>
              <a:grpSpLocks/>
            </p:cNvGrpSpPr>
            <p:nvPr/>
          </p:nvGrpSpPr>
          <p:grpSpPr bwMode="auto">
            <a:xfrm>
              <a:off x="4514850" y="4610100"/>
              <a:ext cx="2035175" cy="1291867"/>
              <a:chOff x="4514850" y="2867025"/>
              <a:chExt cx="2035175" cy="1291867"/>
            </a:xfrm>
          </p:grpSpPr>
          <p:sp>
            <p:nvSpPr>
              <p:cNvPr id="146" name="직사각형 3-1"/>
              <p:cNvSpPr>
                <a:spLocks noChangeArrowheads="1"/>
              </p:cNvSpPr>
              <p:nvPr/>
            </p:nvSpPr>
            <p:spPr bwMode="auto">
              <a:xfrm>
                <a:off x="4676776" y="3297118"/>
                <a:ext cx="1714498" cy="86177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사회배려대상자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농어촌학생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특성화고교출신자</a:t>
                </a:r>
                <a:endParaRPr lang="en-US" altLang="ko-KR" sz="14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특수교육대상자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47" name="그룹 43"/>
              <p:cNvGrpSpPr>
                <a:grpSpLocks/>
              </p:cNvGrpSpPr>
              <p:nvPr/>
            </p:nvGrpSpPr>
            <p:grpSpPr bwMode="auto">
              <a:xfrm>
                <a:off x="4514850" y="2867025"/>
                <a:ext cx="2035175" cy="352425"/>
                <a:chOff x="4514850" y="2867025"/>
                <a:chExt cx="2035175" cy="352425"/>
              </a:xfrm>
            </p:grpSpPr>
            <p:sp>
              <p:nvSpPr>
                <p:cNvPr id="148" name="직사각형 147"/>
                <p:cNvSpPr/>
                <p:nvPr/>
              </p:nvSpPr>
              <p:spPr>
                <a:xfrm>
                  <a:off x="4514850" y="2867025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648200" y="2904092"/>
                  <a:ext cx="1771650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입학사정관전형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</p:grpSp>
      <p:pic>
        <p:nvPicPr>
          <p:cNvPr id="56" name="패드" descr="20.pn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77813" y="825500"/>
            <a:ext cx="84709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540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323" name="손위" descr="21.png"/>
          <p:cNvPicPr>
            <a:picLocks noChangeAspect="1"/>
          </p:cNvPicPr>
          <p:nvPr/>
        </p:nvPicPr>
        <p:blipFill>
          <a:blip r:embed="rId22" cstate="print"/>
          <a:srcRect r="4791"/>
          <a:stretch>
            <a:fillRect/>
          </a:stretch>
        </p:blipFill>
        <p:spPr bwMode="auto">
          <a:xfrm>
            <a:off x="7688263" y="4332288"/>
            <a:ext cx="14557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정시" descr="17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수시1" descr="1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수시2" descr="1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타원 1-1"/>
          <p:cNvSpPr/>
          <p:nvPr/>
        </p:nvSpPr>
        <p:spPr>
          <a:xfrm>
            <a:off x="1294790" y="1899340"/>
            <a:ext cx="458420" cy="43344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7" name="타원 1-2"/>
          <p:cNvSpPr/>
          <p:nvPr/>
        </p:nvSpPr>
        <p:spPr>
          <a:xfrm>
            <a:off x="1181950" y="1797926"/>
            <a:ext cx="684101" cy="64796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8" name="타원 1-3"/>
          <p:cNvSpPr/>
          <p:nvPr/>
        </p:nvSpPr>
        <p:spPr>
          <a:xfrm>
            <a:off x="1072385" y="1687864"/>
            <a:ext cx="903231" cy="85639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수시1차"/>
          <p:cNvGrpSpPr>
            <a:grpSpLocks/>
          </p:cNvGrpSpPr>
          <p:nvPr/>
        </p:nvGrpSpPr>
        <p:grpSpPr bwMode="auto">
          <a:xfrm>
            <a:off x="1428750" y="1712913"/>
            <a:ext cx="1393825" cy="1698625"/>
            <a:chOff x="1800137" y="1844828"/>
            <a:chExt cx="1393126" cy="1698570"/>
          </a:xfrm>
        </p:grpSpPr>
        <p:pic>
          <p:nvPicPr>
            <p:cNvPr id="13416" name="박스1" descr="22.png"/>
            <p:cNvPicPr>
              <a:picLocks noChangeAspect="1"/>
            </p:cNvPicPr>
            <p:nvPr/>
          </p:nvPicPr>
          <p:blipFill>
            <a:blip r:embed="rId23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1800137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직사각형 3-1"/>
            <p:cNvSpPr>
              <a:spLocks noChangeArrowheads="1"/>
            </p:cNvSpPr>
            <p:nvPr/>
          </p:nvSpPr>
          <p:spPr bwMode="auto">
            <a:xfrm>
              <a:off x="1821210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수시</a:t>
              </a:r>
              <a:r>
                <a:rPr lang="en-US" altLang="ko-KR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차</a:t>
              </a:r>
            </a:p>
          </p:txBody>
        </p:sp>
      </p:grpSp>
      <p:grpSp>
        <p:nvGrpSpPr>
          <p:cNvPr id="4" name="정시"/>
          <p:cNvGrpSpPr>
            <a:grpSpLocks/>
          </p:cNvGrpSpPr>
          <p:nvPr/>
        </p:nvGrpSpPr>
        <p:grpSpPr bwMode="auto">
          <a:xfrm>
            <a:off x="6203950" y="1712913"/>
            <a:ext cx="1392238" cy="1698625"/>
            <a:chOff x="6012977" y="1844828"/>
            <a:chExt cx="1393126" cy="1698570"/>
          </a:xfrm>
        </p:grpSpPr>
        <p:pic>
          <p:nvPicPr>
            <p:cNvPr id="13414" name="박스1" descr="22.png"/>
            <p:cNvPicPr>
              <a:picLocks noChangeAspect="1"/>
            </p:cNvPicPr>
            <p:nvPr/>
          </p:nvPicPr>
          <p:blipFill>
            <a:blip r:embed="rId23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6012977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" name="직사각형 3-1"/>
            <p:cNvSpPr>
              <a:spLocks noChangeArrowheads="1"/>
            </p:cNvSpPr>
            <p:nvPr/>
          </p:nvSpPr>
          <p:spPr bwMode="auto">
            <a:xfrm>
              <a:off x="6034049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정시</a:t>
              </a:r>
            </a:p>
          </p:txBody>
        </p:sp>
      </p:grpSp>
      <p:sp>
        <p:nvSpPr>
          <p:cNvPr id="96" name="직사각형 95"/>
          <p:cNvSpPr/>
          <p:nvPr/>
        </p:nvSpPr>
        <p:spPr>
          <a:xfrm>
            <a:off x="9258300" y="0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수시</a:t>
            </a:r>
            <a:r>
              <a:rPr lang="en-US" altLang="ko-KR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차 모집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11" name="그룹 129"/>
          <p:cNvGrpSpPr>
            <a:grpSpLocks/>
          </p:cNvGrpSpPr>
          <p:nvPr/>
        </p:nvGrpSpPr>
        <p:grpSpPr bwMode="auto">
          <a:xfrm>
            <a:off x="3463925" y="3192463"/>
            <a:ext cx="2085975" cy="2897187"/>
            <a:chOff x="4491038" y="3192463"/>
            <a:chExt cx="2085975" cy="2897187"/>
          </a:xfrm>
        </p:grpSpPr>
        <p:grpSp>
          <p:nvGrpSpPr>
            <p:cNvPr id="12" name="그룹 64"/>
            <p:cNvGrpSpPr>
              <a:grpSpLocks/>
            </p:cNvGrpSpPr>
            <p:nvPr/>
          </p:nvGrpSpPr>
          <p:grpSpPr bwMode="auto">
            <a:xfrm>
              <a:off x="4491038" y="3192463"/>
              <a:ext cx="2085975" cy="2897187"/>
              <a:chOff x="4491038" y="3192463"/>
              <a:chExt cx="2085975" cy="2897187"/>
            </a:xfrm>
          </p:grpSpPr>
          <p:pic>
            <p:nvPicPr>
              <p:cNvPr id="13399" name="창1" descr="19.png"/>
              <p:cNvPicPr>
                <a:picLocks noChangeAspect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400" name="창1" descr="19.png"/>
              <p:cNvPicPr>
                <a:picLocks noChangeAspect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4491038" y="3192463"/>
                <a:ext cx="2085975" cy="2897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그룹 40"/>
            <p:cNvGrpSpPr>
              <a:grpSpLocks/>
            </p:cNvGrpSpPr>
            <p:nvPr/>
          </p:nvGrpSpPr>
          <p:grpSpPr bwMode="auto">
            <a:xfrm>
              <a:off x="4514213" y="3495676"/>
              <a:ext cx="2036154" cy="626486"/>
              <a:chOff x="4514213" y="3448051"/>
              <a:chExt cx="2036154" cy="626486"/>
            </a:xfrm>
          </p:grpSpPr>
          <p:sp>
            <p:nvSpPr>
              <p:cNvPr id="138" name="직사각형 3-1"/>
              <p:cNvSpPr>
                <a:spLocks noChangeArrowheads="1"/>
              </p:cNvSpPr>
              <p:nvPr/>
            </p:nvSpPr>
            <p:spPr bwMode="auto">
              <a:xfrm>
                <a:off x="4676776" y="3859093"/>
                <a:ext cx="1714498" cy="21544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논술우수자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4" name="그룹 36"/>
              <p:cNvGrpSpPr>
                <a:grpSpLocks/>
              </p:cNvGrpSpPr>
              <p:nvPr/>
            </p:nvGrpSpPr>
            <p:grpSpPr bwMode="auto">
              <a:xfrm>
                <a:off x="4514213" y="3448051"/>
                <a:ext cx="2036154" cy="352424"/>
                <a:chOff x="4514213" y="3448051"/>
                <a:chExt cx="2036154" cy="352424"/>
              </a:xfrm>
            </p:grpSpPr>
            <p:sp>
              <p:nvSpPr>
                <p:cNvPr id="140" name="직사각형 139"/>
                <p:cNvSpPr/>
                <p:nvPr/>
              </p:nvSpPr>
              <p:spPr>
                <a:xfrm>
                  <a:off x="4514851" y="3448050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770524" y="3485117"/>
                  <a:ext cx="1527002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논술 </a:t>
                  </a:r>
                  <a:r>
                    <a:rPr lang="en-US" altLang="ko-KR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+ </a:t>
                  </a: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학생부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5" name="그룹 41"/>
            <p:cNvGrpSpPr>
              <a:grpSpLocks/>
            </p:cNvGrpSpPr>
            <p:nvPr/>
          </p:nvGrpSpPr>
          <p:grpSpPr bwMode="auto">
            <a:xfrm>
              <a:off x="4514213" y="4705351"/>
              <a:ext cx="2036154" cy="626486"/>
              <a:chOff x="4514213" y="2962276"/>
              <a:chExt cx="2036154" cy="626486"/>
            </a:xfrm>
          </p:grpSpPr>
          <p:sp>
            <p:nvSpPr>
              <p:cNvPr id="134" name="직사각형 3-1"/>
              <p:cNvSpPr>
                <a:spLocks noChangeArrowheads="1"/>
              </p:cNvSpPr>
              <p:nvPr/>
            </p:nvSpPr>
            <p:spPr bwMode="auto">
              <a:xfrm>
                <a:off x="4676776" y="3373318"/>
                <a:ext cx="1714498" cy="21544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글로벌</a:t>
                </a:r>
                <a:r>
                  <a:rPr lang="en-US" altLang="ko-KR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4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과학인재</a:t>
                </a:r>
                <a:endParaRPr lang="ko-KR" altLang="en-US" sz="14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grpSp>
            <p:nvGrpSpPr>
              <p:cNvPr id="16" name="그룹 43"/>
              <p:cNvGrpSpPr>
                <a:grpSpLocks/>
              </p:cNvGrpSpPr>
              <p:nvPr/>
            </p:nvGrpSpPr>
            <p:grpSpPr bwMode="auto">
              <a:xfrm>
                <a:off x="4514213" y="2962276"/>
                <a:ext cx="2036154" cy="352424"/>
                <a:chOff x="4514213" y="2962276"/>
                <a:chExt cx="2036154" cy="352424"/>
              </a:xfrm>
            </p:grpSpPr>
            <p:sp>
              <p:nvSpPr>
                <p:cNvPr id="136" name="직사각형 135"/>
                <p:cNvSpPr/>
                <p:nvPr/>
              </p:nvSpPr>
              <p:spPr>
                <a:xfrm>
                  <a:off x="4514851" y="2962275"/>
                  <a:ext cx="2035175" cy="352425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132A6B">
                        <a:shade val="30000"/>
                        <a:satMod val="115000"/>
                      </a:srgbClr>
                    </a:gs>
                    <a:gs pos="50000">
                      <a:srgbClr val="132A6B">
                        <a:shade val="67500"/>
                        <a:satMod val="115000"/>
                      </a:srgbClr>
                    </a:gs>
                    <a:gs pos="100000">
                      <a:srgbClr val="132A6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648200" y="2999342"/>
                  <a:ext cx="1771650" cy="276999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ko-KR" altLang="en-US" spc="-50" smtClean="0">
                      <a:ln>
                        <a:noFill/>
                        <a:prstDash val="solid"/>
                      </a:ln>
                      <a:solidFill>
                        <a:prstClr val="white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교과 중점 이수자</a:t>
                  </a:r>
                  <a:endParaRPr lang="ko-KR" altLang="en-US" spc="-50" dirty="0" smtClean="0">
                    <a:ln>
                      <a:noFill/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23" name="수시2차"/>
          <p:cNvGrpSpPr>
            <a:grpSpLocks/>
          </p:cNvGrpSpPr>
          <p:nvPr/>
        </p:nvGrpSpPr>
        <p:grpSpPr bwMode="auto">
          <a:xfrm>
            <a:off x="3816350" y="1712913"/>
            <a:ext cx="1392238" cy="1698625"/>
            <a:chOff x="3906558" y="1844828"/>
            <a:chExt cx="1393126" cy="1698570"/>
          </a:xfrm>
        </p:grpSpPr>
        <p:pic>
          <p:nvPicPr>
            <p:cNvPr id="13373" name="박스1" descr="22.png"/>
            <p:cNvPicPr>
              <a:picLocks noChangeAspect="1"/>
            </p:cNvPicPr>
            <p:nvPr/>
          </p:nvPicPr>
          <p:blipFill>
            <a:blip r:embed="rId23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3906558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직사각형 3-1"/>
            <p:cNvSpPr>
              <a:spLocks noChangeArrowheads="1"/>
            </p:cNvSpPr>
            <p:nvPr/>
          </p:nvSpPr>
          <p:spPr bwMode="auto">
            <a:xfrm>
              <a:off x="3927630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수시</a:t>
              </a:r>
              <a:r>
                <a:rPr lang="en-US" altLang="ko-KR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차</a:t>
              </a:r>
            </a:p>
          </p:txBody>
        </p:sp>
      </p:grpSp>
      <p:grpSp>
        <p:nvGrpSpPr>
          <p:cNvPr id="24" name="그룹 142"/>
          <p:cNvGrpSpPr>
            <a:grpSpLocks/>
          </p:cNvGrpSpPr>
          <p:nvPr/>
        </p:nvGrpSpPr>
        <p:grpSpPr bwMode="auto">
          <a:xfrm>
            <a:off x="742950" y="3127375"/>
            <a:ext cx="7491413" cy="2103438"/>
            <a:chOff x="742950" y="3051175"/>
            <a:chExt cx="7491600" cy="2103438"/>
          </a:xfrm>
        </p:grpSpPr>
        <p:grpSp>
          <p:nvGrpSpPr>
            <p:cNvPr id="25" name="그룹 112"/>
            <p:cNvGrpSpPr>
              <a:grpSpLocks/>
            </p:cNvGrpSpPr>
            <p:nvPr/>
          </p:nvGrpSpPr>
          <p:grpSpPr bwMode="auto">
            <a:xfrm>
              <a:off x="742950" y="3051175"/>
              <a:ext cx="7491413" cy="2103438"/>
              <a:chOff x="771702" y="3029808"/>
              <a:chExt cx="7491061" cy="2103665"/>
            </a:xfrm>
          </p:grpSpPr>
          <p:pic>
            <p:nvPicPr>
              <p:cNvPr id="13367" name="그림 97" descr="27.png"/>
              <p:cNvPicPr>
                <a:picLocks noChangeAspect="1"/>
              </p:cNvPicPr>
              <p:nvPr/>
            </p:nvPicPr>
            <p:blipFill>
              <a:blip r:embed="rId24" cstate="print"/>
              <a:srcRect l="1239" r="1347"/>
              <a:stretch>
                <a:fillRect/>
              </a:stretch>
            </p:blipFill>
            <p:spPr bwMode="auto">
              <a:xfrm>
                <a:off x="1182757" y="3029808"/>
                <a:ext cx="6669156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68" name="그림 110" descr="27.png"/>
              <p:cNvPicPr>
                <a:picLocks noChangeAspect="1"/>
              </p:cNvPicPr>
              <p:nvPr/>
            </p:nvPicPr>
            <p:blipFill>
              <a:blip r:embed="rId24" cstate="print"/>
              <a:srcRect l="92651" r="1347"/>
              <a:stretch>
                <a:fillRect/>
              </a:stretch>
            </p:blipFill>
            <p:spPr bwMode="auto">
              <a:xfrm>
                <a:off x="7851913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69" name="그림 111" descr="27.png"/>
              <p:cNvPicPr>
                <a:picLocks noChangeAspect="1"/>
              </p:cNvPicPr>
              <p:nvPr/>
            </p:nvPicPr>
            <p:blipFill>
              <a:blip r:embed="rId24" cstate="print"/>
              <a:srcRect l="92651" r="1347"/>
              <a:stretch>
                <a:fillRect/>
              </a:stretch>
            </p:blipFill>
            <p:spPr bwMode="auto">
              <a:xfrm>
                <a:off x="771702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70" name="그림 97" descr="27.png"/>
              <p:cNvPicPr>
                <a:picLocks noChangeAspect="1"/>
              </p:cNvPicPr>
              <p:nvPr/>
            </p:nvPicPr>
            <p:blipFill>
              <a:blip r:embed="rId24" cstate="print"/>
              <a:srcRect l="1239" r="1347"/>
              <a:stretch>
                <a:fillRect/>
              </a:stretch>
            </p:blipFill>
            <p:spPr bwMode="auto">
              <a:xfrm>
                <a:off x="1182757" y="3029808"/>
                <a:ext cx="6669156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71" name="그림 110" descr="27.png"/>
              <p:cNvPicPr>
                <a:picLocks noChangeAspect="1"/>
              </p:cNvPicPr>
              <p:nvPr/>
            </p:nvPicPr>
            <p:blipFill>
              <a:blip r:embed="rId24" cstate="print"/>
              <a:srcRect l="92651" r="1347"/>
              <a:stretch>
                <a:fillRect/>
              </a:stretch>
            </p:blipFill>
            <p:spPr bwMode="auto">
              <a:xfrm>
                <a:off x="7851913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72" name="그림 111" descr="27.png"/>
              <p:cNvPicPr>
                <a:picLocks noChangeAspect="1"/>
              </p:cNvPicPr>
              <p:nvPr/>
            </p:nvPicPr>
            <p:blipFill>
              <a:blip r:embed="rId24" cstate="print"/>
              <a:srcRect l="92651" r="1347"/>
              <a:stretch>
                <a:fillRect/>
              </a:stretch>
            </p:blipFill>
            <p:spPr bwMode="auto">
              <a:xfrm>
                <a:off x="771702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2" name="직사각형 141"/>
            <p:cNvSpPr/>
            <p:nvPr/>
          </p:nvSpPr>
          <p:spPr>
            <a:xfrm>
              <a:off x="742950" y="3238500"/>
              <a:ext cx="7491600" cy="466725"/>
            </a:xfrm>
            <a:prstGeom prst="rect">
              <a:avLst/>
            </a:prstGeom>
            <a:gradFill flip="none" rotWithShape="1">
              <a:gsLst>
                <a:gs pos="0">
                  <a:srgbClr val="132A6B">
                    <a:shade val="30000"/>
                    <a:satMod val="115000"/>
                  </a:srgbClr>
                </a:gs>
                <a:gs pos="50000">
                  <a:srgbClr val="132A6B">
                    <a:shade val="67500"/>
                    <a:satMod val="115000"/>
                  </a:srgbClr>
                </a:gs>
                <a:gs pos="100000">
                  <a:srgbClr val="132A6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9" name="TextBox 98"/>
          <p:cNvSpPr txBox="1"/>
          <p:nvPr/>
        </p:nvSpPr>
        <p:spPr bwMode="auto">
          <a:xfrm>
            <a:off x="2540681" y="3348742"/>
            <a:ext cx="3896139" cy="37959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ts val="3000"/>
              </a:lnSpc>
              <a:defRPr/>
            </a:pPr>
            <a:r>
              <a:rPr lang="en-US" altLang="ko-KR" sz="2400" spc="-50" dirty="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400" spc="-50" dirty="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수시</a:t>
            </a:r>
            <a:r>
              <a:rPr lang="en-US" altLang="ko-KR" sz="2400" spc="-50" dirty="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2400" spc="-50" dirty="0" err="1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차모집</a:t>
            </a:r>
            <a:endParaRPr lang="ko-KR" altLang="en-US" sz="2400" spc="-50" dirty="0">
              <a:ln>
                <a:noFill/>
                <a:prstDash val="solid"/>
              </a:ln>
              <a:solidFill>
                <a:prstClr val="white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26" name="그룹 116"/>
          <p:cNvGrpSpPr>
            <a:grpSpLocks/>
          </p:cNvGrpSpPr>
          <p:nvPr/>
        </p:nvGrpSpPr>
        <p:grpSpPr bwMode="auto">
          <a:xfrm>
            <a:off x="2130425" y="3919538"/>
            <a:ext cx="1065213" cy="1298575"/>
            <a:chOff x="982353" y="3813864"/>
            <a:chExt cx="1065108" cy="1298632"/>
          </a:xfrm>
        </p:grpSpPr>
        <p:pic>
          <p:nvPicPr>
            <p:cNvPr id="13363" name="그림 123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2" name="직사각형 3-1"/>
            <p:cNvSpPr>
              <a:spLocks noChangeArrowheads="1"/>
            </p:cNvSpPr>
            <p:nvPr/>
          </p:nvSpPr>
          <p:spPr bwMode="auto">
            <a:xfrm>
              <a:off x="992292" y="4129664"/>
              <a:ext cx="1045230" cy="4486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학교생활</a:t>
              </a:r>
              <a:endParaRPr lang="en-US" altLang="ko-KR" sz="16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err="1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충실자</a:t>
              </a:r>
              <a:endParaRPr lang="ko-KR" altLang="en-US" sz="16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27" name="어플 1"/>
          <p:cNvGrpSpPr>
            <a:grpSpLocks/>
          </p:cNvGrpSpPr>
          <p:nvPr/>
        </p:nvGrpSpPr>
        <p:grpSpPr bwMode="auto">
          <a:xfrm>
            <a:off x="914400" y="3919538"/>
            <a:ext cx="1063625" cy="1298575"/>
            <a:chOff x="982353" y="3813864"/>
            <a:chExt cx="1065108" cy="1298632"/>
          </a:xfrm>
        </p:grpSpPr>
        <p:pic>
          <p:nvPicPr>
            <p:cNvPr id="13361" name="그림 104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" name="직사각형 3-1"/>
            <p:cNvSpPr>
              <a:spLocks noChangeArrowheads="1"/>
            </p:cNvSpPr>
            <p:nvPr/>
          </p:nvSpPr>
          <p:spPr bwMode="auto">
            <a:xfrm>
              <a:off x="992292" y="4135870"/>
              <a:ext cx="1045230" cy="4486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네오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르네상스</a:t>
              </a:r>
            </a:p>
          </p:txBody>
        </p:sp>
      </p:grpSp>
      <p:grpSp>
        <p:nvGrpSpPr>
          <p:cNvPr id="28" name="어플 2"/>
          <p:cNvGrpSpPr>
            <a:grpSpLocks/>
          </p:cNvGrpSpPr>
          <p:nvPr/>
        </p:nvGrpSpPr>
        <p:grpSpPr bwMode="auto">
          <a:xfrm>
            <a:off x="3348038" y="3919538"/>
            <a:ext cx="1065212" cy="1298575"/>
            <a:chOff x="982353" y="3813864"/>
            <a:chExt cx="1065108" cy="1298632"/>
          </a:xfrm>
        </p:grpSpPr>
        <p:pic>
          <p:nvPicPr>
            <p:cNvPr id="13359" name="그림 126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직사각형 3-1"/>
            <p:cNvSpPr>
              <a:spLocks noChangeArrowheads="1"/>
            </p:cNvSpPr>
            <p:nvPr/>
          </p:nvSpPr>
          <p:spPr bwMode="auto">
            <a:xfrm>
              <a:off x="992292" y="4135579"/>
              <a:ext cx="1045230" cy="4486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사회공헌</a:t>
              </a:r>
              <a:endParaRPr lang="en-US" altLang="ko-KR" sz="1600" b="1" spc="-7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en-US" altLang="ko-KR" sz="12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•</a:t>
              </a:r>
              <a:r>
                <a:rPr lang="ko-KR" altLang="en-US" sz="16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역경극복자</a:t>
              </a:r>
              <a:endParaRPr lang="ko-KR" altLang="en-US" sz="16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29" name="어플 3"/>
          <p:cNvGrpSpPr>
            <a:grpSpLocks/>
          </p:cNvGrpSpPr>
          <p:nvPr/>
        </p:nvGrpSpPr>
        <p:grpSpPr bwMode="auto">
          <a:xfrm>
            <a:off x="4565650" y="3919538"/>
            <a:ext cx="1065213" cy="1298575"/>
            <a:chOff x="982353" y="3813864"/>
            <a:chExt cx="1065108" cy="1298632"/>
          </a:xfrm>
        </p:grpSpPr>
        <p:pic>
          <p:nvPicPr>
            <p:cNvPr id="13357" name="그림 129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직사각형 3-1"/>
            <p:cNvSpPr>
              <a:spLocks noChangeArrowheads="1"/>
            </p:cNvSpPr>
            <p:nvPr/>
          </p:nvSpPr>
          <p:spPr bwMode="auto">
            <a:xfrm>
              <a:off x="992292" y="4135870"/>
              <a:ext cx="1045230" cy="4486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고교교육</a:t>
              </a:r>
              <a:endParaRPr lang="en-US" altLang="ko-KR" sz="16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과정연계</a:t>
              </a:r>
            </a:p>
          </p:txBody>
        </p:sp>
      </p:grpSp>
      <p:grpSp>
        <p:nvGrpSpPr>
          <p:cNvPr id="30" name="어플 4"/>
          <p:cNvGrpSpPr>
            <a:grpSpLocks/>
          </p:cNvGrpSpPr>
          <p:nvPr/>
        </p:nvGrpSpPr>
        <p:grpSpPr bwMode="auto">
          <a:xfrm>
            <a:off x="5783263" y="3919538"/>
            <a:ext cx="1065212" cy="1298575"/>
            <a:chOff x="982353" y="3813864"/>
            <a:chExt cx="1065108" cy="1298632"/>
          </a:xfrm>
        </p:grpSpPr>
        <p:pic>
          <p:nvPicPr>
            <p:cNvPr id="13355" name="그림 132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직사각형 3-1"/>
            <p:cNvSpPr>
              <a:spLocks noChangeArrowheads="1"/>
            </p:cNvSpPr>
            <p:nvPr/>
          </p:nvSpPr>
          <p:spPr bwMode="auto">
            <a:xfrm>
              <a:off x="992292" y="4138670"/>
              <a:ext cx="1045230" cy="4486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창의적</a:t>
              </a:r>
              <a:endParaRPr lang="en-US" altLang="ko-KR" sz="16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체험활동</a:t>
              </a:r>
            </a:p>
          </p:txBody>
        </p:sp>
      </p:grpSp>
      <p:grpSp>
        <p:nvGrpSpPr>
          <p:cNvPr id="31" name="어플 5"/>
          <p:cNvGrpSpPr>
            <a:grpSpLocks/>
          </p:cNvGrpSpPr>
          <p:nvPr/>
        </p:nvGrpSpPr>
        <p:grpSpPr bwMode="auto">
          <a:xfrm>
            <a:off x="6954838" y="3919538"/>
            <a:ext cx="1155700" cy="1298575"/>
            <a:chOff x="936409" y="3813864"/>
            <a:chExt cx="1156996" cy="1298632"/>
          </a:xfrm>
        </p:grpSpPr>
        <p:pic>
          <p:nvPicPr>
            <p:cNvPr id="13353" name="그림 135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" name="직사각형 3-1"/>
            <p:cNvSpPr>
              <a:spLocks noChangeArrowheads="1"/>
            </p:cNvSpPr>
            <p:nvPr/>
          </p:nvSpPr>
          <p:spPr bwMode="auto">
            <a:xfrm>
              <a:off x="936409" y="4135870"/>
              <a:ext cx="1156996" cy="448604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특기자</a:t>
              </a:r>
              <a:r>
                <a:rPr lang="en-US" altLang="ko-KR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실기우수자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0.06458 -0.05834 " pathEditMode="relative" ptsTypes="AA">
                                      <p:cBhvr>
                                        <p:cTn id="52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네오르네상스전형</a:t>
            </a: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52"/>
          <p:cNvGrpSpPr/>
          <p:nvPr/>
        </p:nvGrpSpPr>
        <p:grpSpPr>
          <a:xfrm>
            <a:off x="356885" y="923510"/>
            <a:ext cx="8420400" cy="1838739"/>
            <a:chOff x="356885" y="1075910"/>
            <a:chExt cx="8420400" cy="1838739"/>
          </a:xfrm>
          <a:effectLst>
            <a:outerShdw blurRad="254000" dist="165100" dir="5400000" sx="95000" sy="95000" algn="t" rotWithShape="0">
              <a:prstClr val="black">
                <a:alpha val="17000"/>
              </a:prstClr>
            </a:outerShdw>
          </a:effectLst>
        </p:grpSpPr>
        <p:sp>
          <p:nvSpPr>
            <p:cNvPr id="157" name="직사각형 156"/>
            <p:cNvSpPr/>
            <p:nvPr/>
          </p:nvSpPr>
          <p:spPr>
            <a:xfrm>
              <a:off x="356885" y="1075910"/>
              <a:ext cx="8418815" cy="183873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2" name="직사각형 3-1"/>
            <p:cNvSpPr>
              <a:spLocks noChangeArrowheads="1"/>
            </p:cNvSpPr>
            <p:nvPr/>
          </p:nvSpPr>
          <p:spPr bwMode="auto">
            <a:xfrm>
              <a:off x="454995" y="1185723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지원자격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6885" y="1075910"/>
              <a:ext cx="84204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직사각형 3-1"/>
            <p:cNvSpPr>
              <a:spLocks noChangeArrowheads="1"/>
            </p:cNvSpPr>
            <p:nvPr/>
          </p:nvSpPr>
          <p:spPr bwMode="auto">
            <a:xfrm>
              <a:off x="4677916" y="1185723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모집인원</a:t>
              </a:r>
            </a:p>
          </p:txBody>
        </p:sp>
        <p:sp>
          <p:nvSpPr>
            <p:cNvPr id="47" name="직사각형 3-1"/>
            <p:cNvSpPr>
              <a:spLocks noChangeArrowheads="1"/>
            </p:cNvSpPr>
            <p:nvPr/>
          </p:nvSpPr>
          <p:spPr bwMode="auto">
            <a:xfrm>
              <a:off x="4677916" y="1622158"/>
              <a:ext cx="3645269" cy="433068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sz="20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580</a:t>
              </a:r>
              <a:r>
                <a:rPr lang="ko-KR" altLang="en-US" sz="20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명</a:t>
              </a:r>
            </a:p>
          </p:txBody>
        </p:sp>
        <p:sp>
          <p:nvSpPr>
            <p:cNvPr id="48" name="직사각형 3-1"/>
            <p:cNvSpPr>
              <a:spLocks noChangeArrowheads="1"/>
            </p:cNvSpPr>
            <p:nvPr/>
          </p:nvSpPr>
          <p:spPr bwMode="auto">
            <a:xfrm>
              <a:off x="451144" y="1677068"/>
              <a:ext cx="3976840" cy="430887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buSzPct val="80000"/>
                <a:defRPr/>
              </a:pP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2012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년 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월 이후 국내 고등학교 졸업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예정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자로서</a:t>
              </a:r>
              <a:endParaRPr lang="en-US" altLang="ko-KR" sz="14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just">
                <a:buSzPct val="80000"/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아래 중 하나에 해당하는 자</a:t>
              </a: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564866" y="1185279"/>
              <a:ext cx="0" cy="1620000"/>
            </a:xfrm>
            <a:prstGeom prst="line">
              <a:avLst/>
            </a:prstGeom>
            <a:ln>
              <a:solidFill>
                <a:srgbClr val="012F6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직사각형 3-1"/>
            <p:cNvSpPr>
              <a:spLocks noChangeArrowheads="1"/>
            </p:cNvSpPr>
            <p:nvPr/>
          </p:nvSpPr>
          <p:spPr bwMode="auto">
            <a:xfrm>
              <a:off x="451144" y="2267618"/>
              <a:ext cx="2168231" cy="517065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algn="just">
                <a:lnSpc>
                  <a:spcPct val="12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리더십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봉사인재</a:t>
              </a:r>
              <a:endParaRPr lang="en-US" altLang="ko-KR" sz="14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marL="85725" indent="-85725" algn="just">
                <a:lnSpc>
                  <a:spcPct val="12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과학인재</a:t>
              </a:r>
              <a:endParaRPr lang="en-US" altLang="ko-KR" sz="14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41" name="직사각형 3-1"/>
            <p:cNvSpPr>
              <a:spLocks noChangeArrowheads="1"/>
            </p:cNvSpPr>
            <p:nvPr/>
          </p:nvSpPr>
          <p:spPr bwMode="auto">
            <a:xfrm>
              <a:off x="2679994" y="2267618"/>
              <a:ext cx="1758656" cy="517065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algn="just">
                <a:lnSpc>
                  <a:spcPct val="12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400" spc="-80" dirty="0" err="1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국제화인재</a:t>
              </a:r>
              <a:endParaRPr lang="en-US" altLang="ko-KR" sz="1400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marL="85725" indent="-85725" algn="just">
                <a:lnSpc>
                  <a:spcPct val="12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문화인재</a:t>
              </a:r>
            </a:p>
          </p:txBody>
        </p:sp>
        <p:sp>
          <p:nvSpPr>
            <p:cNvPr id="42" name="직사각형 3-1"/>
            <p:cNvSpPr>
              <a:spLocks noChangeArrowheads="1"/>
            </p:cNvSpPr>
            <p:nvPr/>
          </p:nvSpPr>
          <p:spPr bwMode="auto">
            <a:xfrm>
              <a:off x="4677916" y="2232680"/>
              <a:ext cx="3645269" cy="636201"/>
            </a:xfrm>
            <a:prstGeom prst="rect">
              <a:avLst/>
            </a:prstGeom>
            <a:noFill/>
          </p:spPr>
          <p:txBody>
            <a:bodyPr lIns="90000" tIns="46800" rIns="90000" bIns="4680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최저학력기준 없음</a:t>
              </a:r>
              <a:endParaRPr lang="en-US" altLang="ko-KR" b="1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just">
                <a:lnSpc>
                  <a:spcPct val="110000"/>
                </a:lnSpc>
                <a:defRPr/>
              </a:pP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단</a:t>
              </a: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한의예과 수능 반영 </a:t>
              </a: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</a:t>
              </a: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개 영역 등급 합 </a:t>
              </a: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2)</a:t>
              </a:r>
              <a:endParaRPr lang="ko-KR" altLang="en-US" sz="1400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pic>
        <p:nvPicPr>
          <p:cNvPr id="5129" name="그림 26" descr="051.png"/>
          <p:cNvPicPr>
            <a:picLocks noChangeAspect="1"/>
          </p:cNvPicPr>
          <p:nvPr/>
        </p:nvPicPr>
        <p:blipFill>
          <a:blip r:embed="rId5" cstate="print"/>
          <a:srcRect b="-1088"/>
          <a:stretch>
            <a:fillRect/>
          </a:stretch>
        </p:blipFill>
        <p:spPr bwMode="auto">
          <a:xfrm>
            <a:off x="5321715" y="3711575"/>
            <a:ext cx="3121782" cy="39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그림 35" descr="033.png"/>
          <p:cNvPicPr>
            <a:picLocks noChangeAspect="1"/>
          </p:cNvPicPr>
          <p:nvPr/>
        </p:nvPicPr>
        <p:blipFill>
          <a:blip r:embed="rId6" cstate="print">
            <a:lum bright="-1000" contrast="6000"/>
          </a:blip>
          <a:stretch>
            <a:fillRect/>
          </a:stretch>
        </p:blipFill>
        <p:spPr>
          <a:xfrm>
            <a:off x="4916969" y="5543550"/>
            <a:ext cx="1991350" cy="9318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" name="그림 36" descr="032.png"/>
          <p:cNvPicPr>
            <a:picLocks noChangeAspect="1"/>
          </p:cNvPicPr>
          <p:nvPr/>
        </p:nvPicPr>
        <p:blipFill>
          <a:blip r:embed="rId7" cstate="print">
            <a:lum bright="-1000" contrast="3000"/>
          </a:blip>
          <a:stretch>
            <a:fillRect/>
          </a:stretch>
        </p:blipFill>
        <p:spPr>
          <a:xfrm>
            <a:off x="6356611" y="5678488"/>
            <a:ext cx="1987028" cy="9318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134" name="그림 39" descr="051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0113" y="3711575"/>
            <a:ext cx="30321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42" descr="059.png"/>
          <p:cNvPicPr>
            <a:picLocks noChangeAspect="1"/>
          </p:cNvPicPr>
          <p:nvPr/>
        </p:nvPicPr>
        <p:blipFill>
          <a:blip r:embed="rId9" cstate="print">
            <a:lum bright="-4000" contrast="2000"/>
          </a:blip>
          <a:stretch>
            <a:fillRect/>
          </a:stretch>
        </p:blipFill>
        <p:spPr>
          <a:xfrm>
            <a:off x="1692275" y="5495925"/>
            <a:ext cx="2562225" cy="10382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그룹 55"/>
          <p:cNvGrpSpPr>
            <a:grpSpLocks/>
          </p:cNvGrpSpPr>
          <p:nvPr/>
        </p:nvGrpSpPr>
        <p:grpSpPr bwMode="auto">
          <a:xfrm>
            <a:off x="1849438" y="3273425"/>
            <a:ext cx="1663700" cy="323850"/>
            <a:chOff x="1812926" y="3187782"/>
            <a:chExt cx="1664775" cy="324000"/>
          </a:xfrm>
        </p:grpSpPr>
        <p:sp>
          <p:nvSpPr>
            <p:cNvPr id="25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300%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5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53" name="사다리꼴 52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사다리꼴 53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" name="그룹 56"/>
          <p:cNvGrpSpPr>
            <a:grpSpLocks/>
          </p:cNvGrpSpPr>
          <p:nvPr/>
        </p:nvGrpSpPr>
        <p:grpSpPr bwMode="auto">
          <a:xfrm>
            <a:off x="5726113" y="3273425"/>
            <a:ext cx="1663700" cy="323850"/>
            <a:chOff x="1812926" y="3187782"/>
            <a:chExt cx="1664775" cy="324000"/>
          </a:xfrm>
        </p:grpSpPr>
        <p:sp>
          <p:nvSpPr>
            <p:cNvPr id="58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7" name="그룹 58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60" name="사다리꼴 59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사다리꼴 60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8" name="그룹 55"/>
          <p:cNvGrpSpPr>
            <a:grpSpLocks/>
          </p:cNvGrpSpPr>
          <p:nvPr/>
        </p:nvGrpSpPr>
        <p:grpSpPr bwMode="auto">
          <a:xfrm>
            <a:off x="4325938" y="4784725"/>
            <a:ext cx="444500" cy="323850"/>
            <a:chOff x="4220666" y="4740405"/>
            <a:chExt cx="444511" cy="324182"/>
          </a:xfrm>
        </p:grpSpPr>
        <p:grpSp>
          <p:nvGrpSpPr>
            <p:cNvPr id="9" name="화살표1"/>
            <p:cNvGrpSpPr/>
            <p:nvPr/>
          </p:nvGrpSpPr>
          <p:grpSpPr>
            <a:xfrm rot="18900000">
              <a:off x="4340995" y="4740405"/>
              <a:ext cx="324182" cy="324182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65" name="모서리가 둥근 직사각형 64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모서리가 둥근 직사각형 65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모서리가 둥근 직사각형 43"/>
            <p:cNvSpPr/>
            <p:nvPr/>
          </p:nvSpPr>
          <p:spPr>
            <a:xfrm>
              <a:off x="4357194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모서리가 둥근 직사각형 44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직사각형 3-1"/>
          <p:cNvSpPr>
            <a:spLocks noChangeArrowheads="1"/>
          </p:cNvSpPr>
          <p:nvPr/>
        </p:nvSpPr>
        <p:spPr bwMode="auto">
          <a:xfrm>
            <a:off x="5490491" y="4570001"/>
            <a:ext cx="805533" cy="56194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단계</a:t>
            </a:r>
            <a:endParaRPr lang="en-US" altLang="ko-KR" sz="16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성적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59" name="직사각형 3-1"/>
          <p:cNvSpPr>
            <a:spLocks noChangeArrowheads="1"/>
          </p:cNvSpPr>
          <p:nvPr/>
        </p:nvSpPr>
        <p:spPr bwMode="auto">
          <a:xfrm>
            <a:off x="1897053" y="4610910"/>
            <a:ext cx="1579572" cy="67274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</a:t>
            </a:r>
            <a:endParaRPr lang="en-US" altLang="ko-KR" sz="24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종합평가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39" name="직사각형 3-1"/>
          <p:cNvSpPr>
            <a:spLocks noChangeArrowheads="1"/>
          </p:cNvSpPr>
          <p:nvPr/>
        </p:nvSpPr>
        <p:spPr bwMode="auto">
          <a:xfrm>
            <a:off x="6864892" y="4762618"/>
            <a:ext cx="619804" cy="36933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면접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4.72222E-6 0.04861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4687 -1.11111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32" dur="500" spd="-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학교생활충실자전형</a:t>
            </a: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5129" name="그림 26" descr="05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300" y="3711575"/>
            <a:ext cx="3059113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그림 35" descr="03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72075" y="5495925"/>
            <a:ext cx="2559050" cy="10604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134" name="그림 39" descr="051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3711575"/>
            <a:ext cx="30321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42" descr="05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2275" y="5495925"/>
            <a:ext cx="2562225" cy="10382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그룹 55"/>
          <p:cNvGrpSpPr>
            <a:grpSpLocks/>
          </p:cNvGrpSpPr>
          <p:nvPr/>
        </p:nvGrpSpPr>
        <p:grpSpPr bwMode="auto">
          <a:xfrm>
            <a:off x="1849438" y="3273425"/>
            <a:ext cx="1663700" cy="323850"/>
            <a:chOff x="1812926" y="3187782"/>
            <a:chExt cx="1664775" cy="324000"/>
          </a:xfrm>
        </p:grpSpPr>
        <p:sp>
          <p:nvSpPr>
            <p:cNvPr id="25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400%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4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53" name="사다리꼴 52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사다리꼴 53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그룹 56"/>
          <p:cNvGrpSpPr>
            <a:grpSpLocks/>
          </p:cNvGrpSpPr>
          <p:nvPr/>
        </p:nvGrpSpPr>
        <p:grpSpPr bwMode="auto">
          <a:xfrm>
            <a:off x="5726113" y="3273425"/>
            <a:ext cx="1663700" cy="323850"/>
            <a:chOff x="1812926" y="3187782"/>
            <a:chExt cx="1664775" cy="324000"/>
          </a:xfrm>
        </p:grpSpPr>
        <p:sp>
          <p:nvSpPr>
            <p:cNvPr id="58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6" name="그룹 58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60" name="사다리꼴 59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사다리꼴 60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55"/>
          <p:cNvGrpSpPr>
            <a:grpSpLocks/>
          </p:cNvGrpSpPr>
          <p:nvPr/>
        </p:nvGrpSpPr>
        <p:grpSpPr bwMode="auto">
          <a:xfrm>
            <a:off x="4325938" y="4784725"/>
            <a:ext cx="444500" cy="323850"/>
            <a:chOff x="4220666" y="4740405"/>
            <a:chExt cx="444511" cy="324182"/>
          </a:xfrm>
        </p:grpSpPr>
        <p:grpSp>
          <p:nvGrpSpPr>
            <p:cNvPr id="8" name="화살표1"/>
            <p:cNvGrpSpPr/>
            <p:nvPr/>
          </p:nvGrpSpPr>
          <p:grpSpPr>
            <a:xfrm rot="18900000">
              <a:off x="4340995" y="4740405"/>
              <a:ext cx="324182" cy="324182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49" name="모서리가 둥근 직사각형 48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모서리가 둥근 직사각형 49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모서리가 둥근 직사각형 46"/>
            <p:cNvSpPr/>
            <p:nvPr/>
          </p:nvSpPr>
          <p:spPr>
            <a:xfrm>
              <a:off x="4357194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모서리가 둥근 직사각형 47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직사각형 3-1"/>
          <p:cNvSpPr>
            <a:spLocks noChangeArrowheads="1"/>
          </p:cNvSpPr>
          <p:nvPr/>
        </p:nvSpPr>
        <p:spPr bwMode="auto">
          <a:xfrm>
            <a:off x="5986638" y="4610910"/>
            <a:ext cx="1176162" cy="67274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</a:t>
            </a:r>
            <a:endParaRPr lang="en-US" altLang="ko-KR" sz="24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종합평가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70" name="직사각형 3-1"/>
          <p:cNvSpPr>
            <a:spLocks noChangeArrowheads="1"/>
          </p:cNvSpPr>
          <p:nvPr/>
        </p:nvSpPr>
        <p:spPr bwMode="auto">
          <a:xfrm>
            <a:off x="1916103" y="4594753"/>
            <a:ext cx="1541472" cy="705065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5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학생부 반영</a:t>
            </a:r>
            <a:endParaRPr lang="en-US" altLang="ko-KR" sz="24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5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교과성적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9" name="그룹 38"/>
          <p:cNvGrpSpPr/>
          <p:nvPr/>
        </p:nvGrpSpPr>
        <p:grpSpPr>
          <a:xfrm>
            <a:off x="356885" y="923510"/>
            <a:ext cx="8420400" cy="2048290"/>
            <a:chOff x="356885" y="923510"/>
            <a:chExt cx="8420400" cy="2048290"/>
          </a:xfrm>
        </p:grpSpPr>
        <p:grpSp>
          <p:nvGrpSpPr>
            <p:cNvPr id="10" name="그룹 52"/>
            <p:cNvGrpSpPr/>
            <p:nvPr/>
          </p:nvGrpSpPr>
          <p:grpSpPr>
            <a:xfrm>
              <a:off x="356885" y="923510"/>
              <a:ext cx="8420400" cy="2048290"/>
              <a:chOff x="356885" y="1075910"/>
              <a:chExt cx="8420400" cy="2048290"/>
            </a:xfrm>
            <a:effectLst>
              <a:outerShdw blurRad="254000" dist="165100" dir="5400000" sx="95000" sy="95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51" name="직사각형 50"/>
              <p:cNvSpPr/>
              <p:nvPr/>
            </p:nvSpPr>
            <p:spPr>
              <a:xfrm>
                <a:off x="356885" y="1075910"/>
                <a:ext cx="8420400" cy="204829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직사각형 3-1"/>
              <p:cNvSpPr>
                <a:spLocks noChangeArrowheads="1"/>
              </p:cNvSpPr>
              <p:nvPr/>
            </p:nvSpPr>
            <p:spPr bwMode="auto">
              <a:xfrm>
                <a:off x="454995" y="1185723"/>
                <a:ext cx="3148693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지원자격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356885" y="1075910"/>
                <a:ext cx="8420400" cy="28800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직사각형 3-1"/>
              <p:cNvSpPr>
                <a:spLocks noChangeArrowheads="1"/>
              </p:cNvSpPr>
              <p:nvPr/>
            </p:nvSpPr>
            <p:spPr bwMode="auto">
              <a:xfrm>
                <a:off x="4677916" y="1185723"/>
                <a:ext cx="3148693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모집인원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64" name="직사각형 3-1"/>
              <p:cNvSpPr>
                <a:spLocks noChangeArrowheads="1"/>
              </p:cNvSpPr>
              <p:nvPr/>
            </p:nvSpPr>
            <p:spPr bwMode="auto">
              <a:xfrm>
                <a:off x="4677916" y="1545958"/>
                <a:ext cx="3645269" cy="433068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20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400</a:t>
                </a:r>
                <a:r>
                  <a:rPr lang="ko-KR" altLang="en-US" sz="20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</a:p>
            </p:txBody>
          </p:sp>
          <p:sp>
            <p:nvSpPr>
              <p:cNvPr id="67" name="직사각형 3-1"/>
              <p:cNvSpPr>
                <a:spLocks noChangeArrowheads="1"/>
              </p:cNvSpPr>
              <p:nvPr/>
            </p:nvSpPr>
            <p:spPr bwMode="auto">
              <a:xfrm>
                <a:off x="451144" y="1581818"/>
                <a:ext cx="3976840" cy="705001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2012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년 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월 및 이후 국내 고등학교 졸업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예정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) 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자로서 </a:t>
                </a:r>
                <a:endPara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3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학년 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1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학기까지 국내 고교에서 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3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개 학기 이상을</a:t>
                </a:r>
                <a:endPara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이수하고 학교생활에 충실한 자</a:t>
                </a:r>
              </a:p>
            </p:txBody>
          </p:sp>
          <p:sp>
            <p:nvSpPr>
              <p:cNvPr id="68" name="직사각형 3-1"/>
              <p:cNvSpPr>
                <a:spLocks noChangeArrowheads="1"/>
              </p:cNvSpPr>
              <p:nvPr/>
            </p:nvSpPr>
            <p:spPr bwMode="auto">
              <a:xfrm>
                <a:off x="451144" y="2385463"/>
                <a:ext cx="4044656" cy="648448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en-US" altLang="ko-KR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※ </a:t>
                </a:r>
                <a:r>
                  <a:rPr lang="ko-KR" altLang="en-US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단</a:t>
                </a:r>
                <a:r>
                  <a:rPr lang="en-US" altLang="ko-KR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, </a:t>
                </a:r>
                <a:r>
                  <a:rPr lang="ko-KR" altLang="en-US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특성화고등학교</a:t>
                </a:r>
                <a:r>
                  <a:rPr lang="en-US" altLang="ko-KR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(</a:t>
                </a:r>
                <a:r>
                  <a:rPr lang="ko-KR" altLang="en-US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일반고등학교와 종합고등학교의 특성화 과정이수자</a:t>
                </a:r>
                <a:r>
                  <a:rPr lang="en-US" altLang="ko-KR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) </a:t>
                </a:r>
                <a:r>
                  <a:rPr lang="ko-KR" altLang="en-US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및 마이스터고등학교</a:t>
                </a:r>
                <a:r>
                  <a:rPr lang="en-US" altLang="ko-KR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, </a:t>
                </a:r>
                <a:r>
                  <a:rPr lang="ko-KR" altLang="en-US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방송통신고등학교</a:t>
                </a:r>
                <a:r>
                  <a:rPr lang="en-US" altLang="ko-KR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, </a:t>
                </a:r>
                <a:r>
                  <a:rPr lang="ko-KR" altLang="en-US" sz="1100" spc="-10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고등학교 학력인정 평생교육시설 출신자 제외</a:t>
                </a:r>
              </a:p>
            </p:txBody>
          </p:sp>
          <p:cxnSp>
            <p:nvCxnSpPr>
              <p:cNvPr id="69" name="직선 연결선 68"/>
              <p:cNvCxnSpPr/>
              <p:nvPr/>
            </p:nvCxnSpPr>
            <p:spPr>
              <a:xfrm>
                <a:off x="4564866" y="1196718"/>
                <a:ext cx="0" cy="1800000"/>
              </a:xfrm>
              <a:prstGeom prst="line">
                <a:avLst/>
              </a:prstGeom>
              <a:ln>
                <a:solidFill>
                  <a:srgbClr val="012F67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직사각형 3-1"/>
            <p:cNvSpPr>
              <a:spLocks noChangeArrowheads="1"/>
            </p:cNvSpPr>
            <p:nvPr/>
          </p:nvSpPr>
          <p:spPr bwMode="auto">
            <a:xfrm>
              <a:off x="4677916" y="2457751"/>
              <a:ext cx="3645269" cy="391455"/>
            </a:xfrm>
            <a:prstGeom prst="rect">
              <a:avLst/>
            </a:prstGeom>
            <a:noFill/>
          </p:spPr>
          <p:txBody>
            <a:bodyPr lIns="90000" tIns="46800" rIns="90000" bIns="4680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최저학력기준 없음</a:t>
              </a:r>
              <a:endParaRPr lang="en-US" altLang="ko-KR" b="1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06667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4687 -1.11111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26" dur="500" spd="-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25" descr="049.png"/>
          <p:cNvPicPr>
            <a:picLocks noChangeAspect="1"/>
          </p:cNvPicPr>
          <p:nvPr/>
        </p:nvPicPr>
        <p:blipFill>
          <a:blip r:embed="rId2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그림 44" descr="022.png"/>
          <p:cNvPicPr>
            <a:picLocks noChangeAspect="1"/>
          </p:cNvPicPr>
          <p:nvPr/>
        </p:nvPicPr>
        <p:blipFill>
          <a:blip r:embed="rId3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사회공헌</a:t>
            </a:r>
            <a:r>
              <a:rPr lang="en-US" altLang="ko-KR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·</a:t>
            </a: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역경극복자전형</a:t>
            </a: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64" name="그림 26" descr="05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1715" y="3711575"/>
            <a:ext cx="3121782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그림 39" descr="05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3711575"/>
            <a:ext cx="30321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그림 69" descr="059.png"/>
          <p:cNvPicPr>
            <a:picLocks noChangeAspect="1"/>
          </p:cNvPicPr>
          <p:nvPr/>
        </p:nvPicPr>
        <p:blipFill>
          <a:blip r:embed="rId6" cstate="print">
            <a:lum bright="-4000" contrast="2000"/>
          </a:blip>
          <a:stretch>
            <a:fillRect/>
          </a:stretch>
        </p:blipFill>
        <p:spPr>
          <a:xfrm>
            <a:off x="1692275" y="5495925"/>
            <a:ext cx="2562225" cy="10382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그룹 55"/>
          <p:cNvGrpSpPr>
            <a:grpSpLocks/>
          </p:cNvGrpSpPr>
          <p:nvPr/>
        </p:nvGrpSpPr>
        <p:grpSpPr bwMode="auto">
          <a:xfrm>
            <a:off x="1849438" y="3273425"/>
            <a:ext cx="1663700" cy="323850"/>
            <a:chOff x="1812926" y="3187782"/>
            <a:chExt cx="1664775" cy="324000"/>
          </a:xfrm>
        </p:grpSpPr>
        <p:sp>
          <p:nvSpPr>
            <p:cNvPr id="72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300%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4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74" name="사다리꼴 73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사다리꼴 74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그룹 56"/>
          <p:cNvGrpSpPr>
            <a:grpSpLocks/>
          </p:cNvGrpSpPr>
          <p:nvPr/>
        </p:nvGrpSpPr>
        <p:grpSpPr bwMode="auto">
          <a:xfrm>
            <a:off x="5726113" y="3273425"/>
            <a:ext cx="1663700" cy="323850"/>
            <a:chOff x="1812926" y="3187782"/>
            <a:chExt cx="1664775" cy="324000"/>
          </a:xfrm>
        </p:grpSpPr>
        <p:sp>
          <p:nvSpPr>
            <p:cNvPr id="77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6" name="그룹 58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79" name="사다리꼴 78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사다리꼴 79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55"/>
          <p:cNvGrpSpPr>
            <a:grpSpLocks/>
          </p:cNvGrpSpPr>
          <p:nvPr/>
        </p:nvGrpSpPr>
        <p:grpSpPr bwMode="auto">
          <a:xfrm>
            <a:off x="4325938" y="4784725"/>
            <a:ext cx="444500" cy="323850"/>
            <a:chOff x="4220666" y="4740405"/>
            <a:chExt cx="444511" cy="324182"/>
          </a:xfrm>
        </p:grpSpPr>
        <p:grpSp>
          <p:nvGrpSpPr>
            <p:cNvPr id="8" name="화살표1"/>
            <p:cNvGrpSpPr/>
            <p:nvPr/>
          </p:nvGrpSpPr>
          <p:grpSpPr>
            <a:xfrm rot="18900000">
              <a:off x="4340995" y="4740405"/>
              <a:ext cx="324182" cy="324182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53" name="모서리가 둥근 직사각형 52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모서리가 둥근 직사각형 53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모서리가 둥근 직사각형 46"/>
            <p:cNvSpPr/>
            <p:nvPr/>
          </p:nvSpPr>
          <p:spPr>
            <a:xfrm>
              <a:off x="4357194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모서리가 둥근 직사각형 51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6" name="직사각형 3-1"/>
          <p:cNvSpPr>
            <a:spLocks noChangeArrowheads="1"/>
          </p:cNvSpPr>
          <p:nvPr/>
        </p:nvSpPr>
        <p:spPr bwMode="auto">
          <a:xfrm>
            <a:off x="5490491" y="4570001"/>
            <a:ext cx="805533" cy="56194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단계</a:t>
            </a:r>
            <a:endParaRPr lang="en-US" altLang="ko-KR" sz="16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성적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58" name="직사각형 3-1"/>
          <p:cNvSpPr>
            <a:spLocks noChangeArrowheads="1"/>
          </p:cNvSpPr>
          <p:nvPr/>
        </p:nvSpPr>
        <p:spPr bwMode="auto">
          <a:xfrm>
            <a:off x="2154228" y="4610910"/>
            <a:ext cx="1065222" cy="67274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</a:t>
            </a:r>
            <a:endParaRPr lang="en-US" altLang="ko-KR" sz="24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종합평가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59" name="직사각형 3-1"/>
          <p:cNvSpPr>
            <a:spLocks noChangeArrowheads="1"/>
          </p:cNvSpPr>
          <p:nvPr/>
        </p:nvSpPr>
        <p:spPr bwMode="auto">
          <a:xfrm>
            <a:off x="6864892" y="4762618"/>
            <a:ext cx="619804" cy="36933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면접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65" name="그림 64" descr="033.png"/>
          <p:cNvPicPr>
            <a:picLocks noChangeAspect="1"/>
          </p:cNvPicPr>
          <p:nvPr/>
        </p:nvPicPr>
        <p:blipFill>
          <a:blip r:embed="rId7" cstate="print">
            <a:lum bright="-1000" contrast="6000"/>
          </a:blip>
          <a:stretch>
            <a:fillRect/>
          </a:stretch>
        </p:blipFill>
        <p:spPr>
          <a:xfrm>
            <a:off x="4916969" y="5543550"/>
            <a:ext cx="1991350" cy="9318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6" name="그림 65" descr="032.png"/>
          <p:cNvPicPr>
            <a:picLocks noChangeAspect="1"/>
          </p:cNvPicPr>
          <p:nvPr/>
        </p:nvPicPr>
        <p:blipFill>
          <a:blip r:embed="rId8" cstate="print">
            <a:lum bright="-1000" contrast="3000"/>
          </a:blip>
          <a:stretch>
            <a:fillRect/>
          </a:stretch>
        </p:blipFill>
        <p:spPr>
          <a:xfrm>
            <a:off x="6356611" y="5678488"/>
            <a:ext cx="1987028" cy="9318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78" name="그룹 77"/>
          <p:cNvGrpSpPr/>
          <p:nvPr/>
        </p:nvGrpSpPr>
        <p:grpSpPr>
          <a:xfrm>
            <a:off x="328310" y="913985"/>
            <a:ext cx="8448975" cy="2105440"/>
            <a:chOff x="328310" y="913985"/>
            <a:chExt cx="8448975" cy="2105440"/>
          </a:xfrm>
        </p:grpSpPr>
        <p:grpSp>
          <p:nvGrpSpPr>
            <p:cNvPr id="10" name="그룹 52"/>
            <p:cNvGrpSpPr/>
            <p:nvPr/>
          </p:nvGrpSpPr>
          <p:grpSpPr>
            <a:xfrm>
              <a:off x="356885" y="923510"/>
              <a:ext cx="8420400" cy="2095915"/>
              <a:chOff x="356885" y="1075910"/>
              <a:chExt cx="8420400" cy="2095915"/>
            </a:xfrm>
            <a:effectLst>
              <a:outerShdw blurRad="254000" dist="165100" dir="5400000" sx="95000" sy="95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157" name="직사각형 156"/>
              <p:cNvSpPr/>
              <p:nvPr/>
            </p:nvSpPr>
            <p:spPr>
              <a:xfrm>
                <a:off x="356885" y="1075910"/>
                <a:ext cx="8420400" cy="2095915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직사각형 3-1"/>
              <p:cNvSpPr>
                <a:spLocks noChangeArrowheads="1"/>
              </p:cNvSpPr>
              <p:nvPr/>
            </p:nvSpPr>
            <p:spPr bwMode="auto">
              <a:xfrm>
                <a:off x="454995" y="1185723"/>
                <a:ext cx="3631230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지원자격 </a:t>
                </a:r>
                <a:r>
                  <a:rPr lang="en-US" altLang="ko-KR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- </a:t>
                </a: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사회공헌대상자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356885" y="1075910"/>
                <a:ext cx="8420400" cy="28800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0" name="직사각형 39"/>
            <p:cNvSpPr/>
            <p:nvPr/>
          </p:nvSpPr>
          <p:spPr>
            <a:xfrm>
              <a:off x="328310" y="913985"/>
              <a:ext cx="8420400" cy="192104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직사각형 3-1"/>
            <p:cNvSpPr>
              <a:spLocks noChangeArrowheads="1"/>
            </p:cNvSpPr>
            <p:nvPr/>
          </p:nvSpPr>
          <p:spPr bwMode="auto">
            <a:xfrm>
              <a:off x="454995" y="1033323"/>
              <a:ext cx="3669330" cy="369332"/>
            </a:xfrm>
            <a:prstGeom prst="rect">
              <a:avLst/>
            </a:prstGeom>
            <a:noFill/>
          </p:spPr>
          <p:txBody>
            <a:bodyPr wrap="square"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지원자격 </a:t>
              </a:r>
              <a:r>
                <a:rPr lang="en-US" altLang="ko-KR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- </a:t>
              </a: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사회공헌대상자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356885" y="923510"/>
              <a:ext cx="84204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직사각형 3-1"/>
            <p:cNvSpPr>
              <a:spLocks noChangeArrowheads="1"/>
            </p:cNvSpPr>
            <p:nvPr/>
          </p:nvSpPr>
          <p:spPr bwMode="auto">
            <a:xfrm>
              <a:off x="5125591" y="1033323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지원자격 </a:t>
              </a:r>
              <a:r>
                <a:rPr lang="en-US" altLang="ko-KR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- </a:t>
              </a: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역경극복자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cxnSp>
          <p:nvCxnSpPr>
            <p:cNvPr id="62" name="직선 연결선 61"/>
            <p:cNvCxnSpPr/>
            <p:nvPr/>
          </p:nvCxnSpPr>
          <p:spPr>
            <a:xfrm>
              <a:off x="5079216" y="1057275"/>
              <a:ext cx="0" cy="1400175"/>
            </a:xfrm>
            <a:prstGeom prst="line">
              <a:avLst/>
            </a:prstGeom>
            <a:ln>
              <a:solidFill>
                <a:srgbClr val="012F6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그룹 59"/>
            <p:cNvGrpSpPr/>
            <p:nvPr/>
          </p:nvGrpSpPr>
          <p:grpSpPr>
            <a:xfrm>
              <a:off x="451144" y="1484784"/>
              <a:ext cx="4501856" cy="1022780"/>
              <a:chOff x="451144" y="1484784"/>
              <a:chExt cx="4501856" cy="1022780"/>
            </a:xfrm>
          </p:grpSpPr>
          <p:sp>
            <p:nvSpPr>
              <p:cNvPr id="55" name="직사각형 3-1"/>
              <p:cNvSpPr>
                <a:spLocks noChangeArrowheads="1"/>
              </p:cNvSpPr>
              <p:nvPr/>
            </p:nvSpPr>
            <p:spPr bwMode="auto">
              <a:xfrm>
                <a:off x="451144" y="1484784"/>
                <a:ext cx="2187282" cy="1022780"/>
              </a:xfrm>
              <a:prstGeom prst="rect">
                <a:avLst/>
              </a:prstGeom>
              <a:noFill/>
            </p:spPr>
            <p:txBody>
              <a:bodyPr wrap="square"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indent="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독립유공자 손자녀</a:t>
                </a:r>
                <a:r>
                  <a:rPr lang="en-US" altLang="ko-KR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</a:p>
              <a:p>
                <a:pPr indent="85725" algn="just">
                  <a:lnSpc>
                    <a:spcPct val="120000"/>
                  </a:lnSpc>
                  <a:buSzPct val="80000"/>
                  <a:defRPr/>
                </a:pP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국가유공자 및 자녀</a:t>
                </a:r>
                <a:endPara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indent="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en-US" altLang="ko-KR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5. 18 </a:t>
                </a: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민주유공자 및 자녀</a:t>
                </a:r>
                <a:endPara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indent="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고엽제후유증 해당자 및 자녀</a:t>
                </a:r>
                <a:endPara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  <p:sp>
            <p:nvSpPr>
              <p:cNvPr id="63" name="직사각형 3-1"/>
              <p:cNvSpPr>
                <a:spLocks noChangeArrowheads="1"/>
              </p:cNvSpPr>
              <p:nvPr/>
            </p:nvSpPr>
            <p:spPr bwMode="auto">
              <a:xfrm>
                <a:off x="2638425" y="1484784"/>
                <a:ext cx="2314575" cy="764248"/>
              </a:xfrm>
              <a:prstGeom prst="rect">
                <a:avLst/>
              </a:prstGeom>
              <a:noFill/>
            </p:spPr>
            <p:txBody>
              <a:bodyPr wrap="square"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indent="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특수임무유공자 및 자녀</a:t>
                </a:r>
                <a:endPara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indent="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en-US" altLang="ko-KR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</a:t>
                </a: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년 이상 재직 중인 군인 자녀</a:t>
                </a:r>
                <a:endPara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indent="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다자녀</a:t>
                </a:r>
                <a:r>
                  <a:rPr lang="en-US" altLang="ko-KR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(4</a:t>
                </a: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자녀</a:t>
                </a:r>
                <a:r>
                  <a:rPr lang="en-US" altLang="ko-KR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 </a:t>
                </a: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이상</a:t>
                </a:r>
                <a:r>
                  <a:rPr lang="en-US" altLang="ko-KR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) </a:t>
                </a:r>
                <a:r>
                  <a:rPr lang="ko-KR" altLang="en-US" sz="14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가정의 자녀</a:t>
                </a:r>
              </a:p>
            </p:txBody>
          </p:sp>
        </p:grpSp>
        <p:sp>
          <p:nvSpPr>
            <p:cNvPr id="57" name="직사각형 3-1"/>
            <p:cNvSpPr>
              <a:spLocks noChangeArrowheads="1"/>
            </p:cNvSpPr>
            <p:nvPr/>
          </p:nvSpPr>
          <p:spPr bwMode="auto">
            <a:xfrm>
              <a:off x="454995" y="2572391"/>
              <a:ext cx="3645269" cy="391455"/>
            </a:xfrm>
            <a:prstGeom prst="rect">
              <a:avLst/>
            </a:prstGeom>
            <a:noFill/>
          </p:spPr>
          <p:txBody>
            <a:bodyPr lIns="90000" tIns="46800" rIns="90000" bIns="4680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최저학력기준 없음</a:t>
              </a:r>
              <a:endParaRPr lang="en-US" altLang="ko-KR" b="1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grpSp>
          <p:nvGrpSpPr>
            <p:cNvPr id="12" name="그룹 60"/>
            <p:cNvGrpSpPr/>
            <p:nvPr/>
          </p:nvGrpSpPr>
          <p:grpSpPr>
            <a:xfrm>
              <a:off x="5125591" y="1484784"/>
              <a:ext cx="3506324" cy="764248"/>
              <a:chOff x="794044" y="1484784"/>
              <a:chExt cx="3506324" cy="764248"/>
            </a:xfrm>
          </p:grpSpPr>
          <p:sp>
            <p:nvSpPr>
              <p:cNvPr id="67" name="직사각형 3-1"/>
              <p:cNvSpPr>
                <a:spLocks noChangeArrowheads="1"/>
              </p:cNvSpPr>
              <p:nvPr/>
            </p:nvSpPr>
            <p:spPr bwMode="auto">
              <a:xfrm>
                <a:off x="794044" y="1484784"/>
                <a:ext cx="1744592" cy="764248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marL="85725" indent="-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소년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소녀가정</a:t>
                </a:r>
                <a:endPara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marL="85725" indent="-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다문화가족의 자녀</a:t>
                </a:r>
                <a:endPara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marL="85725" indent="-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아동복지시설출신자</a:t>
                </a:r>
              </a:p>
            </p:txBody>
          </p:sp>
          <p:sp>
            <p:nvSpPr>
              <p:cNvPr id="68" name="직사각형 3-1"/>
              <p:cNvSpPr>
                <a:spLocks noChangeArrowheads="1"/>
              </p:cNvSpPr>
              <p:nvPr/>
            </p:nvSpPr>
            <p:spPr bwMode="auto">
              <a:xfrm>
                <a:off x="2555776" y="1484784"/>
                <a:ext cx="1744592" cy="764248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marL="85725" indent="-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북한이탈주민 및 자녀</a:t>
                </a:r>
              </a:p>
              <a:p>
                <a:pPr marL="85725" indent="-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조손가정</a:t>
                </a:r>
                <a:endPara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marL="85725" indent="-85725" algn="just">
                  <a:lnSpc>
                    <a:spcPct val="120000"/>
                  </a:lnSpc>
                  <a:buSzPct val="80000"/>
                  <a:buFont typeface="Arial" pitchFamily="34" charset="0"/>
                  <a:buChar char="•"/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장애인부모 자녀</a:t>
                </a:r>
                <a:endPara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</p:grpSp>
        <p:sp>
          <p:nvSpPr>
            <p:cNvPr id="51" name="직사각형 3-1"/>
            <p:cNvSpPr>
              <a:spLocks noChangeArrowheads="1"/>
            </p:cNvSpPr>
            <p:nvPr/>
          </p:nvSpPr>
          <p:spPr bwMode="auto">
            <a:xfrm>
              <a:off x="5125591" y="2583452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모집인원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60" name="직사각형 3-1"/>
            <p:cNvSpPr>
              <a:spLocks noChangeArrowheads="1"/>
            </p:cNvSpPr>
            <p:nvPr/>
          </p:nvSpPr>
          <p:spPr bwMode="auto">
            <a:xfrm>
              <a:off x="6382891" y="2551584"/>
              <a:ext cx="1744592" cy="433068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algn="just">
                <a:lnSpc>
                  <a:spcPct val="110000"/>
                </a:lnSpc>
                <a:buSzPct val="80000"/>
                <a:defRPr/>
              </a:pPr>
              <a:r>
                <a:rPr lang="en-US" altLang="ko-KR" sz="20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100</a:t>
              </a:r>
              <a:r>
                <a:rPr lang="ko-KR" altLang="en-US" sz="20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명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8.88889E-6 L -5E-6 0.05277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4687 -1.11111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26" dur="5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고교교육과정연계전형</a:t>
            </a:r>
            <a:endParaRPr lang="en-US" altLang="ko-KR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5129" name="그림 26" descr="0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21715" y="3711575"/>
            <a:ext cx="3121782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그림 39" descr="05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13" y="3711575"/>
            <a:ext cx="30321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42" descr="059.png"/>
          <p:cNvPicPr>
            <a:picLocks noChangeAspect="1"/>
          </p:cNvPicPr>
          <p:nvPr/>
        </p:nvPicPr>
        <p:blipFill>
          <a:blip r:embed="rId7" cstate="print">
            <a:lum bright="-4000" contrast="2000"/>
          </a:blip>
          <a:stretch>
            <a:fillRect/>
          </a:stretch>
        </p:blipFill>
        <p:spPr>
          <a:xfrm>
            <a:off x="1692275" y="5495925"/>
            <a:ext cx="2562225" cy="10382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그룹 55"/>
          <p:cNvGrpSpPr>
            <a:grpSpLocks/>
          </p:cNvGrpSpPr>
          <p:nvPr/>
        </p:nvGrpSpPr>
        <p:grpSpPr bwMode="auto">
          <a:xfrm>
            <a:off x="1849438" y="3273425"/>
            <a:ext cx="1663700" cy="323850"/>
            <a:chOff x="1812926" y="3187782"/>
            <a:chExt cx="1664775" cy="324000"/>
          </a:xfrm>
        </p:grpSpPr>
        <p:sp>
          <p:nvSpPr>
            <p:cNvPr id="25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300%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4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53" name="사다리꼴 52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사다리꼴 53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그룹 56"/>
          <p:cNvGrpSpPr>
            <a:grpSpLocks/>
          </p:cNvGrpSpPr>
          <p:nvPr/>
        </p:nvGrpSpPr>
        <p:grpSpPr bwMode="auto">
          <a:xfrm>
            <a:off x="5726113" y="3273425"/>
            <a:ext cx="1663700" cy="323850"/>
            <a:chOff x="1812926" y="3187782"/>
            <a:chExt cx="1664775" cy="324000"/>
          </a:xfrm>
        </p:grpSpPr>
        <p:sp>
          <p:nvSpPr>
            <p:cNvPr id="58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6" name="그룹 58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60" name="사다리꼴 59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사다리꼴 60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55"/>
          <p:cNvGrpSpPr>
            <a:grpSpLocks/>
          </p:cNvGrpSpPr>
          <p:nvPr/>
        </p:nvGrpSpPr>
        <p:grpSpPr bwMode="auto">
          <a:xfrm>
            <a:off x="4325938" y="4784725"/>
            <a:ext cx="444500" cy="323850"/>
            <a:chOff x="4220666" y="4740405"/>
            <a:chExt cx="444511" cy="324182"/>
          </a:xfrm>
        </p:grpSpPr>
        <p:grpSp>
          <p:nvGrpSpPr>
            <p:cNvPr id="8" name="화살표1"/>
            <p:cNvGrpSpPr/>
            <p:nvPr/>
          </p:nvGrpSpPr>
          <p:grpSpPr>
            <a:xfrm rot="18900000">
              <a:off x="4340995" y="4740405"/>
              <a:ext cx="324182" cy="324182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모서리가 둥근 직사각형 63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모서리가 둥근 직사각형 55"/>
            <p:cNvSpPr/>
            <p:nvPr/>
          </p:nvSpPr>
          <p:spPr>
            <a:xfrm>
              <a:off x="4357194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모서리가 둥근 직사각형 61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직사각형 3-1"/>
          <p:cNvSpPr>
            <a:spLocks noChangeArrowheads="1"/>
          </p:cNvSpPr>
          <p:nvPr/>
        </p:nvSpPr>
        <p:spPr bwMode="auto">
          <a:xfrm>
            <a:off x="5490491" y="4570001"/>
            <a:ext cx="805533" cy="56194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단계</a:t>
            </a:r>
            <a:endParaRPr lang="en-US" altLang="ko-KR" sz="16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성적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68" name="직사각형 3-1"/>
          <p:cNvSpPr>
            <a:spLocks noChangeArrowheads="1"/>
          </p:cNvSpPr>
          <p:nvPr/>
        </p:nvSpPr>
        <p:spPr bwMode="auto">
          <a:xfrm>
            <a:off x="6864892" y="4762618"/>
            <a:ext cx="619804" cy="36933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면접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69" name="직사각형 3-1"/>
          <p:cNvSpPr>
            <a:spLocks noChangeArrowheads="1"/>
          </p:cNvSpPr>
          <p:nvPr/>
        </p:nvSpPr>
        <p:spPr bwMode="auto">
          <a:xfrm>
            <a:off x="2116128" y="4610910"/>
            <a:ext cx="1141422" cy="67274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</a:t>
            </a:r>
            <a:endParaRPr lang="en-US" altLang="ko-KR" sz="24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종합평가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72" name="그림 71" descr="033.png"/>
          <p:cNvPicPr>
            <a:picLocks noChangeAspect="1"/>
          </p:cNvPicPr>
          <p:nvPr/>
        </p:nvPicPr>
        <p:blipFill>
          <a:blip r:embed="rId8" cstate="print">
            <a:lum bright="-1000" contrast="6000"/>
          </a:blip>
          <a:stretch>
            <a:fillRect/>
          </a:stretch>
        </p:blipFill>
        <p:spPr>
          <a:xfrm>
            <a:off x="4916969" y="5543550"/>
            <a:ext cx="1991350" cy="9318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3" name="그림 72" descr="032.png"/>
          <p:cNvPicPr>
            <a:picLocks noChangeAspect="1"/>
          </p:cNvPicPr>
          <p:nvPr/>
        </p:nvPicPr>
        <p:blipFill>
          <a:blip r:embed="rId9" cstate="print">
            <a:lum bright="-1000" contrast="3000"/>
          </a:blip>
          <a:stretch>
            <a:fillRect/>
          </a:stretch>
        </p:blipFill>
        <p:spPr>
          <a:xfrm>
            <a:off x="6356611" y="5678488"/>
            <a:ext cx="1987028" cy="93186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그룹 41"/>
          <p:cNvGrpSpPr/>
          <p:nvPr/>
        </p:nvGrpSpPr>
        <p:grpSpPr>
          <a:xfrm>
            <a:off x="356885" y="923509"/>
            <a:ext cx="8420400" cy="2038766"/>
            <a:chOff x="356885" y="923509"/>
            <a:chExt cx="8420400" cy="2038766"/>
          </a:xfrm>
        </p:grpSpPr>
        <p:grpSp>
          <p:nvGrpSpPr>
            <p:cNvPr id="10" name="그룹 52"/>
            <p:cNvGrpSpPr/>
            <p:nvPr/>
          </p:nvGrpSpPr>
          <p:grpSpPr>
            <a:xfrm>
              <a:off x="356885" y="923509"/>
              <a:ext cx="8420400" cy="2038766"/>
              <a:chOff x="356885" y="1075909"/>
              <a:chExt cx="8420400" cy="2038766"/>
            </a:xfrm>
            <a:effectLst>
              <a:outerShdw blurRad="254000" dist="165100" dir="5400000" sx="95000" sy="95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157" name="직사각형 156"/>
              <p:cNvSpPr/>
              <p:nvPr/>
            </p:nvSpPr>
            <p:spPr>
              <a:xfrm>
                <a:off x="356885" y="1075909"/>
                <a:ext cx="8420400" cy="203876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직사각형 3-1"/>
              <p:cNvSpPr>
                <a:spLocks noChangeArrowheads="1"/>
              </p:cNvSpPr>
              <p:nvPr/>
            </p:nvSpPr>
            <p:spPr bwMode="auto">
              <a:xfrm>
                <a:off x="454995" y="1185723"/>
                <a:ext cx="3148693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지원자격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356885" y="1075910"/>
                <a:ext cx="8420400" cy="28800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직사각형 3-1"/>
              <p:cNvSpPr>
                <a:spLocks noChangeArrowheads="1"/>
              </p:cNvSpPr>
              <p:nvPr/>
            </p:nvSpPr>
            <p:spPr bwMode="auto">
              <a:xfrm>
                <a:off x="4677916" y="1185723"/>
                <a:ext cx="3148693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모집인원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47" name="직사각형 3-1"/>
              <p:cNvSpPr>
                <a:spLocks noChangeArrowheads="1"/>
              </p:cNvSpPr>
              <p:nvPr/>
            </p:nvSpPr>
            <p:spPr bwMode="auto">
              <a:xfrm>
                <a:off x="4677916" y="1545958"/>
                <a:ext cx="3645269" cy="433068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20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50</a:t>
                </a:r>
                <a:r>
                  <a:rPr lang="ko-KR" altLang="en-US" sz="20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</a:p>
            </p:txBody>
          </p:sp>
          <p:sp>
            <p:nvSpPr>
              <p:cNvPr id="48" name="직사각형 3-1"/>
              <p:cNvSpPr>
                <a:spLocks noChangeArrowheads="1"/>
              </p:cNvSpPr>
              <p:nvPr/>
            </p:nvSpPr>
            <p:spPr bwMode="auto">
              <a:xfrm>
                <a:off x="451144" y="1581818"/>
                <a:ext cx="3976840" cy="710964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창의인성모델학교</a:t>
                </a:r>
                <a:r>
                  <a:rPr lang="en-US" altLang="ko-KR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교육과정우수학교</a:t>
                </a:r>
                <a:r>
                  <a:rPr lang="en-US" altLang="ko-KR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과학중점학교</a:t>
                </a:r>
                <a:r>
                  <a:rPr lang="en-US" altLang="ko-KR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dirty="0" err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자율형</a:t>
                </a:r>
                <a:r>
                  <a:rPr lang="ko-KR" altLang="en-US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 공립고 등 창의인성교육을 충실히 수행한</a:t>
                </a:r>
                <a:endPara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국내 고등학교 졸업예정자로서 학교장이 추천한 자 </a:t>
                </a:r>
              </a:p>
            </p:txBody>
          </p:sp>
          <p:sp>
            <p:nvSpPr>
              <p:cNvPr id="49" name="직사각형 3-1"/>
              <p:cNvSpPr>
                <a:spLocks noChangeArrowheads="1"/>
              </p:cNvSpPr>
              <p:nvPr/>
            </p:nvSpPr>
            <p:spPr bwMode="auto">
              <a:xfrm>
                <a:off x="451144" y="2431996"/>
                <a:ext cx="4044656" cy="276039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en-US" altLang="ko-KR" sz="1100" spc="-8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※ </a:t>
                </a:r>
                <a:r>
                  <a:rPr lang="ko-KR" altLang="en-US" sz="1100" spc="-10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서울</a:t>
                </a:r>
                <a:r>
                  <a:rPr lang="en-US" altLang="ko-KR" sz="1100" spc="-10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, </a:t>
                </a:r>
                <a:r>
                  <a:rPr lang="ko-KR" altLang="en-US" sz="1100" spc="-10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경인지역 고등학교와 특수목적 고등학교 제외</a:t>
                </a:r>
                <a:endParaRPr lang="en-US" altLang="ko-KR" sz="1100" spc="-80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sp>
            <p:nvSpPr>
              <p:cNvPr id="50" name="직사각형 3-1"/>
              <p:cNvSpPr>
                <a:spLocks noChangeArrowheads="1"/>
              </p:cNvSpPr>
              <p:nvPr/>
            </p:nvSpPr>
            <p:spPr bwMode="auto">
              <a:xfrm>
                <a:off x="451144" y="2693031"/>
                <a:ext cx="4044656" cy="280719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en-US" altLang="ko-KR" sz="1100" spc="-10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※ </a:t>
                </a:r>
                <a:r>
                  <a:rPr lang="ko-KR" altLang="en-US" sz="1100" spc="-100" dirty="0" err="1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고교별</a:t>
                </a:r>
                <a:r>
                  <a:rPr lang="ko-KR" altLang="en-US" sz="1100" spc="-10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 추천인원은 </a:t>
                </a:r>
                <a:r>
                  <a:rPr lang="en-US" altLang="ko-KR" sz="1100" spc="-10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2</a:t>
                </a:r>
                <a:r>
                  <a:rPr lang="ko-KR" altLang="en-US" sz="1100" spc="-100" dirty="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명 이내</a:t>
                </a:r>
                <a:endParaRPr lang="en-US" altLang="ko-KR" sz="1100" spc="-100" dirty="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cxnSp>
            <p:nvCxnSpPr>
              <p:cNvPr id="52" name="직선 연결선 51"/>
              <p:cNvCxnSpPr/>
              <p:nvPr/>
            </p:nvCxnSpPr>
            <p:spPr>
              <a:xfrm>
                <a:off x="4564866" y="1244343"/>
                <a:ext cx="0" cy="1584176"/>
              </a:xfrm>
              <a:prstGeom prst="line">
                <a:avLst/>
              </a:prstGeom>
              <a:ln>
                <a:solidFill>
                  <a:srgbClr val="012F67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직사각형 3-1"/>
            <p:cNvSpPr>
              <a:spLocks noChangeArrowheads="1"/>
            </p:cNvSpPr>
            <p:nvPr/>
          </p:nvSpPr>
          <p:spPr bwMode="auto">
            <a:xfrm>
              <a:off x="4677916" y="2476801"/>
              <a:ext cx="3645269" cy="391455"/>
            </a:xfrm>
            <a:prstGeom prst="rect">
              <a:avLst/>
            </a:prstGeom>
            <a:noFill/>
          </p:spPr>
          <p:txBody>
            <a:bodyPr lIns="90000" tIns="46800" rIns="90000" bIns="4680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최저학력기준 없음</a:t>
              </a:r>
              <a:endParaRPr lang="en-US" altLang="ko-KR" b="1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8.33333E-7 0.05417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4687 -1.11111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32" dur="500" spd="-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창의적체험활동전형</a:t>
            </a: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5129" name="그림 26" descr="0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321715" y="3711575"/>
            <a:ext cx="3121782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그림 39" descr="05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flipH="1">
            <a:off x="900361" y="3711575"/>
            <a:ext cx="3031629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42" descr="059.png"/>
          <p:cNvPicPr>
            <a:picLocks noChangeAspect="1"/>
          </p:cNvPicPr>
          <p:nvPr/>
        </p:nvPicPr>
        <p:blipFill>
          <a:blip r:embed="rId7" cstate="print">
            <a:lum bright="6000" contrast="12000"/>
          </a:blip>
          <a:stretch>
            <a:fillRect/>
          </a:stretch>
        </p:blipFill>
        <p:spPr>
          <a:xfrm>
            <a:off x="1664261" y="5505450"/>
            <a:ext cx="2561103" cy="10382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그룹 55"/>
          <p:cNvGrpSpPr>
            <a:grpSpLocks/>
          </p:cNvGrpSpPr>
          <p:nvPr/>
        </p:nvGrpSpPr>
        <p:grpSpPr bwMode="auto">
          <a:xfrm>
            <a:off x="1849438" y="3273425"/>
            <a:ext cx="1663700" cy="323850"/>
            <a:chOff x="1812926" y="3187782"/>
            <a:chExt cx="1664775" cy="324000"/>
          </a:xfrm>
        </p:grpSpPr>
        <p:sp>
          <p:nvSpPr>
            <p:cNvPr id="25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300%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4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53" name="사다리꼴 52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사다리꼴 53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그룹 56"/>
          <p:cNvGrpSpPr>
            <a:grpSpLocks/>
          </p:cNvGrpSpPr>
          <p:nvPr/>
        </p:nvGrpSpPr>
        <p:grpSpPr bwMode="auto">
          <a:xfrm>
            <a:off x="5726113" y="3273425"/>
            <a:ext cx="1663700" cy="323850"/>
            <a:chOff x="1812926" y="3187782"/>
            <a:chExt cx="1664775" cy="324000"/>
          </a:xfrm>
        </p:grpSpPr>
        <p:sp>
          <p:nvSpPr>
            <p:cNvPr id="58" name="직사각형 3-1"/>
            <p:cNvSpPr>
              <a:spLocks noChangeArrowheads="1"/>
            </p:cNvSpPr>
            <p:nvPr/>
          </p:nvSpPr>
          <p:spPr bwMode="auto">
            <a:xfrm>
              <a:off x="1850183" y="3195894"/>
              <a:ext cx="1569292" cy="30777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100%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6" name="그룹 58"/>
            <p:cNvGrpSpPr>
              <a:grpSpLocks/>
            </p:cNvGrpSpPr>
            <p:nvPr/>
          </p:nvGrpSpPr>
          <p:grpSpPr bwMode="auto">
            <a:xfrm>
              <a:off x="1812926" y="3187782"/>
              <a:ext cx="1664775" cy="324000"/>
              <a:chOff x="1812926" y="3182838"/>
              <a:chExt cx="1664775" cy="360000"/>
            </a:xfrm>
          </p:grpSpPr>
          <p:sp>
            <p:nvSpPr>
              <p:cNvPr id="60" name="사다리꼴 59"/>
              <p:cNvSpPr/>
              <p:nvPr/>
            </p:nvSpPr>
            <p:spPr bwMode="auto">
              <a:xfrm rot="16200000" flipH="1">
                <a:off x="1651194" y="3344570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사다리꼴 60"/>
              <p:cNvSpPr/>
              <p:nvPr/>
            </p:nvSpPr>
            <p:spPr bwMode="auto">
              <a:xfrm rot="5400000">
                <a:off x="3279433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55"/>
          <p:cNvGrpSpPr>
            <a:grpSpLocks/>
          </p:cNvGrpSpPr>
          <p:nvPr/>
        </p:nvGrpSpPr>
        <p:grpSpPr bwMode="auto">
          <a:xfrm>
            <a:off x="4325938" y="4784725"/>
            <a:ext cx="444500" cy="323850"/>
            <a:chOff x="4220666" y="4740405"/>
            <a:chExt cx="444511" cy="324182"/>
          </a:xfrm>
        </p:grpSpPr>
        <p:grpSp>
          <p:nvGrpSpPr>
            <p:cNvPr id="8" name="화살표1"/>
            <p:cNvGrpSpPr/>
            <p:nvPr/>
          </p:nvGrpSpPr>
          <p:grpSpPr>
            <a:xfrm rot="18900000">
              <a:off x="4340995" y="4740405"/>
              <a:ext cx="324182" cy="324182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모서리가 둥근 직사각형 63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모서리가 둥근 직사각형 55"/>
            <p:cNvSpPr/>
            <p:nvPr/>
          </p:nvSpPr>
          <p:spPr>
            <a:xfrm>
              <a:off x="4357194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모서리가 둥근 직사각형 61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직사각형 3-1"/>
          <p:cNvSpPr>
            <a:spLocks noChangeArrowheads="1"/>
          </p:cNvSpPr>
          <p:nvPr/>
        </p:nvSpPr>
        <p:spPr bwMode="auto">
          <a:xfrm>
            <a:off x="5490491" y="4570001"/>
            <a:ext cx="805533" cy="56194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단계</a:t>
            </a:r>
            <a:endParaRPr lang="en-US" altLang="ko-KR" sz="16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성적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68" name="직사각형 3-1"/>
          <p:cNvSpPr>
            <a:spLocks noChangeArrowheads="1"/>
          </p:cNvSpPr>
          <p:nvPr/>
        </p:nvSpPr>
        <p:spPr bwMode="auto">
          <a:xfrm>
            <a:off x="6864892" y="4762618"/>
            <a:ext cx="619804" cy="369332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면접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69" name="직사각형 3-1"/>
          <p:cNvSpPr>
            <a:spLocks noChangeArrowheads="1"/>
          </p:cNvSpPr>
          <p:nvPr/>
        </p:nvSpPr>
        <p:spPr bwMode="auto">
          <a:xfrm>
            <a:off x="1439853" y="4491777"/>
            <a:ext cx="2493972" cy="911019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창의적체험</a:t>
            </a:r>
            <a:endParaRPr lang="en-US" altLang="ko-KR" sz="24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활동평가</a:t>
            </a:r>
            <a:endParaRPr lang="en-US" altLang="ko-KR" sz="24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defRPr/>
            </a:pP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(</a:t>
            </a: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교과성적 미반영</a:t>
            </a: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)</a:t>
            </a:r>
            <a:endParaRPr lang="ko-KR" altLang="en-US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70" name="그림 69" descr="033.png"/>
          <p:cNvPicPr>
            <a:picLocks noChangeAspect="1"/>
          </p:cNvPicPr>
          <p:nvPr/>
        </p:nvPicPr>
        <p:blipFill>
          <a:blip r:embed="rId8" cstate="print">
            <a:lum bright="-2000" contrast="7000"/>
          </a:blip>
          <a:stretch>
            <a:fillRect/>
          </a:stretch>
        </p:blipFill>
        <p:spPr>
          <a:xfrm>
            <a:off x="4916969" y="5543550"/>
            <a:ext cx="1991350" cy="93186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1" name="그림 70" descr="032.png"/>
          <p:cNvPicPr>
            <a:picLocks noChangeAspect="1"/>
          </p:cNvPicPr>
          <p:nvPr/>
        </p:nvPicPr>
        <p:blipFill>
          <a:blip r:embed="rId9" cstate="print">
            <a:lum bright="-1000" contrast="3000"/>
          </a:blip>
          <a:stretch>
            <a:fillRect/>
          </a:stretch>
        </p:blipFill>
        <p:spPr>
          <a:xfrm>
            <a:off x="6356610" y="5680125"/>
            <a:ext cx="1987200" cy="93194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그룹 40"/>
          <p:cNvGrpSpPr/>
          <p:nvPr/>
        </p:nvGrpSpPr>
        <p:grpSpPr>
          <a:xfrm>
            <a:off x="356885" y="923510"/>
            <a:ext cx="8420400" cy="1921042"/>
            <a:chOff x="356885" y="923510"/>
            <a:chExt cx="8420400" cy="1921042"/>
          </a:xfrm>
        </p:grpSpPr>
        <p:grpSp>
          <p:nvGrpSpPr>
            <p:cNvPr id="10" name="그룹 52"/>
            <p:cNvGrpSpPr/>
            <p:nvPr/>
          </p:nvGrpSpPr>
          <p:grpSpPr>
            <a:xfrm>
              <a:off x="356885" y="923510"/>
              <a:ext cx="8420400" cy="1921042"/>
              <a:chOff x="356885" y="1075910"/>
              <a:chExt cx="8420400" cy="1921042"/>
            </a:xfrm>
            <a:effectLst>
              <a:outerShdw blurRad="254000" dist="165100" dir="5400000" sx="95000" sy="95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157" name="직사각형 156"/>
              <p:cNvSpPr/>
              <p:nvPr/>
            </p:nvSpPr>
            <p:spPr>
              <a:xfrm>
                <a:off x="356885" y="1075910"/>
                <a:ext cx="8420400" cy="1921042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직사각형 3-1"/>
              <p:cNvSpPr>
                <a:spLocks noChangeArrowheads="1"/>
              </p:cNvSpPr>
              <p:nvPr/>
            </p:nvSpPr>
            <p:spPr bwMode="auto">
              <a:xfrm>
                <a:off x="454995" y="1185723"/>
                <a:ext cx="3148693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지원자격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14" name="직사각형 13"/>
              <p:cNvSpPr/>
              <p:nvPr/>
            </p:nvSpPr>
            <p:spPr>
              <a:xfrm>
                <a:off x="356885" y="1075910"/>
                <a:ext cx="8420400" cy="28800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직사각형 3-1"/>
              <p:cNvSpPr>
                <a:spLocks noChangeArrowheads="1"/>
              </p:cNvSpPr>
              <p:nvPr/>
            </p:nvSpPr>
            <p:spPr bwMode="auto">
              <a:xfrm>
                <a:off x="4677916" y="1185723"/>
                <a:ext cx="3148693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모집인원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47" name="직사각형 3-1"/>
              <p:cNvSpPr>
                <a:spLocks noChangeArrowheads="1"/>
              </p:cNvSpPr>
              <p:nvPr/>
            </p:nvSpPr>
            <p:spPr bwMode="auto">
              <a:xfrm>
                <a:off x="4677916" y="1545958"/>
                <a:ext cx="3645269" cy="433068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20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40</a:t>
                </a:r>
                <a:r>
                  <a:rPr lang="ko-KR" altLang="en-US" sz="20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</a:p>
            </p:txBody>
          </p:sp>
          <p:sp>
            <p:nvSpPr>
              <p:cNvPr id="48" name="직사각형 3-1"/>
              <p:cNvSpPr>
                <a:spLocks noChangeArrowheads="1"/>
              </p:cNvSpPr>
              <p:nvPr/>
            </p:nvSpPr>
            <p:spPr bwMode="auto">
              <a:xfrm>
                <a:off x="451144" y="1624350"/>
                <a:ext cx="3976840" cy="507831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15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2012</a:t>
                </a:r>
                <a:r>
                  <a:rPr lang="ko-KR" altLang="en-US" sz="15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년 </a:t>
                </a:r>
                <a:r>
                  <a:rPr lang="en-US" altLang="ko-KR" sz="15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</a:t>
                </a:r>
                <a:r>
                  <a:rPr lang="ko-KR" altLang="en-US" sz="15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월 및 이후 국내 고등학교 졸업예정자로서 </a:t>
                </a:r>
                <a:endParaRPr lang="en-US" altLang="ko-KR" sz="15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5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창의적 체험활동에 적극적이고 창의성이 뛰어난 자</a:t>
                </a:r>
              </a:p>
            </p:txBody>
          </p:sp>
          <p:sp>
            <p:nvSpPr>
              <p:cNvPr id="49" name="직사각형 3-1"/>
              <p:cNvSpPr>
                <a:spLocks noChangeArrowheads="1"/>
              </p:cNvSpPr>
              <p:nvPr/>
            </p:nvSpPr>
            <p:spPr bwMode="auto">
              <a:xfrm>
                <a:off x="451144" y="2234546"/>
                <a:ext cx="4044656" cy="698782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en-US" altLang="ko-KR" sz="1200" spc="-8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※ </a:t>
                </a:r>
                <a:r>
                  <a:rPr lang="ko-KR" altLang="en-US" sz="1200" spc="-80" smtClean="0">
                    <a:ln>
                      <a:prstDash val="solid"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창의적체험활동 서류</a:t>
                </a:r>
                <a:endParaRPr lang="en-US" altLang="ko-KR" sz="1200" spc="-80" smtClean="0">
                  <a:ln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110000"/>
                  </a:lnSpc>
                  <a:defRPr/>
                </a:pPr>
                <a:r>
                  <a:rPr lang="ko-KR" altLang="en-US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자기소개서</a:t>
                </a:r>
                <a:r>
                  <a:rPr lang="en-US" altLang="ko-KR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활동자료 및 실적물</a:t>
                </a:r>
                <a:r>
                  <a:rPr lang="en-US" altLang="ko-KR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</a:p>
              <a:p>
                <a:pPr>
                  <a:lnSpc>
                    <a:spcPct val="110000"/>
                  </a:lnSpc>
                  <a:defRPr/>
                </a:pPr>
                <a:r>
                  <a:rPr lang="ko-KR" altLang="en-US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교사추천서</a:t>
                </a:r>
                <a:r>
                  <a:rPr lang="en-US" altLang="ko-KR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학생부 비교과 영역</a:t>
                </a:r>
                <a:r>
                  <a:rPr lang="en-US" altLang="ko-KR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</a:t>
                </a:r>
                <a:r>
                  <a:rPr lang="ko-KR" altLang="en-US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교과성적 미반영</a:t>
                </a:r>
                <a:r>
                  <a:rPr lang="en-US" altLang="ko-KR" sz="1200" spc="-80" smtClean="0">
                    <a:ln>
                      <a:prstDash val="solid"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)</a:t>
                </a:r>
              </a:p>
            </p:txBody>
          </p:sp>
          <p:cxnSp>
            <p:nvCxnSpPr>
              <p:cNvPr id="52" name="직선 연결선 51"/>
              <p:cNvCxnSpPr/>
              <p:nvPr/>
            </p:nvCxnSpPr>
            <p:spPr>
              <a:xfrm>
                <a:off x="4564866" y="1244343"/>
                <a:ext cx="0" cy="1584176"/>
              </a:xfrm>
              <a:prstGeom prst="line">
                <a:avLst/>
              </a:prstGeom>
              <a:ln>
                <a:solidFill>
                  <a:srgbClr val="012F67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직사각형 3-1"/>
            <p:cNvSpPr>
              <a:spLocks noChangeArrowheads="1"/>
            </p:cNvSpPr>
            <p:nvPr/>
          </p:nvSpPr>
          <p:spPr bwMode="auto">
            <a:xfrm>
              <a:off x="4677916" y="2391076"/>
              <a:ext cx="3645269" cy="391455"/>
            </a:xfrm>
            <a:prstGeom prst="rect">
              <a:avLst/>
            </a:prstGeom>
            <a:noFill/>
          </p:spPr>
          <p:txBody>
            <a:bodyPr lIns="90000" tIns="46800" rIns="90000" bIns="4680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최저학력기준 없음</a:t>
              </a:r>
              <a:endParaRPr lang="en-US" altLang="ko-KR" b="1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8.33333E-7 0.06528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4687 -1.11111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32" dur="500" spd="-100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실기우수자전형 및 특기자전형</a:t>
            </a:r>
            <a:endParaRPr lang="en-US" altLang="ko-KR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83" name="그림 82" descr="13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401070" y="4025334"/>
            <a:ext cx="2255886" cy="2784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55"/>
          <p:cNvGrpSpPr>
            <a:grpSpLocks/>
          </p:cNvGrpSpPr>
          <p:nvPr/>
        </p:nvGrpSpPr>
        <p:grpSpPr bwMode="auto">
          <a:xfrm>
            <a:off x="462544" y="3404671"/>
            <a:ext cx="1568279" cy="323851"/>
            <a:chOff x="1801253" y="3187782"/>
            <a:chExt cx="1569291" cy="324001"/>
          </a:xfrm>
        </p:grpSpPr>
        <p:sp>
          <p:nvSpPr>
            <p:cNvPr id="139" name="직사각형 3-1"/>
            <p:cNvSpPr>
              <a:spLocks noChangeArrowheads="1"/>
            </p:cNvSpPr>
            <p:nvPr/>
          </p:nvSpPr>
          <p:spPr bwMode="auto">
            <a:xfrm>
              <a:off x="1801253" y="3211218"/>
              <a:ext cx="1569291" cy="27712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300%</a:t>
              </a:r>
              <a:endParaRPr lang="ko-KR" altLang="en-US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4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545947" cy="324001"/>
              <a:chOff x="1812926" y="3182837"/>
              <a:chExt cx="1545947" cy="360001"/>
            </a:xfrm>
          </p:grpSpPr>
          <p:sp>
            <p:nvSpPr>
              <p:cNvPr id="141" name="사다리꼴 140"/>
              <p:cNvSpPr/>
              <p:nvPr/>
            </p:nvSpPr>
            <p:spPr bwMode="auto">
              <a:xfrm rot="16200000" flipH="1">
                <a:off x="1651194" y="3344569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사다리꼴 141"/>
              <p:cNvSpPr/>
              <p:nvPr/>
            </p:nvSpPr>
            <p:spPr bwMode="auto">
              <a:xfrm rot="5400000">
                <a:off x="3160605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94" name="그림 193" descr="136.png"/>
          <p:cNvPicPr preferRelativeResize="0"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486" y="4008782"/>
            <a:ext cx="2250610" cy="278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" name="직사각형 3-1"/>
          <p:cNvSpPr>
            <a:spLocks noChangeArrowheads="1"/>
          </p:cNvSpPr>
          <p:nvPr/>
        </p:nvSpPr>
        <p:spPr bwMode="auto">
          <a:xfrm>
            <a:off x="1613842" y="6210550"/>
            <a:ext cx="1355742" cy="255263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피아노</a:t>
            </a:r>
            <a:r>
              <a:rPr lang="en-US" altLang="ko-KR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·</a:t>
            </a:r>
            <a:r>
              <a:rPr lang="ko-KR" altLang="en-US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성악</a:t>
            </a:r>
          </a:p>
        </p:txBody>
      </p:sp>
      <p:grpSp>
        <p:nvGrpSpPr>
          <p:cNvPr id="5" name="그룹 55"/>
          <p:cNvGrpSpPr>
            <a:grpSpLocks/>
          </p:cNvGrpSpPr>
          <p:nvPr/>
        </p:nvGrpSpPr>
        <p:grpSpPr bwMode="auto">
          <a:xfrm>
            <a:off x="2142318" y="4996808"/>
            <a:ext cx="328487" cy="239325"/>
            <a:chOff x="4220666" y="4740424"/>
            <a:chExt cx="444514" cy="324183"/>
          </a:xfrm>
          <a:effectLst>
            <a:glow rad="63500">
              <a:srgbClr val="FFFFFF">
                <a:alpha val="69804"/>
              </a:srgbClr>
            </a:glow>
            <a:outerShdw blurRad="76200" sx="102000" sy="102000" algn="ctr" rotWithShape="0">
              <a:schemeClr val="bg1"/>
            </a:outerShdw>
          </a:effectLst>
        </p:grpSpPr>
        <p:grpSp>
          <p:nvGrpSpPr>
            <p:cNvPr id="6" name="화살표1"/>
            <p:cNvGrpSpPr/>
            <p:nvPr/>
          </p:nvGrpSpPr>
          <p:grpSpPr>
            <a:xfrm rot="18900000">
              <a:off x="4340998" y="4740424"/>
              <a:ext cx="324182" cy="324183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136" name="모서리가 둥근 직사각형 135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모서리가 둥근 직사각형 136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4" name="모서리가 둥근 직사각형 133"/>
            <p:cNvSpPr/>
            <p:nvPr/>
          </p:nvSpPr>
          <p:spPr>
            <a:xfrm>
              <a:off x="4357204" y="4848481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5" name="모서리가 둥근 직사각형 134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96" name="그림 195" descr="13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6179" y="4019550"/>
            <a:ext cx="2254130" cy="279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" name="직사각형 3-1"/>
          <p:cNvSpPr>
            <a:spLocks noChangeArrowheads="1"/>
          </p:cNvSpPr>
          <p:nvPr/>
        </p:nvSpPr>
        <p:spPr bwMode="auto">
          <a:xfrm>
            <a:off x="6341423" y="6210550"/>
            <a:ext cx="930090" cy="255263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연기</a:t>
            </a:r>
          </a:p>
        </p:txBody>
      </p:sp>
      <p:pic>
        <p:nvPicPr>
          <p:cNvPr id="197" name="그림 196" descr="13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926400" y="4021200"/>
            <a:ext cx="2253600" cy="243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그룹 55"/>
          <p:cNvGrpSpPr>
            <a:grpSpLocks/>
          </p:cNvGrpSpPr>
          <p:nvPr/>
        </p:nvGrpSpPr>
        <p:grpSpPr bwMode="auto">
          <a:xfrm>
            <a:off x="6695268" y="4996808"/>
            <a:ext cx="328487" cy="239325"/>
            <a:chOff x="4220666" y="4740424"/>
            <a:chExt cx="444514" cy="324183"/>
          </a:xfrm>
          <a:effectLst>
            <a:glow rad="63500">
              <a:srgbClr val="FFFFFF">
                <a:alpha val="69804"/>
              </a:srgbClr>
            </a:glow>
            <a:outerShdw blurRad="76200" sx="102000" sy="102000" algn="ctr" rotWithShape="0">
              <a:schemeClr val="bg1"/>
            </a:outerShdw>
          </a:effectLst>
        </p:grpSpPr>
        <p:grpSp>
          <p:nvGrpSpPr>
            <p:cNvPr id="8" name="화살표1"/>
            <p:cNvGrpSpPr/>
            <p:nvPr/>
          </p:nvGrpSpPr>
          <p:grpSpPr>
            <a:xfrm rot="18900000">
              <a:off x="4340998" y="4740424"/>
              <a:ext cx="324182" cy="324183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189" name="모서리가 둥근 직사각형 188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모서리가 둥근 직사각형 189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87" name="모서리가 둥근 직사각형 186"/>
            <p:cNvSpPr/>
            <p:nvPr/>
          </p:nvSpPr>
          <p:spPr>
            <a:xfrm>
              <a:off x="4357204" y="4848481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88" name="모서리가 둥근 직사각형 187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8" name="직사각형 3-1"/>
          <p:cNvSpPr>
            <a:spLocks noChangeArrowheads="1"/>
          </p:cNvSpPr>
          <p:nvPr/>
        </p:nvSpPr>
        <p:spPr bwMode="auto">
          <a:xfrm>
            <a:off x="752341" y="4599290"/>
            <a:ext cx="1088334" cy="56066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0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기초</a:t>
            </a:r>
            <a:endParaRPr lang="en-US" altLang="ko-KR" sz="20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20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실기고사</a:t>
            </a:r>
          </a:p>
        </p:txBody>
      </p:sp>
      <p:sp>
        <p:nvSpPr>
          <p:cNvPr id="69" name="직사각형 3-1"/>
          <p:cNvSpPr>
            <a:spLocks noChangeArrowheads="1"/>
          </p:cNvSpPr>
          <p:nvPr/>
        </p:nvSpPr>
        <p:spPr bwMode="auto">
          <a:xfrm>
            <a:off x="3319880" y="4802199"/>
            <a:ext cx="755829" cy="4431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</a:t>
            </a:r>
            <a:endParaRPr lang="en-US" altLang="ko-KR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실기고사</a:t>
            </a:r>
          </a:p>
        </p:txBody>
      </p:sp>
      <p:sp>
        <p:nvSpPr>
          <p:cNvPr id="70" name="직사각형 3-1"/>
          <p:cNvSpPr>
            <a:spLocks noChangeArrowheads="1"/>
          </p:cNvSpPr>
          <p:nvPr/>
        </p:nvSpPr>
        <p:spPr bwMode="auto">
          <a:xfrm>
            <a:off x="5902988" y="4802199"/>
            <a:ext cx="699692" cy="4431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기초</a:t>
            </a:r>
            <a:endParaRPr lang="en-US" altLang="ko-KR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실기고사</a:t>
            </a:r>
          </a:p>
        </p:txBody>
      </p:sp>
      <p:sp>
        <p:nvSpPr>
          <p:cNvPr id="71" name="직사각형 3-1"/>
          <p:cNvSpPr>
            <a:spLocks noChangeArrowheads="1"/>
          </p:cNvSpPr>
          <p:nvPr/>
        </p:nvSpPr>
        <p:spPr bwMode="auto">
          <a:xfrm>
            <a:off x="7845841" y="4802199"/>
            <a:ext cx="735318" cy="44319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</a:t>
            </a:r>
            <a:endParaRPr lang="en-US" altLang="ko-KR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실기고사</a:t>
            </a:r>
          </a:p>
        </p:txBody>
      </p:sp>
      <p:sp>
        <p:nvSpPr>
          <p:cNvPr id="72" name="직사각형 3-1"/>
          <p:cNvSpPr>
            <a:spLocks noChangeArrowheads="1"/>
          </p:cNvSpPr>
          <p:nvPr/>
        </p:nvSpPr>
        <p:spPr bwMode="auto">
          <a:xfrm>
            <a:off x="2663374" y="4335474"/>
            <a:ext cx="619804" cy="443198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단계</a:t>
            </a:r>
            <a:endParaRPr lang="en-US" altLang="ko-KR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성적</a:t>
            </a:r>
          </a:p>
        </p:txBody>
      </p:sp>
      <p:sp>
        <p:nvSpPr>
          <p:cNvPr id="73" name="직사각형 3-1"/>
          <p:cNvSpPr>
            <a:spLocks noChangeArrowheads="1"/>
          </p:cNvSpPr>
          <p:nvPr/>
        </p:nvSpPr>
        <p:spPr bwMode="auto">
          <a:xfrm>
            <a:off x="5096359" y="4520015"/>
            <a:ext cx="779576" cy="28366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0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학생부</a:t>
            </a:r>
          </a:p>
        </p:txBody>
      </p:sp>
      <p:sp>
        <p:nvSpPr>
          <p:cNvPr id="74" name="직사각형 3-1"/>
          <p:cNvSpPr>
            <a:spLocks noChangeArrowheads="1"/>
          </p:cNvSpPr>
          <p:nvPr/>
        </p:nvSpPr>
        <p:spPr bwMode="auto">
          <a:xfrm>
            <a:off x="7133198" y="4430724"/>
            <a:ext cx="619804" cy="448521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en-US" altLang="ko-KR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</a:t>
            </a: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단계</a:t>
            </a:r>
            <a:endParaRPr lang="en-US" altLang="ko-KR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6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성적</a:t>
            </a:r>
          </a:p>
        </p:txBody>
      </p:sp>
      <p:grpSp>
        <p:nvGrpSpPr>
          <p:cNvPr id="9" name="그룹 55"/>
          <p:cNvGrpSpPr>
            <a:grpSpLocks/>
          </p:cNvGrpSpPr>
          <p:nvPr/>
        </p:nvGrpSpPr>
        <p:grpSpPr bwMode="auto">
          <a:xfrm>
            <a:off x="2540725" y="3404671"/>
            <a:ext cx="1568279" cy="323851"/>
            <a:chOff x="1801253" y="3187782"/>
            <a:chExt cx="1569291" cy="324001"/>
          </a:xfrm>
        </p:grpSpPr>
        <p:sp>
          <p:nvSpPr>
            <p:cNvPr id="93" name="직사각형 3-1"/>
            <p:cNvSpPr>
              <a:spLocks noChangeArrowheads="1"/>
            </p:cNvSpPr>
            <p:nvPr/>
          </p:nvSpPr>
          <p:spPr bwMode="auto">
            <a:xfrm>
              <a:off x="1801253" y="3211218"/>
              <a:ext cx="1569291" cy="27712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100%</a:t>
              </a:r>
              <a:endParaRPr lang="ko-KR" altLang="en-US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10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545947" cy="324001"/>
              <a:chOff x="1812926" y="3182837"/>
              <a:chExt cx="1545947" cy="360001"/>
            </a:xfrm>
          </p:grpSpPr>
          <p:sp>
            <p:nvSpPr>
              <p:cNvPr id="96" name="사다리꼴 95"/>
              <p:cNvSpPr/>
              <p:nvPr/>
            </p:nvSpPr>
            <p:spPr bwMode="auto">
              <a:xfrm rot="16200000" flipH="1">
                <a:off x="1651194" y="3344569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사다리꼴 96"/>
              <p:cNvSpPr/>
              <p:nvPr/>
            </p:nvSpPr>
            <p:spPr bwMode="auto">
              <a:xfrm rot="5400000">
                <a:off x="3160605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" name="그룹 55"/>
          <p:cNvGrpSpPr>
            <a:grpSpLocks/>
          </p:cNvGrpSpPr>
          <p:nvPr/>
        </p:nvGrpSpPr>
        <p:grpSpPr bwMode="auto">
          <a:xfrm>
            <a:off x="4998918" y="3404671"/>
            <a:ext cx="1568279" cy="323851"/>
            <a:chOff x="1801253" y="3187782"/>
            <a:chExt cx="1569291" cy="324001"/>
          </a:xfrm>
        </p:grpSpPr>
        <p:sp>
          <p:nvSpPr>
            <p:cNvPr id="99" name="직사각형 3-1"/>
            <p:cNvSpPr>
              <a:spLocks noChangeArrowheads="1"/>
            </p:cNvSpPr>
            <p:nvPr/>
          </p:nvSpPr>
          <p:spPr bwMode="auto">
            <a:xfrm>
              <a:off x="1801253" y="3211218"/>
              <a:ext cx="1569291" cy="27712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1</a:t>
              </a:r>
              <a:r>
                <a:rPr lang="ko-KR" altLang="en-US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1000%</a:t>
              </a:r>
              <a:endParaRPr lang="ko-KR" altLang="en-US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12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545947" cy="324001"/>
              <a:chOff x="1812926" y="3182837"/>
              <a:chExt cx="1545947" cy="360001"/>
            </a:xfrm>
          </p:grpSpPr>
          <p:sp>
            <p:nvSpPr>
              <p:cNvPr id="101" name="사다리꼴 100"/>
              <p:cNvSpPr/>
              <p:nvPr/>
            </p:nvSpPr>
            <p:spPr bwMode="auto">
              <a:xfrm rot="16200000" flipH="1">
                <a:off x="1651194" y="3344569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사다리꼴 101"/>
              <p:cNvSpPr/>
              <p:nvPr/>
            </p:nvSpPr>
            <p:spPr bwMode="auto">
              <a:xfrm rot="5400000">
                <a:off x="3160605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" name="그룹 55"/>
          <p:cNvGrpSpPr>
            <a:grpSpLocks/>
          </p:cNvGrpSpPr>
          <p:nvPr/>
        </p:nvGrpSpPr>
        <p:grpSpPr bwMode="auto">
          <a:xfrm>
            <a:off x="7077099" y="3404671"/>
            <a:ext cx="1568279" cy="323851"/>
            <a:chOff x="1801253" y="3187782"/>
            <a:chExt cx="1569291" cy="324001"/>
          </a:xfrm>
        </p:grpSpPr>
        <p:sp>
          <p:nvSpPr>
            <p:cNvPr id="104" name="직사각형 3-1"/>
            <p:cNvSpPr>
              <a:spLocks noChangeArrowheads="1"/>
            </p:cNvSpPr>
            <p:nvPr/>
          </p:nvSpPr>
          <p:spPr bwMode="auto">
            <a:xfrm>
              <a:off x="1801253" y="3211218"/>
              <a:ext cx="1569291" cy="27712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단계 </a:t>
              </a:r>
              <a:r>
                <a:rPr lang="en-US" altLang="ko-KR" spc="-100" dirty="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100%</a:t>
              </a:r>
              <a:endParaRPr lang="ko-KR" altLang="en-US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14" name="그룹 54"/>
            <p:cNvGrpSpPr>
              <a:grpSpLocks/>
            </p:cNvGrpSpPr>
            <p:nvPr/>
          </p:nvGrpSpPr>
          <p:grpSpPr bwMode="auto">
            <a:xfrm>
              <a:off x="1812926" y="3187782"/>
              <a:ext cx="1545947" cy="324001"/>
              <a:chOff x="1812926" y="3182837"/>
              <a:chExt cx="1545947" cy="360001"/>
            </a:xfrm>
          </p:grpSpPr>
          <p:sp>
            <p:nvSpPr>
              <p:cNvPr id="106" name="사다리꼴 105"/>
              <p:cNvSpPr/>
              <p:nvPr/>
            </p:nvSpPr>
            <p:spPr bwMode="auto">
              <a:xfrm rot="16200000" flipH="1">
                <a:off x="1651194" y="3344569"/>
                <a:ext cx="360000" cy="36536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사다리꼴 106"/>
              <p:cNvSpPr/>
              <p:nvPr/>
            </p:nvSpPr>
            <p:spPr bwMode="auto">
              <a:xfrm rot="5400000">
                <a:off x="3160605" y="3344569"/>
                <a:ext cx="360000" cy="36537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08" name="그림 107" descr="033.png"/>
          <p:cNvPicPr>
            <a:picLocks noChangeAspect="1"/>
          </p:cNvPicPr>
          <p:nvPr/>
        </p:nvPicPr>
        <p:blipFill>
          <a:blip r:embed="rId9" cstate="print">
            <a:lum/>
          </a:blip>
          <a:stretch>
            <a:fillRect/>
          </a:stretch>
        </p:blipFill>
        <p:spPr>
          <a:xfrm>
            <a:off x="7694500" y="5495711"/>
            <a:ext cx="1338208" cy="626222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82000"/>
              </a:prstClr>
            </a:outerShdw>
          </a:effectLst>
        </p:spPr>
      </p:pic>
      <p:pic>
        <p:nvPicPr>
          <p:cNvPr id="109" name="그림 108" descr="032.png"/>
          <p:cNvPicPr>
            <a:picLocks noChangeAspect="1"/>
          </p:cNvPicPr>
          <p:nvPr/>
        </p:nvPicPr>
        <p:blipFill>
          <a:blip r:embed="rId10" cstate="print">
            <a:lum bright="2000" contrast="21000"/>
          </a:blip>
          <a:stretch>
            <a:fillRect/>
          </a:stretch>
        </p:blipFill>
        <p:spPr>
          <a:xfrm>
            <a:off x="6787751" y="5428881"/>
            <a:ext cx="1318302" cy="620852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82000"/>
              </a:prstClr>
            </a:outerShdw>
          </a:effectLst>
        </p:spPr>
      </p:pic>
      <p:pic>
        <p:nvPicPr>
          <p:cNvPr id="67" name="그림 66" descr="033.png"/>
          <p:cNvPicPr>
            <a:picLocks noChangeAspect="1"/>
          </p:cNvPicPr>
          <p:nvPr/>
        </p:nvPicPr>
        <p:blipFill>
          <a:blip r:embed="rId11" cstate="print">
            <a:lum bright="-6000" contrast="14000"/>
          </a:blip>
          <a:stretch>
            <a:fillRect/>
          </a:stretch>
        </p:blipFill>
        <p:spPr>
          <a:xfrm>
            <a:off x="3191961" y="5495712"/>
            <a:ext cx="1332414" cy="62622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6" name="그림 75" descr="03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81082" y="5428881"/>
            <a:ext cx="1320990" cy="620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0" name="그림 79" descr="033.png"/>
          <p:cNvPicPr>
            <a:picLocks noChangeAspect="1"/>
          </p:cNvPicPr>
          <p:nvPr/>
        </p:nvPicPr>
        <p:blipFill>
          <a:blip r:embed="rId13" cstate="print">
            <a:lum bright="-4000" contrast="6000"/>
          </a:blip>
          <a:stretch>
            <a:fillRect/>
          </a:stretch>
        </p:blipFill>
        <p:spPr>
          <a:xfrm>
            <a:off x="5562003" y="5430569"/>
            <a:ext cx="1505236" cy="59843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1" name="그림 80" descr="032.png"/>
          <p:cNvPicPr>
            <a:picLocks noChangeAspect="1"/>
          </p:cNvPicPr>
          <p:nvPr/>
        </p:nvPicPr>
        <p:blipFill>
          <a:blip r:embed="rId14" cstate="print">
            <a:lum bright="-4000" contrast="6000"/>
          </a:blip>
          <a:stretch>
            <a:fillRect/>
          </a:stretch>
        </p:blipFill>
        <p:spPr>
          <a:xfrm>
            <a:off x="4610100" y="5457045"/>
            <a:ext cx="1601822" cy="64239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2" name="그림 81" descr="033.png"/>
          <p:cNvPicPr>
            <a:picLocks noChangeAspect="1"/>
          </p:cNvPicPr>
          <p:nvPr/>
        </p:nvPicPr>
        <p:blipFill>
          <a:blip r:embed="rId15" cstate="print">
            <a:lum bright="-4000" contrast="6000"/>
          </a:blip>
          <a:stretch>
            <a:fillRect/>
          </a:stretch>
        </p:blipFill>
        <p:spPr>
          <a:xfrm>
            <a:off x="611995" y="5429251"/>
            <a:ext cx="1573464" cy="63785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그룹 65"/>
          <p:cNvGrpSpPr/>
          <p:nvPr/>
        </p:nvGrpSpPr>
        <p:grpSpPr>
          <a:xfrm>
            <a:off x="366713" y="923924"/>
            <a:ext cx="4043362" cy="1571626"/>
            <a:chOff x="366713" y="923924"/>
            <a:chExt cx="4043362" cy="1571626"/>
          </a:xfrm>
          <a:effectLst>
            <a:outerShdw blurRad="355600" dist="139700" dir="5400000" sx="89000" sy="89000" algn="ctr" rotWithShape="0">
              <a:srgbClr val="000000">
                <a:alpha val="19000"/>
              </a:srgbClr>
            </a:outerShdw>
          </a:effectLst>
        </p:grpSpPr>
        <p:grpSp>
          <p:nvGrpSpPr>
            <p:cNvPr id="16" name="그룹 64"/>
            <p:cNvGrpSpPr/>
            <p:nvPr/>
          </p:nvGrpSpPr>
          <p:grpSpPr>
            <a:xfrm>
              <a:off x="366713" y="923924"/>
              <a:ext cx="4043362" cy="1571626"/>
              <a:chOff x="366713" y="923924"/>
              <a:chExt cx="4043362" cy="1571626"/>
            </a:xfrm>
          </p:grpSpPr>
          <p:sp>
            <p:nvSpPr>
              <p:cNvPr id="79" name="직사각형 78"/>
              <p:cNvSpPr/>
              <p:nvPr/>
            </p:nvSpPr>
            <p:spPr bwMode="auto">
              <a:xfrm>
                <a:off x="366714" y="923924"/>
                <a:ext cx="4043361" cy="15716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직사각형 85"/>
              <p:cNvSpPr/>
              <p:nvPr/>
            </p:nvSpPr>
            <p:spPr bwMode="auto">
              <a:xfrm>
                <a:off x="366713" y="923926"/>
                <a:ext cx="4041967" cy="28794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4" name="직사각형 3-1"/>
            <p:cNvSpPr>
              <a:spLocks noChangeArrowheads="1"/>
            </p:cNvSpPr>
            <p:nvPr/>
          </p:nvSpPr>
          <p:spPr bwMode="auto">
            <a:xfrm>
              <a:off x="468920" y="1032597"/>
              <a:ext cx="3217255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실기우수자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85" name="직사각형 3-1"/>
            <p:cNvSpPr>
              <a:spLocks noChangeArrowheads="1"/>
            </p:cNvSpPr>
            <p:nvPr/>
          </p:nvSpPr>
          <p:spPr bwMode="auto">
            <a:xfrm>
              <a:off x="468921" y="1399374"/>
              <a:ext cx="2569553" cy="433068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피아노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·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성악</a:t>
              </a:r>
            </a:p>
          </p:txBody>
        </p:sp>
        <p:sp>
          <p:nvSpPr>
            <p:cNvPr id="64" name="직사각형 3-1"/>
            <p:cNvSpPr>
              <a:spLocks noChangeArrowheads="1"/>
            </p:cNvSpPr>
            <p:nvPr/>
          </p:nvSpPr>
          <p:spPr bwMode="auto">
            <a:xfrm>
              <a:off x="468922" y="1910367"/>
              <a:ext cx="3855428" cy="494624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단</a:t>
              </a:r>
              <a:r>
                <a:rPr lang="en-US" altLang="ko-KR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피아노전공은 고등학교 입학 이후 국내 전국 규모 </a:t>
              </a:r>
              <a:endParaRPr lang="en-US" altLang="ko-KR" sz="1300" spc="-10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>
                <a:defRPr/>
              </a:pPr>
              <a:r>
                <a:rPr lang="ko-KR" altLang="en-US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피아노 콩쿠르 개인 입상 실적 필수</a:t>
              </a:r>
              <a:endParaRPr lang="ko-KR" altLang="en-US" sz="1300" spc="-10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17" name="그룹 74"/>
          <p:cNvGrpSpPr/>
          <p:nvPr/>
        </p:nvGrpSpPr>
        <p:grpSpPr>
          <a:xfrm>
            <a:off x="4741863" y="923924"/>
            <a:ext cx="4043362" cy="1571626"/>
            <a:chOff x="366713" y="923924"/>
            <a:chExt cx="4043362" cy="1571626"/>
          </a:xfrm>
          <a:effectLst>
            <a:outerShdw blurRad="355600" dist="139700" dir="5400000" sx="89000" sy="89000" algn="ctr" rotWithShape="0">
              <a:srgbClr val="000000">
                <a:alpha val="19000"/>
              </a:srgbClr>
            </a:outerShdw>
          </a:effectLst>
        </p:grpSpPr>
        <p:grpSp>
          <p:nvGrpSpPr>
            <p:cNvPr id="18" name="그룹 76"/>
            <p:cNvGrpSpPr/>
            <p:nvPr/>
          </p:nvGrpSpPr>
          <p:grpSpPr>
            <a:xfrm>
              <a:off x="366713" y="923924"/>
              <a:ext cx="4043362" cy="1571626"/>
              <a:chOff x="366713" y="923924"/>
              <a:chExt cx="4043362" cy="1571626"/>
            </a:xfrm>
          </p:grpSpPr>
          <p:sp>
            <p:nvSpPr>
              <p:cNvPr id="89" name="직사각형 88"/>
              <p:cNvSpPr/>
              <p:nvPr/>
            </p:nvSpPr>
            <p:spPr bwMode="auto">
              <a:xfrm>
                <a:off x="366714" y="923924"/>
                <a:ext cx="4043361" cy="157162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직사각형 89"/>
              <p:cNvSpPr/>
              <p:nvPr/>
            </p:nvSpPr>
            <p:spPr bwMode="auto">
              <a:xfrm>
                <a:off x="366713" y="923926"/>
                <a:ext cx="4041967" cy="28794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8" name="직사각형 3-1"/>
            <p:cNvSpPr>
              <a:spLocks noChangeArrowheads="1"/>
            </p:cNvSpPr>
            <p:nvPr/>
          </p:nvSpPr>
          <p:spPr bwMode="auto">
            <a:xfrm>
              <a:off x="468920" y="1032597"/>
              <a:ext cx="3217255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실기우수자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87" name="직사각형 3-1"/>
            <p:cNvSpPr>
              <a:spLocks noChangeArrowheads="1"/>
            </p:cNvSpPr>
            <p:nvPr/>
          </p:nvSpPr>
          <p:spPr bwMode="auto">
            <a:xfrm>
              <a:off x="468921" y="1399374"/>
              <a:ext cx="2569553" cy="433068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연기</a:t>
              </a:r>
            </a:p>
          </p:txBody>
        </p:sp>
        <p:sp>
          <p:nvSpPr>
            <p:cNvPr id="88" name="직사각형 3-1"/>
            <p:cNvSpPr>
              <a:spLocks noChangeArrowheads="1"/>
            </p:cNvSpPr>
            <p:nvPr/>
          </p:nvSpPr>
          <p:spPr bwMode="auto">
            <a:xfrm>
              <a:off x="468922" y="1910367"/>
              <a:ext cx="3855428" cy="294569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2009</a:t>
              </a:r>
              <a:r>
                <a:rPr lang="ko-KR" altLang="en-US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년 </a:t>
              </a:r>
              <a:r>
                <a:rPr lang="en-US" altLang="ko-KR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</a:t>
              </a:r>
              <a:r>
                <a:rPr lang="ko-KR" altLang="en-US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월 및 이후 국내 고등학교 졸업</a:t>
              </a:r>
              <a:r>
                <a:rPr lang="en-US" altLang="ko-KR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예정</a:t>
              </a:r>
              <a:r>
                <a:rPr lang="en-US" altLang="ko-KR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</a:t>
              </a:r>
              <a:r>
                <a:rPr lang="ko-KR" altLang="en-US" sz="1300" spc="-100" smtClean="0">
                  <a:ln>
                    <a:prstDash val="solid"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</a:t>
              </a:r>
              <a:endParaRPr lang="ko-KR" altLang="en-US" sz="1300" spc="-100" dirty="0" smtClean="0">
                <a:ln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916 " pathEditMode="relative" ptsTypes="AA">
                                      <p:cBhvr>
                                        <p:cTn id="12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7916 " pathEditMode="relative" ptsTypes="AA">
                                      <p:cBhvr>
                                        <p:cTn id="14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0 " pathEditMode="relative" ptsTypes="AA">
                                      <p:cBhvr>
                                        <p:cTn id="27" dur="500" spd="-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0323 0 " pathEditMode="relative" ptsTypes="AA">
                                      <p:cBhvr>
                                        <p:cTn id="41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37 0 " pathEditMode="relative" ptsTypes="AA">
                                      <p:cBhvr>
                                        <p:cTn id="66" dur="5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0323 0 " pathEditMode="relative" ptsTypes="AA">
                                      <p:cBhvr>
                                        <p:cTn id="89" dur="500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서울_small" descr="서울_small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00675"/>
            <a:ext cx="45529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타원 6"/>
          <p:cNvSpPr/>
          <p:nvPr/>
        </p:nvSpPr>
        <p:spPr>
          <a:xfrm>
            <a:off x="1373188" y="1562100"/>
            <a:ext cx="2651125" cy="2632075"/>
          </a:xfrm>
          <a:prstGeom prst="ellipse">
            <a:avLst/>
          </a:prstGeom>
          <a:noFill/>
          <a:ln w="352425">
            <a:solidFill>
              <a:srgbClr val="1288E0">
                <a:alpha val="8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2" name="그룹 7"/>
          <p:cNvGrpSpPr>
            <a:grpSpLocks/>
          </p:cNvGrpSpPr>
          <p:nvPr/>
        </p:nvGrpSpPr>
        <p:grpSpPr bwMode="auto">
          <a:xfrm>
            <a:off x="1649413" y="1838325"/>
            <a:ext cx="2097087" cy="2079625"/>
            <a:chOff x="1649254" y="1837807"/>
            <a:chExt cx="2097739" cy="2079764"/>
          </a:xfrm>
        </p:grpSpPr>
        <p:sp>
          <p:nvSpPr>
            <p:cNvPr id="9" name="타원 8"/>
            <p:cNvSpPr/>
            <p:nvPr/>
          </p:nvSpPr>
          <p:spPr bwMode="auto">
            <a:xfrm>
              <a:off x="1668310" y="1837807"/>
              <a:ext cx="2059627" cy="2079764"/>
            </a:xfrm>
            <a:prstGeom prst="ellipse">
              <a:avLst/>
            </a:prstGeom>
            <a:solidFill>
              <a:schemeClr val="bg1"/>
            </a:solidFill>
            <a:ln w="3175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10" name="자부심"/>
            <p:cNvSpPr txBox="1">
              <a:spLocks noChangeArrowheads="1"/>
            </p:cNvSpPr>
            <p:nvPr/>
          </p:nvSpPr>
          <p:spPr bwMode="auto">
            <a:xfrm>
              <a:off x="1649254" y="2542771"/>
              <a:ext cx="2097739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>
              <a:bevelT w="1270" h="1270"/>
            </a:sp3d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3200" b="1" spc="-150" dirty="0" smtClean="0">
                  <a:ln>
                    <a:prstDash val="solid"/>
                  </a:ln>
                  <a:solidFill>
                    <a:srgbClr val="00518E"/>
                  </a:solidFill>
                  <a:latin typeface="산돌고딕B" pitchFamily="18" charset="-127"/>
                  <a:ea typeface="산돌고딕B" pitchFamily="18" charset="-127"/>
                </a:rPr>
                <a:t>서울 캠퍼스</a:t>
              </a: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1964698" y="3037260"/>
              <a:ext cx="1466850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defRPr/>
              </a:pPr>
              <a:r>
                <a:rPr lang="ko-KR" altLang="en-US" sz="1800" b="1" spc="-150" dirty="0" smtClean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순수학문 중심</a:t>
              </a:r>
            </a:p>
          </p:txBody>
        </p:sp>
      </p:grpSp>
      <p:sp>
        <p:nvSpPr>
          <p:cNvPr id="12" name="타원 11"/>
          <p:cNvSpPr/>
          <p:nvPr/>
        </p:nvSpPr>
        <p:spPr>
          <a:xfrm>
            <a:off x="1671638" y="1851025"/>
            <a:ext cx="2052637" cy="2052638"/>
          </a:xfrm>
          <a:prstGeom prst="ellipse">
            <a:avLst/>
          </a:prstGeom>
          <a:noFill/>
          <a:ln w="76200" cmpd="thickThin">
            <a:solidFill>
              <a:srgbClr val="107ACA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00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2698750" y="4359275"/>
            <a:ext cx="0" cy="1435100"/>
          </a:xfrm>
          <a:prstGeom prst="line">
            <a:avLst/>
          </a:prstGeom>
          <a:ln w="22225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그룹 13"/>
          <p:cNvGrpSpPr>
            <a:grpSpLocks/>
          </p:cNvGrpSpPr>
          <p:nvPr/>
        </p:nvGrpSpPr>
        <p:grpSpPr bwMode="auto">
          <a:xfrm>
            <a:off x="500063" y="4976813"/>
            <a:ext cx="746125" cy="1189037"/>
            <a:chOff x="500017" y="4977172"/>
            <a:chExt cx="746946" cy="1188132"/>
          </a:xfrm>
        </p:grpSpPr>
        <p:cxnSp>
          <p:nvCxnSpPr>
            <p:cNvPr id="15" name="직선 연결선 14"/>
            <p:cNvCxnSpPr/>
            <p:nvPr/>
          </p:nvCxnSpPr>
          <p:spPr>
            <a:xfrm>
              <a:off x="875079" y="5429265"/>
              <a:ext cx="0" cy="736039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타원 15"/>
            <p:cNvSpPr/>
            <p:nvPr/>
          </p:nvSpPr>
          <p:spPr>
            <a:xfrm>
              <a:off x="561997" y="5037451"/>
              <a:ext cx="622985" cy="620240"/>
            </a:xfrm>
            <a:prstGeom prst="ellipse">
              <a:avLst/>
            </a:prstGeom>
            <a:solidFill>
              <a:srgbClr val="0070C0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dirty="0">
                <a:solidFill>
                  <a:prstClr val="white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625224" y="5187791"/>
              <a:ext cx="496532" cy="32039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 wrap="none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-457200" eaLnBrk="0" hangingPunct="0">
                <a:defRPr/>
              </a:pPr>
              <a:r>
                <a:rPr lang="ko-KR" altLang="en-US" b="1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의학 </a:t>
              </a:r>
            </a:p>
          </p:txBody>
        </p:sp>
        <p:sp>
          <p:nvSpPr>
            <p:cNvPr id="18" name="타원 17"/>
            <p:cNvSpPr/>
            <p:nvPr/>
          </p:nvSpPr>
          <p:spPr>
            <a:xfrm>
              <a:off x="500017" y="4977172"/>
              <a:ext cx="746946" cy="742385"/>
            </a:xfrm>
            <a:prstGeom prst="ellipse">
              <a:avLst/>
            </a:prstGeom>
            <a:ln w="12700">
              <a:solidFill>
                <a:srgbClr val="0070C0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18"/>
          <p:cNvGrpSpPr>
            <a:grpSpLocks/>
          </p:cNvGrpSpPr>
          <p:nvPr/>
        </p:nvGrpSpPr>
        <p:grpSpPr bwMode="auto">
          <a:xfrm>
            <a:off x="1689100" y="4725988"/>
            <a:ext cx="747713" cy="1731962"/>
            <a:chOff x="1689242" y="4725534"/>
            <a:chExt cx="746946" cy="1731974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2063508" y="5181149"/>
              <a:ext cx="0" cy="1276359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타원 20"/>
            <p:cNvSpPr/>
            <p:nvPr/>
          </p:nvSpPr>
          <p:spPr>
            <a:xfrm>
              <a:off x="1751091" y="4785859"/>
              <a:ext cx="623247" cy="620716"/>
            </a:xfrm>
            <a:prstGeom prst="ellipse">
              <a:avLst/>
            </a:prstGeom>
            <a:solidFill>
              <a:srgbClr val="0070C0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>
                <a:solidFill>
                  <a:prstClr val="white"/>
                </a:solidFill>
              </a:endParaRPr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1728115" y="4862977"/>
              <a:ext cx="669200" cy="43088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 wrap="none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기초</a:t>
              </a:r>
              <a:endParaRPr lang="en-US" altLang="ko-KR" b="1" spc="-150" dirty="0" smtClean="0">
                <a:ln>
                  <a:prstDash val="solid"/>
                </a:ln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과학 등</a:t>
              </a:r>
            </a:p>
          </p:txBody>
        </p:sp>
        <p:sp>
          <p:nvSpPr>
            <p:cNvPr id="23" name="타원 22"/>
            <p:cNvSpPr/>
            <p:nvPr/>
          </p:nvSpPr>
          <p:spPr>
            <a:xfrm>
              <a:off x="1689242" y="4725534"/>
              <a:ext cx="746946" cy="741367"/>
            </a:xfrm>
            <a:prstGeom prst="ellipse">
              <a:avLst/>
            </a:prstGeom>
            <a:ln w="12700">
              <a:solidFill>
                <a:srgbClr val="0070C0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23"/>
          <p:cNvGrpSpPr>
            <a:grpSpLocks/>
          </p:cNvGrpSpPr>
          <p:nvPr/>
        </p:nvGrpSpPr>
        <p:grpSpPr bwMode="auto">
          <a:xfrm>
            <a:off x="2968625" y="5238750"/>
            <a:ext cx="747713" cy="1503363"/>
            <a:chOff x="2968693" y="5239440"/>
            <a:chExt cx="746946" cy="1501928"/>
          </a:xfrm>
        </p:grpSpPr>
        <p:cxnSp>
          <p:nvCxnSpPr>
            <p:cNvPr id="25" name="직선 연결선 24"/>
            <p:cNvCxnSpPr/>
            <p:nvPr/>
          </p:nvCxnSpPr>
          <p:spPr>
            <a:xfrm>
              <a:off x="3342959" y="5699376"/>
              <a:ext cx="0" cy="1041992"/>
            </a:xfrm>
            <a:prstGeom prst="line">
              <a:avLst/>
            </a:prstGeom>
            <a:ln w="12700">
              <a:solidFill>
                <a:srgbClr val="0070C0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타원 25"/>
            <p:cNvSpPr/>
            <p:nvPr/>
          </p:nvSpPr>
          <p:spPr>
            <a:xfrm>
              <a:off x="3030542" y="5299707"/>
              <a:ext cx="623247" cy="620121"/>
            </a:xfrm>
            <a:prstGeom prst="ellipse">
              <a:avLst/>
            </a:prstGeom>
            <a:solidFill>
              <a:srgbClr val="0070C0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>
                <a:solidFill>
                  <a:prstClr val="white"/>
                </a:solidFill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3013434" y="5358953"/>
              <a:ext cx="657464" cy="43088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 wrap="none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인문</a:t>
              </a:r>
              <a:endParaRPr lang="en-US" altLang="ko-KR" b="1" spc="-150" dirty="0" smtClean="0">
                <a:ln>
                  <a:prstDash val="solid"/>
                </a:ln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사회계열</a:t>
              </a:r>
              <a:endParaRPr lang="en-US" altLang="ko-KR" b="1" spc="-150" dirty="0" smtClean="0">
                <a:ln>
                  <a:prstDash val="solid"/>
                </a:ln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2968693" y="5239440"/>
              <a:ext cx="746946" cy="742241"/>
            </a:xfrm>
            <a:prstGeom prst="ellipse">
              <a:avLst/>
            </a:prstGeom>
            <a:ln w="12700">
              <a:solidFill>
                <a:srgbClr val="0070C0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그룹 29"/>
          <p:cNvGrpSpPr>
            <a:grpSpLocks/>
          </p:cNvGrpSpPr>
          <p:nvPr/>
        </p:nvGrpSpPr>
        <p:grpSpPr bwMode="auto">
          <a:xfrm>
            <a:off x="5480050" y="1836738"/>
            <a:ext cx="2098675" cy="2081212"/>
            <a:chOff x="5480518" y="1837370"/>
            <a:chExt cx="2097741" cy="2080638"/>
          </a:xfrm>
        </p:grpSpPr>
        <p:sp>
          <p:nvSpPr>
            <p:cNvPr id="31" name="타원 30"/>
            <p:cNvSpPr/>
            <p:nvPr/>
          </p:nvSpPr>
          <p:spPr bwMode="auto">
            <a:xfrm flipH="1">
              <a:off x="5488452" y="1837370"/>
              <a:ext cx="2081873" cy="2080638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FFFF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32" name="자부심"/>
            <p:cNvSpPr txBox="1">
              <a:spLocks noChangeArrowheads="1"/>
            </p:cNvSpPr>
            <p:nvPr/>
          </p:nvSpPr>
          <p:spPr bwMode="auto">
            <a:xfrm>
              <a:off x="5480518" y="2553404"/>
              <a:ext cx="209774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>
              <a:bevelT w="1270" h="1270"/>
            </a:sp3d>
          </p:spPr>
          <p:txBody>
            <a:bodyPr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3200" b="1" spc="-150" dirty="0" smtClean="0">
                  <a:ln>
                    <a:prstDash val="solid"/>
                  </a:ln>
                  <a:solidFill>
                    <a:srgbClr val="E54809"/>
                  </a:solidFill>
                  <a:latin typeface="산돌고딕B" pitchFamily="18" charset="-127"/>
                  <a:ea typeface="산돌고딕B" pitchFamily="18" charset="-127"/>
                </a:rPr>
                <a:t>국제 캠퍼스</a:t>
              </a: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5809919" y="3039433"/>
              <a:ext cx="149542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0" hangingPunct="0">
                <a:defRPr/>
              </a:pPr>
              <a:r>
                <a:rPr lang="ko-KR" altLang="en-US" sz="1800" b="1" spc="-150" dirty="0" smtClean="0">
                  <a:ln>
                    <a:prstDash val="solid"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응용학문 중심 </a:t>
              </a:r>
            </a:p>
          </p:txBody>
        </p:sp>
      </p:grpSp>
      <p:sp>
        <p:nvSpPr>
          <p:cNvPr id="34" name="타원 33"/>
          <p:cNvSpPr/>
          <p:nvPr/>
        </p:nvSpPr>
        <p:spPr>
          <a:xfrm>
            <a:off x="5503863" y="1851025"/>
            <a:ext cx="2051050" cy="2052638"/>
          </a:xfrm>
          <a:prstGeom prst="ellipse">
            <a:avLst/>
          </a:prstGeom>
          <a:noFill/>
          <a:ln w="76200" cmpd="thickThin">
            <a:solidFill>
              <a:srgbClr val="F3530B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00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5203825" y="1562100"/>
            <a:ext cx="2651125" cy="2632075"/>
          </a:xfrm>
          <a:prstGeom prst="ellipse">
            <a:avLst/>
          </a:prstGeom>
          <a:noFill/>
          <a:ln w="352425">
            <a:solidFill>
              <a:srgbClr val="E57709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cxnSp>
        <p:nvCxnSpPr>
          <p:cNvPr id="36" name="직선 연결선 35"/>
          <p:cNvCxnSpPr/>
          <p:nvPr/>
        </p:nvCxnSpPr>
        <p:spPr>
          <a:xfrm>
            <a:off x="6529388" y="4359275"/>
            <a:ext cx="0" cy="1435100"/>
          </a:xfrm>
          <a:prstGeom prst="line">
            <a:avLst/>
          </a:prstGeom>
          <a:ln w="22225">
            <a:solidFill>
              <a:srgbClr val="E57709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그룹 52"/>
          <p:cNvGrpSpPr>
            <a:grpSpLocks/>
          </p:cNvGrpSpPr>
          <p:nvPr/>
        </p:nvGrpSpPr>
        <p:grpSpPr bwMode="auto">
          <a:xfrm>
            <a:off x="5570538" y="5308600"/>
            <a:ext cx="746125" cy="1549400"/>
            <a:chOff x="4736940" y="4879261"/>
            <a:chExt cx="746946" cy="1550114"/>
          </a:xfrm>
        </p:grpSpPr>
        <p:cxnSp>
          <p:nvCxnSpPr>
            <p:cNvPr id="46" name="직선 연결선 45"/>
            <p:cNvCxnSpPr/>
            <p:nvPr/>
          </p:nvCxnSpPr>
          <p:spPr>
            <a:xfrm>
              <a:off x="5110412" y="5316025"/>
              <a:ext cx="0" cy="1113350"/>
            </a:xfrm>
            <a:prstGeom prst="line">
              <a:avLst/>
            </a:prstGeom>
            <a:ln w="12700">
              <a:solidFill>
                <a:srgbClr val="E57709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타원 46"/>
            <p:cNvSpPr/>
            <p:nvPr/>
          </p:nvSpPr>
          <p:spPr>
            <a:xfrm>
              <a:off x="4798920" y="4939614"/>
              <a:ext cx="622985" cy="620999"/>
            </a:xfrm>
            <a:prstGeom prst="ellipse">
              <a:avLst/>
            </a:prstGeom>
            <a:solidFill>
              <a:srgbClr val="E75707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4775813" y="5034634"/>
              <a:ext cx="669200" cy="43088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 wrap="none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공학</a:t>
              </a:r>
              <a:endParaRPr lang="en-US" altLang="ko-KR" b="1" spc="-150" dirty="0" smtClean="0">
                <a:ln>
                  <a:prstDash val="solid"/>
                </a:ln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계열</a:t>
              </a:r>
            </a:p>
          </p:txBody>
        </p:sp>
        <p:sp>
          <p:nvSpPr>
            <p:cNvPr id="49" name="타원 48"/>
            <p:cNvSpPr/>
            <p:nvPr/>
          </p:nvSpPr>
          <p:spPr>
            <a:xfrm>
              <a:off x="4736940" y="4879261"/>
              <a:ext cx="746946" cy="741705"/>
            </a:xfrm>
            <a:prstGeom prst="ellipse">
              <a:avLst/>
            </a:prstGeom>
            <a:ln w="12700">
              <a:solidFill>
                <a:srgbClr val="E57709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그룹 54"/>
          <p:cNvGrpSpPr>
            <a:grpSpLocks/>
          </p:cNvGrpSpPr>
          <p:nvPr/>
        </p:nvGrpSpPr>
        <p:grpSpPr bwMode="auto">
          <a:xfrm>
            <a:off x="6804025" y="5172075"/>
            <a:ext cx="746125" cy="1231900"/>
            <a:chOff x="6899195" y="5076407"/>
            <a:chExt cx="746946" cy="1232913"/>
          </a:xfrm>
        </p:grpSpPr>
        <p:cxnSp>
          <p:nvCxnSpPr>
            <p:cNvPr id="37" name="직선 연결선 36"/>
            <p:cNvCxnSpPr/>
            <p:nvPr/>
          </p:nvCxnSpPr>
          <p:spPr>
            <a:xfrm>
              <a:off x="7277436" y="5521273"/>
              <a:ext cx="0" cy="788047"/>
            </a:xfrm>
            <a:prstGeom prst="line">
              <a:avLst/>
            </a:prstGeom>
            <a:ln w="12700">
              <a:solidFill>
                <a:srgbClr val="E57709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타원 37"/>
            <p:cNvSpPr/>
            <p:nvPr/>
          </p:nvSpPr>
          <p:spPr>
            <a:xfrm>
              <a:off x="6961176" y="5136782"/>
              <a:ext cx="622985" cy="619634"/>
            </a:xfrm>
            <a:prstGeom prst="ellipse">
              <a:avLst/>
            </a:prstGeom>
            <a:solidFill>
              <a:srgbClr val="E75707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6943936" y="5234321"/>
              <a:ext cx="657464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 wrap="none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외국어</a:t>
              </a:r>
              <a:endParaRPr lang="en-US" altLang="ko-KR" b="1" spc="-150" dirty="0" smtClean="0">
                <a:ln>
                  <a:prstDash val="solid"/>
                </a:ln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계열</a:t>
              </a:r>
              <a:endParaRPr lang="en-US" altLang="ko-KR" b="1" spc="-150" dirty="0" smtClean="0">
                <a:ln>
                  <a:prstDash val="solid"/>
                </a:ln>
                <a:solidFill>
                  <a:prstClr val="white"/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6899195" y="5076407"/>
              <a:ext cx="746946" cy="741973"/>
            </a:xfrm>
            <a:prstGeom prst="ellipse">
              <a:avLst/>
            </a:prstGeom>
            <a:ln w="12700">
              <a:solidFill>
                <a:srgbClr val="E57709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그룹 55"/>
          <p:cNvGrpSpPr>
            <a:grpSpLocks/>
          </p:cNvGrpSpPr>
          <p:nvPr/>
        </p:nvGrpSpPr>
        <p:grpSpPr bwMode="auto">
          <a:xfrm>
            <a:off x="7689850" y="4611688"/>
            <a:ext cx="746125" cy="1625600"/>
            <a:chOff x="7689549" y="4612118"/>
            <a:chExt cx="746946" cy="1625194"/>
          </a:xfrm>
        </p:grpSpPr>
        <p:cxnSp>
          <p:nvCxnSpPr>
            <p:cNvPr id="43" name="직선 연결선 42"/>
            <p:cNvCxnSpPr/>
            <p:nvPr/>
          </p:nvCxnSpPr>
          <p:spPr>
            <a:xfrm>
              <a:off x="8077325" y="5081901"/>
              <a:ext cx="0" cy="1155411"/>
            </a:xfrm>
            <a:prstGeom prst="line">
              <a:avLst/>
            </a:prstGeom>
            <a:ln w="12700">
              <a:solidFill>
                <a:srgbClr val="E57709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타원 43"/>
            <p:cNvSpPr/>
            <p:nvPr/>
          </p:nvSpPr>
          <p:spPr>
            <a:xfrm>
              <a:off x="7751530" y="4672428"/>
              <a:ext cx="622985" cy="620557"/>
            </a:xfrm>
            <a:prstGeom prst="ellipse">
              <a:avLst/>
            </a:prstGeom>
            <a:solidFill>
              <a:srgbClr val="E75707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7814756" y="4822737"/>
              <a:ext cx="496532" cy="32039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270" h="1270"/>
            </a:sp3d>
          </p:spPr>
          <p:txBody>
            <a:bodyPr wrap="none" anchor="ctr"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kumimoji="1"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 indent="-457200" eaLnBrk="0" hangingPunct="0">
                <a:defRPr/>
              </a:pPr>
              <a:r>
                <a:rPr lang="ko-KR" altLang="en-US" b="1" spc="-150" dirty="0" smtClean="0">
                  <a:ln>
                    <a:prstDash val="solid"/>
                  </a:ln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rPr>
                <a:t>현대예술</a:t>
              </a:r>
            </a:p>
          </p:txBody>
        </p:sp>
        <p:sp>
          <p:nvSpPr>
            <p:cNvPr id="52" name="타원 51"/>
            <p:cNvSpPr/>
            <p:nvPr/>
          </p:nvSpPr>
          <p:spPr>
            <a:xfrm>
              <a:off x="7689549" y="4612118"/>
              <a:ext cx="746946" cy="741177"/>
            </a:xfrm>
            <a:prstGeom prst="ellipse">
              <a:avLst/>
            </a:prstGeom>
            <a:ln w="12700">
              <a:solidFill>
                <a:srgbClr val="E57709"/>
              </a:solidFill>
              <a:prstDash val="sysDash"/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7" name="그림 56" descr="화살표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988" y="1303338"/>
            <a:ext cx="427037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그림 57" descr="화살표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2400" y="2686050"/>
            <a:ext cx="4270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직사각형 4"/>
          <p:cNvSpPr>
            <a:spLocks noChangeArrowheads="1"/>
          </p:cNvSpPr>
          <p:nvPr/>
        </p:nvSpPr>
        <p:spPr bwMode="auto">
          <a:xfrm>
            <a:off x="2527781" y="2263156"/>
            <a:ext cx="4487158" cy="14629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6350" h="1270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서울 </a:t>
            </a:r>
            <a:r>
              <a:rPr lang="en-US" altLang="ko-KR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- </a:t>
            </a:r>
            <a:r>
              <a:rPr lang="ko-KR" altLang="en-US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국제 </a:t>
            </a:r>
            <a:endParaRPr lang="en-US" altLang="ko-KR" sz="4400" b="1" cap="all" spc="-300" dirty="0">
              <a:ln w="3175">
                <a:solidFill>
                  <a:prstClr val="white"/>
                </a:solidFill>
              </a:ln>
              <a:gradFill>
                <a:gsLst>
                  <a:gs pos="0">
                    <a:srgbClr val="E75707"/>
                  </a:gs>
                  <a:gs pos="100000">
                    <a:srgbClr val="E13F0D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캠퍼스 통합</a:t>
            </a:r>
            <a:endParaRPr lang="en-US" altLang="ko-KR" sz="4400" b="1" cap="all" spc="-300" dirty="0">
              <a:ln w="3175">
                <a:solidFill>
                  <a:prstClr val="white"/>
                </a:solidFill>
              </a:ln>
              <a:gradFill>
                <a:gsLst>
                  <a:gs pos="0">
                    <a:srgbClr val="E75707"/>
                  </a:gs>
                  <a:gs pos="100000">
                    <a:srgbClr val="E13F0D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grpSp>
        <p:nvGrpSpPr>
          <p:cNvPr id="30" name="세계정상대학구현"/>
          <p:cNvGrpSpPr>
            <a:grpSpLocks/>
          </p:cNvGrpSpPr>
          <p:nvPr/>
        </p:nvGrpSpPr>
        <p:grpSpPr bwMode="auto">
          <a:xfrm>
            <a:off x="3135313" y="3683000"/>
            <a:ext cx="3413125" cy="682625"/>
            <a:chOff x="2865307" y="2030530"/>
            <a:chExt cx="3413386" cy="682260"/>
          </a:xfrm>
        </p:grpSpPr>
        <p:sp>
          <p:nvSpPr>
            <p:cNvPr id="62" name="직사각형 10"/>
            <p:cNvSpPr>
              <a:spLocks noChangeArrowheads="1"/>
            </p:cNvSpPr>
            <p:nvPr/>
          </p:nvSpPr>
          <p:spPr bwMode="auto">
            <a:xfrm>
              <a:off x="2987675" y="2405013"/>
              <a:ext cx="3168650" cy="307777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eaLnBrk="0" hangingPunct="0">
                <a:defRPr/>
              </a:pPr>
              <a:r>
                <a:rPr lang="ko-KR" altLang="en-US" sz="1400" b="1" spc="-1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학문 간 융 ∙ 복합 및 교류확대</a:t>
              </a:r>
            </a:p>
          </p:txBody>
        </p:sp>
        <p:sp>
          <p:nvSpPr>
            <p:cNvPr id="63" name="직사각형 10"/>
            <p:cNvSpPr>
              <a:spLocks noChangeArrowheads="1"/>
            </p:cNvSpPr>
            <p:nvPr/>
          </p:nvSpPr>
          <p:spPr bwMode="auto">
            <a:xfrm>
              <a:off x="2865307" y="2030530"/>
              <a:ext cx="3413386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1270" h="1270"/>
                <a:bevelB w="1270" h="1270"/>
              </a:sp3d>
            </a:bodyPr>
            <a:lstStyle/>
            <a:p>
              <a:pPr algn="ctr" eaLnBrk="0" hangingPunct="0">
                <a:defRPr/>
              </a:pPr>
              <a:r>
                <a:rPr lang="ko-KR" altLang="en-US" sz="2400" b="1" spc="-1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산돌고딕B" pitchFamily="18" charset="-127"/>
                  <a:ea typeface="산돌고딕B" pitchFamily="18" charset="-127"/>
                </a:rPr>
                <a:t>세계정상대학 구현</a:t>
              </a:r>
              <a:endParaRPr lang="en-US" altLang="ko-KR" sz="24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</p:grpSp>
      <p:sp>
        <p:nvSpPr>
          <p:cNvPr id="64" name="라인확대"/>
          <p:cNvSpPr>
            <a:spLocks/>
          </p:cNvSpPr>
          <p:nvPr/>
        </p:nvSpPr>
        <p:spPr>
          <a:xfrm>
            <a:off x="3236913" y="1622425"/>
            <a:ext cx="3130550" cy="312896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  <a:alpha val="5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5" name="라인확대"/>
          <p:cNvSpPr>
            <a:spLocks/>
          </p:cNvSpPr>
          <p:nvPr/>
        </p:nvSpPr>
        <p:spPr>
          <a:xfrm>
            <a:off x="2890838" y="1276350"/>
            <a:ext cx="3821112" cy="3821113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  <a:alpha val="5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6" name="라인확대"/>
          <p:cNvSpPr>
            <a:spLocks/>
          </p:cNvSpPr>
          <p:nvPr/>
        </p:nvSpPr>
        <p:spPr>
          <a:xfrm>
            <a:off x="3581400" y="1965325"/>
            <a:ext cx="2441575" cy="2441575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  <a:alpha val="52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7" name="직사각형 4"/>
          <p:cNvSpPr>
            <a:spLocks noChangeArrowheads="1"/>
          </p:cNvSpPr>
          <p:nvPr/>
        </p:nvSpPr>
        <p:spPr bwMode="auto">
          <a:xfrm>
            <a:off x="2537306" y="2263156"/>
            <a:ext cx="4487158" cy="146292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6350" h="12700"/>
              <a:contourClr>
                <a:schemeClr val="bg1">
                  <a:lumMod val="75000"/>
                </a:schemeClr>
              </a:contourClr>
            </a:sp3d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서울 </a:t>
            </a:r>
            <a:r>
              <a:rPr lang="en-US" altLang="ko-KR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- </a:t>
            </a:r>
            <a:r>
              <a:rPr lang="ko-KR" altLang="en-US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국제 </a:t>
            </a:r>
            <a:endParaRPr lang="en-US" altLang="ko-KR" sz="4400" b="1" cap="all" spc="-300" dirty="0">
              <a:ln w="3175">
                <a:solidFill>
                  <a:prstClr val="white"/>
                </a:solidFill>
              </a:ln>
              <a:gradFill>
                <a:gsLst>
                  <a:gs pos="0">
                    <a:srgbClr val="E75707"/>
                  </a:gs>
                  <a:gs pos="100000">
                    <a:srgbClr val="E13F0D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400" b="1" cap="all" spc="-300" dirty="0">
                <a:ln w="3175">
                  <a:solidFill>
                    <a:prstClr val="white"/>
                  </a:solidFill>
                </a:ln>
                <a:gradFill>
                  <a:gsLst>
                    <a:gs pos="0">
                      <a:srgbClr val="E75707"/>
                    </a:gs>
                    <a:gs pos="100000">
                      <a:srgbClr val="E13F0D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캠퍼스 통합</a:t>
            </a:r>
            <a:endParaRPr lang="en-US" altLang="ko-KR" sz="4400" b="1" cap="all" spc="-300" dirty="0">
              <a:ln w="3175">
                <a:solidFill>
                  <a:prstClr val="white"/>
                </a:solidFill>
              </a:ln>
              <a:gradFill>
                <a:gsLst>
                  <a:gs pos="0">
                    <a:srgbClr val="E75707"/>
                  </a:gs>
                  <a:gs pos="100000">
                    <a:srgbClr val="E13F0D"/>
                  </a:gs>
                </a:gsLst>
                <a:lin ang="54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지식의 대 융합</a:t>
            </a:r>
            <a:r>
              <a:rPr lang="en-US" altLang="ko-KR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2800" b="1" spc="-150" dirty="0">
                <a:ln>
                  <a:prstDash val="solid"/>
                </a:ln>
                <a:solidFill>
                  <a:prstClr val="black"/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경희의 캠퍼스 혁신</a:t>
            </a:r>
          </a:p>
        </p:txBody>
      </p:sp>
      <p:sp>
        <p:nvSpPr>
          <p:cNvPr id="71" name="직사각형 70"/>
          <p:cNvSpPr/>
          <p:nvPr/>
        </p:nvSpPr>
        <p:spPr>
          <a:xfrm>
            <a:off x="9251950" y="0"/>
            <a:ext cx="188913" cy="188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9251950" y="320675"/>
            <a:ext cx="188913" cy="1889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29" name="국제_small" descr="국제_larg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9650" y="5934075"/>
            <a:ext cx="43243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19687 4.07407E-6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19896 -4.44444E-6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25 -4.44444E-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17291 -4.44444E-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3" dur="700" fill="hold"/>
                                        <p:tgtEl>
                                          <p:spTgt spid="6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7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52" dur="700" fill="hold"/>
                                        <p:tgtEl>
                                          <p:spTgt spid="6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61" dur="700" fill="hold"/>
                                        <p:tgtEl>
                                          <p:spTgt spid="6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3" presetClass="entr" presetSubtype="3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3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00"/>
                            </p:stCondLst>
                            <p:childTnLst>
                              <p:par>
                                <p:cTn id="183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5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12" grpId="0" animBg="1"/>
      <p:bldP spid="12" grpId="1" animBg="1"/>
      <p:bldP spid="12" grpId="2" animBg="1"/>
      <p:bldP spid="12" grpId="3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35" grpId="2" animBg="1"/>
      <p:bldP spid="71" grpId="0" animBg="1"/>
      <p:bldP spid="7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실기우수자전형 및 특기자전형</a:t>
            </a:r>
            <a:endParaRPr lang="en-US" altLang="ko-KR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161"/>
          <p:cNvGrpSpPr/>
          <p:nvPr/>
        </p:nvGrpSpPr>
        <p:grpSpPr bwMode="auto">
          <a:xfrm>
            <a:off x="366713" y="923926"/>
            <a:ext cx="5243512" cy="1066800"/>
            <a:chOff x="375931" y="3068949"/>
            <a:chExt cx="4163036" cy="1067010"/>
          </a:xfrm>
          <a:effectLst>
            <a:outerShdw blurRad="355600" dist="139700" dir="5400000" sx="89000" sy="89000" algn="t" rotWithShape="0">
              <a:prstClr val="black">
                <a:alpha val="19000"/>
              </a:prstClr>
            </a:outerShdw>
          </a:effectLst>
        </p:grpSpPr>
        <p:sp>
          <p:nvSpPr>
            <p:cNvPr id="117" name="직사각형 116"/>
            <p:cNvSpPr/>
            <p:nvPr/>
          </p:nvSpPr>
          <p:spPr>
            <a:xfrm>
              <a:off x="375932" y="3068949"/>
              <a:ext cx="4163035" cy="106701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직사각형 3-1"/>
            <p:cNvSpPr>
              <a:spLocks noChangeArrowheads="1"/>
            </p:cNvSpPr>
            <p:nvPr/>
          </p:nvSpPr>
          <p:spPr bwMode="auto">
            <a:xfrm>
              <a:off x="457077" y="3177643"/>
              <a:ext cx="3960576" cy="369405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실기우수자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119" name="직사각형 3-1"/>
            <p:cNvSpPr>
              <a:spLocks noChangeArrowheads="1"/>
            </p:cNvSpPr>
            <p:nvPr/>
          </p:nvSpPr>
          <p:spPr bwMode="auto">
            <a:xfrm>
              <a:off x="457079" y="3544493"/>
              <a:ext cx="3981695" cy="568601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문학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시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소설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 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미술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한국화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회화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조소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 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조리 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/</a:t>
              </a:r>
            </a:p>
            <a:p>
              <a:pPr>
                <a:lnSpc>
                  <a:spcPct val="110000"/>
                </a:lnSpc>
                <a:defRPr/>
              </a:pP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디자인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도예 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음악</a:t>
              </a:r>
            </a:p>
          </p:txBody>
        </p:sp>
        <p:sp>
          <p:nvSpPr>
            <p:cNvPr id="120" name="직사각형 119"/>
            <p:cNvSpPr/>
            <p:nvPr/>
          </p:nvSpPr>
          <p:spPr>
            <a:xfrm>
              <a:off x="375931" y="3068951"/>
              <a:ext cx="41616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161"/>
          <p:cNvGrpSpPr/>
          <p:nvPr/>
        </p:nvGrpSpPr>
        <p:grpSpPr bwMode="auto">
          <a:xfrm>
            <a:off x="5724525" y="923923"/>
            <a:ext cx="3051175" cy="1062000"/>
            <a:chOff x="375931" y="3068947"/>
            <a:chExt cx="4163036" cy="1062209"/>
          </a:xfrm>
          <a:effectLst>
            <a:outerShdw blurRad="355600" dist="139700" dir="5400000" sx="89000" sy="89000" algn="t" rotWithShape="0">
              <a:prstClr val="black">
                <a:alpha val="19000"/>
              </a:prstClr>
            </a:outerShdw>
          </a:effectLst>
        </p:grpSpPr>
        <p:sp>
          <p:nvSpPr>
            <p:cNvPr id="113" name="직사각형 112"/>
            <p:cNvSpPr/>
            <p:nvPr/>
          </p:nvSpPr>
          <p:spPr>
            <a:xfrm>
              <a:off x="375932" y="3068947"/>
              <a:ext cx="4163035" cy="106220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4" name="직사각형 3-1"/>
            <p:cNvSpPr>
              <a:spLocks noChangeArrowheads="1"/>
            </p:cNvSpPr>
            <p:nvPr/>
          </p:nvSpPr>
          <p:spPr bwMode="auto">
            <a:xfrm>
              <a:off x="457078" y="3177643"/>
              <a:ext cx="3960576" cy="369405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특기자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115" name="직사각형 3-1"/>
            <p:cNvSpPr>
              <a:spLocks noChangeArrowheads="1"/>
            </p:cNvSpPr>
            <p:nvPr/>
          </p:nvSpPr>
          <p:spPr bwMode="auto">
            <a:xfrm>
              <a:off x="457079" y="3544493"/>
              <a:ext cx="3981694" cy="325603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체육</a:t>
              </a: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375931" y="3068951"/>
              <a:ext cx="41616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8" name="직사각형 3-1"/>
          <p:cNvSpPr>
            <a:spLocks noChangeArrowheads="1"/>
          </p:cNvSpPr>
          <p:nvPr/>
        </p:nvSpPr>
        <p:spPr bwMode="auto">
          <a:xfrm>
            <a:off x="7052351" y="6332150"/>
            <a:ext cx="757488" cy="2462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체육</a:t>
            </a:r>
            <a:endParaRPr lang="ko-KR" altLang="en-US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83" name="직사각형 3-1"/>
          <p:cNvSpPr>
            <a:spLocks noChangeArrowheads="1"/>
          </p:cNvSpPr>
          <p:nvPr/>
        </p:nvSpPr>
        <p:spPr bwMode="auto">
          <a:xfrm>
            <a:off x="2926494" y="6347883"/>
            <a:ext cx="1299154" cy="22159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디자인</a:t>
            </a: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·</a:t>
            </a: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도예</a:t>
            </a:r>
            <a:endParaRPr lang="ko-KR" altLang="en-US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88" name="직사각형 3-1"/>
          <p:cNvSpPr>
            <a:spLocks noChangeArrowheads="1"/>
          </p:cNvSpPr>
          <p:nvPr/>
        </p:nvSpPr>
        <p:spPr bwMode="auto">
          <a:xfrm>
            <a:off x="4287688" y="6347883"/>
            <a:ext cx="971428" cy="22159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음악</a:t>
            </a:r>
            <a:endParaRPr lang="ko-KR" altLang="en-US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89" name="직사각형 3-1"/>
          <p:cNvSpPr>
            <a:spLocks noChangeArrowheads="1"/>
          </p:cNvSpPr>
          <p:nvPr/>
        </p:nvSpPr>
        <p:spPr bwMode="auto">
          <a:xfrm>
            <a:off x="542658" y="6332174"/>
            <a:ext cx="1076592" cy="2462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문학</a:t>
            </a:r>
            <a:r>
              <a:rPr lang="en-US" altLang="ko-KR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·</a:t>
            </a: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미술</a:t>
            </a:r>
            <a:endParaRPr lang="ko-KR" altLang="en-US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91" name="직사각형 3-1"/>
          <p:cNvSpPr>
            <a:spLocks noChangeArrowheads="1"/>
          </p:cNvSpPr>
          <p:nvPr/>
        </p:nvSpPr>
        <p:spPr bwMode="auto">
          <a:xfrm>
            <a:off x="1810724" y="6332150"/>
            <a:ext cx="970734" cy="2462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조리</a:t>
            </a:r>
            <a:endParaRPr lang="ko-KR" altLang="en-US" sz="16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5" name="그룹 46"/>
          <p:cNvGrpSpPr>
            <a:grpSpLocks/>
          </p:cNvGrpSpPr>
          <p:nvPr/>
        </p:nvGrpSpPr>
        <p:grpSpPr bwMode="auto">
          <a:xfrm>
            <a:off x="619200" y="2181600"/>
            <a:ext cx="1461600" cy="4402138"/>
            <a:chOff x="619197" y="2181600"/>
            <a:chExt cx="1461603" cy="4401738"/>
          </a:xfrm>
        </p:grpSpPr>
        <p:pic>
          <p:nvPicPr>
            <p:cNvPr id="20515" name="그림 94" descr="066.pn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619197" y="2181600"/>
              <a:ext cx="1461603" cy="440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" name="TextBox 141"/>
            <p:cNvSpPr txBox="1"/>
            <p:nvPr/>
          </p:nvSpPr>
          <p:spPr bwMode="auto">
            <a:xfrm>
              <a:off x="814891" y="2997636"/>
              <a:ext cx="509083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학생부</a:t>
              </a:r>
              <a:endParaRPr lang="en-US" altLang="ko-KR" sz="1400" spc="-50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30%</a:t>
              </a:r>
              <a:endParaRPr lang="ko-KR" altLang="en-US" sz="1400" spc="-50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46" name="TextBox 145"/>
            <p:cNvSpPr txBox="1"/>
            <p:nvPr/>
          </p:nvSpPr>
          <p:spPr bwMode="auto">
            <a:xfrm>
              <a:off x="814891" y="5810804"/>
              <a:ext cx="509083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실기</a:t>
              </a:r>
              <a:endParaRPr lang="en-US" altLang="ko-KR" sz="1400" spc="-5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70%</a:t>
              </a:r>
              <a:endParaRPr lang="ko-KR" altLang="en-US" sz="1400" spc="-5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6" name="그룹 45"/>
          <p:cNvGrpSpPr>
            <a:grpSpLocks/>
          </p:cNvGrpSpPr>
          <p:nvPr/>
        </p:nvGrpSpPr>
        <p:grpSpPr bwMode="auto">
          <a:xfrm>
            <a:off x="1857599" y="2181225"/>
            <a:ext cx="1461600" cy="4402138"/>
            <a:chOff x="1857595" y="2181225"/>
            <a:chExt cx="1461603" cy="4401738"/>
          </a:xfrm>
        </p:grpSpPr>
        <p:pic>
          <p:nvPicPr>
            <p:cNvPr id="20512" name="그림 94" descr="066.png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857595" y="2181225"/>
              <a:ext cx="1461603" cy="440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" name="TextBox 142"/>
            <p:cNvSpPr txBox="1"/>
            <p:nvPr/>
          </p:nvSpPr>
          <p:spPr bwMode="auto">
            <a:xfrm>
              <a:off x="2043616" y="2997636"/>
              <a:ext cx="509083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학생부</a:t>
              </a:r>
              <a:endParaRPr lang="en-US" altLang="ko-KR" sz="1400" spc="-5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30%</a:t>
              </a:r>
              <a:endParaRPr lang="ko-KR" altLang="en-US" sz="1400" spc="-5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47" name="TextBox 146"/>
            <p:cNvSpPr txBox="1"/>
            <p:nvPr/>
          </p:nvSpPr>
          <p:spPr bwMode="auto">
            <a:xfrm>
              <a:off x="2053141" y="5423006"/>
              <a:ext cx="451934" cy="780470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수상</a:t>
              </a:r>
              <a:endParaRPr lang="en-US" altLang="ko-KR" sz="1400" spc="-5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ko-KR" altLang="en-US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실적</a:t>
              </a:r>
              <a:endParaRPr lang="en-US" altLang="ko-KR" sz="1400" spc="-5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ko-KR" altLang="en-US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평가</a:t>
              </a:r>
              <a:endParaRPr lang="en-US" altLang="ko-KR" sz="1400" spc="-5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70</a:t>
              </a:r>
              <a:r>
                <a:rPr lang="en-US" altLang="ko-KR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7" name="그룹 44"/>
          <p:cNvGrpSpPr>
            <a:grpSpLocks/>
          </p:cNvGrpSpPr>
          <p:nvPr/>
        </p:nvGrpSpPr>
        <p:grpSpPr bwMode="auto">
          <a:xfrm>
            <a:off x="3092400" y="2181225"/>
            <a:ext cx="1461600" cy="4402138"/>
            <a:chOff x="3092398" y="2181225"/>
            <a:chExt cx="1461603" cy="4401738"/>
          </a:xfrm>
        </p:grpSpPr>
        <p:pic>
          <p:nvPicPr>
            <p:cNvPr id="20508" name="그림 94" descr="066.pn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092398" y="2181225"/>
              <a:ext cx="1461603" cy="440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" name="그룹 43"/>
            <p:cNvGrpSpPr>
              <a:grpSpLocks/>
            </p:cNvGrpSpPr>
            <p:nvPr/>
          </p:nvGrpSpPr>
          <p:grpSpPr bwMode="auto">
            <a:xfrm>
              <a:off x="3291391" y="2997636"/>
              <a:ext cx="509083" cy="3205840"/>
              <a:chOff x="3291391" y="2997636"/>
              <a:chExt cx="509083" cy="3205840"/>
            </a:xfrm>
          </p:grpSpPr>
          <p:sp>
            <p:nvSpPr>
              <p:cNvPr id="144" name="TextBox 143"/>
              <p:cNvSpPr txBox="1"/>
              <p:nvPr/>
            </p:nvSpPr>
            <p:spPr bwMode="auto">
              <a:xfrm>
                <a:off x="3291391" y="2997636"/>
                <a:ext cx="509083" cy="39267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학생부</a:t>
                </a:r>
                <a:endParaRPr lang="en-US" altLang="ko-KR" sz="14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altLang="ko-KR" sz="1400" spc="-5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30%</a:t>
                </a:r>
                <a:endParaRPr lang="ko-KR" altLang="en-US" sz="14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 bwMode="auto">
              <a:xfrm>
                <a:off x="3291391" y="5810804"/>
                <a:ext cx="509083" cy="39267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실기</a:t>
                </a:r>
                <a:endParaRPr lang="en-US" altLang="ko-KR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altLang="ko-KR" sz="1400" spc="-5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70%</a:t>
                </a:r>
                <a:endParaRPr lang="ko-KR" altLang="en-US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9" name="그룹 42"/>
          <p:cNvGrpSpPr>
            <a:grpSpLocks/>
          </p:cNvGrpSpPr>
          <p:nvPr/>
        </p:nvGrpSpPr>
        <p:grpSpPr bwMode="auto">
          <a:xfrm>
            <a:off x="4330800" y="2181225"/>
            <a:ext cx="1461600" cy="4402138"/>
            <a:chOff x="4330795" y="2181225"/>
            <a:chExt cx="1461603" cy="4401738"/>
          </a:xfrm>
        </p:grpSpPr>
        <p:pic>
          <p:nvPicPr>
            <p:cNvPr id="20504" name="그림 93" descr="066.png"/>
            <p:cNvPicPr preferRelativeResize="0"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330795" y="2181225"/>
              <a:ext cx="1461603" cy="440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" name="그룹 41"/>
            <p:cNvGrpSpPr>
              <a:grpSpLocks/>
            </p:cNvGrpSpPr>
            <p:nvPr/>
          </p:nvGrpSpPr>
          <p:grpSpPr bwMode="auto">
            <a:xfrm>
              <a:off x="4520116" y="2616081"/>
              <a:ext cx="509083" cy="3587395"/>
              <a:chOff x="4520116" y="2616081"/>
              <a:chExt cx="509083" cy="3587395"/>
            </a:xfrm>
          </p:grpSpPr>
          <p:sp>
            <p:nvSpPr>
              <p:cNvPr id="145" name="TextBox 144"/>
              <p:cNvSpPr txBox="1"/>
              <p:nvPr/>
            </p:nvSpPr>
            <p:spPr bwMode="auto">
              <a:xfrm>
                <a:off x="4520116" y="2616081"/>
                <a:ext cx="509083" cy="392672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학생부</a:t>
                </a:r>
                <a:endParaRPr lang="en-US" altLang="ko-KR" sz="14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altLang="ko-KR" sz="1400" spc="-5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20%</a:t>
                </a:r>
                <a:endParaRPr lang="ko-KR" altLang="en-US" sz="14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 bwMode="auto">
              <a:xfrm>
                <a:off x="4520116" y="5810804"/>
                <a:ext cx="509083" cy="39267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실기</a:t>
                </a:r>
                <a:endParaRPr lang="en-US" altLang="ko-KR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altLang="ko-KR" sz="1400" spc="-5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80%</a:t>
                </a:r>
                <a:endParaRPr lang="ko-KR" altLang="en-US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11" name="그룹 40"/>
          <p:cNvGrpSpPr>
            <a:grpSpLocks/>
          </p:cNvGrpSpPr>
          <p:nvPr/>
        </p:nvGrpSpPr>
        <p:grpSpPr bwMode="auto">
          <a:xfrm>
            <a:off x="6901200" y="2181225"/>
            <a:ext cx="1461600" cy="4400550"/>
            <a:chOff x="6901197" y="2181002"/>
            <a:chExt cx="1461603" cy="4400773"/>
          </a:xfrm>
        </p:grpSpPr>
        <p:pic>
          <p:nvPicPr>
            <p:cNvPr id="20499" name="그림 94" descr="066.png"/>
            <p:cNvPicPr preferRelativeResize="0"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6901197" y="2181002"/>
              <a:ext cx="1461603" cy="4400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그룹 39"/>
            <p:cNvGrpSpPr>
              <a:grpSpLocks/>
            </p:cNvGrpSpPr>
            <p:nvPr/>
          </p:nvGrpSpPr>
          <p:grpSpPr bwMode="auto">
            <a:xfrm>
              <a:off x="7091866" y="2244606"/>
              <a:ext cx="509083" cy="3958870"/>
              <a:chOff x="7091866" y="2244606"/>
              <a:chExt cx="509083" cy="3958870"/>
            </a:xfrm>
          </p:grpSpPr>
          <p:sp>
            <p:nvSpPr>
              <p:cNvPr id="150" name="TextBox 149"/>
              <p:cNvSpPr txBox="1"/>
              <p:nvPr/>
            </p:nvSpPr>
            <p:spPr bwMode="auto">
              <a:xfrm>
                <a:off x="7091866" y="5616905"/>
                <a:ext cx="509083" cy="586571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경기</a:t>
                </a:r>
                <a:endParaRPr lang="en-US" altLang="ko-KR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실적</a:t>
                </a:r>
                <a:endParaRPr lang="en-US" altLang="ko-KR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altLang="ko-KR" sz="1400" spc="-5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80%</a:t>
                </a:r>
                <a:endParaRPr lang="ko-KR" altLang="en-US" sz="1400" spc="-5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 bwMode="auto">
              <a:xfrm>
                <a:off x="7091866" y="2654181"/>
                <a:ext cx="509083" cy="34714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85000"/>
                  </a:lnSpc>
                  <a:defRPr/>
                </a:pPr>
                <a:r>
                  <a:rPr lang="ko-KR" altLang="en-US" sz="1300" spc="-5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학생부</a:t>
                </a:r>
                <a:endParaRPr lang="en-US" altLang="ko-KR" sz="13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85000"/>
                  </a:lnSpc>
                  <a:defRPr/>
                </a:pPr>
                <a:r>
                  <a:rPr lang="en-US" altLang="ko-KR" sz="1300" spc="-5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10%</a:t>
                </a:r>
                <a:endParaRPr lang="ko-KR" altLang="en-US" sz="1300" spc="-5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 bwMode="auto">
              <a:xfrm>
                <a:off x="7091866" y="2244606"/>
                <a:ext cx="509083" cy="347146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85000"/>
                  </a:lnSpc>
                  <a:defRPr/>
                </a:pPr>
                <a:r>
                  <a:rPr lang="ko-KR" altLang="en-US" sz="1300" spc="-50">
                    <a:ln>
                      <a:prstDash val="solid"/>
                    </a:ln>
                    <a:solidFill>
                      <a:schemeClr val="bg1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면접</a:t>
                </a:r>
                <a:endParaRPr lang="en-US" altLang="ko-KR" sz="1300" spc="-5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85000"/>
                  </a:lnSpc>
                  <a:defRPr/>
                </a:pPr>
                <a:r>
                  <a:rPr lang="en-US" altLang="ko-KR" sz="1300" spc="-50">
                    <a:ln>
                      <a:prstDash val="solid"/>
                    </a:ln>
                    <a:solidFill>
                      <a:schemeClr val="bg1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10%</a:t>
                </a:r>
                <a:endParaRPr lang="ko-KR" altLang="en-US" sz="1300" spc="-5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77556E-17 L 0 0.0652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296 " pathEditMode="relative" ptsTypes="AA">
                                      <p:cBhvr>
                                        <p:cTn id="4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그림 122" descr="24.png"/>
          <p:cNvPicPr>
            <a:picLocks noChangeAspect="1"/>
          </p:cNvPicPr>
          <p:nvPr/>
        </p:nvPicPr>
        <p:blipFill>
          <a:blip r:embed="rId3" cstate="print"/>
          <a:srcRect l="8096" t="14745" r="9138" b="9978"/>
          <a:stretch>
            <a:fillRect/>
          </a:stretch>
        </p:blipFill>
        <p:spPr bwMode="auto">
          <a:xfrm>
            <a:off x="742950" y="1152525"/>
            <a:ext cx="75628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손" descr="21.png"/>
          <p:cNvPicPr>
            <a:picLocks noChangeAspect="1"/>
          </p:cNvPicPr>
          <p:nvPr/>
        </p:nvPicPr>
        <p:blipFill>
          <a:blip r:embed="rId4" cstate="print"/>
          <a:srcRect r="27971" b="1117"/>
          <a:stretch>
            <a:fillRect/>
          </a:stretch>
        </p:blipFill>
        <p:spPr bwMode="auto">
          <a:xfrm>
            <a:off x="7696200" y="4325938"/>
            <a:ext cx="14478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수시2" descr="1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정시" descr="1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수시1" descr="15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어플"/>
          <p:cNvGrpSpPr>
            <a:grpSpLocks/>
          </p:cNvGrpSpPr>
          <p:nvPr/>
        </p:nvGrpSpPr>
        <p:grpSpPr bwMode="auto">
          <a:xfrm>
            <a:off x="1125538" y="1712913"/>
            <a:ext cx="6767512" cy="2982912"/>
            <a:chOff x="1125262" y="1549553"/>
            <a:chExt cx="6767832" cy="2982432"/>
          </a:xfrm>
        </p:grpSpPr>
        <p:pic>
          <p:nvPicPr>
            <p:cNvPr id="21548" name="그림 60" descr="01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2526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49" name="그림 62" descr="02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06185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0" name="그림 63" descr="03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381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1" name="그림 66" descr="04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763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2" name="그림 69" descr="05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21447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3" name="그림 75" descr="07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12526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4" name="그림 79" descr="09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91000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5" name="그림 80" descr="10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2144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6" name="그림 81" descr="11.pn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91000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7" name="그림 82" descr="12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1381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8" name="그림 83" descr="13.pn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51763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59" name="그림 85" descr="14.pn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32144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어두운 사각"/>
          <p:cNvSpPr/>
          <p:nvPr/>
        </p:nvSpPr>
        <p:spPr>
          <a:xfrm>
            <a:off x="755650" y="1403350"/>
            <a:ext cx="7540625" cy="47529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6" name="패드" descr="20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7813" y="825500"/>
            <a:ext cx="84709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540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515" name="손위" descr="21.png"/>
          <p:cNvPicPr>
            <a:picLocks noChangeAspect="1"/>
          </p:cNvPicPr>
          <p:nvPr/>
        </p:nvPicPr>
        <p:blipFill>
          <a:blip r:embed="rId21" cstate="print"/>
          <a:srcRect r="4791"/>
          <a:stretch>
            <a:fillRect/>
          </a:stretch>
        </p:blipFill>
        <p:spPr bwMode="auto">
          <a:xfrm>
            <a:off x="7688263" y="4332288"/>
            <a:ext cx="14557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정시" descr="1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수시1" descr="15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수시2" descr="1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직사각형 95"/>
          <p:cNvSpPr/>
          <p:nvPr/>
        </p:nvSpPr>
        <p:spPr>
          <a:xfrm>
            <a:off x="9258300" y="0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수시</a:t>
            </a:r>
            <a:r>
              <a:rPr lang="en-US" altLang="ko-KR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</a:t>
            </a: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차 모집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89" name="전형" descr="16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05350" y="1714500"/>
            <a:ext cx="7874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수시2차"/>
          <p:cNvGrpSpPr>
            <a:grpSpLocks/>
          </p:cNvGrpSpPr>
          <p:nvPr/>
        </p:nvGrpSpPr>
        <p:grpSpPr bwMode="auto">
          <a:xfrm>
            <a:off x="3816350" y="1712913"/>
            <a:ext cx="1392238" cy="1698625"/>
            <a:chOff x="3906558" y="1844828"/>
            <a:chExt cx="1393126" cy="1698570"/>
          </a:xfrm>
        </p:grpSpPr>
        <p:pic>
          <p:nvPicPr>
            <p:cNvPr id="21546" name="박스1" descr="22.png"/>
            <p:cNvPicPr>
              <a:picLocks noChangeAspect="1"/>
            </p:cNvPicPr>
            <p:nvPr/>
          </p:nvPicPr>
          <p:blipFill>
            <a:blip r:embed="rId22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3906558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" name="직사각형 3-1"/>
            <p:cNvSpPr>
              <a:spLocks noChangeArrowheads="1"/>
            </p:cNvSpPr>
            <p:nvPr/>
          </p:nvSpPr>
          <p:spPr bwMode="auto">
            <a:xfrm>
              <a:off x="3927630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수시</a:t>
              </a:r>
              <a:r>
                <a:rPr lang="en-US" altLang="ko-KR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2</a:t>
              </a: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차</a:t>
              </a:r>
            </a:p>
          </p:txBody>
        </p:sp>
      </p:grpSp>
      <p:sp>
        <p:nvSpPr>
          <p:cNvPr id="114" name="타원 2-1"/>
          <p:cNvSpPr/>
          <p:nvPr/>
        </p:nvSpPr>
        <p:spPr>
          <a:xfrm>
            <a:off x="3685710" y="2983250"/>
            <a:ext cx="458420" cy="43344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0" name="타원 2-2"/>
          <p:cNvSpPr/>
          <p:nvPr/>
        </p:nvSpPr>
        <p:spPr>
          <a:xfrm>
            <a:off x="3572870" y="2881836"/>
            <a:ext cx="684101" cy="64796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6" name="타원 2-3"/>
          <p:cNvSpPr/>
          <p:nvPr/>
        </p:nvSpPr>
        <p:spPr>
          <a:xfrm>
            <a:off x="3463305" y="2771774"/>
            <a:ext cx="903231" cy="85639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142"/>
          <p:cNvGrpSpPr>
            <a:grpSpLocks/>
          </p:cNvGrpSpPr>
          <p:nvPr/>
        </p:nvGrpSpPr>
        <p:grpSpPr bwMode="auto">
          <a:xfrm>
            <a:off x="742950" y="3122613"/>
            <a:ext cx="7491413" cy="2106612"/>
            <a:chOff x="796924" y="3122613"/>
            <a:chExt cx="7491600" cy="2106612"/>
          </a:xfrm>
        </p:grpSpPr>
        <p:grpSp>
          <p:nvGrpSpPr>
            <p:cNvPr id="5" name="그룹 13"/>
            <p:cNvGrpSpPr>
              <a:grpSpLocks/>
            </p:cNvGrpSpPr>
            <p:nvPr/>
          </p:nvGrpSpPr>
          <p:grpSpPr bwMode="auto">
            <a:xfrm>
              <a:off x="796924" y="3122613"/>
              <a:ext cx="7491600" cy="2106612"/>
              <a:chOff x="796925" y="3008313"/>
              <a:chExt cx="7440613" cy="2106612"/>
            </a:xfrm>
          </p:grpSpPr>
          <p:pic>
            <p:nvPicPr>
              <p:cNvPr id="21544" name="그림 148" descr="27.png"/>
              <p:cNvPicPr>
                <a:picLocks noChangeAspect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796925" y="3008313"/>
                <a:ext cx="7440613" cy="2106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45" name="그림 150" descr="27.png"/>
              <p:cNvPicPr>
                <a:picLocks noChangeAspect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796925" y="3008313"/>
                <a:ext cx="7440613" cy="2106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8" name="직사각형 147"/>
            <p:cNvSpPr/>
            <p:nvPr/>
          </p:nvSpPr>
          <p:spPr>
            <a:xfrm>
              <a:off x="796924" y="3324225"/>
              <a:ext cx="7491600" cy="466725"/>
            </a:xfrm>
            <a:prstGeom prst="rect">
              <a:avLst/>
            </a:prstGeom>
            <a:gradFill flip="none" rotWithShape="1">
              <a:gsLst>
                <a:gs pos="0">
                  <a:srgbClr val="132A6B">
                    <a:shade val="30000"/>
                    <a:satMod val="115000"/>
                  </a:srgbClr>
                </a:gs>
                <a:gs pos="50000">
                  <a:srgbClr val="132A6B">
                    <a:shade val="67500"/>
                    <a:satMod val="115000"/>
                  </a:srgbClr>
                </a:gs>
                <a:gs pos="100000">
                  <a:srgbClr val="132A6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어플 6"/>
          <p:cNvGrpSpPr>
            <a:grpSpLocks/>
          </p:cNvGrpSpPr>
          <p:nvPr/>
        </p:nvGrpSpPr>
        <p:grpSpPr bwMode="auto">
          <a:xfrm>
            <a:off x="4565650" y="3919538"/>
            <a:ext cx="1065213" cy="1298575"/>
            <a:chOff x="2149958" y="3813864"/>
            <a:chExt cx="1065108" cy="1298632"/>
          </a:xfrm>
        </p:grpSpPr>
        <p:grpSp>
          <p:nvGrpSpPr>
            <p:cNvPr id="7" name="그룹 116"/>
            <p:cNvGrpSpPr>
              <a:grpSpLocks/>
            </p:cNvGrpSpPr>
            <p:nvPr/>
          </p:nvGrpSpPr>
          <p:grpSpPr bwMode="auto">
            <a:xfrm>
              <a:off x="2149958" y="3813864"/>
              <a:ext cx="1065108" cy="1298632"/>
              <a:chOff x="982353" y="3813864"/>
              <a:chExt cx="1065108" cy="1298632"/>
            </a:xfrm>
          </p:grpSpPr>
          <p:pic>
            <p:nvPicPr>
              <p:cNvPr id="21540" name="그림 123" descr="22.png"/>
              <p:cNvPicPr>
                <a:picLocks noChangeAspect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982353" y="3813864"/>
                <a:ext cx="1065108" cy="1298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2" name="직사각형 3-1"/>
              <p:cNvSpPr>
                <a:spLocks noChangeArrowheads="1"/>
              </p:cNvSpPr>
              <p:nvPr/>
            </p:nvSpPr>
            <p:spPr bwMode="auto">
              <a:xfrm>
                <a:off x="992292" y="4024884"/>
                <a:ext cx="1045230" cy="448604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90000"/>
                  </a:lnSpc>
                  <a:defRPr/>
                </a:pPr>
                <a:r>
                  <a:rPr lang="ko-KR" altLang="en-US" sz="16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글로벌</a:t>
                </a:r>
                <a:endParaRPr lang="en-US" altLang="ko-KR" sz="16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ctr">
                  <a:lnSpc>
                    <a:spcPct val="90000"/>
                  </a:lnSpc>
                  <a:defRPr/>
                </a:pPr>
                <a:r>
                  <a:rPr lang="ko-KR" altLang="en-US" sz="1600" b="1" spc="-7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과학인재</a:t>
                </a:r>
                <a:endParaRPr lang="ko-KR" altLang="en-US" sz="1600" b="1" spc="-7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</p:grpSp>
        <p:pic>
          <p:nvPicPr>
            <p:cNvPr id="21539" name="그림 160" descr="Untitled-2.png"/>
            <p:cNvPicPr>
              <a:picLocks noChangeAspect="1"/>
            </p:cNvPicPr>
            <p:nvPr/>
          </p:nvPicPr>
          <p:blipFill>
            <a:blip r:embed="rId24" cstate="print">
              <a:lum bright="-30000"/>
            </a:blip>
            <a:srcRect/>
            <a:stretch>
              <a:fillRect/>
            </a:stretch>
          </p:blipFill>
          <p:spPr bwMode="auto">
            <a:xfrm>
              <a:off x="2269096" y="4485902"/>
              <a:ext cx="890192" cy="323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9" name="TextBox 98"/>
          <p:cNvSpPr txBox="1"/>
          <p:nvPr/>
        </p:nvSpPr>
        <p:spPr bwMode="auto">
          <a:xfrm>
            <a:off x="2540681" y="3348742"/>
            <a:ext cx="3896139" cy="3847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ts val="3000"/>
              </a:lnSpc>
              <a:defRPr/>
            </a:pPr>
            <a:r>
              <a:rPr lang="en-US" altLang="ko-KR" sz="2400" spc="-50" dirty="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400" spc="-5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수시</a:t>
            </a:r>
            <a:r>
              <a:rPr lang="en-US" altLang="ko-KR" sz="2400" spc="-5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</a:t>
            </a:r>
            <a:r>
              <a:rPr lang="ko-KR" altLang="en-US" sz="2400" spc="-5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차모집</a:t>
            </a:r>
            <a:endParaRPr lang="ko-KR" altLang="en-US" sz="2400" spc="-50" dirty="0">
              <a:ln>
                <a:noFill/>
                <a:prstDash val="solid"/>
              </a:ln>
              <a:solidFill>
                <a:prstClr val="white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8" name="어플 2"/>
          <p:cNvGrpSpPr>
            <a:grpSpLocks/>
          </p:cNvGrpSpPr>
          <p:nvPr/>
        </p:nvGrpSpPr>
        <p:grpSpPr bwMode="auto">
          <a:xfrm>
            <a:off x="3348038" y="3919538"/>
            <a:ext cx="1065212" cy="1298575"/>
            <a:chOff x="982353" y="3813864"/>
            <a:chExt cx="1065108" cy="1298632"/>
          </a:xfrm>
        </p:grpSpPr>
        <p:pic>
          <p:nvPicPr>
            <p:cNvPr id="21536" name="그림 126" descr="22.png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직사각형 3-1"/>
            <p:cNvSpPr>
              <a:spLocks noChangeArrowheads="1"/>
            </p:cNvSpPr>
            <p:nvPr/>
          </p:nvSpPr>
          <p:spPr bwMode="auto">
            <a:xfrm>
              <a:off x="992292" y="4135579"/>
              <a:ext cx="1045230" cy="44321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논술</a:t>
              </a:r>
              <a:endParaRPr lang="en-US" altLang="ko-KR" sz="1600" b="1" spc="-7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6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우수자</a:t>
              </a:r>
              <a:endParaRPr lang="en-US" altLang="ko-KR" sz="1600" b="1" spc="-7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03316 0.05695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논술우수자전형</a:t>
            </a: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55"/>
          <p:cNvGrpSpPr>
            <a:grpSpLocks/>
          </p:cNvGrpSpPr>
          <p:nvPr/>
        </p:nvGrpSpPr>
        <p:grpSpPr bwMode="auto">
          <a:xfrm>
            <a:off x="4325938" y="5024188"/>
            <a:ext cx="444500" cy="323850"/>
            <a:chOff x="4220666" y="4740405"/>
            <a:chExt cx="444511" cy="324182"/>
          </a:xfrm>
        </p:grpSpPr>
        <p:grpSp>
          <p:nvGrpSpPr>
            <p:cNvPr id="4" name="화살표1"/>
            <p:cNvGrpSpPr/>
            <p:nvPr/>
          </p:nvGrpSpPr>
          <p:grpSpPr>
            <a:xfrm rot="18900000">
              <a:off x="4340995" y="4740405"/>
              <a:ext cx="324182" cy="324182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175" name="모서리가 둥근 직사각형 174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모서리가 둥근 직사각형 175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3" name="모서리가 둥근 직사각형 172"/>
            <p:cNvSpPr/>
            <p:nvPr/>
          </p:nvSpPr>
          <p:spPr>
            <a:xfrm>
              <a:off x="4357194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74" name="모서리가 둥근 직사각형 173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55"/>
          <p:cNvGrpSpPr>
            <a:grpSpLocks/>
          </p:cNvGrpSpPr>
          <p:nvPr/>
        </p:nvGrpSpPr>
        <p:grpSpPr bwMode="auto">
          <a:xfrm>
            <a:off x="1476375" y="3773050"/>
            <a:ext cx="2339975" cy="323850"/>
            <a:chOff x="1438902" y="3187783"/>
            <a:chExt cx="2342282" cy="324002"/>
          </a:xfrm>
        </p:grpSpPr>
        <p:sp>
          <p:nvSpPr>
            <p:cNvPr id="183" name="직사각형 3-1"/>
            <p:cNvSpPr>
              <a:spLocks noChangeArrowheads="1"/>
            </p:cNvSpPr>
            <p:nvPr/>
          </p:nvSpPr>
          <p:spPr bwMode="auto">
            <a:xfrm>
              <a:off x="1500225" y="3195894"/>
              <a:ext cx="2219637" cy="30792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우선선발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30%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내외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6" name="그룹 54"/>
            <p:cNvGrpSpPr>
              <a:grpSpLocks/>
            </p:cNvGrpSpPr>
            <p:nvPr/>
          </p:nvGrpSpPr>
          <p:grpSpPr bwMode="auto">
            <a:xfrm>
              <a:off x="1438902" y="3187783"/>
              <a:ext cx="2342282" cy="324002"/>
              <a:chOff x="1438902" y="3182837"/>
              <a:chExt cx="2342282" cy="360002"/>
            </a:xfrm>
          </p:grpSpPr>
          <p:sp>
            <p:nvSpPr>
              <p:cNvPr id="185" name="사다리꼴 184"/>
              <p:cNvSpPr/>
              <p:nvPr/>
            </p:nvSpPr>
            <p:spPr bwMode="auto">
              <a:xfrm rot="16200000" flipH="1">
                <a:off x="1277176" y="3344563"/>
                <a:ext cx="360002" cy="36549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6" name="사다리꼴 185"/>
              <p:cNvSpPr/>
              <p:nvPr/>
            </p:nvSpPr>
            <p:spPr bwMode="auto">
              <a:xfrm rot="5400000">
                <a:off x="3582909" y="3344564"/>
                <a:ext cx="360002" cy="36548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55"/>
          <p:cNvGrpSpPr>
            <a:grpSpLocks/>
          </p:cNvGrpSpPr>
          <p:nvPr/>
        </p:nvGrpSpPr>
        <p:grpSpPr bwMode="auto">
          <a:xfrm>
            <a:off x="5364163" y="3773050"/>
            <a:ext cx="2339975" cy="323850"/>
            <a:chOff x="1438902" y="3187783"/>
            <a:chExt cx="2342282" cy="324002"/>
          </a:xfrm>
        </p:grpSpPr>
        <p:sp>
          <p:nvSpPr>
            <p:cNvPr id="188" name="직사각형 3-1"/>
            <p:cNvSpPr>
              <a:spLocks noChangeArrowheads="1"/>
            </p:cNvSpPr>
            <p:nvPr/>
          </p:nvSpPr>
          <p:spPr bwMode="auto">
            <a:xfrm>
              <a:off x="1500225" y="3195895"/>
              <a:ext cx="2219637" cy="30792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일반선발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70%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내외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8" name="그룹 54"/>
            <p:cNvGrpSpPr>
              <a:grpSpLocks/>
            </p:cNvGrpSpPr>
            <p:nvPr/>
          </p:nvGrpSpPr>
          <p:grpSpPr bwMode="auto">
            <a:xfrm>
              <a:off x="1438902" y="3187783"/>
              <a:ext cx="2342282" cy="324002"/>
              <a:chOff x="1438902" y="3182837"/>
              <a:chExt cx="2342282" cy="360002"/>
            </a:xfrm>
          </p:grpSpPr>
          <p:sp>
            <p:nvSpPr>
              <p:cNvPr id="190" name="사다리꼴 189"/>
              <p:cNvSpPr/>
              <p:nvPr/>
            </p:nvSpPr>
            <p:spPr bwMode="auto">
              <a:xfrm rot="16200000" flipH="1">
                <a:off x="1277175" y="3344564"/>
                <a:ext cx="360002" cy="36548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사다리꼴 190"/>
              <p:cNvSpPr/>
              <p:nvPr/>
            </p:nvSpPr>
            <p:spPr bwMode="auto">
              <a:xfrm rot="5400000">
                <a:off x="3582909" y="3344563"/>
                <a:ext cx="360002" cy="36549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5" name="그룹 74"/>
          <p:cNvGrpSpPr/>
          <p:nvPr/>
        </p:nvGrpSpPr>
        <p:grpSpPr>
          <a:xfrm>
            <a:off x="356885" y="923509"/>
            <a:ext cx="8420400" cy="2646000"/>
            <a:chOff x="356885" y="923509"/>
            <a:chExt cx="8420400" cy="2646000"/>
          </a:xfrm>
          <a:effectLst>
            <a:outerShdw blurRad="228600" dist="127000" dir="5400000" sx="96000" sy="96000" algn="t" rotWithShape="0">
              <a:prstClr val="black">
                <a:alpha val="21000"/>
              </a:prstClr>
            </a:outerShdw>
          </a:effectLst>
        </p:grpSpPr>
        <p:sp>
          <p:nvSpPr>
            <p:cNvPr id="157" name="직사각형 156"/>
            <p:cNvSpPr/>
            <p:nvPr/>
          </p:nvSpPr>
          <p:spPr>
            <a:xfrm>
              <a:off x="356885" y="923509"/>
              <a:ext cx="8420400" cy="26460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2" name="직사각형 3-1"/>
            <p:cNvSpPr>
              <a:spLocks noChangeArrowheads="1"/>
            </p:cNvSpPr>
            <p:nvPr/>
          </p:nvSpPr>
          <p:spPr bwMode="auto">
            <a:xfrm>
              <a:off x="454995" y="1033323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지원자격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6885" y="923510"/>
              <a:ext cx="84204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직사각형 3-1"/>
            <p:cNvSpPr>
              <a:spLocks noChangeArrowheads="1"/>
            </p:cNvSpPr>
            <p:nvPr/>
          </p:nvSpPr>
          <p:spPr bwMode="auto">
            <a:xfrm>
              <a:off x="4677916" y="1033323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최저학력기준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48" name="직사각형 3-1"/>
            <p:cNvSpPr>
              <a:spLocks noChangeArrowheads="1"/>
            </p:cNvSpPr>
            <p:nvPr/>
          </p:nvSpPr>
          <p:spPr bwMode="auto">
            <a:xfrm>
              <a:off x="451144" y="1429418"/>
              <a:ext cx="3976840" cy="468013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2012</a:t>
              </a: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년 </a:t>
              </a: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</a:t>
              </a: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월 및 이후 국내 고등학교 졸업</a:t>
              </a: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예정</a:t>
              </a:r>
              <a:r>
                <a:rPr lang="en-US" altLang="ko-KR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</a:t>
              </a: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 또는 </a:t>
              </a:r>
              <a:endParaRPr lang="en-US" altLang="ko-KR" sz="1400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just">
                <a:lnSpc>
                  <a:spcPct val="110000"/>
                </a:lnSpc>
                <a:defRPr/>
              </a:pPr>
              <a:r>
                <a:rPr lang="ko-KR" altLang="en-US" sz="14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고등학교 졸업학력 검정고시 합격자</a:t>
              </a: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564866" y="1051492"/>
              <a:ext cx="0" cy="2376000"/>
            </a:xfrm>
            <a:prstGeom prst="line">
              <a:avLst/>
            </a:prstGeom>
            <a:ln>
              <a:solidFill>
                <a:srgbClr val="012F6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직사각형 3-1"/>
            <p:cNvSpPr>
              <a:spLocks noChangeArrowheads="1"/>
            </p:cNvSpPr>
            <p:nvPr/>
          </p:nvSpPr>
          <p:spPr bwMode="auto">
            <a:xfrm>
              <a:off x="454995" y="2042973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모집인원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44" name="직사각형 3-1"/>
            <p:cNvSpPr>
              <a:spLocks noChangeArrowheads="1"/>
            </p:cNvSpPr>
            <p:nvPr/>
          </p:nvSpPr>
          <p:spPr bwMode="auto">
            <a:xfrm>
              <a:off x="451144" y="2374633"/>
              <a:ext cx="3645269" cy="433068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sz="20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1,250</a:t>
              </a:r>
              <a:r>
                <a:rPr lang="ko-KR" altLang="en-US" sz="20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명</a:t>
              </a:r>
            </a:p>
          </p:txBody>
        </p:sp>
        <p:grpSp>
          <p:nvGrpSpPr>
            <p:cNvPr id="10" name="그룹 129"/>
            <p:cNvGrpSpPr/>
            <p:nvPr/>
          </p:nvGrpSpPr>
          <p:grpSpPr>
            <a:xfrm>
              <a:off x="4772025" y="1466849"/>
              <a:ext cx="3819526" cy="1590676"/>
              <a:chOff x="4724400" y="1428750"/>
              <a:chExt cx="3955869" cy="1822268"/>
            </a:xfrm>
          </p:grpSpPr>
          <p:sp>
            <p:nvSpPr>
              <p:cNvPr id="125" name="직사각형 124"/>
              <p:cNvSpPr/>
              <p:nvPr/>
            </p:nvSpPr>
            <p:spPr>
              <a:xfrm>
                <a:off x="4724400" y="1439501"/>
                <a:ext cx="3952800" cy="25594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직사각형 127"/>
              <p:cNvSpPr/>
              <p:nvPr/>
            </p:nvSpPr>
            <p:spPr>
              <a:xfrm>
                <a:off x="4724400" y="1696840"/>
                <a:ext cx="532646" cy="155417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1" name="그룹 115"/>
              <p:cNvGrpSpPr/>
              <p:nvPr/>
            </p:nvGrpSpPr>
            <p:grpSpPr>
              <a:xfrm>
                <a:off x="4829378" y="1459924"/>
                <a:ext cx="3688240" cy="1762991"/>
                <a:chOff x="4819853" y="1459924"/>
                <a:chExt cx="3688240" cy="1762991"/>
              </a:xfrm>
            </p:grpSpPr>
            <p:sp>
              <p:nvSpPr>
                <p:cNvPr id="7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819853" y="1459924"/>
                  <a:ext cx="310856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구분</a:t>
                  </a:r>
                </a:p>
              </p:txBody>
            </p:sp>
            <p:sp>
              <p:nvSpPr>
                <p:cNvPr id="74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819853" y="1985520"/>
                  <a:ext cx="310856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635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우선</a:t>
                  </a:r>
                </a:p>
              </p:txBody>
            </p:sp>
            <p:sp>
              <p:nvSpPr>
                <p:cNvPr id="7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819853" y="2761218"/>
                  <a:ext cx="310856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635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일반</a:t>
                  </a:r>
                </a:p>
              </p:txBody>
            </p:sp>
            <p:sp>
              <p:nvSpPr>
                <p:cNvPr id="9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308349" y="1732084"/>
                  <a:ext cx="1091906" cy="19800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인문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·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자연</a:t>
                  </a:r>
                </a:p>
              </p:txBody>
            </p:sp>
            <p:sp>
              <p:nvSpPr>
                <p:cNvPr id="92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308349" y="1459924"/>
                  <a:ext cx="1091906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모집계열</a:t>
                  </a:r>
                  <a:r>
                    <a:rPr lang="en-US" altLang="ko-KR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·</a:t>
                  </a: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단위</a:t>
                  </a:r>
                </a:p>
              </p:txBody>
            </p:sp>
            <p:sp>
              <p:nvSpPr>
                <p:cNvPr id="93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308349" y="1990650"/>
                  <a:ext cx="1091906" cy="19800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한의예과</a:t>
                  </a:r>
                </a:p>
              </p:txBody>
            </p:sp>
            <p:sp>
              <p:nvSpPr>
                <p:cNvPr id="94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308349" y="2249216"/>
                  <a:ext cx="1091906" cy="19800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예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·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체능</a:t>
                  </a:r>
                </a:p>
              </p:txBody>
            </p:sp>
            <p:sp>
              <p:nvSpPr>
                <p:cNvPr id="95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308349" y="2507782"/>
                  <a:ext cx="1091906" cy="19800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인문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·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자연</a:t>
                  </a:r>
                </a:p>
              </p:txBody>
            </p:sp>
            <p:sp>
              <p:nvSpPr>
                <p:cNvPr id="96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308349" y="2766348"/>
                  <a:ext cx="1091906" cy="19800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한의예과</a:t>
                  </a:r>
                </a:p>
              </p:txBody>
            </p:sp>
            <p:sp>
              <p:nvSpPr>
                <p:cNvPr id="9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308349" y="3024911"/>
                  <a:ext cx="1091906" cy="19800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예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·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체능</a:t>
                  </a:r>
                </a:p>
              </p:txBody>
            </p:sp>
            <p:sp>
              <p:nvSpPr>
                <p:cNvPr id="99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28093" y="1726954"/>
                  <a:ext cx="1980000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2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개 영역 등급의 합이 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3 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이내</a:t>
                  </a:r>
                </a:p>
              </p:txBody>
            </p:sp>
            <p:sp>
              <p:nvSpPr>
                <p:cNvPr id="100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28093" y="1459924"/>
                  <a:ext cx="1980000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최저학력 기준</a:t>
                  </a:r>
                </a:p>
              </p:txBody>
            </p:sp>
            <p:sp>
              <p:nvSpPr>
                <p:cNvPr id="10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28093" y="1985520"/>
                  <a:ext cx="1980000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3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개 영역  등급의 합이 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3</a:t>
                  </a:r>
                </a:p>
              </p:txBody>
            </p:sp>
            <p:sp>
              <p:nvSpPr>
                <p:cNvPr id="102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28093" y="2244086"/>
                  <a:ext cx="1980000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1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개 영역 이상이 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3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등급 이내</a:t>
                  </a:r>
                </a:p>
              </p:txBody>
            </p:sp>
            <p:sp>
              <p:nvSpPr>
                <p:cNvPr id="103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28093" y="2502652"/>
                  <a:ext cx="1980000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2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개 영역 등급의 합이 </a:t>
                  </a:r>
                  <a:r>
                    <a:rPr lang="en-US" altLang="ko-KR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5 </a:t>
                  </a:r>
                  <a:r>
                    <a:rPr lang="ko-KR" altLang="en-US" sz="12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이내</a:t>
                  </a:r>
                </a:p>
              </p:txBody>
            </p:sp>
            <p:sp>
              <p:nvSpPr>
                <p:cNvPr id="104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28093" y="2761218"/>
                  <a:ext cx="1980000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3</a:t>
                  </a: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개 영역 등급의 합이 </a:t>
                  </a:r>
                  <a:r>
                    <a:rPr lang="en-US" altLang="ko-KR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4 </a:t>
                  </a: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이내</a:t>
                  </a:r>
                </a:p>
              </p:txBody>
            </p:sp>
            <p:sp>
              <p:nvSpPr>
                <p:cNvPr id="105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28093" y="3019782"/>
                  <a:ext cx="1980000" cy="203133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1</a:t>
                  </a: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개 영역 이상이 </a:t>
                  </a:r>
                  <a:r>
                    <a:rPr lang="en-US" altLang="ko-KR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3</a:t>
                  </a:r>
                  <a:r>
                    <a:rPr lang="ko-KR" altLang="en-US" sz="1200" spc="-80" dirty="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등급 이내</a:t>
                  </a:r>
                </a:p>
              </p:txBody>
            </p:sp>
          </p:grpSp>
          <p:grpSp>
            <p:nvGrpSpPr>
              <p:cNvPr id="12" name="그룹 121"/>
              <p:cNvGrpSpPr/>
              <p:nvPr/>
            </p:nvGrpSpPr>
            <p:grpSpPr>
              <a:xfrm>
                <a:off x="4724400" y="1428750"/>
                <a:ext cx="3952875" cy="1819275"/>
                <a:chOff x="4724400" y="1428750"/>
                <a:chExt cx="3952875" cy="1819275"/>
              </a:xfrm>
            </p:grpSpPr>
            <p:cxnSp>
              <p:nvCxnSpPr>
                <p:cNvPr id="108" name="직선 연결선 107"/>
                <p:cNvCxnSpPr/>
                <p:nvPr/>
              </p:nvCxnSpPr>
              <p:spPr>
                <a:xfrm>
                  <a:off x="4724400" y="1688646"/>
                  <a:ext cx="3952875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직선 연결선 108"/>
                <p:cNvCxnSpPr/>
                <p:nvPr/>
              </p:nvCxnSpPr>
              <p:spPr>
                <a:xfrm>
                  <a:off x="4724400" y="2468334"/>
                  <a:ext cx="3952875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직선 연결선 109"/>
                <p:cNvCxnSpPr/>
                <p:nvPr/>
              </p:nvCxnSpPr>
              <p:spPr>
                <a:xfrm>
                  <a:off x="5267325" y="1948542"/>
                  <a:ext cx="340995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직선 연결선 110"/>
                <p:cNvCxnSpPr/>
                <p:nvPr/>
              </p:nvCxnSpPr>
              <p:spPr>
                <a:xfrm>
                  <a:off x="5267325" y="2208438"/>
                  <a:ext cx="340995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직선 연결선 111"/>
                <p:cNvCxnSpPr/>
                <p:nvPr/>
              </p:nvCxnSpPr>
              <p:spPr>
                <a:xfrm>
                  <a:off x="5267325" y="2728230"/>
                  <a:ext cx="340995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직선 연결선 112"/>
                <p:cNvCxnSpPr/>
                <p:nvPr/>
              </p:nvCxnSpPr>
              <p:spPr>
                <a:xfrm>
                  <a:off x="5267325" y="2988126"/>
                  <a:ext cx="3409950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직선 연결선 118"/>
                <p:cNvCxnSpPr/>
                <p:nvPr/>
              </p:nvCxnSpPr>
              <p:spPr>
                <a:xfrm>
                  <a:off x="5257800" y="1428750"/>
                  <a:ext cx="0" cy="181927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직선 연결선 119"/>
                <p:cNvCxnSpPr/>
                <p:nvPr/>
              </p:nvCxnSpPr>
              <p:spPr>
                <a:xfrm>
                  <a:off x="6467475" y="1428750"/>
                  <a:ext cx="0" cy="1819275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" name="직사각형 128"/>
              <p:cNvSpPr/>
              <p:nvPr/>
            </p:nvSpPr>
            <p:spPr>
              <a:xfrm>
                <a:off x="4724400" y="1431743"/>
                <a:ext cx="3955869" cy="1819275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3" name="직사각형 3-1"/>
            <p:cNvSpPr>
              <a:spLocks noChangeArrowheads="1"/>
            </p:cNvSpPr>
            <p:nvPr/>
          </p:nvSpPr>
          <p:spPr bwMode="auto">
            <a:xfrm>
              <a:off x="4677916" y="3129688"/>
              <a:ext cx="3976840" cy="369332"/>
            </a:xfrm>
            <a:prstGeom prst="rect">
              <a:avLst/>
            </a:prstGeom>
            <a:noFill/>
          </p:spPr>
          <p:txBody>
            <a:bodyPr lIns="9000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계열별로 지정된 수능 반영 영역을 모두 응시해야 함</a:t>
              </a:r>
              <a:endParaRPr lang="en-US" altLang="ko-KR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just"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sz="12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탐구영역은 </a:t>
              </a:r>
              <a:r>
                <a:rPr lang="en-US" altLang="ko-KR" sz="12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</a:t>
              </a:r>
              <a:r>
                <a:rPr lang="ko-KR" altLang="en-US" sz="12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과목 중 상위 </a:t>
              </a:r>
              <a:r>
                <a:rPr lang="en-US" altLang="ko-KR" sz="12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1</a:t>
              </a:r>
              <a:r>
                <a:rPr lang="ko-KR" altLang="en-US" sz="12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개 과목의 등급 반영</a:t>
              </a:r>
              <a:r>
                <a:rPr lang="en-US" altLang="ko-KR" sz="12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 </a:t>
              </a:r>
              <a:endParaRPr lang="ko-KR" altLang="en-US" sz="1200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pic>
        <p:nvPicPr>
          <p:cNvPr id="82" name="그림 81" descr="24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6607" y="4180695"/>
            <a:ext cx="2591701" cy="3214580"/>
          </a:xfrm>
          <a:prstGeom prst="rect">
            <a:avLst/>
          </a:prstGeom>
        </p:spPr>
      </p:pic>
      <p:sp>
        <p:nvSpPr>
          <p:cNvPr id="79" name="직사각형 3-1"/>
          <p:cNvSpPr>
            <a:spLocks noChangeArrowheads="1"/>
          </p:cNvSpPr>
          <p:nvPr/>
        </p:nvSpPr>
        <p:spPr bwMode="auto">
          <a:xfrm flipH="1">
            <a:off x="2661621" y="4550035"/>
            <a:ext cx="715054" cy="53258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9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학생부</a:t>
            </a:r>
            <a:endParaRPr lang="en-US" altLang="ko-KR" sz="19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9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교과</a:t>
            </a:r>
            <a:endParaRPr lang="en-US" altLang="ko-KR" sz="19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80" name="직사각형 3-1"/>
          <p:cNvSpPr>
            <a:spLocks noChangeArrowheads="1"/>
          </p:cNvSpPr>
          <p:nvPr/>
        </p:nvSpPr>
        <p:spPr bwMode="auto">
          <a:xfrm flipH="1">
            <a:off x="1866221" y="5031688"/>
            <a:ext cx="619804" cy="307777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논술</a:t>
            </a:r>
            <a:endParaRPr lang="ko-KR" altLang="en-US" sz="20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78" name="그림 77" descr="093.png"/>
          <p:cNvPicPr>
            <a:picLocks noChangeAspect="1"/>
          </p:cNvPicPr>
          <p:nvPr/>
        </p:nvPicPr>
        <p:blipFill>
          <a:blip r:embed="rId6" cstate="print">
            <a:lum bright="-6000" contrast="21000"/>
          </a:blip>
          <a:stretch>
            <a:fillRect/>
          </a:stretch>
        </p:blipFill>
        <p:spPr>
          <a:xfrm>
            <a:off x="2442502" y="5648324"/>
            <a:ext cx="2178813" cy="8666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4" name="그림 83" descr="24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59364" y="4176565"/>
            <a:ext cx="2645546" cy="3275860"/>
          </a:xfrm>
          <a:prstGeom prst="rect">
            <a:avLst/>
          </a:prstGeom>
        </p:spPr>
      </p:pic>
      <p:sp>
        <p:nvSpPr>
          <p:cNvPr id="178" name="직사각형 3-1"/>
          <p:cNvSpPr>
            <a:spLocks noChangeArrowheads="1"/>
          </p:cNvSpPr>
          <p:nvPr/>
        </p:nvSpPr>
        <p:spPr bwMode="auto">
          <a:xfrm>
            <a:off x="6815313" y="4919285"/>
            <a:ext cx="680862" cy="53258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9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학생부</a:t>
            </a:r>
            <a:endParaRPr lang="en-US" altLang="ko-KR" sz="19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9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교과</a:t>
            </a:r>
            <a:endParaRPr lang="en-US" altLang="ko-KR" sz="19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181" name="그림 180" descr="032.png"/>
          <p:cNvPicPr>
            <a:picLocks noChangeAspect="1"/>
          </p:cNvPicPr>
          <p:nvPr/>
        </p:nvPicPr>
        <p:blipFill>
          <a:blip r:embed="rId8" cstate="print">
            <a:lum bright="-13000" contrast="23000"/>
          </a:blip>
          <a:stretch>
            <a:fillRect/>
          </a:stretch>
        </p:blipFill>
        <p:spPr bwMode="auto">
          <a:xfrm>
            <a:off x="6322082" y="5711524"/>
            <a:ext cx="1960835" cy="9195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3" name="직사각형 3-1"/>
          <p:cNvSpPr>
            <a:spLocks noChangeArrowheads="1"/>
          </p:cNvSpPr>
          <p:nvPr/>
        </p:nvSpPr>
        <p:spPr bwMode="auto">
          <a:xfrm>
            <a:off x="5750467" y="5031688"/>
            <a:ext cx="619804" cy="307777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0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논술</a:t>
            </a:r>
            <a:endParaRPr lang="ko-KR" altLang="en-US" sz="20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180" name="그림 179" descr="0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977720" y="5614687"/>
            <a:ext cx="1965098" cy="9195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65000"/>
              </a:prstClr>
            </a:outerShdw>
          </a:effectLst>
        </p:spPr>
      </p:pic>
      <p:pic>
        <p:nvPicPr>
          <p:cNvPr id="76" name="그림 75" descr="093.png"/>
          <p:cNvPicPr>
            <a:picLocks noChangeAspect="1"/>
          </p:cNvPicPr>
          <p:nvPr/>
        </p:nvPicPr>
        <p:blipFill>
          <a:blip r:embed="rId10" cstate="print">
            <a:lum/>
          </a:blip>
          <a:stretch>
            <a:fillRect/>
          </a:stretch>
        </p:blipFill>
        <p:spPr>
          <a:xfrm>
            <a:off x="1024753" y="5715462"/>
            <a:ext cx="2166122" cy="91529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65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8.33333E-7 0.05278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3855 -1.48148E-6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16667E-6 4.81481E-6 L 0.04271 4.81481E-6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글로벌</a:t>
            </a:r>
            <a:r>
              <a:rPr lang="en-US" altLang="ko-KR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·</a:t>
            </a: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과학인재전형</a:t>
            </a: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113"/>
          <p:cNvGrpSpPr/>
          <p:nvPr/>
        </p:nvGrpSpPr>
        <p:grpSpPr>
          <a:xfrm>
            <a:off x="356885" y="923509"/>
            <a:ext cx="8420400" cy="2334041"/>
            <a:chOff x="356885" y="923509"/>
            <a:chExt cx="8420400" cy="2334041"/>
          </a:xfrm>
          <a:effectLst>
            <a:outerShdw blurRad="330200" dist="101600" dir="5400000" sx="96000" sy="96000" algn="t" rotWithShape="0">
              <a:prstClr val="black">
                <a:alpha val="27000"/>
              </a:prstClr>
            </a:outerShdw>
          </a:effectLst>
        </p:grpSpPr>
        <p:sp>
          <p:nvSpPr>
            <p:cNvPr id="157" name="직사각형 156"/>
            <p:cNvSpPr/>
            <p:nvPr/>
          </p:nvSpPr>
          <p:spPr>
            <a:xfrm>
              <a:off x="356885" y="923509"/>
              <a:ext cx="8420400" cy="2334041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52" name="직사각형 3-1"/>
            <p:cNvSpPr>
              <a:spLocks noChangeArrowheads="1"/>
            </p:cNvSpPr>
            <p:nvPr/>
          </p:nvSpPr>
          <p:spPr bwMode="auto">
            <a:xfrm>
              <a:off x="454995" y="1033323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지원자격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56885" y="923510"/>
              <a:ext cx="84204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직사각형 3-1"/>
            <p:cNvSpPr>
              <a:spLocks noChangeArrowheads="1"/>
            </p:cNvSpPr>
            <p:nvPr/>
          </p:nvSpPr>
          <p:spPr bwMode="auto">
            <a:xfrm>
              <a:off x="451144" y="1486568"/>
              <a:ext cx="3976840" cy="710964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2012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년 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월 및 이후 고등학교 졸업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예정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자로</a:t>
              </a:r>
              <a:endParaRPr lang="en-US" altLang="ko-KR" sz="14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algn="just">
                <a:lnSpc>
                  <a:spcPct val="110000"/>
                </a:lnSpc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대한민국 국적을 가지고 있으며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</a:p>
            <a:p>
              <a:pPr algn="just">
                <a:lnSpc>
                  <a:spcPct val="110000"/>
                </a:lnSpc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다음 각 분야의 지원자격을 충족한 자</a:t>
              </a:r>
            </a:p>
          </p:txBody>
        </p:sp>
        <p:cxnSp>
          <p:nvCxnSpPr>
            <p:cNvPr id="52" name="직선 연결선 51"/>
            <p:cNvCxnSpPr/>
            <p:nvPr/>
          </p:nvCxnSpPr>
          <p:spPr>
            <a:xfrm>
              <a:off x="4564866" y="1063366"/>
              <a:ext cx="0" cy="2088000"/>
            </a:xfrm>
            <a:prstGeom prst="line">
              <a:avLst/>
            </a:prstGeom>
            <a:ln>
              <a:solidFill>
                <a:srgbClr val="012F6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그룹 86"/>
            <p:cNvGrpSpPr/>
            <p:nvPr/>
          </p:nvGrpSpPr>
          <p:grpSpPr>
            <a:xfrm>
              <a:off x="4677916" y="1033323"/>
              <a:ext cx="3645269" cy="2124644"/>
              <a:chOff x="451144" y="2509698"/>
              <a:chExt cx="3645269" cy="2124644"/>
            </a:xfrm>
          </p:grpSpPr>
          <p:sp>
            <p:nvSpPr>
              <p:cNvPr id="42" name="직사각형 3-1"/>
              <p:cNvSpPr>
                <a:spLocks noChangeArrowheads="1"/>
              </p:cNvSpPr>
              <p:nvPr/>
            </p:nvSpPr>
            <p:spPr bwMode="auto">
              <a:xfrm>
                <a:off x="454995" y="2509698"/>
                <a:ext cx="3148693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모집인원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44" name="직사각형 3-1"/>
              <p:cNvSpPr>
                <a:spLocks noChangeArrowheads="1"/>
              </p:cNvSpPr>
              <p:nvPr/>
            </p:nvSpPr>
            <p:spPr bwMode="auto">
              <a:xfrm>
                <a:off x="451144" y="2841358"/>
                <a:ext cx="3645269" cy="433068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20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210</a:t>
                </a:r>
                <a:r>
                  <a:rPr lang="ko-KR" altLang="en-US" sz="20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</a:p>
            </p:txBody>
          </p:sp>
          <p:sp>
            <p:nvSpPr>
              <p:cNvPr id="41" name="직사각형 3-1"/>
              <p:cNvSpPr>
                <a:spLocks noChangeArrowheads="1"/>
              </p:cNvSpPr>
              <p:nvPr/>
            </p:nvSpPr>
            <p:spPr bwMode="auto">
              <a:xfrm>
                <a:off x="451144" y="3930430"/>
                <a:ext cx="3645269" cy="703912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20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없음</a:t>
                </a:r>
                <a:endParaRPr lang="en-US" altLang="ko-KR" sz="20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 algn="just">
                  <a:lnSpc>
                    <a:spcPct val="110000"/>
                  </a:lnSpc>
                  <a:defRPr/>
                </a:pP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단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한의예과 수능 반영 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</a:t>
                </a:r>
                <a:r>
                  <a:rPr lang="ko-KR" altLang="en-US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개 등급 합 </a:t>
                </a:r>
                <a:r>
                  <a:rPr lang="en-US" altLang="ko-KR" sz="1600" spc="-80" dirty="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2)</a:t>
                </a:r>
                <a:endParaRPr lang="ko-KR" altLang="en-US" sz="2000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</p:txBody>
          </p:sp>
        </p:grpSp>
        <p:sp>
          <p:nvSpPr>
            <p:cNvPr id="46" name="직사각형 3-1"/>
            <p:cNvSpPr>
              <a:spLocks noChangeArrowheads="1"/>
            </p:cNvSpPr>
            <p:nvPr/>
          </p:nvSpPr>
          <p:spPr bwMode="auto">
            <a:xfrm>
              <a:off x="4677916" y="2095840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최저학력기준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88" name="직사각형 3-1"/>
            <p:cNvSpPr>
              <a:spLocks noChangeArrowheads="1"/>
            </p:cNvSpPr>
            <p:nvPr/>
          </p:nvSpPr>
          <p:spPr bwMode="auto">
            <a:xfrm>
              <a:off x="451144" y="2277143"/>
              <a:ext cx="3976840" cy="861774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indent="85725" algn="just">
                <a:buFont typeface="Arial" pitchFamily="34" charset="0"/>
                <a:buChar char="•"/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글로벌인재</a:t>
              </a:r>
              <a:endParaRPr lang="en-US" altLang="ko-KR" sz="1400" spc="-8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indent="85725" algn="just"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외국어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국제교과 중점이수자 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/ 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외국어 우수자</a:t>
              </a:r>
            </a:p>
            <a:p>
              <a:pPr indent="85725" algn="just">
                <a:buFont typeface="Arial" pitchFamily="34" charset="0"/>
                <a:buChar char="•"/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과학인재</a:t>
              </a:r>
              <a:endParaRPr lang="en-US" altLang="ko-KR" sz="1400" spc="-8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indent="85725" algn="just">
                <a:defRPr/>
              </a:pP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수학</a:t>
              </a:r>
              <a:r>
                <a:rPr lang="en-US" altLang="ko-KR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4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과학교과 중점이수자</a:t>
              </a:r>
            </a:p>
          </p:txBody>
        </p:sp>
      </p:grpSp>
      <p:pic>
        <p:nvPicPr>
          <p:cNvPr id="115" name="그림 26" descr="05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7538" y="3533775"/>
            <a:ext cx="3300412" cy="4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그림 115" descr="033.png"/>
          <p:cNvPicPr>
            <a:picLocks noChangeAspect="1"/>
          </p:cNvPicPr>
          <p:nvPr/>
        </p:nvPicPr>
        <p:blipFill>
          <a:blip r:embed="rId6" cstate="print">
            <a:lum bright="-7000" contrast="12000"/>
          </a:blip>
          <a:stretch>
            <a:fillRect/>
          </a:stretch>
        </p:blipFill>
        <p:spPr>
          <a:xfrm>
            <a:off x="3014663" y="5376863"/>
            <a:ext cx="3108325" cy="1287462"/>
          </a:xfrm>
          <a:prstGeom prst="rect">
            <a:avLst/>
          </a:prstGeom>
          <a:effectLst>
            <a:outerShdw blurRad="50800" dist="25400" dir="21594000" algn="l" rotWithShape="0">
              <a:prstClr val="black">
                <a:alpha val="71000"/>
              </a:prstClr>
            </a:outerShdw>
          </a:effectLst>
        </p:spPr>
      </p:pic>
      <p:sp>
        <p:nvSpPr>
          <p:cNvPr id="117" name="직사각형 3-1"/>
          <p:cNvSpPr>
            <a:spLocks noChangeArrowheads="1"/>
          </p:cNvSpPr>
          <p:nvPr/>
        </p:nvSpPr>
        <p:spPr bwMode="auto">
          <a:xfrm>
            <a:off x="3583236" y="4216904"/>
            <a:ext cx="1826964" cy="897040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32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</a:t>
            </a:r>
            <a:endParaRPr lang="en-US" altLang="ko-KR" sz="3200" spc="-15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32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종합평가</a:t>
            </a:r>
            <a:endParaRPr lang="ko-KR" altLang="en-US" sz="32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5" name="그룹 69"/>
          <p:cNvGrpSpPr>
            <a:grpSpLocks/>
          </p:cNvGrpSpPr>
          <p:nvPr/>
        </p:nvGrpSpPr>
        <p:grpSpPr bwMode="auto">
          <a:xfrm>
            <a:off x="3535363" y="231775"/>
            <a:ext cx="1027112" cy="373063"/>
            <a:chOff x="4283968" y="0"/>
            <a:chExt cx="1179513" cy="428625"/>
          </a:xfrm>
        </p:grpSpPr>
        <p:pic>
          <p:nvPicPr>
            <p:cNvPr id="23564" name="그림 70" descr="Untitled-2.png"/>
            <p:cNvPicPr>
              <a:picLocks noChangeAspect="1"/>
            </p:cNvPicPr>
            <p:nvPr/>
          </p:nvPicPr>
          <p:blipFill>
            <a:blip r:embed="rId7" cstate="print">
              <a:lum bright="-14000" contrast="20000"/>
            </a:blip>
            <a:srcRect/>
            <a:stretch>
              <a:fillRect/>
            </a:stretch>
          </p:blipFill>
          <p:spPr bwMode="auto">
            <a:xfrm>
              <a:off x="4283968" y="0"/>
              <a:ext cx="1179513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그림 71" descr="Untitled-2.png"/>
            <p:cNvPicPr>
              <a:picLocks noChangeAspect="1"/>
            </p:cNvPicPr>
            <p:nvPr/>
          </p:nvPicPr>
          <p:blipFill>
            <a:blip r:embed="rId7" cstate="print">
              <a:lum bright="-14000" contrast="20000"/>
            </a:blip>
            <a:srcRect/>
            <a:stretch>
              <a:fillRect/>
            </a:stretch>
          </p:blipFill>
          <p:spPr bwMode="auto">
            <a:xfrm>
              <a:off x="4283968" y="0"/>
              <a:ext cx="1179513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6" name="그림 72" descr="Untitled-2.png"/>
            <p:cNvPicPr>
              <a:picLocks noChangeAspect="1"/>
            </p:cNvPicPr>
            <p:nvPr/>
          </p:nvPicPr>
          <p:blipFill>
            <a:blip r:embed="rId7" cstate="print">
              <a:lum bright="-14000" contrast="20000"/>
            </a:blip>
            <a:srcRect/>
            <a:stretch>
              <a:fillRect/>
            </a:stretch>
          </p:blipFill>
          <p:spPr bwMode="auto">
            <a:xfrm>
              <a:off x="4283968" y="0"/>
              <a:ext cx="1179513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7037E-6 L -3.88889E-6 0.07453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4.07407E-6 L -0.0394 4.07407E-6 " pathEditMode="relative" ptsTypes="AA">
                                      <p:cBhvr>
                                        <p:cTn id="20" dur="5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그림 122" descr="24.png"/>
          <p:cNvPicPr>
            <a:picLocks noChangeAspect="1"/>
          </p:cNvPicPr>
          <p:nvPr/>
        </p:nvPicPr>
        <p:blipFill>
          <a:blip r:embed="rId3" cstate="print"/>
          <a:srcRect l="8096" t="14745" r="9138" b="9978"/>
          <a:stretch>
            <a:fillRect/>
          </a:stretch>
        </p:blipFill>
        <p:spPr bwMode="auto">
          <a:xfrm>
            <a:off x="742950" y="1152525"/>
            <a:ext cx="75628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손" descr="21.png"/>
          <p:cNvPicPr>
            <a:picLocks noChangeAspect="1"/>
          </p:cNvPicPr>
          <p:nvPr/>
        </p:nvPicPr>
        <p:blipFill>
          <a:blip r:embed="rId4" cstate="print"/>
          <a:srcRect r="27971" b="1117"/>
          <a:stretch>
            <a:fillRect/>
          </a:stretch>
        </p:blipFill>
        <p:spPr bwMode="auto">
          <a:xfrm>
            <a:off x="7696200" y="4325938"/>
            <a:ext cx="14478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정시" descr="1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수시1" descr="1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수시2" descr="1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어플"/>
          <p:cNvGrpSpPr>
            <a:grpSpLocks/>
          </p:cNvGrpSpPr>
          <p:nvPr/>
        </p:nvGrpSpPr>
        <p:grpSpPr bwMode="auto">
          <a:xfrm>
            <a:off x="1125538" y="1712913"/>
            <a:ext cx="6767512" cy="2982912"/>
            <a:chOff x="1125262" y="1549553"/>
            <a:chExt cx="6767832" cy="2982432"/>
          </a:xfrm>
        </p:grpSpPr>
        <p:pic>
          <p:nvPicPr>
            <p:cNvPr id="24625" name="그림 60" descr="01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2526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26" name="그림 62" descr="02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06185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27" name="그림 63" descr="03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381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28" name="그림 66" descr="04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763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29" name="그림 69" descr="05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21447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30" name="그림 75" descr="07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12526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31" name="그림 79" descr="09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91000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32" name="그림 80" descr="10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2144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33" name="그림 81" descr="11.pn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91000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34" name="그림 82" descr="12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1381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35" name="그림 83" descr="13.pn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51763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36" name="그림 85" descr="14.pn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32144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어두운 사각"/>
          <p:cNvSpPr/>
          <p:nvPr/>
        </p:nvSpPr>
        <p:spPr>
          <a:xfrm>
            <a:off x="755650" y="1403350"/>
            <a:ext cx="7540625" cy="47529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6" name="패드" descr="20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7813" y="825500"/>
            <a:ext cx="84709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540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587" name="손위" descr="21.png"/>
          <p:cNvPicPr>
            <a:picLocks noChangeAspect="1"/>
          </p:cNvPicPr>
          <p:nvPr/>
        </p:nvPicPr>
        <p:blipFill>
          <a:blip r:embed="rId21" cstate="print"/>
          <a:srcRect r="4791"/>
          <a:stretch>
            <a:fillRect/>
          </a:stretch>
        </p:blipFill>
        <p:spPr bwMode="auto">
          <a:xfrm>
            <a:off x="7688263" y="4332288"/>
            <a:ext cx="14557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정시" descr="17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수시1" descr="1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수시2" descr="1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직사각형 95"/>
          <p:cNvSpPr/>
          <p:nvPr/>
        </p:nvSpPr>
        <p:spPr>
          <a:xfrm>
            <a:off x="9258300" y="0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정시모집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89" name="전형" descr="16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19638" y="1711325"/>
            <a:ext cx="7874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142"/>
          <p:cNvGrpSpPr>
            <a:grpSpLocks/>
          </p:cNvGrpSpPr>
          <p:nvPr/>
        </p:nvGrpSpPr>
        <p:grpSpPr bwMode="auto">
          <a:xfrm flipH="1">
            <a:off x="742950" y="3127375"/>
            <a:ext cx="7491413" cy="2103438"/>
            <a:chOff x="742950" y="3051175"/>
            <a:chExt cx="7491600" cy="2103438"/>
          </a:xfrm>
        </p:grpSpPr>
        <p:grpSp>
          <p:nvGrpSpPr>
            <p:cNvPr id="4" name="그룹 112"/>
            <p:cNvGrpSpPr>
              <a:grpSpLocks/>
            </p:cNvGrpSpPr>
            <p:nvPr/>
          </p:nvGrpSpPr>
          <p:grpSpPr bwMode="auto">
            <a:xfrm>
              <a:off x="742950" y="3051175"/>
              <a:ext cx="7491413" cy="2103438"/>
              <a:chOff x="771702" y="3029808"/>
              <a:chExt cx="7491061" cy="2103665"/>
            </a:xfrm>
          </p:grpSpPr>
          <p:pic>
            <p:nvPicPr>
              <p:cNvPr id="24619" name="그림 97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1239" r="1347"/>
              <a:stretch>
                <a:fillRect/>
              </a:stretch>
            </p:blipFill>
            <p:spPr bwMode="auto">
              <a:xfrm>
                <a:off x="1182757" y="3029808"/>
                <a:ext cx="6669156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20" name="그림 110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851913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21" name="그림 111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71702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22" name="그림 97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1239" r="1347"/>
              <a:stretch>
                <a:fillRect/>
              </a:stretch>
            </p:blipFill>
            <p:spPr bwMode="auto">
              <a:xfrm>
                <a:off x="1182757" y="3029808"/>
                <a:ext cx="6669156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23" name="그림 110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851913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624" name="그림 111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71702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2" name="직사각형 141"/>
            <p:cNvSpPr/>
            <p:nvPr/>
          </p:nvSpPr>
          <p:spPr>
            <a:xfrm>
              <a:off x="742950" y="3238500"/>
              <a:ext cx="7491600" cy="466725"/>
            </a:xfrm>
            <a:prstGeom prst="rect">
              <a:avLst/>
            </a:prstGeom>
            <a:gradFill flip="none" rotWithShape="1">
              <a:gsLst>
                <a:gs pos="0">
                  <a:srgbClr val="132A6B">
                    <a:shade val="30000"/>
                    <a:satMod val="115000"/>
                  </a:srgbClr>
                </a:gs>
                <a:gs pos="50000">
                  <a:srgbClr val="132A6B">
                    <a:shade val="67500"/>
                    <a:satMod val="115000"/>
                  </a:srgbClr>
                </a:gs>
                <a:gs pos="100000">
                  <a:srgbClr val="132A6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9" name="TextBox 98"/>
          <p:cNvSpPr txBox="1"/>
          <p:nvPr/>
        </p:nvSpPr>
        <p:spPr bwMode="auto">
          <a:xfrm>
            <a:off x="1445098" y="3348742"/>
            <a:ext cx="6087304" cy="3847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ts val="3000"/>
              </a:lnSpc>
              <a:defRPr/>
            </a:pPr>
            <a:r>
              <a:rPr lang="en-US" altLang="ko-KR" sz="2400" spc="-5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400" spc="-5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</a:t>
            </a:r>
            <a:r>
              <a:rPr lang="ko-KR" altLang="en-US" sz="2400" spc="-50" smtClean="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정시</a:t>
            </a:r>
            <a:endParaRPr lang="en-US" altLang="ko-KR" sz="2400" spc="-50">
              <a:ln>
                <a:noFill/>
                <a:prstDash val="solid"/>
              </a:ln>
              <a:solidFill>
                <a:prstClr val="white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5" name="어플 2"/>
          <p:cNvGrpSpPr>
            <a:grpSpLocks/>
          </p:cNvGrpSpPr>
          <p:nvPr/>
        </p:nvGrpSpPr>
        <p:grpSpPr bwMode="auto">
          <a:xfrm>
            <a:off x="2738438" y="3919538"/>
            <a:ext cx="1065212" cy="1298575"/>
            <a:chOff x="982353" y="3813864"/>
            <a:chExt cx="1065108" cy="1298632"/>
          </a:xfrm>
        </p:grpSpPr>
        <p:pic>
          <p:nvPicPr>
            <p:cNvPr id="24615" name="그림 126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직사각형 3-1"/>
            <p:cNvSpPr>
              <a:spLocks noChangeArrowheads="1"/>
            </p:cNvSpPr>
            <p:nvPr/>
          </p:nvSpPr>
          <p:spPr bwMode="auto">
            <a:xfrm>
              <a:off x="992292" y="4217977"/>
              <a:ext cx="1045230" cy="2838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20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가군</a:t>
              </a:r>
              <a:endParaRPr lang="ko-KR" altLang="en-US" sz="20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6" name="어플 3"/>
          <p:cNvGrpSpPr>
            <a:grpSpLocks/>
          </p:cNvGrpSpPr>
          <p:nvPr/>
        </p:nvGrpSpPr>
        <p:grpSpPr bwMode="auto">
          <a:xfrm>
            <a:off x="3956050" y="3919538"/>
            <a:ext cx="1065213" cy="1298575"/>
            <a:chOff x="982353" y="3813864"/>
            <a:chExt cx="1065108" cy="1298632"/>
          </a:xfrm>
        </p:grpSpPr>
        <p:pic>
          <p:nvPicPr>
            <p:cNvPr id="24613" name="그림 129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직사각형 3-1"/>
            <p:cNvSpPr>
              <a:spLocks noChangeArrowheads="1"/>
            </p:cNvSpPr>
            <p:nvPr/>
          </p:nvSpPr>
          <p:spPr bwMode="auto">
            <a:xfrm>
              <a:off x="992292" y="4218268"/>
              <a:ext cx="1045230" cy="2838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20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나군</a:t>
              </a:r>
              <a:endParaRPr lang="ko-KR" altLang="en-US" sz="20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7" name="어플 4"/>
          <p:cNvGrpSpPr>
            <a:grpSpLocks/>
          </p:cNvGrpSpPr>
          <p:nvPr/>
        </p:nvGrpSpPr>
        <p:grpSpPr bwMode="auto">
          <a:xfrm>
            <a:off x="5173663" y="3919538"/>
            <a:ext cx="1065212" cy="1298575"/>
            <a:chOff x="982353" y="3813864"/>
            <a:chExt cx="1065108" cy="1298632"/>
          </a:xfrm>
        </p:grpSpPr>
        <p:pic>
          <p:nvPicPr>
            <p:cNvPr id="24611" name="그림 132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직사각형 3-1"/>
            <p:cNvSpPr>
              <a:spLocks noChangeArrowheads="1"/>
            </p:cNvSpPr>
            <p:nvPr/>
          </p:nvSpPr>
          <p:spPr bwMode="auto">
            <a:xfrm>
              <a:off x="992292" y="4221068"/>
              <a:ext cx="1045230" cy="28380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20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다군</a:t>
              </a:r>
              <a:endParaRPr lang="ko-KR" altLang="en-US" sz="20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sp>
        <p:nvSpPr>
          <p:cNvPr id="114" name="타원 3-1"/>
          <p:cNvSpPr/>
          <p:nvPr/>
        </p:nvSpPr>
        <p:spPr>
          <a:xfrm>
            <a:off x="7276585" y="1895701"/>
            <a:ext cx="458420" cy="43344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0" name="타원 3-2"/>
          <p:cNvSpPr/>
          <p:nvPr/>
        </p:nvSpPr>
        <p:spPr>
          <a:xfrm>
            <a:off x="7163745" y="1794287"/>
            <a:ext cx="684101" cy="64796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6" name="타원 3-3"/>
          <p:cNvSpPr/>
          <p:nvPr/>
        </p:nvSpPr>
        <p:spPr>
          <a:xfrm>
            <a:off x="7054180" y="1684225"/>
            <a:ext cx="903231" cy="85639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8" name="정시"/>
          <p:cNvGrpSpPr>
            <a:grpSpLocks/>
          </p:cNvGrpSpPr>
          <p:nvPr/>
        </p:nvGrpSpPr>
        <p:grpSpPr bwMode="auto">
          <a:xfrm>
            <a:off x="6203950" y="1712913"/>
            <a:ext cx="1392238" cy="1698625"/>
            <a:chOff x="6012977" y="1844828"/>
            <a:chExt cx="1393126" cy="1698570"/>
          </a:xfrm>
        </p:grpSpPr>
        <p:pic>
          <p:nvPicPr>
            <p:cNvPr id="24609" name="박스1" descr="22.png"/>
            <p:cNvPicPr>
              <a:picLocks noChangeAspect="1"/>
            </p:cNvPicPr>
            <p:nvPr/>
          </p:nvPicPr>
          <p:blipFill>
            <a:blip r:embed="rId23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6012977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" name="직사각형 3-1"/>
            <p:cNvSpPr>
              <a:spLocks noChangeArrowheads="1"/>
            </p:cNvSpPr>
            <p:nvPr/>
          </p:nvSpPr>
          <p:spPr bwMode="auto">
            <a:xfrm>
              <a:off x="6034049" y="2337916"/>
              <a:ext cx="1350982" cy="529342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8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정시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07084 -0.08055 " pathEditMode="relative" ptsTypes="AA">
                                      <p:cBhvr>
                                        <p:cTn id="31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0" presetClass="entr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정시모집 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- 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가군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·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다군</a:t>
            </a:r>
            <a:endParaRPr lang="en-US" altLang="ko-KR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39"/>
          <p:cNvGrpSpPr>
            <a:grpSpLocks/>
          </p:cNvGrpSpPr>
          <p:nvPr/>
        </p:nvGrpSpPr>
        <p:grpSpPr bwMode="auto">
          <a:xfrm>
            <a:off x="366713" y="923925"/>
            <a:ext cx="8408987" cy="2114550"/>
            <a:chOff x="366406" y="923509"/>
            <a:chExt cx="8409294" cy="2114966"/>
          </a:xfrm>
        </p:grpSpPr>
        <p:grpSp>
          <p:nvGrpSpPr>
            <p:cNvPr id="4" name="그룹 161"/>
            <p:cNvGrpSpPr/>
            <p:nvPr/>
          </p:nvGrpSpPr>
          <p:grpSpPr>
            <a:xfrm>
              <a:off x="366406" y="923509"/>
              <a:ext cx="4068000" cy="2114966"/>
              <a:chOff x="375931" y="3068950"/>
              <a:chExt cx="4163036" cy="2114966"/>
            </a:xfrm>
            <a:effectLst>
              <a:outerShdw blurRad="304800" dist="127000" dir="5400000" sx="92000" sy="92000" algn="t" rotWithShape="0">
                <a:prstClr val="black">
                  <a:alpha val="41000"/>
                </a:prstClr>
              </a:outerShdw>
            </a:effectLst>
          </p:grpSpPr>
          <p:sp>
            <p:nvSpPr>
              <p:cNvPr id="42" name="직사각형 41"/>
              <p:cNvSpPr/>
              <p:nvPr/>
            </p:nvSpPr>
            <p:spPr>
              <a:xfrm>
                <a:off x="375932" y="3068950"/>
                <a:ext cx="4163035" cy="211496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직사각형 3-1"/>
              <p:cNvSpPr>
                <a:spLocks noChangeArrowheads="1"/>
              </p:cNvSpPr>
              <p:nvPr/>
            </p:nvSpPr>
            <p:spPr bwMode="auto">
              <a:xfrm>
                <a:off x="457077" y="3177643"/>
                <a:ext cx="3960576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가군 </a:t>
                </a:r>
                <a:r>
                  <a:rPr lang="en-US" altLang="ko-KR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(</a:t>
                </a: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인문</a:t>
                </a:r>
                <a:r>
                  <a:rPr lang="en-US" altLang="ko-KR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, </a:t>
                </a: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자연</a:t>
                </a:r>
                <a:r>
                  <a:rPr lang="en-US" altLang="ko-KR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)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44" name="직사각형 3-1"/>
              <p:cNvSpPr>
                <a:spLocks noChangeArrowheads="1"/>
              </p:cNvSpPr>
              <p:nvPr/>
            </p:nvSpPr>
            <p:spPr bwMode="auto">
              <a:xfrm>
                <a:off x="457078" y="3582600"/>
                <a:ext cx="4037330" cy="965712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ko-KR" altLang="en-US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지원자격</a:t>
                </a:r>
                <a:endParaRPr lang="en-US" altLang="ko-KR" sz="16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2014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년 </a:t>
                </a: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월 이전 고등학교 졸업</a:t>
                </a: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예정</a:t>
                </a: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)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 또는 법령에 의하여</a:t>
                </a:r>
                <a:endParaRPr lang="en-US" altLang="ko-KR" sz="13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고등학교 졸업학력과 동등 이상의 학력이 </a:t>
                </a:r>
                <a:endParaRPr lang="en-US" altLang="ko-KR" sz="13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있다고 인정된 자</a:t>
                </a:r>
              </a:p>
            </p:txBody>
          </p:sp>
          <p:sp>
            <p:nvSpPr>
              <p:cNvPr id="51" name="직사각형 50"/>
              <p:cNvSpPr/>
              <p:nvPr/>
            </p:nvSpPr>
            <p:spPr>
              <a:xfrm>
                <a:off x="375931" y="3068951"/>
                <a:ext cx="4161600" cy="28800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직사각형 3-1"/>
              <p:cNvSpPr>
                <a:spLocks noChangeArrowheads="1"/>
              </p:cNvSpPr>
              <p:nvPr/>
            </p:nvSpPr>
            <p:spPr bwMode="auto">
              <a:xfrm>
                <a:off x="457079" y="4516050"/>
                <a:ext cx="3981695" cy="611579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ko-KR" altLang="en-US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모집인원</a:t>
                </a:r>
                <a:endParaRPr lang="en-US" altLang="ko-KR" sz="16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US" altLang="ko-KR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701</a:t>
                </a:r>
                <a:r>
                  <a:rPr lang="ko-KR" altLang="en-US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</a:p>
            </p:txBody>
          </p:sp>
        </p:grpSp>
        <p:grpSp>
          <p:nvGrpSpPr>
            <p:cNvPr id="5" name="그룹 161"/>
            <p:cNvGrpSpPr/>
            <p:nvPr/>
          </p:nvGrpSpPr>
          <p:grpSpPr>
            <a:xfrm>
              <a:off x="4707700" y="923509"/>
              <a:ext cx="4068000" cy="2114966"/>
              <a:chOff x="375931" y="3068950"/>
              <a:chExt cx="4163036" cy="2114966"/>
            </a:xfrm>
            <a:effectLst>
              <a:outerShdw blurRad="304800" dist="127000" dir="5400000" sx="92000" sy="92000" algn="t" rotWithShape="0">
                <a:prstClr val="black">
                  <a:alpha val="41000"/>
                </a:prstClr>
              </a:outerShdw>
            </a:effectLst>
          </p:grpSpPr>
          <p:sp>
            <p:nvSpPr>
              <p:cNvPr id="35" name="직사각형 34"/>
              <p:cNvSpPr/>
              <p:nvPr/>
            </p:nvSpPr>
            <p:spPr>
              <a:xfrm>
                <a:off x="375932" y="3068950"/>
                <a:ext cx="4163035" cy="2114966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직사각형 3-1"/>
              <p:cNvSpPr>
                <a:spLocks noChangeArrowheads="1"/>
              </p:cNvSpPr>
              <p:nvPr/>
            </p:nvSpPr>
            <p:spPr bwMode="auto">
              <a:xfrm>
                <a:off x="457077" y="3177643"/>
                <a:ext cx="3960576" cy="369332"/>
              </a:xfrm>
              <a:prstGeom prst="rect">
                <a:avLst/>
              </a:prstGeom>
              <a:noFill/>
            </p:spPr>
            <p:txBody>
              <a:bodyPr lIns="9000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다군 </a:t>
                </a:r>
                <a:r>
                  <a:rPr lang="en-US" altLang="ko-KR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(</a:t>
                </a:r>
                <a:r>
                  <a:rPr lang="ko-KR" altLang="en-US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전계열</a:t>
                </a:r>
                <a:r>
                  <a:rPr lang="en-US" altLang="ko-KR" sz="2400" spc="-100" smtClean="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)</a:t>
                </a:r>
                <a:endPara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37" name="직사각형 3-1"/>
              <p:cNvSpPr>
                <a:spLocks noChangeArrowheads="1"/>
              </p:cNvSpPr>
              <p:nvPr/>
            </p:nvSpPr>
            <p:spPr bwMode="auto">
              <a:xfrm>
                <a:off x="457079" y="3582600"/>
                <a:ext cx="3981695" cy="965522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ko-KR" altLang="en-US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지원자격</a:t>
                </a:r>
                <a:endParaRPr lang="en-US" altLang="ko-KR" sz="16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2014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년 </a:t>
                </a: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2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월 이전 고등학교 졸업</a:t>
                </a: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예정</a:t>
                </a:r>
                <a:r>
                  <a:rPr lang="en-US" altLang="ko-KR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)</a:t>
                </a: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 또는 법령에 의하여 고등학교 졸업학력과 동등 이상의 학력이 </a:t>
                </a:r>
                <a:endParaRPr lang="en-US" altLang="ko-KR" sz="13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ko-KR" altLang="en-US" sz="13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있다고 인정된 자</a:t>
                </a: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375931" y="3068951"/>
                <a:ext cx="4161600" cy="28800"/>
              </a:xfrm>
              <a:prstGeom prst="rect">
                <a:avLst/>
              </a:prstGeom>
              <a:solidFill>
                <a:srgbClr val="132A6B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직사각형 3-1"/>
              <p:cNvSpPr>
                <a:spLocks noChangeArrowheads="1"/>
              </p:cNvSpPr>
              <p:nvPr/>
            </p:nvSpPr>
            <p:spPr bwMode="auto">
              <a:xfrm>
                <a:off x="457079" y="4516050"/>
                <a:ext cx="3981695" cy="611579"/>
              </a:xfrm>
              <a:prstGeom prst="rect">
                <a:avLst/>
              </a:prstGeom>
              <a:noFill/>
            </p:spPr>
            <p:txBody>
              <a:bodyPr lIns="90000" tIns="46800" rIns="90000" bIns="4680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>
                  <a:lnSpc>
                    <a:spcPct val="110000"/>
                  </a:lnSpc>
                  <a:defRPr/>
                </a:pPr>
                <a:r>
                  <a:rPr lang="ko-KR" altLang="en-US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모집인원</a:t>
                </a:r>
                <a:endParaRPr lang="en-US" altLang="ko-KR" sz="16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  <a:p>
                <a:pPr>
                  <a:defRPr/>
                </a:pPr>
                <a:r>
                  <a:rPr lang="en-US" altLang="ko-KR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330</a:t>
                </a:r>
                <a:r>
                  <a:rPr lang="ko-KR" altLang="en-US" sz="1600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명</a:t>
                </a:r>
              </a:p>
            </p:txBody>
          </p:sp>
        </p:grpSp>
      </p:grpSp>
      <p:pic>
        <p:nvPicPr>
          <p:cNvPr id="23" name="그림 26" descr="0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01010" y="3460319"/>
            <a:ext cx="3413468" cy="430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그림 23" descr="033.pn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3047893" y="5376863"/>
            <a:ext cx="3041865" cy="1287462"/>
          </a:xfrm>
          <a:prstGeom prst="rect">
            <a:avLst/>
          </a:prstGeom>
          <a:effectLst>
            <a:outerShdw blurRad="50800" dist="25400" dir="21594000" algn="l" rotWithShape="0">
              <a:prstClr val="black">
                <a:alpha val="71000"/>
              </a:prstClr>
            </a:outerShdw>
          </a:effectLst>
        </p:spPr>
      </p:pic>
      <p:sp>
        <p:nvSpPr>
          <p:cNvPr id="25" name="직사각형 3-1"/>
          <p:cNvSpPr>
            <a:spLocks noChangeArrowheads="1"/>
          </p:cNvSpPr>
          <p:nvPr/>
        </p:nvSpPr>
        <p:spPr bwMode="auto">
          <a:xfrm>
            <a:off x="3554661" y="4505178"/>
            <a:ext cx="1826964" cy="45384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32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수능</a:t>
            </a:r>
            <a:endParaRPr lang="ko-KR" altLang="en-US" sz="32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3.61111E-6 0.06319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4.07407E-6 L -0.0394 4.07407E-6 " pathEditMode="relative" ptsTypes="AA">
                                      <p:cBhvr>
                                        <p:cTn id="20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그림 91" descr="049.png"/>
          <p:cNvPicPr>
            <a:picLocks noChangeAspect="1"/>
          </p:cNvPicPr>
          <p:nvPr/>
        </p:nvPicPr>
        <p:blipFill>
          <a:blip r:embed="rId2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그림 44" descr="022.png"/>
          <p:cNvPicPr>
            <a:picLocks noChangeAspect="1"/>
          </p:cNvPicPr>
          <p:nvPr/>
        </p:nvPicPr>
        <p:blipFill>
          <a:blip r:embed="rId3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pic>
        <p:nvPicPr>
          <p:cNvPr id="89" name="그림 26" descr="05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21300" y="3645237"/>
            <a:ext cx="3127375" cy="387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5236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정시모집 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- 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나군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(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인문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, 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자연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)</a:t>
            </a:r>
            <a:endParaRPr lang="en-US" altLang="ko-KR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5134" name="그림 39" descr="0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flipH="1">
            <a:off x="900361" y="3660775"/>
            <a:ext cx="3031629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그림 42" descr="05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3951" y="5448300"/>
            <a:ext cx="2505523" cy="10382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그룹 55"/>
          <p:cNvGrpSpPr>
            <a:grpSpLocks/>
          </p:cNvGrpSpPr>
          <p:nvPr/>
        </p:nvGrpSpPr>
        <p:grpSpPr bwMode="auto">
          <a:xfrm>
            <a:off x="1476375" y="3187700"/>
            <a:ext cx="2339975" cy="323850"/>
            <a:chOff x="1438902" y="3187783"/>
            <a:chExt cx="2342282" cy="324002"/>
          </a:xfrm>
        </p:grpSpPr>
        <p:sp>
          <p:nvSpPr>
            <p:cNvPr id="25" name="직사각형 3-1"/>
            <p:cNvSpPr>
              <a:spLocks noChangeArrowheads="1"/>
            </p:cNvSpPr>
            <p:nvPr/>
          </p:nvSpPr>
          <p:spPr bwMode="auto">
            <a:xfrm>
              <a:off x="1500225" y="3195894"/>
              <a:ext cx="2219637" cy="30792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우선선발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70%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내외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4" name="그룹 54"/>
            <p:cNvGrpSpPr>
              <a:grpSpLocks/>
            </p:cNvGrpSpPr>
            <p:nvPr/>
          </p:nvGrpSpPr>
          <p:grpSpPr bwMode="auto">
            <a:xfrm>
              <a:off x="1438902" y="3187783"/>
              <a:ext cx="2342282" cy="324002"/>
              <a:chOff x="1438902" y="3182837"/>
              <a:chExt cx="2342282" cy="360002"/>
            </a:xfrm>
          </p:grpSpPr>
          <p:sp>
            <p:nvSpPr>
              <p:cNvPr id="53" name="사다리꼴 52"/>
              <p:cNvSpPr/>
              <p:nvPr/>
            </p:nvSpPr>
            <p:spPr bwMode="auto">
              <a:xfrm rot="16200000" flipH="1">
                <a:off x="1277176" y="3344563"/>
                <a:ext cx="360002" cy="36549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사다리꼴 53"/>
              <p:cNvSpPr/>
              <p:nvPr/>
            </p:nvSpPr>
            <p:spPr bwMode="auto">
              <a:xfrm rot="5400000">
                <a:off x="3582909" y="3344564"/>
                <a:ext cx="360002" cy="36548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그룹 55"/>
          <p:cNvGrpSpPr>
            <a:grpSpLocks/>
          </p:cNvGrpSpPr>
          <p:nvPr/>
        </p:nvGrpSpPr>
        <p:grpSpPr bwMode="auto">
          <a:xfrm>
            <a:off x="5364163" y="3187700"/>
            <a:ext cx="2339975" cy="323850"/>
            <a:chOff x="1438902" y="3187783"/>
            <a:chExt cx="2342282" cy="324002"/>
          </a:xfrm>
        </p:grpSpPr>
        <p:sp>
          <p:nvSpPr>
            <p:cNvPr id="81" name="직사각형 3-1"/>
            <p:cNvSpPr>
              <a:spLocks noChangeArrowheads="1"/>
            </p:cNvSpPr>
            <p:nvPr/>
          </p:nvSpPr>
          <p:spPr bwMode="auto">
            <a:xfrm>
              <a:off x="1500225" y="3195895"/>
              <a:ext cx="2219637" cy="30792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0" h="127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일반선발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: 30%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003E8A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내외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003E8A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grpSp>
          <p:nvGrpSpPr>
            <p:cNvPr id="6" name="그룹 54"/>
            <p:cNvGrpSpPr>
              <a:grpSpLocks/>
            </p:cNvGrpSpPr>
            <p:nvPr/>
          </p:nvGrpSpPr>
          <p:grpSpPr bwMode="auto">
            <a:xfrm>
              <a:off x="1438902" y="3187783"/>
              <a:ext cx="2342282" cy="324002"/>
              <a:chOff x="1438902" y="3182837"/>
              <a:chExt cx="2342282" cy="360002"/>
            </a:xfrm>
          </p:grpSpPr>
          <p:sp>
            <p:nvSpPr>
              <p:cNvPr id="83" name="사다리꼴 82"/>
              <p:cNvSpPr/>
              <p:nvPr/>
            </p:nvSpPr>
            <p:spPr bwMode="auto">
              <a:xfrm rot="16200000" flipH="1">
                <a:off x="1277175" y="3344564"/>
                <a:ext cx="360002" cy="36548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사다리꼴 83"/>
              <p:cNvSpPr/>
              <p:nvPr/>
            </p:nvSpPr>
            <p:spPr bwMode="auto">
              <a:xfrm rot="5400000">
                <a:off x="3582909" y="3344563"/>
                <a:ext cx="360002" cy="36549"/>
              </a:xfrm>
              <a:prstGeom prst="trapezoid">
                <a:avLst>
                  <a:gd name="adj" fmla="val 103028"/>
                </a:avLst>
              </a:prstGeom>
              <a:solidFill>
                <a:srgbClr val="003E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7" name="그룹 87"/>
          <p:cNvGrpSpPr/>
          <p:nvPr/>
        </p:nvGrpSpPr>
        <p:grpSpPr>
          <a:xfrm>
            <a:off x="356880" y="923509"/>
            <a:ext cx="8420400" cy="1569387"/>
            <a:chOff x="356880" y="923509"/>
            <a:chExt cx="8420400" cy="1569387"/>
          </a:xfrm>
          <a:effectLst>
            <a:outerShdw blurRad="254000" dist="165100" dir="5400000" sx="95000" sy="95000" algn="t" rotWithShape="0">
              <a:prstClr val="black">
                <a:alpha val="17000"/>
              </a:prstClr>
            </a:outerShdw>
          </a:effectLst>
        </p:grpSpPr>
        <p:sp>
          <p:nvSpPr>
            <p:cNvPr id="69" name="직사각형 68"/>
            <p:cNvSpPr/>
            <p:nvPr/>
          </p:nvSpPr>
          <p:spPr>
            <a:xfrm>
              <a:off x="356880" y="923509"/>
              <a:ext cx="8420400" cy="1569387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70" name="직사각형 3-1"/>
            <p:cNvSpPr>
              <a:spLocks noChangeArrowheads="1"/>
            </p:cNvSpPr>
            <p:nvPr/>
          </p:nvSpPr>
          <p:spPr bwMode="auto">
            <a:xfrm>
              <a:off x="445700" y="1032202"/>
              <a:ext cx="3870162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나군</a:t>
              </a:r>
              <a:endParaRPr lang="ko-KR" altLang="en-US" sz="24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356880" y="923510"/>
              <a:ext cx="84204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8" name="그룹 78"/>
            <p:cNvGrpSpPr/>
            <p:nvPr/>
          </p:nvGrpSpPr>
          <p:grpSpPr>
            <a:xfrm>
              <a:off x="461228" y="1484784"/>
              <a:ext cx="8073579" cy="880108"/>
              <a:chOff x="445702" y="1484784"/>
              <a:chExt cx="8073579" cy="880108"/>
            </a:xfrm>
          </p:grpSpPr>
          <p:grpSp>
            <p:nvGrpSpPr>
              <p:cNvPr id="9" name="그룹 74"/>
              <p:cNvGrpSpPr/>
              <p:nvPr/>
            </p:nvGrpSpPr>
            <p:grpSpPr>
              <a:xfrm>
                <a:off x="445702" y="1484784"/>
                <a:ext cx="3890799" cy="880108"/>
                <a:chOff x="445702" y="1484784"/>
                <a:chExt cx="3890799" cy="880108"/>
              </a:xfrm>
            </p:grpSpPr>
            <p:sp>
              <p:nvSpPr>
                <p:cNvPr id="7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45702" y="1484784"/>
                  <a:ext cx="3890799" cy="391327"/>
                </a:xfrm>
                <a:prstGeom prst="rect">
                  <a:avLst/>
                </a:prstGeom>
                <a:noFill/>
              </p:spPr>
              <p:txBody>
                <a:bodyPr lIns="90000" tIns="46800" rIns="90000" bIns="4680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>
                    <a:lnSpc>
                      <a:spcPct val="110000"/>
                    </a:lnSpc>
                    <a:defRPr/>
                  </a:pPr>
                  <a:r>
                    <a:rPr lang="ko-KR" altLang="en-US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지원자격</a:t>
                  </a:r>
                  <a:endParaRPr lang="en-US" altLang="ko-KR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74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45702" y="1839491"/>
                  <a:ext cx="3890799" cy="525401"/>
                </a:xfrm>
                <a:prstGeom prst="rect">
                  <a:avLst/>
                </a:prstGeom>
                <a:noFill/>
              </p:spPr>
              <p:txBody>
                <a:bodyPr lIns="90000" tIns="46800" rIns="90000" bIns="4680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altLang="ko-KR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2014</a:t>
                  </a:r>
                  <a:r>
                    <a:rPr lang="ko-KR" altLang="en-US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년 </a:t>
                  </a:r>
                  <a:r>
                    <a:rPr lang="en-US" altLang="ko-KR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2</a:t>
                  </a:r>
                  <a:r>
                    <a:rPr lang="ko-KR" altLang="en-US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월 이전 고등학교 졸업</a:t>
                  </a:r>
                  <a:r>
                    <a:rPr lang="en-US" altLang="ko-KR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(</a:t>
                  </a:r>
                  <a:r>
                    <a:rPr lang="ko-KR" altLang="en-US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예정</a:t>
                  </a:r>
                  <a:r>
                    <a:rPr lang="en-US" altLang="ko-KR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)</a:t>
                  </a:r>
                  <a:r>
                    <a:rPr lang="ko-KR" altLang="en-US" sz="14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자 또는 법령에 의하여 이와 동등 이상의 학력이 있다고 인정된 자</a:t>
                  </a:r>
                </a:p>
              </p:txBody>
            </p:sp>
          </p:grpSp>
          <p:grpSp>
            <p:nvGrpSpPr>
              <p:cNvPr id="10" name="그룹 75"/>
              <p:cNvGrpSpPr/>
              <p:nvPr/>
            </p:nvGrpSpPr>
            <p:grpSpPr>
              <a:xfrm>
                <a:off x="4628482" y="1484784"/>
                <a:ext cx="3890799" cy="710831"/>
                <a:chOff x="307577" y="1484784"/>
                <a:chExt cx="3890799" cy="710831"/>
              </a:xfrm>
            </p:grpSpPr>
            <p:sp>
              <p:nvSpPr>
                <p:cNvPr id="7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307577" y="1484784"/>
                  <a:ext cx="3890799" cy="391327"/>
                </a:xfrm>
                <a:prstGeom prst="rect">
                  <a:avLst/>
                </a:prstGeom>
                <a:noFill/>
              </p:spPr>
              <p:txBody>
                <a:bodyPr lIns="90000" tIns="46800" rIns="90000" bIns="4680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>
                    <a:lnSpc>
                      <a:spcPct val="110000"/>
                    </a:lnSpc>
                    <a:defRPr/>
                  </a:pPr>
                  <a:r>
                    <a:rPr lang="ko-KR" altLang="en-US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40" pitchFamily="18" charset="-127"/>
                      <a:ea typeface="-윤고딕340" pitchFamily="18" charset="-127"/>
                      <a:cs typeface="Arial" pitchFamily="34" charset="0"/>
                    </a:rPr>
                    <a:t>모집인원</a:t>
                  </a:r>
                  <a:endParaRPr lang="en-US" altLang="ko-KR" spc="-1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78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307577" y="1839491"/>
                  <a:ext cx="3890799" cy="356124"/>
                </a:xfrm>
                <a:prstGeom prst="rect">
                  <a:avLst/>
                </a:prstGeom>
                <a:noFill/>
              </p:spPr>
              <p:txBody>
                <a:bodyPr lIns="90000" tIns="46800" rIns="90000" bIns="46800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en-US" altLang="ko-KR" sz="17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913</a:t>
                  </a:r>
                  <a:r>
                    <a:rPr lang="ko-KR" altLang="en-US" sz="1700" spc="-10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명</a:t>
                  </a:r>
                </a:p>
              </p:txBody>
            </p:sp>
          </p:grpSp>
        </p:grpSp>
        <p:cxnSp>
          <p:nvCxnSpPr>
            <p:cNvPr id="85" name="직선 연결선 84"/>
            <p:cNvCxnSpPr/>
            <p:nvPr/>
          </p:nvCxnSpPr>
          <p:spPr>
            <a:xfrm>
              <a:off x="4564866" y="1522884"/>
              <a:ext cx="0" cy="88010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55"/>
          <p:cNvGrpSpPr>
            <a:grpSpLocks/>
          </p:cNvGrpSpPr>
          <p:nvPr/>
        </p:nvGrpSpPr>
        <p:grpSpPr bwMode="auto">
          <a:xfrm>
            <a:off x="4325938" y="4560744"/>
            <a:ext cx="444500" cy="323850"/>
            <a:chOff x="4220666" y="4740405"/>
            <a:chExt cx="444511" cy="324182"/>
          </a:xfrm>
        </p:grpSpPr>
        <p:grpSp>
          <p:nvGrpSpPr>
            <p:cNvPr id="12" name="화살표1"/>
            <p:cNvGrpSpPr/>
            <p:nvPr/>
          </p:nvGrpSpPr>
          <p:grpSpPr>
            <a:xfrm rot="18900000">
              <a:off x="4340995" y="4740405"/>
              <a:ext cx="324182" cy="324182"/>
              <a:chOff x="142843" y="1357298"/>
              <a:chExt cx="2571769" cy="2571768"/>
            </a:xfrm>
            <a:solidFill>
              <a:srgbClr val="003E8A"/>
            </a:solidFill>
          </p:grpSpPr>
          <p:sp>
            <p:nvSpPr>
              <p:cNvPr id="63" name="모서리가 둥근 직사각형 62"/>
              <p:cNvSpPr/>
              <p:nvPr/>
            </p:nvSpPr>
            <p:spPr>
              <a:xfrm>
                <a:off x="1857356" y="1357298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모서리가 둥근 직사각형 63"/>
              <p:cNvSpPr/>
              <p:nvPr/>
            </p:nvSpPr>
            <p:spPr>
              <a:xfrm rot="16200000">
                <a:off x="1000099" y="2214554"/>
                <a:ext cx="857256" cy="257176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1" name="모서리가 둥근 직사각형 60"/>
            <p:cNvSpPr/>
            <p:nvPr/>
          </p:nvSpPr>
          <p:spPr>
            <a:xfrm>
              <a:off x="4357194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모서리가 둥근 직사각형 61"/>
            <p:cNvSpPr/>
            <p:nvPr/>
          </p:nvSpPr>
          <p:spPr>
            <a:xfrm>
              <a:off x="4220666" y="4848466"/>
              <a:ext cx="107953" cy="108061"/>
            </a:xfrm>
            <a:prstGeom prst="roundRect">
              <a:avLst>
                <a:gd name="adj" fmla="val 50000"/>
              </a:avLst>
            </a:prstGeom>
            <a:solidFill>
              <a:srgbClr val="003E8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7" name="직사각형 3-1"/>
          <p:cNvSpPr>
            <a:spLocks noChangeArrowheads="1"/>
          </p:cNvSpPr>
          <p:nvPr/>
        </p:nvSpPr>
        <p:spPr bwMode="auto">
          <a:xfrm>
            <a:off x="5490491" y="4552494"/>
            <a:ext cx="805533" cy="340350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수능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68" name="직사각형 3-1"/>
          <p:cNvSpPr>
            <a:spLocks noChangeArrowheads="1"/>
          </p:cNvSpPr>
          <p:nvPr/>
        </p:nvSpPr>
        <p:spPr bwMode="auto">
          <a:xfrm>
            <a:off x="2376937" y="4507226"/>
            <a:ext cx="619804" cy="430887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8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수능</a:t>
            </a:r>
            <a:endParaRPr lang="ko-KR" altLang="en-US" sz="28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73" name="직사각형 3-1"/>
          <p:cNvSpPr>
            <a:spLocks noChangeArrowheads="1"/>
          </p:cNvSpPr>
          <p:nvPr/>
        </p:nvSpPr>
        <p:spPr bwMode="auto">
          <a:xfrm>
            <a:off x="6710538" y="4538003"/>
            <a:ext cx="928512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학생부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80" name="그림 79" descr="03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40768" y="5486400"/>
            <a:ext cx="2030847" cy="9503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65000"/>
              </a:prstClr>
            </a:outerShdw>
          </a:effectLst>
        </p:spPr>
      </p:pic>
      <p:pic>
        <p:nvPicPr>
          <p:cNvPr id="82" name="그림 81" descr="032.png"/>
          <p:cNvPicPr>
            <a:picLocks noChangeAspect="1"/>
          </p:cNvPicPr>
          <p:nvPr/>
        </p:nvPicPr>
        <p:blipFill>
          <a:blip r:embed="rId8" cstate="print">
            <a:lum bright="-13000" contrast="23000"/>
          </a:blip>
          <a:stretch>
            <a:fillRect/>
          </a:stretch>
        </p:blipFill>
        <p:spPr>
          <a:xfrm>
            <a:off x="6280736" y="5564188"/>
            <a:ext cx="2084060" cy="97948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65000"/>
              </a:prstClr>
            </a:outerShdw>
          </a:effectLst>
        </p:spPr>
      </p:pic>
      <p:pic>
        <p:nvPicPr>
          <p:cNvPr id="86" name="그림 39" descr="051.png" hidden="1"/>
          <p:cNvPicPr preferRelativeResize="0">
            <a:picLocks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5025" y="3625850"/>
            <a:ext cx="3030538" cy="38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8.33333E-7 0.07338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4687 -1.11111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8.33333E-7 -4.07407E-6 L 0.04688 -4.07407E-6 " pathEditMode="relative" ptsTypes="AA">
                                      <p:cBhvr>
                                        <p:cTn id="32" dur="500" spd="-100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4687 -1.11111E-6 " pathEditMode="relative" ptsTypes="AA">
                                      <p:cBhvr>
                                        <p:cTn id="53" dur="5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그림 25" descr="049.png"/>
          <p:cNvPicPr>
            <a:picLocks noChangeAspect="1"/>
          </p:cNvPicPr>
          <p:nvPr/>
        </p:nvPicPr>
        <p:blipFill>
          <a:blip r:embed="rId2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44" descr="022.png"/>
          <p:cNvPicPr>
            <a:picLocks noChangeAspect="1"/>
          </p:cNvPicPr>
          <p:nvPr/>
        </p:nvPicPr>
        <p:blipFill>
          <a:blip r:embed="rId3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정시모집 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- 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가군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·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나군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(</a:t>
            </a:r>
            <a:r>
              <a:rPr lang="ko-KR" altLang="en-US" sz="2800" spc="-100" dirty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예체능</a:t>
            </a:r>
            <a:r>
              <a:rPr lang="en-US" altLang="ko-KR" sz="2800" spc="-100" dirty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)</a:t>
            </a: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161"/>
          <p:cNvGrpSpPr/>
          <p:nvPr/>
        </p:nvGrpSpPr>
        <p:grpSpPr>
          <a:xfrm>
            <a:off x="366406" y="923510"/>
            <a:ext cx="2872093" cy="932400"/>
            <a:chOff x="375931" y="3068951"/>
            <a:chExt cx="4163036" cy="932400"/>
          </a:xfrm>
          <a:effectLst>
            <a:outerShdw blurRad="304800" dist="127000" dir="5400000" sx="90000" sy="90000" algn="t" rotWithShape="0">
              <a:prstClr val="black">
                <a:alpha val="14000"/>
              </a:prstClr>
            </a:outerShdw>
          </a:effectLst>
        </p:grpSpPr>
        <p:sp>
          <p:nvSpPr>
            <p:cNvPr id="42" name="직사각형 41"/>
            <p:cNvSpPr/>
            <p:nvPr/>
          </p:nvSpPr>
          <p:spPr>
            <a:xfrm>
              <a:off x="375932" y="3068951"/>
              <a:ext cx="4163035" cy="9324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직사각형 3-1"/>
            <p:cNvSpPr>
              <a:spLocks noChangeArrowheads="1"/>
            </p:cNvSpPr>
            <p:nvPr/>
          </p:nvSpPr>
          <p:spPr bwMode="auto">
            <a:xfrm>
              <a:off x="457077" y="3177643"/>
              <a:ext cx="3960576" cy="307777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가군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[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서울캠퍼스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]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44" name="직사각형 3-1"/>
            <p:cNvSpPr>
              <a:spLocks noChangeArrowheads="1"/>
            </p:cNvSpPr>
            <p:nvPr/>
          </p:nvSpPr>
          <p:spPr bwMode="auto">
            <a:xfrm>
              <a:off x="457079" y="3506400"/>
              <a:ext cx="3981695" cy="325475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defRPr/>
              </a:pP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음악 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미술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무용</a:t>
              </a:r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75931" y="3068951"/>
              <a:ext cx="41616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그룹 161"/>
          <p:cNvGrpSpPr/>
          <p:nvPr/>
        </p:nvGrpSpPr>
        <p:grpSpPr>
          <a:xfrm>
            <a:off x="3491880" y="923510"/>
            <a:ext cx="5293345" cy="938467"/>
            <a:chOff x="375931" y="3068951"/>
            <a:chExt cx="4163036" cy="938467"/>
          </a:xfrm>
          <a:effectLst>
            <a:outerShdw blurRad="304800" dist="127000" dir="5400000" sx="90000" sy="90000" algn="t" rotWithShape="0">
              <a:prstClr val="black">
                <a:alpha val="14000"/>
              </a:prstClr>
            </a:outerShdw>
          </a:effectLst>
        </p:grpSpPr>
        <p:sp>
          <p:nvSpPr>
            <p:cNvPr id="57" name="직사각형 56"/>
            <p:cNvSpPr/>
            <p:nvPr/>
          </p:nvSpPr>
          <p:spPr>
            <a:xfrm>
              <a:off x="375933" y="3068951"/>
              <a:ext cx="4163034" cy="93198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직사각형 3-1"/>
            <p:cNvSpPr>
              <a:spLocks noChangeArrowheads="1"/>
            </p:cNvSpPr>
            <p:nvPr/>
          </p:nvSpPr>
          <p:spPr bwMode="auto">
            <a:xfrm>
              <a:off x="457077" y="3177643"/>
              <a:ext cx="3960576" cy="307777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나군 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[</a:t>
              </a: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국제캠퍼스</a:t>
              </a:r>
              <a:r>
                <a:rPr lang="en-US" altLang="ko-KR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]</a:t>
              </a:r>
              <a:endParaRPr lang="ko-KR" altLang="en-US" sz="20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  <p:sp>
          <p:nvSpPr>
            <p:cNvPr id="62" name="직사각형 3-1"/>
            <p:cNvSpPr>
              <a:spLocks noChangeArrowheads="1"/>
            </p:cNvSpPr>
            <p:nvPr/>
          </p:nvSpPr>
          <p:spPr bwMode="auto">
            <a:xfrm>
              <a:off x="457078" y="3482017"/>
              <a:ext cx="3981695" cy="525401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디자인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도예 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포스트모던음악학과 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연극영화학과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연출 및 제작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 /</a:t>
              </a:r>
            </a:p>
            <a:p>
              <a:pPr>
                <a:defRPr/>
              </a:pP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연극영화학과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연기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 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체육학과 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/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스포츠지도</a:t>
              </a:r>
              <a:r>
                <a:rPr lang="en-US" altLang="ko-KR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4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태권도학과</a:t>
              </a: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375931" y="3068951"/>
              <a:ext cx="41616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82"/>
          <p:cNvGrpSpPr/>
          <p:nvPr/>
        </p:nvGrpSpPr>
        <p:grpSpPr>
          <a:xfrm>
            <a:off x="2411999" y="2351313"/>
            <a:ext cx="1404000" cy="4113911"/>
            <a:chOff x="2489918" y="2351313"/>
            <a:chExt cx="1404000" cy="4113911"/>
          </a:xfrm>
        </p:grpSpPr>
        <p:pic>
          <p:nvPicPr>
            <p:cNvPr id="27697" name="그림 92" descr="066.pn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489918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" name="TextBox 113"/>
            <p:cNvSpPr txBox="1"/>
            <p:nvPr/>
          </p:nvSpPr>
          <p:spPr bwMode="auto">
            <a:xfrm>
              <a:off x="2681936" y="3825805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수능</a:t>
              </a:r>
              <a:endParaRPr lang="en-US" altLang="ko-KR" sz="1400" spc="-5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50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 bwMode="auto">
            <a:xfrm>
              <a:off x="2681936" y="5700779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실기</a:t>
              </a:r>
              <a:endParaRPr lang="en-US" altLang="ko-KR" sz="1400" spc="-50" dirty="0" smtClean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50</a:t>
              </a:r>
              <a:r>
                <a:rPr lang="en-US" altLang="ko-KR" sz="1400" spc="-50" dirty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7" name="그룹 83"/>
          <p:cNvGrpSpPr/>
          <p:nvPr/>
        </p:nvGrpSpPr>
        <p:grpSpPr>
          <a:xfrm>
            <a:off x="3502800" y="2351313"/>
            <a:ext cx="1404000" cy="4113911"/>
            <a:chOff x="3569207" y="2351313"/>
            <a:chExt cx="1404000" cy="4113911"/>
          </a:xfrm>
        </p:grpSpPr>
        <p:pic>
          <p:nvPicPr>
            <p:cNvPr id="27694" name="그림 93" descr="066.pn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569207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" name="TextBox 115"/>
            <p:cNvSpPr txBox="1"/>
            <p:nvPr/>
          </p:nvSpPr>
          <p:spPr bwMode="auto">
            <a:xfrm>
              <a:off x="3762576" y="3445559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수능</a:t>
              </a:r>
              <a:endParaRPr lang="en-US" altLang="ko-KR" sz="1400" spc="-5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40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17" name="TextBox 116"/>
            <p:cNvSpPr txBox="1"/>
            <p:nvPr/>
          </p:nvSpPr>
          <p:spPr bwMode="auto">
            <a:xfrm>
              <a:off x="3762576" y="5700779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실기</a:t>
              </a:r>
              <a:endParaRPr lang="en-US" altLang="ko-KR" sz="1400" spc="-50" dirty="0" smtClean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60</a:t>
              </a:r>
              <a:r>
                <a:rPr lang="en-US" altLang="ko-KR" sz="1400" spc="-50" dirty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8" name="그룹 85"/>
          <p:cNvGrpSpPr/>
          <p:nvPr/>
        </p:nvGrpSpPr>
        <p:grpSpPr>
          <a:xfrm>
            <a:off x="4589999" y="2351313"/>
            <a:ext cx="1404000" cy="4113911"/>
            <a:chOff x="4642774" y="2351313"/>
            <a:chExt cx="1404000" cy="4113911"/>
          </a:xfrm>
        </p:grpSpPr>
        <p:pic>
          <p:nvPicPr>
            <p:cNvPr id="27691" name="그림 94" descr="066.png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4642774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" name="TextBox 111"/>
            <p:cNvSpPr txBox="1"/>
            <p:nvPr/>
          </p:nvSpPr>
          <p:spPr bwMode="auto">
            <a:xfrm>
              <a:off x="4833976" y="4563224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수능</a:t>
              </a:r>
              <a:endParaRPr lang="en-US" altLang="ko-KR" sz="1400" spc="-5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70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 bwMode="auto">
            <a:xfrm>
              <a:off x="4833976" y="5700779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실기</a:t>
              </a:r>
              <a:endParaRPr lang="en-US" altLang="ko-KR" sz="1400" spc="-50" dirty="0" smtClean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30</a:t>
              </a:r>
              <a:r>
                <a:rPr lang="en-US" altLang="ko-KR" sz="1400" spc="-50" dirty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9" name="그룹 86"/>
          <p:cNvGrpSpPr/>
          <p:nvPr/>
        </p:nvGrpSpPr>
        <p:grpSpPr>
          <a:xfrm>
            <a:off x="5680799" y="2351313"/>
            <a:ext cx="1404000" cy="4113911"/>
            <a:chOff x="5719942" y="2351313"/>
            <a:chExt cx="1404000" cy="4113911"/>
          </a:xfrm>
        </p:grpSpPr>
        <p:pic>
          <p:nvPicPr>
            <p:cNvPr id="27688" name="그림 93" descr="066.pn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719942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4" name="TextBox 123"/>
            <p:cNvSpPr txBox="1"/>
            <p:nvPr/>
          </p:nvSpPr>
          <p:spPr bwMode="auto">
            <a:xfrm>
              <a:off x="5926493" y="3445559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수능</a:t>
              </a:r>
              <a:endParaRPr lang="en-US" altLang="ko-KR" sz="1400" spc="-5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40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25" name="TextBox 124"/>
            <p:cNvSpPr txBox="1"/>
            <p:nvPr/>
          </p:nvSpPr>
          <p:spPr bwMode="auto">
            <a:xfrm>
              <a:off x="5926493" y="5700779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실기</a:t>
              </a:r>
              <a:endParaRPr lang="en-US" altLang="ko-KR" sz="1400" spc="-50" dirty="0" smtClean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60</a:t>
              </a:r>
              <a:r>
                <a:rPr lang="en-US" altLang="ko-KR" sz="1400" spc="-50" dirty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10" name="그룹 88"/>
          <p:cNvGrpSpPr/>
          <p:nvPr/>
        </p:nvGrpSpPr>
        <p:grpSpPr>
          <a:xfrm>
            <a:off x="6767999" y="2351313"/>
            <a:ext cx="1404000" cy="4113911"/>
            <a:chOff x="6793510" y="2351313"/>
            <a:chExt cx="1404000" cy="4113911"/>
          </a:xfrm>
        </p:grpSpPr>
        <p:pic>
          <p:nvPicPr>
            <p:cNvPr id="27685" name="그림 94" descr="066.png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6793510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" name="TextBox 125"/>
            <p:cNvSpPr txBox="1"/>
            <p:nvPr/>
          </p:nvSpPr>
          <p:spPr bwMode="auto">
            <a:xfrm>
              <a:off x="6981262" y="4563224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수능</a:t>
              </a:r>
              <a:endParaRPr lang="en-US" altLang="ko-KR" sz="1400" spc="-5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70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 bwMode="auto">
            <a:xfrm>
              <a:off x="6981262" y="5700779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실기</a:t>
              </a:r>
              <a:endParaRPr lang="en-US" altLang="ko-KR" sz="1400" spc="-50" dirty="0" smtClean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30</a:t>
              </a:r>
              <a:r>
                <a:rPr lang="en-US" altLang="ko-KR" sz="1400" spc="-50" dirty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11" name="그룹 89"/>
          <p:cNvGrpSpPr/>
          <p:nvPr/>
        </p:nvGrpSpPr>
        <p:grpSpPr>
          <a:xfrm>
            <a:off x="7855200" y="2351313"/>
            <a:ext cx="1404000" cy="4113911"/>
            <a:chOff x="7855200" y="2351313"/>
            <a:chExt cx="1404000" cy="4113911"/>
          </a:xfrm>
        </p:grpSpPr>
        <p:pic>
          <p:nvPicPr>
            <p:cNvPr id="27682" name="그림 109" descr="066.png"/>
            <p:cNvPicPr preferRelativeResize="0">
              <a:picLocks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7855200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" name="TextBox 127"/>
            <p:cNvSpPr txBox="1"/>
            <p:nvPr/>
          </p:nvSpPr>
          <p:spPr bwMode="auto">
            <a:xfrm>
              <a:off x="8053937" y="3446014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수능</a:t>
              </a:r>
              <a:endParaRPr lang="en-US" altLang="ko-KR" sz="1400" spc="-5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40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 bwMode="auto">
            <a:xfrm>
              <a:off x="8053937" y="5701232"/>
              <a:ext cx="480799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prstClr val="white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실적</a:t>
              </a:r>
              <a:endParaRPr lang="en-US" altLang="ko-KR" sz="1400" spc="-50" dirty="0" smtClean="0">
                <a:ln>
                  <a:prstDash val="solid"/>
                </a:ln>
                <a:solidFill>
                  <a:prstClr val="white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prstClr val="white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60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prstClr val="white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prstClr val="white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12" name="그룹 79"/>
          <p:cNvGrpSpPr/>
          <p:nvPr/>
        </p:nvGrpSpPr>
        <p:grpSpPr>
          <a:xfrm>
            <a:off x="237600" y="2351313"/>
            <a:ext cx="1404000" cy="4113911"/>
            <a:chOff x="368225" y="2351313"/>
            <a:chExt cx="1404000" cy="4113911"/>
          </a:xfrm>
        </p:grpSpPr>
        <p:pic>
          <p:nvPicPr>
            <p:cNvPr id="27678" name="그림 66" descr="066.png"/>
            <p:cNvPicPr preferRelativeResize="0">
              <a:picLocks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368225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그룹 77"/>
            <p:cNvGrpSpPr/>
            <p:nvPr/>
          </p:nvGrpSpPr>
          <p:grpSpPr>
            <a:xfrm>
              <a:off x="553674" y="2410093"/>
              <a:ext cx="480466" cy="3683358"/>
              <a:chOff x="553674" y="2410093"/>
              <a:chExt cx="480466" cy="3683358"/>
            </a:xfrm>
          </p:grpSpPr>
          <p:sp>
            <p:nvSpPr>
              <p:cNvPr id="121" name="TextBox 120"/>
              <p:cNvSpPr txBox="1"/>
              <p:nvPr/>
            </p:nvSpPr>
            <p:spPr bwMode="auto">
              <a:xfrm>
                <a:off x="553674" y="2410093"/>
                <a:ext cx="480466" cy="320409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85000"/>
                  </a:lnSpc>
                  <a:defRPr/>
                </a:pPr>
                <a:r>
                  <a:rPr lang="ko-KR" altLang="en-US" sz="1200" spc="-50" dirty="0" smtClean="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학생부</a:t>
                </a:r>
                <a:endParaRPr lang="en-US" altLang="ko-KR" sz="1200" spc="-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85000"/>
                  </a:lnSpc>
                  <a:defRPr/>
                </a:pPr>
                <a:r>
                  <a:rPr lang="en-US" altLang="ko-KR" sz="1200" spc="-50" dirty="0" smtClean="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10</a:t>
                </a:r>
                <a:r>
                  <a:rPr lang="en-US" altLang="ko-KR" sz="1200" spc="-50" dirty="0">
                    <a:ln>
                      <a:prstDash val="solid"/>
                    </a:ln>
                    <a:solidFill>
                      <a:prstClr val="black">
                        <a:lumMod val="95000"/>
                        <a:lumOff val="5000"/>
                      </a:prstClr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%</a:t>
                </a:r>
                <a:endParaRPr lang="ko-KR" altLang="en-US" sz="1200" spc="-50" dirty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 bwMode="auto">
              <a:xfrm>
                <a:off x="553674" y="3069688"/>
                <a:ext cx="480466" cy="39267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 dirty="0" smtClean="0">
                    <a:ln>
                      <a:prstDash val="solid"/>
                    </a:ln>
                    <a:solidFill>
                      <a:schemeClr val="bg1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수능</a:t>
                </a:r>
                <a:endPara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altLang="ko-KR" sz="1400" spc="-50" dirty="0" smtClean="0">
                    <a:ln>
                      <a:prstDash val="solid"/>
                    </a:ln>
                    <a:solidFill>
                      <a:schemeClr val="bg1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20</a:t>
                </a:r>
                <a:r>
                  <a:rPr lang="en-US" altLang="ko-KR" sz="1400" spc="-50" dirty="0">
                    <a:ln>
                      <a:prstDash val="solid"/>
                    </a:ln>
                    <a:solidFill>
                      <a:schemeClr val="bg1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%</a:t>
                </a:r>
                <a:endParaRPr lang="ko-KR" altLang="en-US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 bwMode="auto">
              <a:xfrm>
                <a:off x="553674" y="5700779"/>
                <a:ext cx="480466" cy="392672"/>
              </a:xfrm>
              <a:prstGeom prst="rect">
                <a:avLst/>
              </a:prstGeom>
              <a:noFill/>
            </p:spPr>
            <p:txBody>
              <a:bodyPr lIns="0" tIns="0" rIns="0" bIns="0" anchor="b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ko-KR" altLang="en-US" sz="1400" spc="-50" dirty="0" smtClean="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실기</a:t>
                </a:r>
                <a:endParaRPr lang="en-US" altLang="ko-KR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  <a:p>
                <a:pPr>
                  <a:lnSpc>
                    <a:spcPct val="90000"/>
                  </a:lnSpc>
                  <a:defRPr/>
                </a:pPr>
                <a:r>
                  <a:rPr lang="en-US" altLang="ko-KR" sz="1400" spc="-50" dirty="0" smtClean="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70</a:t>
                </a:r>
                <a:r>
                  <a:rPr lang="en-US" altLang="ko-KR" sz="1400" spc="-50" dirty="0">
                    <a:ln>
                      <a:prstDash val="solid"/>
                    </a:ln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%</a:t>
                </a:r>
                <a:endParaRPr lang="ko-KR" altLang="en-US" sz="1400" spc="-50" dirty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</p:grpSp>
      </p:grpSp>
      <p:grpSp>
        <p:nvGrpSpPr>
          <p:cNvPr id="14" name="그룹 80"/>
          <p:cNvGrpSpPr/>
          <p:nvPr/>
        </p:nvGrpSpPr>
        <p:grpSpPr>
          <a:xfrm>
            <a:off x="1324799" y="2351313"/>
            <a:ext cx="1404000" cy="4113911"/>
            <a:chOff x="1433311" y="2351313"/>
            <a:chExt cx="1404000" cy="4113911"/>
          </a:xfrm>
        </p:grpSpPr>
        <p:pic>
          <p:nvPicPr>
            <p:cNvPr id="27674" name="그림 91" descr="066.png"/>
            <p:cNvPicPr preferRelativeResize="0">
              <a:picLocks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1433311" y="2351313"/>
              <a:ext cx="1404000" cy="4113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" name="TextBox 117"/>
            <p:cNvSpPr txBox="1"/>
            <p:nvPr/>
          </p:nvSpPr>
          <p:spPr bwMode="auto">
            <a:xfrm>
              <a:off x="1592792" y="2698197"/>
              <a:ext cx="480606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학생부</a:t>
              </a:r>
              <a:endParaRPr lang="en-US" altLang="ko-KR" sz="1400" spc="-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20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19" name="TextBox 118"/>
            <p:cNvSpPr txBox="1"/>
            <p:nvPr/>
          </p:nvSpPr>
          <p:spPr bwMode="auto">
            <a:xfrm>
              <a:off x="1592792" y="3445559"/>
              <a:ext cx="480606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수능</a:t>
              </a:r>
              <a:endParaRPr lang="en-US" altLang="ko-KR" sz="1400" spc="-50" dirty="0" smtClean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20</a:t>
              </a:r>
              <a:r>
                <a:rPr lang="en-US" altLang="ko-KR" sz="1400" spc="-50" dirty="0">
                  <a:ln>
                    <a:prstDash val="solid"/>
                  </a:ln>
                  <a:solidFill>
                    <a:schemeClr val="bg1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solidFill>
                  <a:schemeClr val="bg1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 bwMode="auto">
            <a:xfrm>
              <a:off x="1592792" y="5700779"/>
              <a:ext cx="480606" cy="392672"/>
            </a:xfrm>
            <a:prstGeom prst="rect">
              <a:avLst/>
            </a:prstGeom>
            <a:noFill/>
          </p:spPr>
          <p:txBody>
            <a:bodyPr lIns="0" tIns="0" rIns="0" bIns="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ko-KR" altLang="en-US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실기</a:t>
              </a:r>
              <a:endParaRPr lang="en-US" altLang="ko-KR" sz="1400" spc="-50" dirty="0" smtClean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>
                <a:lnSpc>
                  <a:spcPct val="90000"/>
                </a:lnSpc>
                <a:defRPr/>
              </a:pPr>
              <a:r>
                <a:rPr lang="en-US" altLang="ko-KR" sz="1400" spc="-50" dirty="0" smtClean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60</a:t>
              </a:r>
              <a:r>
                <a:rPr lang="en-US" altLang="ko-KR" sz="1400" spc="-50" dirty="0">
                  <a:ln>
                    <a:prstDash val="solid"/>
                  </a:ln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%</a:t>
              </a:r>
              <a:endParaRPr lang="ko-KR" altLang="en-US" sz="1400" spc="-50" dirty="0">
                <a:ln>
                  <a:prstDash val="solid"/>
                </a:ln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sp>
        <p:nvSpPr>
          <p:cNvPr id="70" name="직사각형 3-1"/>
          <p:cNvSpPr>
            <a:spLocks noChangeArrowheads="1"/>
          </p:cNvSpPr>
          <p:nvPr/>
        </p:nvSpPr>
        <p:spPr bwMode="auto">
          <a:xfrm>
            <a:off x="2444291" y="6258050"/>
            <a:ext cx="90851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spc="-15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디자인</a:t>
            </a:r>
            <a:r>
              <a:rPr lang="en-US" altLang="ko-KR" sz="1400" spc="-15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, </a:t>
            </a:r>
            <a:r>
              <a:rPr lang="ko-KR" altLang="en-US" sz="1400" spc="-15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도예</a:t>
            </a:r>
            <a:endParaRPr lang="ko-KR" altLang="en-US" sz="1400" spc="-150" dirty="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76" name="직사각형 3-1"/>
          <p:cNvSpPr>
            <a:spLocks noChangeArrowheads="1"/>
          </p:cNvSpPr>
          <p:nvPr/>
        </p:nvSpPr>
        <p:spPr bwMode="auto">
          <a:xfrm>
            <a:off x="4689788" y="6258050"/>
            <a:ext cx="785812" cy="33239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연극영화학과</a:t>
            </a:r>
            <a:endParaRPr lang="en-US" altLang="ko-KR" sz="1200" spc="-10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altLang="ko-KR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(</a:t>
            </a:r>
            <a:r>
              <a:rPr lang="ko-KR" altLang="en-US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연출 및 제작</a:t>
            </a:r>
            <a:r>
              <a:rPr lang="en-US" altLang="ko-KR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)</a:t>
            </a:r>
            <a:endParaRPr lang="ko-KR" altLang="en-US" sz="1200" spc="-100" dirty="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85" name="직사각형 3-1"/>
          <p:cNvSpPr>
            <a:spLocks noChangeArrowheads="1"/>
          </p:cNvSpPr>
          <p:nvPr/>
        </p:nvSpPr>
        <p:spPr bwMode="auto">
          <a:xfrm>
            <a:off x="7931775" y="6258050"/>
            <a:ext cx="859800" cy="332399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2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스포츠지도</a:t>
            </a:r>
            <a:r>
              <a:rPr lang="en-US" altLang="ko-KR" sz="12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.</a:t>
            </a:r>
          </a:p>
          <a:p>
            <a:pPr algn="ctr">
              <a:lnSpc>
                <a:spcPct val="90000"/>
              </a:lnSpc>
              <a:defRPr/>
            </a:pPr>
            <a:r>
              <a:rPr lang="ko-KR" altLang="en-US" sz="12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태권도학과</a:t>
            </a:r>
            <a:endParaRPr lang="en-US" altLang="ko-KR" sz="1200" spc="-100" dirty="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91" name="직사각형 3-1"/>
          <p:cNvSpPr>
            <a:spLocks noChangeArrowheads="1"/>
          </p:cNvSpPr>
          <p:nvPr/>
        </p:nvSpPr>
        <p:spPr bwMode="auto">
          <a:xfrm>
            <a:off x="1485016" y="6258050"/>
            <a:ext cx="663228" cy="215444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spc="-15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미술</a:t>
            </a:r>
            <a:r>
              <a:rPr lang="en-US" altLang="ko-KR" sz="1400" spc="-15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, </a:t>
            </a:r>
            <a:r>
              <a:rPr lang="ko-KR" altLang="en-US" sz="1400" spc="-15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무용</a:t>
            </a:r>
            <a:endParaRPr lang="ko-KR" altLang="en-US" sz="1400" spc="-150" dirty="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73" name="직사각형 3-1"/>
          <p:cNvSpPr>
            <a:spLocks noChangeArrowheads="1"/>
          </p:cNvSpPr>
          <p:nvPr/>
        </p:nvSpPr>
        <p:spPr bwMode="auto">
          <a:xfrm>
            <a:off x="3672597" y="6258050"/>
            <a:ext cx="663702" cy="33239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포스트모던</a:t>
            </a:r>
            <a:endParaRPr lang="en-US" altLang="ko-KR" sz="1200" spc="-10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ko-KR" altLang="en-US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음악학과</a:t>
            </a:r>
            <a:endParaRPr lang="ko-KR" altLang="en-US" sz="1200" spc="-100" dirty="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79" name="직사각형 3-1"/>
          <p:cNvSpPr>
            <a:spLocks noChangeArrowheads="1"/>
          </p:cNvSpPr>
          <p:nvPr/>
        </p:nvSpPr>
        <p:spPr bwMode="auto">
          <a:xfrm>
            <a:off x="5793464" y="6258050"/>
            <a:ext cx="787400" cy="332399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ko-KR" altLang="en-US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연극영화학과</a:t>
            </a:r>
            <a:endParaRPr lang="en-US" altLang="ko-KR" sz="1200" spc="-10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altLang="ko-KR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(</a:t>
            </a:r>
            <a:r>
              <a:rPr lang="ko-KR" altLang="en-US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연기</a:t>
            </a:r>
            <a:r>
              <a:rPr lang="en-US" altLang="ko-KR" sz="12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)</a:t>
            </a:r>
            <a:endParaRPr lang="ko-KR" altLang="en-US" sz="1200" spc="-100" dirty="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82" name="직사각형 3-1"/>
          <p:cNvSpPr>
            <a:spLocks noChangeArrowheads="1"/>
          </p:cNvSpPr>
          <p:nvPr/>
        </p:nvSpPr>
        <p:spPr bwMode="auto">
          <a:xfrm>
            <a:off x="6887174" y="6258050"/>
            <a:ext cx="77359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spc="-15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체육학과</a:t>
            </a:r>
            <a:endParaRPr lang="ko-KR" altLang="en-US" sz="1400" spc="-150" dirty="0" smtClean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88" name="직사각형 3-1"/>
          <p:cNvSpPr>
            <a:spLocks noChangeArrowheads="1"/>
          </p:cNvSpPr>
          <p:nvPr/>
        </p:nvSpPr>
        <p:spPr bwMode="auto">
          <a:xfrm>
            <a:off x="579857" y="6258050"/>
            <a:ext cx="314170" cy="215444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spc="-15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음악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666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666 " pathEditMode="relative" ptsTypes="AA">
                                      <p:cBhvr>
                                        <p:cTn id="14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6" grpId="0"/>
      <p:bldP spid="85" grpId="0"/>
      <p:bldP spid="91" grpId="0"/>
      <p:bldP spid="73" grpId="0"/>
      <p:bldP spid="79" grpId="0"/>
      <p:bldP spid="82" grpId="0"/>
      <p:bldP spid="8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25" descr="049.png"/>
          <p:cNvPicPr>
            <a:picLocks noChangeAspect="1"/>
          </p:cNvPicPr>
          <p:nvPr/>
        </p:nvPicPr>
        <p:blipFill>
          <a:blip r:embed="rId3" cstate="print">
            <a:lum bright="20000" contrast="-34000"/>
          </a:blip>
          <a:srcRect b="11777"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정시모집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 - </a:t>
            </a: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나군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(</a:t>
            </a:r>
            <a:r>
              <a:rPr lang="ko-KR" altLang="en-US" sz="2800" spc="-100" dirty="0" err="1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정원외</a:t>
            </a:r>
            <a:r>
              <a:rPr lang="en-US" altLang="ko-KR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)</a:t>
            </a:r>
            <a:endParaRPr lang="en-US" altLang="ko-KR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35" name="직사각형 234"/>
          <p:cNvSpPr/>
          <p:nvPr/>
        </p:nvSpPr>
        <p:spPr>
          <a:xfrm>
            <a:off x="9251950" y="0"/>
            <a:ext cx="180975" cy="179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236" name="직사각형 235"/>
          <p:cNvSpPr/>
          <p:nvPr/>
        </p:nvSpPr>
        <p:spPr>
          <a:xfrm>
            <a:off x="9251950" y="260350"/>
            <a:ext cx="1809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pic>
        <p:nvPicPr>
          <p:cNvPr id="75" name="그림 44" descr="022.png"/>
          <p:cNvPicPr>
            <a:picLocks noChangeAspect="1"/>
          </p:cNvPicPr>
          <p:nvPr/>
        </p:nvPicPr>
        <p:blipFill>
          <a:blip r:embed="rId4" cstate="print"/>
          <a:srcRect b="24857"/>
          <a:stretch>
            <a:fillRect/>
          </a:stretch>
        </p:blipFill>
        <p:spPr bwMode="auto">
          <a:xfrm>
            <a:off x="0" y="5737225"/>
            <a:ext cx="9144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25400" dir="16200000" rotWithShape="0">
              <a:prstClr val="black">
                <a:alpha val="30000"/>
              </a:prstClr>
            </a:outerShdw>
          </a:effectLst>
        </p:spPr>
      </p:pic>
      <p:pic>
        <p:nvPicPr>
          <p:cNvPr id="20" name="그림 19" descr="25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9564" y="3335294"/>
            <a:ext cx="3496652" cy="4322492"/>
          </a:xfrm>
          <a:prstGeom prst="rect">
            <a:avLst/>
          </a:prstGeom>
        </p:spPr>
      </p:pic>
      <p:sp>
        <p:nvSpPr>
          <p:cNvPr id="78" name="직사각형 3-1"/>
          <p:cNvSpPr>
            <a:spLocks noChangeArrowheads="1"/>
          </p:cNvSpPr>
          <p:nvPr/>
        </p:nvSpPr>
        <p:spPr bwMode="auto">
          <a:xfrm>
            <a:off x="3011734" y="4330565"/>
            <a:ext cx="1369764" cy="6404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lnSpc>
                <a:spcPct val="85000"/>
              </a:lnSpc>
              <a:defRPr/>
            </a:pPr>
            <a:r>
              <a:rPr lang="ko-KR" altLang="en-US" sz="2400" spc="-150" dirty="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</a:t>
            </a:r>
            <a:endParaRPr lang="en-US" altLang="ko-KR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  <a:p>
            <a:pPr algn="ctr">
              <a:lnSpc>
                <a:spcPct val="85000"/>
              </a:lnSpc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종합평가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90" name="직사각형 3-1"/>
          <p:cNvSpPr>
            <a:spLocks noChangeArrowheads="1"/>
          </p:cNvSpPr>
          <p:nvPr/>
        </p:nvSpPr>
        <p:spPr bwMode="auto">
          <a:xfrm>
            <a:off x="4560499" y="4466115"/>
            <a:ext cx="1038920" cy="369332"/>
          </a:xfrm>
          <a:prstGeom prst="rect">
            <a:avLst/>
          </a:prstGeom>
          <a:noFill/>
        </p:spPr>
        <p:txBody>
          <a:bodyPr lIns="0" tIns="0" rIns="0" bIns="0" anchor="ctr">
            <a:spAutoFit/>
            <a:scene3d>
              <a:camera prst="orthographicFront"/>
              <a:lightRig rig="threePt" dir="t"/>
            </a:scene3d>
            <a:sp3d contourW="25400">
              <a:bevelT w="63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2400" spc="-150" smtClean="0">
                <a:ln>
                  <a:prstDash val="solid"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수능</a:t>
            </a:r>
            <a:endParaRPr lang="ko-KR" altLang="en-US" sz="2400" spc="-150" dirty="0" smtClean="0">
              <a:ln>
                <a:prstDash val="solid"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93" name="그림 92" descr="03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3353" y="5332056"/>
            <a:ext cx="2308767" cy="1120216"/>
          </a:xfrm>
          <a:prstGeom prst="rect">
            <a:avLst/>
          </a:prstGeom>
          <a:effectLst>
            <a:outerShdw blurRad="50800" dist="25400" dir="18600000" algn="l" rotWithShape="0">
              <a:prstClr val="black">
                <a:alpha val="56000"/>
              </a:prstClr>
            </a:outerShdw>
          </a:effectLst>
        </p:spPr>
      </p:pic>
      <p:pic>
        <p:nvPicPr>
          <p:cNvPr id="97" name="그림 96" descr="03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86932" y="5450557"/>
            <a:ext cx="2323393" cy="1127312"/>
          </a:xfrm>
          <a:prstGeom prst="rect">
            <a:avLst/>
          </a:prstGeom>
          <a:effectLst>
            <a:outerShdw blurRad="50800" dist="25400" dir="18600000" algn="l" rotWithShape="0">
              <a:prstClr val="black">
                <a:alpha val="56000"/>
              </a:prstClr>
            </a:outerShdw>
          </a:effectLst>
        </p:spPr>
      </p:pic>
      <p:grpSp>
        <p:nvGrpSpPr>
          <p:cNvPr id="23" name="그룹 22"/>
          <p:cNvGrpSpPr/>
          <p:nvPr/>
        </p:nvGrpSpPr>
        <p:grpSpPr>
          <a:xfrm>
            <a:off x="356885" y="923510"/>
            <a:ext cx="8420400" cy="2153065"/>
            <a:chOff x="356885" y="923510"/>
            <a:chExt cx="8420400" cy="2153065"/>
          </a:xfrm>
          <a:effectLst>
            <a:outerShdw blurRad="254000" dist="101600" dir="5400000" sx="95000" sy="95000" algn="ctr" rotWithShape="0">
              <a:srgbClr val="000000">
                <a:alpha val="17000"/>
              </a:srgbClr>
            </a:outerShdw>
          </a:effectLst>
        </p:grpSpPr>
        <p:sp>
          <p:nvSpPr>
            <p:cNvPr id="24" name="직사각형 23"/>
            <p:cNvSpPr/>
            <p:nvPr/>
          </p:nvSpPr>
          <p:spPr>
            <a:xfrm>
              <a:off x="356885" y="923510"/>
              <a:ext cx="8418815" cy="215306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직사각형 3-1"/>
            <p:cNvSpPr>
              <a:spLocks noChangeArrowheads="1"/>
            </p:cNvSpPr>
            <p:nvPr/>
          </p:nvSpPr>
          <p:spPr bwMode="auto">
            <a:xfrm>
              <a:off x="454995" y="988819"/>
              <a:ext cx="3148693" cy="2031325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indent="180975">
                <a:lnSpc>
                  <a:spcPct val="150000"/>
                </a:lnSpc>
                <a:buSzPct val="70000"/>
                <a:buFont typeface="Arial" pitchFamily="34" charset="0"/>
                <a:buChar char="•"/>
                <a:defRPr/>
              </a:pPr>
              <a:r>
                <a:rPr lang="ko-KR" altLang="en-US" sz="22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사회배려대상자</a:t>
              </a:r>
              <a:endParaRPr lang="en-US" altLang="ko-KR" sz="22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indent="180975">
                <a:lnSpc>
                  <a:spcPct val="150000"/>
                </a:lnSpc>
                <a:buSzPct val="70000"/>
                <a:buFont typeface="Arial" pitchFamily="34" charset="0"/>
                <a:buChar char="•"/>
                <a:defRPr/>
              </a:pPr>
              <a:r>
                <a:rPr lang="ko-KR" altLang="en-US" sz="22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농어촌 학생</a:t>
              </a:r>
              <a:endParaRPr lang="en-US" altLang="ko-KR" sz="22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indent="180975">
                <a:lnSpc>
                  <a:spcPct val="150000"/>
                </a:lnSpc>
                <a:buSzPct val="70000"/>
                <a:buFont typeface="Arial" pitchFamily="34" charset="0"/>
                <a:buChar char="•"/>
                <a:defRPr/>
              </a:pPr>
              <a:r>
                <a:rPr lang="ko-KR" altLang="en-US" sz="2200" spc="-100" dirty="0" err="1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특성화고교</a:t>
              </a:r>
              <a:r>
                <a:rPr lang="ko-KR" altLang="en-US" sz="22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 출신자</a:t>
              </a:r>
              <a:endParaRPr lang="en-US" altLang="ko-KR" sz="2200" spc="-100" dirty="0" smtClean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indent="180975">
                <a:lnSpc>
                  <a:spcPct val="150000"/>
                </a:lnSpc>
                <a:buSzPct val="70000"/>
                <a:buFont typeface="Arial" pitchFamily="34" charset="0"/>
                <a:buChar char="•"/>
                <a:defRPr/>
              </a:pPr>
              <a:r>
                <a:rPr lang="ko-KR" altLang="en-US" sz="22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특수교육대상자</a:t>
              </a: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356885" y="923510"/>
              <a:ext cx="8420400" cy="28800"/>
            </a:xfrm>
            <a:prstGeom prst="rect">
              <a:avLst/>
            </a:prstGeom>
            <a:solidFill>
              <a:srgbClr val="132A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직사각형 3-1"/>
            <p:cNvSpPr>
              <a:spLocks noChangeArrowheads="1"/>
            </p:cNvSpPr>
            <p:nvPr/>
          </p:nvSpPr>
          <p:spPr bwMode="auto">
            <a:xfrm>
              <a:off x="4677916" y="1080948"/>
              <a:ext cx="3148693" cy="369332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>
                <a:defRPr/>
              </a:pPr>
              <a:r>
                <a:rPr lang="ko-KR" altLang="en-US" sz="2400" spc="-100" dirty="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모집인원</a:t>
              </a:r>
            </a:p>
          </p:txBody>
        </p:sp>
        <p:sp>
          <p:nvSpPr>
            <p:cNvPr id="28" name="직사각형 3-1"/>
            <p:cNvSpPr>
              <a:spLocks noChangeArrowheads="1"/>
            </p:cNvSpPr>
            <p:nvPr/>
          </p:nvSpPr>
          <p:spPr bwMode="auto">
            <a:xfrm>
              <a:off x="4677916" y="1469758"/>
              <a:ext cx="3645269" cy="1177888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indent="180975" algn="just">
                <a:lnSpc>
                  <a:spcPct val="11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사회배려 대상자 </a:t>
              </a:r>
              <a:r>
                <a:rPr lang="en-US" altLang="ko-KR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– 131</a:t>
              </a: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명</a:t>
              </a:r>
              <a:endParaRPr lang="en-US" altLang="ko-KR" sz="16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indent="180975" algn="just">
                <a:lnSpc>
                  <a:spcPct val="11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농어촌 학생 </a:t>
              </a:r>
              <a:r>
                <a:rPr lang="en-US" altLang="ko-KR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– 136</a:t>
              </a: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명</a:t>
              </a:r>
              <a:endParaRPr lang="en-US" altLang="ko-KR" sz="16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indent="180975" algn="just">
                <a:lnSpc>
                  <a:spcPct val="11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특성화고교 출신자 </a:t>
              </a:r>
              <a:r>
                <a:rPr lang="en-US" altLang="ko-KR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– 72</a:t>
              </a: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명</a:t>
              </a:r>
              <a:endParaRPr lang="en-US" altLang="ko-KR" sz="16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  <a:p>
              <a:pPr indent="180975" algn="just">
                <a:lnSpc>
                  <a:spcPct val="110000"/>
                </a:lnSpc>
                <a:buSzPct val="80000"/>
                <a:buFont typeface="Arial" pitchFamily="34" charset="0"/>
                <a:buChar char="•"/>
                <a:defRPr/>
              </a:pP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특수교육 대상자 </a:t>
              </a:r>
              <a:r>
                <a:rPr lang="en-US" altLang="ko-KR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– 20</a:t>
              </a:r>
              <a:r>
                <a:rPr lang="ko-KR" altLang="en-US" sz="16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명</a:t>
              </a:r>
              <a:endParaRPr lang="ko-KR" altLang="en-US" sz="1600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>
            <a:xfrm>
              <a:off x="4564866" y="1013829"/>
              <a:ext cx="0" cy="1948446"/>
            </a:xfrm>
            <a:prstGeom prst="line">
              <a:avLst/>
            </a:prstGeom>
            <a:ln>
              <a:solidFill>
                <a:srgbClr val="012F67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직사각형 3-1"/>
            <p:cNvSpPr>
              <a:spLocks noChangeArrowheads="1"/>
            </p:cNvSpPr>
            <p:nvPr/>
          </p:nvSpPr>
          <p:spPr bwMode="auto">
            <a:xfrm>
              <a:off x="4677916" y="2655289"/>
              <a:ext cx="3645269" cy="391455"/>
            </a:xfrm>
            <a:prstGeom prst="rect">
              <a:avLst/>
            </a:prstGeom>
            <a:noFill/>
          </p:spPr>
          <p:txBody>
            <a:bodyPr lIns="90000" tIns="46800" rIns="90000" bIns="46800" anchor="b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just">
                <a:lnSpc>
                  <a:spcPct val="110000"/>
                </a:lnSpc>
                <a:defRPr/>
              </a:pPr>
              <a:r>
                <a:rPr lang="en-US" altLang="ko-KR" b="1" spc="-8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※ </a:t>
              </a:r>
              <a:r>
                <a:rPr lang="ko-KR" altLang="en-US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최저학력기준 없음</a:t>
              </a:r>
              <a:endParaRPr lang="ko-KR" altLang="en-US" sz="1400" spc="-8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4.16667E-6 0.04305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5.55556E-6 L 0.03854 -5.55556E-6 " pathEditMode="relative" ptsTypes="AA">
                                      <p:cBhvr>
                                        <p:cTn id="15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69 4.07407E-6 L -3.33333E-6 4.07407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385 0 " pathEditMode="relative" ptsTypes="AA">
                                      <p:cBhvr>
                                        <p:cTn id="31" dur="5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그림 122" descr="24.png"/>
          <p:cNvPicPr>
            <a:picLocks noChangeAspect="1"/>
          </p:cNvPicPr>
          <p:nvPr/>
        </p:nvPicPr>
        <p:blipFill>
          <a:blip r:embed="rId3" cstate="print"/>
          <a:srcRect l="8096" t="14745" r="9138" b="9978"/>
          <a:stretch>
            <a:fillRect/>
          </a:stretch>
        </p:blipFill>
        <p:spPr bwMode="auto">
          <a:xfrm>
            <a:off x="742950" y="1152525"/>
            <a:ext cx="75628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손" descr="21.png"/>
          <p:cNvPicPr>
            <a:picLocks noChangeAspect="1"/>
          </p:cNvPicPr>
          <p:nvPr/>
        </p:nvPicPr>
        <p:blipFill>
          <a:blip r:embed="rId4" cstate="print"/>
          <a:srcRect r="27971" b="1117"/>
          <a:stretch>
            <a:fillRect/>
          </a:stretch>
        </p:blipFill>
        <p:spPr bwMode="auto">
          <a:xfrm>
            <a:off x="7696200" y="4325938"/>
            <a:ext cx="1447800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수시2" descr="1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수시1" descr="1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정시" descr="17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어플"/>
          <p:cNvGrpSpPr>
            <a:grpSpLocks/>
          </p:cNvGrpSpPr>
          <p:nvPr/>
        </p:nvGrpSpPr>
        <p:grpSpPr bwMode="auto">
          <a:xfrm>
            <a:off x="1125538" y="1712913"/>
            <a:ext cx="6767512" cy="2982912"/>
            <a:chOff x="1125262" y="1549553"/>
            <a:chExt cx="6767832" cy="2982432"/>
          </a:xfrm>
        </p:grpSpPr>
        <p:pic>
          <p:nvPicPr>
            <p:cNvPr id="29751" name="그림 60" descr="01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2526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2" name="그림 62" descr="02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06185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3" name="그림 63" descr="03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381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4" name="그림 66" descr="04.png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1763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5" name="그림 69" descr="05.pn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21447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6" name="그림 75" descr="07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125262" y="3745076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7" name="그림 79" descr="09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910002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8" name="그림 80" descr="10.png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21447" y="2647315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59" name="그림 81" descr="11.png"/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91000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60" name="그림 82" descr="12.png"/>
            <p:cNvPicPr>
              <a:picLocks noChangeAspect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471381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61" name="그림 83" descr="13.png"/>
            <p:cNvPicPr>
              <a:picLocks noChangeAspect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517632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62" name="그림 85" descr="14.png"/>
            <p:cNvPicPr>
              <a:picLocks noChangeAspect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321447" y="1549553"/>
              <a:ext cx="786909" cy="786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1" name="어두운 사각"/>
          <p:cNvSpPr/>
          <p:nvPr/>
        </p:nvSpPr>
        <p:spPr>
          <a:xfrm>
            <a:off x="755650" y="1403350"/>
            <a:ext cx="7540625" cy="475297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6" name="패드" descr="20.png"/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7813" y="825500"/>
            <a:ext cx="847090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254000" dir="5400000" sx="97000" sy="97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707" name="손위" descr="21.png"/>
          <p:cNvPicPr>
            <a:picLocks noChangeAspect="1"/>
          </p:cNvPicPr>
          <p:nvPr/>
        </p:nvPicPr>
        <p:blipFill>
          <a:blip r:embed="rId21" cstate="print"/>
          <a:srcRect r="4791"/>
          <a:stretch>
            <a:fillRect/>
          </a:stretch>
        </p:blipFill>
        <p:spPr bwMode="auto">
          <a:xfrm>
            <a:off x="7688263" y="4332288"/>
            <a:ext cx="14557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정시" descr="17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5650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수시1" descr="15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5538" y="1712913"/>
            <a:ext cx="7874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수시2" descr="1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7900" y="2811463"/>
            <a:ext cx="7874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" name="직사각형 95"/>
          <p:cNvSpPr/>
          <p:nvPr/>
        </p:nvSpPr>
        <p:spPr>
          <a:xfrm>
            <a:off x="9258300" y="0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0" name="TextBox 7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en-US" altLang="ko-KR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전형요소별 전형방법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pic>
        <p:nvPicPr>
          <p:cNvPr id="89" name="전형" descr="16.pn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10113" y="1714500"/>
            <a:ext cx="7874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142"/>
          <p:cNvGrpSpPr>
            <a:grpSpLocks/>
          </p:cNvGrpSpPr>
          <p:nvPr/>
        </p:nvGrpSpPr>
        <p:grpSpPr bwMode="auto">
          <a:xfrm>
            <a:off x="742950" y="3127375"/>
            <a:ext cx="7491413" cy="2103438"/>
            <a:chOff x="742950" y="3051175"/>
            <a:chExt cx="7491600" cy="2103438"/>
          </a:xfrm>
        </p:grpSpPr>
        <p:grpSp>
          <p:nvGrpSpPr>
            <p:cNvPr id="4" name="그룹 112"/>
            <p:cNvGrpSpPr>
              <a:grpSpLocks/>
            </p:cNvGrpSpPr>
            <p:nvPr/>
          </p:nvGrpSpPr>
          <p:grpSpPr bwMode="auto">
            <a:xfrm>
              <a:off x="742950" y="3051175"/>
              <a:ext cx="7491413" cy="2103438"/>
              <a:chOff x="771702" y="3029808"/>
              <a:chExt cx="7491061" cy="2103665"/>
            </a:xfrm>
          </p:grpSpPr>
          <p:pic>
            <p:nvPicPr>
              <p:cNvPr id="29745" name="그림 97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1239" r="1347"/>
              <a:stretch>
                <a:fillRect/>
              </a:stretch>
            </p:blipFill>
            <p:spPr bwMode="auto">
              <a:xfrm>
                <a:off x="1182757" y="3029808"/>
                <a:ext cx="6669156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46" name="그림 110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851913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47" name="그림 111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71702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48" name="그림 97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1239" r="1347"/>
              <a:stretch>
                <a:fillRect/>
              </a:stretch>
            </p:blipFill>
            <p:spPr bwMode="auto">
              <a:xfrm>
                <a:off x="1182757" y="3029808"/>
                <a:ext cx="6669156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49" name="그림 110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851913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750" name="그림 111" descr="27.png"/>
              <p:cNvPicPr>
                <a:picLocks noChangeAspect="1"/>
              </p:cNvPicPr>
              <p:nvPr/>
            </p:nvPicPr>
            <p:blipFill>
              <a:blip r:embed="rId22" cstate="print"/>
              <a:srcRect l="92651" r="1347"/>
              <a:stretch>
                <a:fillRect/>
              </a:stretch>
            </p:blipFill>
            <p:spPr bwMode="auto">
              <a:xfrm>
                <a:off x="771702" y="3029808"/>
                <a:ext cx="410850" cy="2103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2" name="직사각형 141"/>
            <p:cNvSpPr/>
            <p:nvPr/>
          </p:nvSpPr>
          <p:spPr>
            <a:xfrm>
              <a:off x="742950" y="3238500"/>
              <a:ext cx="7491600" cy="466725"/>
            </a:xfrm>
            <a:prstGeom prst="rect">
              <a:avLst/>
            </a:prstGeom>
            <a:gradFill flip="none" rotWithShape="1">
              <a:gsLst>
                <a:gs pos="0">
                  <a:srgbClr val="132A6B">
                    <a:shade val="30000"/>
                    <a:satMod val="115000"/>
                  </a:srgbClr>
                </a:gs>
                <a:gs pos="50000">
                  <a:srgbClr val="132A6B">
                    <a:shade val="67500"/>
                    <a:satMod val="115000"/>
                  </a:srgbClr>
                </a:gs>
                <a:gs pos="100000">
                  <a:srgbClr val="132A6B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9" name="TextBox 98"/>
          <p:cNvSpPr txBox="1"/>
          <p:nvPr/>
        </p:nvSpPr>
        <p:spPr bwMode="auto">
          <a:xfrm>
            <a:off x="1988645" y="3348742"/>
            <a:ext cx="5000210" cy="3847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ts val="3000"/>
              </a:lnSpc>
              <a:defRPr/>
            </a:pPr>
            <a:r>
              <a:rPr lang="en-US" altLang="ko-KR" sz="2400" spc="-5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2014</a:t>
            </a:r>
            <a:r>
              <a:rPr lang="ko-KR" altLang="en-US" sz="2400" spc="-50">
                <a:ln>
                  <a:noFill/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학년도 전형요소별 반영방법</a:t>
            </a:r>
          </a:p>
        </p:txBody>
      </p:sp>
      <p:grpSp>
        <p:nvGrpSpPr>
          <p:cNvPr id="5" name="어플 1"/>
          <p:cNvGrpSpPr>
            <a:grpSpLocks/>
          </p:cNvGrpSpPr>
          <p:nvPr/>
        </p:nvGrpSpPr>
        <p:grpSpPr bwMode="auto">
          <a:xfrm>
            <a:off x="1144191" y="3919538"/>
            <a:ext cx="1063625" cy="1298575"/>
            <a:chOff x="982353" y="3813864"/>
            <a:chExt cx="1065108" cy="1298632"/>
          </a:xfrm>
        </p:grpSpPr>
        <p:pic>
          <p:nvPicPr>
            <p:cNvPr id="29741" name="그림 104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" name="직사각형 3-1"/>
            <p:cNvSpPr>
              <a:spLocks noChangeArrowheads="1"/>
            </p:cNvSpPr>
            <p:nvPr/>
          </p:nvSpPr>
          <p:spPr bwMode="auto">
            <a:xfrm>
              <a:off x="992292" y="4232470"/>
              <a:ext cx="1045230" cy="255402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학생부</a:t>
              </a:r>
              <a:endParaRPr lang="ko-KR" altLang="en-US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6" name="어플 2"/>
          <p:cNvGrpSpPr>
            <a:grpSpLocks/>
          </p:cNvGrpSpPr>
          <p:nvPr/>
        </p:nvGrpSpPr>
        <p:grpSpPr bwMode="auto">
          <a:xfrm>
            <a:off x="2260823" y="3919538"/>
            <a:ext cx="1065213" cy="1298575"/>
            <a:chOff x="982353" y="3813864"/>
            <a:chExt cx="1065108" cy="1298632"/>
          </a:xfrm>
        </p:grpSpPr>
        <p:pic>
          <p:nvPicPr>
            <p:cNvPr id="29739" name="그림 126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직사각형 3-1"/>
            <p:cNvSpPr>
              <a:spLocks noChangeArrowheads="1"/>
            </p:cNvSpPr>
            <p:nvPr/>
          </p:nvSpPr>
          <p:spPr bwMode="auto">
            <a:xfrm>
              <a:off x="992292" y="4232179"/>
              <a:ext cx="1045230" cy="255402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수능</a:t>
              </a:r>
              <a:endParaRPr lang="ko-KR" altLang="en-US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7" name="어플 3"/>
          <p:cNvGrpSpPr>
            <a:grpSpLocks/>
          </p:cNvGrpSpPr>
          <p:nvPr/>
        </p:nvGrpSpPr>
        <p:grpSpPr bwMode="auto">
          <a:xfrm>
            <a:off x="3379490" y="3919538"/>
            <a:ext cx="1065212" cy="1298575"/>
            <a:chOff x="982353" y="3813864"/>
            <a:chExt cx="1065108" cy="1298632"/>
          </a:xfrm>
        </p:grpSpPr>
        <p:pic>
          <p:nvPicPr>
            <p:cNvPr id="29737" name="그림 129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" name="직사각형 3-1"/>
            <p:cNvSpPr>
              <a:spLocks noChangeArrowheads="1"/>
            </p:cNvSpPr>
            <p:nvPr/>
          </p:nvSpPr>
          <p:spPr bwMode="auto">
            <a:xfrm>
              <a:off x="992292" y="4232470"/>
              <a:ext cx="1045230" cy="255402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논술고사</a:t>
              </a:r>
              <a:endParaRPr lang="ko-KR" altLang="en-US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8" name="어플 4"/>
          <p:cNvGrpSpPr>
            <a:grpSpLocks/>
          </p:cNvGrpSpPr>
          <p:nvPr/>
        </p:nvGrpSpPr>
        <p:grpSpPr bwMode="auto">
          <a:xfrm>
            <a:off x="4502547" y="3919538"/>
            <a:ext cx="1065213" cy="1298575"/>
            <a:chOff x="982353" y="3813864"/>
            <a:chExt cx="1065108" cy="1298632"/>
          </a:xfrm>
        </p:grpSpPr>
        <p:pic>
          <p:nvPicPr>
            <p:cNvPr id="29735" name="그림 132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9" name="직사각형 3-1"/>
            <p:cNvSpPr>
              <a:spLocks noChangeArrowheads="1"/>
            </p:cNvSpPr>
            <p:nvPr/>
          </p:nvSpPr>
          <p:spPr bwMode="auto">
            <a:xfrm>
              <a:off x="992292" y="4235270"/>
              <a:ext cx="1045230" cy="255402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서류평가</a:t>
              </a:r>
              <a:endParaRPr lang="ko-KR" altLang="en-US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grpSp>
        <p:nvGrpSpPr>
          <p:cNvPr id="9" name="어플 5"/>
          <p:cNvGrpSpPr>
            <a:grpSpLocks/>
          </p:cNvGrpSpPr>
          <p:nvPr/>
        </p:nvGrpSpPr>
        <p:grpSpPr bwMode="auto">
          <a:xfrm>
            <a:off x="5577334" y="3919538"/>
            <a:ext cx="1155700" cy="1298575"/>
            <a:chOff x="936409" y="3813864"/>
            <a:chExt cx="1156996" cy="1298632"/>
          </a:xfrm>
        </p:grpSpPr>
        <p:pic>
          <p:nvPicPr>
            <p:cNvPr id="29733" name="그림 135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" name="직사각형 3-1"/>
            <p:cNvSpPr>
              <a:spLocks noChangeArrowheads="1"/>
            </p:cNvSpPr>
            <p:nvPr/>
          </p:nvSpPr>
          <p:spPr bwMode="auto">
            <a:xfrm>
              <a:off x="936409" y="4232470"/>
              <a:ext cx="1156996" cy="255402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면접고사</a:t>
              </a:r>
              <a:endParaRPr lang="ko-KR" altLang="en-US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  <p:sp>
        <p:nvSpPr>
          <p:cNvPr id="114" name="타원 3-1"/>
          <p:cNvSpPr/>
          <p:nvPr/>
        </p:nvSpPr>
        <p:spPr>
          <a:xfrm>
            <a:off x="4876285" y="1895701"/>
            <a:ext cx="458420" cy="433444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0" name="타원 3-2"/>
          <p:cNvSpPr/>
          <p:nvPr/>
        </p:nvSpPr>
        <p:spPr>
          <a:xfrm>
            <a:off x="4763445" y="1794287"/>
            <a:ext cx="684101" cy="64796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6" name="타원 3-3"/>
          <p:cNvSpPr/>
          <p:nvPr/>
        </p:nvSpPr>
        <p:spPr>
          <a:xfrm>
            <a:off x="4653880" y="1684225"/>
            <a:ext cx="903231" cy="856395"/>
          </a:xfrm>
          <a:prstGeom prst="ellipse">
            <a:avLst/>
          </a:prstGeom>
          <a:noFill/>
          <a:ln w="6350">
            <a:solidFill>
              <a:schemeClr val="bg1"/>
            </a:solidFill>
          </a:ln>
          <a:effectLst>
            <a:glow rad="101600">
              <a:srgbClr val="132A6B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053" tIns="51526" rIns="103053" bIns="51526"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0" name="수시1차"/>
          <p:cNvGrpSpPr>
            <a:grpSpLocks/>
          </p:cNvGrpSpPr>
          <p:nvPr/>
        </p:nvGrpSpPr>
        <p:grpSpPr bwMode="auto">
          <a:xfrm>
            <a:off x="1428750" y="1712913"/>
            <a:ext cx="1393825" cy="1698625"/>
            <a:chOff x="1800137" y="1844828"/>
            <a:chExt cx="1393126" cy="1698570"/>
          </a:xfrm>
        </p:grpSpPr>
        <p:pic>
          <p:nvPicPr>
            <p:cNvPr id="29731" name="박스1" descr="22.png"/>
            <p:cNvPicPr>
              <a:picLocks noChangeAspect="1"/>
            </p:cNvPicPr>
            <p:nvPr/>
          </p:nvPicPr>
          <p:blipFill>
            <a:blip r:embed="rId23" cstate="print">
              <a:lum bright="4000"/>
            </a:blip>
            <a:srcRect/>
            <a:stretch>
              <a:fillRect/>
            </a:stretch>
          </p:blipFill>
          <p:spPr bwMode="auto">
            <a:xfrm>
              <a:off x="1800137" y="1844828"/>
              <a:ext cx="1393126" cy="1698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7" name="직사각형 3-1"/>
            <p:cNvSpPr>
              <a:spLocks noChangeArrowheads="1"/>
            </p:cNvSpPr>
            <p:nvPr/>
          </p:nvSpPr>
          <p:spPr bwMode="auto">
            <a:xfrm>
              <a:off x="1821210" y="2214091"/>
              <a:ext cx="1350982" cy="710044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ko-KR" altLang="en-US" sz="2000" b="1" dirty="0" err="1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전형요소별</a:t>
              </a:r>
              <a:r>
                <a:rPr lang="ko-KR" altLang="en-US" sz="2000" b="1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 반영방법</a:t>
              </a:r>
            </a:p>
          </p:txBody>
        </p:sp>
      </p:grpSp>
      <p:grpSp>
        <p:nvGrpSpPr>
          <p:cNvPr id="11" name="어플 5"/>
          <p:cNvGrpSpPr>
            <a:grpSpLocks/>
          </p:cNvGrpSpPr>
          <p:nvPr/>
        </p:nvGrpSpPr>
        <p:grpSpPr bwMode="auto">
          <a:xfrm>
            <a:off x="6732240" y="3933056"/>
            <a:ext cx="1155700" cy="1298575"/>
            <a:chOff x="936409" y="3813864"/>
            <a:chExt cx="1156996" cy="1298632"/>
          </a:xfrm>
        </p:grpSpPr>
        <p:pic>
          <p:nvPicPr>
            <p:cNvPr id="62" name="그림 135" descr="22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982353" y="3813864"/>
              <a:ext cx="1065108" cy="1298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직사각형 3-1"/>
            <p:cNvSpPr>
              <a:spLocks noChangeArrowheads="1"/>
            </p:cNvSpPr>
            <p:nvPr/>
          </p:nvSpPr>
          <p:spPr bwMode="auto">
            <a:xfrm>
              <a:off x="936409" y="4242442"/>
              <a:ext cx="1156996" cy="235459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7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실기</a:t>
              </a:r>
              <a:r>
                <a:rPr lang="en-US" altLang="ko-KR" sz="17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700" b="1" spc="-7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실적</a:t>
              </a:r>
              <a:endParaRPr lang="ko-KR" altLang="en-US" sz="1700" b="1" spc="-70" dirty="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32395 -0.06111 " pathEditMode="relative" rAng="0" ptsTypes="AA">
                                      <p:cBhvr>
                                        <p:cTn id="33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0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0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0" presetClass="entr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0" presetClass="entr" presetSubtype="0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0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바닥" descr="06.pn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 bwMode="auto">
          <a:xfrm>
            <a:off x="0" y="3860800"/>
            <a:ext cx="91392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5" name="직선 연결선 174"/>
          <p:cNvCxnSpPr>
            <a:stCxn id="176" idx="4"/>
          </p:cNvCxnSpPr>
          <p:nvPr/>
        </p:nvCxnSpPr>
        <p:spPr bwMode="auto">
          <a:xfrm>
            <a:off x="8262938" y="2814638"/>
            <a:ext cx="0" cy="1204912"/>
          </a:xfrm>
          <a:prstGeom prst="line">
            <a:avLst/>
          </a:prstGeom>
          <a:ln w="6350">
            <a:solidFill>
              <a:srgbClr val="E75707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직선 연결선 163"/>
          <p:cNvCxnSpPr>
            <a:stCxn id="170" idx="4"/>
          </p:cNvCxnSpPr>
          <p:nvPr/>
        </p:nvCxnSpPr>
        <p:spPr bwMode="auto">
          <a:xfrm>
            <a:off x="5967413" y="1820863"/>
            <a:ext cx="0" cy="1941512"/>
          </a:xfrm>
          <a:prstGeom prst="line">
            <a:avLst/>
          </a:prstGeom>
          <a:ln w="6350">
            <a:solidFill>
              <a:srgbClr val="E75707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타원 75"/>
          <p:cNvSpPr/>
          <p:nvPr/>
        </p:nvSpPr>
        <p:spPr bwMode="auto">
          <a:xfrm>
            <a:off x="7762875" y="1866900"/>
            <a:ext cx="1000125" cy="995363"/>
          </a:xfrm>
          <a:prstGeom prst="ellipse">
            <a:avLst/>
          </a:prstGeom>
          <a:noFill/>
          <a:ln w="127000">
            <a:solidFill>
              <a:schemeClr val="accent6">
                <a:lumMod val="7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sp>
        <p:nvSpPr>
          <p:cNvPr id="66" name="타원 65"/>
          <p:cNvSpPr/>
          <p:nvPr/>
        </p:nvSpPr>
        <p:spPr bwMode="auto">
          <a:xfrm>
            <a:off x="5462588" y="990600"/>
            <a:ext cx="1009650" cy="1004888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cxnSp>
        <p:nvCxnSpPr>
          <p:cNvPr id="149" name="직선 연결선 148"/>
          <p:cNvCxnSpPr>
            <a:stCxn id="150" idx="4"/>
          </p:cNvCxnSpPr>
          <p:nvPr/>
        </p:nvCxnSpPr>
        <p:spPr bwMode="auto">
          <a:xfrm flipH="1">
            <a:off x="2901950" y="2538413"/>
            <a:ext cx="4763" cy="1014412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/>
          <p:cNvCxnSpPr/>
          <p:nvPr/>
        </p:nvCxnSpPr>
        <p:spPr bwMode="auto">
          <a:xfrm>
            <a:off x="863600" y="2085975"/>
            <a:ext cx="0" cy="1362075"/>
          </a:xfrm>
          <a:prstGeom prst="line">
            <a:avLst/>
          </a:prstGeom>
          <a:ln w="6350">
            <a:solidFill>
              <a:srgbClr val="0070C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ㅇ"/>
          <p:cNvGrpSpPr>
            <a:grpSpLocks/>
          </p:cNvGrpSpPr>
          <p:nvPr/>
        </p:nvGrpSpPr>
        <p:grpSpPr bwMode="auto">
          <a:xfrm>
            <a:off x="411163" y="1206500"/>
            <a:ext cx="903287" cy="923925"/>
            <a:chOff x="583304" y="3864656"/>
            <a:chExt cx="902596" cy="923615"/>
          </a:xfrm>
        </p:grpSpPr>
        <p:sp>
          <p:nvSpPr>
            <p:cNvPr id="97" name="타원 96"/>
            <p:cNvSpPr/>
            <p:nvPr/>
          </p:nvSpPr>
          <p:spPr bwMode="auto">
            <a:xfrm>
              <a:off x="583304" y="3864656"/>
              <a:ext cx="902596" cy="898224"/>
            </a:xfrm>
            <a:prstGeom prst="ellipse">
              <a:avLst/>
            </a:prstGeom>
            <a:solidFill>
              <a:srgbClr val="0070C0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3" name="그룹 144"/>
            <p:cNvGrpSpPr>
              <a:grpSpLocks/>
            </p:cNvGrpSpPr>
            <p:nvPr/>
          </p:nvGrpSpPr>
          <p:grpSpPr bwMode="auto">
            <a:xfrm>
              <a:off x="712902" y="3957274"/>
              <a:ext cx="586727" cy="830997"/>
              <a:chOff x="1088558" y="4075890"/>
              <a:chExt cx="726226" cy="1028574"/>
            </a:xfrm>
          </p:grpSpPr>
          <p:sp>
            <p:nvSpPr>
              <p:cNvPr id="100" name="직사각형 99"/>
              <p:cNvSpPr/>
              <p:nvPr/>
            </p:nvSpPr>
            <p:spPr bwMode="auto">
              <a:xfrm>
                <a:off x="1088558" y="4075890"/>
                <a:ext cx="503969" cy="1028574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en-US" altLang="ko-KR" sz="6000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1</a:t>
                </a:r>
                <a:endParaRPr lang="ko-KR" altLang="en-US" sz="4400" spc="-150" dirty="0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44" name="직사각형 143"/>
              <p:cNvSpPr/>
              <p:nvPr/>
            </p:nvSpPr>
            <p:spPr bwMode="auto">
              <a:xfrm>
                <a:off x="1437799" y="4397801"/>
                <a:ext cx="376985" cy="48000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ko-KR" altLang="en-US" sz="2800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위</a:t>
                </a:r>
                <a:endParaRPr lang="ko-KR" altLang="en-US" sz="2800" spc="-150" dirty="0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</p:grpSp>
      </p:grpSp>
      <p:sp>
        <p:nvSpPr>
          <p:cNvPr id="78" name="TextBox 7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앞서가는 대학</a:t>
            </a:r>
            <a:r>
              <a:rPr lang="en-US" altLang="ko-KR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경이로운 경희</a:t>
            </a:r>
            <a:endParaRPr lang="ko-KR" altLang="en-US" sz="2800" b="1" spc="-150" dirty="0">
              <a:ln>
                <a:prstDash val="solid"/>
              </a:ln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pic>
        <p:nvPicPr>
          <p:cNvPr id="13323" name="그림 81" descr="041.png"/>
          <p:cNvPicPr>
            <a:picLocks noChangeAspect="1"/>
          </p:cNvPicPr>
          <p:nvPr/>
        </p:nvPicPr>
        <p:blipFill>
          <a:blip r:embed="rId4" cstate="print"/>
          <a:srcRect b="7133"/>
          <a:stretch>
            <a:fillRect/>
          </a:stretch>
        </p:blipFill>
        <p:spPr bwMode="auto">
          <a:xfrm>
            <a:off x="0" y="2949575"/>
            <a:ext cx="914400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" name="1ㅇ"/>
          <p:cNvSpPr>
            <a:spLocks noChangeArrowheads="1"/>
          </p:cNvSpPr>
          <p:nvPr/>
        </p:nvSpPr>
        <p:spPr bwMode="auto">
          <a:xfrm>
            <a:off x="1390651" y="1434504"/>
            <a:ext cx="193357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ko-KR" altLang="en-US" sz="2000" b="1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사립대 결산</a:t>
            </a:r>
            <a:endParaRPr lang="en-US" altLang="ko-KR" sz="2000" b="1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  <a:p>
            <a:pPr eaLnBrk="0" hangingPunct="0">
              <a:lnSpc>
                <a:spcPct val="90000"/>
              </a:lnSpc>
              <a:defRPr/>
            </a:pPr>
            <a:r>
              <a:rPr lang="ko-KR" altLang="en-US" sz="2000" b="1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경영 평가</a:t>
            </a:r>
            <a:endParaRPr lang="en-US" altLang="ko-KR" sz="2000" b="1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161" name="직사각형 9"/>
          <p:cNvSpPr>
            <a:spLocks noChangeArrowheads="1"/>
          </p:cNvSpPr>
          <p:nvPr/>
        </p:nvSpPr>
        <p:spPr bwMode="auto">
          <a:xfrm>
            <a:off x="3276601" y="1939329"/>
            <a:ext cx="1552574" cy="60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altLang="ko-KR" sz="1600" b="1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2012</a:t>
            </a:r>
            <a:endParaRPr lang="en-US" altLang="ko-KR" sz="1600" b="1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  <a:p>
            <a:pPr eaLnBrk="0" hangingPunct="0">
              <a:lnSpc>
                <a:spcPct val="80000"/>
              </a:lnSpc>
              <a:defRPr/>
            </a:pP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중앙일보 대학평가</a:t>
            </a:r>
            <a:endParaRPr lang="en-US" altLang="ko-KR" sz="1600" b="1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  <a:p>
            <a:pPr eaLnBrk="0" hangingPunct="0">
              <a:lnSpc>
                <a:spcPct val="80000"/>
              </a:lnSpc>
              <a:defRPr/>
            </a:pP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사립종합대학 순위</a:t>
            </a:r>
            <a:endParaRPr lang="en-US" altLang="ko-KR" sz="1600" b="1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172" name="직사각형 9"/>
          <p:cNvSpPr>
            <a:spLocks noChangeArrowheads="1"/>
          </p:cNvSpPr>
          <p:nvPr/>
        </p:nvSpPr>
        <p:spPr bwMode="auto">
          <a:xfrm>
            <a:off x="4019551" y="1204152"/>
            <a:ext cx="1552574" cy="60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 eaLnBrk="0" hangingPunct="0">
              <a:lnSpc>
                <a:spcPct val="80000"/>
              </a:lnSpc>
              <a:defRPr/>
            </a:pPr>
            <a:r>
              <a:rPr lang="en-US" altLang="ko-KR" sz="1600" b="1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2012</a:t>
            </a:r>
            <a:endParaRPr lang="en-US" altLang="ko-KR" sz="1600" b="1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  <a:p>
            <a:pPr algn="r" eaLnBrk="0" hangingPunct="0">
              <a:lnSpc>
                <a:spcPct val="80000"/>
              </a:lnSpc>
              <a:defRPr/>
            </a:pP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세계대학평가</a:t>
            </a:r>
            <a:endParaRPr lang="en-US" altLang="ko-KR" sz="1600" b="1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  <a:p>
            <a:pPr algn="r" eaLnBrk="0" hangingPunct="0">
              <a:lnSpc>
                <a:spcPct val="80000"/>
              </a:lnSpc>
              <a:defRPr/>
            </a:pPr>
            <a:r>
              <a:rPr lang="ko-KR" altLang="en-US" sz="1600" b="1" smtClean="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국내대학 </a:t>
            </a: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순위</a:t>
            </a:r>
            <a:endParaRPr lang="en-US" altLang="ko-KR" sz="1600" b="1" dirty="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181" name="직사각형 9"/>
          <p:cNvSpPr>
            <a:spLocks noChangeArrowheads="1"/>
          </p:cNvSpPr>
          <p:nvPr/>
        </p:nvSpPr>
        <p:spPr bwMode="auto">
          <a:xfrm>
            <a:off x="5829301" y="2177454"/>
            <a:ext cx="1933574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 eaLnBrk="0" hangingPunct="0">
              <a:lnSpc>
                <a:spcPct val="90000"/>
              </a:lnSpc>
              <a:defRPr/>
            </a:pPr>
            <a:r>
              <a:rPr lang="ko-KR" altLang="en-US" b="1" spc="-5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국가고객만족도</a:t>
            </a:r>
            <a:endParaRPr lang="en-US" altLang="ko-KR" b="1" spc="-5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  <a:p>
            <a:pPr algn="r" eaLnBrk="0" hangingPunct="0">
              <a:lnSpc>
                <a:spcPct val="90000"/>
              </a:lnSpc>
              <a:defRPr/>
            </a:pPr>
            <a:r>
              <a:rPr lang="en-US" altLang="ko-KR" sz="1600" b="1" spc="-5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(</a:t>
            </a:r>
            <a:r>
              <a:rPr lang="ko-KR" altLang="en-US" sz="1600" b="1" spc="-5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재학생만족도</a:t>
            </a:r>
            <a:r>
              <a:rPr lang="en-US" altLang="ko-KR" sz="1600" b="1" spc="-5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) </a:t>
            </a:r>
            <a:r>
              <a:rPr lang="ko-KR" altLang="en-US" b="1" spc="-50">
                <a:ln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산돌고딕B" pitchFamily="18" charset="-127"/>
                <a:ea typeface="산돌고딕B" pitchFamily="18" charset="-127"/>
              </a:rPr>
              <a:t>평가</a:t>
            </a:r>
            <a:endParaRPr lang="en-US" altLang="ko-KR" b="1" spc="-50">
              <a:ln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57" name="타원 56"/>
          <p:cNvSpPr/>
          <p:nvPr/>
        </p:nvSpPr>
        <p:spPr bwMode="auto">
          <a:xfrm>
            <a:off x="325438" y="1131888"/>
            <a:ext cx="1055687" cy="1049337"/>
          </a:xfrm>
          <a:prstGeom prst="ellipse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58" name="타원 57"/>
          <p:cNvSpPr/>
          <p:nvPr/>
        </p:nvSpPr>
        <p:spPr bwMode="auto">
          <a:xfrm>
            <a:off x="287338" y="1093788"/>
            <a:ext cx="1131887" cy="1125537"/>
          </a:xfrm>
          <a:prstGeom prst="ellipse">
            <a:avLst/>
          </a:prstGeom>
          <a:noFill/>
          <a:ln w="381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59" name="타원 58"/>
          <p:cNvSpPr/>
          <p:nvPr/>
        </p:nvSpPr>
        <p:spPr bwMode="auto">
          <a:xfrm>
            <a:off x="125413" y="931863"/>
            <a:ext cx="1455737" cy="1447800"/>
          </a:xfrm>
          <a:prstGeom prst="ellipse">
            <a:avLst/>
          </a:prstGeom>
          <a:noFill/>
          <a:ln w="127000">
            <a:solidFill>
              <a:srgbClr val="0070C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1" name="타원 60"/>
          <p:cNvSpPr/>
          <p:nvPr/>
        </p:nvSpPr>
        <p:spPr bwMode="auto">
          <a:xfrm>
            <a:off x="2392363" y="1717675"/>
            <a:ext cx="1027112" cy="1020763"/>
          </a:xfrm>
          <a:prstGeom prst="ellipse">
            <a:avLst/>
          </a:prstGeom>
          <a:noFill/>
          <a:ln w="127000">
            <a:solidFill>
              <a:srgbClr val="0070C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2" name="타원 61"/>
          <p:cNvSpPr/>
          <p:nvPr/>
        </p:nvSpPr>
        <p:spPr bwMode="auto">
          <a:xfrm>
            <a:off x="2474913" y="1798638"/>
            <a:ext cx="863600" cy="858837"/>
          </a:xfrm>
          <a:prstGeom prst="ellipse">
            <a:avLst/>
          </a:prstGeom>
          <a:noFill/>
          <a:ln w="1270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4" name="타원 63"/>
          <p:cNvSpPr/>
          <p:nvPr/>
        </p:nvSpPr>
        <p:spPr bwMode="auto">
          <a:xfrm>
            <a:off x="2335213" y="1660525"/>
            <a:ext cx="1141412" cy="1135063"/>
          </a:xfrm>
          <a:prstGeom prst="ellipse">
            <a:avLst/>
          </a:prstGeom>
          <a:noFill/>
          <a:ln w="57150">
            <a:solidFill>
              <a:srgbClr val="0070C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67" name="타원 66"/>
          <p:cNvSpPr/>
          <p:nvPr/>
        </p:nvSpPr>
        <p:spPr bwMode="auto">
          <a:xfrm>
            <a:off x="5438775" y="966788"/>
            <a:ext cx="1057275" cy="1052512"/>
          </a:xfrm>
          <a:prstGeom prst="ellipse">
            <a:avLst/>
          </a:prstGeom>
          <a:noFill/>
          <a:ln w="25400" cmpd="sng">
            <a:solidFill>
              <a:schemeClr val="accent6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sp>
        <p:nvSpPr>
          <p:cNvPr id="68" name="타원 67"/>
          <p:cNvSpPr/>
          <p:nvPr/>
        </p:nvSpPr>
        <p:spPr bwMode="auto">
          <a:xfrm>
            <a:off x="5514975" y="1042988"/>
            <a:ext cx="904875" cy="900112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sp>
        <p:nvSpPr>
          <p:cNvPr id="69" name="타원 68"/>
          <p:cNvSpPr/>
          <p:nvPr/>
        </p:nvSpPr>
        <p:spPr bwMode="auto">
          <a:xfrm>
            <a:off x="5295900" y="825500"/>
            <a:ext cx="1343025" cy="1335088"/>
          </a:xfrm>
          <a:prstGeom prst="ellipse">
            <a:avLst/>
          </a:prstGeom>
          <a:noFill/>
          <a:ln w="12700" cmpd="sng">
            <a:solidFill>
              <a:schemeClr val="accent6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sp>
        <p:nvSpPr>
          <p:cNvPr id="70" name="타원 69"/>
          <p:cNvSpPr/>
          <p:nvPr/>
        </p:nvSpPr>
        <p:spPr bwMode="auto">
          <a:xfrm>
            <a:off x="5378450" y="908050"/>
            <a:ext cx="1177925" cy="1169988"/>
          </a:xfrm>
          <a:prstGeom prst="ellipse">
            <a:avLst/>
          </a:prstGeom>
          <a:noFill/>
          <a:ln w="12700" cmpd="sng">
            <a:solidFill>
              <a:schemeClr val="accent6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sp>
        <p:nvSpPr>
          <p:cNvPr id="77" name="타원 76"/>
          <p:cNvSpPr/>
          <p:nvPr/>
        </p:nvSpPr>
        <p:spPr bwMode="auto">
          <a:xfrm>
            <a:off x="7513638" y="1619250"/>
            <a:ext cx="1498600" cy="1490663"/>
          </a:xfrm>
          <a:prstGeom prst="ellipse">
            <a:avLst/>
          </a:prstGeom>
          <a:noFill/>
          <a:ln w="165100">
            <a:solidFill>
              <a:schemeClr val="accent6">
                <a:lumMod val="75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sp>
        <p:nvSpPr>
          <p:cNvPr id="79" name="타원 78"/>
          <p:cNvSpPr/>
          <p:nvPr/>
        </p:nvSpPr>
        <p:spPr bwMode="auto">
          <a:xfrm>
            <a:off x="7639050" y="1743075"/>
            <a:ext cx="1247775" cy="1241425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grpSp>
        <p:nvGrpSpPr>
          <p:cNvPr id="4" name="그룹 62"/>
          <p:cNvGrpSpPr>
            <a:grpSpLocks/>
          </p:cNvGrpSpPr>
          <p:nvPr/>
        </p:nvGrpSpPr>
        <p:grpSpPr bwMode="auto">
          <a:xfrm>
            <a:off x="2593975" y="1917700"/>
            <a:ext cx="623888" cy="620713"/>
            <a:chOff x="2594563" y="4280325"/>
            <a:chExt cx="623405" cy="620231"/>
          </a:xfrm>
        </p:grpSpPr>
        <p:sp>
          <p:nvSpPr>
            <p:cNvPr id="150" name="타원 149"/>
            <p:cNvSpPr/>
            <p:nvPr/>
          </p:nvSpPr>
          <p:spPr bwMode="auto">
            <a:xfrm>
              <a:off x="2594563" y="4280325"/>
              <a:ext cx="623405" cy="620231"/>
            </a:xfrm>
            <a:prstGeom prst="ellipse">
              <a:avLst/>
            </a:prstGeom>
            <a:solidFill>
              <a:srgbClr val="0070C0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600">
                <a:solidFill>
                  <a:prstClr val="white"/>
                </a:solidFill>
              </a:endParaRPr>
            </a:p>
          </p:txBody>
        </p:sp>
        <p:grpSp>
          <p:nvGrpSpPr>
            <p:cNvPr id="5" name="그룹 155"/>
            <p:cNvGrpSpPr>
              <a:grpSpLocks/>
            </p:cNvGrpSpPr>
            <p:nvPr/>
          </p:nvGrpSpPr>
          <p:grpSpPr bwMode="auto">
            <a:xfrm>
              <a:off x="2707801" y="4369717"/>
              <a:ext cx="377878" cy="498597"/>
              <a:chOff x="3905039" y="4242595"/>
              <a:chExt cx="497977" cy="657064"/>
            </a:xfrm>
          </p:grpSpPr>
          <p:sp>
            <p:nvSpPr>
              <p:cNvPr id="153" name="직사각형 152"/>
              <p:cNvSpPr/>
              <p:nvPr/>
            </p:nvSpPr>
            <p:spPr bwMode="auto">
              <a:xfrm>
                <a:off x="3905039" y="4242595"/>
                <a:ext cx="312646" cy="657064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en-US" altLang="ko-KR" sz="3600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5</a:t>
                </a:r>
              </a:p>
            </p:txBody>
          </p:sp>
          <p:sp>
            <p:nvSpPr>
              <p:cNvPr id="154" name="직사각형 153"/>
              <p:cNvSpPr/>
              <p:nvPr/>
            </p:nvSpPr>
            <p:spPr bwMode="auto">
              <a:xfrm>
                <a:off x="4215006" y="4500515"/>
                <a:ext cx="188010" cy="25552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ko-KR" altLang="en-US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위</a:t>
                </a:r>
                <a:endParaRPr lang="ko-KR" altLang="en-US" spc="-150" dirty="0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</p:grpSp>
      </p:grpSp>
      <p:grpSp>
        <p:nvGrpSpPr>
          <p:cNvPr id="6" name="그룹 64"/>
          <p:cNvGrpSpPr>
            <a:grpSpLocks/>
          </p:cNvGrpSpPr>
          <p:nvPr/>
        </p:nvGrpSpPr>
        <p:grpSpPr bwMode="auto">
          <a:xfrm>
            <a:off x="5638800" y="1166813"/>
            <a:ext cx="657225" cy="654050"/>
            <a:chOff x="5562603" y="4881089"/>
            <a:chExt cx="657222" cy="653874"/>
          </a:xfrm>
        </p:grpSpPr>
        <p:sp>
          <p:nvSpPr>
            <p:cNvPr id="170" name="타원 169"/>
            <p:cNvSpPr/>
            <p:nvPr/>
          </p:nvSpPr>
          <p:spPr bwMode="auto">
            <a:xfrm>
              <a:off x="5562603" y="4881089"/>
              <a:ext cx="657222" cy="653874"/>
            </a:xfrm>
            <a:prstGeom prst="ellipse">
              <a:avLst/>
            </a:prstGeom>
            <a:solidFill>
              <a:srgbClr val="E75707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>
                <a:solidFill>
                  <a:prstClr val="white"/>
                </a:solidFill>
              </a:endParaRPr>
            </a:p>
          </p:txBody>
        </p:sp>
        <p:grpSp>
          <p:nvGrpSpPr>
            <p:cNvPr id="7" name="그룹 53"/>
            <p:cNvGrpSpPr>
              <a:grpSpLocks/>
            </p:cNvGrpSpPr>
            <p:nvPr/>
          </p:nvGrpSpPr>
          <p:grpSpPr bwMode="auto">
            <a:xfrm>
              <a:off x="5678237" y="4987302"/>
              <a:ext cx="425954" cy="498598"/>
              <a:chOff x="5670547" y="4943674"/>
              <a:chExt cx="425954" cy="498598"/>
            </a:xfrm>
          </p:grpSpPr>
          <p:sp>
            <p:nvSpPr>
              <p:cNvPr id="167" name="직사각형 166"/>
              <p:cNvSpPr/>
              <p:nvPr/>
            </p:nvSpPr>
            <p:spPr bwMode="auto">
              <a:xfrm>
                <a:off x="5670547" y="4943674"/>
                <a:ext cx="237244" cy="498598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en-US" altLang="ko-KR" sz="3600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8</a:t>
                </a:r>
              </a:p>
            </p:txBody>
          </p:sp>
          <p:sp>
            <p:nvSpPr>
              <p:cNvPr id="168" name="직사각형 167"/>
              <p:cNvSpPr/>
              <p:nvPr/>
            </p:nvSpPr>
            <p:spPr bwMode="auto">
              <a:xfrm>
                <a:off x="5931391" y="5127128"/>
                <a:ext cx="165110" cy="221599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ko-KR" altLang="en-US" sz="1600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위</a:t>
                </a:r>
                <a:endParaRPr lang="ko-KR" altLang="en-US" sz="1600" spc="-150" dirty="0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</p:grpSp>
      </p:grpSp>
      <p:sp>
        <p:nvSpPr>
          <p:cNvPr id="72" name="타원 71"/>
          <p:cNvSpPr/>
          <p:nvPr/>
        </p:nvSpPr>
        <p:spPr bwMode="auto">
          <a:xfrm>
            <a:off x="7639050" y="1743075"/>
            <a:ext cx="1247775" cy="1241425"/>
          </a:xfrm>
          <a:prstGeom prst="ellipse">
            <a:avLst/>
          </a:prstGeom>
          <a:noFill/>
          <a:ln w="25400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2000">
              <a:solidFill>
                <a:prstClr val="white"/>
              </a:solidFill>
            </a:endParaRPr>
          </a:p>
        </p:txBody>
      </p:sp>
      <p:grpSp>
        <p:nvGrpSpPr>
          <p:cNvPr id="8" name="그룹 72"/>
          <p:cNvGrpSpPr>
            <a:grpSpLocks/>
          </p:cNvGrpSpPr>
          <p:nvPr/>
        </p:nvGrpSpPr>
        <p:grpSpPr bwMode="auto">
          <a:xfrm>
            <a:off x="7810500" y="1914525"/>
            <a:ext cx="904875" cy="900113"/>
            <a:chOff x="7610476" y="4219271"/>
            <a:chExt cx="904874" cy="900268"/>
          </a:xfrm>
        </p:grpSpPr>
        <p:sp>
          <p:nvSpPr>
            <p:cNvPr id="176" name="타원 175"/>
            <p:cNvSpPr/>
            <p:nvPr/>
          </p:nvSpPr>
          <p:spPr bwMode="auto">
            <a:xfrm>
              <a:off x="7610476" y="4219271"/>
              <a:ext cx="904874" cy="900268"/>
            </a:xfrm>
            <a:prstGeom prst="ellipse">
              <a:avLst/>
            </a:prstGeom>
            <a:solidFill>
              <a:srgbClr val="E75707"/>
            </a:solidFill>
            <a:ln w="3524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>
                <a:solidFill>
                  <a:prstClr val="white"/>
                </a:solidFill>
              </a:endParaRPr>
            </a:p>
          </p:txBody>
        </p:sp>
        <p:grpSp>
          <p:nvGrpSpPr>
            <p:cNvPr id="9" name="그룹 177"/>
            <p:cNvGrpSpPr>
              <a:grpSpLocks/>
            </p:cNvGrpSpPr>
            <p:nvPr/>
          </p:nvGrpSpPr>
          <p:grpSpPr bwMode="auto">
            <a:xfrm>
              <a:off x="7734034" y="4316294"/>
              <a:ext cx="653864" cy="761747"/>
              <a:chOff x="1106504" y="4108747"/>
              <a:chExt cx="755980" cy="880711"/>
            </a:xfrm>
          </p:grpSpPr>
          <p:sp>
            <p:nvSpPr>
              <p:cNvPr id="179" name="직사각형 178"/>
              <p:cNvSpPr/>
              <p:nvPr/>
            </p:nvSpPr>
            <p:spPr bwMode="auto">
              <a:xfrm>
                <a:off x="1106504" y="4108747"/>
                <a:ext cx="429977" cy="88071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en-US" altLang="ko-KR" sz="5500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2</a:t>
                </a:r>
                <a:endParaRPr lang="ko-KR" altLang="en-US" sz="5500" spc="-150" dirty="0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80" name="직사각형 179"/>
              <p:cNvSpPr/>
              <p:nvPr/>
            </p:nvSpPr>
            <p:spPr bwMode="auto">
              <a:xfrm>
                <a:off x="1510347" y="4394570"/>
                <a:ext cx="352137" cy="44836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270" h="1270"/>
              </a:sp3d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ctr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kumimoji="1" sz="1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 indent="-457200" eaLnBrk="0" hangingPunct="0">
                  <a:lnSpc>
                    <a:spcPct val="90000"/>
                  </a:lnSpc>
                  <a:defRPr/>
                </a:pPr>
                <a:r>
                  <a:rPr lang="ko-KR" altLang="en-US" sz="2800" spc="-150" smtClean="0">
                    <a:ln>
                      <a:prstDash val="solid"/>
                    </a:ln>
                    <a:solidFill>
                      <a:schemeClr val="bg1"/>
                    </a:solidFill>
                    <a:latin typeface="산돌고딕B" pitchFamily="18" charset="-127"/>
                    <a:ea typeface="산돌고딕B" pitchFamily="18" charset="-127"/>
                  </a:rPr>
                  <a:t>위</a:t>
                </a:r>
                <a:endParaRPr lang="ko-KR" altLang="en-US" sz="2800" spc="-150" dirty="0" smtClean="0">
                  <a:ln>
                    <a:prstDash val="solid"/>
                  </a:ln>
                  <a:solidFill>
                    <a:schemeClr val="bg1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</p:grpSp>
      </p:grpSp>
      <p:pic>
        <p:nvPicPr>
          <p:cNvPr id="13344" name="그림 64" descr="038.png"/>
          <p:cNvPicPr>
            <a:picLocks noChangeAspect="1"/>
          </p:cNvPicPr>
          <p:nvPr/>
        </p:nvPicPr>
        <p:blipFill>
          <a:blip r:embed="rId5" cstate="print">
            <a:lum bright="48000"/>
          </a:blip>
          <a:srcRect/>
          <a:stretch>
            <a:fillRect/>
          </a:stretch>
        </p:blipFill>
        <p:spPr bwMode="auto">
          <a:xfrm>
            <a:off x="-466725" y="4808538"/>
            <a:ext cx="1007745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그림 59" descr="07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66793" y="3678932"/>
            <a:ext cx="8010414" cy="3179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4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4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4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7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300"/>
                            </p:stCondLst>
                            <p:childTnLst>
                              <p:par>
                                <p:cTn id="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53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4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3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53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4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4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53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300"/>
                            </p:stCondLst>
                            <p:childTnLst>
                              <p:par>
                                <p:cTn id="151" presetID="26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900"/>
                            </p:stCondLst>
                            <p:childTnLst>
                              <p:par>
                                <p:cTn id="1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8400"/>
                            </p:stCondLst>
                            <p:childTnLst>
                              <p:par>
                                <p:cTn id="1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53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53" presetClass="exit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53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0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100"/>
                            </p:stCondLst>
                            <p:childTnLst>
                              <p:par>
                                <p:cTn id="204" presetID="26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700"/>
                            </p:stCondLst>
                            <p:childTnLst>
                              <p:par>
                                <p:cTn id="2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5.55556E-6 L 0 -0.06806 " pathEditMode="relative" ptsTypes="AA">
                                      <p:cBhvr>
                                        <p:cTn id="212" dur="1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66" grpId="0" animBg="1"/>
      <p:bldP spid="6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7" grpId="0" animBg="1"/>
      <p:bldP spid="79" grpId="0" animBg="1"/>
      <p:bldP spid="7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사다리꼴 90"/>
          <p:cNvSpPr/>
          <p:nvPr/>
        </p:nvSpPr>
        <p:spPr>
          <a:xfrm>
            <a:off x="361950" y="5191125"/>
            <a:ext cx="8420100" cy="1114425"/>
          </a:xfrm>
          <a:prstGeom prst="trapezoid">
            <a:avLst>
              <a:gd name="adj" fmla="val 143690"/>
            </a:avLst>
          </a:prstGeom>
          <a:solidFill>
            <a:schemeClr val="bg1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5543" name="TextBox 66"/>
          <p:cNvSpPr txBox="1">
            <a:spLocks noChangeArrowheads="1"/>
          </p:cNvSpPr>
          <p:nvPr/>
        </p:nvSpPr>
        <p:spPr bwMode="auto">
          <a:xfrm>
            <a:off x="6376918" y="1392282"/>
            <a:ext cx="13917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>
              <a:defRPr/>
            </a:pPr>
            <a:r>
              <a: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30" pitchFamily="18" charset="-127"/>
                <a:ea typeface="-윤고딕330" pitchFamily="18" charset="-127"/>
              </a:rPr>
              <a:t>반영교과별 </a:t>
            </a: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defRPr/>
            </a:pPr>
            <a:r>
              <a:rPr lang="ko-KR" altLang="en-US" sz="1600" dirty="0"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</a:rPr>
              <a:t>전과목</a:t>
            </a:r>
            <a:r>
              <a: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30" pitchFamily="18" charset="-127"/>
                <a:ea typeface="-윤고딕330" pitchFamily="18" charset="-127"/>
              </a:rPr>
              <a:t>의 성적</a:t>
            </a: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105538" name="TextBox 87"/>
          <p:cNvSpPr txBox="1">
            <a:spLocks noChangeArrowheads="1"/>
          </p:cNvSpPr>
          <p:nvPr/>
        </p:nvSpPr>
        <p:spPr bwMode="auto">
          <a:xfrm>
            <a:off x="6376918" y="2155268"/>
            <a:ext cx="15776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>
              <a:defRPr/>
            </a:pPr>
            <a:r>
              <a: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30" pitchFamily="18" charset="-127"/>
                <a:ea typeface="-윤고딕330" pitchFamily="18" charset="-127"/>
              </a:rPr>
              <a:t>반영교과별 상위</a:t>
            </a: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defRPr/>
            </a:pPr>
            <a:r>
              <a:rPr lang="en-US" altLang="ko-KR" sz="1600" dirty="0"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</a:rPr>
              <a:t>5</a:t>
            </a:r>
            <a:r>
              <a:rPr lang="ko-KR" altLang="en-US" sz="1600" dirty="0"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</a:rPr>
              <a:t>개 과목</a:t>
            </a:r>
            <a:r>
              <a: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30" pitchFamily="18" charset="-127"/>
                <a:ea typeface="-윤고딕330" pitchFamily="18" charset="-127"/>
              </a:rPr>
              <a:t>의 성적</a:t>
            </a:r>
          </a:p>
        </p:txBody>
      </p:sp>
      <p:sp>
        <p:nvSpPr>
          <p:cNvPr id="105533" name="TextBox 96"/>
          <p:cNvSpPr txBox="1">
            <a:spLocks noChangeArrowheads="1"/>
          </p:cNvSpPr>
          <p:nvPr/>
        </p:nvSpPr>
        <p:spPr bwMode="auto">
          <a:xfrm>
            <a:off x="6376918" y="2931957"/>
            <a:ext cx="15808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>
              <a:bevelT w="1270" h="1270"/>
              <a:bevelB w="1270" h="1270"/>
            </a:sp3d>
          </a:bodyPr>
          <a:lstStyle/>
          <a:p>
            <a:pPr>
              <a:defRPr/>
            </a:pPr>
            <a:r>
              <a: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30" pitchFamily="18" charset="-127"/>
                <a:ea typeface="-윤고딕330" pitchFamily="18" charset="-127"/>
              </a:rPr>
              <a:t>반영교과별 상위</a:t>
            </a:r>
            <a:endParaRPr lang="en-US" altLang="ko-KR" sz="1600" dirty="0">
              <a:solidFill>
                <a:prstClr val="black">
                  <a:lumMod val="75000"/>
                  <a:lumOff val="25000"/>
                </a:prstClr>
              </a:solidFill>
              <a:latin typeface="-윤고딕330" pitchFamily="18" charset="-127"/>
              <a:ea typeface="-윤고딕330" pitchFamily="18" charset="-127"/>
            </a:endParaRPr>
          </a:p>
          <a:p>
            <a:pPr>
              <a:defRPr/>
            </a:pPr>
            <a:r>
              <a:rPr lang="en-US" altLang="ko-KR" sz="1600" dirty="0"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</a:rPr>
              <a:t>3</a:t>
            </a:r>
            <a:r>
              <a:rPr lang="ko-KR" altLang="en-US" sz="1600" dirty="0"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</a:rPr>
              <a:t>개 과목</a:t>
            </a:r>
            <a:r>
              <a:rPr lang="ko-KR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-윤고딕330" pitchFamily="18" charset="-127"/>
                <a:ea typeface="-윤고딕330" pitchFamily="18" charset="-127"/>
              </a:rPr>
              <a:t>의 성적</a:t>
            </a:r>
          </a:p>
        </p:txBody>
      </p:sp>
      <p:grpSp>
        <p:nvGrpSpPr>
          <p:cNvPr id="2" name="그룹 229"/>
          <p:cNvGrpSpPr>
            <a:grpSpLocks/>
          </p:cNvGrpSpPr>
          <p:nvPr/>
        </p:nvGrpSpPr>
        <p:grpSpPr bwMode="auto">
          <a:xfrm>
            <a:off x="1050925" y="2916238"/>
            <a:ext cx="1701800" cy="555625"/>
            <a:chOff x="1050879" y="3127077"/>
            <a:chExt cx="1702260" cy="556408"/>
          </a:xfrm>
        </p:grpSpPr>
        <p:grpSp>
          <p:nvGrpSpPr>
            <p:cNvPr id="3" name="그룹 218"/>
            <p:cNvGrpSpPr>
              <a:grpSpLocks/>
            </p:cNvGrpSpPr>
            <p:nvPr/>
          </p:nvGrpSpPr>
          <p:grpSpPr bwMode="auto">
            <a:xfrm>
              <a:off x="1050879" y="3127077"/>
              <a:ext cx="1702260" cy="556408"/>
              <a:chOff x="1050879" y="3057522"/>
              <a:chExt cx="1702260" cy="695509"/>
            </a:xfrm>
          </p:grpSpPr>
          <p:sp>
            <p:nvSpPr>
              <p:cNvPr id="102" name="타원 26"/>
              <p:cNvSpPr/>
              <p:nvPr/>
            </p:nvSpPr>
            <p:spPr>
              <a:xfrm>
                <a:off x="1050879" y="3057522"/>
                <a:ext cx="1702260" cy="695509"/>
              </a:xfrm>
              <a:prstGeom prst="homePlate">
                <a:avLst/>
              </a:prstGeom>
              <a:solidFill>
                <a:srgbClr val="132A6B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00" name="타원 28"/>
              <p:cNvSpPr/>
              <p:nvPr/>
            </p:nvSpPr>
            <p:spPr>
              <a:xfrm>
                <a:off x="1104868" y="3057522"/>
                <a:ext cx="1543468" cy="695441"/>
              </a:xfrm>
              <a:prstGeom prst="homePlat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25400" dist="127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 dirty="0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</p:grpSp>
        <p:sp>
          <p:nvSpPr>
            <p:cNvPr id="135" name="입학사정관제"/>
            <p:cNvSpPr>
              <a:spLocks noChangeArrowheads="1"/>
            </p:cNvSpPr>
            <p:nvPr/>
          </p:nvSpPr>
          <p:spPr bwMode="auto">
            <a:xfrm>
              <a:off x="1165591" y="3216657"/>
              <a:ext cx="1253894" cy="377114"/>
            </a:xfrm>
            <a:prstGeom prst="round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cap="all" dirty="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정시</a:t>
              </a:r>
            </a:p>
          </p:txBody>
        </p:sp>
      </p:grpSp>
      <p:pic>
        <p:nvPicPr>
          <p:cNvPr id="76" name="그림 75" descr="book_3.pn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6083300" y="5051425"/>
            <a:ext cx="1866900" cy="11604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3" name="그림 82" descr="book_2.pn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3760788" y="4581525"/>
            <a:ext cx="2133600" cy="18002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4" name="그림 83" descr="book_1.pn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1630363" y="4587875"/>
            <a:ext cx="2133600" cy="18002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그룹 233"/>
          <p:cNvGrpSpPr>
            <a:grpSpLocks/>
          </p:cNvGrpSpPr>
          <p:nvPr/>
        </p:nvGrpSpPr>
        <p:grpSpPr bwMode="auto">
          <a:xfrm>
            <a:off x="2933700" y="1327150"/>
            <a:ext cx="5165725" cy="2508250"/>
            <a:chOff x="2934030" y="1499190"/>
            <a:chExt cx="5165329" cy="2507775"/>
          </a:xfrm>
        </p:grpSpPr>
        <p:grpSp>
          <p:nvGrpSpPr>
            <p:cNvPr id="5" name="그룹 2"/>
            <p:cNvGrpSpPr>
              <a:grpSpLocks/>
            </p:cNvGrpSpPr>
            <p:nvPr/>
          </p:nvGrpSpPr>
          <p:grpSpPr bwMode="auto">
            <a:xfrm>
              <a:off x="2934030" y="2149483"/>
              <a:ext cx="5165329" cy="334741"/>
              <a:chOff x="142875" y="1323975"/>
              <a:chExt cx="3829050" cy="400050"/>
            </a:xfrm>
          </p:grpSpPr>
          <p:pic>
            <p:nvPicPr>
              <p:cNvPr id="56416" name="Picture 2" descr="D:\배진명 작업\2012년 취소및보류\011.2012년01월26일~02월29일_LG전자 전사홍보 프레젠테이션 업그레이드\work\png\내지1\1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71037"/>
              <a:stretch>
                <a:fillRect/>
              </a:stretch>
            </p:blipFill>
            <p:spPr bwMode="auto">
              <a:xfrm>
                <a:off x="142875" y="1323975"/>
                <a:ext cx="191452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417" name="Picture 2" descr="D:\배진명 작업\2012년 취소및보류\011.2012년01월26일~02월29일_LG전자 전사홍보 프레젠테이션 업그레이드\work\png\내지1\1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71037"/>
              <a:stretch>
                <a:fillRect/>
              </a:stretch>
            </p:blipFill>
            <p:spPr bwMode="auto">
              <a:xfrm flipH="1">
                <a:off x="2057400" y="1323975"/>
                <a:ext cx="191452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그룹 2"/>
            <p:cNvGrpSpPr>
              <a:grpSpLocks/>
            </p:cNvGrpSpPr>
            <p:nvPr/>
          </p:nvGrpSpPr>
          <p:grpSpPr bwMode="auto">
            <a:xfrm>
              <a:off x="2934030" y="2933228"/>
              <a:ext cx="5165329" cy="334741"/>
              <a:chOff x="142875" y="1323975"/>
              <a:chExt cx="3829050" cy="400050"/>
            </a:xfrm>
          </p:grpSpPr>
          <p:pic>
            <p:nvPicPr>
              <p:cNvPr id="56414" name="Picture 2" descr="D:\배진명 작업\2012년 취소및보류\011.2012년01월26일~02월29일_LG전자 전사홍보 프레젠테이션 업그레이드\work\png\내지1\1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71037"/>
              <a:stretch>
                <a:fillRect/>
              </a:stretch>
            </p:blipFill>
            <p:spPr bwMode="auto">
              <a:xfrm>
                <a:off x="142875" y="1323975"/>
                <a:ext cx="191452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415" name="Picture 2" descr="D:\배진명 작업\2012년 취소및보류\011.2012년01월26일~02월29일_LG전자 전사홍보 프레젠테이션 업그레이드\work\png\내지1\1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71037"/>
              <a:stretch>
                <a:fillRect/>
              </a:stretch>
            </p:blipFill>
            <p:spPr bwMode="auto">
              <a:xfrm flipH="1">
                <a:off x="2057400" y="1323975"/>
                <a:ext cx="191452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그룹 2"/>
            <p:cNvGrpSpPr>
              <a:grpSpLocks/>
            </p:cNvGrpSpPr>
            <p:nvPr/>
          </p:nvGrpSpPr>
          <p:grpSpPr bwMode="auto">
            <a:xfrm>
              <a:off x="2934030" y="3672224"/>
              <a:ext cx="5165329" cy="334741"/>
              <a:chOff x="142875" y="1323975"/>
              <a:chExt cx="3829050" cy="400050"/>
            </a:xfrm>
          </p:grpSpPr>
          <p:pic>
            <p:nvPicPr>
              <p:cNvPr id="56412" name="Picture 2" descr="D:\배진명 작업\2012년 취소및보류\011.2012년01월26일~02월29일_LG전자 전사홍보 프레젠테이션 업그레이드\work\png\내지1\1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71037"/>
              <a:stretch>
                <a:fillRect/>
              </a:stretch>
            </p:blipFill>
            <p:spPr bwMode="auto">
              <a:xfrm>
                <a:off x="142875" y="1323975"/>
                <a:ext cx="191452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413" name="Picture 2" descr="D:\배진명 작업\2012년 취소및보류\011.2012년01월26일~02월29일_LG전자 전사홍보 프레젠테이션 업그레이드\work\png\내지1\13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71037"/>
              <a:stretch>
                <a:fillRect/>
              </a:stretch>
            </p:blipFill>
            <p:spPr bwMode="auto">
              <a:xfrm flipH="1">
                <a:off x="2057400" y="1323975"/>
                <a:ext cx="1914525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6409" name="그림 107" descr="book_4.png"/>
            <p:cNvPicPr>
              <a:picLocks noChangeAspect="1"/>
            </p:cNvPicPr>
            <p:nvPr/>
          </p:nvPicPr>
          <p:blipFill>
            <a:blip r:embed="rId7" cstate="print">
              <a:lum bright="20000"/>
            </a:blip>
            <a:srcRect/>
            <a:stretch>
              <a:fillRect/>
            </a:stretch>
          </p:blipFill>
          <p:spPr bwMode="auto">
            <a:xfrm flipV="1">
              <a:off x="3425562" y="1499190"/>
              <a:ext cx="2826577" cy="688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410" name="그림 108" descr="book_4.png"/>
            <p:cNvPicPr>
              <a:picLocks noChangeAspect="1"/>
            </p:cNvPicPr>
            <p:nvPr/>
          </p:nvPicPr>
          <p:blipFill>
            <a:blip r:embed="rId7" cstate="print">
              <a:lum bright="20000"/>
            </a:blip>
            <a:srcRect/>
            <a:stretch>
              <a:fillRect/>
            </a:stretch>
          </p:blipFill>
          <p:spPr bwMode="auto">
            <a:xfrm flipV="1">
              <a:off x="3437438" y="2289798"/>
              <a:ext cx="2826577" cy="688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411" name="그림 109" descr="book_4.png"/>
            <p:cNvPicPr>
              <a:picLocks noChangeAspect="1"/>
            </p:cNvPicPr>
            <p:nvPr/>
          </p:nvPicPr>
          <p:blipFill>
            <a:blip r:embed="rId7" cstate="print">
              <a:lum bright="20000"/>
            </a:blip>
            <a:srcRect/>
            <a:stretch>
              <a:fillRect/>
            </a:stretch>
          </p:blipFill>
          <p:spPr bwMode="auto">
            <a:xfrm flipV="1">
              <a:off x="3429981" y="3032000"/>
              <a:ext cx="2826577" cy="688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그룹 231"/>
          <p:cNvGrpSpPr>
            <a:grpSpLocks/>
          </p:cNvGrpSpPr>
          <p:nvPr/>
        </p:nvGrpSpPr>
        <p:grpSpPr bwMode="auto">
          <a:xfrm>
            <a:off x="4945064" y="2138362"/>
            <a:ext cx="1320802" cy="642938"/>
            <a:chOff x="4946202" y="2250770"/>
            <a:chExt cx="1320365" cy="642082"/>
          </a:xfrm>
        </p:grpSpPr>
        <p:grpSp>
          <p:nvGrpSpPr>
            <p:cNvPr id="9" name="그룹 144"/>
            <p:cNvGrpSpPr>
              <a:grpSpLocks/>
            </p:cNvGrpSpPr>
            <p:nvPr/>
          </p:nvGrpSpPr>
          <p:grpSpPr bwMode="auto">
            <a:xfrm>
              <a:off x="4946202" y="2271079"/>
              <a:ext cx="285791" cy="614164"/>
              <a:chOff x="4628825" y="2278688"/>
              <a:chExt cx="279165" cy="614164"/>
            </a:xfrm>
          </p:grpSpPr>
          <p:pic>
            <p:nvPicPr>
              <p:cNvPr id="56404" name="그림 114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4628825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0" name="그림 119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686181" y="2702288"/>
                <a:ext cx="179821" cy="14427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0" name="그룹 146"/>
            <p:cNvGrpSpPr>
              <a:grpSpLocks/>
            </p:cNvGrpSpPr>
            <p:nvPr/>
          </p:nvGrpSpPr>
          <p:grpSpPr bwMode="auto">
            <a:xfrm>
              <a:off x="5455841" y="2271079"/>
              <a:ext cx="285791" cy="614164"/>
              <a:chOff x="5183117" y="2278688"/>
              <a:chExt cx="279165" cy="614164"/>
            </a:xfrm>
          </p:grpSpPr>
          <p:pic>
            <p:nvPicPr>
              <p:cNvPr id="56402" name="그림 112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5183117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1" name="그림 140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244908" y="2702288"/>
                <a:ext cx="178271" cy="14427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1" name="그룹 148"/>
            <p:cNvGrpSpPr>
              <a:grpSpLocks/>
            </p:cNvGrpSpPr>
            <p:nvPr/>
          </p:nvGrpSpPr>
          <p:grpSpPr bwMode="auto">
            <a:xfrm>
              <a:off x="5980775" y="2250770"/>
              <a:ext cx="285792" cy="642081"/>
              <a:chOff x="5729813" y="2250770"/>
              <a:chExt cx="279166" cy="642081"/>
            </a:xfrm>
          </p:grpSpPr>
          <p:pic>
            <p:nvPicPr>
              <p:cNvPr id="56400" name="그림 111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5729813" y="2250770"/>
                <a:ext cx="279166" cy="642081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2" name="그림 141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79551" y="2702606"/>
                <a:ext cx="179821" cy="1442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2" name="그룹 147"/>
            <p:cNvGrpSpPr>
              <a:grpSpLocks/>
            </p:cNvGrpSpPr>
            <p:nvPr/>
          </p:nvGrpSpPr>
          <p:grpSpPr bwMode="auto">
            <a:xfrm>
              <a:off x="5712534" y="2271079"/>
              <a:ext cx="285791" cy="614164"/>
              <a:chOff x="5453412" y="2278688"/>
              <a:chExt cx="279165" cy="614164"/>
            </a:xfrm>
          </p:grpSpPr>
          <p:pic>
            <p:nvPicPr>
              <p:cNvPr id="56398" name="그림 110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5453412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" name="그림 142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521792" y="2702288"/>
                <a:ext cx="179821" cy="14427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3" name="그룹 145"/>
            <p:cNvGrpSpPr>
              <a:grpSpLocks/>
            </p:cNvGrpSpPr>
            <p:nvPr/>
          </p:nvGrpSpPr>
          <p:grpSpPr bwMode="auto">
            <a:xfrm>
              <a:off x="5214442" y="2250771"/>
              <a:ext cx="285792" cy="642081"/>
              <a:chOff x="4942606" y="2250771"/>
              <a:chExt cx="279166" cy="642081"/>
            </a:xfrm>
          </p:grpSpPr>
          <p:pic>
            <p:nvPicPr>
              <p:cNvPr id="56396" name="그림 113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4942606" y="2250771"/>
                <a:ext cx="279166" cy="642081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44" name="그림 143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982870" y="2702606"/>
                <a:ext cx="179821" cy="14427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4" name="그룹 232"/>
          <p:cNvGrpSpPr>
            <a:grpSpLocks/>
          </p:cNvGrpSpPr>
          <p:nvPr/>
        </p:nvGrpSpPr>
        <p:grpSpPr bwMode="auto">
          <a:xfrm>
            <a:off x="5451475" y="2873375"/>
            <a:ext cx="795338" cy="641350"/>
            <a:chOff x="5460031" y="3044521"/>
            <a:chExt cx="795426" cy="642081"/>
          </a:xfrm>
        </p:grpSpPr>
        <p:grpSp>
          <p:nvGrpSpPr>
            <p:cNvPr id="15" name="그룹 149"/>
            <p:cNvGrpSpPr>
              <a:grpSpLocks/>
            </p:cNvGrpSpPr>
            <p:nvPr/>
          </p:nvGrpSpPr>
          <p:grpSpPr bwMode="auto">
            <a:xfrm>
              <a:off x="5460031" y="3064829"/>
              <a:ext cx="285791" cy="614164"/>
              <a:chOff x="4628829" y="2278688"/>
              <a:chExt cx="279165" cy="614164"/>
            </a:xfrm>
          </p:grpSpPr>
          <p:pic>
            <p:nvPicPr>
              <p:cNvPr id="56389" name="그림 150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4628829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2" name="그림 151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686212" y="2701798"/>
                <a:ext cx="179901" cy="144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" name="그룹 152"/>
            <p:cNvGrpSpPr>
              <a:grpSpLocks/>
            </p:cNvGrpSpPr>
            <p:nvPr/>
          </p:nvGrpSpPr>
          <p:grpSpPr bwMode="auto">
            <a:xfrm>
              <a:off x="5969666" y="3064829"/>
              <a:ext cx="285791" cy="614164"/>
              <a:chOff x="5183117" y="2278688"/>
              <a:chExt cx="279165" cy="614164"/>
            </a:xfrm>
          </p:grpSpPr>
          <p:pic>
            <p:nvPicPr>
              <p:cNvPr id="56387" name="그림 153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5183117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5" name="그림 154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245161" y="2701798"/>
                <a:ext cx="178349" cy="144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" name="그룹 155"/>
            <p:cNvGrpSpPr>
              <a:grpSpLocks/>
            </p:cNvGrpSpPr>
            <p:nvPr/>
          </p:nvGrpSpPr>
          <p:grpSpPr bwMode="auto">
            <a:xfrm>
              <a:off x="5728271" y="3044521"/>
              <a:ext cx="285792" cy="642081"/>
              <a:chOff x="4942610" y="2250771"/>
              <a:chExt cx="279166" cy="642081"/>
            </a:xfrm>
          </p:grpSpPr>
          <p:pic>
            <p:nvPicPr>
              <p:cNvPr id="56385" name="그림 156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4942610" y="2250771"/>
                <a:ext cx="279166" cy="642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8" name="그림 157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983009" y="2702135"/>
                <a:ext cx="179901" cy="14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8" name="그룹 230"/>
          <p:cNvGrpSpPr>
            <a:grpSpLocks/>
          </p:cNvGrpSpPr>
          <p:nvPr/>
        </p:nvGrpSpPr>
        <p:grpSpPr bwMode="auto">
          <a:xfrm>
            <a:off x="3405188" y="1352550"/>
            <a:ext cx="2849561" cy="641350"/>
            <a:chOff x="3404734" y="1520521"/>
            <a:chExt cx="2850285" cy="642081"/>
          </a:xfrm>
        </p:grpSpPr>
        <p:grpSp>
          <p:nvGrpSpPr>
            <p:cNvPr id="19" name="그룹 158"/>
            <p:cNvGrpSpPr>
              <a:grpSpLocks/>
            </p:cNvGrpSpPr>
            <p:nvPr/>
          </p:nvGrpSpPr>
          <p:grpSpPr bwMode="auto">
            <a:xfrm>
              <a:off x="3404734" y="1540829"/>
              <a:ext cx="285791" cy="614164"/>
              <a:chOff x="4628831" y="2278688"/>
              <a:chExt cx="279165" cy="614164"/>
            </a:xfrm>
          </p:grpSpPr>
          <p:pic>
            <p:nvPicPr>
              <p:cNvPr id="56380" name="그림 159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4628831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1" name="그림 160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686221" y="2701798"/>
                <a:ext cx="179926" cy="144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0" name="그룹 161"/>
            <p:cNvGrpSpPr>
              <a:grpSpLocks/>
            </p:cNvGrpSpPr>
            <p:nvPr/>
          </p:nvGrpSpPr>
          <p:grpSpPr bwMode="auto">
            <a:xfrm>
              <a:off x="3914367" y="1540829"/>
              <a:ext cx="285791" cy="614164"/>
              <a:chOff x="5183117" y="2278688"/>
              <a:chExt cx="279165" cy="614164"/>
            </a:xfrm>
          </p:grpSpPr>
          <p:pic>
            <p:nvPicPr>
              <p:cNvPr id="56378" name="그림 162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5183117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" name="그림 163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245242" y="2701798"/>
                <a:ext cx="178376" cy="144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" name="그룹 164"/>
            <p:cNvGrpSpPr>
              <a:grpSpLocks/>
            </p:cNvGrpSpPr>
            <p:nvPr/>
          </p:nvGrpSpPr>
          <p:grpSpPr bwMode="auto">
            <a:xfrm>
              <a:off x="3663446" y="1520521"/>
              <a:ext cx="285792" cy="642081"/>
              <a:chOff x="4933305" y="2250771"/>
              <a:chExt cx="279166" cy="642081"/>
            </a:xfrm>
          </p:grpSpPr>
          <p:pic>
            <p:nvPicPr>
              <p:cNvPr id="56376" name="그림 165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4933305" y="2250771"/>
                <a:ext cx="279166" cy="642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7" name="그림 166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983052" y="2702135"/>
                <a:ext cx="179926" cy="14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" name="그룹 167"/>
            <p:cNvGrpSpPr>
              <a:grpSpLocks/>
            </p:cNvGrpSpPr>
            <p:nvPr/>
          </p:nvGrpSpPr>
          <p:grpSpPr bwMode="auto">
            <a:xfrm>
              <a:off x="4168830" y="1540829"/>
              <a:ext cx="285791" cy="614164"/>
              <a:chOff x="4619524" y="2278688"/>
              <a:chExt cx="279165" cy="614164"/>
            </a:xfrm>
          </p:grpSpPr>
          <p:pic>
            <p:nvPicPr>
              <p:cNvPr id="56374" name="그림 170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4619524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6" name="그림 175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685913" y="2701798"/>
                <a:ext cx="179926" cy="144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3" name="그룹 176"/>
            <p:cNvGrpSpPr>
              <a:grpSpLocks/>
            </p:cNvGrpSpPr>
            <p:nvPr/>
          </p:nvGrpSpPr>
          <p:grpSpPr bwMode="auto">
            <a:xfrm>
              <a:off x="4687991" y="1540829"/>
              <a:ext cx="285791" cy="614164"/>
              <a:chOff x="5183117" y="2278688"/>
              <a:chExt cx="279165" cy="614164"/>
            </a:xfrm>
          </p:grpSpPr>
          <p:pic>
            <p:nvPicPr>
              <p:cNvPr id="56372" name="그림 187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5183117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5" name="그림 194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244934" y="2701798"/>
                <a:ext cx="178375" cy="144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4" name="그룹 195"/>
            <p:cNvGrpSpPr>
              <a:grpSpLocks/>
            </p:cNvGrpSpPr>
            <p:nvPr/>
          </p:nvGrpSpPr>
          <p:grpSpPr bwMode="auto">
            <a:xfrm>
              <a:off x="5212923" y="1520521"/>
              <a:ext cx="285792" cy="642081"/>
              <a:chOff x="5729811" y="2250771"/>
              <a:chExt cx="279166" cy="642081"/>
            </a:xfrm>
          </p:grpSpPr>
          <p:pic>
            <p:nvPicPr>
              <p:cNvPr id="56370" name="그림 196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5729811" y="2250771"/>
                <a:ext cx="279166" cy="642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0" name="그림 199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79867" y="2702135"/>
                <a:ext cx="179926" cy="14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" name="그룹 200"/>
            <p:cNvGrpSpPr>
              <a:grpSpLocks/>
            </p:cNvGrpSpPr>
            <p:nvPr/>
          </p:nvGrpSpPr>
          <p:grpSpPr bwMode="auto">
            <a:xfrm>
              <a:off x="4944684" y="1540829"/>
              <a:ext cx="285791" cy="614164"/>
              <a:chOff x="5453412" y="2278688"/>
              <a:chExt cx="279165" cy="614164"/>
            </a:xfrm>
          </p:grpSpPr>
          <p:pic>
            <p:nvPicPr>
              <p:cNvPr id="56368" name="그림 201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lum bright="23000" contrast="59000"/>
              </a:blip>
              <a:srcRect l="9236" t="5643" r="53706" b="9502"/>
              <a:stretch>
                <a:fillRect/>
              </a:stretch>
            </p:blipFill>
            <p:spPr bwMode="auto">
              <a:xfrm>
                <a:off x="5453412" y="2278688"/>
                <a:ext cx="279165" cy="614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3" name="그림 202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521968" y="2701798"/>
                <a:ext cx="179926" cy="14462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6" name="그룹 203"/>
            <p:cNvGrpSpPr>
              <a:grpSpLocks/>
            </p:cNvGrpSpPr>
            <p:nvPr/>
          </p:nvGrpSpPr>
          <p:grpSpPr bwMode="auto">
            <a:xfrm>
              <a:off x="4437070" y="1520521"/>
              <a:ext cx="285792" cy="642081"/>
              <a:chOff x="4933305" y="2250771"/>
              <a:chExt cx="279166" cy="642081"/>
            </a:xfrm>
          </p:grpSpPr>
          <p:pic>
            <p:nvPicPr>
              <p:cNvPr id="56366" name="그림 204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4933305" y="2250771"/>
                <a:ext cx="279166" cy="642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6" name="그림 205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982744" y="2702135"/>
                <a:ext cx="179926" cy="14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7" name="그룹 206"/>
            <p:cNvGrpSpPr>
              <a:grpSpLocks/>
            </p:cNvGrpSpPr>
            <p:nvPr/>
          </p:nvGrpSpPr>
          <p:grpSpPr bwMode="auto">
            <a:xfrm>
              <a:off x="5461175" y="1520521"/>
              <a:ext cx="285792" cy="642081"/>
              <a:chOff x="5729811" y="2250771"/>
              <a:chExt cx="279166" cy="642081"/>
            </a:xfrm>
          </p:grpSpPr>
          <p:pic>
            <p:nvPicPr>
              <p:cNvPr id="56364" name="그림 207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5729811" y="2250771"/>
                <a:ext cx="279166" cy="642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" name="그림 208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79340" y="2702135"/>
                <a:ext cx="179926" cy="14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8" name="그룹 209"/>
            <p:cNvGrpSpPr>
              <a:grpSpLocks/>
            </p:cNvGrpSpPr>
            <p:nvPr/>
          </p:nvGrpSpPr>
          <p:grpSpPr bwMode="auto">
            <a:xfrm>
              <a:off x="5715201" y="1520521"/>
              <a:ext cx="285792" cy="642081"/>
              <a:chOff x="5729811" y="2250771"/>
              <a:chExt cx="279166" cy="642081"/>
            </a:xfrm>
          </p:grpSpPr>
          <p:pic>
            <p:nvPicPr>
              <p:cNvPr id="56362" name="그림 210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5729811" y="2250771"/>
                <a:ext cx="279166" cy="642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2" name="그림 211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79378" y="2702135"/>
                <a:ext cx="179926" cy="14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9" name="그룹 212"/>
            <p:cNvGrpSpPr>
              <a:grpSpLocks/>
            </p:cNvGrpSpPr>
            <p:nvPr/>
          </p:nvGrpSpPr>
          <p:grpSpPr bwMode="auto">
            <a:xfrm>
              <a:off x="5969227" y="1520521"/>
              <a:ext cx="285792" cy="642081"/>
              <a:chOff x="5729811" y="2250771"/>
              <a:chExt cx="279166" cy="642081"/>
            </a:xfrm>
          </p:grpSpPr>
          <p:pic>
            <p:nvPicPr>
              <p:cNvPr id="56360" name="그림 213" descr="book_5.png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lum bright="17000" contrast="61000"/>
              </a:blip>
              <a:srcRect l="48395" t="2686" r="14548" b="8601"/>
              <a:stretch>
                <a:fillRect/>
              </a:stretch>
            </p:blipFill>
            <p:spPr bwMode="auto">
              <a:xfrm>
                <a:off x="5729811" y="2250771"/>
                <a:ext cx="279166" cy="642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5" name="그림 214" descr="Logo_2.png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779416" y="2702135"/>
                <a:ext cx="179926" cy="14462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38" name="TextBox 66"/>
          <p:cNvSpPr txBox="1">
            <a:spLocks noChangeArrowheads="1"/>
          </p:cNvSpPr>
          <p:nvPr/>
        </p:nvSpPr>
        <p:spPr bwMode="auto">
          <a:xfrm>
            <a:off x="6364518" y="1639573"/>
            <a:ext cx="7713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12700" h="5080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ko-KR" altLang="en-US" sz="1600" spc="50" dirty="0">
                <a:ln w="11430"/>
                <a:solidFill>
                  <a:srgbClr val="132A6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rPr>
              <a:t>전과목</a:t>
            </a:r>
            <a:endParaRPr lang="en-US" altLang="ko-KR" sz="1600" spc="50" dirty="0">
              <a:ln w="11430"/>
              <a:solidFill>
                <a:srgbClr val="132A6B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41" name="TextBox 66"/>
          <p:cNvSpPr txBox="1">
            <a:spLocks noChangeArrowheads="1"/>
          </p:cNvSpPr>
          <p:nvPr/>
        </p:nvSpPr>
        <p:spPr bwMode="auto">
          <a:xfrm>
            <a:off x="6353916" y="2409479"/>
            <a:ext cx="9717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12700" h="5080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en-US" altLang="ko-KR" sz="1600" spc="50" dirty="0">
                <a:ln w="11430"/>
                <a:solidFill>
                  <a:srgbClr val="132A6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rPr>
              <a:t>5</a:t>
            </a:r>
            <a:r>
              <a:rPr lang="ko-KR" altLang="en-US" sz="1600" spc="50" dirty="0">
                <a:ln w="11430"/>
                <a:solidFill>
                  <a:srgbClr val="132A6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rPr>
              <a:t>개 과목</a:t>
            </a:r>
          </a:p>
        </p:txBody>
      </p:sp>
      <p:sp>
        <p:nvSpPr>
          <p:cNvPr id="242" name="TextBox 66"/>
          <p:cNvSpPr txBox="1">
            <a:spLocks noChangeArrowheads="1"/>
          </p:cNvSpPr>
          <p:nvPr/>
        </p:nvSpPr>
        <p:spPr bwMode="auto">
          <a:xfrm>
            <a:off x="6351042" y="3182980"/>
            <a:ext cx="9717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12700" h="50800"/>
              <a:contourClr>
                <a:schemeClr val="bg1"/>
              </a:contourClr>
            </a:sp3d>
          </a:bodyPr>
          <a:lstStyle/>
          <a:p>
            <a:pPr>
              <a:defRPr/>
            </a:pPr>
            <a:r>
              <a:rPr lang="en-US" altLang="ko-KR" sz="1600" spc="50" dirty="0">
                <a:ln w="11430"/>
                <a:solidFill>
                  <a:srgbClr val="132A6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rPr>
              <a:t>3</a:t>
            </a:r>
            <a:r>
              <a:rPr lang="ko-KR" altLang="en-US" sz="1600" spc="50" dirty="0">
                <a:ln w="11430"/>
                <a:solidFill>
                  <a:srgbClr val="132A6B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-윤고딕330" pitchFamily="18" charset="-127"/>
                <a:ea typeface="-윤고딕330" pitchFamily="18" charset="-127"/>
              </a:rPr>
              <a:t>개 과목</a:t>
            </a:r>
          </a:p>
        </p:txBody>
      </p:sp>
      <p:pic>
        <p:nvPicPr>
          <p:cNvPr id="125" name="그림 124" descr="01-1.png"/>
          <p:cNvPicPr>
            <a:picLocks noChangeAspect="1"/>
          </p:cNvPicPr>
          <p:nvPr/>
        </p:nvPicPr>
        <p:blipFill>
          <a:blip r:embed="rId10" cstate="print">
            <a:lum bright="-9000" contrast="11000"/>
          </a:blip>
          <a:srcRect/>
          <a:stretch>
            <a:fillRect/>
          </a:stretch>
        </p:blipFill>
        <p:spPr bwMode="auto">
          <a:xfrm>
            <a:off x="1982788" y="4440238"/>
            <a:ext cx="9683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" name="그림 125" descr="01-3.png"/>
          <p:cNvPicPr>
            <a:picLocks noChangeAspect="1"/>
          </p:cNvPicPr>
          <p:nvPr/>
        </p:nvPicPr>
        <p:blipFill>
          <a:blip r:embed="rId11" cstate="print">
            <a:lum bright="-9000" contrast="11000"/>
          </a:blip>
          <a:srcRect/>
          <a:stretch>
            <a:fillRect/>
          </a:stretch>
        </p:blipFill>
        <p:spPr bwMode="auto">
          <a:xfrm>
            <a:off x="6189663" y="4805363"/>
            <a:ext cx="1274762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7" name="그림 126" descr="01-2.png"/>
          <p:cNvPicPr>
            <a:picLocks noChangeAspect="1"/>
          </p:cNvPicPr>
          <p:nvPr/>
        </p:nvPicPr>
        <p:blipFill>
          <a:blip r:embed="rId12" cstate="print">
            <a:lum bright="-9000" contrast="11000"/>
          </a:blip>
          <a:srcRect/>
          <a:stretch>
            <a:fillRect/>
          </a:stretch>
        </p:blipFill>
        <p:spPr bwMode="auto">
          <a:xfrm>
            <a:off x="4035425" y="4427538"/>
            <a:ext cx="106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0" name="TextBox 10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>
                <a:ln>
                  <a:prstDash val="solid"/>
                </a:ln>
                <a:solidFill>
                  <a:prstClr val="black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학생부 반영방법</a:t>
            </a:r>
          </a:p>
        </p:txBody>
      </p:sp>
      <p:grpSp>
        <p:nvGrpSpPr>
          <p:cNvPr id="30" name="그룹 114"/>
          <p:cNvGrpSpPr/>
          <p:nvPr/>
        </p:nvGrpSpPr>
        <p:grpSpPr>
          <a:xfrm>
            <a:off x="328613" y="869950"/>
            <a:ext cx="2756364" cy="307774"/>
            <a:chOff x="328613" y="869950"/>
            <a:chExt cx="2756364" cy="307774"/>
          </a:xfrm>
        </p:grpSpPr>
        <p:sp>
          <p:nvSpPr>
            <p:cNvPr id="111" name="직사각형 3-1"/>
            <p:cNvSpPr>
              <a:spLocks noChangeArrowheads="1"/>
            </p:cNvSpPr>
            <p:nvPr/>
          </p:nvSpPr>
          <p:spPr bwMode="auto">
            <a:xfrm>
              <a:off x="328613" y="869950"/>
              <a:ext cx="2756364" cy="307774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indent="180975">
                <a:buSzPct val="80000"/>
                <a:buFont typeface="Wingdings" pitchFamily="2" charset="2"/>
                <a:buChar char="§"/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반영방법</a:t>
              </a:r>
              <a:endParaRPr lang="en-US" altLang="ko-KR" sz="2000" spc="-100" smtClean="0">
                <a:ln>
                  <a:prstDash val="solid"/>
                </a:ln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14" name="직사각형 113"/>
            <p:cNvSpPr/>
            <p:nvPr/>
          </p:nvSpPr>
          <p:spPr>
            <a:xfrm>
              <a:off x="428625" y="980975"/>
              <a:ext cx="85725" cy="85725"/>
            </a:xfrm>
            <a:prstGeom prst="rect">
              <a:avLst/>
            </a:prstGeom>
            <a:solidFill>
              <a:srgbClr val="132A6B"/>
            </a:solidFill>
            <a:ln w="6350">
              <a:noFill/>
            </a:ln>
            <a:effectLst/>
            <a:scene3d>
              <a:camera prst="orthographicFront"/>
              <a:lightRig rig="flood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305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31" name="그룹 229"/>
          <p:cNvGrpSpPr>
            <a:grpSpLocks/>
          </p:cNvGrpSpPr>
          <p:nvPr/>
        </p:nvGrpSpPr>
        <p:grpSpPr bwMode="auto">
          <a:xfrm>
            <a:off x="1050925" y="2162969"/>
            <a:ext cx="1701800" cy="555625"/>
            <a:chOff x="1050879" y="3127077"/>
            <a:chExt cx="1702260" cy="556408"/>
          </a:xfrm>
        </p:grpSpPr>
        <p:grpSp>
          <p:nvGrpSpPr>
            <p:cNvPr id="64" name="그룹 218"/>
            <p:cNvGrpSpPr>
              <a:grpSpLocks/>
            </p:cNvGrpSpPr>
            <p:nvPr/>
          </p:nvGrpSpPr>
          <p:grpSpPr bwMode="auto">
            <a:xfrm>
              <a:off x="1050879" y="3127077"/>
              <a:ext cx="1702260" cy="556408"/>
              <a:chOff x="1050879" y="3057522"/>
              <a:chExt cx="1702260" cy="695509"/>
            </a:xfrm>
          </p:grpSpPr>
          <p:sp>
            <p:nvSpPr>
              <p:cNvPr id="150" name="타원 26"/>
              <p:cNvSpPr/>
              <p:nvPr/>
            </p:nvSpPr>
            <p:spPr>
              <a:xfrm>
                <a:off x="1050879" y="3057522"/>
                <a:ext cx="1702260" cy="695509"/>
              </a:xfrm>
              <a:prstGeom prst="homePlate">
                <a:avLst/>
              </a:prstGeom>
              <a:solidFill>
                <a:srgbClr val="132A6B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51" name="타원 28"/>
              <p:cNvSpPr/>
              <p:nvPr/>
            </p:nvSpPr>
            <p:spPr>
              <a:xfrm>
                <a:off x="1104868" y="3057588"/>
                <a:ext cx="1543468" cy="695441"/>
              </a:xfrm>
              <a:prstGeom prst="homePlat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25400" dist="127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 dirty="0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</p:grpSp>
        <p:sp>
          <p:nvSpPr>
            <p:cNvPr id="149" name="입학사정관제"/>
            <p:cNvSpPr>
              <a:spLocks noChangeArrowheads="1"/>
            </p:cNvSpPr>
            <p:nvPr/>
          </p:nvSpPr>
          <p:spPr bwMode="auto">
            <a:xfrm>
              <a:off x="1165591" y="3216657"/>
              <a:ext cx="1253894" cy="377114"/>
            </a:xfrm>
            <a:prstGeom prst="round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그 외 수시전형</a:t>
              </a:r>
              <a:endParaRPr lang="ko-KR" altLang="en-US" sz="1600" cap="all" spc="-150" dirty="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65" name="그룹 229"/>
          <p:cNvGrpSpPr>
            <a:grpSpLocks/>
          </p:cNvGrpSpPr>
          <p:nvPr/>
        </p:nvGrpSpPr>
        <p:grpSpPr bwMode="auto">
          <a:xfrm>
            <a:off x="1050925" y="1395413"/>
            <a:ext cx="1701800" cy="555625"/>
            <a:chOff x="1050879" y="3127077"/>
            <a:chExt cx="1702260" cy="556408"/>
          </a:xfrm>
        </p:grpSpPr>
        <p:grpSp>
          <p:nvGrpSpPr>
            <p:cNvPr id="66" name="그룹 218"/>
            <p:cNvGrpSpPr>
              <a:grpSpLocks/>
            </p:cNvGrpSpPr>
            <p:nvPr/>
          </p:nvGrpSpPr>
          <p:grpSpPr bwMode="auto">
            <a:xfrm>
              <a:off x="1050879" y="3127077"/>
              <a:ext cx="1702260" cy="556408"/>
              <a:chOff x="1050879" y="3057522"/>
              <a:chExt cx="1702260" cy="695509"/>
            </a:xfrm>
          </p:grpSpPr>
          <p:sp>
            <p:nvSpPr>
              <p:cNvPr id="157" name="타원 26"/>
              <p:cNvSpPr/>
              <p:nvPr/>
            </p:nvSpPr>
            <p:spPr>
              <a:xfrm>
                <a:off x="1050879" y="3057522"/>
                <a:ext cx="1702260" cy="695509"/>
              </a:xfrm>
              <a:prstGeom prst="homePlate">
                <a:avLst/>
              </a:prstGeom>
              <a:solidFill>
                <a:srgbClr val="132A6B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159" name="타원 28"/>
              <p:cNvSpPr/>
              <p:nvPr/>
            </p:nvSpPr>
            <p:spPr>
              <a:xfrm>
                <a:off x="1104868" y="3057588"/>
                <a:ext cx="1543468" cy="695441"/>
              </a:xfrm>
              <a:prstGeom prst="homePlat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25400" dist="127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 dirty="0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</p:grpSp>
        <p:sp>
          <p:nvSpPr>
            <p:cNvPr id="156" name="입학사정관제"/>
            <p:cNvSpPr>
              <a:spLocks noChangeArrowheads="1"/>
            </p:cNvSpPr>
            <p:nvPr/>
          </p:nvSpPr>
          <p:spPr bwMode="auto">
            <a:xfrm>
              <a:off x="1165591" y="3235827"/>
              <a:ext cx="1253894" cy="377114"/>
            </a:xfrm>
            <a:prstGeom prst="round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학교생활충실자</a:t>
              </a:r>
              <a:endParaRPr lang="en-US" altLang="ko-KR" sz="1600" cap="all" spc="-15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grpSp>
        <p:nvGrpSpPr>
          <p:cNvPr id="67" name="그룹 159"/>
          <p:cNvGrpSpPr/>
          <p:nvPr/>
        </p:nvGrpSpPr>
        <p:grpSpPr>
          <a:xfrm>
            <a:off x="328613" y="4123513"/>
            <a:ext cx="2756364" cy="307774"/>
            <a:chOff x="328613" y="869950"/>
            <a:chExt cx="2756364" cy="307774"/>
          </a:xfrm>
        </p:grpSpPr>
        <p:sp>
          <p:nvSpPr>
            <p:cNvPr id="162" name="직사각형 3-1"/>
            <p:cNvSpPr>
              <a:spLocks noChangeArrowheads="1"/>
            </p:cNvSpPr>
            <p:nvPr/>
          </p:nvSpPr>
          <p:spPr bwMode="auto">
            <a:xfrm>
              <a:off x="328613" y="869950"/>
              <a:ext cx="2756364" cy="307774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indent="180975">
                <a:buSzPct val="80000"/>
                <a:buFont typeface="Wingdings" pitchFamily="2" charset="2"/>
                <a:buChar char="§"/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반영교과</a:t>
              </a:r>
              <a:endParaRPr lang="en-US" altLang="ko-KR" sz="2000" spc="-100" smtClean="0">
                <a:ln>
                  <a:prstDash val="solid"/>
                </a:ln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428625" y="980975"/>
              <a:ext cx="85725" cy="85725"/>
            </a:xfrm>
            <a:prstGeom prst="rect">
              <a:avLst/>
            </a:prstGeom>
            <a:solidFill>
              <a:srgbClr val="132A6B"/>
            </a:solidFill>
            <a:ln w="6350">
              <a:noFill/>
            </a:ln>
            <a:effectLst/>
            <a:scene3d>
              <a:camera prst="orthographicFront"/>
              <a:lightRig rig="flood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305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25 0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7 2.22222E-6 L 4.44444E-6 2.22222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0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0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300" fill="hold"/>
                                        <p:tgtEl>
                                          <p:spTgt spid="2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7 2.22222E-6 L 4.44444E-6 2.22222E-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0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0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00"/>
                            </p:stCondLst>
                            <p:childTnLst>
                              <p:par>
                                <p:cTn id="59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300" fill="hold"/>
                                        <p:tgtEl>
                                          <p:spTgt spid="2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4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87 2.22222E-6 L 4.44444E-6 2.22222E-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9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4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05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05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05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300" fill="hold"/>
                                        <p:tgtEl>
                                          <p:spTgt spid="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6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25 0 " pathEditMode="relative" ptsTypes="AA">
                                      <p:cBhvr>
                                        <p:cTn id="95" dur="5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1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600"/>
                            </p:stCondLst>
                            <p:childTnLst>
                              <p:par>
                                <p:cTn id="11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93" decel="100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193" decel="100000"/>
                                        <p:tgtEl>
                                          <p:spTgt spid="1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3" dur="193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5" dur="193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101"/>
                            </p:stCondLst>
                            <p:childTnLst>
                              <p:par>
                                <p:cTn id="12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93" decel="100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193" decel="100000"/>
                                        <p:tgtEl>
                                          <p:spTgt spid="1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3" dur="193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5" dur="193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602"/>
                            </p:stCondLst>
                            <p:childTnLst>
                              <p:par>
                                <p:cTn id="13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93" decel="100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93" decel="100000"/>
                                        <p:tgtEl>
                                          <p:spTgt spid="1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2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3" dur="193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5" dur="193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31"/>
          <p:cNvGrpSpPr/>
          <p:nvPr/>
        </p:nvGrpSpPr>
        <p:grpSpPr>
          <a:xfrm>
            <a:off x="6228184" y="774229"/>
            <a:ext cx="2763416" cy="478591"/>
            <a:chOff x="6228184" y="845384"/>
            <a:chExt cx="2763416" cy="478591"/>
          </a:xfrm>
        </p:grpSpPr>
        <p:grpSp>
          <p:nvGrpSpPr>
            <p:cNvPr id="3" name="그룹 28"/>
            <p:cNvGrpSpPr/>
            <p:nvPr/>
          </p:nvGrpSpPr>
          <p:grpSpPr>
            <a:xfrm>
              <a:off x="6228184" y="845384"/>
              <a:ext cx="884252" cy="478591"/>
              <a:chOff x="5868144" y="845384"/>
              <a:chExt cx="884252" cy="478591"/>
            </a:xfrm>
          </p:grpSpPr>
          <p:grpSp>
            <p:nvGrpSpPr>
              <p:cNvPr id="4" name="그룹 46"/>
              <p:cNvGrpSpPr>
                <a:grpSpLocks/>
              </p:cNvGrpSpPr>
              <p:nvPr/>
            </p:nvGrpSpPr>
            <p:grpSpPr bwMode="auto">
              <a:xfrm>
                <a:off x="5868144" y="845384"/>
                <a:ext cx="884252" cy="478591"/>
                <a:chOff x="677091" y="1514475"/>
                <a:chExt cx="2380433" cy="438150"/>
              </a:xfrm>
            </p:grpSpPr>
            <p:grpSp>
              <p:nvGrpSpPr>
                <p:cNvPr id="5" name="그룹 41"/>
                <p:cNvGrpSpPr>
                  <a:grpSpLocks/>
                </p:cNvGrpSpPr>
                <p:nvPr/>
              </p:nvGrpSpPr>
              <p:grpSpPr bwMode="auto">
                <a:xfrm>
                  <a:off x="677091" y="1514475"/>
                  <a:ext cx="2380433" cy="438150"/>
                  <a:chOff x="677091" y="1514475"/>
                  <a:chExt cx="2380433" cy="438150"/>
                </a:xfrm>
              </p:grpSpPr>
              <p:sp>
                <p:nvSpPr>
                  <p:cNvPr id="53" name="타원 26"/>
                  <p:cNvSpPr/>
                  <p:nvPr/>
                </p:nvSpPr>
                <p:spPr>
                  <a:xfrm>
                    <a:off x="677091" y="1514475"/>
                    <a:ext cx="2380433" cy="4381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  <a:alpha val="30000"/>
                        </a:schemeClr>
                      </a:gs>
                      <a:gs pos="100000">
                        <a:schemeClr val="bg1">
                          <a:lumMod val="65000"/>
                          <a:alpha val="15000"/>
                        </a:schemeClr>
                      </a:gs>
                    </a:gsLst>
                    <a:lin ang="5400000" scaled="0"/>
                  </a:gradFill>
                  <a:ln w="15875">
                    <a:solidFill>
                      <a:schemeClr val="bg1">
                        <a:lumMod val="85000"/>
                      </a:schemeClr>
                    </a:solidFill>
                    <a:miter lim="800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600">
                      <a:solidFill>
                        <a:prstClr val="white"/>
                      </a:solidFill>
                      <a:latin typeface="산돌고딕B" pitchFamily="18" charset="-127"/>
                      <a:ea typeface="산돌고딕B" pitchFamily="18" charset="-127"/>
                    </a:endParaRPr>
                  </a:p>
                </p:txBody>
              </p:sp>
              <p:sp>
                <p:nvSpPr>
                  <p:cNvPr id="54" name="타원 27"/>
                  <p:cNvSpPr/>
                  <p:nvPr/>
                </p:nvSpPr>
                <p:spPr>
                  <a:xfrm>
                    <a:off x="713652" y="1539300"/>
                    <a:ext cx="2307311" cy="388498"/>
                  </a:xfrm>
                  <a:prstGeom prst="rect">
                    <a:avLst/>
                  </a:prstGeom>
                  <a:gradFill>
                    <a:gsLst>
                      <a:gs pos="0">
                        <a:srgbClr val="132A6B"/>
                      </a:gs>
                      <a:gs pos="50000">
                        <a:srgbClr val="003E8A"/>
                      </a:gs>
                      <a:gs pos="100000">
                        <a:srgbClr val="132A6B"/>
                      </a:gs>
                    </a:gsLst>
                    <a:lin ang="5400000" scaled="0"/>
                  </a:gradFill>
                  <a:ln w="6350">
                    <a:noFill/>
                  </a:ln>
                  <a:effectLst>
                    <a:outerShdw blurRad="63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400">
                      <a:solidFill>
                        <a:prstClr val="white"/>
                      </a:solidFill>
                      <a:latin typeface="산돌고딕B" pitchFamily="18" charset="-127"/>
                      <a:ea typeface="산돌고딕B" pitchFamily="18" charset="-127"/>
                    </a:endParaRPr>
                  </a:p>
                </p:txBody>
              </p:sp>
            </p:grpSp>
            <p:sp>
              <p:nvSpPr>
                <p:cNvPr id="52" name="타원 28"/>
                <p:cNvSpPr/>
                <p:nvPr/>
              </p:nvSpPr>
              <p:spPr>
                <a:xfrm>
                  <a:off x="830943" y="1586380"/>
                  <a:ext cx="2072734" cy="328187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>
                  <a:innerShdw blurRad="38100" dist="38100" dir="16200000">
                    <a:prstClr val="black">
                      <a:alpha val="2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30529">
                    <a:defRPr/>
                  </a:pPr>
                  <a:endParaRPr lang="ko-KR" altLang="en-US" sz="1400" dirty="0">
                    <a:solidFill>
                      <a:prstClr val="white"/>
                    </a:solidFill>
                    <a:latin typeface="산돌고딕B" pitchFamily="18" charset="-127"/>
                    <a:ea typeface="산돌고딕B" pitchFamily="18" charset="-127"/>
                  </a:endParaRPr>
                </a:p>
              </p:txBody>
            </p:sp>
          </p:grpSp>
          <p:sp>
            <p:nvSpPr>
              <p:cNvPr id="28" name="입학사정관제"/>
              <p:cNvSpPr>
                <a:spLocks noChangeArrowheads="1"/>
              </p:cNvSpPr>
              <p:nvPr/>
            </p:nvSpPr>
            <p:spPr bwMode="auto">
              <a:xfrm>
                <a:off x="6121115" y="965017"/>
                <a:ext cx="378310" cy="246221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ko-KR" altLang="en-US" sz="16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가군</a:t>
                </a:r>
                <a:endParaRPr lang="ko-KR" altLang="en-US" sz="16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</p:grpSp>
        <p:grpSp>
          <p:nvGrpSpPr>
            <p:cNvPr id="6" name="그룹 29"/>
            <p:cNvGrpSpPr/>
            <p:nvPr/>
          </p:nvGrpSpPr>
          <p:grpSpPr>
            <a:xfrm>
              <a:off x="7167766" y="845384"/>
              <a:ext cx="884252" cy="478591"/>
              <a:chOff x="7220736" y="845384"/>
              <a:chExt cx="884252" cy="478591"/>
            </a:xfrm>
          </p:grpSpPr>
          <p:grpSp>
            <p:nvGrpSpPr>
              <p:cNvPr id="7" name="그룹 46"/>
              <p:cNvGrpSpPr>
                <a:grpSpLocks/>
              </p:cNvGrpSpPr>
              <p:nvPr/>
            </p:nvGrpSpPr>
            <p:grpSpPr bwMode="auto">
              <a:xfrm>
                <a:off x="7220736" y="845384"/>
                <a:ext cx="884252" cy="478591"/>
                <a:chOff x="677091" y="1514475"/>
                <a:chExt cx="2380433" cy="438150"/>
              </a:xfrm>
            </p:grpSpPr>
            <p:grpSp>
              <p:nvGrpSpPr>
                <p:cNvPr id="8" name="그룹 41"/>
                <p:cNvGrpSpPr>
                  <a:grpSpLocks/>
                </p:cNvGrpSpPr>
                <p:nvPr/>
              </p:nvGrpSpPr>
              <p:grpSpPr bwMode="auto">
                <a:xfrm>
                  <a:off x="677091" y="1514475"/>
                  <a:ext cx="2380433" cy="438150"/>
                  <a:chOff x="677091" y="1514475"/>
                  <a:chExt cx="2380433" cy="438150"/>
                </a:xfrm>
              </p:grpSpPr>
              <p:sp>
                <p:nvSpPr>
                  <p:cNvPr id="34" name="타원 26"/>
                  <p:cNvSpPr/>
                  <p:nvPr/>
                </p:nvSpPr>
                <p:spPr>
                  <a:xfrm>
                    <a:off x="677091" y="1514475"/>
                    <a:ext cx="2380433" cy="4381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  <a:alpha val="30000"/>
                        </a:schemeClr>
                      </a:gs>
                      <a:gs pos="100000">
                        <a:schemeClr val="bg1">
                          <a:lumMod val="65000"/>
                          <a:alpha val="15000"/>
                        </a:schemeClr>
                      </a:gs>
                    </a:gsLst>
                    <a:lin ang="5400000" scaled="0"/>
                  </a:gradFill>
                  <a:ln w="15875">
                    <a:solidFill>
                      <a:schemeClr val="bg1">
                        <a:lumMod val="85000"/>
                      </a:schemeClr>
                    </a:solidFill>
                    <a:miter lim="800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600">
                      <a:solidFill>
                        <a:prstClr val="white"/>
                      </a:solidFill>
                      <a:latin typeface="산돌고딕B" pitchFamily="18" charset="-127"/>
                      <a:ea typeface="산돌고딕B" pitchFamily="18" charset="-127"/>
                    </a:endParaRPr>
                  </a:p>
                </p:txBody>
              </p:sp>
              <p:sp>
                <p:nvSpPr>
                  <p:cNvPr id="38" name="타원 27"/>
                  <p:cNvSpPr/>
                  <p:nvPr/>
                </p:nvSpPr>
                <p:spPr>
                  <a:xfrm>
                    <a:off x="713652" y="1539300"/>
                    <a:ext cx="2307311" cy="388498"/>
                  </a:xfrm>
                  <a:prstGeom prst="rect">
                    <a:avLst/>
                  </a:prstGeom>
                  <a:gradFill>
                    <a:gsLst>
                      <a:gs pos="0">
                        <a:srgbClr val="3EA719"/>
                      </a:gs>
                      <a:gs pos="50000">
                        <a:srgbClr val="66CE20"/>
                      </a:gs>
                      <a:gs pos="100000">
                        <a:srgbClr val="3EA719"/>
                      </a:gs>
                    </a:gsLst>
                    <a:lin ang="5400000" scaled="0"/>
                  </a:gradFill>
                  <a:ln w="6350">
                    <a:noFill/>
                  </a:ln>
                  <a:effectLst>
                    <a:outerShdw blurRad="63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400">
                      <a:solidFill>
                        <a:prstClr val="white"/>
                      </a:solidFill>
                      <a:latin typeface="산돌고딕B" pitchFamily="18" charset="-127"/>
                      <a:ea typeface="산돌고딕B" pitchFamily="18" charset="-127"/>
                    </a:endParaRPr>
                  </a:p>
                </p:txBody>
              </p:sp>
            </p:grpSp>
            <p:sp>
              <p:nvSpPr>
                <p:cNvPr id="33" name="타원 28"/>
                <p:cNvSpPr/>
                <p:nvPr/>
              </p:nvSpPr>
              <p:spPr>
                <a:xfrm>
                  <a:off x="830943" y="1586380"/>
                  <a:ext cx="2072734" cy="328187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>
                  <a:innerShdw blurRad="38100" dist="38100" dir="16200000">
                    <a:prstClr val="black">
                      <a:alpha val="2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30529">
                    <a:defRPr/>
                  </a:pPr>
                  <a:endParaRPr lang="ko-KR" altLang="en-US" sz="1400" dirty="0">
                    <a:solidFill>
                      <a:prstClr val="white"/>
                    </a:solidFill>
                    <a:latin typeface="산돌고딕B" pitchFamily="18" charset="-127"/>
                    <a:ea typeface="산돌고딕B" pitchFamily="18" charset="-127"/>
                  </a:endParaRPr>
                </a:p>
              </p:txBody>
            </p:sp>
          </p:grpSp>
          <p:sp>
            <p:nvSpPr>
              <p:cNvPr id="26" name="입학사정관제"/>
              <p:cNvSpPr>
                <a:spLocks noChangeArrowheads="1"/>
              </p:cNvSpPr>
              <p:nvPr/>
            </p:nvSpPr>
            <p:spPr bwMode="auto">
              <a:xfrm>
                <a:off x="7473707" y="965017"/>
                <a:ext cx="378310" cy="246221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ko-KR" altLang="en-US" sz="16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나군</a:t>
                </a:r>
                <a:endParaRPr lang="ko-KR" altLang="en-US" sz="16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</p:grpSp>
        <p:grpSp>
          <p:nvGrpSpPr>
            <p:cNvPr id="9" name="그룹 30"/>
            <p:cNvGrpSpPr/>
            <p:nvPr/>
          </p:nvGrpSpPr>
          <p:grpSpPr>
            <a:xfrm>
              <a:off x="8107348" y="845384"/>
              <a:ext cx="884252" cy="478591"/>
              <a:chOff x="8107348" y="845384"/>
              <a:chExt cx="884252" cy="478591"/>
            </a:xfrm>
          </p:grpSpPr>
          <p:grpSp>
            <p:nvGrpSpPr>
              <p:cNvPr id="10" name="그룹 46"/>
              <p:cNvGrpSpPr>
                <a:grpSpLocks/>
              </p:cNvGrpSpPr>
              <p:nvPr/>
            </p:nvGrpSpPr>
            <p:grpSpPr bwMode="auto">
              <a:xfrm>
                <a:off x="8107348" y="845384"/>
                <a:ext cx="884252" cy="478591"/>
                <a:chOff x="677091" y="1514475"/>
                <a:chExt cx="2380433" cy="438150"/>
              </a:xfrm>
            </p:grpSpPr>
            <p:grpSp>
              <p:nvGrpSpPr>
                <p:cNvPr id="12" name="그룹 41"/>
                <p:cNvGrpSpPr>
                  <a:grpSpLocks/>
                </p:cNvGrpSpPr>
                <p:nvPr/>
              </p:nvGrpSpPr>
              <p:grpSpPr bwMode="auto">
                <a:xfrm>
                  <a:off x="677091" y="1514475"/>
                  <a:ext cx="2380433" cy="438150"/>
                  <a:chOff x="677091" y="1514475"/>
                  <a:chExt cx="2380433" cy="438150"/>
                </a:xfrm>
              </p:grpSpPr>
              <p:sp>
                <p:nvSpPr>
                  <p:cNvPr id="44" name="타원 26"/>
                  <p:cNvSpPr/>
                  <p:nvPr/>
                </p:nvSpPr>
                <p:spPr>
                  <a:xfrm>
                    <a:off x="677091" y="1514475"/>
                    <a:ext cx="2380433" cy="438150"/>
                  </a:xfrm>
                  <a:prstGeom prst="rect">
                    <a:avLst/>
                  </a:prstGeom>
                  <a:gradFill>
                    <a:gsLst>
                      <a:gs pos="0">
                        <a:schemeClr val="bg1">
                          <a:lumMod val="85000"/>
                          <a:alpha val="30000"/>
                        </a:schemeClr>
                      </a:gs>
                      <a:gs pos="100000">
                        <a:schemeClr val="bg1">
                          <a:lumMod val="65000"/>
                          <a:alpha val="15000"/>
                        </a:schemeClr>
                      </a:gs>
                    </a:gsLst>
                    <a:lin ang="5400000" scaled="0"/>
                  </a:gradFill>
                  <a:ln w="15875">
                    <a:solidFill>
                      <a:schemeClr val="bg1">
                        <a:lumMod val="85000"/>
                      </a:schemeClr>
                    </a:solidFill>
                    <a:miter lim="800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600">
                      <a:solidFill>
                        <a:prstClr val="white"/>
                      </a:solidFill>
                      <a:latin typeface="산돌고딕B" pitchFamily="18" charset="-127"/>
                      <a:ea typeface="산돌고딕B" pitchFamily="18" charset="-127"/>
                    </a:endParaRPr>
                  </a:p>
                </p:txBody>
              </p:sp>
              <p:sp>
                <p:nvSpPr>
                  <p:cNvPr id="45" name="타원 27"/>
                  <p:cNvSpPr/>
                  <p:nvPr/>
                </p:nvSpPr>
                <p:spPr>
                  <a:xfrm>
                    <a:off x="713652" y="1539300"/>
                    <a:ext cx="2307311" cy="388498"/>
                  </a:xfrm>
                  <a:prstGeom prst="rect">
                    <a:avLst/>
                  </a:prstGeom>
                  <a:gradFill>
                    <a:gsLst>
                      <a:gs pos="0">
                        <a:schemeClr val="accent6">
                          <a:lumMod val="75000"/>
                        </a:schemeClr>
                      </a:gs>
                      <a:gs pos="50000">
                        <a:schemeClr val="accent6"/>
                      </a:gs>
                      <a:gs pos="100000">
                        <a:schemeClr val="accent6">
                          <a:lumMod val="75000"/>
                        </a:schemeClr>
                      </a:gs>
                    </a:gsLst>
                    <a:lin ang="5400000" scaled="0"/>
                  </a:gradFill>
                  <a:ln w="6350">
                    <a:noFill/>
                  </a:ln>
                  <a:effectLst>
                    <a:outerShdw blurRad="63500" dist="38100" dir="2700000" algn="tl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1030529">
                      <a:defRPr/>
                    </a:pPr>
                    <a:endParaRPr lang="ko-KR" altLang="en-US" sz="1400">
                      <a:solidFill>
                        <a:prstClr val="white"/>
                      </a:solidFill>
                      <a:latin typeface="산돌고딕B" pitchFamily="18" charset="-127"/>
                      <a:ea typeface="산돌고딕B" pitchFamily="18" charset="-127"/>
                    </a:endParaRPr>
                  </a:p>
                </p:txBody>
              </p:sp>
            </p:grpSp>
            <p:sp>
              <p:nvSpPr>
                <p:cNvPr id="43" name="타원 28"/>
                <p:cNvSpPr/>
                <p:nvPr/>
              </p:nvSpPr>
              <p:spPr>
                <a:xfrm>
                  <a:off x="830943" y="1586380"/>
                  <a:ext cx="2072734" cy="328187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  <a:effectLst>
                  <a:innerShdw blurRad="38100" dist="38100" dir="16200000">
                    <a:prstClr val="black">
                      <a:alpha val="2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30529">
                    <a:defRPr/>
                  </a:pPr>
                  <a:endParaRPr lang="ko-KR" altLang="en-US" sz="1400" dirty="0">
                    <a:solidFill>
                      <a:prstClr val="white"/>
                    </a:solidFill>
                    <a:latin typeface="산돌고딕B" pitchFamily="18" charset="-127"/>
                    <a:ea typeface="산돌고딕B" pitchFamily="18" charset="-127"/>
                  </a:endParaRPr>
                </a:p>
              </p:txBody>
            </p:sp>
          </p:grpSp>
          <p:sp>
            <p:nvSpPr>
              <p:cNvPr id="27" name="입학사정관제"/>
              <p:cNvSpPr>
                <a:spLocks noChangeArrowheads="1"/>
              </p:cNvSpPr>
              <p:nvPr/>
            </p:nvSpPr>
            <p:spPr bwMode="auto">
              <a:xfrm>
                <a:off x="8360319" y="965017"/>
                <a:ext cx="378310" cy="246221"/>
              </a:xfrm>
              <a:prstGeom prst="rect">
                <a:avLst/>
              </a:prstGeom>
              <a:noFill/>
              <a:ln w="317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ko-KR" altLang="en-US" sz="160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30" pitchFamily="18" charset="-127"/>
                    <a:ea typeface="-윤고딕330" pitchFamily="18" charset="-127"/>
                    <a:cs typeface="Arial" pitchFamily="34" charset="0"/>
                  </a:rPr>
                  <a:t>다군</a:t>
                </a:r>
                <a:endParaRPr lang="ko-KR" altLang="en-US" sz="16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endParaRPr>
              </a:p>
            </p:txBody>
          </p:sp>
        </p:grpSp>
      </p:grpSp>
      <p:pic>
        <p:nvPicPr>
          <p:cNvPr id="11" name="그림 10" descr="book.png"/>
          <p:cNvPicPr preferRelativeResize="0">
            <a:picLocks/>
          </p:cNvPicPr>
          <p:nvPr/>
        </p:nvPicPr>
        <p:blipFill>
          <a:blip r:embed="rId3" cstate="print"/>
          <a:srcRect l="5367" r="5951" b="4575"/>
          <a:stretch>
            <a:fillRect/>
          </a:stretch>
        </p:blipFill>
        <p:spPr bwMode="auto">
          <a:xfrm>
            <a:off x="485775" y="858838"/>
            <a:ext cx="8658225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10800000" algn="r" rotWithShape="0">
              <a:srgbClr val="000000">
                <a:alpha val="39999"/>
              </a:srgbClr>
            </a:outerShdw>
          </a:effectLst>
        </p:spPr>
      </p:pic>
      <p:pic>
        <p:nvPicPr>
          <p:cNvPr id="25" name="그림 24" descr="국제정문2.png"/>
          <p:cNvPicPr>
            <a:picLocks noChangeAspect="1"/>
          </p:cNvPicPr>
          <p:nvPr/>
        </p:nvPicPr>
        <p:blipFill>
          <a:blip r:embed="rId4" cstate="print">
            <a:lum bright="58000" contrast="4000"/>
          </a:blip>
          <a:stretch>
            <a:fillRect/>
          </a:stretch>
        </p:blipFill>
        <p:spPr bwMode="auto">
          <a:xfrm>
            <a:off x="486103" y="3124200"/>
            <a:ext cx="662907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" name="내용 개체 틀 2"/>
          <p:cNvSpPr txBox="1">
            <a:spLocks/>
          </p:cNvSpPr>
          <p:nvPr/>
        </p:nvSpPr>
        <p:spPr bwMode="auto">
          <a:xfrm>
            <a:off x="736600" y="5961424"/>
            <a:ext cx="5370381" cy="4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indent="-182563">
              <a:lnSpc>
                <a:spcPct val="85000"/>
              </a:lnSpc>
              <a:spcBef>
                <a:spcPct val="20000"/>
              </a:spcBef>
            </a:pPr>
            <a:r>
              <a:rPr kumimoji="0" lang="ko-KR" altLang="en-US" sz="1200" b="1" spc="-50" dirty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※ 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탐구영역 </a:t>
            </a:r>
            <a:r>
              <a:rPr kumimoji="0" lang="ko-KR" altLang="en-US" sz="1200" b="1" spc="-50" dirty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반영과목은 상위 </a:t>
            </a:r>
            <a:r>
              <a:rPr kumimoji="0" lang="en-US" altLang="ko-KR" sz="1200" b="1" spc="-50" dirty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2</a:t>
            </a:r>
            <a:r>
              <a:rPr kumimoji="0" lang="ko-KR" altLang="en-US" sz="1200" b="1" spc="-50" dirty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개 과목으로 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합니다</a:t>
            </a:r>
            <a:endParaRPr kumimoji="0" lang="en-US" altLang="ko-KR" sz="1200" b="1" spc="-50" dirty="0" smtClean="0">
              <a:solidFill>
                <a:srgbClr val="145014"/>
              </a:solidFill>
              <a:latin typeface="-윤고딕330" pitchFamily="18" charset="-127"/>
              <a:ea typeface="-윤고딕330" pitchFamily="18" charset="-127"/>
            </a:endParaRPr>
          </a:p>
          <a:p>
            <a:pPr indent="-182563">
              <a:lnSpc>
                <a:spcPct val="85000"/>
              </a:lnSpc>
              <a:spcBef>
                <a:spcPct val="20000"/>
              </a:spcBef>
            </a:pPr>
            <a:r>
              <a:rPr kumimoji="0" lang="en-US" altLang="ko-KR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※ 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예술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맑은 고딕"/>
                <a:ea typeface="맑은 고딕"/>
              </a:rPr>
              <a:t>∙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디자인대학</a:t>
            </a:r>
            <a:r>
              <a:rPr kumimoji="0" lang="en-US" altLang="ko-KR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, 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체육대학 지원자 중 </a:t>
            </a:r>
            <a:r>
              <a:rPr kumimoji="0" lang="en-US" altLang="ko-KR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B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형 응시자는 국어 </a:t>
            </a:r>
            <a:r>
              <a:rPr kumimoji="0" lang="en-US" altLang="ko-KR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5%, 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영어 </a:t>
            </a:r>
            <a:r>
              <a:rPr kumimoji="0" lang="en-US" altLang="ko-KR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15% </a:t>
            </a:r>
            <a:r>
              <a:rPr kumimoji="0" lang="ko-KR" altLang="en-US" sz="1200" b="1" spc="-50" dirty="0" err="1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가산점</a:t>
            </a:r>
            <a:r>
              <a:rPr kumimoji="0" lang="ko-KR" altLang="en-US" sz="1200" b="1" spc="-50" dirty="0" smtClean="0">
                <a:solidFill>
                  <a:srgbClr val="145014"/>
                </a:solidFill>
                <a:latin typeface="-윤고딕330" pitchFamily="18" charset="-127"/>
                <a:ea typeface="-윤고딕330" pitchFamily="18" charset="-127"/>
              </a:rPr>
              <a:t> 부여</a:t>
            </a:r>
            <a:endParaRPr kumimoji="0" lang="ko-KR" altLang="en-US" sz="1100" b="1" spc="-50" dirty="0">
              <a:solidFill>
                <a:srgbClr val="145014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수능 반영방법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13" name="그룹 440"/>
          <p:cNvGrpSpPr>
            <a:grpSpLocks/>
          </p:cNvGrpSpPr>
          <p:nvPr/>
        </p:nvGrpSpPr>
        <p:grpSpPr bwMode="auto">
          <a:xfrm>
            <a:off x="807624" y="1484784"/>
            <a:ext cx="7921625" cy="2469460"/>
            <a:chOff x="611160" y="918244"/>
            <a:chExt cx="7922267" cy="2367881"/>
          </a:xfrm>
        </p:grpSpPr>
        <p:sp>
          <p:nvSpPr>
            <p:cNvPr id="35" name="한쪽 모서리가 잘린 사각형 3"/>
            <p:cNvSpPr/>
            <p:nvPr/>
          </p:nvSpPr>
          <p:spPr bwMode="auto">
            <a:xfrm>
              <a:off x="611160" y="918244"/>
              <a:ext cx="7922267" cy="2367021"/>
            </a:xfrm>
            <a:prstGeom prst="snip1Rect">
              <a:avLst>
                <a:gd name="adj" fmla="val 7813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>
                <a:solidFill>
                  <a:prstClr val="white"/>
                </a:solidFill>
              </a:endParaRPr>
            </a:p>
          </p:txBody>
        </p:sp>
        <p:grpSp>
          <p:nvGrpSpPr>
            <p:cNvPr id="14" name="그룹 434"/>
            <p:cNvGrpSpPr>
              <a:grpSpLocks/>
            </p:cNvGrpSpPr>
            <p:nvPr/>
          </p:nvGrpSpPr>
          <p:grpSpPr bwMode="auto">
            <a:xfrm>
              <a:off x="611574" y="918244"/>
              <a:ext cx="7921239" cy="2367881"/>
              <a:chOff x="611574" y="918244"/>
              <a:chExt cx="7921239" cy="2367881"/>
            </a:xfrm>
          </p:grpSpPr>
          <p:sp>
            <p:nvSpPr>
              <p:cNvPr id="109" name="직사각형 108"/>
              <p:cNvSpPr/>
              <p:nvPr/>
            </p:nvSpPr>
            <p:spPr bwMode="auto">
              <a:xfrm>
                <a:off x="2771923" y="918244"/>
                <a:ext cx="5761504" cy="330318"/>
              </a:xfrm>
              <a:prstGeom prst="rect">
                <a:avLst/>
              </a:prstGeom>
              <a:gradFill flip="none" rotWithShape="1">
                <a:gsLst>
                  <a:gs pos="0">
                    <a:srgbClr val="132A6B">
                      <a:shade val="30000"/>
                      <a:satMod val="115000"/>
                    </a:srgbClr>
                  </a:gs>
                  <a:gs pos="50000">
                    <a:srgbClr val="132A6B">
                      <a:shade val="67500"/>
                      <a:satMod val="115000"/>
                    </a:srgbClr>
                  </a:gs>
                  <a:gs pos="100000">
                    <a:srgbClr val="132A6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직사각형 109"/>
              <p:cNvSpPr/>
              <p:nvPr/>
            </p:nvSpPr>
            <p:spPr>
              <a:xfrm>
                <a:off x="2771923" y="1253128"/>
                <a:ext cx="5759917" cy="575391"/>
              </a:xfrm>
              <a:prstGeom prst="rect">
                <a:avLst/>
              </a:prstGeom>
              <a:solidFill>
                <a:schemeClr val="bg1">
                  <a:lumMod val="6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직사각형 110"/>
              <p:cNvSpPr/>
              <p:nvPr/>
            </p:nvSpPr>
            <p:spPr>
              <a:xfrm>
                <a:off x="611160" y="1823953"/>
                <a:ext cx="2160763" cy="1462833"/>
              </a:xfrm>
              <a:prstGeom prst="rect">
                <a:avLst/>
              </a:prstGeom>
              <a:solidFill>
                <a:srgbClr val="E8E8E8">
                  <a:alpha val="2470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직사각형 111"/>
              <p:cNvSpPr/>
              <p:nvPr/>
            </p:nvSpPr>
            <p:spPr bwMode="auto">
              <a:xfrm>
                <a:off x="611160" y="918244"/>
                <a:ext cx="2160763" cy="901142"/>
              </a:xfrm>
              <a:prstGeom prst="rect">
                <a:avLst/>
              </a:prstGeom>
              <a:gradFill flip="none" rotWithShape="1">
                <a:gsLst>
                  <a:gs pos="0">
                    <a:srgbClr val="132A6B">
                      <a:shade val="30000"/>
                      <a:satMod val="115000"/>
                    </a:srgbClr>
                  </a:gs>
                  <a:gs pos="50000">
                    <a:srgbClr val="132A6B">
                      <a:shade val="67500"/>
                      <a:satMod val="115000"/>
                    </a:srgbClr>
                  </a:gs>
                  <a:gs pos="100000">
                    <a:srgbClr val="132A6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7" name="직사각형 3-1"/>
            <p:cNvSpPr>
              <a:spLocks noChangeArrowheads="1"/>
            </p:cNvSpPr>
            <p:nvPr/>
          </p:nvSpPr>
          <p:spPr bwMode="auto">
            <a:xfrm>
              <a:off x="3172982" y="1292741"/>
              <a:ext cx="630148" cy="19477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국어</a:t>
              </a:r>
            </a:p>
          </p:txBody>
        </p:sp>
        <p:sp>
          <p:nvSpPr>
            <p:cNvPr id="39" name="직사각형 3-1"/>
            <p:cNvSpPr>
              <a:spLocks noChangeArrowheads="1"/>
            </p:cNvSpPr>
            <p:nvPr/>
          </p:nvSpPr>
          <p:spPr bwMode="auto">
            <a:xfrm>
              <a:off x="4613162" y="1292741"/>
              <a:ext cx="630148" cy="19477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수학</a:t>
              </a:r>
            </a:p>
          </p:txBody>
        </p:sp>
        <p:sp>
          <p:nvSpPr>
            <p:cNvPr id="40" name="직사각형 3-1"/>
            <p:cNvSpPr>
              <a:spLocks noChangeArrowheads="1"/>
            </p:cNvSpPr>
            <p:nvPr/>
          </p:nvSpPr>
          <p:spPr bwMode="auto">
            <a:xfrm>
              <a:off x="6053342" y="1292741"/>
              <a:ext cx="630148" cy="19477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영어</a:t>
              </a:r>
            </a:p>
          </p:txBody>
        </p:sp>
        <p:sp>
          <p:nvSpPr>
            <p:cNvPr id="41" name="직사각형 3-1"/>
            <p:cNvSpPr>
              <a:spLocks noChangeArrowheads="1"/>
            </p:cNvSpPr>
            <p:nvPr/>
          </p:nvSpPr>
          <p:spPr bwMode="auto">
            <a:xfrm>
              <a:off x="7493522" y="1295200"/>
              <a:ext cx="630148" cy="189858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탐구</a:t>
              </a:r>
            </a:p>
          </p:txBody>
        </p:sp>
        <p:sp>
          <p:nvSpPr>
            <p:cNvPr id="42" name="직사각형 3-1"/>
            <p:cNvSpPr>
              <a:spLocks noChangeArrowheads="1"/>
            </p:cNvSpPr>
            <p:nvPr/>
          </p:nvSpPr>
          <p:spPr bwMode="auto">
            <a:xfrm>
              <a:off x="2827824" y="1579472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A</a:t>
              </a:r>
              <a:endParaRPr lang="ko-KR" altLang="en-US" sz="1200" b="1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46" name="직사각형 3-1"/>
            <p:cNvSpPr>
              <a:spLocks noChangeArrowheads="1"/>
            </p:cNvSpPr>
            <p:nvPr/>
          </p:nvSpPr>
          <p:spPr bwMode="auto">
            <a:xfrm>
              <a:off x="4262542" y="1579472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A</a:t>
              </a:r>
              <a:endParaRPr lang="ko-KR" altLang="en-US" sz="1200" b="1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47" name="직사각형 3-1"/>
            <p:cNvSpPr>
              <a:spLocks noChangeArrowheads="1"/>
            </p:cNvSpPr>
            <p:nvPr/>
          </p:nvSpPr>
          <p:spPr bwMode="auto">
            <a:xfrm>
              <a:off x="5706785" y="1579472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A</a:t>
              </a:r>
              <a:endParaRPr lang="ko-KR" altLang="en-US" sz="1200" b="1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50" name="직사각형 3-1"/>
            <p:cNvSpPr>
              <a:spLocks noChangeArrowheads="1"/>
            </p:cNvSpPr>
            <p:nvPr/>
          </p:nvSpPr>
          <p:spPr bwMode="auto">
            <a:xfrm>
              <a:off x="7131978" y="1583650"/>
              <a:ext cx="630148" cy="19477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사회</a:t>
              </a:r>
            </a:p>
          </p:txBody>
        </p:sp>
        <p:sp>
          <p:nvSpPr>
            <p:cNvPr id="51" name="직사각형 3-1"/>
            <p:cNvSpPr>
              <a:spLocks noChangeArrowheads="1"/>
            </p:cNvSpPr>
            <p:nvPr/>
          </p:nvSpPr>
          <p:spPr bwMode="auto">
            <a:xfrm>
              <a:off x="3545183" y="1579472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B</a:t>
              </a:r>
              <a:endParaRPr lang="ko-KR" altLang="en-US" sz="1200" b="1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55" name="직사각형 3-1"/>
            <p:cNvSpPr>
              <a:spLocks noChangeArrowheads="1"/>
            </p:cNvSpPr>
            <p:nvPr/>
          </p:nvSpPr>
          <p:spPr bwMode="auto">
            <a:xfrm>
              <a:off x="4979901" y="1579472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B</a:t>
              </a:r>
              <a:endParaRPr lang="ko-KR" altLang="en-US" sz="1200" b="1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56" name="직사각형 3-1"/>
            <p:cNvSpPr>
              <a:spLocks noChangeArrowheads="1"/>
            </p:cNvSpPr>
            <p:nvPr/>
          </p:nvSpPr>
          <p:spPr bwMode="auto">
            <a:xfrm>
              <a:off x="6414619" y="1579472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B</a:t>
              </a:r>
              <a:endParaRPr lang="ko-KR" altLang="en-US" sz="1200" b="1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57" name="직사각형 3-1"/>
            <p:cNvSpPr>
              <a:spLocks noChangeArrowheads="1"/>
            </p:cNvSpPr>
            <p:nvPr/>
          </p:nvSpPr>
          <p:spPr bwMode="auto">
            <a:xfrm>
              <a:off x="7849334" y="1581085"/>
              <a:ext cx="630148" cy="194777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b="1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과학</a:t>
              </a:r>
            </a:p>
          </p:txBody>
        </p:sp>
        <p:sp>
          <p:nvSpPr>
            <p:cNvPr id="58" name="직사각형 3-1"/>
            <p:cNvSpPr>
              <a:spLocks noChangeArrowheads="1"/>
            </p:cNvSpPr>
            <p:nvPr/>
          </p:nvSpPr>
          <p:spPr bwMode="auto">
            <a:xfrm>
              <a:off x="2827824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59" name="직사각형 3-1"/>
            <p:cNvSpPr>
              <a:spLocks noChangeArrowheads="1"/>
            </p:cNvSpPr>
            <p:nvPr/>
          </p:nvSpPr>
          <p:spPr bwMode="auto">
            <a:xfrm>
              <a:off x="4262542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30%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0" name="직사각형 3-1"/>
            <p:cNvSpPr>
              <a:spLocks noChangeArrowheads="1"/>
            </p:cNvSpPr>
            <p:nvPr/>
          </p:nvSpPr>
          <p:spPr bwMode="auto">
            <a:xfrm>
              <a:off x="5706785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1" name="직사각형 3-1"/>
            <p:cNvSpPr>
              <a:spLocks noChangeArrowheads="1"/>
            </p:cNvSpPr>
            <p:nvPr/>
          </p:nvSpPr>
          <p:spPr bwMode="auto">
            <a:xfrm>
              <a:off x="7131978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15%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2" name="직사각형 3-1"/>
            <p:cNvSpPr>
              <a:spLocks noChangeArrowheads="1"/>
            </p:cNvSpPr>
            <p:nvPr/>
          </p:nvSpPr>
          <p:spPr bwMode="auto">
            <a:xfrm>
              <a:off x="3545183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25%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3" name="직사각형 3-1"/>
            <p:cNvSpPr>
              <a:spLocks noChangeArrowheads="1"/>
            </p:cNvSpPr>
            <p:nvPr/>
          </p:nvSpPr>
          <p:spPr bwMode="auto">
            <a:xfrm>
              <a:off x="4979901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4" name="직사각형 3-1"/>
            <p:cNvSpPr>
              <a:spLocks noChangeArrowheads="1"/>
            </p:cNvSpPr>
            <p:nvPr/>
          </p:nvSpPr>
          <p:spPr bwMode="auto">
            <a:xfrm>
              <a:off x="6414619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30%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5" name="직사각형 3-1"/>
            <p:cNvSpPr>
              <a:spLocks noChangeArrowheads="1"/>
            </p:cNvSpPr>
            <p:nvPr/>
          </p:nvSpPr>
          <p:spPr bwMode="auto">
            <a:xfrm>
              <a:off x="7849334" y="1870381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6" name="직사각형 3-1"/>
            <p:cNvSpPr>
              <a:spLocks noChangeArrowheads="1"/>
            </p:cNvSpPr>
            <p:nvPr/>
          </p:nvSpPr>
          <p:spPr bwMode="auto">
            <a:xfrm>
              <a:off x="2827824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20%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7" name="직사각형 3-1"/>
            <p:cNvSpPr>
              <a:spLocks noChangeArrowheads="1"/>
            </p:cNvSpPr>
            <p:nvPr/>
          </p:nvSpPr>
          <p:spPr bwMode="auto">
            <a:xfrm>
              <a:off x="4262542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8" name="직사각형 3-1"/>
            <p:cNvSpPr>
              <a:spLocks noChangeArrowheads="1"/>
            </p:cNvSpPr>
            <p:nvPr/>
          </p:nvSpPr>
          <p:spPr bwMode="auto">
            <a:xfrm>
              <a:off x="5706785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69" name="직사각형 3-1"/>
            <p:cNvSpPr>
              <a:spLocks noChangeArrowheads="1"/>
            </p:cNvSpPr>
            <p:nvPr/>
          </p:nvSpPr>
          <p:spPr bwMode="auto">
            <a:xfrm>
              <a:off x="7131978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0" name="직사각형 3-1"/>
            <p:cNvSpPr>
              <a:spLocks noChangeArrowheads="1"/>
            </p:cNvSpPr>
            <p:nvPr/>
          </p:nvSpPr>
          <p:spPr bwMode="auto">
            <a:xfrm>
              <a:off x="3545183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1" name="직사각형 3-1"/>
            <p:cNvSpPr>
              <a:spLocks noChangeArrowheads="1"/>
            </p:cNvSpPr>
            <p:nvPr/>
          </p:nvSpPr>
          <p:spPr bwMode="auto">
            <a:xfrm>
              <a:off x="4979901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35%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2" name="직사각형 3-1"/>
            <p:cNvSpPr>
              <a:spLocks noChangeArrowheads="1"/>
            </p:cNvSpPr>
            <p:nvPr/>
          </p:nvSpPr>
          <p:spPr bwMode="auto">
            <a:xfrm>
              <a:off x="6414619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20%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3" name="직사각형 3-1"/>
            <p:cNvSpPr>
              <a:spLocks noChangeArrowheads="1"/>
            </p:cNvSpPr>
            <p:nvPr/>
          </p:nvSpPr>
          <p:spPr bwMode="auto">
            <a:xfrm>
              <a:off x="7849334" y="2161290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25%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4" name="직사각형 3-1"/>
            <p:cNvSpPr>
              <a:spLocks noChangeArrowheads="1"/>
            </p:cNvSpPr>
            <p:nvPr/>
          </p:nvSpPr>
          <p:spPr bwMode="auto">
            <a:xfrm>
              <a:off x="2827824" y="2532965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50%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5" name="직사각형 3-1"/>
            <p:cNvSpPr>
              <a:spLocks noChangeArrowheads="1"/>
            </p:cNvSpPr>
            <p:nvPr/>
          </p:nvSpPr>
          <p:spPr bwMode="auto">
            <a:xfrm>
              <a:off x="5699698" y="2532965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50%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6" name="직사각형 3-1"/>
            <p:cNvSpPr>
              <a:spLocks noChangeArrowheads="1"/>
            </p:cNvSpPr>
            <p:nvPr/>
          </p:nvSpPr>
          <p:spPr bwMode="auto">
            <a:xfrm>
              <a:off x="7138779" y="2532965"/>
              <a:ext cx="1336506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7" name="직사각형 3-1"/>
            <p:cNvSpPr>
              <a:spLocks noChangeArrowheads="1"/>
            </p:cNvSpPr>
            <p:nvPr/>
          </p:nvSpPr>
          <p:spPr bwMode="auto">
            <a:xfrm>
              <a:off x="3583974" y="2532965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8" name="직사각형 3-1"/>
            <p:cNvSpPr>
              <a:spLocks noChangeArrowheads="1"/>
            </p:cNvSpPr>
            <p:nvPr/>
          </p:nvSpPr>
          <p:spPr bwMode="auto">
            <a:xfrm>
              <a:off x="4262542" y="2532965"/>
              <a:ext cx="1335600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79" name="직사각형 3-1"/>
            <p:cNvSpPr>
              <a:spLocks noChangeArrowheads="1"/>
            </p:cNvSpPr>
            <p:nvPr/>
          </p:nvSpPr>
          <p:spPr bwMode="auto">
            <a:xfrm>
              <a:off x="6424032" y="2532965"/>
              <a:ext cx="630148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80" name="직사각형 3-1"/>
            <p:cNvSpPr>
              <a:spLocks noChangeArrowheads="1"/>
            </p:cNvSpPr>
            <p:nvPr/>
          </p:nvSpPr>
          <p:spPr bwMode="auto">
            <a:xfrm>
              <a:off x="2827824" y="2979301"/>
              <a:ext cx="1336506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50% (</a:t>
              </a: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택</a:t>
              </a: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1)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81" name="직사각형 3-1"/>
            <p:cNvSpPr>
              <a:spLocks noChangeArrowheads="1"/>
            </p:cNvSpPr>
            <p:nvPr/>
          </p:nvSpPr>
          <p:spPr bwMode="auto">
            <a:xfrm>
              <a:off x="5699698" y="2979301"/>
              <a:ext cx="1336506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50% (</a:t>
              </a: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택</a:t>
              </a: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1)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82" name="직사각형 3-1"/>
            <p:cNvSpPr>
              <a:spLocks noChangeArrowheads="1"/>
            </p:cNvSpPr>
            <p:nvPr/>
          </p:nvSpPr>
          <p:spPr bwMode="auto">
            <a:xfrm>
              <a:off x="7138779" y="2979301"/>
              <a:ext cx="1336506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sp>
          <p:nvSpPr>
            <p:cNvPr id="83" name="직사각형 3-1"/>
            <p:cNvSpPr>
              <a:spLocks noChangeArrowheads="1"/>
            </p:cNvSpPr>
            <p:nvPr/>
          </p:nvSpPr>
          <p:spPr bwMode="auto">
            <a:xfrm>
              <a:off x="4262542" y="2979301"/>
              <a:ext cx="1335600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-</a:t>
              </a:r>
              <a:endParaRPr lang="ko-KR" altLang="en-US" sz="1200" spc="-80" smtClean="0">
                <a:ln>
                  <a:prstDash val="solid"/>
                </a:ln>
                <a:solidFill>
                  <a:prstClr val="black"/>
                </a:solidFill>
                <a:latin typeface="-윤고딕320" pitchFamily="18" charset="-127"/>
                <a:ea typeface="-윤고딕320" pitchFamily="18" charset="-127"/>
                <a:cs typeface="Arial" pitchFamily="34" charset="0"/>
              </a:endParaRPr>
            </a:p>
          </p:txBody>
        </p:sp>
        <p:cxnSp>
          <p:nvCxnSpPr>
            <p:cNvPr id="84" name="직선 연결선 83"/>
            <p:cNvCxnSpPr/>
            <p:nvPr/>
          </p:nvCxnSpPr>
          <p:spPr>
            <a:xfrm>
              <a:off x="2771923" y="1240950"/>
              <a:ext cx="575991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>
              <a:off x="2771923" y="1528647"/>
              <a:ext cx="575991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>
              <a:off x="611160" y="1816342"/>
              <a:ext cx="79206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>
              <a:off x="611160" y="2104038"/>
              <a:ext cx="79206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>
              <a:off x="611160" y="2393256"/>
              <a:ext cx="79206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2762397" y="1828519"/>
              <a:ext cx="0" cy="144609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직선 연결선 89"/>
            <p:cNvCxnSpPr/>
            <p:nvPr/>
          </p:nvCxnSpPr>
          <p:spPr>
            <a:xfrm>
              <a:off x="4211902" y="1248562"/>
              <a:ext cx="0" cy="202604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직선 연결선 90"/>
            <p:cNvCxnSpPr/>
            <p:nvPr/>
          </p:nvCxnSpPr>
          <p:spPr>
            <a:xfrm>
              <a:off x="5651882" y="1248562"/>
              <a:ext cx="0" cy="202604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>
              <a:off x="7093448" y="1248562"/>
              <a:ext cx="0" cy="202604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/>
            <p:cNvCxnSpPr/>
            <p:nvPr/>
          </p:nvCxnSpPr>
          <p:spPr>
            <a:xfrm>
              <a:off x="3491118" y="1533213"/>
              <a:ext cx="0" cy="130604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/>
            <p:cNvCxnSpPr/>
            <p:nvPr/>
          </p:nvCxnSpPr>
          <p:spPr>
            <a:xfrm>
              <a:off x="6372665" y="1533213"/>
              <a:ext cx="0" cy="1306047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그룹 438"/>
            <p:cNvGrpSpPr>
              <a:grpSpLocks/>
            </p:cNvGrpSpPr>
            <p:nvPr/>
          </p:nvGrpSpPr>
          <p:grpSpPr bwMode="auto">
            <a:xfrm>
              <a:off x="4932040" y="1533526"/>
              <a:ext cx="2880320" cy="857249"/>
              <a:chOff x="4932040" y="1533525"/>
              <a:chExt cx="2880320" cy="1304925"/>
            </a:xfrm>
          </p:grpSpPr>
          <p:cxnSp>
            <p:nvCxnSpPr>
              <p:cNvPr id="107" name="직선 연결선 106"/>
              <p:cNvCxnSpPr/>
              <p:nvPr/>
            </p:nvCxnSpPr>
            <p:spPr>
              <a:xfrm>
                <a:off x="4932685" y="1533048"/>
                <a:ext cx="0" cy="1311495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직선 연결선 107"/>
              <p:cNvCxnSpPr/>
              <p:nvPr/>
            </p:nvCxnSpPr>
            <p:spPr>
              <a:xfrm>
                <a:off x="7812643" y="1533048"/>
                <a:ext cx="0" cy="1311495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6" name="직선 연결선 55"/>
            <p:cNvCxnSpPr/>
            <p:nvPr/>
          </p:nvCxnSpPr>
          <p:spPr>
            <a:xfrm>
              <a:off x="1247800" y="2839260"/>
              <a:ext cx="728404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직사각형 3-1"/>
            <p:cNvSpPr>
              <a:spLocks noChangeArrowheads="1"/>
            </p:cNvSpPr>
            <p:nvPr/>
          </p:nvSpPr>
          <p:spPr bwMode="auto">
            <a:xfrm>
              <a:off x="5309367" y="964755"/>
              <a:ext cx="683249" cy="23083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400" b="1" spc="-70" smtClean="0">
                  <a:ln>
                    <a:prstDash val="solid"/>
                  </a:ln>
                  <a:solidFill>
                    <a:prstClr val="white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반영영역</a:t>
              </a:r>
            </a:p>
          </p:txBody>
        </p:sp>
        <p:sp>
          <p:nvSpPr>
            <p:cNvPr id="98" name="직사각형 3-1"/>
            <p:cNvSpPr>
              <a:spLocks noChangeArrowheads="1"/>
            </p:cNvSpPr>
            <p:nvPr/>
          </p:nvSpPr>
          <p:spPr bwMode="auto">
            <a:xfrm>
              <a:off x="1437327" y="1255664"/>
              <a:ext cx="504056" cy="230832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400" b="1" spc="-70" smtClean="0">
                  <a:ln>
                    <a:prstDash val="solid"/>
                  </a:ln>
                  <a:solidFill>
                    <a:prstClr val="white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계열</a:t>
              </a:r>
            </a:p>
          </p:txBody>
        </p:sp>
        <p:sp>
          <p:nvSpPr>
            <p:cNvPr id="99" name="직사각형 3-1"/>
            <p:cNvSpPr>
              <a:spLocks noChangeArrowheads="1"/>
            </p:cNvSpPr>
            <p:nvPr/>
          </p:nvSpPr>
          <p:spPr bwMode="auto">
            <a:xfrm>
              <a:off x="1437327" y="1870381"/>
              <a:ext cx="504056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인문</a:t>
              </a:r>
            </a:p>
          </p:txBody>
        </p:sp>
        <p:sp>
          <p:nvSpPr>
            <p:cNvPr id="100" name="직사각형 3-1"/>
            <p:cNvSpPr>
              <a:spLocks noChangeArrowheads="1"/>
            </p:cNvSpPr>
            <p:nvPr/>
          </p:nvSpPr>
          <p:spPr bwMode="auto">
            <a:xfrm>
              <a:off x="1437327" y="2161290"/>
              <a:ext cx="504056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자연</a:t>
              </a:r>
            </a:p>
          </p:txBody>
        </p:sp>
        <p:sp>
          <p:nvSpPr>
            <p:cNvPr id="101" name="직사각형 3-1"/>
            <p:cNvSpPr>
              <a:spLocks noChangeArrowheads="1"/>
            </p:cNvSpPr>
            <p:nvPr/>
          </p:nvSpPr>
          <p:spPr bwMode="auto">
            <a:xfrm>
              <a:off x="1253890" y="2466280"/>
              <a:ext cx="1589918" cy="336502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음악대학</a:t>
              </a: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미술대학</a:t>
              </a: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무용학부</a:t>
              </a:r>
            </a:p>
          </p:txBody>
        </p:sp>
        <p:sp>
          <p:nvSpPr>
            <p:cNvPr id="102" name="직사각형 3-1"/>
            <p:cNvSpPr>
              <a:spLocks noChangeArrowheads="1"/>
            </p:cNvSpPr>
            <p:nvPr/>
          </p:nvSpPr>
          <p:spPr bwMode="auto">
            <a:xfrm>
              <a:off x="683568" y="2750701"/>
              <a:ext cx="504056" cy="20313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예체능</a:t>
              </a:r>
            </a:p>
          </p:txBody>
        </p:sp>
        <p:sp>
          <p:nvSpPr>
            <p:cNvPr id="103" name="직사각형 3-1"/>
            <p:cNvSpPr>
              <a:spLocks noChangeArrowheads="1"/>
            </p:cNvSpPr>
            <p:nvPr/>
          </p:nvSpPr>
          <p:spPr bwMode="auto">
            <a:xfrm>
              <a:off x="1253890" y="2912616"/>
              <a:ext cx="1589918" cy="336502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>
                <a:lnSpc>
                  <a:spcPct val="90000"/>
                </a:lnSpc>
                <a:defRPr/>
              </a:pP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예술</a:t>
              </a: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·</a:t>
              </a: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디자인대학</a:t>
              </a:r>
              <a:r>
                <a:rPr lang="en-US" altLang="ko-KR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12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체육대학</a:t>
              </a:r>
            </a:p>
          </p:txBody>
        </p:sp>
        <p:cxnSp>
          <p:nvCxnSpPr>
            <p:cNvPr id="104" name="직선 연결선 103"/>
            <p:cNvCxnSpPr/>
            <p:nvPr/>
          </p:nvCxnSpPr>
          <p:spPr>
            <a:xfrm>
              <a:off x="1249387" y="2391733"/>
              <a:ext cx="0" cy="882876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직선 연결선 104"/>
            <p:cNvCxnSpPr/>
            <p:nvPr/>
          </p:nvCxnSpPr>
          <p:spPr>
            <a:xfrm>
              <a:off x="2771923" y="918244"/>
              <a:ext cx="0" cy="330318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직선 연결선 126"/>
            <p:cNvCxnSpPr/>
            <p:nvPr/>
          </p:nvCxnSpPr>
          <p:spPr>
            <a:xfrm>
              <a:off x="611160" y="3274942"/>
              <a:ext cx="792068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그룹 527"/>
          <p:cNvGrpSpPr/>
          <p:nvPr/>
        </p:nvGrpSpPr>
        <p:grpSpPr bwMode="auto">
          <a:xfrm>
            <a:off x="807624" y="4143375"/>
            <a:ext cx="7920594" cy="1756370"/>
            <a:chOff x="611574" y="3728119"/>
            <a:chExt cx="7921239" cy="1371170"/>
          </a:xfrm>
          <a:effectLst/>
        </p:grpSpPr>
        <p:sp>
          <p:nvSpPr>
            <p:cNvPr id="116" name="한쪽 모서리가 잘린 사각형 115"/>
            <p:cNvSpPr/>
            <p:nvPr/>
          </p:nvSpPr>
          <p:spPr bwMode="auto">
            <a:xfrm>
              <a:off x="611574" y="3728121"/>
              <a:ext cx="7921239" cy="1369285"/>
            </a:xfrm>
            <a:prstGeom prst="snip1Rect">
              <a:avLst>
                <a:gd name="adj" fmla="val 1143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600">
                <a:solidFill>
                  <a:prstClr val="white"/>
                </a:solidFill>
              </a:endParaRPr>
            </a:p>
          </p:txBody>
        </p:sp>
        <p:sp>
          <p:nvSpPr>
            <p:cNvPr id="117" name="직사각형 116"/>
            <p:cNvSpPr/>
            <p:nvPr/>
          </p:nvSpPr>
          <p:spPr bwMode="auto">
            <a:xfrm>
              <a:off x="611574" y="3728119"/>
              <a:ext cx="7920000" cy="329531"/>
            </a:xfrm>
            <a:prstGeom prst="rect">
              <a:avLst/>
            </a:prstGeom>
            <a:gradFill flip="none" rotWithShape="1">
              <a:gsLst>
                <a:gs pos="0">
                  <a:srgbClr val="145014"/>
                </a:gs>
                <a:gs pos="100000">
                  <a:srgbClr val="2E7C1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8" name="TextBox 74"/>
            <p:cNvSpPr txBox="1"/>
            <p:nvPr/>
          </p:nvSpPr>
          <p:spPr>
            <a:xfrm>
              <a:off x="828676" y="3747938"/>
              <a:ext cx="1047750" cy="27084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1600" spc="-70">
                  <a:ln>
                    <a:prstDash val="solid"/>
                  </a:ln>
                  <a:solidFill>
                    <a:prstClr val="white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계열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28676" y="4195572"/>
              <a:ext cx="1047750" cy="21544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1400" b="1" spc="-7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인문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28676" y="4688537"/>
              <a:ext cx="1047750" cy="21544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ko-KR" altLang="en-US" sz="1400" b="1" spc="-7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자연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415935" y="3751432"/>
              <a:ext cx="3556364" cy="26385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1600" spc="-70">
                  <a:ln>
                    <a:prstDash val="solid"/>
                  </a:ln>
                  <a:solidFill>
                    <a:prstClr val="white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모집단위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263411" y="4086023"/>
              <a:ext cx="5861413" cy="434543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문과대학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정경대학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경영대학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호텔관광대학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생활과학대학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식품영양학과 제외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),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지리학과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인문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).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한의예과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인문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간호학과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인문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국제대학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외국어대학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건축학과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인문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263411" y="4632408"/>
              <a:ext cx="5861413" cy="343595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식품영양학과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이과대학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지리학과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자연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약학대학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한의예과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자연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간호학과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자연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),</a:t>
              </a:r>
            </a:p>
            <a:p>
              <a:pPr algn="ctr">
                <a:lnSpc>
                  <a:spcPct val="110000"/>
                </a:lnSpc>
                <a:defRPr/>
              </a:pP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공과대학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전자정보대학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응용과학대학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생명과학대학</a:t>
              </a:r>
              <a:r>
                <a:rPr lang="en-US" altLang="ko-KR" sz="1300" spc="-80" smtClean="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, 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건축학과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(</a:t>
              </a:r>
              <a:r>
                <a:rPr lang="ko-KR" altLang="en-US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자연</a:t>
              </a:r>
              <a:r>
                <a:rPr lang="en-US" altLang="ko-KR" sz="1300" spc="-80">
                  <a:ln>
                    <a:prstDash val="solid"/>
                  </a:ln>
                  <a:solidFill>
                    <a:prstClr val="black"/>
                  </a:solidFill>
                  <a:latin typeface="-윤고딕320" pitchFamily="18" charset="-127"/>
                  <a:ea typeface="-윤고딕320" pitchFamily="18" charset="-127"/>
                  <a:cs typeface="Arial" pitchFamily="34" charset="0"/>
                </a:rPr>
                <a:t>)</a:t>
              </a:r>
            </a:p>
          </p:txBody>
        </p:sp>
        <p:cxnSp>
          <p:nvCxnSpPr>
            <p:cNvPr id="124" name="직선 연결선 123"/>
            <p:cNvCxnSpPr/>
            <p:nvPr/>
          </p:nvCxnSpPr>
          <p:spPr>
            <a:xfrm>
              <a:off x="611574" y="4542755"/>
              <a:ext cx="79200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직선 연결선 124"/>
            <p:cNvCxnSpPr/>
            <p:nvPr/>
          </p:nvCxnSpPr>
          <p:spPr>
            <a:xfrm>
              <a:off x="2124100" y="3729658"/>
              <a:ext cx="0" cy="33120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직선 연결선 125"/>
            <p:cNvCxnSpPr/>
            <p:nvPr/>
          </p:nvCxnSpPr>
          <p:spPr>
            <a:xfrm>
              <a:off x="2124100" y="4067176"/>
              <a:ext cx="0" cy="1030231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직선 연결선 131"/>
            <p:cNvCxnSpPr/>
            <p:nvPr/>
          </p:nvCxnSpPr>
          <p:spPr>
            <a:xfrm>
              <a:off x="611574" y="5099289"/>
              <a:ext cx="79200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논술고사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3" name="그룹 91"/>
          <p:cNvGrpSpPr/>
          <p:nvPr/>
        </p:nvGrpSpPr>
        <p:grpSpPr>
          <a:xfrm>
            <a:off x="328613" y="4809313"/>
            <a:ext cx="1243012" cy="307774"/>
            <a:chOff x="328613" y="869950"/>
            <a:chExt cx="1243012" cy="307774"/>
          </a:xfrm>
        </p:grpSpPr>
        <p:sp>
          <p:nvSpPr>
            <p:cNvPr id="97" name="직사각형 3-1"/>
            <p:cNvSpPr>
              <a:spLocks noChangeArrowheads="1"/>
            </p:cNvSpPr>
            <p:nvPr/>
          </p:nvSpPr>
          <p:spPr bwMode="auto">
            <a:xfrm>
              <a:off x="328613" y="869950"/>
              <a:ext cx="1243012" cy="307774"/>
            </a:xfrm>
            <a:prstGeom prst="rect">
              <a:avLst/>
            </a:prstGeom>
            <a:noFill/>
          </p:spPr>
          <p:txBody>
            <a:bodyPr wrap="square"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indent="180975">
                <a:buSzPct val="80000"/>
                <a:buFont typeface="Wingdings" pitchFamily="2" charset="2"/>
                <a:buChar char="§"/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출제경향</a:t>
              </a:r>
              <a:endParaRPr lang="en-US" altLang="ko-KR" sz="2000" spc="-100" smtClean="0">
                <a:ln>
                  <a:prstDash val="solid"/>
                </a:ln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428625" y="980975"/>
              <a:ext cx="85725" cy="85725"/>
            </a:xfrm>
            <a:prstGeom prst="rect">
              <a:avLst/>
            </a:prstGeom>
            <a:solidFill>
              <a:srgbClr val="132A6B"/>
            </a:solidFill>
            <a:ln w="6350">
              <a:noFill/>
            </a:ln>
            <a:effectLst/>
            <a:scene3d>
              <a:camera prst="orthographicFront"/>
              <a:lightRig rig="flood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305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467544" y="1457324"/>
            <a:ext cx="8248650" cy="2619751"/>
            <a:chOff x="467544" y="1436022"/>
            <a:chExt cx="8248650" cy="2736304"/>
          </a:xfrm>
        </p:grpSpPr>
        <p:pic>
          <p:nvPicPr>
            <p:cNvPr id="84" name="그림 254" descr="169.png"/>
            <p:cNvPicPr>
              <a:picLocks noChangeAspect="1"/>
            </p:cNvPicPr>
            <p:nvPr/>
          </p:nvPicPr>
          <p:blipFill>
            <a:blip r:embed="rId3" cstate="print">
              <a:lum bright="50000"/>
            </a:blip>
            <a:srcRect/>
            <a:stretch>
              <a:fillRect/>
            </a:stretch>
          </p:blipFill>
          <p:spPr bwMode="auto">
            <a:xfrm>
              <a:off x="467544" y="1436022"/>
              <a:ext cx="8248650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그룹 96"/>
            <p:cNvGrpSpPr>
              <a:grpSpLocks/>
            </p:cNvGrpSpPr>
            <p:nvPr/>
          </p:nvGrpSpPr>
          <p:grpSpPr bwMode="auto">
            <a:xfrm>
              <a:off x="631057" y="1566768"/>
              <a:ext cx="7921625" cy="2453141"/>
              <a:chOff x="395130" y="1268390"/>
              <a:chExt cx="8353335" cy="1854025"/>
            </a:xfrm>
          </p:grpSpPr>
          <p:sp>
            <p:nvSpPr>
              <p:cNvPr id="91" name="직사각형 90"/>
              <p:cNvSpPr/>
              <p:nvPr/>
            </p:nvSpPr>
            <p:spPr>
              <a:xfrm>
                <a:off x="395130" y="1557735"/>
                <a:ext cx="8353335" cy="1561218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직사각형 91"/>
              <p:cNvSpPr/>
              <p:nvPr/>
            </p:nvSpPr>
            <p:spPr bwMode="auto">
              <a:xfrm>
                <a:off x="3950738" y="1268390"/>
                <a:ext cx="1223704" cy="1845475"/>
              </a:xfrm>
              <a:prstGeom prst="rect">
                <a:avLst/>
              </a:prstGeom>
              <a:solidFill>
                <a:srgbClr val="F0F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직사각형 95"/>
              <p:cNvSpPr/>
              <p:nvPr/>
            </p:nvSpPr>
            <p:spPr bwMode="auto">
              <a:xfrm>
                <a:off x="395130" y="1268390"/>
                <a:ext cx="8353335" cy="359682"/>
              </a:xfrm>
              <a:prstGeom prst="rect">
                <a:avLst/>
              </a:prstGeom>
              <a:gradFill flip="none" rotWithShape="1">
                <a:gsLst>
                  <a:gs pos="0">
                    <a:srgbClr val="132A6B">
                      <a:shade val="30000"/>
                      <a:satMod val="115000"/>
                    </a:srgbClr>
                  </a:gs>
                  <a:gs pos="50000">
                    <a:srgbClr val="132A6B">
                      <a:shade val="67500"/>
                      <a:satMod val="115000"/>
                    </a:srgbClr>
                  </a:gs>
                  <a:gs pos="100000">
                    <a:srgbClr val="132A6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0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99" name="직선 연결선 98"/>
              <p:cNvCxnSpPr/>
              <p:nvPr/>
            </p:nvCxnSpPr>
            <p:spPr bwMode="auto">
              <a:xfrm>
                <a:off x="395130" y="2011733"/>
                <a:ext cx="8353335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직선 연결선 102"/>
              <p:cNvCxnSpPr/>
              <p:nvPr/>
            </p:nvCxnSpPr>
            <p:spPr bwMode="auto">
              <a:xfrm>
                <a:off x="395130" y="2379408"/>
                <a:ext cx="8353335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직선 연결선 103"/>
              <p:cNvCxnSpPr/>
              <p:nvPr/>
            </p:nvCxnSpPr>
            <p:spPr bwMode="auto">
              <a:xfrm>
                <a:off x="395130" y="2748682"/>
                <a:ext cx="8353335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직선 연결선 105"/>
              <p:cNvCxnSpPr/>
              <p:nvPr/>
            </p:nvCxnSpPr>
            <p:spPr bwMode="auto">
              <a:xfrm>
                <a:off x="395130" y="3116357"/>
                <a:ext cx="8353335" cy="0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직사각형 3-1"/>
              <p:cNvSpPr>
                <a:spLocks noChangeArrowheads="1"/>
              </p:cNvSpPr>
              <p:nvPr/>
            </p:nvSpPr>
            <p:spPr bwMode="auto">
              <a:xfrm>
                <a:off x="841243" y="1316651"/>
                <a:ext cx="2637343" cy="246342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2000" spc="-100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인문</a:t>
                </a:r>
                <a:r>
                  <a:rPr lang="en-US" altLang="ko-KR" sz="2000" spc="-100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·</a:t>
                </a:r>
                <a:r>
                  <a:rPr lang="ko-KR" altLang="en-US" sz="2000" spc="-100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예체능계</a:t>
                </a:r>
                <a:r>
                  <a:rPr lang="en-US" altLang="ko-KR" sz="2000" spc="-100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, </a:t>
                </a:r>
                <a:r>
                  <a:rPr lang="ko-KR" altLang="en-US" sz="2000" spc="-100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사회계</a:t>
                </a:r>
              </a:p>
            </p:txBody>
          </p:sp>
          <p:sp>
            <p:nvSpPr>
              <p:cNvPr id="111" name="직사각형 3-1"/>
              <p:cNvSpPr>
                <a:spLocks noChangeArrowheads="1"/>
              </p:cNvSpPr>
              <p:nvPr/>
            </p:nvSpPr>
            <p:spPr bwMode="auto">
              <a:xfrm>
                <a:off x="6362717" y="1316651"/>
                <a:ext cx="1243464" cy="246342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" h="127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ctr">
                  <a:lnSpc>
                    <a:spcPct val="110000"/>
                  </a:lnSpc>
                  <a:defRPr/>
                </a:pPr>
                <a:r>
                  <a:rPr lang="ko-KR" altLang="en-US" sz="2000" spc="-100" smtClean="0">
                    <a:ln>
                      <a:prstDash val="solid"/>
                    </a:ln>
                    <a:solidFill>
                      <a:prstClr val="white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자연계</a:t>
                </a:r>
              </a:p>
            </p:txBody>
          </p:sp>
          <p:grpSp>
            <p:nvGrpSpPr>
              <p:cNvPr id="6" name="그룹 90"/>
              <p:cNvGrpSpPr>
                <a:grpSpLocks/>
              </p:cNvGrpSpPr>
              <p:nvPr/>
            </p:nvGrpSpPr>
            <p:grpSpPr bwMode="auto">
              <a:xfrm>
                <a:off x="1734338" y="1729027"/>
                <a:ext cx="5664792" cy="197076"/>
                <a:chOff x="1734338" y="1729027"/>
                <a:chExt cx="5664792" cy="197076"/>
              </a:xfrm>
            </p:grpSpPr>
            <p:sp>
              <p:nvSpPr>
                <p:cNvPr id="14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185847" y="1729027"/>
                  <a:ext cx="773030" cy="197074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600" spc="-100" smtClean="0">
                      <a:ln>
                        <a:prstDash val="solid"/>
                      </a:ln>
                      <a:solidFill>
                        <a:srgbClr val="132A6B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문항수</a:t>
                  </a:r>
                </a:p>
              </p:txBody>
            </p:sp>
            <p:sp>
              <p:nvSpPr>
                <p:cNvPr id="142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1734338" y="1729029"/>
                  <a:ext cx="851155" cy="1970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2~3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문항</a:t>
                  </a:r>
                </a:p>
              </p:txBody>
            </p:sp>
            <p:sp>
              <p:nvSpPr>
                <p:cNvPr id="144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569768" y="1729029"/>
                  <a:ext cx="829362" cy="1970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2~3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문항</a:t>
                  </a:r>
                </a:p>
              </p:txBody>
            </p:sp>
          </p:grpSp>
          <p:grpSp>
            <p:nvGrpSpPr>
              <p:cNvPr id="7" name="그룹 91"/>
              <p:cNvGrpSpPr>
                <a:grpSpLocks/>
              </p:cNvGrpSpPr>
              <p:nvPr/>
            </p:nvGrpSpPr>
            <p:grpSpPr bwMode="auto">
              <a:xfrm>
                <a:off x="1053796" y="2097286"/>
                <a:ext cx="7008452" cy="197074"/>
                <a:chOff x="1053796" y="2083750"/>
                <a:chExt cx="7008452" cy="197074"/>
              </a:xfrm>
            </p:grpSpPr>
            <p:sp>
              <p:nvSpPr>
                <p:cNvPr id="137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185847" y="2083750"/>
                  <a:ext cx="773030" cy="197074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600" spc="-100" smtClean="0">
                      <a:ln>
                        <a:prstDash val="solid"/>
                      </a:ln>
                      <a:solidFill>
                        <a:srgbClr val="132A6B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기본점수</a:t>
                  </a:r>
                </a:p>
              </p:txBody>
            </p:sp>
            <p:sp>
              <p:nvSpPr>
                <p:cNvPr id="138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1053796" y="2083751"/>
                  <a:ext cx="2212233" cy="197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문항별 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60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점 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(100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점 기준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)</a:t>
                  </a:r>
                  <a:endPara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endParaRPr>
                </a:p>
              </p:txBody>
            </p:sp>
            <p:sp>
              <p:nvSpPr>
                <p:cNvPr id="139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906650" y="2083750"/>
                  <a:ext cx="2155598" cy="1970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문항별 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60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점 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(100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점 기준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)</a:t>
                  </a:r>
                  <a:endParaRPr lang="ko-KR" altLang="en-US" sz="16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endParaRPr>
                </a:p>
              </p:txBody>
            </p:sp>
          </p:grpSp>
          <p:grpSp>
            <p:nvGrpSpPr>
              <p:cNvPr id="8" name="그룹 93"/>
              <p:cNvGrpSpPr>
                <a:grpSpLocks/>
              </p:cNvGrpSpPr>
              <p:nvPr/>
            </p:nvGrpSpPr>
            <p:grpSpPr bwMode="auto">
              <a:xfrm>
                <a:off x="566273" y="2465544"/>
                <a:ext cx="7971017" cy="197074"/>
                <a:chOff x="566273" y="2438473"/>
                <a:chExt cx="7971017" cy="197074"/>
              </a:xfrm>
            </p:grpSpPr>
            <p:sp>
              <p:nvSpPr>
                <p:cNvPr id="134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185847" y="2438473"/>
                  <a:ext cx="773030" cy="197074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600" spc="-100" smtClean="0">
                      <a:ln>
                        <a:prstDash val="solid"/>
                      </a:ln>
                      <a:solidFill>
                        <a:srgbClr val="132A6B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형식</a:t>
                  </a:r>
                </a:p>
              </p:txBody>
            </p:sp>
            <p:sp>
              <p:nvSpPr>
                <p:cNvPr id="135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66273" y="2438473"/>
                  <a:ext cx="3187285" cy="1970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1,500~1,800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자 내외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, 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원고지 형식</a:t>
                  </a:r>
                </a:p>
              </p:txBody>
            </p:sp>
            <p:sp>
              <p:nvSpPr>
                <p:cNvPr id="136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5431607" y="2438474"/>
                  <a:ext cx="3105683" cy="197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분량제한 없음</a:t>
                  </a: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, 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노트형식</a:t>
                  </a:r>
                </a:p>
              </p:txBody>
            </p:sp>
          </p:grpSp>
          <p:grpSp>
            <p:nvGrpSpPr>
              <p:cNvPr id="9" name="그룹 94"/>
              <p:cNvGrpSpPr>
                <a:grpSpLocks/>
              </p:cNvGrpSpPr>
              <p:nvPr/>
            </p:nvGrpSpPr>
            <p:grpSpPr bwMode="auto">
              <a:xfrm>
                <a:off x="1819405" y="2833801"/>
                <a:ext cx="5496835" cy="197074"/>
                <a:chOff x="1819405" y="2793194"/>
                <a:chExt cx="5496835" cy="197074"/>
              </a:xfrm>
            </p:grpSpPr>
            <p:sp>
              <p:nvSpPr>
                <p:cNvPr id="131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4268982" y="2793194"/>
                  <a:ext cx="606762" cy="197074"/>
                </a:xfrm>
                <a:prstGeom prst="rect">
                  <a:avLst/>
                </a:prstGeom>
                <a:noFill/>
              </p:spPr>
              <p:txBody>
                <a:bodyPr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" h="127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ko-KR" altLang="en-US" sz="1600" spc="-100" smtClean="0">
                      <a:ln>
                        <a:prstDash val="solid"/>
                      </a:ln>
                      <a:solidFill>
                        <a:srgbClr val="132A6B"/>
                      </a:solidFill>
                      <a:latin typeface="-윤고딕330" pitchFamily="18" charset="-127"/>
                      <a:ea typeface="-윤고딕330" pitchFamily="18" charset="-127"/>
                      <a:cs typeface="Arial" pitchFamily="34" charset="0"/>
                    </a:rPr>
                    <a:t>시간</a:t>
                  </a:r>
                </a:p>
              </p:txBody>
            </p:sp>
            <p:sp>
              <p:nvSpPr>
                <p:cNvPr id="132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1819405" y="2793195"/>
                  <a:ext cx="681018" cy="197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120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분</a:t>
                  </a:r>
                </a:p>
              </p:txBody>
            </p:sp>
            <p:sp>
              <p:nvSpPr>
                <p:cNvPr id="133" name="직사각형 3-1"/>
                <p:cNvSpPr>
                  <a:spLocks noChangeArrowheads="1"/>
                </p:cNvSpPr>
                <p:nvPr/>
              </p:nvSpPr>
              <p:spPr bwMode="auto">
                <a:xfrm>
                  <a:off x="6652657" y="2793195"/>
                  <a:ext cx="663583" cy="197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>
                  <a:spAutoFit/>
                  <a:scene3d>
                    <a:camera prst="orthographicFront">
                      <a:rot lat="0" lon="0" rev="0"/>
                    </a:camera>
                    <a:lightRig rig="threePt" dir="t"/>
                  </a:scene3d>
                  <a:sp3d>
                    <a:bevelT w="12700" h="12700"/>
                    <a:contourClr>
                      <a:schemeClr val="accent4">
                        <a:alpha val="95000"/>
                      </a:schemeClr>
                    </a:contourClr>
                  </a:sp3d>
                </a:bodyPr>
                <a:lstStyle>
                  <a:defPPr>
                    <a:defRPr lang="ko-KR"/>
                  </a:defPPr>
                  <a:lvl1pPr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1pPr>
                  <a:lvl2pPr marL="4572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2pPr>
                  <a:lvl3pPr marL="9144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3pPr>
                  <a:lvl4pPr marL="13716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4pPr>
                  <a:lvl5pPr marL="1828800" algn="l" rtl="0" fontAlgn="base" latinLnBrk="1">
                    <a:spcBef>
                      <a:spcPct val="0"/>
                    </a:spcBef>
                    <a:spcAft>
                      <a:spcPct val="0"/>
                    </a:spcAft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5pPr>
                  <a:lvl6pPr marL="22860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6pPr>
                  <a:lvl7pPr marL="27432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7pPr>
                  <a:lvl8pPr marL="32004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8pPr>
                  <a:lvl9pPr marL="3657600" algn="l" defTabSz="914400" rtl="0" eaLnBrk="1" latinLnBrk="1" hangingPunct="1">
                    <a:defRPr kumimoji="1" kern="1200">
                      <a:solidFill>
                        <a:schemeClr val="tx1"/>
                      </a:solidFill>
                      <a:latin typeface="굴림" pitchFamily="50" charset="-127"/>
                      <a:ea typeface="굴림" pitchFamily="50" charset="-127"/>
                      <a:cs typeface="+mn-cs"/>
                    </a:defRPr>
                  </a:lvl9pPr>
                </a:lstStyle>
                <a:p>
                  <a:pPr algn="ctr">
                    <a:lnSpc>
                      <a:spcPct val="110000"/>
                    </a:lnSpc>
                    <a:defRPr/>
                  </a:pPr>
                  <a:r>
                    <a:rPr lang="en-US" altLang="ko-KR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120</a:t>
                  </a:r>
                  <a:r>
                    <a:rPr lang="ko-KR" altLang="en-US" sz="1600" spc="-80" smtClean="0">
                      <a:ln>
                        <a:prstDash val="solid"/>
                      </a:ln>
                      <a:solidFill>
                        <a:prstClr val="black"/>
                      </a:solidFill>
                      <a:latin typeface="-윤고딕320" pitchFamily="18" charset="-127"/>
                      <a:ea typeface="-윤고딕320" pitchFamily="18" charset="-127"/>
                      <a:cs typeface="Arial" pitchFamily="34" charset="0"/>
                    </a:rPr>
                    <a:t>분</a:t>
                  </a:r>
                </a:p>
              </p:txBody>
            </p:sp>
          </p:grpSp>
          <p:grpSp>
            <p:nvGrpSpPr>
              <p:cNvPr id="11" name="그룹 88"/>
              <p:cNvGrpSpPr>
                <a:grpSpLocks/>
              </p:cNvGrpSpPr>
              <p:nvPr/>
            </p:nvGrpSpPr>
            <p:grpSpPr bwMode="auto">
              <a:xfrm>
                <a:off x="3947390" y="1268390"/>
                <a:ext cx="1220356" cy="1854025"/>
                <a:chOff x="3995015" y="1268390"/>
                <a:chExt cx="1220356" cy="1854025"/>
              </a:xfrm>
            </p:grpSpPr>
            <p:cxnSp>
              <p:nvCxnSpPr>
                <p:cNvPr id="123" name="직선 연결선 122"/>
                <p:cNvCxnSpPr/>
                <p:nvPr/>
              </p:nvCxnSpPr>
              <p:spPr bwMode="auto">
                <a:xfrm>
                  <a:off x="3995015" y="1268390"/>
                  <a:ext cx="0" cy="1854025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직선 연결선 123"/>
                <p:cNvCxnSpPr/>
                <p:nvPr/>
              </p:nvCxnSpPr>
              <p:spPr bwMode="auto">
                <a:xfrm>
                  <a:off x="5215371" y="1268390"/>
                  <a:ext cx="0" cy="1854025"/>
                </a:xfrm>
                <a:prstGeom prst="line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직선 연결선 120"/>
              <p:cNvCxnSpPr/>
              <p:nvPr/>
            </p:nvCxnSpPr>
            <p:spPr bwMode="auto">
              <a:xfrm>
                <a:off x="3952411" y="1287573"/>
                <a:ext cx="0" cy="324513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직선 연결선 121"/>
              <p:cNvCxnSpPr/>
              <p:nvPr/>
            </p:nvCxnSpPr>
            <p:spPr bwMode="auto">
              <a:xfrm>
                <a:off x="5176117" y="1287573"/>
                <a:ext cx="0" cy="324513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" name="그룹 192"/>
          <p:cNvGrpSpPr/>
          <p:nvPr/>
        </p:nvGrpSpPr>
        <p:grpSpPr>
          <a:xfrm>
            <a:off x="1475656" y="4797052"/>
            <a:ext cx="7416824" cy="1980000"/>
            <a:chOff x="1475656" y="4797052"/>
            <a:chExt cx="7416824" cy="1980000"/>
          </a:xfrm>
        </p:grpSpPr>
        <p:grpSp>
          <p:nvGrpSpPr>
            <p:cNvPr id="13" name="그룹 190"/>
            <p:cNvGrpSpPr/>
            <p:nvPr/>
          </p:nvGrpSpPr>
          <p:grpSpPr>
            <a:xfrm>
              <a:off x="1475656" y="4797052"/>
              <a:ext cx="7416824" cy="1980000"/>
              <a:chOff x="1475656" y="4797053"/>
              <a:chExt cx="7416824" cy="1944315"/>
            </a:xfrm>
          </p:grpSpPr>
          <p:pic>
            <p:nvPicPr>
              <p:cNvPr id="158" name="그림 255" descr="169.png"/>
              <p:cNvPicPr>
                <a:picLocks noChangeAspect="1"/>
              </p:cNvPicPr>
              <p:nvPr/>
            </p:nvPicPr>
            <p:blipFill>
              <a:blip r:embed="rId3" cstate="print"/>
              <a:srcRect t="29999"/>
              <a:stretch>
                <a:fillRect/>
              </a:stretch>
            </p:blipFill>
            <p:spPr bwMode="auto">
              <a:xfrm>
                <a:off x="1475656" y="4814667"/>
                <a:ext cx="7416824" cy="19267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" name="그룹 183"/>
              <p:cNvGrpSpPr/>
              <p:nvPr/>
            </p:nvGrpSpPr>
            <p:grpSpPr>
              <a:xfrm>
                <a:off x="1622679" y="4797053"/>
                <a:ext cx="7122778" cy="1807200"/>
                <a:chOff x="1622679" y="4797053"/>
                <a:chExt cx="7122778" cy="1807200"/>
              </a:xfrm>
              <a:effectLst>
                <a:outerShdw blurRad="50800" dist="12700" dir="16200000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3" name="직사각형 162"/>
                <p:cNvSpPr/>
                <p:nvPr/>
              </p:nvSpPr>
              <p:spPr bwMode="auto">
                <a:xfrm>
                  <a:off x="1622680" y="4797053"/>
                  <a:ext cx="7122777" cy="1806113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" name="직사각형 165"/>
                <p:cNvSpPr/>
                <p:nvPr/>
              </p:nvSpPr>
              <p:spPr bwMode="auto">
                <a:xfrm>
                  <a:off x="1622679" y="4797053"/>
                  <a:ext cx="36000" cy="1807200"/>
                </a:xfrm>
                <a:prstGeom prst="rect">
                  <a:avLst/>
                </a:prstGeom>
                <a:solidFill>
                  <a:srgbClr val="132A6B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ko-KR" altLang="en-US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72" name="TextBox 171"/>
            <p:cNvSpPr txBox="1"/>
            <p:nvPr/>
          </p:nvSpPr>
          <p:spPr bwMode="auto">
            <a:xfrm>
              <a:off x="1672630" y="4835265"/>
              <a:ext cx="370544" cy="30766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defRPr/>
              </a:pPr>
              <a:r>
                <a:rPr lang="en-US" altLang="ko-KR" sz="2000" b="1" spc="-100">
                  <a:solidFill>
                    <a:srgbClr val="132A6B"/>
                  </a:solidFill>
                  <a:latin typeface="Arial" pitchFamily="34" charset="0"/>
                  <a:cs typeface="Arial" pitchFamily="34" charset="0"/>
                </a:rPr>
                <a:t>01</a:t>
              </a:r>
              <a:endParaRPr lang="ko-KR" altLang="en-US" sz="2000" b="1" spc="-100">
                <a:solidFill>
                  <a:srgbClr val="132A6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TextBox 172"/>
            <p:cNvSpPr txBox="1"/>
            <p:nvPr/>
          </p:nvSpPr>
          <p:spPr bwMode="auto">
            <a:xfrm>
              <a:off x="1672630" y="5190539"/>
              <a:ext cx="370544" cy="30766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defRPr/>
              </a:pPr>
              <a:r>
                <a:rPr lang="en-US" altLang="ko-KR" sz="2000" b="1" spc="-100">
                  <a:solidFill>
                    <a:srgbClr val="132A6B"/>
                  </a:solidFill>
                  <a:latin typeface="Arial" pitchFamily="34" charset="0"/>
                  <a:cs typeface="Arial" pitchFamily="34" charset="0"/>
                </a:rPr>
                <a:t>02</a:t>
              </a:r>
              <a:endParaRPr lang="ko-KR" altLang="en-US" sz="2000" b="1" spc="-100">
                <a:solidFill>
                  <a:srgbClr val="132A6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 bwMode="auto">
            <a:xfrm>
              <a:off x="1672630" y="5545813"/>
              <a:ext cx="370544" cy="30766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defRPr/>
              </a:pPr>
              <a:r>
                <a:rPr lang="en-US" altLang="ko-KR" sz="2000" b="1" spc="-100">
                  <a:solidFill>
                    <a:srgbClr val="132A6B"/>
                  </a:solidFill>
                  <a:latin typeface="Arial" pitchFamily="34" charset="0"/>
                  <a:cs typeface="Arial" pitchFamily="34" charset="0"/>
                </a:rPr>
                <a:t>03</a:t>
              </a:r>
              <a:endParaRPr lang="ko-KR" altLang="en-US" sz="2000" b="1" spc="-100">
                <a:solidFill>
                  <a:srgbClr val="132A6B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5" name="TextBox 174"/>
            <p:cNvSpPr txBox="1"/>
            <p:nvPr/>
          </p:nvSpPr>
          <p:spPr bwMode="auto">
            <a:xfrm>
              <a:off x="1672630" y="5901087"/>
              <a:ext cx="370544" cy="30766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defRPr/>
              </a:pPr>
              <a:r>
                <a:rPr lang="en-US" altLang="ko-KR" sz="2000" b="1" spc="-100">
                  <a:solidFill>
                    <a:srgbClr val="132A6B"/>
                  </a:solidFill>
                  <a:latin typeface="Arial" pitchFamily="34" charset="0"/>
                  <a:cs typeface="Arial" pitchFamily="34" charset="0"/>
                </a:rPr>
                <a:t>04</a:t>
              </a:r>
              <a:endParaRPr lang="ko-KR" altLang="en-US" sz="2000" b="1" spc="-100">
                <a:solidFill>
                  <a:srgbClr val="132A6B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" name="그룹 189"/>
            <p:cNvGrpSpPr/>
            <p:nvPr/>
          </p:nvGrpSpPr>
          <p:grpSpPr>
            <a:xfrm>
              <a:off x="2123042" y="4881268"/>
              <a:ext cx="5689318" cy="1646448"/>
              <a:chOff x="2123042" y="4881268"/>
              <a:chExt cx="6966412" cy="1646448"/>
            </a:xfrm>
          </p:grpSpPr>
          <p:sp>
            <p:nvSpPr>
              <p:cNvPr id="167" name="직사각형 3-1"/>
              <p:cNvSpPr>
                <a:spLocks noChangeArrowheads="1"/>
              </p:cNvSpPr>
              <p:nvPr/>
            </p:nvSpPr>
            <p:spPr bwMode="auto">
              <a:xfrm>
                <a:off x="2123042" y="4881268"/>
                <a:ext cx="6966412" cy="230941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계열별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(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인문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·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예체능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/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사회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/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자연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)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로 구분하여 출제</a:t>
                </a:r>
              </a:p>
            </p:txBody>
          </p:sp>
          <p:sp>
            <p:nvSpPr>
              <p:cNvPr id="168" name="직사각형 3-1"/>
              <p:cNvSpPr>
                <a:spLocks noChangeArrowheads="1"/>
              </p:cNvSpPr>
              <p:nvPr/>
            </p:nvSpPr>
            <p:spPr bwMode="auto">
              <a:xfrm>
                <a:off x="2123042" y="5235144"/>
                <a:ext cx="6966412" cy="230941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교과서 위주의 지문으로 구성하되 고등학교 수준의 기타 서적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기사 등에서 발췌</a:t>
                </a:r>
              </a:p>
            </p:txBody>
          </p:sp>
          <p:sp>
            <p:nvSpPr>
              <p:cNvPr id="169" name="직사각형 3-1"/>
              <p:cNvSpPr>
                <a:spLocks noChangeArrowheads="1"/>
              </p:cNvSpPr>
              <p:nvPr/>
            </p:nvSpPr>
            <p:spPr bwMode="auto">
              <a:xfrm>
                <a:off x="2123042" y="5589021"/>
                <a:ext cx="6966412" cy="230941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수식</a:t>
                </a:r>
                <a:r>
                  <a:rPr lang="en-US" altLang="ko-KR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, </a:t>
                </a: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도표 등을 허용함</a:t>
                </a:r>
              </a:p>
            </p:txBody>
          </p:sp>
          <p:sp>
            <p:nvSpPr>
              <p:cNvPr id="170" name="직사각형 3-1"/>
              <p:cNvSpPr>
                <a:spLocks noChangeArrowheads="1"/>
              </p:cNvSpPr>
              <p:nvPr/>
            </p:nvSpPr>
            <p:spPr bwMode="auto">
              <a:xfrm>
                <a:off x="2123042" y="5942897"/>
                <a:ext cx="6966412" cy="230941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통합교과형 논술로 영어지문 사용 가능</a:t>
                </a:r>
              </a:p>
            </p:txBody>
          </p:sp>
          <p:sp>
            <p:nvSpPr>
              <p:cNvPr id="171" name="직사각형 3-1"/>
              <p:cNvSpPr>
                <a:spLocks noChangeArrowheads="1"/>
              </p:cNvSpPr>
              <p:nvPr/>
            </p:nvSpPr>
            <p:spPr bwMode="auto">
              <a:xfrm>
                <a:off x="2123042" y="6296775"/>
                <a:ext cx="6966412" cy="230941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>
                <a:defPPr>
                  <a:defRPr lang="ko-KR"/>
                </a:defPPr>
                <a:lvl1pPr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1pPr>
                <a:lvl2pPr marL="4572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2pPr>
                <a:lvl3pPr marL="9144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3pPr>
                <a:lvl4pPr marL="13716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4pPr>
                <a:lvl5pPr marL="1828800" algn="l" rtl="0" fontAlgn="base" latinLnBrk="1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5pPr>
                <a:lvl6pPr marL="22860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6pPr>
                <a:lvl7pPr marL="27432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7pPr>
                <a:lvl8pPr marL="32004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8pPr>
                <a:lvl9pPr marL="3657600" algn="l" defTabSz="914400" rtl="0" eaLnBrk="1" latinLnBrk="1" hangingPunct="1">
                  <a:defRPr kumimoji="1" kern="1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  <a:cs typeface="+mn-cs"/>
                  </a:defRPr>
                </a:lvl9pPr>
              </a:lstStyle>
              <a:p>
                <a:pPr algn="just">
                  <a:lnSpc>
                    <a:spcPct val="110000"/>
                  </a:lnSpc>
                  <a:defRPr/>
                </a:pPr>
                <a:r>
                  <a:rPr lang="ko-KR" altLang="en-US" sz="1400" spc="-80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20" pitchFamily="18" charset="-127"/>
                    <a:ea typeface="-윤고딕320" pitchFamily="18" charset="-127"/>
                    <a:cs typeface="Arial" pitchFamily="34" charset="0"/>
                  </a:rPr>
                  <a:t>모집단위에 따라 문항별 배점을 달리할 수 있음</a:t>
                </a:r>
              </a:p>
            </p:txBody>
          </p:sp>
        </p:grpSp>
        <p:sp>
          <p:nvSpPr>
            <p:cNvPr id="176" name="TextBox 175"/>
            <p:cNvSpPr txBox="1"/>
            <p:nvPr/>
          </p:nvSpPr>
          <p:spPr bwMode="auto">
            <a:xfrm>
              <a:off x="1672630" y="6256362"/>
              <a:ext cx="370544" cy="307665"/>
            </a:xfrm>
            <a:prstGeom prst="rect">
              <a:avLst/>
            </a:prstGeom>
            <a:noFill/>
          </p:spPr>
          <p:txBody>
            <a:bodyPr lIns="0" tIns="0" rIns="0" bIns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r">
                <a:defRPr/>
              </a:pPr>
              <a:r>
                <a:rPr lang="en-US" altLang="ko-KR" sz="2000" b="1" spc="-100">
                  <a:solidFill>
                    <a:srgbClr val="132A6B"/>
                  </a:solidFill>
                  <a:latin typeface="Arial" pitchFamily="34" charset="0"/>
                  <a:cs typeface="Arial" pitchFamily="34" charset="0"/>
                </a:rPr>
                <a:t>05</a:t>
              </a:r>
              <a:endParaRPr lang="ko-KR" altLang="en-US" sz="2000" b="1" spc="-100">
                <a:solidFill>
                  <a:srgbClr val="132A6B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그룹 160"/>
            <p:cNvGrpSpPr>
              <a:grpSpLocks/>
            </p:cNvGrpSpPr>
            <p:nvPr/>
          </p:nvGrpSpPr>
          <p:grpSpPr bwMode="auto">
            <a:xfrm>
              <a:off x="1789584" y="5139857"/>
              <a:ext cx="6765250" cy="1396420"/>
              <a:chOff x="860349" y="4797429"/>
              <a:chExt cx="7523656" cy="1636713"/>
            </a:xfrm>
          </p:grpSpPr>
          <p:cxnSp>
            <p:nvCxnSpPr>
              <p:cNvPr id="177" name="직선 연결선 176"/>
              <p:cNvCxnSpPr/>
              <p:nvPr/>
            </p:nvCxnSpPr>
            <p:spPr bwMode="auto">
              <a:xfrm>
                <a:off x="860403" y="4797514"/>
                <a:ext cx="7522819" cy="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직선 연결선 177"/>
              <p:cNvCxnSpPr/>
              <p:nvPr/>
            </p:nvCxnSpPr>
            <p:spPr bwMode="auto">
              <a:xfrm>
                <a:off x="860403" y="5207238"/>
                <a:ext cx="7522819" cy="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직선 연결선 178"/>
              <p:cNvCxnSpPr/>
              <p:nvPr/>
            </p:nvCxnSpPr>
            <p:spPr bwMode="auto">
              <a:xfrm>
                <a:off x="860403" y="5615374"/>
                <a:ext cx="7522819" cy="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직선 연결선 179"/>
              <p:cNvCxnSpPr/>
              <p:nvPr/>
            </p:nvCxnSpPr>
            <p:spPr bwMode="auto">
              <a:xfrm>
                <a:off x="860403" y="6025098"/>
                <a:ext cx="7522819" cy="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직선 연결선 180"/>
              <p:cNvCxnSpPr/>
              <p:nvPr/>
            </p:nvCxnSpPr>
            <p:spPr bwMode="auto">
              <a:xfrm>
                <a:off x="860403" y="6434821"/>
                <a:ext cx="7522819" cy="0"/>
              </a:xfrm>
              <a:prstGeom prst="line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그룹 80"/>
          <p:cNvGrpSpPr/>
          <p:nvPr/>
        </p:nvGrpSpPr>
        <p:grpSpPr>
          <a:xfrm>
            <a:off x="328613" y="1098550"/>
            <a:ext cx="2756364" cy="307774"/>
            <a:chOff x="328613" y="869950"/>
            <a:chExt cx="2756364" cy="307774"/>
          </a:xfrm>
        </p:grpSpPr>
        <p:sp>
          <p:nvSpPr>
            <p:cNvPr id="70" name="직사각형 3-1"/>
            <p:cNvSpPr>
              <a:spLocks noChangeArrowheads="1"/>
            </p:cNvSpPr>
            <p:nvPr/>
          </p:nvSpPr>
          <p:spPr bwMode="auto">
            <a:xfrm>
              <a:off x="328613" y="869950"/>
              <a:ext cx="2756364" cy="307774"/>
            </a:xfrm>
            <a:prstGeom prst="rect">
              <a:avLst/>
            </a:prstGeom>
            <a:noFill/>
          </p:spPr>
          <p:txBody>
            <a:bodyPr lIns="90000" tIns="0" rIns="0" bIns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indent="180975">
                <a:buSzPct val="80000"/>
                <a:buFont typeface="Wingdings" pitchFamily="2" charset="2"/>
                <a:buChar char="§"/>
                <a:defRPr/>
              </a:pPr>
              <a:r>
                <a:rPr lang="ko-KR" altLang="en-US" sz="2000" spc="-100" smtClean="0">
                  <a:ln>
                    <a:prstDash val="solid"/>
                  </a:ln>
                  <a:solidFill>
                    <a:srgbClr val="132A6B"/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출제유형</a:t>
              </a:r>
              <a:endParaRPr lang="en-US" altLang="ko-KR" sz="2000" spc="-100" smtClean="0">
                <a:ln>
                  <a:prstDash val="solid"/>
                </a:ln>
                <a:solidFill>
                  <a:srgbClr val="132A6B"/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428625" y="980975"/>
              <a:ext cx="85725" cy="85725"/>
            </a:xfrm>
            <a:prstGeom prst="rect">
              <a:avLst/>
            </a:prstGeom>
            <a:solidFill>
              <a:srgbClr val="132A6B"/>
            </a:solidFill>
            <a:ln w="6350">
              <a:noFill/>
            </a:ln>
            <a:effectLst/>
            <a:scene3d>
              <a:camera prst="orthographicFront"/>
              <a:lightRig rig="flood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10305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25 0 " pathEditMode="relative" ptsTypes="AA">
                                      <p:cBhvr>
                                        <p:cTn id="9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-4.81481E-6 L -6.38889E-6 0.07037 " pathEditMode="relative" ptsTypes="AA">
                                      <p:cBhvr>
                                        <p:cTn id="15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125 0 " pathEditMode="relative" ptsTypes="AA">
                                      <p:cBhvr>
                                        <p:cTn id="22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48148E-6 L 3.05556E-6 0.05255 " pathEditMode="relative" ptsTypes="AA">
                                      <p:cBhvr>
                                        <p:cTn id="28" dur="7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그림 83" descr="3_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1200" y="3933825"/>
            <a:ext cx="2601913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그림 85" descr="1_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613" y="3922713"/>
            <a:ext cx="351631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그림 84" descr="2_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3875088"/>
            <a:ext cx="280670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그림 86" descr="4_1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7425" y="3984625"/>
            <a:ext cx="2938463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자기소개서" descr="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63704" y="1047750"/>
            <a:ext cx="5816593" cy="58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입학사정관전형" descr="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663704" y="1047750"/>
            <a:ext cx="5852065" cy="584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학교생활기록부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663704" y="1047750"/>
            <a:ext cx="5852065" cy="584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활동자료 및  실적물 요약서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663704" y="1047750"/>
            <a:ext cx="5852065" cy="584568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+" hidden="1"/>
          <p:cNvSpPr/>
          <p:nvPr/>
        </p:nvSpPr>
        <p:spPr>
          <a:xfrm>
            <a:off x="3996847" y="1520474"/>
            <a:ext cx="970218" cy="1485407"/>
          </a:xfrm>
          <a:prstGeom prst="rect">
            <a:avLst/>
          </a:prstGeom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175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6600" b="1" spc="50" dirty="0">
                <a:ln w="11430"/>
                <a:solidFill>
                  <a:srgbClr val="3EA71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-윤고딕340" pitchFamily="18" charset="-127"/>
                <a:ea typeface="-윤고딕340" pitchFamily="18" charset="-127"/>
                <a:cs typeface="JBold" pitchFamily="18" charset="-127"/>
              </a:rPr>
              <a:t>+</a:t>
            </a:r>
            <a:endParaRPr kumimoji="0" lang="ko-KR" altLang="en-US" sz="6600" b="1" spc="50" dirty="0">
              <a:ln w="11430"/>
              <a:solidFill>
                <a:srgbClr val="3EA719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-윤고딕340" pitchFamily="18" charset="-127"/>
              <a:ea typeface="-윤고딕340" pitchFamily="18" charset="-127"/>
              <a:cs typeface="JBold" pitchFamily="18" charset="-127"/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서류평가</a:t>
            </a:r>
            <a:endParaRPr lang="ko-KR" altLang="en-US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2" name="ㅈㄱ"/>
          <p:cNvGrpSpPr>
            <a:grpSpLocks/>
          </p:cNvGrpSpPr>
          <p:nvPr/>
        </p:nvGrpSpPr>
        <p:grpSpPr bwMode="auto">
          <a:xfrm>
            <a:off x="3390902" y="3370232"/>
            <a:ext cx="2333624" cy="2051112"/>
            <a:chOff x="1773024" y="3973565"/>
            <a:chExt cx="1915054" cy="1682646"/>
          </a:xfrm>
        </p:grpSpPr>
        <p:grpSp>
          <p:nvGrpSpPr>
            <p:cNvPr id="3" name="그룹 52"/>
            <p:cNvGrpSpPr>
              <a:grpSpLocks/>
            </p:cNvGrpSpPr>
            <p:nvPr/>
          </p:nvGrpSpPr>
          <p:grpSpPr bwMode="auto">
            <a:xfrm>
              <a:off x="1908277" y="3973565"/>
              <a:ext cx="1682648" cy="1682646"/>
              <a:chOff x="2076450" y="4114800"/>
              <a:chExt cx="1419225" cy="1419225"/>
            </a:xfrm>
          </p:grpSpPr>
          <p:sp>
            <p:nvSpPr>
              <p:cNvPr id="58" name="타원 57"/>
              <p:cNvSpPr/>
              <p:nvPr/>
            </p:nvSpPr>
            <p:spPr>
              <a:xfrm>
                <a:off x="2076450" y="4114800"/>
                <a:ext cx="1419225" cy="1419225"/>
              </a:xfrm>
              <a:prstGeom prst="ellipse">
                <a:avLst/>
              </a:prstGeom>
              <a:solidFill>
                <a:srgbClr val="003E8A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24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타원 58"/>
              <p:cNvSpPr/>
              <p:nvPr/>
            </p:nvSpPr>
            <p:spPr>
              <a:xfrm>
                <a:off x="2129693" y="4158634"/>
                <a:ext cx="1304520" cy="1304080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5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" name="ㅈㄳㄳt"/>
            <p:cNvSpPr txBox="1"/>
            <p:nvPr/>
          </p:nvSpPr>
          <p:spPr>
            <a:xfrm>
              <a:off x="1773024" y="4446941"/>
              <a:ext cx="1915054" cy="73589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32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자기</a:t>
              </a:r>
              <a:endParaRPr lang="en-US" altLang="ko-KR" sz="3200" spc="-10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32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소개서</a:t>
              </a:r>
            </a:p>
          </p:txBody>
        </p:sp>
      </p:grpSp>
      <p:grpSp>
        <p:nvGrpSpPr>
          <p:cNvPr id="4" name="ㅊㅊ"/>
          <p:cNvGrpSpPr>
            <a:grpSpLocks/>
          </p:cNvGrpSpPr>
          <p:nvPr/>
        </p:nvGrpSpPr>
        <p:grpSpPr bwMode="auto">
          <a:xfrm>
            <a:off x="3390902" y="3370232"/>
            <a:ext cx="2333624" cy="2051112"/>
            <a:chOff x="1773024" y="3973565"/>
            <a:chExt cx="1915054" cy="1682646"/>
          </a:xfrm>
        </p:grpSpPr>
        <p:grpSp>
          <p:nvGrpSpPr>
            <p:cNvPr id="5" name="그룹 55"/>
            <p:cNvGrpSpPr>
              <a:grpSpLocks/>
            </p:cNvGrpSpPr>
            <p:nvPr/>
          </p:nvGrpSpPr>
          <p:grpSpPr bwMode="auto">
            <a:xfrm>
              <a:off x="1908277" y="3973565"/>
              <a:ext cx="1682648" cy="1682646"/>
              <a:chOff x="2076450" y="4114800"/>
              <a:chExt cx="1419225" cy="1419225"/>
            </a:xfrm>
          </p:grpSpPr>
          <p:sp>
            <p:nvSpPr>
              <p:cNvPr id="63" name="타원 62"/>
              <p:cNvSpPr/>
              <p:nvPr/>
            </p:nvSpPr>
            <p:spPr>
              <a:xfrm>
                <a:off x="2076450" y="4114800"/>
                <a:ext cx="1419225" cy="1419225"/>
              </a:xfrm>
              <a:prstGeom prst="ellipse">
                <a:avLst/>
              </a:prstGeom>
              <a:solidFill>
                <a:srgbClr val="003E8A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24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타원 63"/>
              <p:cNvSpPr/>
              <p:nvPr/>
            </p:nvSpPr>
            <p:spPr>
              <a:xfrm>
                <a:off x="2133807" y="4163000"/>
                <a:ext cx="1304520" cy="1304080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5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2" name="ㅈㄳㄳt"/>
            <p:cNvSpPr txBox="1"/>
            <p:nvPr/>
          </p:nvSpPr>
          <p:spPr>
            <a:xfrm>
              <a:off x="1773024" y="4644360"/>
              <a:ext cx="1915054" cy="37231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32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추천서</a:t>
              </a:r>
            </a:p>
          </p:txBody>
        </p:sp>
      </p:grpSp>
      <p:grpSp>
        <p:nvGrpSpPr>
          <p:cNvPr id="6" name="ㅎㄱ"/>
          <p:cNvGrpSpPr>
            <a:grpSpLocks/>
          </p:cNvGrpSpPr>
          <p:nvPr/>
        </p:nvGrpSpPr>
        <p:grpSpPr bwMode="auto">
          <a:xfrm>
            <a:off x="3532157" y="3370232"/>
            <a:ext cx="2051112" cy="2051112"/>
            <a:chOff x="1908277" y="3973565"/>
            <a:chExt cx="1682648" cy="1682646"/>
          </a:xfrm>
        </p:grpSpPr>
        <p:grpSp>
          <p:nvGrpSpPr>
            <p:cNvPr id="7" name="그룹 60"/>
            <p:cNvGrpSpPr>
              <a:grpSpLocks/>
            </p:cNvGrpSpPr>
            <p:nvPr/>
          </p:nvGrpSpPr>
          <p:grpSpPr bwMode="auto">
            <a:xfrm>
              <a:off x="1908277" y="3973565"/>
              <a:ext cx="1682648" cy="1682646"/>
              <a:chOff x="2076450" y="4114800"/>
              <a:chExt cx="1419225" cy="1419225"/>
            </a:xfrm>
          </p:grpSpPr>
          <p:sp>
            <p:nvSpPr>
              <p:cNvPr id="68" name="타원 67"/>
              <p:cNvSpPr/>
              <p:nvPr/>
            </p:nvSpPr>
            <p:spPr>
              <a:xfrm>
                <a:off x="2076450" y="4114800"/>
                <a:ext cx="1419225" cy="1419225"/>
              </a:xfrm>
              <a:prstGeom prst="ellipse">
                <a:avLst/>
              </a:prstGeom>
              <a:solidFill>
                <a:srgbClr val="003E8A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24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타원 68"/>
              <p:cNvSpPr/>
              <p:nvPr/>
            </p:nvSpPr>
            <p:spPr>
              <a:xfrm>
                <a:off x="2130669" y="4162743"/>
                <a:ext cx="1304080" cy="1304080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5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7" name="ㅈㄳㄳt"/>
            <p:cNvSpPr txBox="1"/>
            <p:nvPr/>
          </p:nvSpPr>
          <p:spPr>
            <a:xfrm>
              <a:off x="1982757" y="4464365"/>
              <a:ext cx="1533688" cy="643895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8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학교</a:t>
              </a:r>
              <a:endParaRPr lang="en-US" altLang="ko-KR" sz="2800" spc="-10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28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생활기록부</a:t>
              </a:r>
            </a:p>
          </p:txBody>
        </p:sp>
      </p:grpSp>
      <p:grpSp>
        <p:nvGrpSpPr>
          <p:cNvPr id="8" name="ㅎㄷ"/>
          <p:cNvGrpSpPr>
            <a:grpSpLocks/>
          </p:cNvGrpSpPr>
          <p:nvPr/>
        </p:nvGrpSpPr>
        <p:grpSpPr bwMode="auto">
          <a:xfrm>
            <a:off x="3532157" y="3370232"/>
            <a:ext cx="2051112" cy="2051112"/>
            <a:chOff x="1908277" y="3973565"/>
            <a:chExt cx="1682648" cy="1682646"/>
          </a:xfrm>
        </p:grpSpPr>
        <p:grpSp>
          <p:nvGrpSpPr>
            <p:cNvPr id="9" name="그룹 65"/>
            <p:cNvGrpSpPr>
              <a:grpSpLocks/>
            </p:cNvGrpSpPr>
            <p:nvPr/>
          </p:nvGrpSpPr>
          <p:grpSpPr bwMode="auto">
            <a:xfrm>
              <a:off x="1908277" y="3973565"/>
              <a:ext cx="1682648" cy="1682646"/>
              <a:chOff x="2076450" y="4114800"/>
              <a:chExt cx="1419225" cy="1419225"/>
            </a:xfrm>
          </p:grpSpPr>
          <p:sp>
            <p:nvSpPr>
              <p:cNvPr id="78" name="타원 77"/>
              <p:cNvSpPr/>
              <p:nvPr/>
            </p:nvSpPr>
            <p:spPr>
              <a:xfrm>
                <a:off x="2076450" y="4114800"/>
                <a:ext cx="1419225" cy="1419225"/>
              </a:xfrm>
              <a:prstGeom prst="ellipse">
                <a:avLst/>
              </a:prstGeom>
              <a:solidFill>
                <a:srgbClr val="003E8A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24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타원 82"/>
              <p:cNvSpPr/>
              <p:nvPr/>
            </p:nvSpPr>
            <p:spPr>
              <a:xfrm>
                <a:off x="2130304" y="4160602"/>
                <a:ext cx="1304080" cy="1304080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5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6" name="ㅈㄳㄳt"/>
            <p:cNvSpPr txBox="1"/>
            <p:nvPr/>
          </p:nvSpPr>
          <p:spPr>
            <a:xfrm>
              <a:off x="1982757" y="4541622"/>
              <a:ext cx="1533688" cy="551894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4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활동자료 및</a:t>
              </a:r>
              <a:endParaRPr lang="en-US" altLang="ko-KR" sz="2400" spc="-10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24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실적물 요약서</a:t>
              </a:r>
            </a:p>
          </p:txBody>
        </p:sp>
      </p:grpSp>
      <p:grpSp>
        <p:nvGrpSpPr>
          <p:cNvPr id="10" name="ㅈㅈㅇㄹ" hidden="1"/>
          <p:cNvGrpSpPr>
            <a:grpSpLocks/>
          </p:cNvGrpSpPr>
          <p:nvPr/>
        </p:nvGrpSpPr>
        <p:grpSpPr bwMode="auto">
          <a:xfrm>
            <a:off x="2143125" y="1447800"/>
            <a:ext cx="1933576" cy="1933576"/>
            <a:chOff x="1908277" y="3973565"/>
            <a:chExt cx="1682648" cy="1682646"/>
          </a:xfrm>
        </p:grpSpPr>
        <p:grpSp>
          <p:nvGrpSpPr>
            <p:cNvPr id="11" name="그룹 65"/>
            <p:cNvGrpSpPr>
              <a:grpSpLocks/>
            </p:cNvGrpSpPr>
            <p:nvPr/>
          </p:nvGrpSpPr>
          <p:grpSpPr bwMode="auto">
            <a:xfrm>
              <a:off x="1908277" y="3973565"/>
              <a:ext cx="1682648" cy="1682646"/>
              <a:chOff x="2076450" y="4114800"/>
              <a:chExt cx="1419225" cy="1419225"/>
            </a:xfrm>
          </p:grpSpPr>
          <p:sp>
            <p:nvSpPr>
              <p:cNvPr id="95" name="타원 94"/>
              <p:cNvSpPr/>
              <p:nvPr/>
            </p:nvSpPr>
            <p:spPr>
              <a:xfrm>
                <a:off x="2076450" y="4114800"/>
                <a:ext cx="1419225" cy="1419225"/>
              </a:xfrm>
              <a:prstGeom prst="ellipse">
                <a:avLst/>
              </a:prstGeom>
              <a:solidFill>
                <a:srgbClr val="3EA719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24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타원 95"/>
              <p:cNvSpPr/>
              <p:nvPr/>
            </p:nvSpPr>
            <p:spPr>
              <a:xfrm>
                <a:off x="2130304" y="4160602"/>
                <a:ext cx="1304080" cy="1304080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5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1" name="ㅈㄳㄳt"/>
            <p:cNvSpPr txBox="1"/>
            <p:nvPr/>
          </p:nvSpPr>
          <p:spPr>
            <a:xfrm>
              <a:off x="1982757" y="4644787"/>
              <a:ext cx="1533688" cy="345563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800" spc="-100" smtClean="0">
                  <a:ln>
                    <a:prstDash val="solid"/>
                  </a:ln>
                  <a:solidFill>
                    <a:srgbClr val="3EA719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잠재역량</a:t>
              </a:r>
              <a:endParaRPr lang="ko-KR" altLang="en-US" sz="2800" spc="-100">
                <a:ln>
                  <a:prstDash val="solid"/>
                </a:ln>
                <a:solidFill>
                  <a:srgbClr val="3EA719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</p:grpSp>
      <p:grpSp>
        <p:nvGrpSpPr>
          <p:cNvPr id="12" name="ㅎㅇㅈㅅㅇㄹ" hidden="1"/>
          <p:cNvGrpSpPr>
            <a:grpSpLocks/>
          </p:cNvGrpSpPr>
          <p:nvPr/>
        </p:nvGrpSpPr>
        <p:grpSpPr bwMode="auto">
          <a:xfrm>
            <a:off x="4895850" y="1447800"/>
            <a:ext cx="1933576" cy="1933576"/>
            <a:chOff x="1908277" y="3973565"/>
            <a:chExt cx="1682648" cy="1682646"/>
          </a:xfrm>
        </p:grpSpPr>
        <p:grpSp>
          <p:nvGrpSpPr>
            <p:cNvPr id="13" name="그룹 65"/>
            <p:cNvGrpSpPr>
              <a:grpSpLocks/>
            </p:cNvGrpSpPr>
            <p:nvPr/>
          </p:nvGrpSpPr>
          <p:grpSpPr bwMode="auto">
            <a:xfrm>
              <a:off x="1908277" y="3973565"/>
              <a:ext cx="1682648" cy="1682646"/>
              <a:chOff x="2076450" y="4114800"/>
              <a:chExt cx="1419225" cy="1419225"/>
            </a:xfrm>
          </p:grpSpPr>
          <p:sp>
            <p:nvSpPr>
              <p:cNvPr id="105" name="타원 104"/>
              <p:cNvSpPr/>
              <p:nvPr/>
            </p:nvSpPr>
            <p:spPr>
              <a:xfrm>
                <a:off x="2076450" y="4114800"/>
                <a:ext cx="1419225" cy="1419225"/>
              </a:xfrm>
              <a:prstGeom prst="ellipse">
                <a:avLst/>
              </a:prstGeom>
              <a:solidFill>
                <a:srgbClr val="3EA719"/>
              </a:solidFill>
              <a:ln>
                <a:noFill/>
              </a:ln>
              <a:effectLst>
                <a:outerShdw blurRad="63500" dist="63500" dir="2700000" algn="tl" rotWithShape="0">
                  <a:prstClr val="black">
                    <a:alpha val="24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타원 108"/>
              <p:cNvSpPr/>
              <p:nvPr/>
            </p:nvSpPr>
            <p:spPr>
              <a:xfrm>
                <a:off x="2130304" y="4160602"/>
                <a:ext cx="1304080" cy="1304080"/>
              </a:xfrm>
              <a:prstGeom prst="ellipse">
                <a:avLst/>
              </a:prstGeom>
              <a:gradFill flip="none" rotWithShape="1">
                <a:gsLst>
                  <a:gs pos="36000">
                    <a:schemeClr val="bg1"/>
                  </a:gs>
                  <a:gs pos="50000">
                    <a:schemeClr val="bg1">
                      <a:lumMod val="95000"/>
                    </a:schemeClr>
                  </a:gs>
                  <a:gs pos="51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63500" sx="102000" sy="102000" algn="ctr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3" name="ㅈㄳㄳt"/>
            <p:cNvSpPr txBox="1"/>
            <p:nvPr/>
          </p:nvSpPr>
          <p:spPr>
            <a:xfrm>
              <a:off x="1982757" y="4476051"/>
              <a:ext cx="1533688" cy="683035"/>
            </a:xfrm>
            <a:prstGeom prst="rect">
              <a:avLst/>
            </a:prstGeom>
            <a:noFill/>
          </p:spPr>
          <p:txBody>
            <a:bodyPr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0" h="1270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800" spc="-100" smtClean="0">
                  <a:ln>
                    <a:prstDash val="solid"/>
                  </a:ln>
                  <a:solidFill>
                    <a:srgbClr val="3EA719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학업</a:t>
              </a:r>
              <a:endParaRPr lang="en-US" altLang="ko-KR" sz="2800" spc="-100" smtClean="0">
                <a:ln>
                  <a:prstDash val="solid"/>
                </a:ln>
                <a:solidFill>
                  <a:srgbClr val="3EA719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  <a:p>
              <a:pPr algn="ctr">
                <a:lnSpc>
                  <a:spcPct val="90000"/>
                </a:lnSpc>
                <a:defRPr/>
              </a:pPr>
              <a:r>
                <a:rPr lang="ko-KR" altLang="en-US" sz="2800" spc="-100" smtClean="0">
                  <a:ln>
                    <a:prstDash val="solid"/>
                  </a:ln>
                  <a:solidFill>
                    <a:srgbClr val="3EA719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적성역량</a:t>
              </a:r>
              <a:endParaRPr lang="ko-KR" altLang="en-US" sz="2800" spc="-100">
                <a:ln>
                  <a:prstDash val="solid"/>
                </a:ln>
                <a:solidFill>
                  <a:srgbClr val="3EA719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</p:grpSp>
      <p:grpSp>
        <p:nvGrpSpPr>
          <p:cNvPr id="14" name="그룹 54"/>
          <p:cNvGrpSpPr>
            <a:grpSpLocks/>
          </p:cNvGrpSpPr>
          <p:nvPr/>
        </p:nvGrpSpPr>
        <p:grpSpPr bwMode="auto">
          <a:xfrm>
            <a:off x="1643925" y="1812212"/>
            <a:ext cx="5995850" cy="1041558"/>
            <a:chOff x="2051720" y="1361055"/>
            <a:chExt cx="5180218" cy="900000"/>
          </a:xfrm>
        </p:grpSpPr>
        <p:sp>
          <p:nvSpPr>
            <p:cNvPr id="111" name="사다리꼴 110"/>
            <p:cNvSpPr/>
            <p:nvPr/>
          </p:nvSpPr>
          <p:spPr>
            <a:xfrm rot="16200000" flipH="1">
              <a:off x="1635843" y="1776932"/>
              <a:ext cx="900000" cy="68245"/>
            </a:xfrm>
            <a:prstGeom prst="trapezoid">
              <a:avLst>
                <a:gd name="adj" fmla="val 103028"/>
              </a:avLst>
            </a:prstGeom>
            <a:solidFill>
              <a:srgbClr val="003E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>
                <a:solidFill>
                  <a:prstClr val="white"/>
                </a:solidFill>
              </a:endParaRPr>
            </a:p>
          </p:txBody>
        </p:sp>
        <p:sp>
          <p:nvSpPr>
            <p:cNvPr id="112" name="사다리꼴 111"/>
            <p:cNvSpPr/>
            <p:nvPr/>
          </p:nvSpPr>
          <p:spPr>
            <a:xfrm rot="5400000">
              <a:off x="6747816" y="1776933"/>
              <a:ext cx="900000" cy="68244"/>
            </a:xfrm>
            <a:prstGeom prst="trapezoid">
              <a:avLst>
                <a:gd name="adj" fmla="val 103028"/>
              </a:avLst>
            </a:prstGeom>
            <a:solidFill>
              <a:srgbClr val="003E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>
                <a:solidFill>
                  <a:prstClr val="white"/>
                </a:solidFill>
              </a:endParaRPr>
            </a:p>
          </p:txBody>
        </p:sp>
        <p:grpSp>
          <p:nvGrpSpPr>
            <p:cNvPr id="15" name="그룹 53"/>
            <p:cNvGrpSpPr>
              <a:grpSpLocks/>
            </p:cNvGrpSpPr>
            <p:nvPr/>
          </p:nvGrpSpPr>
          <p:grpSpPr bwMode="auto">
            <a:xfrm>
              <a:off x="2272238" y="1575604"/>
              <a:ext cx="4739183" cy="544120"/>
              <a:chOff x="2281089" y="1556791"/>
              <a:chExt cx="4739183" cy="544120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2281089" y="1556792"/>
                <a:ext cx="1709886" cy="45210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ko-KR" altLang="en-US" sz="4000" spc="-10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잠재역량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031940" y="1556791"/>
                <a:ext cx="432048" cy="544120"/>
              </a:xfrm>
              <a:prstGeom prst="rect">
                <a:avLst/>
              </a:prstGeom>
              <a:noFill/>
            </p:spPr>
            <p:txBody>
              <a:bodyPr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en-US" altLang="ko-KR" sz="4000" spc="-10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+</a:t>
                </a:r>
                <a:endParaRPr lang="ko-KR" altLang="en-US" sz="4000" spc="-10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499992" y="1556791"/>
                <a:ext cx="2520280" cy="452109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  <a:sp3d>
                  <a:bevelT w="12700" h="1270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ko-KR" altLang="en-US" sz="4000" spc="-100">
                    <a:ln>
                      <a:prstDash val="solid"/>
                    </a:ln>
                    <a:solidFill>
                      <a:srgbClr val="132A6B"/>
                    </a:solidFill>
                    <a:latin typeface="-윤고딕340" pitchFamily="18" charset="-127"/>
                    <a:ea typeface="-윤고딕340" pitchFamily="18" charset="-127"/>
                    <a:cs typeface="Arial" pitchFamily="34" charset="0"/>
                  </a:rPr>
                  <a:t>학업적성역량</a:t>
                </a: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388 L 0 4.44444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1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4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00"/>
                            </p:stCondLst>
                            <p:childTnLst>
                              <p:par>
                                <p:cTn id="6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2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32 3.48369E-6 L -1.94444E-6 3.48369E-6 " pathEditMode="relative" rAng="0" ptsTypes="AA">
                                      <p:cBhvr>
                                        <p:cTn id="90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06 -4.63798E-6 L 2.5E-6 -4.63798E-6 " pathEditMode="relative" rAng="0" ptsTypes="AA">
                                      <p:cBhvr>
                                        <p:cTn id="96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8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52 -3.68725E-6 L -4.44444E-6 -3.68725E-6 " pathEditMode="relative" rAng="0" ptsTypes="AA">
                                      <p:cBhvr>
                                        <p:cTn id="102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41 2.92158E-6 L 4.72222E-6 2.92158E-6 " pathEditMode="relative" rAng="0" ptsTypes="AA">
                                      <p:cBhvr>
                                        <p:cTn id="108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58" presetClass="entr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8" presetClass="entr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900"/>
                            </p:stCondLst>
                            <p:childTnLst>
                              <p:par>
                                <p:cTn id="1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200"/>
                            </p:stCondLst>
                            <p:childTnLst>
                              <p:par>
                                <p:cTn id="130" presetID="50" presetClass="entr" presetSubtype="0" decel="10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800"/>
                            </p:stCondLst>
                            <p:childTnLst>
                              <p:par>
                                <p:cTn id="1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배경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92325"/>
            <a:ext cx="475297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14" descr="배경4.png"/>
          <p:cNvPicPr>
            <a:picLocks noChangeAspect="1"/>
          </p:cNvPicPr>
          <p:nvPr/>
        </p:nvPicPr>
        <p:blipFill>
          <a:blip r:embed="rId4" cstate="print">
            <a:lum contrast="9000"/>
          </a:blip>
          <a:stretch>
            <a:fillRect/>
          </a:stretch>
        </p:blipFill>
        <p:spPr>
          <a:xfrm>
            <a:off x="203200" y="4781550"/>
            <a:ext cx="4032250" cy="1771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그림 11" descr="배경1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lum bright="14000" contrast="82000"/>
          </a:blip>
          <a:srcRect/>
          <a:stretch>
            <a:fillRect/>
          </a:stretch>
        </p:blipFill>
        <p:spPr bwMode="auto">
          <a:xfrm>
            <a:off x="-9525" y="5153025"/>
            <a:ext cx="47148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그림 15" descr="배경4.png"/>
          <p:cNvPicPr>
            <a:picLocks noChangeAspect="1"/>
          </p:cNvPicPr>
          <p:nvPr/>
        </p:nvPicPr>
        <p:blipFill>
          <a:blip r:embed="rId4" cstate="print">
            <a:lum contrast="9000"/>
          </a:blip>
          <a:srcRect/>
          <a:stretch>
            <a:fillRect/>
          </a:stretch>
        </p:blipFill>
        <p:spPr bwMode="auto">
          <a:xfrm>
            <a:off x="1555750" y="3613150"/>
            <a:ext cx="73850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 descr="배경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9640866" flipH="1" flipV="1">
            <a:off x="439632" y="5278807"/>
            <a:ext cx="1497211" cy="23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11"/>
          <p:cNvGrpSpPr>
            <a:grpSpLocks/>
          </p:cNvGrpSpPr>
          <p:nvPr/>
        </p:nvGrpSpPr>
        <p:grpSpPr bwMode="auto">
          <a:xfrm>
            <a:off x="2270103" y="1028448"/>
            <a:ext cx="5294335" cy="453276"/>
            <a:chOff x="2278222" y="1960461"/>
            <a:chExt cx="5294153" cy="453036"/>
          </a:xfrm>
        </p:grpSpPr>
        <p:grpSp>
          <p:nvGrpSpPr>
            <p:cNvPr id="3" name="그룹 47"/>
            <p:cNvGrpSpPr>
              <a:grpSpLocks/>
            </p:cNvGrpSpPr>
            <p:nvPr/>
          </p:nvGrpSpPr>
          <p:grpSpPr bwMode="auto">
            <a:xfrm>
              <a:off x="2278222" y="2036870"/>
              <a:ext cx="330210" cy="333148"/>
              <a:chOff x="2283631" y="1429011"/>
              <a:chExt cx="157404" cy="156969"/>
            </a:xfrm>
          </p:grpSpPr>
          <p:sp>
            <p:nvSpPr>
              <p:cNvPr id="36" name="직사각형 35"/>
              <p:cNvSpPr/>
              <p:nvPr/>
            </p:nvSpPr>
            <p:spPr bwMode="auto">
              <a:xfrm>
                <a:off x="2283631" y="1432027"/>
                <a:ext cx="157404" cy="15395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44" name="제목 86"/>
              <p:cNvSpPr txBox="1">
                <a:spLocks/>
              </p:cNvSpPr>
              <p:nvPr/>
            </p:nvSpPr>
            <p:spPr bwMode="auto">
              <a:xfrm>
                <a:off x="2286664" y="1429011"/>
                <a:ext cx="154367" cy="155497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 lIns="90000"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kumimoji="0" lang="en-US" altLang="ko-KR" sz="2200" b="1" dirty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</a:rPr>
                  <a:t>1</a:t>
                </a:r>
                <a:endParaRPr kumimoji="0" lang="ko-KR" altLang="en-US" sz="2200" b="1" dirty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</a:endParaRPr>
              </a:p>
            </p:txBody>
          </p:sp>
        </p:grpSp>
        <p:sp>
          <p:nvSpPr>
            <p:cNvPr id="52" name="제목 86"/>
            <p:cNvSpPr txBox="1">
              <a:spLocks/>
            </p:cNvSpPr>
            <p:nvPr/>
          </p:nvSpPr>
          <p:spPr bwMode="auto">
            <a:xfrm>
              <a:off x="2630124" y="1960461"/>
              <a:ext cx="4942251" cy="45303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9000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kumimoji="0" lang="ko-KR" altLang="en-US" sz="2200" spc="-100" dirty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전공에 대한 관심과 열정</a:t>
              </a:r>
              <a:r>
                <a:rPr kumimoji="0" lang="en-US" altLang="ko-KR" sz="2200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, </a:t>
              </a:r>
              <a:r>
                <a:rPr kumimoji="0" lang="ko-KR" altLang="en-US" sz="2200" spc="-100" dirty="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학업적성</a:t>
              </a:r>
              <a:endParaRPr kumimoji="0" lang="ko-KR" altLang="en-US" sz="2200" spc="-10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sp>
        <p:nvSpPr>
          <p:cNvPr id="37" name="TextBox 36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서류평가기준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4" name="55"/>
          <p:cNvGrpSpPr>
            <a:grpSpLocks/>
          </p:cNvGrpSpPr>
          <p:nvPr/>
        </p:nvGrpSpPr>
        <p:grpSpPr bwMode="auto">
          <a:xfrm>
            <a:off x="2270103" y="3152523"/>
            <a:ext cx="5294335" cy="453276"/>
            <a:chOff x="2278222" y="1960461"/>
            <a:chExt cx="5294153" cy="453036"/>
          </a:xfrm>
        </p:grpSpPr>
        <p:grpSp>
          <p:nvGrpSpPr>
            <p:cNvPr id="5" name="그룹 47"/>
            <p:cNvGrpSpPr>
              <a:grpSpLocks/>
            </p:cNvGrpSpPr>
            <p:nvPr/>
          </p:nvGrpSpPr>
          <p:grpSpPr bwMode="auto">
            <a:xfrm>
              <a:off x="2278222" y="2036873"/>
              <a:ext cx="330210" cy="333146"/>
              <a:chOff x="2283631" y="1429012"/>
              <a:chExt cx="157404" cy="156968"/>
            </a:xfrm>
          </p:grpSpPr>
          <p:sp>
            <p:nvSpPr>
              <p:cNvPr id="76" name="직사각형 75"/>
              <p:cNvSpPr/>
              <p:nvPr/>
            </p:nvSpPr>
            <p:spPr bwMode="auto">
              <a:xfrm>
                <a:off x="2283631" y="1432027"/>
                <a:ext cx="157404" cy="15395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77" name="제목 86"/>
              <p:cNvSpPr txBox="1">
                <a:spLocks/>
              </p:cNvSpPr>
              <p:nvPr/>
            </p:nvSpPr>
            <p:spPr bwMode="auto">
              <a:xfrm>
                <a:off x="2286664" y="1429012"/>
                <a:ext cx="154367" cy="155497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 lIns="90000"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kumimoji="0" lang="en-US" altLang="ko-KR" sz="22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</a:rPr>
                  <a:t>5</a:t>
                </a:r>
                <a:endParaRPr kumimoji="0" lang="ko-KR" altLang="en-US" sz="2200" b="1" dirty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</a:endParaRPr>
              </a:p>
            </p:txBody>
          </p:sp>
        </p:grpSp>
        <p:sp>
          <p:nvSpPr>
            <p:cNvPr id="75" name="제목 86"/>
            <p:cNvSpPr txBox="1">
              <a:spLocks/>
            </p:cNvSpPr>
            <p:nvPr/>
          </p:nvSpPr>
          <p:spPr bwMode="auto">
            <a:xfrm>
              <a:off x="2630124" y="1960461"/>
              <a:ext cx="4942251" cy="45303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9000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kumimoji="0" lang="ko-KR" altLang="en-US" sz="22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공감 및 배려의 인성과 사회성</a:t>
              </a:r>
              <a:endParaRPr kumimoji="0" lang="ko-KR" altLang="en-US" sz="2200" spc="-10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6" name="22"/>
          <p:cNvGrpSpPr>
            <a:grpSpLocks/>
          </p:cNvGrpSpPr>
          <p:nvPr/>
        </p:nvGrpSpPr>
        <p:grpSpPr bwMode="auto">
          <a:xfrm>
            <a:off x="2270103" y="1559467"/>
            <a:ext cx="5294335" cy="453276"/>
            <a:chOff x="2278222" y="1960461"/>
            <a:chExt cx="5294153" cy="453036"/>
          </a:xfrm>
        </p:grpSpPr>
        <p:grpSp>
          <p:nvGrpSpPr>
            <p:cNvPr id="7" name="그룹 47"/>
            <p:cNvGrpSpPr>
              <a:grpSpLocks/>
            </p:cNvGrpSpPr>
            <p:nvPr/>
          </p:nvGrpSpPr>
          <p:grpSpPr bwMode="auto">
            <a:xfrm>
              <a:off x="2278222" y="2036873"/>
              <a:ext cx="330210" cy="333146"/>
              <a:chOff x="2283631" y="1429012"/>
              <a:chExt cx="157404" cy="156968"/>
            </a:xfrm>
          </p:grpSpPr>
          <p:sp>
            <p:nvSpPr>
              <p:cNvPr id="81" name="직사각형 80"/>
              <p:cNvSpPr/>
              <p:nvPr/>
            </p:nvSpPr>
            <p:spPr bwMode="auto">
              <a:xfrm>
                <a:off x="2283631" y="1432027"/>
                <a:ext cx="157404" cy="15395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82" name="제목 86"/>
              <p:cNvSpPr txBox="1">
                <a:spLocks/>
              </p:cNvSpPr>
              <p:nvPr/>
            </p:nvSpPr>
            <p:spPr bwMode="auto">
              <a:xfrm>
                <a:off x="2286664" y="1429012"/>
                <a:ext cx="154367" cy="155497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 lIns="90000"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kumimoji="0" lang="en-US" altLang="ko-KR" sz="22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</a:rPr>
                  <a:t>2</a:t>
                </a:r>
                <a:endParaRPr kumimoji="0" lang="ko-KR" altLang="en-US" sz="2200" b="1" dirty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</a:endParaRPr>
              </a:p>
            </p:txBody>
          </p:sp>
        </p:grpSp>
        <p:sp>
          <p:nvSpPr>
            <p:cNvPr id="80" name="제목 86"/>
            <p:cNvSpPr txBox="1">
              <a:spLocks/>
            </p:cNvSpPr>
            <p:nvPr/>
          </p:nvSpPr>
          <p:spPr bwMode="auto">
            <a:xfrm>
              <a:off x="2630124" y="1960461"/>
              <a:ext cx="4942251" cy="45303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9000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kumimoji="0" lang="ko-KR" altLang="en-US" sz="22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동기 및 활동의 주도성과 일관성</a:t>
              </a:r>
              <a:endParaRPr kumimoji="0" lang="ko-KR" altLang="en-US" sz="2200" spc="-10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8" name="44"/>
          <p:cNvGrpSpPr>
            <a:grpSpLocks/>
          </p:cNvGrpSpPr>
          <p:nvPr/>
        </p:nvGrpSpPr>
        <p:grpSpPr bwMode="auto">
          <a:xfrm>
            <a:off x="2266939" y="2621505"/>
            <a:ext cx="6553211" cy="453276"/>
            <a:chOff x="2275058" y="1960461"/>
            <a:chExt cx="6552986" cy="453036"/>
          </a:xfrm>
        </p:grpSpPr>
        <p:grpSp>
          <p:nvGrpSpPr>
            <p:cNvPr id="9" name="그룹 47"/>
            <p:cNvGrpSpPr>
              <a:grpSpLocks/>
            </p:cNvGrpSpPr>
            <p:nvPr/>
          </p:nvGrpSpPr>
          <p:grpSpPr bwMode="auto">
            <a:xfrm>
              <a:off x="2275058" y="2036873"/>
              <a:ext cx="333369" cy="333146"/>
              <a:chOff x="2282125" y="1429012"/>
              <a:chExt cx="158910" cy="156968"/>
            </a:xfrm>
          </p:grpSpPr>
          <p:sp>
            <p:nvSpPr>
              <p:cNvPr id="86" name="직사각형 85"/>
              <p:cNvSpPr/>
              <p:nvPr/>
            </p:nvSpPr>
            <p:spPr bwMode="auto">
              <a:xfrm>
                <a:off x="2283631" y="1432027"/>
                <a:ext cx="157404" cy="15395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87" name="제목 86"/>
              <p:cNvSpPr txBox="1">
                <a:spLocks/>
              </p:cNvSpPr>
              <p:nvPr/>
            </p:nvSpPr>
            <p:spPr bwMode="auto">
              <a:xfrm>
                <a:off x="2282125" y="1429012"/>
                <a:ext cx="154367" cy="155497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 lIns="90000"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kumimoji="0" lang="en-US" altLang="ko-KR" sz="22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</a:rPr>
                  <a:t>4</a:t>
                </a:r>
                <a:endParaRPr kumimoji="0" lang="ko-KR" altLang="en-US" sz="2200" b="1" dirty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</a:endParaRPr>
              </a:p>
            </p:txBody>
          </p:sp>
        </p:grpSp>
        <p:sp>
          <p:nvSpPr>
            <p:cNvPr id="85" name="제목 86"/>
            <p:cNvSpPr txBox="1">
              <a:spLocks/>
            </p:cNvSpPr>
            <p:nvPr/>
          </p:nvSpPr>
          <p:spPr bwMode="auto">
            <a:xfrm>
              <a:off x="2630125" y="1960461"/>
              <a:ext cx="6197919" cy="45303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9000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kumimoji="0" lang="ko-KR" altLang="en-US" sz="22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학업성취도의 꾸준함과 향상도</a:t>
              </a:r>
              <a:r>
                <a:rPr kumimoji="0" lang="en-US" altLang="ko-KR" sz="22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, </a:t>
              </a:r>
              <a:r>
                <a:rPr kumimoji="0" lang="ko-KR" altLang="en-US" sz="22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가정형편 및 지역배려</a:t>
              </a:r>
              <a:endParaRPr kumimoji="0" lang="ko-KR" altLang="en-US" sz="2200" spc="-10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grpSp>
        <p:nvGrpSpPr>
          <p:cNvPr id="10" name="33"/>
          <p:cNvGrpSpPr>
            <a:grpSpLocks/>
          </p:cNvGrpSpPr>
          <p:nvPr/>
        </p:nvGrpSpPr>
        <p:grpSpPr bwMode="auto">
          <a:xfrm>
            <a:off x="2270103" y="2090486"/>
            <a:ext cx="5294335" cy="453276"/>
            <a:chOff x="2278222" y="1960461"/>
            <a:chExt cx="5294153" cy="453036"/>
          </a:xfrm>
        </p:grpSpPr>
        <p:grpSp>
          <p:nvGrpSpPr>
            <p:cNvPr id="11" name="그룹 47"/>
            <p:cNvGrpSpPr>
              <a:grpSpLocks/>
            </p:cNvGrpSpPr>
            <p:nvPr/>
          </p:nvGrpSpPr>
          <p:grpSpPr bwMode="auto">
            <a:xfrm>
              <a:off x="2278222" y="2036873"/>
              <a:ext cx="330210" cy="333146"/>
              <a:chOff x="2283631" y="1429012"/>
              <a:chExt cx="157404" cy="156968"/>
            </a:xfrm>
          </p:grpSpPr>
          <p:sp>
            <p:nvSpPr>
              <p:cNvPr id="91" name="직사각형 90"/>
              <p:cNvSpPr/>
              <p:nvPr/>
            </p:nvSpPr>
            <p:spPr bwMode="auto">
              <a:xfrm>
                <a:off x="2283631" y="1432027"/>
                <a:ext cx="157404" cy="15395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>
                  <a:solidFill>
                    <a:prstClr val="white"/>
                  </a:solidFill>
                  <a:latin typeface="산돌고딕B" pitchFamily="18" charset="-127"/>
                  <a:ea typeface="산돌고딕B" pitchFamily="18" charset="-127"/>
                </a:endParaRPr>
              </a:p>
            </p:txBody>
          </p:sp>
          <p:sp>
            <p:nvSpPr>
              <p:cNvPr id="92" name="제목 86"/>
              <p:cNvSpPr txBox="1">
                <a:spLocks/>
              </p:cNvSpPr>
              <p:nvPr/>
            </p:nvSpPr>
            <p:spPr bwMode="auto">
              <a:xfrm>
                <a:off x="2286664" y="1429012"/>
                <a:ext cx="154367" cy="155497"/>
              </a:xfrm>
              <a:prstGeom prst="rect">
                <a:avLst/>
              </a:prstGeom>
              <a:noFill/>
              <a:ln>
                <a:miter lim="800000"/>
                <a:headEnd/>
                <a:tailEnd/>
              </a:ln>
            </p:spPr>
            <p:txBody>
              <a:bodyPr lIns="90000" anchor="ctr">
                <a:scene3d>
                  <a:camera prst="orthographicFront">
                    <a:rot lat="0" lon="0" rev="0"/>
                  </a:camera>
                  <a:lightRig rig="glow" dir="t">
                    <a:rot lat="0" lon="0" rev="3600000"/>
                  </a:lightRig>
                </a:scene3d>
                <a:sp3d prstMaterial="softEdge">
                  <a:bevelT w="29210" h="16510"/>
                  <a:contourClr>
                    <a:schemeClr val="accent4">
                      <a:alpha val="95000"/>
                    </a:schemeClr>
                  </a:contourClr>
                </a:sp3d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kumimoji="0" lang="en-US" altLang="ko-KR" sz="2200" b="1" smtClean="0">
                    <a:ln>
                      <a:prstDash val="solid"/>
                    </a:ln>
                    <a:solidFill>
                      <a:prstClr val="black"/>
                    </a:solidFill>
                    <a:latin typeface="-윤고딕340" pitchFamily="18" charset="-127"/>
                    <a:ea typeface="-윤고딕340" pitchFamily="18" charset="-127"/>
                  </a:rPr>
                  <a:t>3</a:t>
                </a:r>
                <a:endParaRPr kumimoji="0" lang="ko-KR" altLang="en-US" sz="2200" b="1" dirty="0">
                  <a:ln>
                    <a:prstDash val="solid"/>
                  </a:ln>
                  <a:solidFill>
                    <a:prstClr val="black"/>
                  </a:solidFill>
                  <a:latin typeface="-윤고딕340" pitchFamily="18" charset="-127"/>
                  <a:ea typeface="-윤고딕340" pitchFamily="18" charset="-127"/>
                </a:endParaRPr>
              </a:p>
            </p:txBody>
          </p:sp>
        </p:grpSp>
        <p:sp>
          <p:nvSpPr>
            <p:cNvPr id="90" name="제목 86"/>
            <p:cNvSpPr txBox="1">
              <a:spLocks/>
            </p:cNvSpPr>
            <p:nvPr/>
          </p:nvSpPr>
          <p:spPr bwMode="auto">
            <a:xfrm>
              <a:off x="2630124" y="1960461"/>
              <a:ext cx="4942251" cy="453036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lIns="9000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kumimoji="0" lang="ko-KR" altLang="en-US" sz="2200" spc="-100" smtClean="0">
                  <a:ln>
                    <a:prstDash val="solid"/>
                  </a:ln>
                  <a:solidFill>
                    <a:prstClr val="black"/>
                  </a:solidFill>
                  <a:latin typeface="-윤고딕330" pitchFamily="18" charset="-127"/>
                  <a:ea typeface="-윤고딕330" pitchFamily="18" charset="-127"/>
                </a:rPr>
                <a:t>창의적 체험활동의 다양성과 충실성</a:t>
              </a:r>
              <a:endParaRPr kumimoji="0" lang="ko-KR" altLang="en-US" sz="2200" spc="-100" dirty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endParaRPr>
            </a:p>
          </p:txBody>
        </p:sp>
      </p:grpSp>
      <p:pic>
        <p:nvPicPr>
          <p:cNvPr id="93" name="5" descr="20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43262" y="5267325"/>
            <a:ext cx="2806541" cy="1446752"/>
          </a:xfrm>
          <a:prstGeom prst="rect">
            <a:avLst/>
          </a:prstGeom>
        </p:spPr>
      </p:pic>
      <p:pic>
        <p:nvPicPr>
          <p:cNvPr id="94" name="4" descr="20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52862" y="4981575"/>
            <a:ext cx="2735390" cy="1272826"/>
          </a:xfrm>
          <a:prstGeom prst="rect">
            <a:avLst/>
          </a:prstGeom>
        </p:spPr>
      </p:pic>
      <p:pic>
        <p:nvPicPr>
          <p:cNvPr id="95" name="3" descr="2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86262" y="4648200"/>
            <a:ext cx="2680049" cy="1177957"/>
          </a:xfrm>
          <a:prstGeom prst="rect">
            <a:avLst/>
          </a:prstGeom>
        </p:spPr>
      </p:pic>
      <p:pic>
        <p:nvPicPr>
          <p:cNvPr id="96" name="2" descr="2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2512" y="4362450"/>
            <a:ext cx="2648426" cy="1075182"/>
          </a:xfrm>
          <a:prstGeom prst="rect">
            <a:avLst/>
          </a:prstGeom>
        </p:spPr>
      </p:pic>
      <p:pic>
        <p:nvPicPr>
          <p:cNvPr id="97" name="1" descr="19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95913" y="4107987"/>
            <a:ext cx="2509838" cy="98487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E-6 -1.11111E-6 L 0.14167 -0.10556 " pathEditMode="relative" ptsTypes="AA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0.02917 0.025 L 3.33333E-6 -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" y="-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2.96296E-6 L -1.11111E-6 2.96296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2.96296E-6 L -1.11111E-6 2.96296E-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2.96296E-6 L -1.11111E-6 2.96296E-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2.96296E-6 L -1.11111E-6 2.96296E-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7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7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2.96296E-6 L -1.11111E-6 2.96296E-6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5"/>
          <p:cNvGrpSpPr/>
          <p:nvPr/>
        </p:nvGrpSpPr>
        <p:grpSpPr>
          <a:xfrm>
            <a:off x="285750" y="923925"/>
            <a:ext cx="5591175" cy="447675"/>
            <a:chOff x="285750" y="923925"/>
            <a:chExt cx="5591175" cy="447675"/>
          </a:xfrm>
        </p:grpSpPr>
        <p:sp>
          <p:nvSpPr>
            <p:cNvPr id="54" name="직사각형 53"/>
            <p:cNvSpPr/>
            <p:nvPr/>
          </p:nvSpPr>
          <p:spPr>
            <a:xfrm>
              <a:off x="285750" y="923925"/>
              <a:ext cx="5591175" cy="4476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132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285751" y="923925"/>
              <a:ext cx="57150" cy="447675"/>
            </a:xfrm>
            <a:prstGeom prst="rect">
              <a:avLst/>
            </a:prstGeom>
            <a:solidFill>
              <a:srgbClr val="132A6B"/>
            </a:solidFill>
            <a:ln w="12700">
              <a:solidFill>
                <a:srgbClr val="132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8" name="그림 37" descr="시계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275" y="704850"/>
            <a:ext cx="24542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원호 61"/>
          <p:cNvSpPr/>
          <p:nvPr/>
        </p:nvSpPr>
        <p:spPr>
          <a:xfrm>
            <a:off x="6315075" y="873125"/>
            <a:ext cx="2124075" cy="2195513"/>
          </a:xfrm>
          <a:prstGeom prst="arc">
            <a:avLst>
              <a:gd name="adj1" fmla="val 16189047"/>
              <a:gd name="adj2" fmla="val 19952172"/>
            </a:avLst>
          </a:prstGeom>
          <a:solidFill>
            <a:srgbClr val="29D1F3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>
                  <a:alpha val="89000"/>
                </a:prstClr>
              </a:solidFill>
            </a:endParaRPr>
          </a:p>
        </p:txBody>
      </p:sp>
      <p:pic>
        <p:nvPicPr>
          <p:cNvPr id="11" name="그림 10" descr="학생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18731" y="1671229"/>
            <a:ext cx="1506538" cy="396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 rot="617633">
            <a:off x="4633325" y="1628620"/>
            <a:ext cx="1319624" cy="37394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안녕하세요</a:t>
            </a:r>
          </a:p>
        </p:txBody>
      </p:sp>
      <p:sp>
        <p:nvSpPr>
          <p:cNvPr id="25" name="오각형 24"/>
          <p:cNvSpPr/>
          <p:nvPr/>
        </p:nvSpPr>
        <p:spPr>
          <a:xfrm rot="12417134">
            <a:off x="6861175" y="1787525"/>
            <a:ext cx="539750" cy="36513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22867" y="933853"/>
            <a:ext cx="1005884" cy="3847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000" dirty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평가항목</a:t>
            </a: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 rot="20023011">
            <a:off x="2748659" y="1570088"/>
            <a:ext cx="1710904" cy="65094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경희대</a:t>
            </a:r>
            <a:endParaRPr kumimoji="0" lang="en-US" altLang="ko-KR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 err="1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다니고싶습니다</a:t>
            </a:r>
            <a:endParaRPr kumimoji="0" lang="en-US" altLang="ko-KR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 rot="700606">
            <a:off x="3950750" y="1227245"/>
            <a:ext cx="809014" cy="37394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저는</a:t>
            </a:r>
            <a:r>
              <a:rPr kumimoji="0" lang="en-US" altLang="ko-KR" sz="240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....</a:t>
            </a:r>
            <a:endParaRPr kumimoji="0" lang="en-US" altLang="ko-KR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grpSp>
        <p:nvGrpSpPr>
          <p:cNvPr id="3" name="그룹 39"/>
          <p:cNvGrpSpPr>
            <a:grpSpLocks/>
          </p:cNvGrpSpPr>
          <p:nvPr/>
        </p:nvGrpSpPr>
        <p:grpSpPr bwMode="auto">
          <a:xfrm>
            <a:off x="169863" y="2790825"/>
            <a:ext cx="1852612" cy="2466976"/>
            <a:chOff x="170121" y="2790390"/>
            <a:chExt cx="1852316" cy="2468066"/>
          </a:xfrm>
        </p:grpSpPr>
        <p:pic>
          <p:nvPicPr>
            <p:cNvPr id="68641" name="그림 27" descr="표지판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0121" y="2790390"/>
              <a:ext cx="1852316" cy="2468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입학사정관제"/>
            <p:cNvSpPr>
              <a:spLocks noChangeArrowheads="1"/>
            </p:cNvSpPr>
            <p:nvPr/>
          </p:nvSpPr>
          <p:spPr bwMode="auto">
            <a:xfrm>
              <a:off x="306450" y="3102244"/>
              <a:ext cx="1529246" cy="377114"/>
            </a:xfrm>
            <a:prstGeom prst="round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2000" cap="all" spc="-20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인성면접</a:t>
              </a:r>
              <a:endParaRPr lang="en-US" altLang="ko-KR" sz="2000" cap="all" spc="-200" dirty="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cap="all" spc="-150" dirty="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(</a:t>
              </a:r>
              <a:r>
                <a:rPr lang="ko-KR" altLang="en-US" sz="1200" b="1" cap="all" spc="-150" dirty="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개인심층면접</a:t>
              </a:r>
              <a:r>
                <a:rPr lang="en-US" altLang="ko-KR" sz="1200" b="1" cap="all" spc="-150" dirty="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)</a:t>
              </a:r>
              <a:endParaRPr lang="ko-KR" altLang="en-US" sz="1200" b="1" cap="all" spc="-150" dirty="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1794578" y="1048275"/>
            <a:ext cx="1330287" cy="246221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kumimoji="0" lang="ko-KR" altLang="en-US" sz="160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서류재확인</a:t>
            </a:r>
            <a:endParaRPr kumimoji="0" lang="ko-KR" altLang="en-US" sz="1600" dirty="0">
              <a:ln>
                <a:prstDash val="solid"/>
              </a:ln>
              <a:solidFill>
                <a:prstClr val="black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500187" y="1050925"/>
            <a:ext cx="216000" cy="21600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29" name="자유형 28"/>
          <p:cNvSpPr/>
          <p:nvPr/>
        </p:nvSpPr>
        <p:spPr bwMode="auto">
          <a:xfrm>
            <a:off x="1517650" y="955675"/>
            <a:ext cx="287338" cy="263525"/>
          </a:xfrm>
          <a:custGeom>
            <a:avLst/>
            <a:gdLst>
              <a:gd name="connsiteX0" fmla="*/ 0 w 590550"/>
              <a:gd name="connsiteY0" fmla="*/ 352425 h 523875"/>
              <a:gd name="connsiteX1" fmla="*/ 171450 w 590550"/>
              <a:gd name="connsiteY1" fmla="*/ 523875 h 523875"/>
              <a:gd name="connsiteX2" fmla="*/ 590550 w 590550"/>
              <a:gd name="connsiteY2" fmla="*/ 0 h 523875"/>
              <a:gd name="connsiteX3" fmla="*/ 171450 w 590550"/>
              <a:gd name="connsiteY3" fmla="*/ 409575 h 523875"/>
              <a:gd name="connsiteX4" fmla="*/ 85725 w 590550"/>
              <a:gd name="connsiteY4" fmla="*/ 352425 h 523875"/>
              <a:gd name="connsiteX5" fmla="*/ 0 w 590550"/>
              <a:gd name="connsiteY5" fmla="*/ 352425 h 523875"/>
              <a:gd name="connsiteX0" fmla="*/ 0 w 452622"/>
              <a:gd name="connsiteY0" fmla="*/ 239269 h 410719"/>
              <a:gd name="connsiteX1" fmla="*/ 171450 w 452622"/>
              <a:gd name="connsiteY1" fmla="*/ 410719 h 410719"/>
              <a:gd name="connsiteX2" fmla="*/ 452622 w 452622"/>
              <a:gd name="connsiteY2" fmla="*/ 0 h 410719"/>
              <a:gd name="connsiteX3" fmla="*/ 171450 w 452622"/>
              <a:gd name="connsiteY3" fmla="*/ 296419 h 410719"/>
              <a:gd name="connsiteX4" fmla="*/ 85725 w 452622"/>
              <a:gd name="connsiteY4" fmla="*/ 239269 h 410719"/>
              <a:gd name="connsiteX5" fmla="*/ 0 w 452622"/>
              <a:gd name="connsiteY5" fmla="*/ 239269 h 41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622" h="410719">
                <a:moveTo>
                  <a:pt x="0" y="239269"/>
                </a:moveTo>
                <a:lnTo>
                  <a:pt x="171450" y="410719"/>
                </a:lnTo>
                <a:lnTo>
                  <a:pt x="452622" y="0"/>
                </a:lnTo>
                <a:lnTo>
                  <a:pt x="171450" y="296419"/>
                </a:lnTo>
                <a:lnTo>
                  <a:pt x="85725" y="239269"/>
                </a:lnTo>
                <a:lnTo>
                  <a:pt x="0" y="239269"/>
                </a:lnTo>
                <a:close/>
              </a:path>
            </a:pathLst>
          </a:custGeom>
          <a:solidFill>
            <a:srgbClr val="9A0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41" name="입학사정관제"/>
          <p:cNvSpPr>
            <a:spLocks noChangeArrowheads="1"/>
          </p:cNvSpPr>
          <p:nvPr/>
        </p:nvSpPr>
        <p:spPr bwMode="auto">
          <a:xfrm>
            <a:off x="6787776" y="3292756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0" h="635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cap="all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10</a:t>
            </a:r>
            <a:r>
              <a:rPr lang="ko-KR" altLang="en-US" sz="2800" cap="all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분</a:t>
            </a:r>
            <a:endParaRPr lang="ko-KR" altLang="en-US" sz="2800" cap="all" dirty="0" smtClean="0">
              <a:ln w="31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4" name="그룹 41"/>
          <p:cNvGrpSpPr>
            <a:grpSpLocks/>
          </p:cNvGrpSpPr>
          <p:nvPr/>
        </p:nvGrpSpPr>
        <p:grpSpPr bwMode="auto">
          <a:xfrm rot="-5400000">
            <a:off x="6701632" y="1915319"/>
            <a:ext cx="1403350" cy="39687"/>
            <a:chOff x="6823126" y="1627149"/>
            <a:chExt cx="1350748" cy="40548"/>
          </a:xfrm>
        </p:grpSpPr>
        <p:sp>
          <p:nvSpPr>
            <p:cNvPr id="47" name="오각형 46"/>
            <p:cNvSpPr/>
            <p:nvPr/>
          </p:nvSpPr>
          <p:spPr>
            <a:xfrm>
              <a:off x="6823126" y="1632014"/>
              <a:ext cx="684542" cy="35683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오각형 47"/>
            <p:cNvSpPr/>
            <p:nvPr/>
          </p:nvSpPr>
          <p:spPr>
            <a:xfrm>
              <a:off x="7489332" y="1627149"/>
              <a:ext cx="684542" cy="35683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9" name="입학사정관제"/>
          <p:cNvSpPr>
            <a:spLocks noChangeArrowheads="1"/>
          </p:cNvSpPr>
          <p:nvPr/>
        </p:nvSpPr>
        <p:spPr bwMode="auto">
          <a:xfrm>
            <a:off x="6842399" y="3292756"/>
            <a:ext cx="820798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0" h="635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cap="all" smtClean="0">
                <a:ln w="3175">
                  <a:noFill/>
                </a:ln>
                <a:solidFill>
                  <a:srgbClr val="C00000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10</a:t>
            </a:r>
            <a:endParaRPr lang="ko-KR" altLang="en-US" sz="2800" cap="all" dirty="0" smtClean="0">
              <a:ln w="3175">
                <a:noFill/>
              </a:ln>
              <a:solidFill>
                <a:srgbClr val="C00000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7334250" y="1895475"/>
            <a:ext cx="107950" cy="10795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54"/>
          <p:cNvGrpSpPr>
            <a:grpSpLocks/>
          </p:cNvGrpSpPr>
          <p:nvPr/>
        </p:nvGrpSpPr>
        <p:grpSpPr bwMode="auto">
          <a:xfrm>
            <a:off x="0" y="3470274"/>
            <a:ext cx="9144000" cy="3387724"/>
            <a:chOff x="0" y="3470784"/>
            <a:chExt cx="9144000" cy="3387216"/>
          </a:xfrm>
        </p:grpSpPr>
        <p:pic>
          <p:nvPicPr>
            <p:cNvPr id="68637" name="그림 9" descr="심사위원]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3470784"/>
              <a:ext cx="9144000" cy="3387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입학사정관제"/>
            <p:cNvSpPr>
              <a:spLocks noChangeArrowheads="1"/>
            </p:cNvSpPr>
            <p:nvPr/>
          </p:nvSpPr>
          <p:spPr bwMode="auto">
            <a:xfrm>
              <a:off x="7816476" y="5622963"/>
              <a:ext cx="1253894" cy="326802"/>
            </a:xfrm>
            <a:prstGeom prst="round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600" cap="all" spc="-20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면접위원</a:t>
              </a:r>
              <a:r>
                <a:rPr lang="en-US" altLang="ko-KR" sz="1600" cap="all" spc="-20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 </a:t>
              </a:r>
              <a:r>
                <a:rPr lang="en-US" altLang="ko-KR" sz="1600" cap="all" spc="-200" dirty="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2</a:t>
              </a:r>
              <a:r>
                <a:rPr lang="ko-KR" altLang="en-US" sz="1600" cap="all" spc="-200" dirty="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명</a:t>
              </a:r>
            </a:p>
          </p:txBody>
        </p:sp>
      </p:grpSp>
      <p:sp>
        <p:nvSpPr>
          <p:cNvPr id="40" name="개인심층면접'"/>
          <p:cNvSpPr>
            <a:spLocks noChangeArrowheads="1"/>
          </p:cNvSpPr>
          <p:nvPr/>
        </p:nvSpPr>
        <p:spPr bwMode="auto">
          <a:xfrm>
            <a:off x="7575781" y="1006756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spc="-1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인성면접</a:t>
            </a:r>
            <a:endParaRPr lang="ko-KR" altLang="en-US" sz="2000" spc="-1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43" name="개인심층면접'"/>
          <p:cNvSpPr>
            <a:spLocks noChangeArrowheads="1"/>
          </p:cNvSpPr>
          <p:nvPr/>
        </p:nvSpPr>
        <p:spPr bwMode="auto">
          <a:xfrm>
            <a:off x="7620988" y="1006756"/>
            <a:ext cx="1163480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spc="-1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인성면접</a:t>
            </a:r>
            <a:endParaRPr lang="ko-KR" altLang="en-US" sz="2000" spc="-1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면접고사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3090574" y="1048275"/>
            <a:ext cx="288160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kumimoji="0" lang="ko-KR" altLang="en-US" sz="160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창학이념 적합도</a:t>
            </a:r>
            <a:r>
              <a:rPr kumimoji="0" lang="en-US" altLang="ko-KR" sz="160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(</a:t>
            </a:r>
            <a:r>
              <a:rPr kumimoji="0" lang="ko-KR" altLang="en-US" sz="160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가치관과 인성</a:t>
            </a:r>
            <a:r>
              <a:rPr kumimoji="0" lang="en-US" altLang="ko-KR" sz="160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)</a:t>
            </a:r>
            <a:endParaRPr kumimoji="0" lang="ko-KR" altLang="en-US" sz="1600" dirty="0">
              <a:ln>
                <a:prstDash val="solid"/>
              </a:ln>
              <a:solidFill>
                <a:prstClr val="black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46" name="직사각형 45"/>
          <p:cNvSpPr/>
          <p:nvPr/>
        </p:nvSpPr>
        <p:spPr bwMode="auto">
          <a:xfrm>
            <a:off x="2805708" y="1050925"/>
            <a:ext cx="216000" cy="21600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51" name="자유형 50"/>
          <p:cNvSpPr/>
          <p:nvPr/>
        </p:nvSpPr>
        <p:spPr bwMode="auto">
          <a:xfrm>
            <a:off x="2823171" y="955675"/>
            <a:ext cx="287338" cy="263525"/>
          </a:xfrm>
          <a:custGeom>
            <a:avLst/>
            <a:gdLst>
              <a:gd name="connsiteX0" fmla="*/ 0 w 590550"/>
              <a:gd name="connsiteY0" fmla="*/ 352425 h 523875"/>
              <a:gd name="connsiteX1" fmla="*/ 171450 w 590550"/>
              <a:gd name="connsiteY1" fmla="*/ 523875 h 523875"/>
              <a:gd name="connsiteX2" fmla="*/ 590550 w 590550"/>
              <a:gd name="connsiteY2" fmla="*/ 0 h 523875"/>
              <a:gd name="connsiteX3" fmla="*/ 171450 w 590550"/>
              <a:gd name="connsiteY3" fmla="*/ 409575 h 523875"/>
              <a:gd name="connsiteX4" fmla="*/ 85725 w 590550"/>
              <a:gd name="connsiteY4" fmla="*/ 352425 h 523875"/>
              <a:gd name="connsiteX5" fmla="*/ 0 w 590550"/>
              <a:gd name="connsiteY5" fmla="*/ 352425 h 523875"/>
              <a:gd name="connsiteX0" fmla="*/ 0 w 452622"/>
              <a:gd name="connsiteY0" fmla="*/ 239269 h 410719"/>
              <a:gd name="connsiteX1" fmla="*/ 171450 w 452622"/>
              <a:gd name="connsiteY1" fmla="*/ 410719 h 410719"/>
              <a:gd name="connsiteX2" fmla="*/ 452622 w 452622"/>
              <a:gd name="connsiteY2" fmla="*/ 0 h 410719"/>
              <a:gd name="connsiteX3" fmla="*/ 171450 w 452622"/>
              <a:gd name="connsiteY3" fmla="*/ 296419 h 410719"/>
              <a:gd name="connsiteX4" fmla="*/ 85725 w 452622"/>
              <a:gd name="connsiteY4" fmla="*/ 239269 h 410719"/>
              <a:gd name="connsiteX5" fmla="*/ 0 w 452622"/>
              <a:gd name="connsiteY5" fmla="*/ 239269 h 41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622" h="410719">
                <a:moveTo>
                  <a:pt x="0" y="239269"/>
                </a:moveTo>
                <a:lnTo>
                  <a:pt x="171450" y="410719"/>
                </a:lnTo>
                <a:lnTo>
                  <a:pt x="452622" y="0"/>
                </a:lnTo>
                <a:lnTo>
                  <a:pt x="171450" y="296419"/>
                </a:lnTo>
                <a:lnTo>
                  <a:pt x="85725" y="239269"/>
                </a:lnTo>
                <a:lnTo>
                  <a:pt x="0" y="239269"/>
                </a:lnTo>
                <a:close/>
              </a:path>
            </a:pathLst>
          </a:custGeom>
          <a:solidFill>
            <a:srgbClr val="9A0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3 -4.44444E-6 L 5E-6 -4.44444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4.39611E-6 L -2.77778E-7 0.02938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1.80935E-6 L 2.77778E-6 0.02938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4.92827E-6 L -4.44444E-6 0.02777 " pathEditMode="relative" rAng="0" ptsTypes="AA">
                                      <p:cBhvr>
                                        <p:cTn id="51" dur="1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900000">
                                      <p:cBhvr>
                                        <p:cTn id="5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3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00"/>
                            </p:stCondLst>
                            <p:childTnLst>
                              <p:par>
                                <p:cTn id="8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600"/>
                            </p:stCondLst>
                            <p:childTnLst>
                              <p:par>
                                <p:cTn id="9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1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6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3 -1.28644E-6 L 1.11111E-6 -1.28644E-6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1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6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3 -1.28644E-6 L 1.11111E-6 -1.28644E-6 " pathEditMode="relative" rAng="0" ptsTypes="AA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5" grpId="0" animBg="1"/>
      <p:bldP spid="50" grpId="0" animBg="1"/>
      <p:bldP spid="4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그림 37" descr="시계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275" y="704850"/>
            <a:ext cx="24542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그림 5" descr="학생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731078" y="1257300"/>
            <a:ext cx="1681844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그림 4" descr="책상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32450"/>
            <a:ext cx="91440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자기소개서" descr="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5658" y="3005940"/>
            <a:ext cx="4072684" cy="386594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9" name="입학사정관제"/>
          <p:cNvSpPr>
            <a:spLocks noChangeArrowheads="1"/>
          </p:cNvSpPr>
          <p:nvPr/>
        </p:nvSpPr>
        <p:spPr bwMode="auto">
          <a:xfrm>
            <a:off x="7244985" y="3283231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0" h="635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cap="all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30</a:t>
            </a:r>
            <a:r>
              <a:rPr lang="ko-KR" altLang="en-US" sz="2800" cap="all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분</a:t>
            </a:r>
            <a:endParaRPr lang="ko-KR" altLang="en-US" sz="1600" cap="all" dirty="0" smtClean="0">
              <a:ln w="31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6" name="입학사정관제"/>
          <p:cNvSpPr>
            <a:spLocks noChangeArrowheads="1"/>
          </p:cNvSpPr>
          <p:nvPr/>
        </p:nvSpPr>
        <p:spPr bwMode="auto">
          <a:xfrm>
            <a:off x="7299608" y="3283231"/>
            <a:ext cx="820798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0" h="635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cap="all" dirty="0" smtClean="0">
                <a:ln w="3175">
                  <a:noFill/>
                </a:ln>
                <a:solidFill>
                  <a:srgbClr val="C00000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30</a:t>
            </a:r>
            <a:endParaRPr lang="ko-KR" altLang="en-US" sz="2800" cap="all" dirty="0" smtClean="0">
              <a:ln w="3175">
                <a:noFill/>
              </a:ln>
              <a:solidFill>
                <a:srgbClr val="C00000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 rot="20504822">
            <a:off x="2573159" y="1256443"/>
            <a:ext cx="1663375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어떻게 발표를 할까</a:t>
            </a:r>
            <a:r>
              <a:rPr kumimoji="0" lang="en-US" altLang="ko-KR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?</a:t>
            </a:r>
            <a:endParaRPr kumimoji="0" lang="ko-KR" altLang="en-US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 rot="503167">
            <a:off x="4501261" y="1089460"/>
            <a:ext cx="1710904" cy="37394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어떤 문제</a:t>
            </a:r>
            <a:r>
              <a:rPr kumimoji="0" lang="en-US" altLang="ko-KR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?</a:t>
            </a: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 rot="700606">
            <a:off x="4046000" y="655746"/>
            <a:ext cx="809014" cy="37394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음</a:t>
            </a:r>
            <a:r>
              <a:rPr kumimoji="0" lang="en-US" altLang="ko-KR" sz="2400" dirty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..</a:t>
            </a:r>
          </a:p>
        </p:txBody>
      </p:sp>
      <p:sp>
        <p:nvSpPr>
          <p:cNvPr id="41" name="원호 40"/>
          <p:cNvSpPr/>
          <p:nvPr/>
        </p:nvSpPr>
        <p:spPr>
          <a:xfrm>
            <a:off x="6337300" y="896938"/>
            <a:ext cx="2087563" cy="2087562"/>
          </a:xfrm>
          <a:prstGeom prst="arc">
            <a:avLst>
              <a:gd name="adj1" fmla="val 20029223"/>
              <a:gd name="adj2" fmla="val 9123341"/>
            </a:avLst>
          </a:prstGeom>
          <a:solidFill>
            <a:srgbClr val="98EB03">
              <a:alpha val="34902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>
                  <a:alpha val="89000"/>
                </a:prstClr>
              </a:solidFill>
            </a:endParaRPr>
          </a:p>
        </p:txBody>
      </p:sp>
      <p:sp>
        <p:nvSpPr>
          <p:cNvPr id="44" name="오각형 43"/>
          <p:cNvSpPr/>
          <p:nvPr/>
        </p:nvSpPr>
        <p:spPr>
          <a:xfrm rot="12417134">
            <a:off x="6861175" y="1787525"/>
            <a:ext cx="539750" cy="36513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5" name="원호 44"/>
          <p:cNvSpPr/>
          <p:nvPr/>
        </p:nvSpPr>
        <p:spPr>
          <a:xfrm>
            <a:off x="6315075" y="873125"/>
            <a:ext cx="2124075" cy="2195513"/>
          </a:xfrm>
          <a:prstGeom prst="arc">
            <a:avLst>
              <a:gd name="adj1" fmla="val 16189047"/>
              <a:gd name="adj2" fmla="val 19966239"/>
            </a:avLst>
          </a:prstGeom>
          <a:solidFill>
            <a:srgbClr val="29D1F3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>
                  <a:alpha val="89000"/>
                </a:prstClr>
              </a:solidFill>
            </a:endParaRPr>
          </a:p>
        </p:txBody>
      </p:sp>
      <p:sp>
        <p:nvSpPr>
          <p:cNvPr id="47" name="개인심층면접'"/>
          <p:cNvSpPr>
            <a:spLocks noChangeArrowheads="1"/>
          </p:cNvSpPr>
          <p:nvPr/>
        </p:nvSpPr>
        <p:spPr bwMode="auto">
          <a:xfrm>
            <a:off x="6956656" y="2197381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답변준비</a:t>
            </a:r>
            <a:endParaRPr lang="en-US" altLang="ko-KR" sz="2000" b="1" spc="-1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46" name="개인심층면접'"/>
          <p:cNvSpPr>
            <a:spLocks noChangeArrowheads="1"/>
          </p:cNvSpPr>
          <p:nvPr/>
        </p:nvSpPr>
        <p:spPr bwMode="auto">
          <a:xfrm>
            <a:off x="6956656" y="2197381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답변준비</a:t>
            </a:r>
            <a:endParaRPr lang="en-US" altLang="ko-KR" sz="2000" b="1" spc="-1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3" name="그룹 39"/>
          <p:cNvGrpSpPr>
            <a:grpSpLocks/>
          </p:cNvGrpSpPr>
          <p:nvPr/>
        </p:nvGrpSpPr>
        <p:grpSpPr bwMode="auto">
          <a:xfrm rot="-1566044">
            <a:off x="6700838" y="1924050"/>
            <a:ext cx="1404937" cy="41275"/>
            <a:chOff x="6823126" y="1627149"/>
            <a:chExt cx="1350748" cy="40548"/>
          </a:xfrm>
        </p:grpSpPr>
        <p:sp>
          <p:nvSpPr>
            <p:cNvPr id="42" name="오각형 41"/>
            <p:cNvSpPr/>
            <p:nvPr/>
          </p:nvSpPr>
          <p:spPr>
            <a:xfrm>
              <a:off x="6823189" y="1631901"/>
              <a:ext cx="683769" cy="35869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오각형 42"/>
            <p:cNvSpPr/>
            <p:nvPr/>
          </p:nvSpPr>
          <p:spPr>
            <a:xfrm>
              <a:off x="7490042" y="1627076"/>
              <a:ext cx="683769" cy="3587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9" name="타원 38"/>
          <p:cNvSpPr/>
          <p:nvPr/>
        </p:nvSpPr>
        <p:spPr>
          <a:xfrm>
            <a:off x="7334250" y="1895475"/>
            <a:ext cx="107950" cy="10795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8" name="개인심층면접'"/>
          <p:cNvSpPr>
            <a:spLocks noChangeArrowheads="1"/>
          </p:cNvSpPr>
          <p:nvPr/>
        </p:nvSpPr>
        <p:spPr bwMode="auto">
          <a:xfrm>
            <a:off x="7575781" y="1006756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smtClean="0">
                <a:ln w="11430"/>
                <a:solidFill>
                  <a:prstClr val="white">
                    <a:lumMod val="50000"/>
                  </a:prstClr>
                </a:soli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인성면접</a:t>
            </a:r>
            <a:endParaRPr lang="ko-KR" altLang="en-US" sz="2000" b="1" spc="-150" dirty="0" smtClean="0">
              <a:ln w="11430"/>
              <a:solidFill>
                <a:prstClr val="white">
                  <a:lumMod val="50000"/>
                </a:prstClr>
              </a:soli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면접고사</a:t>
            </a:r>
            <a:endParaRPr lang="ko-KR" altLang="en-US" sz="2800" spc="-10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4" name="그룹 49"/>
          <p:cNvGrpSpPr/>
          <p:nvPr/>
        </p:nvGrpSpPr>
        <p:grpSpPr>
          <a:xfrm>
            <a:off x="285750" y="923925"/>
            <a:ext cx="2609850" cy="447675"/>
            <a:chOff x="285750" y="923925"/>
            <a:chExt cx="2609850" cy="447675"/>
          </a:xfrm>
        </p:grpSpPr>
        <p:grpSp>
          <p:nvGrpSpPr>
            <p:cNvPr id="5" name="그룹 35"/>
            <p:cNvGrpSpPr/>
            <p:nvPr/>
          </p:nvGrpSpPr>
          <p:grpSpPr>
            <a:xfrm>
              <a:off x="285750" y="923925"/>
              <a:ext cx="2609850" cy="447675"/>
              <a:chOff x="285750" y="923925"/>
              <a:chExt cx="2609850" cy="447675"/>
            </a:xfrm>
          </p:grpSpPr>
          <p:sp>
            <p:nvSpPr>
              <p:cNvPr id="37" name="직사각형 36"/>
              <p:cNvSpPr/>
              <p:nvPr/>
            </p:nvSpPr>
            <p:spPr>
              <a:xfrm>
                <a:off x="285750" y="923925"/>
                <a:ext cx="2609850" cy="44767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132A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직사각형 37"/>
              <p:cNvSpPr/>
              <p:nvPr/>
            </p:nvSpPr>
            <p:spPr>
              <a:xfrm>
                <a:off x="285751" y="923925"/>
                <a:ext cx="57150" cy="447675"/>
              </a:xfrm>
              <a:prstGeom prst="rect">
                <a:avLst/>
              </a:prstGeom>
              <a:solidFill>
                <a:srgbClr val="132A6B"/>
              </a:solidFill>
              <a:ln w="12700">
                <a:solidFill>
                  <a:srgbClr val="132A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 bwMode="auto">
            <a:xfrm>
              <a:off x="432392" y="933853"/>
              <a:ext cx="2387008" cy="384721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>
                <a:lnSpc>
                  <a:spcPts val="3000"/>
                </a:lnSpc>
                <a:defRPr/>
              </a:pPr>
              <a:r>
                <a:rPr lang="ko-KR" altLang="en-US" sz="2000" smtClean="0">
                  <a:ln>
                    <a:prstDash val="solid"/>
                  </a:ln>
                  <a:solidFill>
                    <a:srgbClr val="132A6B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문제에 대한 답을 준비</a:t>
              </a:r>
              <a:endParaRPr lang="ko-KR" altLang="en-US" sz="2000" dirty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</p:grpSp>
      <p:grpSp>
        <p:nvGrpSpPr>
          <p:cNvPr id="7" name="그룹 39"/>
          <p:cNvGrpSpPr>
            <a:grpSpLocks/>
          </p:cNvGrpSpPr>
          <p:nvPr/>
        </p:nvGrpSpPr>
        <p:grpSpPr bwMode="auto">
          <a:xfrm>
            <a:off x="169863" y="2790825"/>
            <a:ext cx="1852612" cy="2466976"/>
            <a:chOff x="170121" y="2790390"/>
            <a:chExt cx="1852316" cy="2468066"/>
          </a:xfrm>
        </p:grpSpPr>
        <p:pic>
          <p:nvPicPr>
            <p:cNvPr id="52" name="그림 27" descr="표지판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0121" y="2790390"/>
              <a:ext cx="1852316" cy="2468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입학사정관제"/>
            <p:cNvSpPr>
              <a:spLocks noChangeArrowheads="1"/>
            </p:cNvSpPr>
            <p:nvPr/>
          </p:nvSpPr>
          <p:spPr bwMode="auto">
            <a:xfrm>
              <a:off x="277880" y="3092715"/>
              <a:ext cx="1529246" cy="377114"/>
            </a:xfrm>
            <a:prstGeom prst="round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2000" cap="all" spc="-20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대기실</a:t>
              </a:r>
              <a:endParaRPr lang="en-US" altLang="ko-KR" sz="2000" cap="all" spc="-20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(</a:t>
              </a:r>
              <a:r>
                <a:rPr lang="ko-KR" altLang="en-US" sz="1200" b="1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문제에 대한 답변 준비</a:t>
              </a:r>
              <a:r>
                <a:rPr lang="en-US" altLang="ko-KR" sz="1200" b="1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)</a:t>
              </a:r>
              <a:endParaRPr lang="ko-KR" altLang="en-US" sz="1200" b="1" cap="all" spc="-150" dirty="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  <p:pic>
        <p:nvPicPr>
          <p:cNvPr id="54" name="그림 53" descr="그림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6021" y="2945687"/>
            <a:ext cx="4193702" cy="3986455"/>
          </a:xfrm>
          <a:prstGeom prst="rect">
            <a:avLst/>
          </a:prstGeom>
        </p:spPr>
      </p:pic>
      <p:pic>
        <p:nvPicPr>
          <p:cNvPr id="49" name="그림 48" descr="그림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6054" y="2934609"/>
            <a:ext cx="4193702" cy="3986455"/>
          </a:xfrm>
          <a:prstGeom prst="rect">
            <a:avLst/>
          </a:prstGeom>
        </p:spPr>
      </p:pic>
      <p:pic>
        <p:nvPicPr>
          <p:cNvPr id="56" name="ㅈㅇㄱ2" descr="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42478" y="2992054"/>
            <a:ext cx="4072682" cy="38659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8" name="그룹 56"/>
          <p:cNvGrpSpPr/>
          <p:nvPr/>
        </p:nvGrpSpPr>
        <p:grpSpPr>
          <a:xfrm>
            <a:off x="3246420" y="4464050"/>
            <a:ext cx="2664296" cy="477390"/>
            <a:chOff x="542926" y="5057774"/>
            <a:chExt cx="1790700" cy="333375"/>
          </a:xfrm>
        </p:grpSpPr>
        <p:sp>
          <p:nvSpPr>
            <p:cNvPr id="58" name="직사각형 57"/>
            <p:cNvSpPr/>
            <p:nvPr/>
          </p:nvSpPr>
          <p:spPr>
            <a:xfrm>
              <a:off x="542926" y="5057774"/>
              <a:ext cx="1790700" cy="333375"/>
            </a:xfrm>
            <a:prstGeom prst="rect">
              <a:avLst/>
            </a:prstGeom>
            <a:solidFill>
              <a:srgbClr val="132A6B"/>
            </a:solidFill>
            <a:ln>
              <a:noFill/>
            </a:ln>
            <a:effectLst>
              <a:outerShdw blurRad="254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>
                <a:solidFill>
                  <a:prstClr val="white"/>
                </a:solidFill>
              </a:endParaRPr>
            </a:p>
          </p:txBody>
        </p:sp>
        <p:sp>
          <p:nvSpPr>
            <p:cNvPr id="59" name="ㅈㄳㄳt"/>
            <p:cNvSpPr txBox="1"/>
            <p:nvPr/>
          </p:nvSpPr>
          <p:spPr bwMode="auto">
            <a:xfrm>
              <a:off x="606283" y="5125415"/>
              <a:ext cx="1678946" cy="19809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000" spc="-100" dirty="0" smtClean="0">
                  <a:ln>
                    <a:prstDash val="solid"/>
                  </a:ln>
                  <a:solidFill>
                    <a:prstClr val="white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인문계 출제문제</a:t>
              </a:r>
              <a:endParaRPr lang="ko-KR" altLang="en-US" sz="2000" spc="-100" dirty="0">
                <a:ln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</p:grpSp>
      <p:pic>
        <p:nvPicPr>
          <p:cNvPr id="55" name="ㅈㅇㄱ1" descr="4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42478" y="2992053"/>
            <a:ext cx="4072682" cy="386594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그룹 59"/>
          <p:cNvGrpSpPr/>
          <p:nvPr/>
        </p:nvGrpSpPr>
        <p:grpSpPr>
          <a:xfrm>
            <a:off x="3258776" y="4464050"/>
            <a:ext cx="2664296" cy="477390"/>
            <a:chOff x="1946470" y="5057774"/>
            <a:chExt cx="1790700" cy="333375"/>
          </a:xfrm>
        </p:grpSpPr>
        <p:sp>
          <p:nvSpPr>
            <p:cNvPr id="61" name="직사각형 60"/>
            <p:cNvSpPr/>
            <p:nvPr/>
          </p:nvSpPr>
          <p:spPr>
            <a:xfrm>
              <a:off x="1946470" y="5057774"/>
              <a:ext cx="1790700" cy="333375"/>
            </a:xfrm>
            <a:prstGeom prst="rect">
              <a:avLst/>
            </a:prstGeom>
            <a:solidFill>
              <a:srgbClr val="132A6B"/>
            </a:solidFill>
            <a:ln>
              <a:noFill/>
            </a:ln>
            <a:effectLst>
              <a:outerShdw blurRad="254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62" name="ㅈㄳㄳt"/>
            <p:cNvSpPr txBox="1"/>
            <p:nvPr/>
          </p:nvSpPr>
          <p:spPr bwMode="auto">
            <a:xfrm>
              <a:off x="2009828" y="5125415"/>
              <a:ext cx="1678946" cy="19809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ko-KR" altLang="en-US" sz="2000" spc="-100" dirty="0" smtClean="0">
                  <a:ln>
                    <a:prstDash val="solid"/>
                  </a:ln>
                  <a:solidFill>
                    <a:prstClr val="white"/>
                  </a:solidFill>
                  <a:latin typeface="-윤고딕340" pitchFamily="18" charset="-127"/>
                  <a:ea typeface="-윤고딕340" pitchFamily="18" charset="-127"/>
                  <a:cs typeface="Arial" pitchFamily="34" charset="0"/>
                </a:rPr>
                <a:t>자연계 출제문제</a:t>
              </a:r>
              <a:endParaRPr lang="ko-KR" altLang="en-US" sz="2000" spc="-100" dirty="0">
                <a:ln>
                  <a:prstDash val="solid"/>
                </a:ln>
                <a:solidFill>
                  <a:prstClr val="white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3.88889E-6 0.0344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5972 L -3.05556E-6 2.22222E-6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3 -4.44444E-6 L 5E-6 -4.44444E-6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4.39611E-6 L -2.77778E-7 0.02938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1.80935E-6 L 2.77778E-6 0.02938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4.92827E-6 L -4.44444E-6 0.02777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3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1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그림 37" descr="시계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7275" y="704850"/>
            <a:ext cx="245427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원호 49"/>
          <p:cNvSpPr/>
          <p:nvPr/>
        </p:nvSpPr>
        <p:spPr>
          <a:xfrm>
            <a:off x="6337300" y="896938"/>
            <a:ext cx="2087563" cy="2087562"/>
          </a:xfrm>
          <a:prstGeom prst="arc">
            <a:avLst>
              <a:gd name="adj1" fmla="val 20029223"/>
              <a:gd name="adj2" fmla="val 9123341"/>
            </a:avLst>
          </a:prstGeom>
          <a:solidFill>
            <a:srgbClr val="98EB03">
              <a:alpha val="34902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>
                  <a:alpha val="89000"/>
                </a:prstClr>
              </a:solidFill>
            </a:endParaRPr>
          </a:p>
        </p:txBody>
      </p:sp>
      <p:sp>
        <p:nvSpPr>
          <p:cNvPr id="51" name="원호 50"/>
          <p:cNvSpPr/>
          <p:nvPr/>
        </p:nvSpPr>
        <p:spPr>
          <a:xfrm>
            <a:off x="6315075" y="873125"/>
            <a:ext cx="2124075" cy="2195513"/>
          </a:xfrm>
          <a:prstGeom prst="arc">
            <a:avLst>
              <a:gd name="adj1" fmla="val 16189047"/>
              <a:gd name="adj2" fmla="val 19966239"/>
            </a:avLst>
          </a:prstGeom>
          <a:solidFill>
            <a:srgbClr val="29D1F3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>
                  <a:alpha val="89000"/>
                </a:prstClr>
              </a:solidFill>
            </a:endParaRPr>
          </a:p>
        </p:txBody>
      </p:sp>
      <p:pic>
        <p:nvPicPr>
          <p:cNvPr id="70662" name="그림 1" descr="심사위원]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0638" y="3509963"/>
            <a:ext cx="9180513" cy="334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입학사정관제"/>
          <p:cNvSpPr>
            <a:spLocks noChangeArrowheads="1"/>
          </p:cNvSpPr>
          <p:nvPr/>
        </p:nvSpPr>
        <p:spPr bwMode="auto">
          <a:xfrm>
            <a:off x="7816476" y="5622962"/>
            <a:ext cx="1253894" cy="326802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threePt" dir="t"/>
            </a:scene3d>
            <a:sp3d>
              <a:bevelT w="1270" h="127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600" cap="all" spc="-20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rPr>
              <a:t>면접위원</a:t>
            </a:r>
            <a:r>
              <a:rPr lang="en-US" altLang="ko-KR" sz="1600" cap="all" spc="-20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rPr>
              <a:t> </a:t>
            </a:r>
            <a:r>
              <a:rPr lang="en-US" altLang="ko-KR" sz="1600" cap="all" spc="-200" dirty="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rPr>
              <a:t>2</a:t>
            </a:r>
            <a:r>
              <a:rPr lang="ko-KR" altLang="en-US" sz="1600" cap="all" spc="-200" dirty="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rPr>
              <a:t>명</a:t>
            </a:r>
          </a:p>
        </p:txBody>
      </p:sp>
      <p:sp>
        <p:nvSpPr>
          <p:cNvPr id="26" name="입학사정관제"/>
          <p:cNvSpPr>
            <a:spLocks noChangeArrowheads="1"/>
          </p:cNvSpPr>
          <p:nvPr/>
        </p:nvSpPr>
        <p:spPr bwMode="auto">
          <a:xfrm>
            <a:off x="6711576" y="3245131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0" h="635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cap="all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10</a:t>
            </a:r>
            <a:r>
              <a:rPr lang="ko-KR" altLang="en-US" sz="2800" cap="all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분</a:t>
            </a:r>
            <a:endParaRPr lang="ko-KR" altLang="en-US" sz="2800" cap="all" dirty="0" smtClean="0">
              <a:ln w="3175">
                <a:noFill/>
              </a:ln>
              <a:solidFill>
                <a:prstClr val="black">
                  <a:lumMod val="85000"/>
                  <a:lumOff val="15000"/>
                </a:prstClr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33" name="입학사정관제"/>
          <p:cNvSpPr>
            <a:spLocks noChangeArrowheads="1"/>
          </p:cNvSpPr>
          <p:nvPr/>
        </p:nvSpPr>
        <p:spPr bwMode="auto">
          <a:xfrm>
            <a:off x="6766199" y="3245131"/>
            <a:ext cx="820798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>
                <a:rot lat="0" lon="0" rev="0"/>
              </a:camera>
              <a:lightRig rig="glow" dir="t"/>
            </a:scene3d>
            <a:sp3d prstMaterial="softEdge">
              <a:bevelT w="12700" h="6350"/>
              <a:contourClr>
                <a:schemeClr val="bg1">
                  <a:lumMod val="7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cap="all" dirty="0" smtClean="0">
                <a:ln w="3175">
                  <a:noFill/>
                </a:ln>
                <a:solidFill>
                  <a:srgbClr val="C00000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10</a:t>
            </a:r>
            <a:endParaRPr lang="ko-KR" altLang="en-US" sz="2800" cap="all" dirty="0" smtClean="0">
              <a:ln w="3175">
                <a:noFill/>
              </a:ln>
              <a:solidFill>
                <a:srgbClr val="C00000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2" name="그룹 46"/>
          <p:cNvGrpSpPr>
            <a:grpSpLocks/>
          </p:cNvGrpSpPr>
          <p:nvPr/>
        </p:nvGrpSpPr>
        <p:grpSpPr bwMode="auto">
          <a:xfrm rot="9190397">
            <a:off x="6681788" y="1933575"/>
            <a:ext cx="1404937" cy="41275"/>
            <a:chOff x="6823126" y="1627149"/>
            <a:chExt cx="1350748" cy="40548"/>
          </a:xfrm>
        </p:grpSpPr>
        <p:sp>
          <p:nvSpPr>
            <p:cNvPr id="48" name="오각형 47"/>
            <p:cNvSpPr/>
            <p:nvPr/>
          </p:nvSpPr>
          <p:spPr>
            <a:xfrm>
              <a:off x="6820416" y="1636637"/>
              <a:ext cx="683769" cy="35870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오각형 48"/>
            <p:cNvSpPr/>
            <p:nvPr/>
          </p:nvSpPr>
          <p:spPr>
            <a:xfrm>
              <a:off x="7487994" y="1632080"/>
              <a:ext cx="683769" cy="35870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2" name="원호 51"/>
          <p:cNvSpPr/>
          <p:nvPr/>
        </p:nvSpPr>
        <p:spPr>
          <a:xfrm>
            <a:off x="6327775" y="906463"/>
            <a:ext cx="2087563" cy="2087562"/>
          </a:xfrm>
          <a:prstGeom prst="arc">
            <a:avLst>
              <a:gd name="adj1" fmla="val 9137477"/>
              <a:gd name="adj2" fmla="val 10880184"/>
            </a:avLst>
          </a:prstGeom>
          <a:solidFill>
            <a:srgbClr val="FF9201">
              <a:alpha val="50196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>
                  <a:alpha val="89000"/>
                </a:prstClr>
              </a:solidFill>
            </a:endParaRPr>
          </a:p>
        </p:txBody>
      </p:sp>
      <p:sp>
        <p:nvSpPr>
          <p:cNvPr id="53" name="개인심층면접'"/>
          <p:cNvSpPr>
            <a:spLocks noChangeArrowheads="1"/>
          </p:cNvSpPr>
          <p:nvPr/>
        </p:nvSpPr>
        <p:spPr bwMode="auto">
          <a:xfrm>
            <a:off x="7575781" y="1006756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smtClean="0">
                <a:ln w="11430"/>
                <a:solidFill>
                  <a:prstClr val="white">
                    <a:lumMod val="50000"/>
                  </a:prstClr>
                </a:soli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인성면접</a:t>
            </a:r>
            <a:endParaRPr lang="ko-KR" altLang="en-US" sz="2000" b="1" spc="-150" dirty="0" smtClean="0">
              <a:ln w="11430"/>
              <a:solidFill>
                <a:prstClr val="white">
                  <a:lumMod val="50000"/>
                </a:prstClr>
              </a:soli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54" name="개인심층면접'"/>
          <p:cNvSpPr>
            <a:spLocks noChangeArrowheads="1"/>
          </p:cNvSpPr>
          <p:nvPr/>
        </p:nvSpPr>
        <p:spPr bwMode="auto">
          <a:xfrm>
            <a:off x="6956656" y="2197381"/>
            <a:ext cx="125389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dirty="0" smtClean="0">
                <a:ln w="11430"/>
                <a:solidFill>
                  <a:prstClr val="white">
                    <a:lumMod val="50000"/>
                  </a:prstClr>
                </a:soli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답변준비</a:t>
            </a:r>
            <a:endParaRPr lang="en-US" altLang="ko-KR" sz="2000" b="1" spc="-150" dirty="0" smtClean="0">
              <a:ln w="11430"/>
              <a:solidFill>
                <a:prstClr val="white">
                  <a:lumMod val="50000"/>
                </a:prstClr>
              </a:soli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55" name="개인심층면접'"/>
          <p:cNvSpPr>
            <a:spLocks noChangeArrowheads="1"/>
          </p:cNvSpPr>
          <p:nvPr/>
        </p:nvSpPr>
        <p:spPr bwMode="auto">
          <a:xfrm>
            <a:off x="6201738" y="1902106"/>
            <a:ext cx="820630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발표</a:t>
            </a:r>
            <a:endParaRPr lang="en-US" altLang="ko-KR" sz="2000" b="1" spc="-1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sp>
        <p:nvSpPr>
          <p:cNvPr id="56" name="개인심층면접'"/>
          <p:cNvSpPr>
            <a:spLocks noChangeArrowheads="1"/>
          </p:cNvSpPr>
          <p:nvPr/>
        </p:nvSpPr>
        <p:spPr bwMode="auto">
          <a:xfrm>
            <a:off x="6273746" y="1902106"/>
            <a:ext cx="67661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발표</a:t>
            </a:r>
            <a:endParaRPr lang="en-US" altLang="ko-KR" sz="2000" b="1" spc="-150" dirty="0" smtClean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38100" dir="5400000" algn="tl" rotWithShape="0">
                  <a:srgbClr val="000000">
                    <a:alpha val="65000"/>
                  </a:srgbClr>
                </a:outerShdw>
              </a:effectLst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3" name="그룹 56"/>
          <p:cNvGrpSpPr>
            <a:grpSpLocks/>
          </p:cNvGrpSpPr>
          <p:nvPr/>
        </p:nvGrpSpPr>
        <p:grpSpPr bwMode="auto">
          <a:xfrm rot="10800000">
            <a:off x="6691313" y="1933575"/>
            <a:ext cx="1404937" cy="41275"/>
            <a:chOff x="6823126" y="1627149"/>
            <a:chExt cx="1350748" cy="40548"/>
          </a:xfrm>
        </p:grpSpPr>
        <p:sp>
          <p:nvSpPr>
            <p:cNvPr id="58" name="오각형 57"/>
            <p:cNvSpPr/>
            <p:nvPr/>
          </p:nvSpPr>
          <p:spPr>
            <a:xfrm>
              <a:off x="6818547" y="1641184"/>
              <a:ext cx="683769" cy="35870"/>
            </a:xfrm>
            <a:prstGeom prst="homePlat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오각형 58"/>
            <p:cNvSpPr/>
            <p:nvPr/>
          </p:nvSpPr>
          <p:spPr>
            <a:xfrm>
              <a:off x="7485527" y="1636506"/>
              <a:ext cx="683769" cy="35869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0" name="원호 59"/>
          <p:cNvSpPr/>
          <p:nvPr/>
        </p:nvSpPr>
        <p:spPr>
          <a:xfrm>
            <a:off x="6308725" y="906463"/>
            <a:ext cx="2087563" cy="2087562"/>
          </a:xfrm>
          <a:prstGeom prst="arc">
            <a:avLst>
              <a:gd name="adj1" fmla="val 10868213"/>
              <a:gd name="adj2" fmla="val 12635668"/>
            </a:avLst>
          </a:prstGeom>
          <a:solidFill>
            <a:srgbClr val="FFE101">
              <a:alpha val="50196"/>
            </a:srgb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black">
                  <a:alpha val="89000"/>
                </a:prstClr>
              </a:solidFill>
            </a:endParaRPr>
          </a:p>
        </p:txBody>
      </p:sp>
      <p:sp>
        <p:nvSpPr>
          <p:cNvPr id="63" name="오각형 62"/>
          <p:cNvSpPr/>
          <p:nvPr/>
        </p:nvSpPr>
        <p:spPr>
          <a:xfrm rot="12417134">
            <a:off x="6861175" y="1787525"/>
            <a:ext cx="539750" cy="36513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1" name="개인심층면접'"/>
          <p:cNvSpPr>
            <a:spLocks noChangeArrowheads="1"/>
          </p:cNvSpPr>
          <p:nvPr/>
        </p:nvSpPr>
        <p:spPr bwMode="auto">
          <a:xfrm>
            <a:off x="6192213" y="1544918"/>
            <a:ext cx="820630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질의</a:t>
            </a:r>
            <a:r>
              <a:rPr lang="en-US" altLang="ko-KR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/</a:t>
            </a: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응답</a:t>
            </a:r>
          </a:p>
        </p:txBody>
      </p:sp>
      <p:sp>
        <p:nvSpPr>
          <p:cNvPr id="62" name="개인심층면접'"/>
          <p:cNvSpPr>
            <a:spLocks noChangeArrowheads="1"/>
          </p:cNvSpPr>
          <p:nvPr/>
        </p:nvSpPr>
        <p:spPr bwMode="auto">
          <a:xfrm>
            <a:off x="6264221" y="1544918"/>
            <a:ext cx="676614" cy="377114"/>
          </a:xfrm>
          <a:prstGeom prst="round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12700" h="381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질의</a:t>
            </a:r>
            <a:r>
              <a:rPr lang="en-US" altLang="ko-KR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/</a:t>
            </a:r>
            <a:r>
              <a:rPr lang="ko-KR" altLang="en-US" sz="2000" b="1" spc="-1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38100" dir="5400000" algn="tl" rotWithShape="0">
                    <a:srgbClr val="000000">
                      <a:alpha val="65000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  <a:cs typeface="Arial" pitchFamily="34" charset="0"/>
              </a:rPr>
              <a:t>응답</a:t>
            </a:r>
          </a:p>
        </p:txBody>
      </p:sp>
      <p:sp>
        <p:nvSpPr>
          <p:cNvPr id="39" name="타원 38"/>
          <p:cNvSpPr/>
          <p:nvPr/>
        </p:nvSpPr>
        <p:spPr>
          <a:xfrm>
            <a:off x="7334250" y="1895475"/>
            <a:ext cx="107950" cy="10795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4" name="TextBox 43"/>
          <p:cNvSpPr txBox="1"/>
          <p:nvPr/>
        </p:nvSpPr>
        <p:spPr bwMode="auto">
          <a:xfrm>
            <a:off x="323528" y="260648"/>
            <a:ext cx="8458200" cy="394788"/>
          </a:xfrm>
          <a:prstGeom prst="rect">
            <a:avLst/>
          </a:prstGeom>
          <a:noFill/>
        </p:spPr>
        <p:txBody>
          <a:bodyPr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spc="-100" dirty="0" smtClean="0">
                <a:ln>
                  <a:prstDash val="solid"/>
                </a:ln>
                <a:solidFill>
                  <a:prstClr val="black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면접고사</a:t>
            </a:r>
            <a:endParaRPr lang="ko-KR" altLang="en-US" sz="2800" spc="-100" dirty="0">
              <a:ln>
                <a:prstDash val="solid"/>
              </a:ln>
              <a:solidFill>
                <a:prstClr val="black"/>
              </a:solidFill>
              <a:latin typeface="-윤고딕340" pitchFamily="18" charset="-127"/>
              <a:ea typeface="-윤고딕340" pitchFamily="18" charset="-127"/>
              <a:cs typeface="Arial" pitchFamily="34" charset="0"/>
            </a:endParaRPr>
          </a:p>
        </p:txBody>
      </p:sp>
      <p:grpSp>
        <p:nvGrpSpPr>
          <p:cNvPr id="4" name="그룹 44"/>
          <p:cNvGrpSpPr/>
          <p:nvPr/>
        </p:nvGrpSpPr>
        <p:grpSpPr>
          <a:xfrm>
            <a:off x="285750" y="923925"/>
            <a:ext cx="6014442" cy="447675"/>
            <a:chOff x="285750" y="923925"/>
            <a:chExt cx="5636380" cy="447675"/>
          </a:xfrm>
        </p:grpSpPr>
        <p:sp>
          <p:nvSpPr>
            <p:cNvPr id="46" name="직사각형 45"/>
            <p:cNvSpPr/>
            <p:nvPr/>
          </p:nvSpPr>
          <p:spPr>
            <a:xfrm>
              <a:off x="285750" y="923925"/>
              <a:ext cx="5636380" cy="44767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132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285751" y="923925"/>
              <a:ext cx="57150" cy="447675"/>
            </a:xfrm>
            <a:prstGeom prst="rect">
              <a:avLst/>
            </a:prstGeom>
            <a:solidFill>
              <a:srgbClr val="132A6B"/>
            </a:solidFill>
            <a:ln w="12700">
              <a:solidFill>
                <a:srgbClr val="132A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7" name="TextBox 56"/>
          <p:cNvSpPr txBox="1"/>
          <p:nvPr/>
        </p:nvSpPr>
        <p:spPr bwMode="auto">
          <a:xfrm>
            <a:off x="422867" y="933853"/>
            <a:ext cx="1005884" cy="3847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" h="127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000" dirty="0">
                <a:ln>
                  <a:prstDash val="solid"/>
                </a:ln>
                <a:solidFill>
                  <a:srgbClr val="132A6B"/>
                </a:solidFill>
                <a:latin typeface="-윤고딕340" pitchFamily="18" charset="-127"/>
                <a:ea typeface="-윤고딕340" pitchFamily="18" charset="-127"/>
                <a:cs typeface="Arial" pitchFamily="34" charset="0"/>
              </a:rPr>
              <a:t>평가항목</a:t>
            </a:r>
          </a:p>
        </p:txBody>
      </p:sp>
      <p:sp>
        <p:nvSpPr>
          <p:cNvPr id="64" name="TextBox 3"/>
          <p:cNvSpPr txBox="1">
            <a:spLocks noChangeArrowheads="1"/>
          </p:cNvSpPr>
          <p:nvPr/>
        </p:nvSpPr>
        <p:spPr bwMode="auto">
          <a:xfrm>
            <a:off x="1683181" y="1048275"/>
            <a:ext cx="1824922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kumimoji="0" lang="ko-KR" altLang="en-US" sz="1600" spc="-10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계열별 학업기초지식</a:t>
            </a:r>
            <a:endParaRPr kumimoji="0" lang="ko-KR" altLang="en-US" sz="1600" spc="-100" dirty="0">
              <a:ln>
                <a:prstDash val="solid"/>
              </a:ln>
              <a:solidFill>
                <a:prstClr val="black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5" name="직사각형 64"/>
          <p:cNvSpPr/>
          <p:nvPr/>
        </p:nvSpPr>
        <p:spPr bwMode="auto">
          <a:xfrm>
            <a:off x="1388790" y="1050925"/>
            <a:ext cx="216000" cy="21600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66" name="자유형 65"/>
          <p:cNvSpPr/>
          <p:nvPr/>
        </p:nvSpPr>
        <p:spPr bwMode="auto">
          <a:xfrm>
            <a:off x="1406253" y="955675"/>
            <a:ext cx="287338" cy="263525"/>
          </a:xfrm>
          <a:custGeom>
            <a:avLst/>
            <a:gdLst>
              <a:gd name="connsiteX0" fmla="*/ 0 w 590550"/>
              <a:gd name="connsiteY0" fmla="*/ 352425 h 523875"/>
              <a:gd name="connsiteX1" fmla="*/ 171450 w 590550"/>
              <a:gd name="connsiteY1" fmla="*/ 523875 h 523875"/>
              <a:gd name="connsiteX2" fmla="*/ 590550 w 590550"/>
              <a:gd name="connsiteY2" fmla="*/ 0 h 523875"/>
              <a:gd name="connsiteX3" fmla="*/ 171450 w 590550"/>
              <a:gd name="connsiteY3" fmla="*/ 409575 h 523875"/>
              <a:gd name="connsiteX4" fmla="*/ 85725 w 590550"/>
              <a:gd name="connsiteY4" fmla="*/ 352425 h 523875"/>
              <a:gd name="connsiteX5" fmla="*/ 0 w 590550"/>
              <a:gd name="connsiteY5" fmla="*/ 352425 h 523875"/>
              <a:gd name="connsiteX0" fmla="*/ 0 w 452622"/>
              <a:gd name="connsiteY0" fmla="*/ 239269 h 410719"/>
              <a:gd name="connsiteX1" fmla="*/ 171450 w 452622"/>
              <a:gd name="connsiteY1" fmla="*/ 410719 h 410719"/>
              <a:gd name="connsiteX2" fmla="*/ 452622 w 452622"/>
              <a:gd name="connsiteY2" fmla="*/ 0 h 410719"/>
              <a:gd name="connsiteX3" fmla="*/ 171450 w 452622"/>
              <a:gd name="connsiteY3" fmla="*/ 296419 h 410719"/>
              <a:gd name="connsiteX4" fmla="*/ 85725 w 452622"/>
              <a:gd name="connsiteY4" fmla="*/ 239269 h 410719"/>
              <a:gd name="connsiteX5" fmla="*/ 0 w 452622"/>
              <a:gd name="connsiteY5" fmla="*/ 239269 h 41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622" h="410719">
                <a:moveTo>
                  <a:pt x="0" y="239269"/>
                </a:moveTo>
                <a:lnTo>
                  <a:pt x="171450" y="410719"/>
                </a:lnTo>
                <a:lnTo>
                  <a:pt x="452622" y="0"/>
                </a:lnTo>
                <a:lnTo>
                  <a:pt x="171450" y="296419"/>
                </a:lnTo>
                <a:lnTo>
                  <a:pt x="85725" y="239269"/>
                </a:lnTo>
                <a:lnTo>
                  <a:pt x="0" y="239269"/>
                </a:lnTo>
                <a:close/>
              </a:path>
            </a:pathLst>
          </a:custGeom>
          <a:solidFill>
            <a:srgbClr val="9A0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67" name="TextBox 3"/>
          <p:cNvSpPr txBox="1">
            <a:spLocks noChangeArrowheads="1"/>
          </p:cNvSpPr>
          <p:nvPr/>
        </p:nvSpPr>
        <p:spPr bwMode="auto">
          <a:xfrm>
            <a:off x="3645331" y="1048275"/>
            <a:ext cx="2687480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>
                <a:rot lat="0" lon="0" rev="0"/>
              </a:camera>
              <a:lightRig rig="threePt" dir="t"/>
            </a:scene3d>
            <a:sp3d>
              <a:bevelT w="12700" h="1270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defRPr/>
            </a:pPr>
            <a:r>
              <a:rPr kumimoji="0" lang="ko-KR" altLang="en-US" sz="1600" spc="-15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논리적 설명능력</a:t>
            </a:r>
            <a:r>
              <a:rPr kumimoji="0" lang="en-US" altLang="ko-KR" sz="1600" spc="-15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(</a:t>
            </a:r>
            <a:r>
              <a:rPr kumimoji="0" lang="ko-KR" altLang="en-US" sz="1600" spc="-15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탐구력과 표현력</a:t>
            </a:r>
            <a:r>
              <a:rPr kumimoji="0" lang="en-US" altLang="ko-KR" sz="1600" spc="-150" smtClean="0">
                <a:ln>
                  <a:prstDash val="solid"/>
                </a:ln>
                <a:solidFill>
                  <a:prstClr val="black"/>
                </a:solidFill>
                <a:latin typeface="-윤고딕330" pitchFamily="18" charset="-127"/>
                <a:ea typeface="-윤고딕330" pitchFamily="18" charset="-127"/>
              </a:rPr>
              <a:t>)</a:t>
            </a:r>
            <a:endParaRPr kumimoji="0" lang="ko-KR" altLang="en-US" sz="1600" spc="-150" dirty="0">
              <a:ln>
                <a:prstDash val="solid"/>
              </a:ln>
              <a:solidFill>
                <a:prstClr val="black"/>
              </a:solidFill>
              <a:latin typeface="-윤고딕330" pitchFamily="18" charset="-127"/>
              <a:ea typeface="-윤고딕330" pitchFamily="18" charset="-127"/>
            </a:endParaRPr>
          </a:p>
        </p:txBody>
      </p:sp>
      <p:sp>
        <p:nvSpPr>
          <p:cNvPr id="68" name="직사각형 67"/>
          <p:cNvSpPr/>
          <p:nvPr/>
        </p:nvSpPr>
        <p:spPr bwMode="auto">
          <a:xfrm>
            <a:off x="3350940" y="1050925"/>
            <a:ext cx="216000" cy="21600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69" name="자유형 68"/>
          <p:cNvSpPr/>
          <p:nvPr/>
        </p:nvSpPr>
        <p:spPr bwMode="auto">
          <a:xfrm>
            <a:off x="3368403" y="955675"/>
            <a:ext cx="287338" cy="263525"/>
          </a:xfrm>
          <a:custGeom>
            <a:avLst/>
            <a:gdLst>
              <a:gd name="connsiteX0" fmla="*/ 0 w 590550"/>
              <a:gd name="connsiteY0" fmla="*/ 352425 h 523875"/>
              <a:gd name="connsiteX1" fmla="*/ 171450 w 590550"/>
              <a:gd name="connsiteY1" fmla="*/ 523875 h 523875"/>
              <a:gd name="connsiteX2" fmla="*/ 590550 w 590550"/>
              <a:gd name="connsiteY2" fmla="*/ 0 h 523875"/>
              <a:gd name="connsiteX3" fmla="*/ 171450 w 590550"/>
              <a:gd name="connsiteY3" fmla="*/ 409575 h 523875"/>
              <a:gd name="connsiteX4" fmla="*/ 85725 w 590550"/>
              <a:gd name="connsiteY4" fmla="*/ 352425 h 523875"/>
              <a:gd name="connsiteX5" fmla="*/ 0 w 590550"/>
              <a:gd name="connsiteY5" fmla="*/ 352425 h 523875"/>
              <a:gd name="connsiteX0" fmla="*/ 0 w 452622"/>
              <a:gd name="connsiteY0" fmla="*/ 239269 h 410719"/>
              <a:gd name="connsiteX1" fmla="*/ 171450 w 452622"/>
              <a:gd name="connsiteY1" fmla="*/ 410719 h 410719"/>
              <a:gd name="connsiteX2" fmla="*/ 452622 w 452622"/>
              <a:gd name="connsiteY2" fmla="*/ 0 h 410719"/>
              <a:gd name="connsiteX3" fmla="*/ 171450 w 452622"/>
              <a:gd name="connsiteY3" fmla="*/ 296419 h 410719"/>
              <a:gd name="connsiteX4" fmla="*/ 85725 w 452622"/>
              <a:gd name="connsiteY4" fmla="*/ 239269 h 410719"/>
              <a:gd name="connsiteX5" fmla="*/ 0 w 452622"/>
              <a:gd name="connsiteY5" fmla="*/ 239269 h 41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622" h="410719">
                <a:moveTo>
                  <a:pt x="0" y="239269"/>
                </a:moveTo>
                <a:lnTo>
                  <a:pt x="171450" y="410719"/>
                </a:lnTo>
                <a:lnTo>
                  <a:pt x="452622" y="0"/>
                </a:lnTo>
                <a:lnTo>
                  <a:pt x="171450" y="296419"/>
                </a:lnTo>
                <a:lnTo>
                  <a:pt x="85725" y="239269"/>
                </a:lnTo>
                <a:lnTo>
                  <a:pt x="0" y="239269"/>
                </a:lnTo>
                <a:close/>
              </a:path>
            </a:pathLst>
          </a:custGeom>
          <a:solidFill>
            <a:srgbClr val="9A0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solidFill>
                <a:prstClr val="white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 rot="617633">
            <a:off x="4719049" y="1723871"/>
            <a:ext cx="1319624" cy="37394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저의 </a:t>
            </a:r>
            <a:r>
              <a:rPr kumimoji="0" lang="ko-KR" altLang="en-US" sz="240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생각은</a:t>
            </a:r>
            <a:r>
              <a:rPr kumimoji="0" lang="en-US" altLang="ko-KR" sz="240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...</a:t>
            </a:r>
            <a:endParaRPr kumimoji="0" lang="ko-KR" altLang="en-US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 rot="20023011">
            <a:off x="2653409" y="1639070"/>
            <a:ext cx="171090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~~</a:t>
            </a:r>
            <a:r>
              <a:rPr kumimoji="0" lang="ko-KR" altLang="en-US" sz="2400" dirty="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라고</a:t>
            </a:r>
            <a:endParaRPr kumimoji="0" lang="en-US" altLang="ko-KR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dirty="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생각합니다</a:t>
            </a:r>
            <a:endParaRPr kumimoji="0" lang="en-US" altLang="ko-KR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122200" y="1208195"/>
            <a:ext cx="809014" cy="37394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40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저는</a:t>
            </a:r>
            <a:r>
              <a:rPr kumimoji="0" lang="en-US" altLang="ko-KR" sz="2400" smtClean="0">
                <a:solidFill>
                  <a:prstClr val="black"/>
                </a:solidFill>
                <a:latin typeface="나눔손글씨 펜" pitchFamily="66" charset="-127"/>
                <a:ea typeface="나눔손글씨 펜" pitchFamily="66" charset="-127"/>
              </a:rPr>
              <a:t>...</a:t>
            </a:r>
            <a:endParaRPr kumimoji="0" lang="en-US" altLang="ko-KR" sz="2400" dirty="0">
              <a:solidFill>
                <a:prstClr val="black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pic>
        <p:nvPicPr>
          <p:cNvPr id="73" name="그림 72" descr="학생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818731" y="1671229"/>
            <a:ext cx="1506538" cy="396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그룹 39"/>
          <p:cNvGrpSpPr>
            <a:grpSpLocks/>
          </p:cNvGrpSpPr>
          <p:nvPr/>
        </p:nvGrpSpPr>
        <p:grpSpPr bwMode="auto">
          <a:xfrm>
            <a:off x="165698" y="2795843"/>
            <a:ext cx="1852612" cy="2466976"/>
            <a:chOff x="170121" y="2790390"/>
            <a:chExt cx="1852316" cy="2468066"/>
          </a:xfrm>
        </p:grpSpPr>
        <p:pic>
          <p:nvPicPr>
            <p:cNvPr id="75" name="그림 27" descr="표지판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0121" y="2790390"/>
              <a:ext cx="1852316" cy="2468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입학사정관제"/>
            <p:cNvSpPr>
              <a:spLocks noChangeArrowheads="1"/>
            </p:cNvSpPr>
            <p:nvPr/>
          </p:nvSpPr>
          <p:spPr bwMode="auto">
            <a:xfrm>
              <a:off x="277880" y="3092715"/>
              <a:ext cx="1529246" cy="377114"/>
            </a:xfrm>
            <a:prstGeom prst="round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>
              <a:scene3d>
                <a:camera prst="orthographicFront">
                  <a:rot lat="0" lon="0" rev="0"/>
                </a:camera>
                <a:lightRig rig="threePt" dir="t"/>
              </a:scene3d>
              <a:sp3d>
                <a:bevelT w="1270" h="1270"/>
                <a:contourClr>
                  <a:schemeClr val="bg1">
                    <a:lumMod val="7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2000" cap="all" spc="-20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학업적성면접</a:t>
              </a:r>
              <a:endParaRPr lang="en-US" altLang="ko-KR" sz="2000" cap="all" spc="-20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  <a:p>
              <a:pPr algn="ct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b="1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(</a:t>
              </a:r>
              <a:r>
                <a:rPr lang="ko-KR" altLang="en-US" sz="1200" b="1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개인발표면접</a:t>
              </a:r>
              <a:r>
                <a:rPr lang="en-US" altLang="ko-KR" sz="1200" b="1" cap="all" spc="-150" smtClean="0">
                  <a:ln w="3175"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-윤고딕330" pitchFamily="18" charset="-127"/>
                  <a:ea typeface="-윤고딕330" pitchFamily="18" charset="-127"/>
                  <a:cs typeface="Arial" pitchFamily="34" charset="0"/>
                </a:rPr>
                <a:t>)</a:t>
              </a:r>
              <a:endParaRPr lang="ko-KR" altLang="en-US" sz="1200" b="1" cap="all" spc="-150" dirty="0" smtClean="0">
                <a:ln w="3175"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-윤고딕330" pitchFamily="18" charset="-127"/>
                <a:ea typeface="-윤고딕330" pitchFamily="18" charset="-127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63 -4.44444E-6 L 5E-6 -4.44444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4.39611E-6 L -2.77778E-7 0.0293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7778E-6 1.80935E-6 L 2.77778E-6 0.0293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44444E-6 -4.92827E-6 L -4.44444E-6 0.0277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repeatCount="2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55" dur="3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repeatCount="2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200"/>
                            </p:stCondLst>
                            <p:childTnLst>
                              <p:par>
                                <p:cTn id="60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300" fill="hold"/>
                                        <p:tgtEl>
                                          <p:spTgt spid="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100"/>
                            </p:stCondLst>
                            <p:childTnLst>
                              <p:par>
                                <p:cTn id="8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400"/>
                            </p:stCondLst>
                            <p:childTnLst>
                              <p:par>
                                <p:cTn id="8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900"/>
                            </p:stCondLst>
                            <p:childTnLst>
                              <p:par>
                                <p:cTn id="10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4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9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3 -1.28644E-6 L 1.11111E-6 -1.28644E-6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4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9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3 -1.28644E-6 L 1.11111E-6 -1.28644E-6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ack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solidFill>
                <a:srgbClr val="FFFFFF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New"/>
          <p:cNvSpPr/>
          <p:nvPr/>
        </p:nvSpPr>
        <p:spPr>
          <a:xfrm>
            <a:off x="175232" y="2961706"/>
            <a:ext cx="8785225" cy="6555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800" b="1" dirty="0" smtClean="0">
                <a:ln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rPr>
              <a:t>TOWARDS  GLOBAL  EMINENCE</a:t>
            </a:r>
            <a:endParaRPr kumimoji="0" lang="en-US" altLang="ko-KR" sz="2800" b="1" dirty="0">
              <a:ln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</a:endParaRPr>
          </a:p>
        </p:txBody>
      </p:sp>
      <p:pic>
        <p:nvPicPr>
          <p:cNvPr id="14" name="그림 13" descr="logo-ke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843926" y="3576311"/>
            <a:ext cx="3456147" cy="7741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0"/>
            <a:ext cx="8122722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0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캠퍼스 종합개발사업 </a:t>
            </a:r>
            <a:r>
              <a:rPr lang="en-US" altLang="ko-KR" sz="2800" b="1" spc="-10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'Space 21' </a:t>
            </a:r>
            <a:r>
              <a:rPr lang="ko-KR" altLang="en-US" sz="2800" b="1" spc="-10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본격 착수</a:t>
            </a:r>
            <a:endParaRPr lang="en-US" altLang="ko-KR" sz="2800" b="1" spc="-100" dirty="0">
              <a:ln>
                <a:prstDash val="solid"/>
              </a:ln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27" name="직사각형 9"/>
          <p:cNvSpPr>
            <a:spLocks noChangeArrowheads="1"/>
          </p:cNvSpPr>
          <p:nvPr/>
        </p:nvSpPr>
        <p:spPr bwMode="auto">
          <a:xfrm>
            <a:off x="1924050" y="3127108"/>
            <a:ext cx="5295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altLang="ko-KR" sz="240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</a:rPr>
              <a:t>2-3</a:t>
            </a:r>
            <a:r>
              <a:rPr lang="ko-KR" altLang="en-US" sz="240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</a:rPr>
              <a:t>단계 사업 순차적으로 추진 예정</a:t>
            </a:r>
            <a:endParaRPr lang="en-US" altLang="ko-KR" sz="2400" dirty="0">
              <a:ln>
                <a:prstDash val="solid"/>
              </a:ln>
              <a:latin typeface="산돌고딕B" pitchFamily="18" charset="-127"/>
              <a:ea typeface="산돌고딕B" pitchFamily="18" charset="-127"/>
            </a:endParaRPr>
          </a:p>
        </p:txBody>
      </p:sp>
      <p:pic>
        <p:nvPicPr>
          <p:cNvPr id="28" name="그림 27" descr="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76625"/>
            <a:ext cx="9144000" cy="3381375"/>
          </a:xfrm>
          <a:prstGeom prst="rect">
            <a:avLst/>
          </a:prstGeom>
        </p:spPr>
      </p:pic>
      <p:sp>
        <p:nvSpPr>
          <p:cNvPr id="79" name="2---"/>
          <p:cNvSpPr txBox="1">
            <a:spLocks noChangeArrowheads="1"/>
          </p:cNvSpPr>
          <p:nvPr/>
        </p:nvSpPr>
        <p:spPr bwMode="auto">
          <a:xfrm>
            <a:off x="2892996" y="998951"/>
            <a:ext cx="915144" cy="1864229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50800" h="1905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1500" b="1" dirty="0" smtClean="0">
                <a:ln>
                  <a:noFill/>
                  <a:prstDash val="solid"/>
                </a:ln>
                <a:solidFill>
                  <a:srgbClr val="002B82"/>
                </a:solidFill>
                <a:latin typeface="Arial" pitchFamily="34" charset="0"/>
                <a:ea typeface="Yoon 윤고딕 540_TT" pitchFamily="18" charset="-127"/>
                <a:cs typeface="Arial" pitchFamily="34" charset="0"/>
              </a:rPr>
              <a:t>2</a:t>
            </a:r>
            <a:endParaRPr lang="en-US" altLang="ko-KR" sz="6600" b="1" dirty="0" smtClean="0">
              <a:ln>
                <a:noFill/>
                <a:prstDash val="solid"/>
              </a:ln>
              <a:solidFill>
                <a:srgbClr val="002B82"/>
              </a:solidFill>
              <a:latin typeface="Arial" pitchFamily="34" charset="0"/>
              <a:ea typeface="Yoon 윤고딕 540_TT" pitchFamily="18" charset="-127"/>
              <a:cs typeface="Arial" pitchFamily="34" charset="0"/>
            </a:endParaRPr>
          </a:p>
        </p:txBody>
      </p:sp>
      <p:sp>
        <p:nvSpPr>
          <p:cNvPr id="80" name="-0--"/>
          <p:cNvSpPr txBox="1">
            <a:spLocks noChangeArrowheads="1"/>
          </p:cNvSpPr>
          <p:nvPr/>
        </p:nvSpPr>
        <p:spPr bwMode="auto">
          <a:xfrm>
            <a:off x="3704584" y="998951"/>
            <a:ext cx="915144" cy="1864229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50800" h="1905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1500" b="1" dirty="0" smtClean="0">
                <a:ln>
                  <a:noFill/>
                  <a:prstDash val="solid"/>
                </a:ln>
                <a:solidFill>
                  <a:srgbClr val="002B82"/>
                </a:solidFill>
                <a:latin typeface="Arial" pitchFamily="34" charset="0"/>
                <a:ea typeface="Yoon 윤고딕 540_TT" pitchFamily="18" charset="-127"/>
                <a:cs typeface="Arial" pitchFamily="34" charset="0"/>
              </a:rPr>
              <a:t>0</a:t>
            </a:r>
            <a:endParaRPr lang="en-US" altLang="ko-KR" sz="6600" b="1" dirty="0" smtClean="0">
              <a:ln>
                <a:noFill/>
                <a:prstDash val="solid"/>
              </a:ln>
              <a:solidFill>
                <a:srgbClr val="002B82"/>
              </a:solidFill>
              <a:latin typeface="Arial" pitchFamily="34" charset="0"/>
              <a:ea typeface="Yoon 윤고딕 540_TT" pitchFamily="18" charset="-127"/>
              <a:cs typeface="Arial" pitchFamily="34" charset="0"/>
            </a:endParaRPr>
          </a:p>
        </p:txBody>
      </p:sp>
      <p:sp>
        <p:nvSpPr>
          <p:cNvPr id="82" name="3"/>
          <p:cNvSpPr txBox="1">
            <a:spLocks noChangeArrowheads="1"/>
          </p:cNvSpPr>
          <p:nvPr/>
        </p:nvSpPr>
        <p:spPr bwMode="auto">
          <a:xfrm>
            <a:off x="5319488" y="998951"/>
            <a:ext cx="915144" cy="1864229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50800" h="1905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1500" b="1" smtClean="0">
                <a:ln>
                  <a:noFill/>
                  <a:prstDash val="solid"/>
                </a:ln>
                <a:solidFill>
                  <a:srgbClr val="002B82"/>
                </a:solidFill>
                <a:latin typeface="Arial" pitchFamily="34" charset="0"/>
                <a:ea typeface="Yoon 윤고딕 540_TT" pitchFamily="18" charset="-127"/>
                <a:cs typeface="Arial" pitchFamily="34" charset="0"/>
              </a:rPr>
              <a:t>3</a:t>
            </a:r>
            <a:endParaRPr lang="en-US" altLang="ko-KR" sz="6600" b="1" dirty="0" smtClean="0">
              <a:ln>
                <a:noFill/>
                <a:prstDash val="solid"/>
              </a:ln>
              <a:solidFill>
                <a:srgbClr val="002B82"/>
              </a:solidFill>
              <a:latin typeface="Arial" pitchFamily="34" charset="0"/>
              <a:ea typeface="Yoon 윤고딕 540_TT" pitchFamily="18" charset="-127"/>
              <a:cs typeface="Arial" pitchFamily="34" charset="0"/>
            </a:endParaRPr>
          </a:p>
        </p:txBody>
      </p:sp>
      <p:sp>
        <p:nvSpPr>
          <p:cNvPr id="84" name="4"/>
          <p:cNvSpPr txBox="1">
            <a:spLocks noChangeArrowheads="1"/>
          </p:cNvSpPr>
          <p:nvPr/>
        </p:nvSpPr>
        <p:spPr bwMode="auto">
          <a:xfrm>
            <a:off x="5319488" y="998951"/>
            <a:ext cx="915144" cy="1864229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50800" h="1905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1500" b="1" dirty="0" smtClean="0">
                <a:ln>
                  <a:noFill/>
                  <a:prstDash val="solid"/>
                </a:ln>
                <a:solidFill>
                  <a:srgbClr val="002B82"/>
                </a:solidFill>
                <a:latin typeface="Arial" pitchFamily="34" charset="0"/>
                <a:ea typeface="Yoon 윤고딕 540_TT" pitchFamily="18" charset="-127"/>
                <a:cs typeface="Arial" pitchFamily="34" charset="0"/>
              </a:rPr>
              <a:t>4</a:t>
            </a:r>
            <a:endParaRPr lang="en-US" altLang="ko-KR" sz="6600" b="1" dirty="0" smtClean="0">
              <a:ln>
                <a:noFill/>
                <a:prstDash val="solid"/>
              </a:ln>
              <a:solidFill>
                <a:srgbClr val="002B82"/>
              </a:solidFill>
              <a:latin typeface="Arial" pitchFamily="34" charset="0"/>
              <a:ea typeface="Yoon 윤고딕 540_TT" pitchFamily="18" charset="-127"/>
              <a:cs typeface="Arial" pitchFamily="34" charset="0"/>
            </a:endParaRPr>
          </a:p>
        </p:txBody>
      </p:sp>
      <p:sp>
        <p:nvSpPr>
          <p:cNvPr id="85" name="5"/>
          <p:cNvSpPr txBox="1">
            <a:spLocks noChangeArrowheads="1"/>
          </p:cNvSpPr>
          <p:nvPr/>
        </p:nvSpPr>
        <p:spPr bwMode="auto">
          <a:xfrm>
            <a:off x="5319488" y="998951"/>
            <a:ext cx="915144" cy="1864229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50800" h="1905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1500" b="1" dirty="0" smtClean="0">
                <a:ln>
                  <a:noFill/>
                  <a:prstDash val="solid"/>
                </a:ln>
                <a:solidFill>
                  <a:srgbClr val="002B82"/>
                </a:solidFill>
                <a:latin typeface="Arial" pitchFamily="34" charset="0"/>
                <a:ea typeface="Yoon 윤고딕 540_TT" pitchFamily="18" charset="-127"/>
                <a:cs typeface="Arial" pitchFamily="34" charset="0"/>
              </a:rPr>
              <a:t>5</a:t>
            </a:r>
            <a:endParaRPr lang="en-US" altLang="ko-KR" sz="6600" b="1" dirty="0" smtClean="0">
              <a:ln>
                <a:noFill/>
                <a:prstDash val="solid"/>
              </a:ln>
              <a:solidFill>
                <a:srgbClr val="002B82"/>
              </a:solidFill>
              <a:latin typeface="Arial" pitchFamily="34" charset="0"/>
              <a:ea typeface="Yoon 윤고딕 540_TT" pitchFamily="18" charset="-127"/>
              <a:cs typeface="Arial" pitchFamily="34" charset="0"/>
            </a:endParaRPr>
          </a:p>
        </p:txBody>
      </p:sp>
      <p:sp>
        <p:nvSpPr>
          <p:cNvPr id="91" name="--1-"/>
          <p:cNvSpPr txBox="1">
            <a:spLocks noChangeArrowheads="1"/>
          </p:cNvSpPr>
          <p:nvPr/>
        </p:nvSpPr>
        <p:spPr bwMode="auto">
          <a:xfrm>
            <a:off x="4511216" y="998951"/>
            <a:ext cx="915144" cy="1864229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50800" h="1905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1500" b="1" dirty="0" smtClean="0">
                <a:ln>
                  <a:noFill/>
                  <a:prstDash val="solid"/>
                </a:ln>
                <a:solidFill>
                  <a:srgbClr val="002B82"/>
                </a:solidFill>
                <a:latin typeface="Arial" pitchFamily="34" charset="0"/>
                <a:ea typeface="Yoon 윤고딕 540_TT" pitchFamily="18" charset="-127"/>
                <a:cs typeface="Arial" pitchFamily="34" charset="0"/>
              </a:rPr>
              <a:t>1</a:t>
            </a:r>
            <a:endParaRPr lang="en-US" altLang="ko-KR" sz="6600" b="1" dirty="0" smtClean="0">
              <a:ln>
                <a:noFill/>
                <a:prstDash val="solid"/>
              </a:ln>
              <a:solidFill>
                <a:srgbClr val="002B82"/>
              </a:solidFill>
              <a:latin typeface="Arial" pitchFamily="34" charset="0"/>
              <a:ea typeface="Yoon 윤고딕 540_TT" pitchFamily="18" charset="-127"/>
              <a:cs typeface="Arial" pitchFamily="34" charset="0"/>
            </a:endParaRPr>
          </a:p>
        </p:txBody>
      </p:sp>
      <p:sp>
        <p:nvSpPr>
          <p:cNvPr id="92" name="2"/>
          <p:cNvSpPr txBox="1">
            <a:spLocks noChangeArrowheads="1"/>
          </p:cNvSpPr>
          <p:nvPr/>
        </p:nvSpPr>
        <p:spPr bwMode="auto">
          <a:xfrm>
            <a:off x="5319488" y="998951"/>
            <a:ext cx="915144" cy="1864229"/>
          </a:xfrm>
          <a:prstGeom prst="rect">
            <a:avLst/>
          </a:prstGeom>
          <a:noFill/>
        </p:spPr>
        <p:txBody>
          <a:bodyPr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50800" h="1905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defRPr/>
            </a:pPr>
            <a:r>
              <a:rPr lang="en-US" altLang="ko-KR" sz="11500" b="1" dirty="0" smtClean="0">
                <a:ln>
                  <a:noFill/>
                  <a:prstDash val="solid"/>
                </a:ln>
                <a:solidFill>
                  <a:srgbClr val="002B82"/>
                </a:solidFill>
                <a:latin typeface="Arial" pitchFamily="34" charset="0"/>
                <a:ea typeface="Yoon 윤고딕 540_TT" pitchFamily="18" charset="-127"/>
                <a:cs typeface="Arial" pitchFamily="34" charset="0"/>
              </a:rPr>
              <a:t>2</a:t>
            </a:r>
            <a:endParaRPr lang="en-US" altLang="ko-KR" sz="6600" b="1" dirty="0" smtClean="0">
              <a:ln>
                <a:noFill/>
                <a:prstDash val="solid"/>
              </a:ln>
              <a:solidFill>
                <a:srgbClr val="002B82"/>
              </a:solidFill>
              <a:latin typeface="Arial" pitchFamily="34" charset="0"/>
              <a:ea typeface="Yoon 윤고딕 540_TT" pitchFamily="18" charset="-127"/>
              <a:cs typeface="Arial" pitchFamily="34" charset="0"/>
            </a:endParaRPr>
          </a:p>
        </p:txBody>
      </p:sp>
      <p:sp>
        <p:nvSpPr>
          <p:cNvPr id="94" name="ㅂㄷㅅㅇㅌㅇㅇ1"/>
          <p:cNvSpPr>
            <a:spLocks noChangeArrowheads="1"/>
          </p:cNvSpPr>
          <p:nvPr/>
        </p:nvSpPr>
        <p:spPr bwMode="auto">
          <a:xfrm>
            <a:off x="1558075" y="2641601"/>
            <a:ext cx="6027850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85725" indent="-85725" algn="ctr" eaLnBrk="0" hangingPunct="0">
              <a:defRPr/>
            </a:pPr>
            <a:r>
              <a:rPr lang="en-US" altLang="ko-KR" sz="32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1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단계 사업</a:t>
            </a:r>
            <a:r>
              <a:rPr lang="en-US" altLang="ko-KR" sz="32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2015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년 </a:t>
            </a:r>
            <a:r>
              <a:rPr lang="en-US" altLang="ko-KR" sz="32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7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월 완공 목표</a:t>
            </a:r>
            <a:endParaRPr lang="en-US" altLang="ko-KR" sz="3200" b="1" smtClean="0">
              <a:ln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104" name="ㅂㄷㅅㅇㅌㅇㅇ2"/>
          <p:cNvSpPr>
            <a:spLocks noChangeArrowheads="1"/>
          </p:cNvSpPr>
          <p:nvPr/>
        </p:nvSpPr>
        <p:spPr bwMode="auto">
          <a:xfrm>
            <a:off x="1558075" y="2641601"/>
            <a:ext cx="6027850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85725" indent="-85725" algn="ctr" eaLnBrk="0" hangingPunct="0">
              <a:defRPr/>
            </a:pPr>
            <a:r>
              <a:rPr lang="en-US" altLang="ko-KR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1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단계 사업</a:t>
            </a:r>
            <a:r>
              <a:rPr lang="en-US" altLang="ko-KR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2015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년 </a:t>
            </a:r>
            <a:r>
              <a:rPr lang="en-US" altLang="ko-KR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7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월 완공 목표</a:t>
            </a:r>
            <a:endParaRPr lang="en-US" altLang="ko-KR" sz="3200" b="1" smtClean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105" name="ㅂㄷㅅㅇㅌㅇㅇ3"/>
          <p:cNvSpPr>
            <a:spLocks noChangeArrowheads="1"/>
          </p:cNvSpPr>
          <p:nvPr/>
        </p:nvSpPr>
        <p:spPr bwMode="auto">
          <a:xfrm>
            <a:off x="1558075" y="2641601"/>
            <a:ext cx="6027850" cy="586957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marL="85725" indent="-85725" algn="ctr" eaLnBrk="0" hangingPunct="0">
              <a:defRPr/>
            </a:pPr>
            <a:r>
              <a:rPr lang="en-US" altLang="ko-KR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1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단계 사업</a:t>
            </a:r>
            <a:r>
              <a:rPr lang="en-US" altLang="ko-KR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2015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년 </a:t>
            </a:r>
            <a:r>
              <a:rPr lang="en-US" altLang="ko-KR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7</a:t>
            </a:r>
            <a:r>
              <a:rPr lang="ko-KR" altLang="en-US" sz="3200" b="1" smtClean="0">
                <a:ln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월 완공 목표</a:t>
            </a:r>
            <a:endParaRPr lang="en-US" altLang="ko-KR" sz="3200" b="1" smtClean="0">
              <a:ln>
                <a:prstDash val="solid"/>
              </a:ln>
              <a:solidFill>
                <a:schemeClr val="accent6">
                  <a:lumMod val="75000"/>
                </a:schemeClr>
              </a:solidFill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cxnSp>
        <p:nvCxnSpPr>
          <p:cNvPr id="15" name="직선 연결선 14"/>
          <p:cNvCxnSpPr>
            <a:stCxn id="19" idx="4"/>
          </p:cNvCxnSpPr>
          <p:nvPr/>
        </p:nvCxnSpPr>
        <p:spPr>
          <a:xfrm flipH="1">
            <a:off x="1085850" y="3783013"/>
            <a:ext cx="28575" cy="1560512"/>
          </a:xfrm>
          <a:prstGeom prst="line">
            <a:avLst/>
          </a:prstGeom>
          <a:ln>
            <a:solidFill>
              <a:srgbClr val="DB3131"/>
            </a:solidFill>
            <a:headEnd type="none" w="med" len="med"/>
            <a:tailEnd type="oval" w="med" len="med"/>
          </a:ln>
          <a:effectLst>
            <a:glow rad="63500">
              <a:srgbClr val="FFFFFF">
                <a:alpha val="69804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59"/>
          <p:cNvGrpSpPr/>
          <p:nvPr/>
        </p:nvGrpSpPr>
        <p:grpSpPr>
          <a:xfrm>
            <a:off x="508000" y="2570163"/>
            <a:ext cx="1212850" cy="1212850"/>
            <a:chOff x="955675" y="2122488"/>
            <a:chExt cx="1212850" cy="1212850"/>
          </a:xfrm>
        </p:grpSpPr>
        <p:grpSp>
          <p:nvGrpSpPr>
            <p:cNvPr id="3" name="그룹 74"/>
            <p:cNvGrpSpPr>
              <a:grpSpLocks/>
            </p:cNvGrpSpPr>
            <p:nvPr/>
          </p:nvGrpSpPr>
          <p:grpSpPr bwMode="auto">
            <a:xfrm>
              <a:off x="955675" y="2122488"/>
              <a:ext cx="1212850" cy="1212850"/>
              <a:chOff x="1985425" y="2132854"/>
              <a:chExt cx="1837644" cy="1584175"/>
            </a:xfrm>
          </p:grpSpPr>
          <p:sp>
            <p:nvSpPr>
              <p:cNvPr id="19" name="타원 18"/>
              <p:cNvSpPr/>
              <p:nvPr/>
            </p:nvSpPr>
            <p:spPr>
              <a:xfrm>
                <a:off x="1985425" y="2132854"/>
                <a:ext cx="1837644" cy="15841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20" name="타원 19"/>
              <p:cNvSpPr/>
              <p:nvPr/>
            </p:nvSpPr>
            <p:spPr>
              <a:xfrm>
                <a:off x="2045558" y="2184692"/>
                <a:ext cx="1717379" cy="1480499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21" name="타원 20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18" name="직사각형 9"/>
            <p:cNvSpPr>
              <a:spLocks noChangeArrowheads="1"/>
            </p:cNvSpPr>
            <p:nvPr/>
          </p:nvSpPr>
          <p:spPr bwMode="auto">
            <a:xfrm>
              <a:off x="980830" y="2488933"/>
              <a:ext cx="1133720" cy="58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sz="14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이</a:t>
              </a:r>
              <a:r>
                <a:rPr lang="ko-KR" altLang="en-US" sz="1400" b="1" spc="-3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과</a:t>
              </a:r>
              <a:r>
                <a:rPr lang="en-US" altLang="ko-KR" sz="1400" b="1" spc="-3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·</a:t>
              </a:r>
              <a:r>
                <a:rPr lang="ko-KR" altLang="en-US" sz="14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한의</a:t>
              </a:r>
              <a:r>
                <a:rPr lang="ko-KR" altLang="en-US" sz="1400" b="1" spc="-30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과</a:t>
              </a:r>
              <a:endParaRPr lang="en-US" altLang="ko-KR" sz="1400" b="1" spc="-30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endParaRPr>
            </a:p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altLang="ko-KR" sz="1400" b="1" spc="-30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·</a:t>
              </a:r>
              <a:r>
                <a:rPr lang="ko-KR" altLang="en-US" sz="14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간호과학</a:t>
              </a:r>
              <a:endParaRPr lang="en-US" altLang="ko-KR" sz="14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endParaRPr>
            </a:p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sz="14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</a:rPr>
                <a:t>대학관</a:t>
              </a:r>
              <a:endParaRPr lang="en-US" altLang="ko-KR" sz="1400" b="1" dirty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endParaRPr>
            </a:p>
          </p:txBody>
        </p:sp>
      </p:grpSp>
      <p:cxnSp>
        <p:nvCxnSpPr>
          <p:cNvPr id="22" name="직선 연결선 21"/>
          <p:cNvCxnSpPr/>
          <p:nvPr/>
        </p:nvCxnSpPr>
        <p:spPr>
          <a:xfrm flipH="1">
            <a:off x="2628900" y="3783013"/>
            <a:ext cx="0" cy="900000"/>
          </a:xfrm>
          <a:prstGeom prst="line">
            <a:avLst/>
          </a:prstGeom>
          <a:ln>
            <a:solidFill>
              <a:srgbClr val="DB3131"/>
            </a:solidFill>
            <a:headEnd type="none" w="med" len="med"/>
            <a:tailEnd type="oval" w="med" len="med"/>
          </a:ln>
          <a:effectLst>
            <a:glow rad="63500">
              <a:srgbClr val="FFFFFF">
                <a:alpha val="69804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58"/>
          <p:cNvGrpSpPr/>
          <p:nvPr/>
        </p:nvGrpSpPr>
        <p:grpSpPr>
          <a:xfrm>
            <a:off x="2020888" y="2560638"/>
            <a:ext cx="1211262" cy="1212850"/>
            <a:chOff x="2478088" y="2112963"/>
            <a:chExt cx="1211262" cy="1212850"/>
          </a:xfrm>
        </p:grpSpPr>
        <p:grpSp>
          <p:nvGrpSpPr>
            <p:cNvPr id="6" name="그룹 74"/>
            <p:cNvGrpSpPr>
              <a:grpSpLocks/>
            </p:cNvGrpSpPr>
            <p:nvPr/>
          </p:nvGrpSpPr>
          <p:grpSpPr bwMode="auto">
            <a:xfrm>
              <a:off x="2478088" y="2112963"/>
              <a:ext cx="1211262" cy="1212850"/>
              <a:chOff x="1985427" y="2132854"/>
              <a:chExt cx="1837645" cy="1584175"/>
            </a:xfrm>
          </p:grpSpPr>
          <p:sp>
            <p:nvSpPr>
              <p:cNvPr id="26" name="타원 25"/>
              <p:cNvSpPr/>
              <p:nvPr/>
            </p:nvSpPr>
            <p:spPr>
              <a:xfrm>
                <a:off x="1985427" y="2132854"/>
                <a:ext cx="1837645" cy="15841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29" name="타원 28"/>
              <p:cNvSpPr/>
              <p:nvPr/>
            </p:nvSpPr>
            <p:spPr>
              <a:xfrm>
                <a:off x="2045636" y="2184692"/>
                <a:ext cx="1717224" cy="1480499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30" name="타원 29"/>
              <p:cNvSpPr/>
              <p:nvPr/>
            </p:nvSpPr>
            <p:spPr>
              <a:xfrm>
                <a:off x="2121710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5" name="직사각형 9"/>
            <p:cNvSpPr>
              <a:spLocks noChangeArrowheads="1"/>
            </p:cNvSpPr>
            <p:nvPr/>
          </p:nvSpPr>
          <p:spPr bwMode="auto">
            <a:xfrm>
              <a:off x="2716884" y="2477498"/>
              <a:ext cx="733670" cy="502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공과</a:t>
              </a:r>
              <a:endParaRPr lang="en-US" altLang="ko-KR" b="1" spc="-15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대학관</a:t>
              </a:r>
              <a:endParaRPr lang="en-US" altLang="ko-KR" b="1" spc="-150" dirty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  <p:cxnSp>
        <p:nvCxnSpPr>
          <p:cNvPr id="31" name="직선 연결선 30"/>
          <p:cNvCxnSpPr/>
          <p:nvPr/>
        </p:nvCxnSpPr>
        <p:spPr>
          <a:xfrm flipH="1">
            <a:off x="4532312" y="3783013"/>
            <a:ext cx="0" cy="900000"/>
          </a:xfrm>
          <a:prstGeom prst="line">
            <a:avLst/>
          </a:prstGeom>
          <a:ln>
            <a:solidFill>
              <a:srgbClr val="DB3131"/>
            </a:solidFill>
            <a:headEnd type="none" w="med" len="med"/>
            <a:tailEnd type="oval" w="med" len="med"/>
          </a:ln>
          <a:effectLst>
            <a:glow rad="63500">
              <a:srgbClr val="FFFFFF">
                <a:alpha val="69804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57"/>
          <p:cNvGrpSpPr/>
          <p:nvPr/>
        </p:nvGrpSpPr>
        <p:grpSpPr>
          <a:xfrm>
            <a:off x="3925887" y="2560638"/>
            <a:ext cx="1212850" cy="1212850"/>
            <a:chOff x="3973512" y="2112963"/>
            <a:chExt cx="1212850" cy="1212850"/>
          </a:xfrm>
        </p:grpSpPr>
        <p:grpSp>
          <p:nvGrpSpPr>
            <p:cNvPr id="8" name="그룹 74"/>
            <p:cNvGrpSpPr>
              <a:grpSpLocks/>
            </p:cNvGrpSpPr>
            <p:nvPr/>
          </p:nvGrpSpPr>
          <p:grpSpPr bwMode="auto">
            <a:xfrm>
              <a:off x="3973512" y="2112963"/>
              <a:ext cx="1212850" cy="1212850"/>
              <a:chOff x="1985425" y="2132854"/>
              <a:chExt cx="1837644" cy="1584175"/>
            </a:xfrm>
          </p:grpSpPr>
          <p:sp>
            <p:nvSpPr>
              <p:cNvPr id="35" name="타원 34"/>
              <p:cNvSpPr/>
              <p:nvPr/>
            </p:nvSpPr>
            <p:spPr>
              <a:xfrm>
                <a:off x="1985425" y="2132854"/>
                <a:ext cx="1837644" cy="15841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36" name="타원 35"/>
              <p:cNvSpPr/>
              <p:nvPr/>
            </p:nvSpPr>
            <p:spPr>
              <a:xfrm>
                <a:off x="2045557" y="2184692"/>
                <a:ext cx="1717379" cy="1480499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37" name="타원 36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34" name="직사각형 9"/>
            <p:cNvSpPr>
              <a:spLocks noChangeArrowheads="1"/>
            </p:cNvSpPr>
            <p:nvPr/>
          </p:nvSpPr>
          <p:spPr bwMode="auto">
            <a:xfrm>
              <a:off x="4213102" y="2515599"/>
              <a:ext cx="733670" cy="502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글로벌</a:t>
              </a:r>
              <a:endParaRPr lang="en-US" altLang="ko-KR" b="1" spc="-15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타워</a:t>
              </a:r>
              <a:endParaRPr lang="en-US" altLang="ko-KR" b="1" spc="-150" dirty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  <p:cxnSp>
        <p:nvCxnSpPr>
          <p:cNvPr id="38" name="직선 연결선 37"/>
          <p:cNvCxnSpPr/>
          <p:nvPr/>
        </p:nvCxnSpPr>
        <p:spPr>
          <a:xfrm>
            <a:off x="6075362" y="3783013"/>
            <a:ext cx="0" cy="1531937"/>
          </a:xfrm>
          <a:prstGeom prst="line">
            <a:avLst/>
          </a:prstGeom>
          <a:ln>
            <a:solidFill>
              <a:srgbClr val="DB3131"/>
            </a:solidFill>
            <a:headEnd type="none" w="med" len="med"/>
            <a:tailEnd type="oval" w="med" len="med"/>
          </a:ln>
          <a:effectLst>
            <a:glow rad="63500">
              <a:srgbClr val="FFFFFF">
                <a:alpha val="69804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56"/>
          <p:cNvGrpSpPr/>
          <p:nvPr/>
        </p:nvGrpSpPr>
        <p:grpSpPr>
          <a:xfrm>
            <a:off x="5468937" y="2560638"/>
            <a:ext cx="1212850" cy="1212850"/>
            <a:chOff x="5468937" y="2112963"/>
            <a:chExt cx="1212850" cy="1212850"/>
          </a:xfrm>
        </p:grpSpPr>
        <p:grpSp>
          <p:nvGrpSpPr>
            <p:cNvPr id="10" name="그룹 74"/>
            <p:cNvGrpSpPr>
              <a:grpSpLocks/>
            </p:cNvGrpSpPr>
            <p:nvPr/>
          </p:nvGrpSpPr>
          <p:grpSpPr bwMode="auto">
            <a:xfrm>
              <a:off x="5468937" y="2112963"/>
              <a:ext cx="1212850" cy="1212850"/>
              <a:chOff x="1985425" y="2132854"/>
              <a:chExt cx="1837644" cy="1584175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1985425" y="2132854"/>
                <a:ext cx="1837644" cy="15841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43" name="타원 42"/>
              <p:cNvSpPr/>
              <p:nvPr/>
            </p:nvSpPr>
            <p:spPr>
              <a:xfrm>
                <a:off x="2045557" y="2184692"/>
                <a:ext cx="1717379" cy="1480499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44" name="타원 43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1" name="직사각형 9"/>
            <p:cNvSpPr>
              <a:spLocks noChangeArrowheads="1"/>
            </p:cNvSpPr>
            <p:nvPr/>
          </p:nvSpPr>
          <p:spPr bwMode="auto">
            <a:xfrm>
              <a:off x="5708527" y="2477498"/>
              <a:ext cx="733670" cy="502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종합</a:t>
              </a:r>
              <a:endParaRPr lang="en-US" altLang="ko-KR" b="1" spc="-15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체육관</a:t>
              </a:r>
              <a:endParaRPr lang="en-US" altLang="ko-KR" b="1" spc="-150" dirty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  <p:cxnSp>
        <p:nvCxnSpPr>
          <p:cNvPr id="45" name="직선 연결선 44"/>
          <p:cNvCxnSpPr/>
          <p:nvPr/>
        </p:nvCxnSpPr>
        <p:spPr>
          <a:xfrm>
            <a:off x="8114506" y="3783013"/>
            <a:ext cx="0" cy="1131887"/>
          </a:xfrm>
          <a:prstGeom prst="line">
            <a:avLst/>
          </a:prstGeom>
          <a:ln>
            <a:solidFill>
              <a:srgbClr val="DB3131"/>
            </a:solidFill>
            <a:headEnd type="none" w="med" len="med"/>
            <a:tailEnd type="oval" w="med" len="med"/>
          </a:ln>
          <a:effectLst>
            <a:glow rad="63500">
              <a:srgbClr val="FFFFFF">
                <a:alpha val="69804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그룹 55"/>
          <p:cNvGrpSpPr/>
          <p:nvPr/>
        </p:nvGrpSpPr>
        <p:grpSpPr>
          <a:xfrm>
            <a:off x="7507288" y="2560638"/>
            <a:ext cx="1214437" cy="1212850"/>
            <a:chOff x="6964363" y="2112963"/>
            <a:chExt cx="1214437" cy="1212850"/>
          </a:xfrm>
        </p:grpSpPr>
        <p:grpSp>
          <p:nvGrpSpPr>
            <p:cNvPr id="12" name="그룹 74"/>
            <p:cNvGrpSpPr>
              <a:grpSpLocks/>
            </p:cNvGrpSpPr>
            <p:nvPr/>
          </p:nvGrpSpPr>
          <p:grpSpPr bwMode="auto">
            <a:xfrm>
              <a:off x="6964363" y="2112963"/>
              <a:ext cx="1214437" cy="1212850"/>
              <a:chOff x="1984291" y="2132854"/>
              <a:chExt cx="1839868" cy="1584175"/>
            </a:xfrm>
          </p:grpSpPr>
          <p:sp>
            <p:nvSpPr>
              <p:cNvPr id="49" name="타원 48"/>
              <p:cNvSpPr/>
              <p:nvPr/>
            </p:nvSpPr>
            <p:spPr>
              <a:xfrm>
                <a:off x="1984291" y="2132854"/>
                <a:ext cx="1839868" cy="158417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  <a:alpha val="30000"/>
                    </a:schemeClr>
                  </a:gs>
                  <a:gs pos="100000">
                    <a:schemeClr val="bg1">
                      <a:lumMod val="65000"/>
                      <a:alpha val="15000"/>
                    </a:schemeClr>
                  </a:gs>
                </a:gsLst>
                <a:lin ang="5400000" scaled="0"/>
              </a:gradFill>
              <a:ln w="158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6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50" name="타원 49"/>
              <p:cNvSpPr/>
              <p:nvPr/>
            </p:nvSpPr>
            <p:spPr>
              <a:xfrm>
                <a:off x="2044417" y="2184692"/>
                <a:ext cx="1719617" cy="1480499"/>
              </a:xfrm>
              <a:prstGeom prst="ellipse">
                <a:avLst/>
              </a:prstGeom>
              <a:solidFill>
                <a:srgbClr val="DB3131"/>
              </a:solidFill>
              <a:ln w="6350">
                <a:noFill/>
              </a:ln>
              <a:effectLst>
                <a:outerShdw blurRad="63500" dist="38100" dir="2700000" algn="tl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  <p:sp>
            <p:nvSpPr>
              <p:cNvPr id="51" name="타원 50"/>
              <p:cNvSpPr/>
              <p:nvPr/>
            </p:nvSpPr>
            <p:spPr>
              <a:xfrm>
                <a:off x="2121711" y="2250345"/>
                <a:ext cx="1565072" cy="1349200"/>
              </a:xfrm>
              <a:prstGeom prst="ellipse">
                <a:avLst/>
              </a:prstGeom>
              <a:solidFill>
                <a:schemeClr val="bg1"/>
              </a:solidFill>
              <a:ln w="6350">
                <a:noFill/>
              </a:ln>
              <a:effectLst>
                <a:innerShdw blurRad="63500" dist="50800" dir="16200000">
                  <a:prstClr val="black">
                    <a:alpha val="2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30529">
                  <a:defRPr/>
                </a:pPr>
                <a:endParaRPr lang="ko-KR" altLang="en-US" sz="1400">
                  <a:solidFill>
                    <a:prstClr val="white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48" name="직사각형 9"/>
            <p:cNvSpPr>
              <a:spLocks noChangeArrowheads="1"/>
            </p:cNvSpPr>
            <p:nvPr/>
          </p:nvSpPr>
          <p:spPr bwMode="auto">
            <a:xfrm>
              <a:off x="7204746" y="2477498"/>
              <a:ext cx="733670" cy="502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외국어</a:t>
              </a:r>
              <a:endParaRPr lang="en-US" altLang="ko-KR" b="1" spc="-15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  <a:p>
              <a:pPr algn="ctr" eaLnBrk="0" hangingPunct="0">
                <a:lnSpc>
                  <a:spcPct val="90000"/>
                </a:lnSpc>
                <a:defRPr/>
              </a:pPr>
              <a:r>
                <a:rPr lang="ko-KR" altLang="en-US" b="1" spc="-1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 M" pitchFamily="18" charset="-127"/>
                  <a:ea typeface="산돌고딕 M" pitchFamily="18" charset="-127"/>
                </a:rPr>
                <a:t>대학관</a:t>
              </a:r>
              <a:endParaRPr lang="en-US" altLang="ko-KR" b="1" spc="-150" dirty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endParaRPr>
            </a:p>
          </p:txBody>
        </p:sp>
      </p:grpSp>
      <p:sp>
        <p:nvSpPr>
          <p:cNvPr id="52" name="직사각형 59"/>
          <p:cNvSpPr/>
          <p:nvPr/>
        </p:nvSpPr>
        <p:spPr>
          <a:xfrm>
            <a:off x="2238375" y="1219201"/>
            <a:ext cx="4667250" cy="5683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B3131"/>
              </a:gs>
              <a:gs pos="50000">
                <a:srgbClr val="E46262"/>
              </a:gs>
              <a:gs pos="100000">
                <a:srgbClr val="DB3131"/>
              </a:gs>
            </a:gsLst>
            <a:lin ang="5400000" scaled="0"/>
          </a:gradFill>
          <a:ln w="6350">
            <a:solidFill>
              <a:srgbClr val="9E0E0E"/>
            </a:solidFill>
          </a:ln>
          <a:effectLst>
            <a:outerShdw blurRad="635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5264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529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45793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61058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76322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91586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06851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22115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3" name="직사각형 3-1"/>
          <p:cNvSpPr>
            <a:spLocks noChangeArrowheads="1"/>
          </p:cNvSpPr>
          <p:nvPr/>
        </p:nvSpPr>
        <p:spPr bwMode="auto">
          <a:xfrm>
            <a:off x="2896861" y="1263789"/>
            <a:ext cx="3350277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5</a:t>
            </a: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개 단과대학관 신축</a:t>
            </a:r>
            <a:endParaRPr lang="ko-KR" altLang="en-US" sz="3200" b="1" dirty="0" smtClean="0">
              <a:ln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54" name="직사각형 3-1"/>
          <p:cNvSpPr>
            <a:spLocks noChangeArrowheads="1"/>
          </p:cNvSpPr>
          <p:nvPr/>
        </p:nvSpPr>
        <p:spPr bwMode="auto">
          <a:xfrm>
            <a:off x="2896861" y="1263789"/>
            <a:ext cx="3350277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en-US" altLang="ko-KR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5</a:t>
            </a: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개 단과대학관 신축</a:t>
            </a:r>
            <a:endParaRPr lang="ko-KR" altLang="en-US" sz="3200" b="1" dirty="0" smtClean="0">
              <a:ln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55" name="직사각형 59"/>
          <p:cNvSpPr/>
          <p:nvPr/>
        </p:nvSpPr>
        <p:spPr>
          <a:xfrm>
            <a:off x="1057275" y="1219201"/>
            <a:ext cx="7029450" cy="56832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B3131"/>
              </a:gs>
              <a:gs pos="50000">
                <a:srgbClr val="E46262"/>
              </a:gs>
              <a:gs pos="100000">
                <a:srgbClr val="DB3131"/>
              </a:gs>
            </a:gsLst>
            <a:lin ang="5400000" scaled="0"/>
          </a:gradFill>
          <a:ln w="6350">
            <a:solidFill>
              <a:srgbClr val="9E0E0E"/>
            </a:solidFill>
          </a:ln>
          <a:effectLst>
            <a:outerShdw blurRad="63500" dist="381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5264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529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45793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61058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76322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91586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06851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22115" algn="l" defTabSz="1030529" rtl="0" eaLnBrk="1" latinLnBrk="1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6" name="직사각형 3-1"/>
          <p:cNvSpPr>
            <a:spLocks noChangeArrowheads="1"/>
          </p:cNvSpPr>
          <p:nvPr/>
        </p:nvSpPr>
        <p:spPr bwMode="auto">
          <a:xfrm>
            <a:off x="1516681" y="1263789"/>
            <a:ext cx="6110648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글로벌 타워</a:t>
            </a:r>
            <a:r>
              <a:rPr lang="en-US" altLang="ko-KR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기숙사</a:t>
            </a:r>
            <a:r>
              <a:rPr lang="en-US" altLang="ko-KR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종합체육관 건설</a:t>
            </a:r>
            <a:endParaRPr lang="ko-KR" altLang="en-US" sz="3200" b="1" dirty="0" smtClean="0">
              <a:ln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57" name="직사각형 3-1"/>
          <p:cNvSpPr>
            <a:spLocks noChangeArrowheads="1"/>
          </p:cNvSpPr>
          <p:nvPr/>
        </p:nvSpPr>
        <p:spPr bwMode="auto">
          <a:xfrm>
            <a:off x="1516677" y="1263789"/>
            <a:ext cx="6110648" cy="492443"/>
          </a:xfrm>
          <a:prstGeom prst="rect">
            <a:avLst/>
          </a:prstGeom>
          <a:noFill/>
        </p:spPr>
        <p:txBody>
          <a:bodyPr wrap="none" lIns="0" tIns="0" rIns="0" bIns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글로벌 타워</a:t>
            </a:r>
            <a:r>
              <a:rPr lang="en-US" altLang="ko-KR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기숙사</a:t>
            </a:r>
            <a:r>
              <a:rPr lang="en-US" altLang="ko-KR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3200" b="1" smtClean="0">
                <a:ln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종합체육관 건설</a:t>
            </a:r>
            <a:endParaRPr lang="ko-KR" altLang="en-US" sz="3200" b="1" dirty="0" smtClean="0">
              <a:ln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sp>
        <p:nvSpPr>
          <p:cNvPr id="58" name="직사각형 57"/>
          <p:cNvSpPr/>
          <p:nvPr/>
        </p:nvSpPr>
        <p:spPr>
          <a:xfrm>
            <a:off x="9296400" y="0"/>
            <a:ext cx="238125" cy="2381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6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100"/>
                            </p:stCondLst>
                            <p:childTnLst>
                              <p:par>
                                <p:cTn id="65" presetID="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xit" presetSubtype="0" repeatCount="2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8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100"/>
                            </p:stCondLst>
                            <p:childTnLst>
                              <p:par>
                                <p:cTn id="1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00"/>
                            </p:stCondLst>
                            <p:childTnLst>
                              <p:par>
                                <p:cTn id="1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"/>
                            </p:stCondLst>
                            <p:childTnLst>
                              <p:par>
                                <p:cTn id="1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3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700"/>
                            </p:stCondLst>
                            <p:childTnLst>
                              <p:par>
                                <p:cTn id="16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10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66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7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73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5" dur="3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79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"/>
                            </p:stCondLst>
                            <p:childTnLst>
                              <p:par>
                                <p:cTn id="194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7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900"/>
                            </p:stCondLst>
                            <p:childTnLst>
                              <p:par>
                                <p:cTn id="2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6" dur="3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9" grpId="0"/>
      <p:bldP spid="79" grpId="1"/>
      <p:bldP spid="80" grpId="0"/>
      <p:bldP spid="80" grpId="1"/>
      <p:bldP spid="82" grpId="0"/>
      <p:bldP spid="84" grpId="0"/>
      <p:bldP spid="85" grpId="0"/>
      <p:bldP spid="91" grpId="0"/>
      <p:bldP spid="91" grpId="1"/>
      <p:bldP spid="92" grpId="0"/>
      <p:bldP spid="92" grpId="1"/>
      <p:bldP spid="92" grpId="2"/>
      <p:bldP spid="94" grpId="0"/>
      <p:bldP spid="94" grpId="1"/>
      <p:bldP spid="104" grpId="0"/>
      <p:bldP spid="104" grpId="1"/>
      <p:bldP spid="105" grpId="0"/>
      <p:bldP spid="105" grpId="1"/>
      <p:bldP spid="105" grpId="2"/>
      <p:bldP spid="105" grpId="3"/>
      <p:bldP spid="52" grpId="0" animBg="1"/>
      <p:bldP spid="53" grpId="0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56"/>
          <p:cNvGrpSpPr>
            <a:grpSpLocks/>
          </p:cNvGrpSpPr>
          <p:nvPr/>
        </p:nvGrpSpPr>
        <p:grpSpPr bwMode="auto">
          <a:xfrm rot="-1034755">
            <a:off x="7364413" y="4343400"/>
            <a:ext cx="1454150" cy="1454150"/>
            <a:chOff x="1756297" y="2703241"/>
            <a:chExt cx="1603898" cy="1603897"/>
          </a:xfrm>
        </p:grpSpPr>
        <p:sp>
          <p:nvSpPr>
            <p:cNvPr id="11" name="타원 10"/>
            <p:cNvSpPr/>
            <p:nvPr/>
          </p:nvSpPr>
          <p:spPr>
            <a:xfrm>
              <a:off x="1756297" y="2703241"/>
              <a:ext cx="1603898" cy="1603897"/>
            </a:xfrm>
            <a:prstGeom prst="ellipse">
              <a:avLst/>
            </a:prstGeom>
            <a:solidFill>
              <a:srgbClr val="0070C0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1834418" y="2778431"/>
              <a:ext cx="1448060" cy="1446309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7" name="타원 16"/>
          <p:cNvSpPr/>
          <p:nvPr/>
        </p:nvSpPr>
        <p:spPr>
          <a:xfrm rot="1307631">
            <a:off x="8247063" y="5359400"/>
            <a:ext cx="592137" cy="59372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3" name="그룹 65"/>
          <p:cNvGrpSpPr>
            <a:grpSpLocks/>
          </p:cNvGrpSpPr>
          <p:nvPr/>
        </p:nvGrpSpPr>
        <p:grpSpPr bwMode="auto">
          <a:xfrm rot="-1034755">
            <a:off x="8410575" y="4025900"/>
            <a:ext cx="430213" cy="431800"/>
            <a:chOff x="6320132" y="3183866"/>
            <a:chExt cx="762210" cy="762209"/>
          </a:xfrm>
        </p:grpSpPr>
        <p:sp>
          <p:nvSpPr>
            <p:cNvPr id="19" name="타원 18"/>
            <p:cNvSpPr/>
            <p:nvPr/>
          </p:nvSpPr>
          <p:spPr>
            <a:xfrm>
              <a:off x="6320132" y="3183866"/>
              <a:ext cx="762210" cy="762209"/>
            </a:xfrm>
            <a:prstGeom prst="ellipse">
              <a:avLst/>
            </a:prstGeom>
            <a:solidFill>
              <a:srgbClr val="0070C0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6381218" y="3235037"/>
              <a:ext cx="646893" cy="647318"/>
            </a:xfrm>
            <a:prstGeom prst="ellipse">
              <a:avLst/>
            </a:prstGeom>
            <a:noFill/>
            <a:ln w="22225">
              <a:solidFill>
                <a:schemeClr val="bg1">
                  <a:alpha val="7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타원 20"/>
          <p:cNvSpPr/>
          <p:nvPr/>
        </p:nvSpPr>
        <p:spPr>
          <a:xfrm rot="1307631">
            <a:off x="655638" y="2520950"/>
            <a:ext cx="673100" cy="673100"/>
          </a:xfrm>
          <a:prstGeom prst="ellipse">
            <a:avLst/>
          </a:prstGeom>
          <a:noFill/>
          <a:ln w="190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4" name="그룹 59"/>
          <p:cNvGrpSpPr>
            <a:grpSpLocks/>
          </p:cNvGrpSpPr>
          <p:nvPr/>
        </p:nvGrpSpPr>
        <p:grpSpPr bwMode="auto">
          <a:xfrm rot="1307631">
            <a:off x="209550" y="1524000"/>
            <a:ext cx="1395413" cy="1397000"/>
            <a:chOff x="3321599" y="1171360"/>
            <a:chExt cx="531646" cy="531646"/>
          </a:xfrm>
        </p:grpSpPr>
        <p:sp>
          <p:nvSpPr>
            <p:cNvPr id="23" name="타원 22"/>
            <p:cNvSpPr/>
            <p:nvPr/>
          </p:nvSpPr>
          <p:spPr>
            <a:xfrm>
              <a:off x="3321599" y="1171360"/>
              <a:ext cx="531646" cy="531646"/>
            </a:xfrm>
            <a:prstGeom prst="ellipse">
              <a:avLst/>
            </a:prstGeom>
            <a:solidFill>
              <a:srgbClr val="48A622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3347727" y="1195664"/>
              <a:ext cx="485679" cy="485731"/>
            </a:xfrm>
            <a:prstGeom prst="ellipse">
              <a:avLst/>
            </a:prstGeom>
            <a:noFill/>
            <a:ln w="38100">
              <a:solidFill>
                <a:schemeClr val="bg1">
                  <a:alpha val="8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그룹 72"/>
          <p:cNvGrpSpPr>
            <a:grpSpLocks/>
          </p:cNvGrpSpPr>
          <p:nvPr/>
        </p:nvGrpSpPr>
        <p:grpSpPr bwMode="auto">
          <a:xfrm rot="1307631">
            <a:off x="361950" y="3133725"/>
            <a:ext cx="339725" cy="339725"/>
            <a:chOff x="6320138" y="3183866"/>
            <a:chExt cx="762211" cy="762209"/>
          </a:xfrm>
        </p:grpSpPr>
        <p:sp>
          <p:nvSpPr>
            <p:cNvPr id="26" name="타원 25"/>
            <p:cNvSpPr/>
            <p:nvPr/>
          </p:nvSpPr>
          <p:spPr>
            <a:xfrm>
              <a:off x="6320138" y="3183866"/>
              <a:ext cx="762211" cy="762209"/>
            </a:xfrm>
            <a:prstGeom prst="ellipse">
              <a:avLst/>
            </a:prstGeom>
            <a:solidFill>
              <a:srgbClr val="48A622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타원 26"/>
            <p:cNvSpPr/>
            <p:nvPr/>
          </p:nvSpPr>
          <p:spPr>
            <a:xfrm>
              <a:off x="6376465" y="3240981"/>
              <a:ext cx="648236" cy="644673"/>
            </a:xfrm>
            <a:prstGeom prst="ellipse">
              <a:avLst/>
            </a:prstGeom>
            <a:noFill/>
            <a:ln w="22225">
              <a:solidFill>
                <a:schemeClr val="bg1">
                  <a:alpha val="7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타원 27"/>
          <p:cNvSpPr/>
          <p:nvPr/>
        </p:nvSpPr>
        <p:spPr>
          <a:xfrm rot="20565245">
            <a:off x="8202613" y="3240088"/>
            <a:ext cx="193675" cy="193675"/>
          </a:xfrm>
          <a:prstGeom prst="ellipse">
            <a:avLst/>
          </a:prstGeom>
          <a:solidFill>
            <a:srgbClr val="0070C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후마니타스칼리지</a:t>
            </a:r>
            <a:endParaRPr lang="ko-KR" altLang="en-US" sz="2800" b="1" spc="-150" dirty="0">
              <a:ln>
                <a:prstDash val="solid"/>
              </a:ln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pic>
        <p:nvPicPr>
          <p:cNvPr id="13" name="하늘" descr="02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688" y="1293813"/>
            <a:ext cx="6524625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건물" descr="02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35341" y="2333625"/>
            <a:ext cx="6492370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직사각형 15"/>
          <p:cNvSpPr>
            <a:spLocks noChangeArrowheads="1"/>
          </p:cNvSpPr>
          <p:nvPr/>
        </p:nvSpPr>
        <p:spPr bwMode="auto">
          <a:xfrm>
            <a:off x="1530481" y="1878761"/>
            <a:ext cx="5992066" cy="73866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contourW="31750">
              <a:bevelT w="190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800" b="1" spc="-50" smtClean="0">
                <a:ln w="3175">
                  <a:noFill/>
                </a:ln>
                <a:solidFill>
                  <a:srgbClr val="034EBD"/>
                </a:solidFill>
                <a:effectLst>
                  <a:outerShdw blurRad="88900" dist="63500" dir="2700000" algn="tl" rotWithShape="0">
                    <a:prstClr val="black">
                      <a:alpha val="58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Humanitas College</a:t>
            </a:r>
            <a:endParaRPr lang="ko-KR" altLang="en-US" sz="4800" b="1" spc="-50" smtClean="0">
              <a:ln w="3175">
                <a:noFill/>
              </a:ln>
              <a:solidFill>
                <a:srgbClr val="034EBD"/>
              </a:solidFill>
              <a:effectLst>
                <a:outerShdw blurRad="88900" dist="63500" dir="2700000" algn="tl" rotWithShape="0">
                  <a:prstClr val="black">
                    <a:alpha val="58000"/>
                  </a:prst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grpSp>
        <p:nvGrpSpPr>
          <p:cNvPr id="6" name="그룹 7"/>
          <p:cNvGrpSpPr>
            <a:grpSpLocks/>
          </p:cNvGrpSpPr>
          <p:nvPr/>
        </p:nvGrpSpPr>
        <p:grpSpPr bwMode="auto">
          <a:xfrm>
            <a:off x="981075" y="1017588"/>
            <a:ext cx="7181850" cy="5657850"/>
            <a:chOff x="981075" y="959763"/>
            <a:chExt cx="7181850" cy="5658072"/>
          </a:xfrm>
        </p:grpSpPr>
        <p:pic>
          <p:nvPicPr>
            <p:cNvPr id="16399" name="그림 14" descr="025.png"/>
            <p:cNvPicPr>
              <a:picLocks noChangeAspect="1"/>
            </p:cNvPicPr>
            <p:nvPr/>
          </p:nvPicPr>
          <p:blipFill>
            <a:blip r:embed="rId5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1450262" y="1392117"/>
              <a:ext cx="6283756" cy="4775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0" name="그림 53" descr="패드,1.png"/>
            <p:cNvPicPr>
              <a:picLocks noChangeAspect="1"/>
            </p:cNvPicPr>
            <p:nvPr/>
          </p:nvPicPr>
          <p:blipFill>
            <a:blip r:embed="rId6" cstate="print"/>
            <a:srcRect r="427"/>
            <a:stretch>
              <a:fillRect/>
            </a:stretch>
          </p:blipFill>
          <p:spPr bwMode="auto">
            <a:xfrm>
              <a:off x="981075" y="959763"/>
              <a:ext cx="7181850" cy="565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직사각형 28"/>
          <p:cNvSpPr>
            <a:spLocks noChangeArrowheads="1"/>
          </p:cNvSpPr>
          <p:nvPr/>
        </p:nvSpPr>
        <p:spPr bwMode="auto">
          <a:xfrm>
            <a:off x="1530481" y="1878761"/>
            <a:ext cx="5992066" cy="738664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  <a:scene3d>
              <a:camera prst="orthographicFront">
                <a:rot lat="0" lon="0" rev="0"/>
              </a:camera>
              <a:lightRig rig="threePt" dir="t"/>
            </a:scene3d>
            <a:sp3d contourW="31750">
              <a:bevelT w="19050" h="25400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800" b="1" spc="-50" smtClean="0">
                <a:ln w="3175">
                  <a:noFill/>
                </a:ln>
                <a:solidFill>
                  <a:srgbClr val="034EBD"/>
                </a:solidFill>
                <a:effectLst>
                  <a:outerShdw blurRad="88900" dist="63500" dir="2700000" algn="tl" rotWithShape="0">
                    <a:prstClr val="black">
                      <a:alpha val="58000"/>
                    </a:prst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rPr>
              <a:t>Humanitas College</a:t>
            </a:r>
            <a:endParaRPr lang="ko-KR" altLang="en-US" sz="4800" b="1" spc="-50" smtClean="0">
              <a:ln w="3175">
                <a:noFill/>
              </a:ln>
              <a:solidFill>
                <a:srgbClr val="034EBD"/>
              </a:solidFill>
              <a:effectLst>
                <a:outerShdw blurRad="88900" dist="63500" dir="2700000" algn="tl" rotWithShape="0">
                  <a:prstClr val="black">
                    <a:alpha val="58000"/>
                  </a:prstClr>
                </a:outerShdw>
              </a:effectLst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5E-6 3.23699E-6 L -2.5E-6 0.11907 " pathEditMode="relative" ptsTypes="AA">
                                      <p:cBhvr>
                                        <p:cTn id="52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"/>
                            </p:stCondLst>
                            <p:childTnLst>
                              <p:par>
                                <p:cTn id="5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그룹 63"/>
          <p:cNvGrpSpPr>
            <a:grpSpLocks/>
          </p:cNvGrpSpPr>
          <p:nvPr/>
        </p:nvGrpSpPr>
        <p:grpSpPr bwMode="auto">
          <a:xfrm>
            <a:off x="209550" y="1524000"/>
            <a:ext cx="8631238" cy="4429125"/>
            <a:chOff x="209277" y="1524136"/>
            <a:chExt cx="8631054" cy="4428621"/>
          </a:xfrm>
        </p:grpSpPr>
        <p:grpSp>
          <p:nvGrpSpPr>
            <p:cNvPr id="17434" name="그룹 56"/>
            <p:cNvGrpSpPr>
              <a:grpSpLocks/>
            </p:cNvGrpSpPr>
            <p:nvPr/>
          </p:nvGrpSpPr>
          <p:grpSpPr bwMode="auto">
            <a:xfrm rot="-1034755">
              <a:off x="7363961" y="4343415"/>
              <a:ext cx="1454278" cy="1454278"/>
              <a:chOff x="1756297" y="2703241"/>
              <a:chExt cx="1603898" cy="1603897"/>
            </a:xfrm>
          </p:grpSpPr>
          <p:sp>
            <p:nvSpPr>
              <p:cNvPr id="46" name="타원 45"/>
              <p:cNvSpPr/>
              <p:nvPr/>
            </p:nvSpPr>
            <p:spPr>
              <a:xfrm>
                <a:off x="1756442" y="2703020"/>
                <a:ext cx="1603723" cy="1603573"/>
              </a:xfrm>
              <a:prstGeom prst="ellipse">
                <a:avLst/>
              </a:prstGeom>
              <a:solidFill>
                <a:srgbClr val="0070C0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타원 49"/>
              <p:cNvSpPr/>
              <p:nvPr/>
            </p:nvSpPr>
            <p:spPr>
              <a:xfrm>
                <a:off x="1834554" y="2778195"/>
                <a:ext cx="1447902" cy="1446017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1" name="타원 50"/>
            <p:cNvSpPr/>
            <p:nvPr/>
          </p:nvSpPr>
          <p:spPr>
            <a:xfrm rot="1307631">
              <a:off x="8246619" y="5360687"/>
              <a:ext cx="592124" cy="59207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7436" name="그룹 65"/>
            <p:cNvGrpSpPr>
              <a:grpSpLocks/>
            </p:cNvGrpSpPr>
            <p:nvPr/>
          </p:nvGrpSpPr>
          <p:grpSpPr bwMode="auto">
            <a:xfrm rot="-1034755">
              <a:off x="8409847" y="4025775"/>
              <a:ext cx="430484" cy="432102"/>
              <a:chOff x="6320132" y="3183866"/>
              <a:chExt cx="762210" cy="762209"/>
            </a:xfrm>
          </p:grpSpPr>
          <p:sp>
            <p:nvSpPr>
              <p:cNvPr id="54" name="타원 53"/>
              <p:cNvSpPr/>
              <p:nvPr/>
            </p:nvSpPr>
            <p:spPr>
              <a:xfrm>
                <a:off x="6320721" y="3183913"/>
                <a:ext cx="761714" cy="761590"/>
              </a:xfrm>
              <a:prstGeom prst="ellipse">
                <a:avLst/>
              </a:prstGeom>
              <a:solidFill>
                <a:srgbClr val="0070C0">
                  <a:alpha val="8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타원 54"/>
              <p:cNvSpPr/>
              <p:nvPr/>
            </p:nvSpPr>
            <p:spPr>
              <a:xfrm>
                <a:off x="6381768" y="3235042"/>
                <a:ext cx="646473" cy="646792"/>
              </a:xfrm>
              <a:prstGeom prst="ellipse">
                <a:avLst/>
              </a:prstGeom>
              <a:noFill/>
              <a:ln w="22225">
                <a:solidFill>
                  <a:schemeClr val="bg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" name="타원 55"/>
            <p:cNvSpPr/>
            <p:nvPr/>
          </p:nvSpPr>
          <p:spPr>
            <a:xfrm rot="1307631">
              <a:off x="655355" y="2520973"/>
              <a:ext cx="673086" cy="673023"/>
            </a:xfrm>
            <a:prstGeom prst="ellipse">
              <a:avLst/>
            </a:prstGeom>
            <a:noFill/>
            <a:ln w="1905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17438" name="그룹 59"/>
            <p:cNvGrpSpPr>
              <a:grpSpLocks/>
            </p:cNvGrpSpPr>
            <p:nvPr/>
          </p:nvGrpSpPr>
          <p:grpSpPr bwMode="auto">
            <a:xfrm rot="1307631">
              <a:off x="209277" y="1524136"/>
              <a:ext cx="1396134" cy="1396134"/>
              <a:chOff x="3321599" y="1171360"/>
              <a:chExt cx="531646" cy="531646"/>
            </a:xfrm>
          </p:grpSpPr>
          <p:sp>
            <p:nvSpPr>
              <p:cNvPr id="58" name="타원 57"/>
              <p:cNvSpPr/>
              <p:nvPr/>
            </p:nvSpPr>
            <p:spPr>
              <a:xfrm>
                <a:off x="3321659" y="1171403"/>
                <a:ext cx="531360" cy="531915"/>
              </a:xfrm>
              <a:prstGeom prst="ellipse">
                <a:avLst/>
              </a:prstGeom>
              <a:solidFill>
                <a:srgbClr val="48A622">
                  <a:alpha val="8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타원 58"/>
              <p:cNvSpPr/>
              <p:nvPr/>
            </p:nvSpPr>
            <p:spPr>
              <a:xfrm>
                <a:off x="3347773" y="1195720"/>
                <a:ext cx="485418" cy="485977"/>
              </a:xfrm>
              <a:prstGeom prst="ellipse">
                <a:avLst/>
              </a:prstGeom>
              <a:noFill/>
              <a:ln w="38100">
                <a:solidFill>
                  <a:schemeClr val="bg1">
                    <a:alpha val="83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439" name="그룹 72"/>
            <p:cNvGrpSpPr>
              <a:grpSpLocks/>
            </p:cNvGrpSpPr>
            <p:nvPr/>
          </p:nvGrpSpPr>
          <p:grpSpPr bwMode="auto">
            <a:xfrm rot="1307631">
              <a:off x="362014" y="3133202"/>
              <a:ext cx="338909" cy="340832"/>
              <a:chOff x="6320138" y="3183866"/>
              <a:chExt cx="762211" cy="762209"/>
            </a:xfrm>
          </p:grpSpPr>
          <p:sp>
            <p:nvSpPr>
              <p:cNvPr id="61" name="타원 60"/>
              <p:cNvSpPr/>
              <p:nvPr/>
            </p:nvSpPr>
            <p:spPr>
              <a:xfrm>
                <a:off x="6319282" y="3184892"/>
                <a:ext cx="764030" cy="759646"/>
              </a:xfrm>
              <a:prstGeom prst="ellipse">
                <a:avLst/>
              </a:prstGeom>
              <a:solidFill>
                <a:srgbClr val="48A622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타원 61"/>
              <p:cNvSpPr/>
              <p:nvPr/>
            </p:nvSpPr>
            <p:spPr>
              <a:xfrm>
                <a:off x="6375743" y="3241815"/>
                <a:ext cx="649783" cy="642506"/>
              </a:xfrm>
              <a:prstGeom prst="ellipse">
                <a:avLst/>
              </a:prstGeom>
              <a:noFill/>
              <a:ln w="22225">
                <a:solidFill>
                  <a:schemeClr val="bg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3" name="타원 62"/>
            <p:cNvSpPr/>
            <p:nvPr/>
          </p:nvSpPr>
          <p:spPr>
            <a:xfrm rot="20565245">
              <a:off x="8202170" y="3240029"/>
              <a:ext cx="193671" cy="193653"/>
            </a:xfrm>
            <a:prstGeom prst="ellipse">
              <a:avLst/>
            </a:prstGeom>
            <a:solidFill>
              <a:srgbClr val="0070C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7411" name="하늘" descr="02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9688" y="1293813"/>
            <a:ext cx="6524625" cy="50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026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038" y="4943475"/>
            <a:ext cx="62960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" name="TextBox 21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후마니타스칼리지</a:t>
            </a:r>
            <a:endParaRPr lang="ko-KR" altLang="en-US" sz="2800" b="1" spc="-150" dirty="0">
              <a:ln>
                <a:prstDash val="solid"/>
              </a:ln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grpSp>
        <p:nvGrpSpPr>
          <p:cNvPr id="7" name="그룹 64"/>
          <p:cNvGrpSpPr>
            <a:grpSpLocks/>
          </p:cNvGrpSpPr>
          <p:nvPr/>
        </p:nvGrpSpPr>
        <p:grpSpPr bwMode="auto">
          <a:xfrm>
            <a:off x="1381125" y="1600200"/>
            <a:ext cx="6467475" cy="619125"/>
            <a:chOff x="1381125" y="1600200"/>
            <a:chExt cx="6467475" cy="619125"/>
          </a:xfrm>
        </p:grpSpPr>
        <p:sp>
          <p:nvSpPr>
            <p:cNvPr id="35" name="직사각형 34"/>
            <p:cNvSpPr/>
            <p:nvPr/>
          </p:nvSpPr>
          <p:spPr>
            <a:xfrm>
              <a:off x="1381125" y="1600200"/>
              <a:ext cx="6467475" cy="619125"/>
            </a:xfrm>
            <a:prstGeom prst="rect">
              <a:avLst/>
            </a:prstGeom>
            <a:solidFill>
              <a:srgbClr val="034EBD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11" name="직사각형 10"/>
            <p:cNvSpPr>
              <a:spLocks noChangeArrowheads="1"/>
            </p:cNvSpPr>
            <p:nvPr/>
          </p:nvSpPr>
          <p:spPr bwMode="auto">
            <a:xfrm>
              <a:off x="1575967" y="1674361"/>
              <a:ext cx="5992066" cy="461665"/>
            </a:xfrm>
            <a:prstGeom prst="rect">
              <a:avLst/>
            </a:prstGeom>
            <a:noFill/>
            <a:ln w="3175" algn="ctr">
              <a:noFill/>
              <a:miter lim="800000"/>
              <a:headEnd/>
              <a:tailEnd/>
            </a:ln>
            <a:effectLst/>
          </p:spPr>
          <p:txBody>
            <a:bodyPr lIns="0" tIns="0" rIns="0" bIns="0" anchor="ctr">
              <a:spAutoFit/>
              <a:scene3d>
                <a:camera prst="orthographicFront"/>
                <a:lightRig rig="threePt" dir="t"/>
              </a:scene3d>
              <a:sp3d>
                <a:bevelT w="1270" h="1270"/>
                <a:contourClr>
                  <a:schemeClr val="bg1"/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3000" smtClean="0">
                  <a:solidFill>
                    <a:schemeClr val="bg1"/>
                  </a:solidFill>
                  <a:effectLst>
                    <a:outerShdw blurRad="50800" dist="63500" dir="2700000" algn="tl">
                      <a:srgbClr val="000000">
                        <a:alpha val="40000"/>
                      </a:srgbClr>
                    </a:outerShdw>
                  </a:effectLst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대학 최고 수준의 교양교육 강화</a:t>
              </a:r>
              <a:endParaRPr lang="en-US" altLang="ko-KR" sz="3000" smtClean="0">
                <a:solidFill>
                  <a:schemeClr val="bg1"/>
                </a:solidFill>
                <a:effectLst>
                  <a:outerShdw blurRad="50800" dist="63500" dir="2700000" algn="tl">
                    <a:srgbClr val="000000">
                      <a:alpha val="40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</p:txBody>
        </p:sp>
      </p:grpSp>
      <p:sp>
        <p:nvSpPr>
          <p:cNvPr id="12" name="직사각형 9"/>
          <p:cNvSpPr>
            <a:spLocks noChangeArrowheads="1"/>
          </p:cNvSpPr>
          <p:nvPr/>
        </p:nvSpPr>
        <p:spPr bwMode="auto">
          <a:xfrm>
            <a:off x="1525615" y="2286001"/>
            <a:ext cx="609277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6350" h="635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더 성숙한 인간</a:t>
            </a:r>
            <a:r>
              <a:rPr lang="en-US" altLang="ko-KR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, </a:t>
            </a: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더 나은 세계를 위한 교양교육 전담기구</a:t>
            </a:r>
          </a:p>
        </p:txBody>
      </p:sp>
      <p:sp>
        <p:nvSpPr>
          <p:cNvPr id="17" name="직사각형 9"/>
          <p:cNvSpPr>
            <a:spLocks noChangeArrowheads="1"/>
          </p:cNvSpPr>
          <p:nvPr/>
        </p:nvSpPr>
        <p:spPr bwMode="auto">
          <a:xfrm>
            <a:off x="1525615" y="2659444"/>
            <a:ext cx="609277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6350" h="635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개인과 타인</a:t>
            </a:r>
            <a:r>
              <a:rPr lang="en-US" altLang="ko-KR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,  </a:t>
            </a: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공동체를 이해하고  소통할 줄 아는  </a:t>
            </a:r>
            <a:r>
              <a:rPr lang="ko-KR" altLang="en-US" sz="1400" spc="-5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융복합</a:t>
            </a: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 소양을 갖춘 인재 양성</a:t>
            </a:r>
            <a:endParaRPr lang="en-US" altLang="ko-KR" sz="1400" spc="-50" dirty="0" smtClean="0">
              <a:solidFill>
                <a:schemeClr val="tx1">
                  <a:lumMod val="85000"/>
                  <a:lumOff val="15000"/>
                </a:schemeClr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18" name="직사각형 9"/>
          <p:cNvSpPr>
            <a:spLocks noChangeArrowheads="1"/>
          </p:cNvSpPr>
          <p:nvPr/>
        </p:nvSpPr>
        <p:spPr bwMode="auto">
          <a:xfrm>
            <a:off x="1525615" y="3032887"/>
            <a:ext cx="609277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6350" h="635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신입생 공동필수 중핵과목 신설</a:t>
            </a:r>
            <a:r>
              <a:rPr lang="en-US" altLang="ko-KR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, </a:t>
            </a:r>
            <a:r>
              <a:rPr lang="ko-KR" altLang="en-US" sz="1400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주제 </a:t>
            </a:r>
            <a:r>
              <a:rPr lang="ko-KR" altLang="en-US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영역별 </a:t>
            </a:r>
            <a:r>
              <a:rPr lang="ko-KR" altLang="en-US" sz="1400" spc="-5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배분이수제</a:t>
            </a:r>
            <a:r>
              <a:rPr lang="ko-KR" altLang="en-US" sz="14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 도입</a:t>
            </a:r>
          </a:p>
        </p:txBody>
      </p:sp>
      <p:sp>
        <p:nvSpPr>
          <p:cNvPr id="19" name="직사각형 9"/>
          <p:cNvSpPr>
            <a:spLocks noChangeArrowheads="1"/>
          </p:cNvSpPr>
          <p:nvPr/>
        </p:nvSpPr>
        <p:spPr bwMode="auto">
          <a:xfrm>
            <a:off x="1525615" y="3406330"/>
            <a:ext cx="609277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6350" h="635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시민교육과 사회봉사 프로그램 강화</a:t>
            </a:r>
          </a:p>
        </p:txBody>
      </p:sp>
      <p:sp>
        <p:nvSpPr>
          <p:cNvPr id="20" name="직사각형 9"/>
          <p:cNvSpPr>
            <a:spLocks noChangeArrowheads="1"/>
          </p:cNvSpPr>
          <p:nvPr/>
        </p:nvSpPr>
        <p:spPr bwMode="auto">
          <a:xfrm>
            <a:off x="1525615" y="3779773"/>
            <a:ext cx="609277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6350" h="635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융복합 자율전공제 신설</a:t>
            </a:r>
          </a:p>
        </p:txBody>
      </p:sp>
      <p:sp>
        <p:nvSpPr>
          <p:cNvPr id="21" name="직사각형 9"/>
          <p:cNvSpPr>
            <a:spLocks noChangeArrowheads="1"/>
          </p:cNvSpPr>
          <p:nvPr/>
        </p:nvSpPr>
        <p:spPr bwMode="auto">
          <a:xfrm>
            <a:off x="1525615" y="4153216"/>
            <a:ext cx="609277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6350" h="635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영어</a:t>
            </a:r>
            <a:r>
              <a:rPr lang="en-US" altLang="ko-KR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+1 : </a:t>
            </a: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국제화 언어교육 강화</a:t>
            </a:r>
            <a:r>
              <a:rPr lang="en-US" altLang="ko-KR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, </a:t>
            </a: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글쓰기</a:t>
            </a:r>
            <a:r>
              <a:rPr lang="en-US" altLang="ko-KR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/</a:t>
            </a: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독서토론 강화</a:t>
            </a:r>
            <a:r>
              <a:rPr lang="en-US" altLang="ko-KR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, </a:t>
            </a: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사회 공유 프로그램 운영</a:t>
            </a:r>
          </a:p>
        </p:txBody>
      </p:sp>
      <p:sp>
        <p:nvSpPr>
          <p:cNvPr id="22" name="직사각형 9"/>
          <p:cNvSpPr>
            <a:spLocks noChangeArrowheads="1"/>
          </p:cNvSpPr>
          <p:nvPr/>
        </p:nvSpPr>
        <p:spPr bwMode="auto">
          <a:xfrm>
            <a:off x="1525615" y="4526659"/>
            <a:ext cx="6092770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>
              <a:bevelT w="6350" h="6350"/>
              <a:bevelB w="1270" h="1270"/>
            </a:sp3d>
          </a:bodyPr>
          <a:lstStyle/>
          <a:p>
            <a:pPr marL="85725" indent="-85725" algn="ctr" eaLnBrk="0" hangingPunct="0">
              <a:defRPr/>
            </a:pPr>
            <a:r>
              <a:rPr lang="ko-KR" altLang="en-US" sz="1400" spc="-50"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</a:rPr>
              <a:t>자유교양학 복수전공제 도입</a:t>
            </a:r>
          </a:p>
        </p:txBody>
      </p:sp>
      <p:cxnSp>
        <p:nvCxnSpPr>
          <p:cNvPr id="26" name="직선 연결선 25"/>
          <p:cNvCxnSpPr/>
          <p:nvPr/>
        </p:nvCxnSpPr>
        <p:spPr>
          <a:xfrm>
            <a:off x="1676400" y="2589213"/>
            <a:ext cx="579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1676400" y="2962275"/>
            <a:ext cx="579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>
            <a:off x="1676400" y="3335338"/>
            <a:ext cx="579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1676400" y="3708400"/>
            <a:ext cx="579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1676400" y="4083050"/>
            <a:ext cx="579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/>
          <p:cNvCxnSpPr/>
          <p:nvPr/>
        </p:nvCxnSpPr>
        <p:spPr>
          <a:xfrm>
            <a:off x="1676400" y="4456113"/>
            <a:ext cx="579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1676400" y="4829175"/>
            <a:ext cx="57912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29" name="그룹 7"/>
          <p:cNvGrpSpPr>
            <a:grpSpLocks/>
          </p:cNvGrpSpPr>
          <p:nvPr/>
        </p:nvGrpSpPr>
        <p:grpSpPr bwMode="auto">
          <a:xfrm>
            <a:off x="981075" y="1020888"/>
            <a:ext cx="7181850" cy="5657850"/>
            <a:chOff x="399200" y="959763"/>
            <a:chExt cx="7181850" cy="5658072"/>
          </a:xfrm>
        </p:grpSpPr>
        <p:pic>
          <p:nvPicPr>
            <p:cNvPr id="17430" name="그림 14" descr="025.png"/>
            <p:cNvPicPr>
              <a:picLocks noChangeAspect="1"/>
            </p:cNvPicPr>
            <p:nvPr/>
          </p:nvPicPr>
          <p:blipFill>
            <a:blip r:embed="rId5" cstate="print">
              <a:lum bright="30000"/>
            </a:blip>
            <a:srcRect/>
            <a:stretch>
              <a:fillRect/>
            </a:stretch>
          </p:blipFill>
          <p:spPr bwMode="auto">
            <a:xfrm>
              <a:off x="856512" y="1392117"/>
              <a:ext cx="6283756" cy="4775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1" name="그림 53" descr="패드,1.png"/>
            <p:cNvPicPr>
              <a:picLocks noChangeAspect="1"/>
            </p:cNvPicPr>
            <p:nvPr/>
          </p:nvPicPr>
          <p:blipFill>
            <a:blip r:embed="rId6" cstate="print"/>
            <a:srcRect r="427"/>
            <a:stretch>
              <a:fillRect/>
            </a:stretch>
          </p:blipFill>
          <p:spPr bwMode="auto">
            <a:xfrm>
              <a:off x="399200" y="959763"/>
              <a:ext cx="7181850" cy="565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그룹 23"/>
          <p:cNvGrpSpPr>
            <a:grpSpLocks/>
          </p:cNvGrpSpPr>
          <p:nvPr/>
        </p:nvGrpSpPr>
        <p:grpSpPr bwMode="auto">
          <a:xfrm>
            <a:off x="0" y="2603500"/>
            <a:ext cx="9144000" cy="2197100"/>
            <a:chOff x="-1" y="2602992"/>
            <a:chExt cx="9144001" cy="2198197"/>
          </a:xfrm>
        </p:grpSpPr>
        <p:pic>
          <p:nvPicPr>
            <p:cNvPr id="19474" name="그림 15" descr="6.png"/>
            <p:cNvPicPr>
              <a:picLocks noChangeAspect="1"/>
            </p:cNvPicPr>
            <p:nvPr/>
          </p:nvPicPr>
          <p:blipFill>
            <a:blip r:embed="rId3" cstate="print">
              <a:lum bright="30000" contrast="-30000"/>
            </a:blip>
            <a:srcRect r="27962"/>
            <a:stretch>
              <a:fillRect/>
            </a:stretch>
          </p:blipFill>
          <p:spPr bwMode="auto">
            <a:xfrm>
              <a:off x="-1" y="3140968"/>
              <a:ext cx="9144001" cy="166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그림 16" descr="20-1.png"/>
            <p:cNvPicPr>
              <a:picLocks noChangeAspect="1"/>
            </p:cNvPicPr>
            <p:nvPr/>
          </p:nvPicPr>
          <p:blipFill>
            <a:blip r:embed="rId4" cstate="print">
              <a:lum bright="30000" contrast="-30000"/>
            </a:blip>
            <a:srcRect/>
            <a:stretch>
              <a:fillRect/>
            </a:stretch>
          </p:blipFill>
          <p:spPr bwMode="auto">
            <a:xfrm>
              <a:off x="0" y="2602992"/>
              <a:ext cx="9132787" cy="1544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6" name="그림 17" descr="20-2.png"/>
            <p:cNvPicPr>
              <a:picLocks noChangeAspect="1"/>
            </p:cNvPicPr>
            <p:nvPr/>
          </p:nvPicPr>
          <p:blipFill>
            <a:blip r:embed="rId5" cstate="print">
              <a:lum bright="30000" contrast="-30000"/>
            </a:blip>
            <a:srcRect/>
            <a:stretch>
              <a:fillRect/>
            </a:stretch>
          </p:blipFill>
          <p:spPr bwMode="auto">
            <a:xfrm>
              <a:off x="0" y="3611488"/>
              <a:ext cx="9144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8" name="TextBox 21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후마니타스칼리지 수업 성과</a:t>
            </a:r>
          </a:p>
        </p:txBody>
      </p:sp>
      <p:pic>
        <p:nvPicPr>
          <p:cNvPr id="28" name="신문1" descr="C:\Users\Kim Hyein\Desktop\2013년02월18일~_신종인플루엔자 범부처 사업단 기획홍보프레젠테이션 제작\png\26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4025" y="792163"/>
            <a:ext cx="3024188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신문2" descr="C:\Users\Kim Hyein\Desktop\2013년02월18일~_신종인플루엔자 범부처 사업단 기획홍보프레젠테이션 제작\png\26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39340">
            <a:off x="2968625" y="1598613"/>
            <a:ext cx="3384550" cy="48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신문3" descr="C:\Users\Kim Hyein\Desktop\2013년02월18일~_신종인플루엔자 범부처 사업단 기획홍보프레젠테이션 제작\png\26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510986">
            <a:off x="681038" y="2540000"/>
            <a:ext cx="2959100" cy="380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그룹 20"/>
          <p:cNvGrpSpPr>
            <a:grpSpLocks/>
          </p:cNvGrpSpPr>
          <p:nvPr/>
        </p:nvGrpSpPr>
        <p:grpSpPr bwMode="auto">
          <a:xfrm rot="154087">
            <a:off x="831850" y="1908175"/>
            <a:ext cx="5594350" cy="533400"/>
            <a:chOff x="828675" y="3076575"/>
            <a:chExt cx="7486650" cy="714375"/>
          </a:xfrm>
        </p:grpSpPr>
        <p:sp>
          <p:nvSpPr>
            <p:cNvPr id="39" name="직사각형 38"/>
            <p:cNvSpPr/>
            <p:nvPr/>
          </p:nvSpPr>
          <p:spPr>
            <a:xfrm>
              <a:off x="828675" y="3076575"/>
              <a:ext cx="7486650" cy="7143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23784"/>
              </a:solidFill>
              <a:miter lim="800000"/>
            </a:ln>
            <a:effectLst>
              <a:outerShdw blurRad="50800" dist="25400" dir="2700000" algn="tl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200"/>
            </a:p>
          </p:txBody>
        </p:sp>
        <p:pic>
          <p:nvPicPr>
            <p:cNvPr id="19473" name="그림 39" descr="019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57275" y="3209330"/>
              <a:ext cx="7029450" cy="439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그룹 21"/>
          <p:cNvGrpSpPr>
            <a:grpSpLocks/>
          </p:cNvGrpSpPr>
          <p:nvPr/>
        </p:nvGrpSpPr>
        <p:grpSpPr bwMode="auto">
          <a:xfrm rot="-241402">
            <a:off x="730250" y="2813050"/>
            <a:ext cx="5287963" cy="504825"/>
            <a:chOff x="828675" y="3076575"/>
            <a:chExt cx="7486650" cy="714375"/>
          </a:xfrm>
        </p:grpSpPr>
        <p:sp>
          <p:nvSpPr>
            <p:cNvPr id="37" name="직사각형 36"/>
            <p:cNvSpPr/>
            <p:nvPr/>
          </p:nvSpPr>
          <p:spPr>
            <a:xfrm>
              <a:off x="828675" y="3076575"/>
              <a:ext cx="7486650" cy="7143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23784"/>
              </a:solidFill>
              <a:miter lim="800000"/>
            </a:ln>
            <a:effectLst>
              <a:outerShdw blurRad="50800" dist="25400" dir="2700000" algn="tl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200"/>
            </a:p>
          </p:txBody>
        </p:sp>
        <p:pic>
          <p:nvPicPr>
            <p:cNvPr id="19471" name="그림 37" descr="019.png"/>
            <p:cNvPicPr>
              <a:picLocks noChangeAspect="1"/>
            </p:cNvPicPr>
            <p:nvPr/>
          </p:nvPicPr>
          <p:blipFill>
            <a:blip r:embed="rId10" cstate="print">
              <a:lum bright="-100000"/>
            </a:blip>
            <a:srcRect/>
            <a:stretch>
              <a:fillRect/>
            </a:stretch>
          </p:blipFill>
          <p:spPr bwMode="auto">
            <a:xfrm>
              <a:off x="1057275" y="3235060"/>
              <a:ext cx="7029451" cy="387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그룹 24"/>
          <p:cNvGrpSpPr>
            <a:grpSpLocks/>
          </p:cNvGrpSpPr>
          <p:nvPr/>
        </p:nvGrpSpPr>
        <p:grpSpPr bwMode="auto">
          <a:xfrm rot="207278">
            <a:off x="992188" y="3738563"/>
            <a:ext cx="4462462" cy="468312"/>
            <a:chOff x="828675" y="3076575"/>
            <a:chExt cx="7486650" cy="714375"/>
          </a:xfrm>
        </p:grpSpPr>
        <p:sp>
          <p:nvSpPr>
            <p:cNvPr id="35" name="직사각형 34"/>
            <p:cNvSpPr/>
            <p:nvPr/>
          </p:nvSpPr>
          <p:spPr>
            <a:xfrm>
              <a:off x="828675" y="3076575"/>
              <a:ext cx="7486650" cy="7143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23784"/>
              </a:solidFill>
              <a:miter lim="800000"/>
            </a:ln>
            <a:effectLst>
              <a:outerShdw blurRad="50800" dist="25400" dir="2700000" algn="tl" rotWithShape="0">
                <a:prstClr val="black">
                  <a:alpha val="7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200"/>
            </a:p>
          </p:txBody>
        </p:sp>
        <p:pic>
          <p:nvPicPr>
            <p:cNvPr id="19469" name="그림 35" descr="019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 bwMode="auto">
            <a:xfrm>
              <a:off x="1040714" y="3241193"/>
              <a:ext cx="7069535" cy="35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4" name="그림 43" descr="069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1500" y="1685925"/>
            <a:ext cx="300672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직사각형 31"/>
          <p:cNvSpPr/>
          <p:nvPr/>
        </p:nvSpPr>
        <p:spPr>
          <a:xfrm>
            <a:off x="9267825" y="0"/>
            <a:ext cx="371475" cy="323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-5.55556E-6 L 0.05416 -5.55556E-6 " pathEditMode="relative" ptsTypes="AA">
                                      <p:cBhvr>
                                        <p:cTn id="28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"/>
                            </p:stCondLst>
                            <p:childTnLst>
                              <p:par>
                                <p:cTn id="4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바닥" descr="06.png"/>
          <p:cNvPicPr>
            <a:picLocks noChangeAspect="1"/>
          </p:cNvPicPr>
          <p:nvPr/>
        </p:nvPicPr>
        <p:blipFill>
          <a:blip r:embed="rId3" cstate="print"/>
          <a:srcRect t="56300"/>
          <a:stretch>
            <a:fillRect/>
          </a:stretch>
        </p:blipFill>
        <p:spPr bwMode="auto">
          <a:xfrm>
            <a:off x="0" y="3860800"/>
            <a:ext cx="913923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23"/>
          <p:cNvGrpSpPr>
            <a:grpSpLocks/>
          </p:cNvGrpSpPr>
          <p:nvPr/>
        </p:nvGrpSpPr>
        <p:grpSpPr bwMode="auto">
          <a:xfrm>
            <a:off x="0" y="2603500"/>
            <a:ext cx="9144000" cy="2197100"/>
            <a:chOff x="-1" y="2602992"/>
            <a:chExt cx="9144001" cy="2198197"/>
          </a:xfrm>
        </p:grpSpPr>
        <p:pic>
          <p:nvPicPr>
            <p:cNvPr id="14368" name="그림 15" descr="6.png"/>
            <p:cNvPicPr>
              <a:picLocks noChangeAspect="1"/>
            </p:cNvPicPr>
            <p:nvPr/>
          </p:nvPicPr>
          <p:blipFill>
            <a:blip r:embed="rId4" cstate="print">
              <a:lum bright="30000" contrast="-30000"/>
            </a:blip>
            <a:srcRect r="27962"/>
            <a:stretch>
              <a:fillRect/>
            </a:stretch>
          </p:blipFill>
          <p:spPr bwMode="auto">
            <a:xfrm>
              <a:off x="-1" y="3140968"/>
              <a:ext cx="9144001" cy="166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9" name="그림 16" descr="20-1.png"/>
            <p:cNvPicPr>
              <a:picLocks noChangeAspect="1"/>
            </p:cNvPicPr>
            <p:nvPr/>
          </p:nvPicPr>
          <p:blipFill>
            <a:blip r:embed="rId5" cstate="print">
              <a:lum bright="30000" contrast="-30000"/>
            </a:blip>
            <a:srcRect/>
            <a:stretch>
              <a:fillRect/>
            </a:stretch>
          </p:blipFill>
          <p:spPr bwMode="auto">
            <a:xfrm>
              <a:off x="0" y="2602992"/>
              <a:ext cx="9132787" cy="1544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0" name="그림 17" descr="20-2.png"/>
            <p:cNvPicPr>
              <a:picLocks noChangeAspect="1"/>
            </p:cNvPicPr>
            <p:nvPr/>
          </p:nvPicPr>
          <p:blipFill>
            <a:blip r:embed="rId6" cstate="print">
              <a:lum bright="30000" contrast="-30000"/>
            </a:blip>
            <a:srcRect/>
            <a:stretch>
              <a:fillRect/>
            </a:stretch>
          </p:blipFill>
          <p:spPr bwMode="auto">
            <a:xfrm>
              <a:off x="0" y="3611488"/>
              <a:ext cx="91440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8" name="TextBox 217"/>
          <p:cNvSpPr txBox="1"/>
          <p:nvPr/>
        </p:nvSpPr>
        <p:spPr bwMode="auto">
          <a:xfrm>
            <a:off x="0" y="0"/>
            <a:ext cx="7148328" cy="648997"/>
          </a:xfrm>
          <a:prstGeom prst="rect">
            <a:avLst/>
          </a:prstGeom>
          <a:noFill/>
        </p:spPr>
        <p:txBody>
          <a:bodyPr lIns="324000" tIns="21600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lnSpc>
                <a:spcPts val="3000"/>
              </a:lnSpc>
              <a:defRPr/>
            </a:pPr>
            <a:r>
              <a:rPr lang="ko-KR" altLang="en-US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잘 가르치는 대학</a:t>
            </a:r>
            <a:r>
              <a:rPr lang="en-US" altLang="ko-KR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, </a:t>
            </a:r>
            <a:r>
              <a:rPr lang="ko-KR" altLang="en-US" sz="2800" b="1" spc="-150" smtClean="0">
                <a:ln>
                  <a:prstDash val="solid"/>
                </a:ln>
                <a:latin typeface="산돌고딕B" pitchFamily="18" charset="-127"/>
                <a:ea typeface="산돌고딕B" pitchFamily="18" charset="-127"/>
                <a:cs typeface="Arial" pitchFamily="34" charset="0"/>
              </a:rPr>
              <a:t>경희</a:t>
            </a:r>
            <a:endParaRPr lang="ko-KR" altLang="en-US" sz="2800" b="1" spc="-150" dirty="0">
              <a:ln>
                <a:prstDash val="solid"/>
              </a:ln>
              <a:latin typeface="산돌고딕B" pitchFamily="18" charset="-127"/>
              <a:ea typeface="산돌고딕B" pitchFamily="18" charset="-127"/>
              <a:cs typeface="Arial" pitchFamily="34" charset="0"/>
            </a:endParaRPr>
          </a:p>
        </p:txBody>
      </p:sp>
      <p:grpSp>
        <p:nvGrpSpPr>
          <p:cNvPr id="3" name="그룹 75"/>
          <p:cNvGrpSpPr>
            <a:grpSpLocks/>
          </p:cNvGrpSpPr>
          <p:nvPr/>
        </p:nvGrpSpPr>
        <p:grpSpPr bwMode="auto">
          <a:xfrm>
            <a:off x="342900" y="949324"/>
            <a:ext cx="4419600" cy="710067"/>
            <a:chOff x="333053" y="1087571"/>
            <a:chExt cx="4418782" cy="711677"/>
          </a:xfrm>
        </p:grpSpPr>
        <p:sp>
          <p:nvSpPr>
            <p:cNvPr id="10" name="직사각형 3-1"/>
            <p:cNvSpPr>
              <a:spLocks noChangeArrowheads="1"/>
            </p:cNvSpPr>
            <p:nvPr/>
          </p:nvSpPr>
          <p:spPr bwMode="auto">
            <a:xfrm>
              <a:off x="445687" y="1087571"/>
              <a:ext cx="4306148" cy="711677"/>
            </a:xfrm>
            <a:prstGeom prst="rect">
              <a:avLst/>
            </a:prstGeom>
            <a:noFill/>
          </p:spPr>
          <p:txBody>
            <a:bodyPr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eaLnBrk="0" hangingPunct="0">
                <a:defRPr/>
              </a:pPr>
              <a:r>
                <a:rPr lang="ko-KR" altLang="en-US" sz="20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교육 역량강화 지원사업</a:t>
              </a:r>
              <a:r>
                <a:rPr lang="en-US" altLang="ko-KR" sz="20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,</a:t>
              </a:r>
            </a:p>
            <a:p>
              <a:pPr marL="85725" indent="-85725" eaLnBrk="0" hangingPunct="0">
                <a:defRPr/>
              </a:pPr>
              <a:r>
                <a:rPr lang="en-US" altLang="ko-KR" sz="20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5</a:t>
              </a:r>
              <a:r>
                <a:rPr lang="ko-KR" altLang="en-US" sz="2000" b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년 연속 선정 </a:t>
              </a:r>
              <a:r>
                <a:rPr lang="en-US" altLang="ko-KR" sz="1600" b="1" spc="-5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(2008-2012)</a:t>
              </a:r>
              <a:endParaRPr lang="en-US" altLang="ko-KR" sz="1600" b="1" spc="-50" dirty="0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B" pitchFamily="18" charset="-127"/>
                <a:ea typeface="산돌고딕B" pitchFamily="18" charset="-127"/>
                <a:cs typeface="Arial" pitchFamily="34" charset="0"/>
              </a:endParaRPr>
            </a:p>
          </p:txBody>
        </p:sp>
        <p:sp>
          <p:nvSpPr>
            <p:cNvPr id="11" name="직사각형 10"/>
            <p:cNvSpPr/>
            <p:nvPr/>
          </p:nvSpPr>
          <p:spPr bwMode="auto">
            <a:xfrm rot="16200000">
              <a:off x="333053" y="1237427"/>
              <a:ext cx="72000" cy="72000"/>
            </a:xfrm>
            <a:prstGeom prst="rect">
              <a:avLst/>
            </a:prstGeom>
            <a:solidFill>
              <a:srgbClr val="9E0E0E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" name="그룹 75"/>
          <p:cNvGrpSpPr>
            <a:grpSpLocks/>
          </p:cNvGrpSpPr>
          <p:nvPr/>
        </p:nvGrpSpPr>
        <p:grpSpPr bwMode="auto">
          <a:xfrm>
            <a:off x="4843463" y="948071"/>
            <a:ext cx="4150575" cy="402291"/>
            <a:chOff x="333053" y="1086312"/>
            <a:chExt cx="4150025" cy="402944"/>
          </a:xfrm>
        </p:grpSpPr>
        <p:sp>
          <p:nvSpPr>
            <p:cNvPr id="13" name="직사각형 3-1"/>
            <p:cNvSpPr>
              <a:spLocks noChangeArrowheads="1"/>
            </p:cNvSpPr>
            <p:nvPr/>
          </p:nvSpPr>
          <p:spPr bwMode="auto">
            <a:xfrm>
              <a:off x="455210" y="1086312"/>
              <a:ext cx="4027868" cy="402944"/>
            </a:xfrm>
            <a:prstGeom prst="rect">
              <a:avLst/>
            </a:prstGeom>
            <a:noFill/>
          </p:spPr>
          <p:txBody>
            <a:bodyPr wrap="square" lIns="90000" tIns="46800" rIns="90000" bIns="4680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+mn-cs"/>
                </a:defRPr>
              </a:lvl9pPr>
            </a:lstStyle>
            <a:p>
              <a:pPr marL="85725" indent="-85725" eaLnBrk="0" hangingPunct="0">
                <a:defRPr/>
              </a:pPr>
              <a:r>
                <a:rPr lang="ko-KR" altLang="en-US" sz="2000" b="1" dirty="0" err="1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로스쿨</a:t>
              </a:r>
              <a:r>
                <a:rPr lang="ko-KR" altLang="en-US" sz="2000" b="1" dirty="0" smtClean="0">
                  <a:ln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산돌고딕B" pitchFamily="18" charset="-127"/>
                  <a:ea typeface="산돌고딕B" pitchFamily="18" charset="-127"/>
                  <a:cs typeface="Arial" pitchFamily="34" charset="0"/>
                </a:rPr>
                <a:t> 졸업자 전원 변호사 시험 합격</a:t>
              </a:r>
            </a:p>
          </p:txBody>
        </p:sp>
        <p:sp>
          <p:nvSpPr>
            <p:cNvPr id="14" name="직사각형 13"/>
            <p:cNvSpPr/>
            <p:nvPr/>
          </p:nvSpPr>
          <p:spPr bwMode="auto">
            <a:xfrm rot="16200000">
              <a:off x="333053" y="1237427"/>
              <a:ext cx="72000" cy="72000"/>
            </a:xfrm>
            <a:prstGeom prst="rect">
              <a:avLst/>
            </a:prstGeom>
            <a:solidFill>
              <a:srgbClr val="9E0E0E"/>
            </a:solidFill>
            <a:ln w="6350"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6" name="직사각형 9"/>
          <p:cNvSpPr>
            <a:spLocks noChangeArrowheads="1"/>
          </p:cNvSpPr>
          <p:nvPr/>
        </p:nvSpPr>
        <p:spPr bwMode="auto">
          <a:xfrm>
            <a:off x="504826" y="1631683"/>
            <a:ext cx="41621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eaLnBrk="0" hangingPunct="0">
              <a:buFontTx/>
              <a:buChar char="-"/>
              <a:defRPr/>
            </a:pP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교육 </a:t>
            </a:r>
            <a:r>
              <a:rPr lang="ko-KR" altLang="en-US" sz="1600" b="1" smtClean="0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여건 및 교육성과의 </a:t>
            </a: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탁월성 인정받아</a:t>
            </a:r>
            <a:r>
              <a:rPr lang="en-US" altLang="ko-KR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, </a:t>
            </a:r>
          </a:p>
          <a:p>
            <a:pPr indent="85725" eaLnBrk="0" hangingPunct="0">
              <a:defRPr/>
            </a:pPr>
            <a:r>
              <a:rPr lang="en-US" altLang="ko-KR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3</a:t>
            </a: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년 연속</a:t>
            </a: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 </a:t>
            </a:r>
            <a:r>
              <a:rPr lang="en-US" altLang="ko-KR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‘</a:t>
            </a: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우수대학</a:t>
            </a:r>
            <a:r>
              <a:rPr lang="en-US" altLang="ko-KR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’</a:t>
            </a:r>
            <a:r>
              <a:rPr lang="ko-KR" altLang="en-US" sz="1600" b="1">
                <a:ln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산돌고딕 M" pitchFamily="18" charset="-127"/>
                <a:ea typeface="산돌고딕 M" pitchFamily="18" charset="-127"/>
              </a:rPr>
              <a:t>에 뽑혀</a:t>
            </a:r>
            <a:endParaRPr lang="en-US" altLang="ko-KR" sz="1600" b="1" dirty="0">
              <a:ln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pic>
        <p:nvPicPr>
          <p:cNvPr id="28" name="그림 27" descr="046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6413" y="2608263"/>
            <a:ext cx="3203575" cy="401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그림 94" descr="066.png"/>
          <p:cNvPicPr preferRelativeResize="0">
            <a:picLocks/>
          </p:cNvPicPr>
          <p:nvPr/>
        </p:nvPicPr>
        <p:blipFill>
          <a:blip r:embed="rId8" cstate="print">
            <a:lum bright="-6000" contrast="14000"/>
          </a:blip>
          <a:srcRect/>
          <a:stretch>
            <a:fillRect/>
          </a:stretch>
        </p:blipFill>
        <p:spPr bwMode="auto">
          <a:xfrm>
            <a:off x="7334250" y="2530475"/>
            <a:ext cx="1004888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직사각형 29"/>
          <p:cNvSpPr/>
          <p:nvPr/>
        </p:nvSpPr>
        <p:spPr bwMode="auto">
          <a:xfrm>
            <a:off x="7734934" y="6057647"/>
            <a:ext cx="634790" cy="276999"/>
          </a:xfrm>
          <a:prstGeom prst="rect">
            <a:avLst/>
          </a:prstGeom>
          <a:noFill/>
          <a:scene3d>
            <a:camera prst="orthographicFront"/>
            <a:lightRig rig="balanced" dir="t"/>
          </a:scene3d>
          <a:sp3d>
            <a:bevelT w="1270" h="1270"/>
          </a:sp3d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balanced" dir="t"/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eaLnBrk="0" hangingPunct="0">
              <a:lnSpc>
                <a:spcPct val="90000"/>
              </a:lnSpc>
              <a:defRPr/>
            </a:pPr>
            <a:r>
              <a:rPr lang="ko-KR" altLang="en-US" sz="2000" spc="-150" smtClean="0">
                <a:ln>
                  <a:prstDash val="solid"/>
                </a:ln>
                <a:solidFill>
                  <a:schemeClr val="tx1"/>
                </a:solidFill>
                <a:latin typeface="산돌고딕B" pitchFamily="18" charset="-127"/>
                <a:ea typeface="산돌고딕B" pitchFamily="18" charset="-127"/>
              </a:rPr>
              <a:t>경희대</a:t>
            </a:r>
            <a:endParaRPr lang="ko-KR" altLang="en-US" sz="2000" spc="-150" dirty="0" smtClean="0">
              <a:ln>
                <a:prstDash val="solid"/>
              </a:ln>
              <a:solidFill>
                <a:schemeClr val="tx1"/>
              </a:solidFill>
              <a:latin typeface="산돌고딕B" pitchFamily="18" charset="-127"/>
              <a:ea typeface="산돌고딕B" pitchFamily="18" charset="-127"/>
            </a:endParaRPr>
          </a:p>
        </p:txBody>
      </p:sp>
      <p:pic>
        <p:nvPicPr>
          <p:cNvPr id="35" name="그림 94" descr="066.png"/>
          <p:cNvPicPr preferRelativeResize="0">
            <a:picLocks/>
          </p:cNvPicPr>
          <p:nvPr/>
        </p:nvPicPr>
        <p:blipFill>
          <a:blip r:embed="rId9" cstate="print">
            <a:lum bright="-10000" contrast="46000"/>
            <a:grayscl/>
          </a:blip>
          <a:srcRect/>
          <a:stretch>
            <a:fillRect/>
          </a:stretch>
        </p:blipFill>
        <p:spPr bwMode="auto">
          <a:xfrm>
            <a:off x="6464300" y="2981325"/>
            <a:ext cx="1004888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직사각형 35"/>
          <p:cNvSpPr/>
          <p:nvPr/>
        </p:nvSpPr>
        <p:spPr bwMode="auto">
          <a:xfrm>
            <a:off x="6885120" y="6085347"/>
            <a:ext cx="495328" cy="2215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" h="1270"/>
          </a:sp3d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eaLnBrk="0" hangingPunct="0">
              <a:lnSpc>
                <a:spcPct val="90000"/>
              </a:lnSpc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고려대</a:t>
            </a:r>
            <a:endParaRPr lang="ko-KR" altLang="en-US" sz="1600" spc="-150" dirty="0" smtClean="0">
              <a:ln>
                <a:prstDash val="solid"/>
              </a:ln>
              <a:solidFill>
                <a:schemeClr val="tx1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6945866" y="2750006"/>
            <a:ext cx="395942" cy="22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12700" h="127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-457200" algn="l" eaLnBrk="0" hangingPunct="0">
              <a:lnSpc>
                <a:spcPct val="90000"/>
              </a:lnSpc>
              <a:defRPr/>
            </a:pPr>
            <a:r>
              <a:rPr lang="en-US" altLang="ko-KR" sz="1600" kern="0" spc="-15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산돌고딕 M" pitchFamily="18" charset="-127"/>
                <a:ea typeface="산돌고딕 M" pitchFamily="18" charset="-127"/>
              </a:rPr>
              <a:t>98.9</a:t>
            </a:r>
            <a:r>
              <a:rPr lang="en-US" altLang="ko-KR" sz="1100" kern="0" spc="-15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산돌고딕 M" pitchFamily="18" charset="-127"/>
                <a:ea typeface="산돌고딕 M" pitchFamily="18" charset="-127"/>
              </a:rPr>
              <a:t>%</a:t>
            </a:r>
            <a:endParaRPr lang="ko-KR" altLang="en-US" sz="1100" kern="0" spc="-150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산돌고딕 M" pitchFamily="18" charset="-127"/>
              <a:ea typeface="산돌고딕 M" pitchFamily="18" charset="-127"/>
            </a:endParaRPr>
          </a:p>
        </p:txBody>
      </p:sp>
      <p:pic>
        <p:nvPicPr>
          <p:cNvPr id="38" name="그림 94" descr="066.png"/>
          <p:cNvPicPr preferRelativeResize="0">
            <a:picLocks/>
          </p:cNvPicPr>
          <p:nvPr/>
        </p:nvPicPr>
        <p:blipFill>
          <a:blip r:embed="rId9" cstate="print">
            <a:lum bright="-10000" contrast="46000"/>
            <a:grayscl/>
          </a:blip>
          <a:srcRect/>
          <a:stretch>
            <a:fillRect/>
          </a:stretch>
        </p:blipFill>
        <p:spPr bwMode="auto">
          <a:xfrm>
            <a:off x="5575300" y="3522663"/>
            <a:ext cx="1006475" cy="263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직사각형 38"/>
          <p:cNvSpPr/>
          <p:nvPr/>
        </p:nvSpPr>
        <p:spPr bwMode="auto">
          <a:xfrm>
            <a:off x="6032223" y="6085347"/>
            <a:ext cx="495328" cy="2215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" h="1270"/>
          </a:sp3d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eaLnBrk="0" hangingPunct="0">
              <a:lnSpc>
                <a:spcPct val="90000"/>
              </a:lnSpc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서울대</a:t>
            </a:r>
            <a:endParaRPr lang="ko-KR" altLang="en-US" sz="1600" spc="-150" dirty="0" smtClean="0">
              <a:ln>
                <a:prstDash val="solid"/>
              </a:ln>
              <a:solidFill>
                <a:schemeClr val="tx1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6069398" y="3282707"/>
            <a:ext cx="395942" cy="22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12700" h="127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-457200" algn="l" eaLnBrk="0" hangingPunct="0">
              <a:lnSpc>
                <a:spcPct val="90000"/>
              </a:lnSpc>
              <a:defRPr/>
            </a:pPr>
            <a:r>
              <a:rPr lang="en-US" altLang="ko-KR" sz="1600" kern="0" spc="-15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산돌고딕 M" pitchFamily="18" charset="-127"/>
                <a:ea typeface="산돌고딕 M" pitchFamily="18" charset="-127"/>
              </a:rPr>
              <a:t>97.4</a:t>
            </a:r>
            <a:r>
              <a:rPr lang="en-US" altLang="ko-KR" sz="1100" kern="0" spc="-15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산돌고딕 M" pitchFamily="18" charset="-127"/>
                <a:ea typeface="산돌고딕 M" pitchFamily="18" charset="-127"/>
              </a:rPr>
              <a:t>%</a:t>
            </a:r>
            <a:endParaRPr lang="ko-KR" altLang="en-US" sz="1100" kern="0" spc="-150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산돌고딕 M" pitchFamily="18" charset="-127"/>
              <a:ea typeface="산돌고딕 M" pitchFamily="18" charset="-127"/>
            </a:endParaRPr>
          </a:p>
        </p:txBody>
      </p:sp>
      <p:pic>
        <p:nvPicPr>
          <p:cNvPr id="41" name="그림 94" descr="066.png"/>
          <p:cNvPicPr preferRelativeResize="0">
            <a:picLocks/>
          </p:cNvPicPr>
          <p:nvPr/>
        </p:nvPicPr>
        <p:blipFill>
          <a:blip r:embed="rId9" cstate="print">
            <a:lum bright="-10000" contrast="46000"/>
            <a:grayscl/>
          </a:blip>
          <a:srcRect/>
          <a:stretch>
            <a:fillRect/>
          </a:stretch>
        </p:blipFill>
        <p:spPr bwMode="auto">
          <a:xfrm>
            <a:off x="4706938" y="3802063"/>
            <a:ext cx="1004887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직사각형 41"/>
          <p:cNvSpPr/>
          <p:nvPr/>
        </p:nvSpPr>
        <p:spPr bwMode="auto">
          <a:xfrm>
            <a:off x="5047102" y="6085347"/>
            <a:ext cx="660438" cy="2215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270" h="1270"/>
          </a:sp3d>
        </p:spPr>
        <p:txBody>
          <a:bodyPr wrap="none" lIns="0" tIns="0" rIns="0" bIns="0" anchor="ctr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 eaLnBrk="0" hangingPunct="0">
              <a:lnSpc>
                <a:spcPct val="90000"/>
              </a:lnSpc>
              <a:defRPr/>
            </a:pPr>
            <a:r>
              <a:rPr lang="ko-KR" altLang="en-US" sz="1600" spc="-150" smtClean="0">
                <a:ln>
                  <a:prstDash val="solid"/>
                </a:ln>
                <a:solidFill>
                  <a:schemeClr val="tx1"/>
                </a:solidFill>
                <a:latin typeface="산돌고딕 M" pitchFamily="18" charset="-127"/>
                <a:ea typeface="산돌고딕 M" pitchFamily="18" charset="-127"/>
              </a:rPr>
              <a:t>성균관대</a:t>
            </a:r>
            <a:endParaRPr lang="ko-KR" altLang="en-US" sz="1600" spc="-150" dirty="0" smtClean="0">
              <a:ln>
                <a:prstDash val="solid"/>
              </a:ln>
              <a:solidFill>
                <a:schemeClr val="tx1"/>
              </a:solidFill>
              <a:latin typeface="산돌고딕 M" pitchFamily="18" charset="-127"/>
              <a:ea typeface="산돌고딕 M" pitchFamily="18" charset="-127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5166846" y="3562601"/>
            <a:ext cx="395942" cy="22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prstMaterial="matte">
              <a:bevelT w="12700" h="12700" prst="artDeco"/>
              <a:contourClr>
                <a:schemeClr val="bg1"/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-457200" algn="l" eaLnBrk="0" hangingPunct="0">
              <a:lnSpc>
                <a:spcPct val="90000"/>
              </a:lnSpc>
              <a:defRPr/>
            </a:pPr>
            <a:r>
              <a:rPr lang="en-US" altLang="ko-KR" sz="1600" kern="0" spc="-15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산돌고딕 M" pitchFamily="18" charset="-127"/>
                <a:ea typeface="산돌고딕 M" pitchFamily="18" charset="-127"/>
              </a:rPr>
              <a:t>96.1</a:t>
            </a:r>
            <a:r>
              <a:rPr lang="en-US" altLang="ko-KR" sz="1100" kern="0" spc="-150" smtClean="0">
                <a:ln w="1143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산돌고딕 M" pitchFamily="18" charset="-127"/>
                <a:ea typeface="산돌고딕 M" pitchFamily="18" charset="-127"/>
              </a:rPr>
              <a:t>%</a:t>
            </a:r>
            <a:endParaRPr lang="ko-KR" altLang="en-US" sz="1100" kern="0" spc="-150" dirty="0" smtClean="0">
              <a:ln w="11430"/>
              <a:solidFill>
                <a:schemeClr val="tx1">
                  <a:lumMod val="75000"/>
                  <a:lumOff val="25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산돌고딕 M" pitchFamily="18" charset="-127"/>
              <a:ea typeface="산돌고딕 M" pitchFamily="18" charset="-127"/>
            </a:endParaRPr>
          </a:p>
        </p:txBody>
      </p:sp>
      <p:pic>
        <p:nvPicPr>
          <p:cNvPr id="54" name="그림 53" descr="048.png"/>
          <p:cNvPicPr>
            <a:picLocks noChangeAspect="1"/>
          </p:cNvPicPr>
          <p:nvPr/>
        </p:nvPicPr>
        <p:blipFill>
          <a:blip r:embed="rId10" cstate="print">
            <a:lum bright="2000" contrast="10000"/>
          </a:blip>
          <a:srcRect/>
          <a:stretch>
            <a:fillRect/>
          </a:stretch>
        </p:blipFill>
        <p:spPr bwMode="auto">
          <a:xfrm>
            <a:off x="846138" y="5191125"/>
            <a:ext cx="405923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직사각형 28"/>
          <p:cNvSpPr/>
          <p:nvPr/>
        </p:nvSpPr>
        <p:spPr bwMode="auto">
          <a:xfrm>
            <a:off x="7536466" y="2057399"/>
            <a:ext cx="925372" cy="4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6350" h="1905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-457200" algn="l" eaLnBrk="0" hangingPunct="0">
              <a:lnSpc>
                <a:spcPct val="90000"/>
              </a:lnSpc>
              <a:defRPr/>
            </a:pPr>
            <a:r>
              <a:rPr lang="en-US" altLang="ko-KR" sz="3600" b="1" kern="0" spc="-350" smtClean="0">
                <a:ln w="11430"/>
                <a:solidFill>
                  <a:srgbClr val="E75707"/>
                </a:soli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rPr>
              <a:t>1</a:t>
            </a:r>
            <a:r>
              <a:rPr lang="en-US" altLang="ko-KR" sz="3600" b="1" kern="0" spc="-150" smtClean="0">
                <a:ln w="11430"/>
                <a:solidFill>
                  <a:srgbClr val="E75707"/>
                </a:soli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rPr>
              <a:t>00</a:t>
            </a:r>
            <a:r>
              <a:rPr lang="en-US" altLang="ko-KR" sz="2400" b="1" kern="0" smtClean="0">
                <a:ln w="11430"/>
                <a:solidFill>
                  <a:srgbClr val="E75707"/>
                </a:soli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rPr>
              <a:t>%</a:t>
            </a:r>
            <a:endParaRPr lang="ko-KR" altLang="en-US" sz="2400" b="1" kern="0" dirty="0" smtClean="0">
              <a:ln w="11430"/>
              <a:solidFill>
                <a:srgbClr val="E75707"/>
              </a:solidFill>
              <a:effectLst>
                <a:outerShdw blurRad="76200" dist="50800" dir="5400000" algn="tl" rotWithShape="0">
                  <a:srgbClr val="000000">
                    <a:alpha val="29000"/>
                  </a:srgbClr>
                </a:outerShdw>
              </a:effectLst>
              <a:latin typeface="산돌고딕B" pitchFamily="18" charset="-127"/>
              <a:ea typeface="산돌고딕B" pitchFamily="18" charset="-127"/>
            </a:endParaRPr>
          </a:p>
        </p:txBody>
      </p:sp>
      <p:sp>
        <p:nvSpPr>
          <p:cNvPr id="31" name="직사각형 30"/>
          <p:cNvSpPr/>
          <p:nvPr/>
        </p:nvSpPr>
        <p:spPr bwMode="auto">
          <a:xfrm>
            <a:off x="7536466" y="2057399"/>
            <a:ext cx="925372" cy="4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6350" h="1905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" lvl="1" indent="-457200" algn="l" eaLnBrk="0" hangingPunct="0">
              <a:lnSpc>
                <a:spcPct val="90000"/>
              </a:lnSpc>
              <a:defRPr/>
            </a:pPr>
            <a:r>
              <a:rPr lang="en-US" altLang="ko-KR" sz="3600" b="1" kern="0" spc="-350" smtClean="0">
                <a:ln w="11430"/>
                <a:solidFill>
                  <a:srgbClr val="E75707"/>
                </a:soli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rPr>
              <a:t>1</a:t>
            </a:r>
            <a:r>
              <a:rPr lang="en-US" altLang="ko-KR" sz="3600" b="1" kern="0" spc="-150" smtClean="0">
                <a:ln w="11430"/>
                <a:solidFill>
                  <a:srgbClr val="E75707"/>
                </a:soli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rPr>
              <a:t>00</a:t>
            </a:r>
            <a:r>
              <a:rPr lang="en-US" altLang="ko-KR" sz="2400" b="1" kern="0" smtClean="0">
                <a:ln w="11430"/>
                <a:solidFill>
                  <a:srgbClr val="E75707"/>
                </a:solidFill>
                <a:effectLst>
                  <a:outerShdw blurRad="76200" dist="50800" dir="5400000" algn="tl" rotWithShape="0">
                    <a:srgbClr val="000000">
                      <a:alpha val="29000"/>
                    </a:srgbClr>
                  </a:outerShdw>
                </a:effectLst>
                <a:latin typeface="산돌고딕B" pitchFamily="18" charset="-127"/>
                <a:ea typeface="산돌고딕B" pitchFamily="18" charset="-127"/>
              </a:rPr>
              <a:t>%</a:t>
            </a:r>
            <a:endParaRPr lang="ko-KR" altLang="en-US" sz="2400" b="1" kern="0" dirty="0" smtClean="0">
              <a:ln w="11430"/>
              <a:solidFill>
                <a:srgbClr val="E75707"/>
              </a:solidFill>
              <a:effectLst>
                <a:outerShdw blurRad="76200" dist="50800" dir="5400000" algn="tl" rotWithShape="0">
                  <a:srgbClr val="000000">
                    <a:alpha val="29000"/>
                  </a:srgbClr>
                </a:outerShdw>
              </a:effectLst>
              <a:latin typeface="산돌고딕B" pitchFamily="18" charset="-127"/>
              <a:ea typeface="산돌고딕B" pitchFamily="18" charset="-127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13 0.00139 L 0.00191 0.00139 " pathEditMode="relative" rAng="0" ptsTypes="AA">
                                      <p:cBhvr>
                                        <p:cTn id="9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7.40741E-7 L -0.07084 -7.40741E-7 " pathEditMode="relative" ptsTypes="AA">
                                      <p:cBhvr>
                                        <p:cTn id="18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8.33333E-7 0.07222 " pathEditMode="relative" ptsTypes="AA">
                                      <p:cBhvr>
                                        <p:cTn id="25" dur="7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23 7.40741E-7 L -2.77778E-6 7.40741E-7 " pathEditMode="relative" rAng="0" ptsTypes="AA">
                                      <p:cBhvr>
                                        <p:cTn id="35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1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100"/>
                            </p:stCondLst>
                            <p:childTnLst>
                              <p:par>
                                <p:cTn id="82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4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0" presetClass="exit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디자인 사용자 지정">
  <a:themeElements>
    <a:clrScheme name="1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ㅇㄹㄴㅇ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7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23315</TotalTime>
  <Words>3699</Words>
  <Application>Microsoft Office PowerPoint</Application>
  <PresentationFormat>화면 슬라이드 쇼(4:3)</PresentationFormat>
  <Paragraphs>1060</Paragraphs>
  <Slides>48</Slides>
  <Notes>43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48</vt:i4>
      </vt:variant>
    </vt:vector>
  </HeadingPairs>
  <TitlesOfParts>
    <vt:vector size="75" baseType="lpstr">
      <vt:lpstr>굴림</vt:lpstr>
      <vt:lpstr>Arial</vt:lpstr>
      <vt:lpstr>산돌고딕B</vt:lpstr>
      <vt:lpstr>맑은 고딕</vt:lpstr>
      <vt:lpstr>Yoon 윤고딕 540_TT</vt:lpstr>
      <vt:lpstr>나눔고딕 ExtraBold</vt:lpstr>
      <vt:lpstr>산돌고딕 M</vt:lpstr>
      <vt:lpstr>Kozuka Gothic Pro B</vt:lpstr>
      <vt:lpstr>-윤고딕340</vt:lpstr>
      <vt:lpstr>-윤고딕330</vt:lpstr>
      <vt:lpstr>-윤고딕320</vt:lpstr>
      <vt:lpstr>Wingdings</vt:lpstr>
      <vt:lpstr>JBold</vt:lpstr>
      <vt:lpstr>나눔손글씨 펜</vt:lpstr>
      <vt:lpstr>나눔고딕</vt:lpstr>
      <vt:lpstr>-윤명조220</vt:lpstr>
      <vt:lpstr>-윤명조230</vt:lpstr>
      <vt:lpstr>Office 테마</vt:lpstr>
      <vt:lpstr>1_Office 테마</vt:lpstr>
      <vt:lpstr>3_디자인 사용자 지정</vt:lpstr>
      <vt:lpstr>ㅇㄹㄴㅇㄹ</vt:lpstr>
      <vt:lpstr>12_디자인 사용자 지정</vt:lpstr>
      <vt:lpstr>10_디자인 사용자 지정</vt:lpstr>
      <vt:lpstr>11_디자인 사용자 지정</vt:lpstr>
      <vt:lpstr>13_디자인 사용자 지정</vt:lpstr>
      <vt:lpstr>14_디자인 사용자 지정</vt:lpstr>
      <vt:lpstr>4_디자인 사용자 지정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</vt:vector>
  </TitlesOfParts>
  <Company>PTone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lee hyojeong</dc:creator>
  <cp:lastModifiedBy>user</cp:lastModifiedBy>
  <cp:revision>3070</cp:revision>
  <dcterms:created xsi:type="dcterms:W3CDTF">2010-06-23T10:43:26Z</dcterms:created>
  <dcterms:modified xsi:type="dcterms:W3CDTF">2013-05-01T00:11:23Z</dcterms:modified>
</cp:coreProperties>
</file>