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3" r:id="rId5"/>
    <p:sldId id="275" r:id="rId6"/>
    <p:sldId id="281" r:id="rId7"/>
    <p:sldId id="276" r:id="rId8"/>
    <p:sldId id="279" r:id="rId9"/>
    <p:sldId id="278" r:id="rId10"/>
    <p:sldId id="280" r:id="rId11"/>
    <p:sldId id="277" r:id="rId12"/>
    <p:sldId id="283" r:id="rId13"/>
    <p:sldId id="282" r:id="rId14"/>
    <p:sldId id="284" r:id="rId15"/>
    <p:sldId id="285" r:id="rId16"/>
    <p:sldId id="262" r:id="rId17"/>
  </p:sldIdLst>
  <p:sldSz cx="11704638" cy="8778875"/>
  <p:notesSz cx="8778875" cy="1170463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85" d="100"/>
          <a:sy n="85" d="100"/>
        </p:scale>
        <p:origin x="16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50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97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41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47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태양의 고도 </a:t>
            </a:r>
            <a:r>
              <a:rPr lang="en-US" altLang="ko-KR" dirty="0"/>
              <a:t>: </a:t>
            </a:r>
            <a:r>
              <a:rPr lang="ko-KR" altLang="en-US" dirty="0"/>
              <a:t>태양이 지표면과 이루는 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2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태양의 고도 </a:t>
            </a:r>
            <a:r>
              <a:rPr lang="en-US" altLang="ko-KR" dirty="0"/>
              <a:t>: </a:t>
            </a:r>
            <a:r>
              <a:rPr lang="ko-KR" altLang="en-US" dirty="0"/>
              <a:t>태양이 지표면과 이루는 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12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3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4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위도에 따른 </a:t>
            </a:r>
            <a:r>
              <a:rPr lang="ko-KR" altLang="en-US" dirty="0" err="1"/>
              <a:t>열수지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고위도</a:t>
            </a:r>
            <a:r>
              <a:rPr lang="en-US" altLang="ko-KR" dirty="0"/>
              <a:t>-</a:t>
            </a:r>
            <a:r>
              <a:rPr lang="ko-KR" altLang="en-US" dirty="0"/>
              <a:t>에너지 부족 </a:t>
            </a:r>
            <a:r>
              <a:rPr lang="en-US" altLang="ko-KR" dirty="0"/>
              <a:t>/ </a:t>
            </a:r>
            <a:r>
              <a:rPr lang="ko-KR" altLang="en-US" dirty="0"/>
              <a:t>저위도</a:t>
            </a:r>
            <a:r>
              <a:rPr lang="en-US" altLang="ko-KR" dirty="0"/>
              <a:t>-</a:t>
            </a:r>
            <a:r>
              <a:rPr lang="ko-KR" altLang="en-US" dirty="0"/>
              <a:t>에너지 과잉 </a:t>
            </a:r>
            <a:r>
              <a:rPr lang="en-US" altLang="ko-KR" dirty="0"/>
              <a:t>&gt;&gt;&gt; </a:t>
            </a:r>
            <a:r>
              <a:rPr lang="ko-KR" altLang="en-US" dirty="0"/>
              <a:t>대기와 해수에 의해 에너지 이동시킴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에너지의 </a:t>
            </a:r>
            <a:r>
              <a:rPr lang="ko-KR" altLang="en-US" dirty="0" err="1"/>
              <a:t>이동량이</a:t>
            </a:r>
            <a:r>
              <a:rPr lang="ko-KR" altLang="en-US" dirty="0"/>
              <a:t> 가장 많은 곳은 중위도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78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61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07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10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대기 유입량 </a:t>
            </a:r>
            <a:r>
              <a:rPr lang="en-US" altLang="ko-KR" dirty="0"/>
              <a:t>: 320,000 + 60,000 = 380,000 / </a:t>
            </a:r>
            <a:r>
              <a:rPr lang="ko-KR" altLang="en-US" dirty="0"/>
              <a:t>대기 유출량 </a:t>
            </a:r>
            <a:r>
              <a:rPr lang="en-US" altLang="ko-KR" dirty="0"/>
              <a:t>: 284,000 + 96,000 = 380,000</a:t>
            </a:r>
          </a:p>
          <a:p>
            <a:r>
              <a:rPr lang="ko-KR" altLang="en-US" dirty="0"/>
              <a:t>육지 유입량 </a:t>
            </a:r>
            <a:r>
              <a:rPr lang="en-US" altLang="ko-KR" dirty="0"/>
              <a:t>: 96,000 / </a:t>
            </a:r>
            <a:r>
              <a:rPr lang="ko-KR" altLang="en-US" dirty="0"/>
              <a:t>육지 유출량 </a:t>
            </a:r>
            <a:r>
              <a:rPr lang="en-US" altLang="ko-KR" dirty="0"/>
              <a:t>: 60,000 + 36,000 – 96,000</a:t>
            </a:r>
          </a:p>
          <a:p>
            <a:r>
              <a:rPr lang="ko-KR" altLang="en-US" dirty="0"/>
              <a:t>해양 유입량 </a:t>
            </a:r>
            <a:r>
              <a:rPr lang="en-US" altLang="ko-KR" dirty="0"/>
              <a:t>: 284,000 + 36,000 = 320,000</a:t>
            </a:r>
          </a:p>
          <a:p>
            <a:r>
              <a:rPr lang="ko-KR" altLang="en-US" dirty="0"/>
              <a:t>해양 유출량 </a:t>
            </a:r>
            <a:r>
              <a:rPr lang="en-US" altLang="ko-KR"/>
              <a:t>: 320,000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hyperlink" Target="https://blog.naver.com/huajin7282/220449962338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blog.naver.com/rexssm/220980431844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blog.naver.com/pretty0514/220799363255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blog.naver.com/rexssm/220980431844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rhkdghz2/220467942722" TargetMode="External"/><Relationship Id="rId5" Type="http://schemas.openxmlformats.org/officeDocument/2006/relationships/hyperlink" Target="https://blog.naver.com/chemnote/220403674849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.post.naver.com/viewer/postView.nhn?volumeNo=25900788&amp;memberNo=1472707&amp;vType=VERTICAL" TargetMode="External"/><Relationship Id="rId5" Type="http://schemas.openxmlformats.org/officeDocument/2006/relationships/hyperlink" Target="https://m.post.naver.com/viewer/postView.nhn?volumeNo=25749153&amp;memberNo=44305241&amp;vType=VERTICAL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s://cafe.naver.com/cjinvariant/32937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naver.com/eatstyle2010/221492355480" TargetMode="External"/><Relationship Id="rId5" Type="http://schemas.openxmlformats.org/officeDocument/2006/relationships/hyperlink" Target="https://kin.naver.com/qna/detail.nhn?&amp;dirId=1116&amp;docId=133884579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hyperlink" Target="https://blog.naver.com/huajin7282/220449962338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892" y="8294037"/>
            <a:ext cx="2880360" cy="22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048" y="287765"/>
            <a:ext cx="5299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Ⅱ. </a:t>
            </a:r>
            <a:r>
              <a:rPr lang="ko-KR" altLang="en-US" sz="60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시스템과 상호 작용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523" y="2591380"/>
            <a:ext cx="56160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2. </a:t>
            </a:r>
            <a:r>
              <a:rPr lang="ko-KR" altLang="en-US" sz="5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지구 시스템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014" y="4025170"/>
            <a:ext cx="6189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02. </a:t>
            </a:r>
            <a:r>
              <a:rPr lang="ko-KR" altLang="en-US" sz="45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지구 시스템의 에너지와 물질 순환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 흐름과 물질 순환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물의 순환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https://blog.naver.com/huajin7282/220449962338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2" name="그림 1">
            <a:hlinkClick r:id="rId6" action="ppaction://hlinksldjump"/>
            <a:extLst>
              <a:ext uri="{FF2B5EF4-FFF2-40B4-BE49-F238E27FC236}">
                <a16:creationId xmlns:a16="http://schemas.microsoft.com/office/drawing/2014/main" id="{75F009E4-7BD1-4730-8953-12FE941A7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12" y="2773474"/>
            <a:ext cx="10488168" cy="5136086"/>
          </a:xfrm>
          <a:prstGeom prst="rect">
            <a:avLst/>
          </a:prstGeom>
        </p:spPr>
      </p:pic>
      <p:sp>
        <p:nvSpPr>
          <p:cNvPr id="9" name="TextBox 8">
            <a:hlinkClick r:id="rId8" action="ppaction://hlinksldjump"/>
            <a:extLst>
              <a:ext uri="{FF2B5EF4-FFF2-40B4-BE49-F238E27FC236}">
                <a16:creationId xmlns:a16="http://schemas.microsoft.com/office/drawing/2014/main" id="{D6BE0DA8-AD0D-4659-B41C-AAD8F9A5DE16}"/>
              </a:ext>
            </a:extLst>
          </p:cNvPr>
          <p:cNvSpPr txBox="1"/>
          <p:nvPr/>
        </p:nvSpPr>
        <p:spPr>
          <a:xfrm>
            <a:off x="3976638" y="2051316"/>
            <a:ext cx="7476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물의 평형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”: </a:t>
            </a:r>
            <a:r>
              <a:rPr lang="ko-KR" altLang="en-US" sz="40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흡수량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=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방출량</a:t>
            </a:r>
          </a:p>
        </p:txBody>
      </p:sp>
      <p:sp>
        <p:nvSpPr>
          <p:cNvPr id="10" name="직사각형 31">
            <a:extLst>
              <a:ext uri="{FF2B5EF4-FFF2-40B4-BE49-F238E27FC236}">
                <a16:creationId xmlns:a16="http://schemas.microsoft.com/office/drawing/2014/main" id="{C06FA9A0-5E21-42EA-A9F9-73362397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986" y="7502770"/>
            <a:ext cx="3447640" cy="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</a:t>
            </a:r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Ⅱ-19. </a:t>
            </a:r>
            <a:r>
              <a:rPr lang="ko-KR" altLang="en-US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물의 순환</a:t>
            </a:r>
            <a:endParaRPr lang="en-US" altLang="ko-KR" sz="25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507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 흐름과 물질 순환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탄소의 순환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https://blog.naver.com/rexssm/220980431844</a:t>
            </a:r>
            <a:endParaRPr lang="en-US" altLang="ko-KR" sz="1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0279C96-8B49-41FD-ADDE-8DAF72D2B3C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26" y="2196193"/>
            <a:ext cx="8562570" cy="5639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3D1A21-F718-47C2-B5AD-98B25CEB43AF}"/>
              </a:ext>
            </a:extLst>
          </p:cNvPr>
          <p:cNvSpPr txBox="1"/>
          <p:nvPr/>
        </p:nvSpPr>
        <p:spPr>
          <a:xfrm>
            <a:off x="8654700" y="2651000"/>
            <a:ext cx="2557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기권 </a:t>
            </a:r>
            <a:r>
              <a:rPr lang="en-US" altLang="ko-KR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이산화탄소</a:t>
            </a:r>
            <a:r>
              <a:rPr lang="en-US" altLang="ko-KR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35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1FAC48-5B5C-469D-A9E6-A59E6A5057E3}"/>
              </a:ext>
            </a:extLst>
          </p:cNvPr>
          <p:cNvSpPr txBox="1"/>
          <p:nvPr/>
        </p:nvSpPr>
        <p:spPr>
          <a:xfrm>
            <a:off x="8657822" y="3801626"/>
            <a:ext cx="30499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수권 </a:t>
            </a:r>
            <a:r>
              <a:rPr lang="en-US" altLang="ko-KR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탄산이온</a:t>
            </a:r>
            <a:r>
              <a:rPr lang="en-US" altLang="ko-KR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탄산수소이온</a:t>
            </a:r>
            <a:r>
              <a:rPr lang="en-US" altLang="ko-KR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endParaRPr lang="ko-KR" altLang="en-US" sz="35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FEC900-3825-497B-8BDC-D1047F74B55C}"/>
              </a:ext>
            </a:extLst>
          </p:cNvPr>
          <p:cNvSpPr txBox="1"/>
          <p:nvPr/>
        </p:nvSpPr>
        <p:spPr>
          <a:xfrm>
            <a:off x="8633993" y="5410961"/>
            <a:ext cx="30706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지권 </a:t>
            </a:r>
            <a:r>
              <a:rPr lang="en-US" altLang="ko-KR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석회암</a:t>
            </a:r>
            <a:r>
              <a:rPr lang="en-US" altLang="ko-KR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석탄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B41FE-1169-45C9-B398-F29A4D056FEC}"/>
              </a:ext>
            </a:extLst>
          </p:cNvPr>
          <p:cNvSpPr txBox="1"/>
          <p:nvPr/>
        </p:nvSpPr>
        <p:spPr>
          <a:xfrm>
            <a:off x="8613071" y="6567338"/>
            <a:ext cx="26404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500" dirty="0" err="1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생물권</a:t>
            </a:r>
            <a:r>
              <a:rPr lang="ko-KR" altLang="en-US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유기화합물</a:t>
            </a:r>
          </a:p>
        </p:txBody>
      </p:sp>
    </p:spTree>
    <p:extLst>
      <p:ext uri="{BB962C8B-B14F-4D97-AF65-F5344CB8AC3E}">
        <p14:creationId xmlns:p14="http://schemas.microsoft.com/office/powerpoint/2010/main" val="7805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 흐름과 물질 순환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탄소의 순환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https://blog.naver.com/pretty0514/220799363255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BC0DD35-406E-4D15-94F8-FEDD81583FA8}"/>
              </a:ext>
            </a:extLst>
          </p:cNvPr>
          <p:cNvGrpSpPr/>
          <p:nvPr/>
        </p:nvGrpSpPr>
        <p:grpSpPr>
          <a:xfrm>
            <a:off x="7072681" y="3075077"/>
            <a:ext cx="4232099" cy="3473291"/>
            <a:chOff x="7402582" y="2925519"/>
            <a:chExt cx="4232099" cy="34732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3D1A21-F718-47C2-B5AD-98B25CEB43AF}"/>
                </a:ext>
              </a:extLst>
            </p:cNvPr>
            <p:cNvSpPr txBox="1"/>
            <p:nvPr/>
          </p:nvSpPr>
          <p:spPr>
            <a:xfrm>
              <a:off x="7411155" y="2925519"/>
              <a:ext cx="39849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ko-KR" altLang="en-US" sz="3500" dirty="0">
                  <a:solidFill>
                    <a:srgbClr val="0070C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기권 </a:t>
              </a:r>
              <a:r>
                <a:rPr lang="en-US" altLang="ko-KR" sz="3500" dirty="0">
                  <a:solidFill>
                    <a:srgbClr val="0070C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: </a:t>
              </a:r>
              <a:r>
                <a:rPr lang="ko-KR" altLang="en-US" sz="350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이산화탄소</a:t>
              </a:r>
              <a:r>
                <a:rPr lang="en-US" altLang="ko-KR" sz="350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, </a:t>
              </a:r>
              <a:r>
                <a:rPr lang="ko-KR" altLang="en-US" sz="3500" dirty="0" err="1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메테인</a:t>
              </a:r>
              <a:r>
                <a:rPr lang="en-US" altLang="ko-KR" sz="3500" dirty="0">
                  <a:solidFill>
                    <a:srgbClr val="0070C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endParaRPr lang="ko-KR" altLang="en-US" sz="35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1FAC48-5B5C-469D-A9E6-A59E6A5057E3}"/>
                </a:ext>
              </a:extLst>
            </p:cNvPr>
            <p:cNvSpPr txBox="1"/>
            <p:nvPr/>
          </p:nvSpPr>
          <p:spPr>
            <a:xfrm>
              <a:off x="7404911" y="4010907"/>
              <a:ext cx="420064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ko-KR" altLang="en-US" sz="3500" dirty="0">
                  <a:solidFill>
                    <a:srgbClr val="0070C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수권 </a:t>
              </a:r>
              <a:r>
                <a:rPr lang="en-US" altLang="ko-KR" sz="3500" dirty="0">
                  <a:solidFill>
                    <a:srgbClr val="0070C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: </a:t>
              </a:r>
              <a:r>
                <a:rPr lang="ko-KR" altLang="en-US" sz="350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탄산이온</a:t>
              </a:r>
              <a:r>
                <a:rPr lang="en-US" altLang="ko-KR" sz="350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, </a:t>
              </a:r>
              <a:r>
                <a:rPr lang="ko-KR" altLang="en-US" sz="350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탄산수소이온</a:t>
              </a:r>
              <a:r>
                <a:rPr lang="en-US" altLang="ko-KR" sz="350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  </a:t>
              </a:r>
              <a:endPara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FEC900-3825-497B-8BDC-D1047F74B55C}"/>
                </a:ext>
              </a:extLst>
            </p:cNvPr>
            <p:cNvSpPr txBox="1"/>
            <p:nvPr/>
          </p:nvSpPr>
          <p:spPr>
            <a:xfrm>
              <a:off x="7402582" y="5186200"/>
              <a:ext cx="41975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ko-KR" altLang="en-US" sz="3500" dirty="0">
                  <a:solidFill>
                    <a:srgbClr val="0070C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지권 </a:t>
              </a:r>
              <a:r>
                <a:rPr lang="en-US" altLang="ko-KR" sz="3500" dirty="0">
                  <a:solidFill>
                    <a:srgbClr val="0070C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: </a:t>
              </a:r>
              <a:r>
                <a:rPr lang="ko-KR" altLang="en-US" sz="350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석회암</a:t>
              </a:r>
              <a:r>
                <a:rPr lang="en-US" altLang="ko-KR" sz="350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, </a:t>
              </a:r>
              <a:r>
                <a:rPr lang="ko-KR" altLang="en-US" sz="350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석탄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6B41FE-1169-45C9-B398-F29A4D056FEC}"/>
                </a:ext>
              </a:extLst>
            </p:cNvPr>
            <p:cNvSpPr txBox="1"/>
            <p:nvPr/>
          </p:nvSpPr>
          <p:spPr>
            <a:xfrm>
              <a:off x="7411155" y="5767868"/>
              <a:ext cx="422352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ko-KR" altLang="en-US" sz="3500" dirty="0" err="1">
                  <a:solidFill>
                    <a:srgbClr val="0070C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생물권</a:t>
              </a:r>
              <a:r>
                <a:rPr lang="ko-KR" altLang="en-US" sz="3500" dirty="0">
                  <a:solidFill>
                    <a:srgbClr val="0070C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 </a:t>
              </a:r>
              <a:r>
                <a:rPr lang="en-US" altLang="ko-KR" sz="3500" dirty="0">
                  <a:solidFill>
                    <a:srgbClr val="0070C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: </a:t>
              </a:r>
              <a:r>
                <a:rPr lang="ko-KR" altLang="en-US" sz="3500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유기화합물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AF090B1-689F-4419-BA86-F2F88D9F7F95}"/>
              </a:ext>
            </a:extLst>
          </p:cNvPr>
          <p:cNvSpPr txBox="1"/>
          <p:nvPr/>
        </p:nvSpPr>
        <p:spPr>
          <a:xfrm>
            <a:off x="3929596" y="1542794"/>
            <a:ext cx="77781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*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탄소의 분포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99.9%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지권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 포함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4C03505-E7BB-4684-8EA0-375131EB8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261" y="2352453"/>
            <a:ext cx="5971871" cy="533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9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4356" y="609600"/>
            <a:ext cx="9895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개념 확인 문제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698A9BC-850A-44C4-BD39-406D4C0AD311}"/>
              </a:ext>
            </a:extLst>
          </p:cNvPr>
          <p:cNvGrpSpPr/>
          <p:nvPr/>
        </p:nvGrpSpPr>
        <p:grpSpPr>
          <a:xfrm>
            <a:off x="463196" y="2188837"/>
            <a:ext cx="11130493" cy="2332250"/>
            <a:chOff x="463196" y="2188837"/>
            <a:chExt cx="11130493" cy="2332250"/>
          </a:xfrm>
        </p:grpSpPr>
        <p:sp>
          <p:nvSpPr>
            <p:cNvPr id="7" name="TextBox 6"/>
            <p:cNvSpPr txBox="1"/>
            <p:nvPr/>
          </p:nvSpPr>
          <p:spPr>
            <a:xfrm>
              <a:off x="463196" y="2188837"/>
              <a:ext cx="1113049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(1) </a:t>
              </a:r>
              <a:r>
                <a:rPr lang="ko-KR" altLang="en-US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지구는 구형이므로 고위도로 갈수록 단위 면적당 받는 태양 복사 에너지양이 많아진다</a:t>
              </a:r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. </a:t>
              </a:r>
              <a:endPara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36143-A84B-41E5-B046-0050C022707A}"/>
                </a:ext>
              </a:extLst>
            </p:cNvPr>
            <p:cNvSpPr txBox="1"/>
            <p:nvPr/>
          </p:nvSpPr>
          <p:spPr>
            <a:xfrm>
              <a:off x="463196" y="3351536"/>
              <a:ext cx="1077824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(2) </a:t>
              </a:r>
              <a:r>
                <a:rPr lang="ko-KR" altLang="en-US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대기와 해수의 순환을 통해 저위도의 남는 에너지가 고위도로 이동한다</a:t>
              </a:r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.</a:t>
              </a:r>
              <a:endPara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AF3FA93-699E-4013-8C69-95CD1C7DB02D}"/>
              </a:ext>
            </a:extLst>
          </p:cNvPr>
          <p:cNvSpPr txBox="1"/>
          <p:nvPr/>
        </p:nvSpPr>
        <p:spPr>
          <a:xfrm>
            <a:off x="351454" y="1557895"/>
            <a:ext cx="22675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2. O / X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699449-7B6C-42AA-9806-42ABB30647A9}"/>
              </a:ext>
            </a:extLst>
          </p:cNvPr>
          <p:cNvSpPr txBox="1"/>
          <p:nvPr/>
        </p:nvSpPr>
        <p:spPr>
          <a:xfrm>
            <a:off x="351453" y="4521087"/>
            <a:ext cx="3633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물의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순환 과정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943DAC6-F39A-499C-96F7-8A7E5996D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5185171"/>
            <a:ext cx="4774149" cy="3213761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8F2FE058-1358-4051-87E0-D7AA172079D9}"/>
              </a:ext>
            </a:extLst>
          </p:cNvPr>
          <p:cNvGrpSpPr/>
          <p:nvPr/>
        </p:nvGrpSpPr>
        <p:grpSpPr>
          <a:xfrm>
            <a:off x="5606431" y="5415909"/>
            <a:ext cx="5746754" cy="2443875"/>
            <a:chOff x="5606431" y="5415909"/>
            <a:chExt cx="5746754" cy="24438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21F2029-0FDD-4D1D-A262-6CAA5803F4A4}"/>
                </a:ext>
              </a:extLst>
            </p:cNvPr>
            <p:cNvSpPr txBox="1"/>
            <p:nvPr/>
          </p:nvSpPr>
          <p:spPr>
            <a:xfrm>
              <a:off x="5606431" y="5415909"/>
              <a:ext cx="574675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(1) </a:t>
              </a:r>
              <a:r>
                <a:rPr lang="ko-KR" altLang="en-US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물의 순환을 일으키는 에너지원</a:t>
              </a:r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?</a:t>
              </a:r>
              <a:endPara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F6012C-4EA1-4913-8F69-C8BA3191D76F}"/>
                </a:ext>
              </a:extLst>
            </p:cNvPr>
            <p:cNvSpPr txBox="1"/>
            <p:nvPr/>
          </p:nvSpPr>
          <p:spPr>
            <a:xfrm>
              <a:off x="5606431" y="7228842"/>
              <a:ext cx="574675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(2) A</a:t>
              </a:r>
              <a:r>
                <a:rPr lang="ko-KR" altLang="en-US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는 몇 단위</a:t>
              </a:r>
              <a:r>
                <a:rPr lang="en-US" altLang="ko-KR" sz="35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?</a:t>
              </a:r>
              <a:endPara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1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4356" y="609600"/>
            <a:ext cx="9895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내신 만점 문제 </a:t>
            </a:r>
            <a:r>
              <a:rPr lang="en-US" altLang="ko-KR" sz="35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35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개념확인 </a:t>
            </a:r>
            <a:r>
              <a:rPr lang="ko-KR" altLang="en-US" sz="35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35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35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p148)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F3FA93-699E-4013-8C69-95CD1C7DB02D}"/>
              </a:ext>
            </a:extLst>
          </p:cNvPr>
          <p:cNvSpPr txBox="1"/>
          <p:nvPr/>
        </p:nvSpPr>
        <p:spPr>
          <a:xfrm>
            <a:off x="351453" y="1557895"/>
            <a:ext cx="111180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15.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그림은 위도에 따른 지표면에 도달하는 태양복사에너지를 나타낸 것이다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8C4D9ED-98DE-4638-B3DE-F097994D0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563" y="2193415"/>
            <a:ext cx="5546637" cy="3210956"/>
          </a:xfrm>
          <a:prstGeom prst="rect">
            <a:avLst/>
          </a:prstGeom>
        </p:spPr>
      </p:pic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DA7B6C30-F82E-4F26-A6EA-49A1EE58B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21353"/>
              </p:ext>
            </p:extLst>
          </p:nvPr>
        </p:nvGraphicFramePr>
        <p:xfrm>
          <a:off x="417689" y="5404371"/>
          <a:ext cx="11119555" cy="3307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19555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131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49744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태양의 고도는 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에서 가장 높다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단위 면적당 지표면이 받는 태양 복사 에너지양은 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A, B, C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에서 모두 같다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대기와 해수의 순환을 통해 에너지는 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C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에서 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A 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방향으로 이동한다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sp>
        <p:nvSpPr>
          <p:cNvPr id="16" name="타원 15">
            <a:extLst>
              <a:ext uri="{FF2B5EF4-FFF2-40B4-BE49-F238E27FC236}">
                <a16:creationId xmlns:a16="http://schemas.microsoft.com/office/drawing/2014/main" id="{1EAE8994-A4A5-4424-B05B-CB720C12FB02}"/>
              </a:ext>
            </a:extLst>
          </p:cNvPr>
          <p:cNvSpPr/>
          <p:nvPr/>
        </p:nvSpPr>
        <p:spPr>
          <a:xfrm>
            <a:off x="417689" y="5921186"/>
            <a:ext cx="542440" cy="601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8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4356" y="609600"/>
            <a:ext cx="9895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내신 만점 문제 </a:t>
            </a:r>
            <a:r>
              <a:rPr lang="en-US" altLang="ko-KR" sz="35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(</a:t>
            </a:r>
            <a:r>
              <a:rPr lang="ko-KR" altLang="en-US" sz="35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개념확인 </a:t>
            </a:r>
            <a:r>
              <a:rPr lang="ko-KR" altLang="en-US" sz="3500" spc="-300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완자</a:t>
            </a:r>
            <a:r>
              <a:rPr lang="ko-KR" altLang="en-US" sz="35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 </a:t>
            </a:r>
            <a:r>
              <a:rPr lang="en-US" altLang="ko-KR" sz="3500" spc="-3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맑은 고딕"/>
              </a:rPr>
              <a:t>p148)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F3FA93-699E-4013-8C69-95CD1C7DB02D}"/>
              </a:ext>
            </a:extLst>
          </p:cNvPr>
          <p:cNvSpPr txBox="1"/>
          <p:nvPr/>
        </p:nvSpPr>
        <p:spPr>
          <a:xfrm>
            <a:off x="351453" y="1557895"/>
            <a:ext cx="111180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16.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그림은 지구 시스템에서 물의 순환을 나타낸 것이다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55C91FD-545C-4E16-B810-446DAF341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97" y="2096432"/>
            <a:ext cx="6506192" cy="3399485"/>
          </a:xfrm>
          <a:prstGeom prst="rect">
            <a:avLst/>
          </a:prstGeom>
        </p:spPr>
      </p:pic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DA7B6C30-F82E-4F26-A6EA-49A1EE58B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593518"/>
              </p:ext>
            </p:extLst>
          </p:nvPr>
        </p:nvGraphicFramePr>
        <p:xfrm>
          <a:off x="417689" y="5495917"/>
          <a:ext cx="11119555" cy="29710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19555">
                  <a:extLst>
                    <a:ext uri="{9D8B030D-6E8A-4147-A177-3AD203B41FA5}">
                      <a16:colId xmlns:a16="http://schemas.microsoft.com/office/drawing/2014/main" val="2318227891"/>
                    </a:ext>
                  </a:extLst>
                </a:gridCol>
              </a:tblGrid>
              <a:tr h="5321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보기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081097"/>
                  </a:ext>
                </a:extLst>
              </a:tr>
              <a:tr h="242238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ㄱ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강수량은 바다보다 육지에서 많다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ㄴ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A 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과정에 의한 물의 </a:t>
                      </a:r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이동량은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 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16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단위이다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ㄷ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A 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과정은 지형을 다양하게 변화시킨다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3500" dirty="0" err="1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ㄹ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 </a:t>
                      </a:r>
                      <a:r>
                        <a:rPr lang="ko-KR" altLang="en-US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지구 전체로 볼 때 총 강수량과 총 증발량은 같다</a:t>
                      </a:r>
                      <a:r>
                        <a:rPr lang="en-US" altLang="ko-KR" sz="3500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3500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255604"/>
                  </a:ext>
                </a:extLst>
              </a:tr>
            </a:tbl>
          </a:graphicData>
        </a:graphic>
      </p:graphicFrame>
      <p:sp>
        <p:nvSpPr>
          <p:cNvPr id="11" name="타원 10">
            <a:extLst>
              <a:ext uri="{FF2B5EF4-FFF2-40B4-BE49-F238E27FC236}">
                <a16:creationId xmlns:a16="http://schemas.microsoft.com/office/drawing/2014/main" id="{DB7413A4-53CD-4DF9-A3A2-3507442FEF93}"/>
              </a:ext>
            </a:extLst>
          </p:cNvPr>
          <p:cNvSpPr/>
          <p:nvPr/>
        </p:nvSpPr>
        <p:spPr>
          <a:xfrm>
            <a:off x="417689" y="7055800"/>
            <a:ext cx="542440" cy="601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08AD15E-9E31-46E6-8B5A-B1AA79038480}"/>
              </a:ext>
            </a:extLst>
          </p:cNvPr>
          <p:cNvSpPr/>
          <p:nvPr/>
        </p:nvSpPr>
        <p:spPr>
          <a:xfrm>
            <a:off x="417689" y="7709922"/>
            <a:ext cx="542440" cy="601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0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339" y="5478971"/>
            <a:ext cx="6262640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88535" y="598311"/>
            <a:ext cx="85343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태양 에너지가 일으키는 현상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5929" y="8360953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교과서</a:t>
            </a:r>
          </a:p>
        </p:txBody>
      </p:sp>
      <p:sp>
        <p:nvSpPr>
          <p:cNvPr id="18" name="타원 17"/>
          <p:cNvSpPr/>
          <p:nvPr/>
        </p:nvSpPr>
        <p:spPr>
          <a:xfrm>
            <a:off x="89976" y="272678"/>
            <a:ext cx="192732" cy="18445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33048" y="146785"/>
            <a:ext cx="41298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활동으로 단원 열기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55424" y="1871463"/>
            <a:ext cx="85343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태양 에너지</a:t>
            </a:r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 의해 일어나는 현상은 무엇이 있을까요</a:t>
            </a:r>
            <a:r>
              <a:rPr lang="en-US" altLang="ko-KR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0623" y="4272120"/>
            <a:ext cx="9144000" cy="3442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892" y="8294037"/>
            <a:ext cx="2880360" cy="228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0800" y="1059099"/>
            <a:ext cx="44955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학습 목표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40044" y="2138035"/>
            <a:ext cx="87240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00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지구에서 일어나는 다양한 자연 현상은 에너지 흐름 및 물질 순환과 어떤 관련이 있을까</a:t>
            </a:r>
            <a:r>
              <a:rPr lang="en-US" altLang="ko-KR" sz="40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sz="4000" dirty="0">
              <a:solidFill>
                <a:srgbClr val="7030A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456" y="5119720"/>
            <a:ext cx="112036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시스템의 다양한 에너지원을 설명할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456" y="5843171"/>
            <a:ext cx="11203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지구 시스템에서 에너지 흐름과 물질 순환이 일어남을 설명할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456" y="7031977"/>
            <a:ext cx="11203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기권과 수권의 상호 작용을 사례로 지구 시스템 내부의 에너지 흐름과 물질 순환을 논증할 수 있다</a:t>
            </a:r>
            <a:r>
              <a:rPr lang="en-US" altLang="ko-KR" sz="35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35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1825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https://blog.naver.com/rexssm/220980431844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0278" y="1577835"/>
            <a:ext cx="11416264" cy="6148544"/>
          </a:xfrm>
          <a:prstGeom prst="rect">
            <a:avLst/>
          </a:prstGeom>
        </p:spPr>
      </p:pic>
      <p:sp>
        <p:nvSpPr>
          <p:cNvPr id="11" name="직사각형 31"/>
          <p:cNvSpPr>
            <a:spLocks noChangeArrowheads="1"/>
          </p:cNvSpPr>
          <p:nvPr/>
        </p:nvSpPr>
        <p:spPr bwMode="auto">
          <a:xfrm>
            <a:off x="2485123" y="7689183"/>
            <a:ext cx="73723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그림</a:t>
            </a:r>
            <a:r>
              <a:rPr lang="en-US" altLang="ko-KR" sz="25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Ⅱ-18. </a:t>
            </a:r>
            <a:r>
              <a:rPr lang="ko-KR" altLang="en-US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에너지원과 </a:t>
            </a:r>
            <a:r>
              <a:rPr lang="ko-KR" altLang="en-US" sz="2500" b="1" spc="-300" dirty="0" err="1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에너지양의</a:t>
            </a:r>
            <a:r>
              <a:rPr lang="ko-KR" altLang="en-US" sz="2500" b="1" spc="-300" dirty="0">
                <a:solidFill>
                  <a:srgbClr val="0D0D0D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상대적 비율</a:t>
            </a:r>
            <a:endParaRPr lang="en-US" altLang="ko-KR" sz="25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194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</a:t>
            </a:r>
            <a:r>
              <a:rPr lang="ko-KR" altLang="en-US" sz="5000">
                <a:latin typeface="휴먼모음T" panose="02030504000101010101" pitchFamily="18" charset="-127"/>
                <a:ea typeface="휴먼모음T" panose="02030504000101010101" pitchFamily="18" charset="-127"/>
              </a:rPr>
              <a:t>시스템의 에너지 흐름과 물질 순환</a:t>
            </a:r>
            <a:endParaRPr lang="ko-KR" alt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8704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https://blog.naver.com/chemnote/220403674849</a:t>
            </a:r>
            <a:endParaRPr lang="en-US" altLang="ko-KR" sz="1000" dirty="0"/>
          </a:p>
          <a:p>
            <a:r>
              <a:rPr lang="en-US" altLang="ko-KR" sz="1000" dirty="0">
                <a:hlinkClick r:id="rId6"/>
              </a:rPr>
              <a:t>https://blog.naver.com/rhkdghz2/220467942722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BFFC5-66EA-4CBD-BCE9-B5E66EDF6B4D}"/>
              </a:ext>
            </a:extLst>
          </p:cNvPr>
          <p:cNvSpPr txBox="1"/>
          <p:nvPr/>
        </p:nvSpPr>
        <p:spPr>
          <a:xfrm>
            <a:off x="628721" y="1548689"/>
            <a:ext cx="29638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에너지 순환</a:t>
            </a:r>
          </a:p>
        </p:txBody>
      </p:sp>
      <p:pic>
        <p:nvPicPr>
          <p:cNvPr id="10" name="그림 9" descr="지도, 텍스트이(가) 표시된 사진&#10;&#10;자동 생성된 설명">
            <a:extLst>
              <a:ext uri="{FF2B5EF4-FFF2-40B4-BE49-F238E27FC236}">
                <a16:creationId xmlns:a16="http://schemas.microsoft.com/office/drawing/2014/main" id="{0D81CA40-321C-4D1A-B93B-99BDF2F8C9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925" y="2480857"/>
            <a:ext cx="4071655" cy="299411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AF18111-FBA6-4981-AAA3-A5B047E36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734" y="5503515"/>
            <a:ext cx="5188923" cy="258708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6ADD0DD-EDE5-4172-AC47-2842F6E8C1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7536" y="2480856"/>
            <a:ext cx="6564005" cy="40209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E8DD79-5B54-4E3F-82ED-52C16767BA13}"/>
              </a:ext>
            </a:extLst>
          </p:cNvPr>
          <p:cNvSpPr txBox="1"/>
          <p:nvPr/>
        </p:nvSpPr>
        <p:spPr>
          <a:xfrm>
            <a:off x="5573185" y="6724688"/>
            <a:ext cx="582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대기와 해수가 에너지를 이동시킴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∴ </a:t>
            </a:r>
            <a:r>
              <a:rPr lang="ko-KR" altLang="en-US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</a:t>
            </a:r>
            <a:r>
              <a:rPr lang="en-US" altLang="ko-KR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평형</a:t>
            </a:r>
          </a:p>
        </p:txBody>
      </p:sp>
    </p:spTree>
    <p:extLst>
      <p:ext uri="{BB962C8B-B14F-4D97-AF65-F5344CB8AC3E}">
        <p14:creationId xmlns:p14="http://schemas.microsoft.com/office/powerpoint/2010/main" val="37165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</a:t>
            </a:r>
            <a:r>
              <a:rPr lang="ko-KR" altLang="en-US" sz="5000">
                <a:latin typeface="휴먼모음T" panose="02030504000101010101" pitchFamily="18" charset="-127"/>
                <a:ea typeface="휴먼모음T" panose="02030504000101010101" pitchFamily="18" charset="-127"/>
              </a:rPr>
              <a:t>시스템의 에너지 흐름과 물질 순환</a:t>
            </a:r>
            <a:endParaRPr lang="ko-KR" altLang="en-US" sz="5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8704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https://m.post.naver.com/viewer/postView.nhn?volumeNo=25749153&amp;memberNo=44305241&amp;vType=VERTICAL</a:t>
            </a:r>
            <a:endParaRPr lang="en-US" altLang="ko-KR" sz="1000" dirty="0"/>
          </a:p>
          <a:p>
            <a:r>
              <a:rPr lang="en-US" altLang="ko-KR" sz="1000" dirty="0">
                <a:hlinkClick r:id="rId6"/>
              </a:rPr>
              <a:t>https://m.post.naver.com/viewer/postView.nhn?volumeNo=25900788&amp;memberNo=1472707&amp;vType=VERTICAL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BFFC5-66EA-4CBD-BCE9-B5E66EDF6B4D}"/>
              </a:ext>
            </a:extLst>
          </p:cNvPr>
          <p:cNvSpPr txBox="1"/>
          <p:nvPr/>
        </p:nvSpPr>
        <p:spPr>
          <a:xfrm>
            <a:off x="739424" y="2256947"/>
            <a:ext cx="10420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저위도의 따뜻한 바다에서 증발한 수증기가 강한 상승 기류를 받아 구름을 형성하여 발생</a:t>
            </a:r>
            <a:endParaRPr lang="en-US" altLang="ko-KR" sz="3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태풍을 일으키는 지구 시스템의 에너지원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태양에너지</a:t>
            </a:r>
            <a:endParaRPr lang="en-US" altLang="ko-KR" sz="35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에너지 흐름 </a:t>
            </a:r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저위도 ⇒ 고위도 </a:t>
            </a:r>
            <a:r>
              <a:rPr lang="ko-KR" altLang="en-US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∴ 물의 순환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9A7C6DC-57F2-457A-A5B5-D26BB8A5A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15" y="4564470"/>
            <a:ext cx="5212145" cy="348111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A80B7F6-858E-48EF-BE50-946CB9E0FB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1346" y="4564470"/>
            <a:ext cx="5578633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 흐름과 물질 순환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물의 순환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https://cafe.naver.com/cjinvariant/32937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3" name="그림 2" descr="시계, 표지판이(가) 표시된 사진&#10;&#10;자동 생성된 설명">
            <a:extLst>
              <a:ext uri="{FF2B5EF4-FFF2-40B4-BE49-F238E27FC236}">
                <a16:creationId xmlns:a16="http://schemas.microsoft.com/office/drawing/2014/main" id="{B9FE4B69-16FD-4C28-AB2C-9D0FC2DE2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83" y="2058749"/>
            <a:ext cx="10354831" cy="6009847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F1AC9404-8670-4188-B1C6-197BD15492C5}"/>
              </a:ext>
            </a:extLst>
          </p:cNvPr>
          <p:cNvGrpSpPr/>
          <p:nvPr/>
        </p:nvGrpSpPr>
        <p:grpSpPr>
          <a:xfrm>
            <a:off x="4537710" y="4484370"/>
            <a:ext cx="5123667" cy="1676400"/>
            <a:chOff x="4537710" y="4484370"/>
            <a:chExt cx="5123667" cy="1676400"/>
          </a:xfrm>
        </p:grpSpPr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79761456-2947-4B46-AA45-1332CB6D9343}"/>
                </a:ext>
              </a:extLst>
            </p:cNvPr>
            <p:cNvSpPr/>
            <p:nvPr/>
          </p:nvSpPr>
          <p:spPr>
            <a:xfrm>
              <a:off x="4537710" y="4652010"/>
              <a:ext cx="1017270" cy="150876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3515D4A-00C8-466B-9C09-6862215EB2AE}"/>
                </a:ext>
              </a:extLst>
            </p:cNvPr>
            <p:cNvSpPr/>
            <p:nvPr/>
          </p:nvSpPr>
          <p:spPr>
            <a:xfrm>
              <a:off x="8644107" y="4484370"/>
              <a:ext cx="1017270" cy="150876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타원 13">
            <a:extLst>
              <a:ext uri="{FF2B5EF4-FFF2-40B4-BE49-F238E27FC236}">
                <a16:creationId xmlns:a16="http://schemas.microsoft.com/office/drawing/2014/main" id="{E7045AD4-22FD-4E90-8888-FB1BC1B6FA63}"/>
              </a:ext>
            </a:extLst>
          </p:cNvPr>
          <p:cNvSpPr/>
          <p:nvPr/>
        </p:nvSpPr>
        <p:spPr>
          <a:xfrm>
            <a:off x="8895009" y="3391217"/>
            <a:ext cx="1017270" cy="79946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A8014B7-BE8B-44D4-92F0-27A1661399C6}"/>
              </a:ext>
            </a:extLst>
          </p:cNvPr>
          <p:cNvGrpSpPr/>
          <p:nvPr/>
        </p:nvGrpSpPr>
        <p:grpSpPr>
          <a:xfrm>
            <a:off x="2582972" y="4884806"/>
            <a:ext cx="5320918" cy="1008947"/>
            <a:chOff x="2582972" y="4884806"/>
            <a:chExt cx="5320918" cy="1008947"/>
          </a:xfrm>
        </p:grpSpPr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7C779B52-1A7C-4C3F-B4A6-CC16766E31A7}"/>
                </a:ext>
              </a:extLst>
            </p:cNvPr>
            <p:cNvSpPr/>
            <p:nvPr/>
          </p:nvSpPr>
          <p:spPr>
            <a:xfrm>
              <a:off x="7292949" y="5185866"/>
              <a:ext cx="610941" cy="707887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5AE9652-AA36-4942-8282-5188A645513B}"/>
                </a:ext>
              </a:extLst>
            </p:cNvPr>
            <p:cNvSpPr/>
            <p:nvPr/>
          </p:nvSpPr>
          <p:spPr>
            <a:xfrm>
              <a:off x="2582972" y="4884806"/>
              <a:ext cx="610941" cy="707887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959118-53C5-4C24-B24F-23DA805A9CEE}"/>
              </a:ext>
            </a:extLst>
          </p:cNvPr>
          <p:cNvSpPr txBox="1"/>
          <p:nvPr/>
        </p:nvSpPr>
        <p:spPr>
          <a:xfrm>
            <a:off x="4193294" y="2221785"/>
            <a:ext cx="331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상호 작용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  <a:endParaRPr lang="ko-KR" altLang="en-US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86C788-FDA9-4B01-80A1-4B15B92D6D40}"/>
              </a:ext>
            </a:extLst>
          </p:cNvPr>
          <p:cNvSpPr txBox="1"/>
          <p:nvPr/>
        </p:nvSpPr>
        <p:spPr>
          <a:xfrm>
            <a:off x="3712574" y="1526779"/>
            <a:ext cx="619970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5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태양 에너지의 흐름</a:t>
            </a:r>
          </a:p>
        </p:txBody>
      </p:sp>
    </p:spTree>
    <p:extLst>
      <p:ext uri="{BB962C8B-B14F-4D97-AF65-F5344CB8AC3E}">
        <p14:creationId xmlns:p14="http://schemas.microsoft.com/office/powerpoint/2010/main" val="24731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animBg="1"/>
      <p:bldP spid="17" grpId="0" build="p"/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 흐름과 물질 순환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https://kin.naver.com/qna/detail.nhn?&amp;dirId=1116&amp;docId=133884579</a:t>
            </a:r>
            <a:endParaRPr lang="en-US" altLang="ko-KR" sz="1000" dirty="0"/>
          </a:p>
          <a:p>
            <a:r>
              <a:rPr lang="en-US" altLang="ko-KR" sz="1000" dirty="0">
                <a:hlinkClick r:id="rId6"/>
              </a:rPr>
              <a:t>https://blog.naver.com/eatstyle2010/221492355480</a:t>
            </a:r>
            <a:r>
              <a:rPr lang="en-US" altLang="ko-KR" sz="1000" dirty="0"/>
              <a:t>  </a:t>
            </a:r>
            <a:endParaRPr lang="ko-KR" altLang="en-US" sz="1000" dirty="0"/>
          </a:p>
        </p:txBody>
      </p:sp>
      <p:pic>
        <p:nvPicPr>
          <p:cNvPr id="8" name="그림 7" descr="텍스트, 그리기이(가) 표시된 사진&#10;&#10;자동 생성된 설명">
            <a:extLst>
              <a:ext uri="{FF2B5EF4-FFF2-40B4-BE49-F238E27FC236}">
                <a16:creationId xmlns:a16="http://schemas.microsoft.com/office/drawing/2014/main" id="{A565F4FA-29C4-4F1A-8EA0-A0B41409C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39" y="1553119"/>
            <a:ext cx="10668001" cy="3979002"/>
          </a:xfrm>
          <a:prstGeom prst="rect">
            <a:avLst/>
          </a:prstGeom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00A2D5A1-EF5B-47D3-80A2-6102B565A082}"/>
              </a:ext>
            </a:extLst>
          </p:cNvPr>
          <p:cNvSpPr/>
          <p:nvPr/>
        </p:nvSpPr>
        <p:spPr>
          <a:xfrm>
            <a:off x="1229215" y="1955960"/>
            <a:ext cx="958523" cy="50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6EF6C662-F167-46E9-803C-9B9FDD19ADCE}"/>
              </a:ext>
            </a:extLst>
          </p:cNvPr>
          <p:cNvSpPr/>
          <p:nvPr/>
        </p:nvSpPr>
        <p:spPr>
          <a:xfrm>
            <a:off x="2565929" y="2074269"/>
            <a:ext cx="958523" cy="50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2234EF8-DBF8-4C95-936C-E0BC75A310FF}"/>
              </a:ext>
            </a:extLst>
          </p:cNvPr>
          <p:cNvSpPr/>
          <p:nvPr/>
        </p:nvSpPr>
        <p:spPr>
          <a:xfrm>
            <a:off x="5156400" y="2831771"/>
            <a:ext cx="958523" cy="50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85A0B29D-9654-465A-A51A-1A1B2232AFB1}"/>
              </a:ext>
            </a:extLst>
          </p:cNvPr>
          <p:cNvSpPr/>
          <p:nvPr/>
        </p:nvSpPr>
        <p:spPr>
          <a:xfrm>
            <a:off x="8226134" y="2616880"/>
            <a:ext cx="958523" cy="50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D2A6CAC-FA98-41E2-981D-AFDF991AB78F}"/>
              </a:ext>
            </a:extLst>
          </p:cNvPr>
          <p:cNvSpPr/>
          <p:nvPr/>
        </p:nvSpPr>
        <p:spPr>
          <a:xfrm>
            <a:off x="6499729" y="3059691"/>
            <a:ext cx="958523" cy="50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CAEBE57-3E6B-4F52-AA64-A3326CF10E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456" y="5299668"/>
            <a:ext cx="10223343" cy="2809875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FFB0B651-7A49-47BF-88D7-EC14D7A291DC}"/>
              </a:ext>
            </a:extLst>
          </p:cNvPr>
          <p:cNvSpPr/>
          <p:nvPr/>
        </p:nvSpPr>
        <p:spPr>
          <a:xfrm>
            <a:off x="4451550" y="7424617"/>
            <a:ext cx="958523" cy="286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8F9D2FA0-09EC-4BFB-ABA0-FB8188AA089B}"/>
              </a:ext>
            </a:extLst>
          </p:cNvPr>
          <p:cNvSpPr/>
          <p:nvPr/>
        </p:nvSpPr>
        <p:spPr>
          <a:xfrm>
            <a:off x="8705395" y="7424352"/>
            <a:ext cx="958523" cy="2865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04670" y="1441451"/>
            <a:ext cx="504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지구계의 상호 작용</a:t>
            </a:r>
          </a:p>
        </p:txBody>
      </p:sp>
    </p:spTree>
    <p:extLst>
      <p:ext uri="{BB962C8B-B14F-4D97-AF65-F5344CB8AC3E}">
        <p14:creationId xmlns:p14="http://schemas.microsoft.com/office/powerpoint/2010/main" val="9491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92" y="8298323"/>
            <a:ext cx="2880360" cy="2286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" y="22224"/>
            <a:ext cx="11706225" cy="8734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356" y="609600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지구 시스템의 에너지 흐름과 물질 순환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424" y="1488307"/>
            <a:ext cx="866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2)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물의 순환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5929" y="8326868"/>
            <a:ext cx="6139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hlinkClick r:id="rId5"/>
              </a:rPr>
              <a:t>https://blog.naver.com/huajin7282/220449962338</a:t>
            </a:r>
            <a:r>
              <a:rPr lang="en-US" altLang="ko-KR" sz="1000" dirty="0"/>
              <a:t> </a:t>
            </a:r>
            <a:endParaRPr lang="ko-KR" altLang="en-US" sz="1000" dirty="0"/>
          </a:p>
        </p:txBody>
      </p:sp>
      <p:pic>
        <p:nvPicPr>
          <p:cNvPr id="2" name="그림 1">
            <a:hlinkClick r:id="rId6" action="ppaction://hlinksldjump"/>
            <a:extLst>
              <a:ext uri="{FF2B5EF4-FFF2-40B4-BE49-F238E27FC236}">
                <a16:creationId xmlns:a16="http://schemas.microsoft.com/office/drawing/2014/main" id="{75F009E4-7BD1-4730-8953-12FE941A7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760" y="2058750"/>
            <a:ext cx="6100160" cy="2370536"/>
          </a:xfrm>
          <a:prstGeom prst="rect">
            <a:avLst/>
          </a:prstGeom>
        </p:spPr>
      </p:pic>
      <p:sp>
        <p:nvSpPr>
          <p:cNvPr id="10" name="직사각형 31">
            <a:extLst>
              <a:ext uri="{FF2B5EF4-FFF2-40B4-BE49-F238E27FC236}">
                <a16:creationId xmlns:a16="http://schemas.microsoft.com/office/drawing/2014/main" id="{C06FA9A0-5E21-42EA-A9F9-73362397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74" y="4429286"/>
            <a:ext cx="3447640" cy="6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3000" b="1">
                <a:latin typeface="휴먼모음T" panose="02030504000101010101" pitchFamily="18" charset="-127"/>
                <a:ea typeface="휴먼모음T" panose="02030504000101010101" pitchFamily="18" charset="-127"/>
              </a:rPr>
              <a:t>대기 유입량</a:t>
            </a:r>
            <a:endParaRPr lang="en-US" altLang="ko-KR" sz="30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8" name="표 10">
            <a:extLst>
              <a:ext uri="{FF2B5EF4-FFF2-40B4-BE49-F238E27FC236}">
                <a16:creationId xmlns:a16="http://schemas.microsoft.com/office/drawing/2014/main" id="{E7F8FDA0-1C7A-4D84-A322-A9BD7F649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539125"/>
              </p:ext>
            </p:extLst>
          </p:nvPr>
        </p:nvGraphicFramePr>
        <p:xfrm>
          <a:off x="567582" y="4457830"/>
          <a:ext cx="10256627" cy="348601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64387">
                  <a:extLst>
                    <a:ext uri="{9D8B030D-6E8A-4147-A177-3AD203B41FA5}">
                      <a16:colId xmlns:a16="http://schemas.microsoft.com/office/drawing/2014/main" val="3944950397"/>
                    </a:ext>
                  </a:extLst>
                </a:gridCol>
                <a:gridCol w="7592240">
                  <a:extLst>
                    <a:ext uri="{9D8B030D-6E8A-4147-A177-3AD203B41FA5}">
                      <a16:colId xmlns:a16="http://schemas.microsoft.com/office/drawing/2014/main" val="3190119017"/>
                    </a:ext>
                  </a:extLst>
                </a:gridCol>
              </a:tblGrid>
              <a:tr h="58100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526394"/>
                  </a:ext>
                </a:extLst>
              </a:tr>
              <a:tr h="58100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454335"/>
                  </a:ext>
                </a:extLst>
              </a:tr>
              <a:tr h="58100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156218"/>
                  </a:ext>
                </a:extLst>
              </a:tr>
              <a:tr h="58100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488676"/>
                  </a:ext>
                </a:extLst>
              </a:tr>
              <a:tr h="58100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829937"/>
                  </a:ext>
                </a:extLst>
              </a:tr>
              <a:tr h="581003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6520910"/>
                  </a:ext>
                </a:extLst>
              </a:tr>
            </a:tbl>
          </a:graphicData>
        </a:graphic>
      </p:graphicFrame>
      <p:sp>
        <p:nvSpPr>
          <p:cNvPr id="14" name="직사각형 31">
            <a:extLst>
              <a:ext uri="{FF2B5EF4-FFF2-40B4-BE49-F238E27FC236}">
                <a16:creationId xmlns:a16="http://schemas.microsoft.com/office/drawing/2014/main" id="{82C436F0-73F6-480F-A18B-E38D7D917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88" y="4999729"/>
            <a:ext cx="3447640" cy="6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3000" b="1">
                <a:latin typeface="휴먼모음T" panose="02030504000101010101" pitchFamily="18" charset="-127"/>
                <a:ea typeface="휴먼모음T" panose="02030504000101010101" pitchFamily="18" charset="-127"/>
              </a:rPr>
              <a:t>대기 유출량</a:t>
            </a:r>
            <a:endParaRPr lang="en-US" altLang="ko-KR" sz="30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직사각형 31">
            <a:extLst>
              <a:ext uri="{FF2B5EF4-FFF2-40B4-BE49-F238E27FC236}">
                <a16:creationId xmlns:a16="http://schemas.microsoft.com/office/drawing/2014/main" id="{DA8AA2AD-33DC-44B1-B376-AE2D87A6F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988" y="5587081"/>
            <a:ext cx="3447640" cy="6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3000" b="1">
                <a:latin typeface="휴먼모음T" panose="02030504000101010101" pitchFamily="18" charset="-127"/>
                <a:ea typeface="휴먼모음T" panose="02030504000101010101" pitchFamily="18" charset="-127"/>
              </a:rPr>
              <a:t>육지 유입량</a:t>
            </a:r>
            <a:endParaRPr lang="en-US" altLang="ko-KR" sz="30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6" name="직사각형 31">
            <a:extLst>
              <a:ext uri="{FF2B5EF4-FFF2-40B4-BE49-F238E27FC236}">
                <a16:creationId xmlns:a16="http://schemas.microsoft.com/office/drawing/2014/main" id="{BEF83C0D-459D-47F1-9691-06A625148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74" y="6174433"/>
            <a:ext cx="3447640" cy="6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3000" b="1">
                <a:latin typeface="휴먼모음T" panose="02030504000101010101" pitchFamily="18" charset="-127"/>
                <a:ea typeface="휴먼모음T" panose="02030504000101010101" pitchFamily="18" charset="-127"/>
              </a:rPr>
              <a:t>육지 유출량</a:t>
            </a:r>
            <a:endParaRPr lang="en-US" altLang="ko-KR" sz="30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직사각형 31">
            <a:extLst>
              <a:ext uri="{FF2B5EF4-FFF2-40B4-BE49-F238E27FC236}">
                <a16:creationId xmlns:a16="http://schemas.microsoft.com/office/drawing/2014/main" id="{C7FCA3BA-1B7E-44AE-BF5B-3FD7C0AB3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60" y="6767912"/>
            <a:ext cx="3447640" cy="6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3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해양 유입량</a:t>
            </a:r>
            <a:endParaRPr lang="en-US" altLang="ko-KR" sz="30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직사각형 31">
            <a:extLst>
              <a:ext uri="{FF2B5EF4-FFF2-40B4-BE49-F238E27FC236}">
                <a16:creationId xmlns:a16="http://schemas.microsoft.com/office/drawing/2014/main" id="{8CADC997-0FF7-44C6-91B2-7F9F490F6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6" y="7335688"/>
            <a:ext cx="3447640" cy="6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3000" b="1">
                <a:latin typeface="휴먼모음T" panose="02030504000101010101" pitchFamily="18" charset="-127"/>
                <a:ea typeface="휴먼모음T" panose="02030504000101010101" pitchFamily="18" charset="-127"/>
              </a:rPr>
              <a:t>해양 유출량</a:t>
            </a:r>
            <a:endParaRPr lang="en-US" altLang="ko-KR" sz="3000" b="1" spc="-300" dirty="0">
              <a:solidFill>
                <a:srgbClr val="0D0D0D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948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723</Words>
  <Application>Microsoft Office PowerPoint</Application>
  <PresentationFormat>사용자 지정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HY헤드라인M</vt:lpstr>
      <vt:lpstr>맑은 고딕</vt:lpstr>
      <vt:lpstr>함초롬돋움</vt:lpstr>
      <vt:lpstr>휴먼둥근헤드라인</vt:lpstr>
      <vt:lpstr>휴먼모음T</vt:lpstr>
      <vt:lpstr>Arial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mangoboard.net_3707011</dc:title>
  <dc:subject>Presentation</dc:subject>
  <dc:creator>mangoboard.net</dc:creator>
  <cp:lastModifiedBy>user</cp:lastModifiedBy>
  <cp:revision>48</cp:revision>
  <dcterms:created xsi:type="dcterms:W3CDTF">2020-03-09T00:47:23Z</dcterms:created>
  <dcterms:modified xsi:type="dcterms:W3CDTF">2022-04-04T01:50:30Z</dcterms:modified>
</cp:coreProperties>
</file>