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>
        <p:scale>
          <a:sx n="66" d="100"/>
          <a:sy n="66" d="100"/>
        </p:scale>
        <p:origin x="3564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4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69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12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9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2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30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7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01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3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34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9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5271-3DF1-4F4A-ACEF-C66B67BA2617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27D8-2F4C-4F42-8EF3-3978CA76E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35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356461" y="185979"/>
            <a:ext cx="3084163" cy="4912960"/>
            <a:chOff x="356461" y="185979"/>
            <a:chExt cx="3084163" cy="4912960"/>
          </a:xfrm>
        </p:grpSpPr>
        <p:sp>
          <p:nvSpPr>
            <p:cNvPr id="4" name="TextBox 3"/>
            <p:cNvSpPr txBox="1"/>
            <p:nvPr/>
          </p:nvSpPr>
          <p:spPr>
            <a:xfrm>
              <a:off x="464949" y="18597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온도계만들기</a:t>
              </a:r>
              <a:endParaRPr lang="en-US" altLang="ko-KR" b="1" smtClean="0"/>
            </a:p>
            <a:p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356461" y="832310"/>
              <a:ext cx="1813302" cy="56253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solidFill>
                    <a:schemeClr val="tx1"/>
                  </a:solidFill>
                </a:rPr>
                <a:t>시작</a:t>
              </a: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8" name="순서도: 판단 7"/>
            <p:cNvSpPr/>
            <p:nvPr/>
          </p:nvSpPr>
          <p:spPr>
            <a:xfrm>
              <a:off x="356461" y="1766807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0~20℃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2355742" y="1937288"/>
              <a:ext cx="1084882" cy="557939"/>
              <a:chOff x="2355742" y="1937288"/>
              <a:chExt cx="1084882" cy="557939"/>
            </a:xfrm>
          </p:grpSpPr>
          <p:sp>
            <p:nvSpPr>
              <p:cNvPr id="9" name="순서도: 처리 8"/>
              <p:cNvSpPr/>
              <p:nvPr/>
            </p:nvSpPr>
            <p:spPr>
              <a:xfrm>
                <a:off x="2371241" y="1937288"/>
                <a:ext cx="1069383" cy="557939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</a:rPr>
                  <a:t>     출력</a:t>
                </a: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그림 10"/>
              <p:cNvPicPr>
                <a:picLocks noChangeAspect="1"/>
              </p:cNvPicPr>
              <p:nvPr/>
            </p:nvPicPr>
            <p:blipFill rotWithShape="1">
              <a:blip r:embed="rId2"/>
              <a:srcRect l="69651" t="9269" r="23040" b="80032"/>
              <a:stretch/>
            </p:blipFill>
            <p:spPr>
              <a:xfrm>
                <a:off x="2355742" y="1960534"/>
                <a:ext cx="433953" cy="534693"/>
              </a:xfrm>
              <a:prstGeom prst="rect">
                <a:avLst/>
              </a:prstGeom>
            </p:spPr>
          </p:pic>
        </p:grpSp>
        <p:sp>
          <p:nvSpPr>
            <p:cNvPr id="13" name="순서도: 판단 12"/>
            <p:cNvSpPr/>
            <p:nvPr/>
          </p:nvSpPr>
          <p:spPr>
            <a:xfrm>
              <a:off x="356461" y="2998921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21~30 ℃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5" name="순서도: 처리 14"/>
            <p:cNvSpPr/>
            <p:nvPr/>
          </p:nvSpPr>
          <p:spPr>
            <a:xfrm>
              <a:off x="2371241" y="3177151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     출력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2"/>
            <a:srcRect l="39778" t="19333" r="53071" b="70286"/>
            <a:stretch/>
          </p:blipFill>
          <p:spPr>
            <a:xfrm>
              <a:off x="2355742" y="3200399"/>
              <a:ext cx="433953" cy="534691"/>
            </a:xfrm>
            <a:prstGeom prst="rect">
              <a:avLst/>
            </a:prstGeom>
          </p:spPr>
        </p:pic>
        <p:sp>
          <p:nvSpPr>
            <p:cNvPr id="18" name="순서도: 판단 17"/>
            <p:cNvSpPr/>
            <p:nvPr/>
          </p:nvSpPr>
          <p:spPr>
            <a:xfrm>
              <a:off x="356461" y="4184539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31~50 ℃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20" name="순서도: 처리 19"/>
            <p:cNvSpPr/>
            <p:nvPr/>
          </p:nvSpPr>
          <p:spPr>
            <a:xfrm>
              <a:off x="2355742" y="4440262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     출력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2"/>
            <a:srcRect l="47723" t="19969" r="45761" b="70073"/>
            <a:stretch/>
          </p:blipFill>
          <p:spPr>
            <a:xfrm>
              <a:off x="2371242" y="4440262"/>
              <a:ext cx="418454" cy="557939"/>
            </a:xfrm>
            <a:prstGeom prst="rect">
              <a:avLst/>
            </a:prstGeom>
          </p:spPr>
        </p:pic>
        <p:cxnSp>
          <p:nvCxnSpPr>
            <p:cNvPr id="23" name="직선 연결선 22"/>
            <p:cNvCxnSpPr>
              <a:stCxn id="6" idx="2"/>
              <a:endCxn id="8" idx="0"/>
            </p:cNvCxnSpPr>
            <p:nvPr/>
          </p:nvCxnSpPr>
          <p:spPr>
            <a:xfrm>
              <a:off x="1263112" y="1394847"/>
              <a:ext cx="0" cy="371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8" idx="2"/>
              <a:endCxn id="13" idx="0"/>
            </p:cNvCxnSpPr>
            <p:nvPr/>
          </p:nvCxnSpPr>
          <p:spPr>
            <a:xfrm>
              <a:off x="1263112" y="2681207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263112" y="3866825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endCxn id="11" idx="1"/>
            </p:cNvCxnSpPr>
            <p:nvPr/>
          </p:nvCxnSpPr>
          <p:spPr>
            <a:xfrm>
              <a:off x="2034609" y="2216257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2034609" y="3444496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2034609" y="4641739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/>
          <p:cNvGrpSpPr/>
          <p:nvPr/>
        </p:nvGrpSpPr>
        <p:grpSpPr>
          <a:xfrm>
            <a:off x="4356961" y="185979"/>
            <a:ext cx="3084163" cy="6176071"/>
            <a:chOff x="356461" y="185979"/>
            <a:chExt cx="3084163" cy="6176071"/>
          </a:xfrm>
        </p:grpSpPr>
        <p:sp>
          <p:nvSpPr>
            <p:cNvPr id="33" name="TextBox 32"/>
            <p:cNvSpPr txBox="1"/>
            <p:nvPr/>
          </p:nvSpPr>
          <p:spPr>
            <a:xfrm>
              <a:off x="464949" y="18597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나침반만들기</a:t>
              </a:r>
              <a:endParaRPr lang="en-US" altLang="ko-KR" b="1" smtClean="0"/>
            </a:p>
            <a:p>
              <a:endParaRPr lang="ko-KR" altLang="en-US"/>
            </a:p>
          </p:txBody>
        </p:sp>
        <p:sp>
          <p:nvSpPr>
            <p:cNvPr id="34" name="순서도: 대체 처리 33"/>
            <p:cNvSpPr/>
            <p:nvPr/>
          </p:nvSpPr>
          <p:spPr>
            <a:xfrm>
              <a:off x="356461" y="832310"/>
              <a:ext cx="1813302" cy="56253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solidFill>
                    <a:schemeClr val="tx1"/>
                  </a:solidFill>
                </a:rPr>
                <a:t>시작</a:t>
              </a: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35" name="순서도: 판단 34"/>
            <p:cNvSpPr/>
            <p:nvPr/>
          </p:nvSpPr>
          <p:spPr>
            <a:xfrm>
              <a:off x="356461" y="1766807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??~??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도일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49" name="순서도: 처리 48"/>
            <p:cNvSpPr/>
            <p:nvPr/>
          </p:nvSpPr>
          <p:spPr>
            <a:xfrm>
              <a:off x="2371241" y="1937288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pc="-150" err="1" smtClean="0">
                  <a:solidFill>
                    <a:schemeClr val="tx1"/>
                  </a:solidFill>
                </a:rPr>
                <a:t>북쪽화살표</a:t>
              </a:r>
              <a:r>
                <a:rPr lang="ko-KR" altLang="en-US" sz="1400" spc="-150" smtClean="0">
                  <a:solidFill>
                    <a:schemeClr val="tx1"/>
                  </a:solidFill>
                </a:rPr>
                <a:t> 출력</a:t>
              </a:r>
              <a:endParaRPr lang="ko-KR" altLang="en-US" sz="1400" spc="-150">
                <a:solidFill>
                  <a:schemeClr val="tx1"/>
                </a:solidFill>
              </a:endParaRPr>
            </a:p>
          </p:txBody>
        </p:sp>
        <p:sp>
          <p:nvSpPr>
            <p:cNvPr id="37" name="순서도: 판단 36"/>
            <p:cNvSpPr/>
            <p:nvPr/>
          </p:nvSpPr>
          <p:spPr>
            <a:xfrm>
              <a:off x="356461" y="2998921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??~??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도일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38" name="순서도: 처리 37"/>
            <p:cNvSpPr/>
            <p:nvPr/>
          </p:nvSpPr>
          <p:spPr>
            <a:xfrm>
              <a:off x="2371241" y="3177151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pc="-150" err="1" smtClean="0">
                  <a:solidFill>
                    <a:schemeClr val="tx1"/>
                  </a:solidFill>
                </a:rPr>
                <a:t>동쪽화살표</a:t>
              </a:r>
              <a:r>
                <a:rPr lang="ko-KR" altLang="en-US" sz="1400" spc="-15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spc="-150">
                  <a:solidFill>
                    <a:schemeClr val="tx1"/>
                  </a:solidFill>
                </a:rPr>
                <a:t>출력</a:t>
              </a:r>
            </a:p>
          </p:txBody>
        </p:sp>
        <p:sp>
          <p:nvSpPr>
            <p:cNvPr id="40" name="순서도: 판단 39"/>
            <p:cNvSpPr/>
            <p:nvPr/>
          </p:nvSpPr>
          <p:spPr>
            <a:xfrm>
              <a:off x="356461" y="4184539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??~??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도일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41" name="순서도: 처리 40"/>
            <p:cNvSpPr/>
            <p:nvPr/>
          </p:nvSpPr>
          <p:spPr>
            <a:xfrm>
              <a:off x="2355742" y="4440262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pc="-150" err="1" smtClean="0">
                  <a:solidFill>
                    <a:schemeClr val="tx1"/>
                  </a:solidFill>
                </a:rPr>
                <a:t>남쪽화살표</a:t>
              </a:r>
              <a:r>
                <a:rPr lang="ko-KR" altLang="en-US" sz="1400" spc="-15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spc="-150">
                  <a:solidFill>
                    <a:schemeClr val="tx1"/>
                  </a:solidFill>
                </a:rPr>
                <a:t>출력</a:t>
              </a:r>
            </a:p>
          </p:txBody>
        </p:sp>
        <p:cxnSp>
          <p:nvCxnSpPr>
            <p:cNvPr id="43" name="직선 연결선 42"/>
            <p:cNvCxnSpPr>
              <a:stCxn id="34" idx="2"/>
              <a:endCxn id="35" idx="0"/>
            </p:cNvCxnSpPr>
            <p:nvPr/>
          </p:nvCxnSpPr>
          <p:spPr>
            <a:xfrm>
              <a:off x="1263112" y="1394847"/>
              <a:ext cx="0" cy="371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>
              <a:stCxn id="35" idx="2"/>
              <a:endCxn id="37" idx="0"/>
            </p:cNvCxnSpPr>
            <p:nvPr/>
          </p:nvCxnSpPr>
          <p:spPr>
            <a:xfrm>
              <a:off x="1263112" y="2681207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>
              <a:off x="1263112" y="3866825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>
              <a:off x="2034609" y="2216257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>
              <a:off x="2034609" y="3444496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2034609" y="4641739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순서도: 판단 52"/>
            <p:cNvSpPr/>
            <p:nvPr/>
          </p:nvSpPr>
          <p:spPr>
            <a:xfrm>
              <a:off x="356461" y="5447650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??~??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도일 때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54" name="순서도: 처리 53"/>
            <p:cNvSpPr/>
            <p:nvPr/>
          </p:nvSpPr>
          <p:spPr>
            <a:xfrm>
              <a:off x="2355742" y="5703373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pc="-150" err="1">
                  <a:solidFill>
                    <a:schemeClr val="tx1"/>
                  </a:solidFill>
                </a:rPr>
                <a:t>북쪽화살표</a:t>
              </a:r>
              <a:r>
                <a:rPr lang="ko-KR" altLang="en-US" sz="1400" spc="-150">
                  <a:solidFill>
                    <a:schemeClr val="tx1"/>
                  </a:solidFill>
                </a:rPr>
                <a:t> 출력</a:t>
              </a:r>
            </a:p>
          </p:txBody>
        </p:sp>
        <p:cxnSp>
          <p:nvCxnSpPr>
            <p:cNvPr id="55" name="직선 화살표 연결선 54"/>
            <p:cNvCxnSpPr/>
            <p:nvPr/>
          </p:nvCxnSpPr>
          <p:spPr>
            <a:xfrm>
              <a:off x="1263112" y="5129936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/>
            <p:nvPr/>
          </p:nvCxnSpPr>
          <p:spPr>
            <a:xfrm>
              <a:off x="2034609" y="5904850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rcRect l="48633" t="76042" r="35327" b="18227"/>
          <a:stretch/>
        </p:blipFill>
        <p:spPr>
          <a:xfrm>
            <a:off x="1986955" y="210456"/>
            <a:ext cx="1564550" cy="419101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/>
          <a:srcRect l="49945" t="70482" r="36579" b="23788"/>
          <a:stretch/>
        </p:blipFill>
        <p:spPr>
          <a:xfrm>
            <a:off x="6111175" y="131093"/>
            <a:ext cx="1314450" cy="419100"/>
          </a:xfrm>
          <a:prstGeom prst="rect">
            <a:avLst/>
          </a:prstGeom>
        </p:spPr>
      </p:pic>
      <p:grpSp>
        <p:nvGrpSpPr>
          <p:cNvPr id="69" name="그룹 68"/>
          <p:cNvGrpSpPr/>
          <p:nvPr/>
        </p:nvGrpSpPr>
        <p:grpSpPr>
          <a:xfrm>
            <a:off x="6265512" y="514350"/>
            <a:ext cx="1277642" cy="1314773"/>
            <a:chOff x="6265512" y="514350"/>
            <a:chExt cx="1277642" cy="1314773"/>
          </a:xfrm>
        </p:grpSpPr>
        <p:cxnSp>
          <p:nvCxnSpPr>
            <p:cNvPr id="58" name="직선 연결선 57"/>
            <p:cNvCxnSpPr/>
            <p:nvPr/>
          </p:nvCxnSpPr>
          <p:spPr>
            <a:xfrm>
              <a:off x="6356242" y="1123950"/>
              <a:ext cx="1084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 flipV="1">
              <a:off x="6896100" y="629557"/>
              <a:ext cx="0" cy="1137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6428891" y="756110"/>
              <a:ext cx="905359" cy="786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6428891" y="648607"/>
              <a:ext cx="905359" cy="9325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610350" y="514350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N</a:t>
              </a:r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95504" y="944432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E</a:t>
              </a:r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28432" y="1459791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S</a:t>
              </a:r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65512" y="925747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W</a:t>
              </a:r>
              <a:endParaRPr lang="ko-KR" altLang="en-US"/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8790444" y="100213"/>
            <a:ext cx="3109575" cy="4328666"/>
            <a:chOff x="356461" y="185979"/>
            <a:chExt cx="3109575" cy="4328666"/>
          </a:xfrm>
        </p:grpSpPr>
        <p:sp>
          <p:nvSpPr>
            <p:cNvPr id="71" name="TextBox 70"/>
            <p:cNvSpPr txBox="1"/>
            <p:nvPr/>
          </p:nvSpPr>
          <p:spPr>
            <a:xfrm>
              <a:off x="464949" y="18597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빛감지계만들기</a:t>
              </a:r>
              <a:endParaRPr lang="en-US" altLang="ko-KR" b="1" smtClean="0"/>
            </a:p>
            <a:p>
              <a:endParaRPr lang="ko-KR" altLang="en-US"/>
            </a:p>
          </p:txBody>
        </p:sp>
        <p:sp>
          <p:nvSpPr>
            <p:cNvPr id="72" name="순서도: 대체 처리 71"/>
            <p:cNvSpPr/>
            <p:nvPr/>
          </p:nvSpPr>
          <p:spPr>
            <a:xfrm>
              <a:off x="356461" y="832310"/>
              <a:ext cx="1813302" cy="56253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solidFill>
                    <a:schemeClr val="tx1"/>
                  </a:solidFill>
                </a:rPr>
                <a:t>시작</a:t>
              </a: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75" name="순서도: 판단 74"/>
            <p:cNvSpPr/>
            <p:nvPr/>
          </p:nvSpPr>
          <p:spPr>
            <a:xfrm>
              <a:off x="381873" y="3600245"/>
              <a:ext cx="1813302" cy="9144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</a:rPr>
                <a:t>A</a:t>
              </a:r>
              <a:r>
                <a:rPr lang="ko-KR" altLang="en-US" sz="1600" b="1" smtClean="0">
                  <a:solidFill>
                    <a:schemeClr val="tx1"/>
                  </a:solidFill>
                </a:rPr>
                <a:t>버튼누르면</a:t>
              </a:r>
              <a:endParaRPr lang="ko-KR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76" name="순서도: 처리 75"/>
            <p:cNvSpPr/>
            <p:nvPr/>
          </p:nvSpPr>
          <p:spPr>
            <a:xfrm>
              <a:off x="2396653" y="3740133"/>
              <a:ext cx="1069383" cy="55793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mtClean="0">
                  <a:solidFill>
                    <a:schemeClr val="tx1"/>
                  </a:solidFill>
                </a:rPr>
                <a:t>‘light’</a:t>
              </a:r>
              <a:r>
                <a:rPr lang="ko-KR" altLang="en-US" smtClean="0">
                  <a:solidFill>
                    <a:schemeClr val="tx1"/>
                  </a:solidFill>
                </a:rPr>
                <a:t> 출력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82" name="직선 화살표 연결선 81"/>
            <p:cNvCxnSpPr>
              <a:endCxn id="75" idx="0"/>
            </p:cNvCxnSpPr>
            <p:nvPr/>
          </p:nvCxnSpPr>
          <p:spPr>
            <a:xfrm>
              <a:off x="1288524" y="3282531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/>
            <p:cNvCxnSpPr/>
            <p:nvPr/>
          </p:nvCxnSpPr>
          <p:spPr>
            <a:xfrm>
              <a:off x="2075520" y="4007479"/>
              <a:ext cx="321133" cy="11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/>
            <p:cNvCxnSpPr/>
            <p:nvPr/>
          </p:nvCxnSpPr>
          <p:spPr>
            <a:xfrm>
              <a:off x="1275818" y="2318165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화살표 연결선 93"/>
            <p:cNvCxnSpPr/>
            <p:nvPr/>
          </p:nvCxnSpPr>
          <p:spPr>
            <a:xfrm>
              <a:off x="1259132" y="1357271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4"/>
          <a:srcRect l="49610" t="65104" r="40625" b="29167"/>
          <a:stretch/>
        </p:blipFill>
        <p:spPr>
          <a:xfrm>
            <a:off x="10865384" y="70994"/>
            <a:ext cx="952500" cy="419100"/>
          </a:xfrm>
          <a:prstGeom prst="rect">
            <a:avLst/>
          </a:prstGeom>
        </p:spPr>
      </p:pic>
      <p:sp>
        <p:nvSpPr>
          <p:cNvPr id="91" name="순서도: 처리 90"/>
          <p:cNvSpPr/>
          <p:nvPr/>
        </p:nvSpPr>
        <p:spPr>
          <a:xfrm>
            <a:off x="8792163" y="1580827"/>
            <a:ext cx="1838714" cy="63543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>
                <a:solidFill>
                  <a:schemeClr val="tx1"/>
                </a:solidFill>
              </a:rPr>
              <a:t>LED </a:t>
            </a:r>
            <a:r>
              <a:rPr lang="ko-KR" altLang="en-US" sz="1400" smtClean="0">
                <a:solidFill>
                  <a:schemeClr val="tx1"/>
                </a:solidFill>
              </a:rPr>
              <a:t>차트 </a:t>
            </a:r>
            <a:r>
              <a:rPr lang="en-US" altLang="ko-KR" sz="140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altLang="ko-KR" sz="1400" smtClean="0">
                <a:solidFill>
                  <a:schemeClr val="tx1"/>
                </a:solidFill>
              </a:rPr>
              <a:t> </a:t>
            </a:r>
            <a:r>
              <a:rPr lang="ko-KR" altLang="en-US" sz="1400" smtClean="0">
                <a:solidFill>
                  <a:schemeClr val="tx1"/>
                </a:solidFill>
              </a:rPr>
              <a:t>표현할 값</a:t>
            </a:r>
            <a:r>
              <a:rPr lang="en-US" altLang="ko-KR" sz="1400" smtClean="0">
                <a:solidFill>
                  <a:schemeClr val="tx1"/>
                </a:solidFill>
              </a:rPr>
              <a:t>(</a:t>
            </a:r>
            <a:r>
              <a:rPr lang="ko-KR" altLang="en-US" sz="1400" smtClean="0">
                <a:solidFill>
                  <a:schemeClr val="tx1"/>
                </a:solidFill>
              </a:rPr>
              <a:t>빛센서</a:t>
            </a:r>
            <a:r>
              <a:rPr lang="en-US" altLang="ko-KR" sz="1400" smtClean="0">
                <a:solidFill>
                  <a:schemeClr val="tx1"/>
                </a:solidFill>
              </a:rPr>
              <a:t>)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순서도: 처리 91"/>
          <p:cNvSpPr/>
          <p:nvPr/>
        </p:nvSpPr>
        <p:spPr>
          <a:xfrm>
            <a:off x="8792163" y="2573685"/>
            <a:ext cx="1838714" cy="63543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모두 켜졌을 때 값 </a:t>
            </a:r>
            <a:r>
              <a:rPr lang="en-US" altLang="ko-KR" sz="1400" smtClean="0">
                <a:solidFill>
                  <a:schemeClr val="tx1"/>
                </a:solidFill>
              </a:rPr>
              <a:t>: 255</a:t>
            </a:r>
            <a:endParaRPr lang="ko-KR" altLang="en-US" sz="1400">
              <a:solidFill>
                <a:schemeClr val="tx1"/>
              </a:solidFill>
            </a:endParaRP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 rotWithShape="1">
          <a:blip r:embed="rId5"/>
          <a:srcRect l="49023" t="15104" r="27149" b="53346"/>
          <a:stretch/>
        </p:blipFill>
        <p:spPr>
          <a:xfrm>
            <a:off x="8948011" y="4653362"/>
            <a:ext cx="2324100" cy="2139411"/>
          </a:xfrm>
          <a:prstGeom prst="rect">
            <a:avLst/>
          </a:prstGeom>
        </p:spPr>
      </p:pic>
      <p:sp>
        <p:nvSpPr>
          <p:cNvPr id="97" name="순서도: 처리 96"/>
          <p:cNvSpPr/>
          <p:nvPr/>
        </p:nvSpPr>
        <p:spPr>
          <a:xfrm>
            <a:off x="0" y="0"/>
            <a:ext cx="3591531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순서도: 처리 97"/>
          <p:cNvSpPr/>
          <p:nvPr/>
        </p:nvSpPr>
        <p:spPr>
          <a:xfrm>
            <a:off x="3599291" y="-18930"/>
            <a:ext cx="4063852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순서도: 처리 98"/>
          <p:cNvSpPr/>
          <p:nvPr/>
        </p:nvSpPr>
        <p:spPr>
          <a:xfrm>
            <a:off x="7677874" y="0"/>
            <a:ext cx="4514125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2"/>
          <a:srcRect l="48633" t="76042" r="35327" b="18227"/>
          <a:stretch/>
        </p:blipFill>
        <p:spPr>
          <a:xfrm>
            <a:off x="1986955" y="210456"/>
            <a:ext cx="1564550" cy="419101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/>
          <a:srcRect l="49945" t="70482" r="36579" b="23788"/>
          <a:stretch/>
        </p:blipFill>
        <p:spPr>
          <a:xfrm>
            <a:off x="6111175" y="131093"/>
            <a:ext cx="1314450" cy="419100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3"/>
          <a:srcRect l="49610" t="65104" r="40625" b="29167"/>
          <a:stretch/>
        </p:blipFill>
        <p:spPr>
          <a:xfrm>
            <a:off x="10865384" y="70994"/>
            <a:ext cx="952500" cy="419100"/>
          </a:xfrm>
          <a:prstGeom prst="rect">
            <a:avLst/>
          </a:prstGeom>
        </p:spPr>
      </p:pic>
      <p:sp>
        <p:nvSpPr>
          <p:cNvPr id="97" name="순서도: 처리 96"/>
          <p:cNvSpPr/>
          <p:nvPr/>
        </p:nvSpPr>
        <p:spPr>
          <a:xfrm>
            <a:off x="0" y="0"/>
            <a:ext cx="3968800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순서도: 처리 97"/>
          <p:cNvSpPr/>
          <p:nvPr/>
        </p:nvSpPr>
        <p:spPr>
          <a:xfrm>
            <a:off x="4025950" y="-18930"/>
            <a:ext cx="4209907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순서도: 처리 98"/>
          <p:cNvSpPr/>
          <p:nvPr/>
        </p:nvSpPr>
        <p:spPr>
          <a:xfrm>
            <a:off x="8235858" y="0"/>
            <a:ext cx="3956141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82141" y="21988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온도계만들기</a:t>
            </a:r>
            <a:endParaRPr lang="en-US" altLang="ko-KR" b="1"/>
          </a:p>
        </p:txBody>
      </p:sp>
      <p:sp>
        <p:nvSpPr>
          <p:cNvPr id="73" name="직사각형 72"/>
          <p:cNvSpPr/>
          <p:nvPr/>
        </p:nvSpPr>
        <p:spPr>
          <a:xfrm>
            <a:off x="3968800" y="21988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/>
              <a:t>나침반만들기</a:t>
            </a:r>
            <a:endParaRPr lang="en-US" altLang="ko-KR" b="1"/>
          </a:p>
        </p:txBody>
      </p:sp>
      <p:sp>
        <p:nvSpPr>
          <p:cNvPr id="74" name="직사각형 73"/>
          <p:cNvSpPr/>
          <p:nvPr/>
        </p:nvSpPr>
        <p:spPr>
          <a:xfrm>
            <a:off x="8235858" y="21988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/>
              <a:t>빛감지계만들기</a:t>
            </a:r>
            <a:endParaRPr lang="en-US" altLang="ko-KR" b="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0156" t="26481" r="48359" b="27778"/>
          <a:stretch/>
        </p:blipFill>
        <p:spPr>
          <a:xfrm>
            <a:off x="57149" y="868370"/>
            <a:ext cx="3968799" cy="59896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24821" t="15820" r="33929" b="29435"/>
          <a:stretch/>
        </p:blipFill>
        <p:spPr>
          <a:xfrm>
            <a:off x="4083097" y="907836"/>
            <a:ext cx="4152760" cy="56315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/>
          <a:srcRect l="24643" t="15538" r="64226" b="64709"/>
          <a:stretch/>
        </p:blipFill>
        <p:spPr>
          <a:xfrm>
            <a:off x="8533983" y="907836"/>
            <a:ext cx="3004735" cy="38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464949" y="185979"/>
            <a:ext cx="1338828" cy="2387706"/>
            <a:chOff x="464949" y="185979"/>
            <a:chExt cx="1338828" cy="2387706"/>
          </a:xfrm>
        </p:grpSpPr>
        <p:sp>
          <p:nvSpPr>
            <p:cNvPr id="4" name="TextBox 3"/>
            <p:cNvSpPr txBox="1"/>
            <p:nvPr/>
          </p:nvSpPr>
          <p:spPr>
            <a:xfrm>
              <a:off x="464949" y="18597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/>
                <a:t>가위바위보</a:t>
              </a:r>
              <a:endParaRPr lang="en-US" altLang="ko-KR" b="1" smtClean="0"/>
            </a:p>
            <a:p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583019" y="832310"/>
              <a:ext cx="1220757" cy="56253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solidFill>
                    <a:schemeClr val="tx1"/>
                  </a:solidFill>
                </a:rPr>
                <a:t>시작</a:t>
              </a:r>
              <a:endParaRPr lang="ko-KR" altLang="en-US" b="1">
                <a:solidFill>
                  <a:schemeClr val="tx1"/>
                </a:solidFill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1249874" y="1423584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274736" y="2255971"/>
              <a:ext cx="0" cy="3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49806" t="38021" r="29101" b="48698"/>
          <a:stretch/>
        </p:blipFill>
        <p:spPr>
          <a:xfrm>
            <a:off x="34708" y="4440262"/>
            <a:ext cx="2799704" cy="1046943"/>
          </a:xfrm>
          <a:prstGeom prst="rect">
            <a:avLst/>
          </a:prstGeom>
        </p:spPr>
      </p:pic>
      <p:sp>
        <p:nvSpPr>
          <p:cNvPr id="3" name="순서도: 처리 2"/>
          <p:cNvSpPr/>
          <p:nvPr/>
        </p:nvSpPr>
        <p:spPr>
          <a:xfrm>
            <a:off x="583019" y="1766807"/>
            <a:ext cx="1220757" cy="46107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</a:rPr>
              <a:t>흔들림감지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583019" y="2681207"/>
            <a:ext cx="1220757" cy="105388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</a:rPr>
              <a:t>랜덤값에 따라 가위바위보 </a:t>
            </a:r>
            <a:r>
              <a:rPr lang="en-US" altLang="ko-KR" sz="1600" smtClean="0">
                <a:solidFill>
                  <a:schemeClr val="tx1"/>
                </a:solidFill>
              </a:rPr>
              <a:t>LED</a:t>
            </a:r>
            <a:r>
              <a:rPr lang="ko-KR" altLang="en-US" sz="1600" smtClean="0">
                <a:solidFill>
                  <a:schemeClr val="tx1"/>
                </a:solidFill>
              </a:rPr>
              <a:t>에 출력</a:t>
            </a:r>
            <a:endParaRPr lang="ko-KR" altLang="en-US" sz="1600">
              <a:solidFill>
                <a:schemeClr val="tx1"/>
              </a:solidFill>
            </a:endParaRPr>
          </a:p>
        </p:txBody>
      </p:sp>
      <p:cxnSp>
        <p:nvCxnSpPr>
          <p:cNvPr id="14" name="꺾인 연결선 13"/>
          <p:cNvCxnSpPr>
            <a:stCxn id="5" idx="2"/>
            <a:endCxn id="3" idx="1"/>
          </p:cNvCxnSpPr>
          <p:nvPr/>
        </p:nvCxnSpPr>
        <p:spPr>
          <a:xfrm rot="5400000" flipH="1">
            <a:off x="19336" y="2561028"/>
            <a:ext cx="1737746" cy="610379"/>
          </a:xfrm>
          <a:prstGeom prst="bentConnector4">
            <a:avLst>
              <a:gd name="adj1" fmla="val -13155"/>
              <a:gd name="adj2" fmla="val 13745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l="49609" t="63021" r="22657" b="30729"/>
          <a:stretch/>
        </p:blipFill>
        <p:spPr>
          <a:xfrm>
            <a:off x="129312" y="5607233"/>
            <a:ext cx="2705100" cy="4572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rcRect l="50390" t="61979" r="32617" b="31772"/>
          <a:stretch/>
        </p:blipFill>
        <p:spPr>
          <a:xfrm>
            <a:off x="146426" y="6248717"/>
            <a:ext cx="1657350" cy="4572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/>
          <a:srcRect l="69384" t="43220" r="23431" b="45966"/>
          <a:stretch/>
        </p:blipFill>
        <p:spPr>
          <a:xfrm>
            <a:off x="2074368" y="1694646"/>
            <a:ext cx="700812" cy="791057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5"/>
          <a:srcRect l="61725" t="43433" r="30248" b="45966"/>
          <a:stretch/>
        </p:blipFill>
        <p:spPr>
          <a:xfrm>
            <a:off x="2069462" y="648024"/>
            <a:ext cx="782873" cy="77556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/>
          <a:srcRect l="53516" t="30208" r="31445" b="45053"/>
          <a:stretch/>
        </p:blipFill>
        <p:spPr>
          <a:xfrm>
            <a:off x="2059125" y="2770362"/>
            <a:ext cx="659426" cy="8135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45200" y="8323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바위</a:t>
            </a:r>
            <a:endParaRPr lang="ko-KR" altLang="en-US" b="1"/>
          </a:p>
        </p:txBody>
      </p:sp>
      <p:sp>
        <p:nvSpPr>
          <p:cNvPr id="77" name="TextBox 76"/>
          <p:cNvSpPr txBox="1"/>
          <p:nvPr/>
        </p:nvSpPr>
        <p:spPr>
          <a:xfrm>
            <a:off x="2945200" y="18271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가위</a:t>
            </a:r>
            <a:endParaRPr lang="ko-KR" altLang="en-US" b="1"/>
          </a:p>
        </p:txBody>
      </p:sp>
      <p:sp>
        <p:nvSpPr>
          <p:cNvPr id="78" name="TextBox 77"/>
          <p:cNvSpPr txBox="1"/>
          <p:nvPr/>
        </p:nvSpPr>
        <p:spPr>
          <a:xfrm>
            <a:off x="2978976" y="27739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보</a:t>
            </a:r>
            <a:endParaRPr lang="ko-KR" altLang="en-US" b="1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7"/>
          <a:srcRect l="79101" t="9635" b="73438"/>
          <a:stretch/>
        </p:blipFill>
        <p:spPr>
          <a:xfrm>
            <a:off x="6038301" y="134436"/>
            <a:ext cx="2038350" cy="12382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8"/>
          <a:srcRect l="64258" t="44792" r="6445" b="12239"/>
          <a:stretch/>
        </p:blipFill>
        <p:spPr>
          <a:xfrm>
            <a:off x="5997664" y="1504261"/>
            <a:ext cx="1978148" cy="1638982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007209" y="16240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미세 거북</a:t>
            </a:r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9"/>
          <a:srcRect l="78321" t="22396" r="15820" b="72098"/>
          <a:stretch/>
        </p:blipFill>
        <p:spPr>
          <a:xfrm>
            <a:off x="4044368" y="694145"/>
            <a:ext cx="1710842" cy="250261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648895" y="3473642"/>
            <a:ext cx="33996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가운데에 있는 거북을 </a:t>
            </a:r>
            <a:endParaRPr lang="en-US" altLang="ko-KR"/>
          </a:p>
          <a:p>
            <a:r>
              <a:rPr lang="ko-KR" altLang="en-US" smtClean="0"/>
              <a:t>위의 모양대로 무한 반복으로 </a:t>
            </a:r>
            <a:endParaRPr lang="en-US" altLang="ko-KR" smtClean="0"/>
          </a:p>
          <a:p>
            <a:r>
              <a:rPr lang="ko-KR" altLang="en-US" smtClean="0"/>
              <a:t>켜지게 움직이시오</a:t>
            </a:r>
            <a:r>
              <a:rPr lang="en-US" altLang="ko-KR" smtClean="0"/>
              <a:t>.</a:t>
            </a:r>
          </a:p>
          <a:p>
            <a:endParaRPr lang="en-US" altLang="ko-KR"/>
          </a:p>
          <a:p>
            <a:r>
              <a:rPr lang="ko-KR" altLang="en-US" smtClean="0"/>
              <a:t>활용 블록</a:t>
            </a:r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거북이 블록 안에 있는 </a:t>
            </a:r>
            <a:endParaRPr lang="en-US" altLang="ko-KR" smtClean="0"/>
          </a:p>
          <a:p>
            <a:r>
              <a:rPr lang="en-US" altLang="ko-KR" smtClean="0"/>
              <a:t>PENUP, PENDOWN, FORWARD</a:t>
            </a:r>
          </a:p>
          <a:p>
            <a:r>
              <a:rPr lang="en-US" altLang="ko-KR" smtClean="0"/>
              <a:t>RIGHT </a:t>
            </a:r>
            <a:r>
              <a:rPr lang="ko-KR" altLang="en-US" smtClean="0"/>
              <a:t>블록 </a:t>
            </a: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57" name="순서도: 처리 56"/>
          <p:cNvSpPr/>
          <p:nvPr/>
        </p:nvSpPr>
        <p:spPr>
          <a:xfrm>
            <a:off x="3591531" y="4440262"/>
            <a:ext cx="3628419" cy="162417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10"/>
          <a:srcRect l="68241" t="45763" r="7227" b="28385"/>
          <a:stretch/>
        </p:blipFill>
        <p:spPr>
          <a:xfrm>
            <a:off x="8769028" y="1378183"/>
            <a:ext cx="2392750" cy="1891137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8921933" y="278692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마이크로 비트 채팅 예제</a:t>
            </a:r>
            <a:endParaRPr lang="en-US" altLang="ko-KR" b="1" smtClean="0"/>
          </a:p>
          <a:p>
            <a:r>
              <a:rPr lang="ko-KR" altLang="en-US" b="1" smtClean="0"/>
              <a:t>따라하기</a:t>
            </a:r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8504695" y="3532572"/>
            <a:ext cx="3020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예제의 안내를 따라 하면서</a:t>
            </a:r>
            <a:endParaRPr lang="en-US" altLang="ko-KR" smtClean="0"/>
          </a:p>
          <a:p>
            <a:r>
              <a:rPr lang="en-US" altLang="ko-KR" smtClean="0"/>
              <a:t>2</a:t>
            </a:r>
            <a:r>
              <a:rPr lang="ko-KR" altLang="en-US" smtClean="0"/>
              <a:t>인 </a:t>
            </a:r>
            <a:r>
              <a:rPr lang="en-US" altLang="ko-KR" smtClean="0"/>
              <a:t>1</a:t>
            </a:r>
            <a:r>
              <a:rPr lang="ko-KR" altLang="en-US" smtClean="0"/>
              <a:t>조로 </a:t>
            </a:r>
            <a:endParaRPr lang="en-US" altLang="ko-KR" smtClean="0"/>
          </a:p>
          <a:p>
            <a:r>
              <a:rPr lang="ko-KR" altLang="en-US" smtClean="0"/>
              <a:t>서로 문자를 주고 받으시오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</p:txBody>
      </p:sp>
      <p:sp>
        <p:nvSpPr>
          <p:cNvPr id="61" name="순서도: 처리 60"/>
          <p:cNvSpPr/>
          <p:nvPr/>
        </p:nvSpPr>
        <p:spPr>
          <a:xfrm>
            <a:off x="6038301" y="1016976"/>
            <a:ext cx="1937511" cy="35571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순서도: 처리 96"/>
          <p:cNvSpPr/>
          <p:nvPr/>
        </p:nvSpPr>
        <p:spPr>
          <a:xfrm>
            <a:off x="6038301" y="185978"/>
            <a:ext cx="552999" cy="330543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순서도: 처리 62"/>
          <p:cNvSpPr/>
          <p:nvPr/>
        </p:nvSpPr>
        <p:spPr>
          <a:xfrm>
            <a:off x="0" y="0"/>
            <a:ext cx="3591531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순서도: 처리 97"/>
          <p:cNvSpPr/>
          <p:nvPr/>
        </p:nvSpPr>
        <p:spPr>
          <a:xfrm>
            <a:off x="3599541" y="0"/>
            <a:ext cx="4668159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순서도: 처리 98"/>
          <p:cNvSpPr/>
          <p:nvPr/>
        </p:nvSpPr>
        <p:spPr>
          <a:xfrm>
            <a:off x="8275711" y="0"/>
            <a:ext cx="3916290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9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순서도: 처리 96"/>
          <p:cNvSpPr/>
          <p:nvPr/>
        </p:nvSpPr>
        <p:spPr>
          <a:xfrm>
            <a:off x="0" y="0"/>
            <a:ext cx="3968800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순서도: 처리 97"/>
          <p:cNvSpPr/>
          <p:nvPr/>
        </p:nvSpPr>
        <p:spPr>
          <a:xfrm>
            <a:off x="4025950" y="-18930"/>
            <a:ext cx="4209907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순서도: 처리 98"/>
          <p:cNvSpPr/>
          <p:nvPr/>
        </p:nvSpPr>
        <p:spPr>
          <a:xfrm>
            <a:off x="8235858" y="0"/>
            <a:ext cx="3956141" cy="68580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82141" y="2198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/>
              <a:t>가위바위보</a:t>
            </a:r>
            <a:endParaRPr lang="en-US" altLang="ko-KR" b="1"/>
          </a:p>
        </p:txBody>
      </p:sp>
      <p:sp>
        <p:nvSpPr>
          <p:cNvPr id="73" name="직사각형 72"/>
          <p:cNvSpPr/>
          <p:nvPr/>
        </p:nvSpPr>
        <p:spPr>
          <a:xfrm>
            <a:off x="3968800" y="219884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/>
              <a:t>미세거북으로 사각형 그리기</a:t>
            </a:r>
            <a:endParaRPr lang="en-US" altLang="ko-KR" b="1"/>
          </a:p>
        </p:txBody>
      </p:sp>
      <p:sp>
        <p:nvSpPr>
          <p:cNvPr id="74" name="직사각형 73"/>
          <p:cNvSpPr/>
          <p:nvPr/>
        </p:nvSpPr>
        <p:spPr>
          <a:xfrm>
            <a:off x="8235858" y="219884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/>
              <a:t>마이크로비트 채팅</a:t>
            </a:r>
            <a:endParaRPr lang="en-US" altLang="ko-KR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7500" t="20476" r="48393" b="31552"/>
          <a:stretch/>
        </p:blipFill>
        <p:spPr>
          <a:xfrm>
            <a:off x="0" y="589216"/>
            <a:ext cx="4025949" cy="58841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8512" t="18501" r="63869" b="21534"/>
          <a:stretch/>
        </p:blipFill>
        <p:spPr>
          <a:xfrm>
            <a:off x="4083099" y="809100"/>
            <a:ext cx="3609472" cy="58877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27559" t="18501" r="59405" b="46649"/>
          <a:stretch/>
        </p:blipFill>
        <p:spPr>
          <a:xfrm>
            <a:off x="8293006" y="809099"/>
            <a:ext cx="3898993" cy="56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133</Words>
  <Application>Microsoft Office PowerPoint</Application>
  <PresentationFormat>와이드스크린</PresentationFormat>
  <Paragraphs>57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choi codex</cp:lastModifiedBy>
  <cp:revision>8</cp:revision>
  <dcterms:created xsi:type="dcterms:W3CDTF">2019-11-15T00:44:30Z</dcterms:created>
  <dcterms:modified xsi:type="dcterms:W3CDTF">2019-12-03T02:54:15Z</dcterms:modified>
</cp:coreProperties>
</file>