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92" r:id="rId4"/>
    <p:sldId id="300" r:id="rId5"/>
    <p:sldId id="293" r:id="rId6"/>
    <p:sldId id="301" r:id="rId7"/>
    <p:sldId id="295" r:id="rId8"/>
    <p:sldId id="302" r:id="rId9"/>
    <p:sldId id="303" r:id="rId10"/>
    <p:sldId id="305" r:id="rId11"/>
    <p:sldId id="304" r:id="rId12"/>
    <p:sldId id="259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66CCFF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55" d="100"/>
          <a:sy n="55" d="100"/>
        </p:scale>
        <p:origin x="638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8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1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44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44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4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81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69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hyperlink" Target="https://cafe.naver.com/hoolab/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naver.com/main/read.nhn?oid=001&amp;aid=0011216136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terms.naver.com/entry.nhn?docId=957963&amp;cid=47309&amp;categoryId=4730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ienceon.hani.co.kr/143173" TargetMode="External"/><Relationship Id="rId5" Type="http://schemas.openxmlformats.org/officeDocument/2006/relationships/hyperlink" Target="https://blog.naver.com/basic_science/221763935215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hoolab/10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news.naver.com/main/read.nhn?oid=001&amp;aid=00112161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218~225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다양성의 중요성과 보전 방안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388ECE38-D417-43D9-91E0-DFAEE5183EF6}"/>
              </a:ext>
            </a:extLst>
          </p:cNvPr>
          <p:cNvSpPr txBox="1"/>
          <p:nvPr/>
        </p:nvSpPr>
        <p:spPr>
          <a:xfrm>
            <a:off x="1227949" y="4276110"/>
            <a:ext cx="13935851" cy="30009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생태계를 교란하는 외래종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원래의 서식지에서 벗어나 다른 지역으로 유입된 생물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토종 생물의 서식지 차지하고 생존 위협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배스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가시박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C0668-3894-4635-B0F2-2D1923332D38}"/>
              </a:ext>
            </a:extLst>
          </p:cNvPr>
          <p:cNvSpPr txBox="1"/>
          <p:nvPr/>
        </p:nvSpPr>
        <p:spPr>
          <a:xfrm>
            <a:off x="734048" y="9573239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https://news.naver.com/main/read.nhn?oid=001&amp;aid=0011216136</a:t>
            </a:r>
            <a:endParaRPr lang="en-US" altLang="ko-KR" sz="1000" dirty="0"/>
          </a:p>
          <a:p>
            <a:r>
              <a:rPr lang="en-US" altLang="ko-KR" sz="1000" dirty="0">
                <a:hlinkClick r:id="rId7"/>
              </a:rPr>
              <a:t>https://cafe.naver.com/hoolab/101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5ADE6FE-35F5-4971-BFF8-0CF6222655A9}"/>
              </a:ext>
            </a:extLst>
          </p:cNvPr>
          <p:cNvSpPr txBox="1"/>
          <p:nvPr/>
        </p:nvSpPr>
        <p:spPr>
          <a:xfrm>
            <a:off x="1221022" y="7263667"/>
            <a:ext cx="13935851" cy="9459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 오염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136249-5371-4426-96A4-79C735834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1367" y="1201640"/>
            <a:ext cx="4248705" cy="33831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2DDC5D2-0C20-4746-BC1B-5E2119174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6464001"/>
            <a:ext cx="4365361" cy="3232046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2352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>
              <a:buAutoNum type="arabicParenR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감소 원인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야생 동식물 남획 및 보호 동식물 불법 포획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우리나라 호랑이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늑대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여우 등 대형 포유류 멸종 위기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2A10780-7B30-4CAC-8888-8385D855E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537" y="6533890"/>
            <a:ext cx="5267325" cy="31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1C270A-AEB9-4FDF-B0D6-2E29545DB5E3}"/>
              </a:ext>
            </a:extLst>
          </p:cNvPr>
          <p:cNvGrpSpPr/>
          <p:nvPr/>
        </p:nvGrpSpPr>
        <p:grpSpPr>
          <a:xfrm>
            <a:off x="734049" y="1902234"/>
            <a:ext cx="13058152" cy="895934"/>
            <a:chOff x="734048" y="961229"/>
            <a:chExt cx="5305853" cy="895934"/>
          </a:xfrm>
        </p:grpSpPr>
        <p:pic>
          <p:nvPicPr>
            <p:cNvPr id="15" name="Object 38">
              <a:extLst>
                <a:ext uri="{FF2B5EF4-FFF2-40B4-BE49-F238E27FC236}">
                  <a16:creationId xmlns:a16="http://schemas.microsoft.com/office/drawing/2014/main" id="{90938F98-430C-42DD-ACFA-C76271C8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bject 37">
              <a:extLst>
                <a:ext uri="{FF2B5EF4-FFF2-40B4-BE49-F238E27FC236}">
                  <a16:creationId xmlns:a16="http://schemas.microsoft.com/office/drawing/2014/main" id="{1181AE0D-4A6C-48C5-B187-0F31BC9B38F8}"/>
                </a:ext>
              </a:extLst>
            </p:cNvPr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 보전을 위한 실천 방안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1FD8143-C8A2-4AE9-AD55-B71736D817CF}"/>
              </a:ext>
            </a:extLst>
          </p:cNvPr>
          <p:cNvSpPr/>
          <p:nvPr/>
        </p:nvSpPr>
        <p:spPr>
          <a:xfrm>
            <a:off x="748484" y="2945693"/>
            <a:ext cx="2576607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문제 인식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D1BBD8A-C127-4010-B8ED-5976331ADEEF}"/>
              </a:ext>
            </a:extLst>
          </p:cNvPr>
          <p:cNvSpPr txBox="1"/>
          <p:nvPr/>
        </p:nvSpPr>
        <p:spPr>
          <a:xfrm>
            <a:off x="3359727" y="2862430"/>
            <a:ext cx="13935851" cy="24090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 보전을 위한 국제 협약에는 무엇이 있으며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다양성을 보전하기 위해 우리가 실천할 수 있는 일은 무엇일까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?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CDBF4AD-FB85-4BB9-BE06-C9F3D829267E}"/>
              </a:ext>
            </a:extLst>
          </p:cNvPr>
          <p:cNvSpPr/>
          <p:nvPr/>
        </p:nvSpPr>
        <p:spPr>
          <a:xfrm>
            <a:off x="754830" y="4662483"/>
            <a:ext cx="1412825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과정</a:t>
            </a:r>
            <a:endParaRPr lang="ko-KR" alt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C683E9-218D-41C4-A1D8-5AFB03346E74}"/>
              </a:ext>
            </a:extLst>
          </p:cNvPr>
          <p:cNvSpPr txBox="1"/>
          <p:nvPr/>
        </p:nvSpPr>
        <p:spPr>
          <a:xfrm>
            <a:off x="909372" y="5499668"/>
            <a:ext cx="17378628" cy="41449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국제 사회는 생물 다양성을 보전하기 위해 법을 제정하거나 국제 협약을 맺고 있다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여러 가지 국제 협약의 목적과 내용을 조사해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개인적 노력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기업에서의 노력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국가적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사회적 노력을 생각해보고 작성해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.(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Ex.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다양한 환경단체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다양성을 보전하기 위해 학급에서 실천할 수 있는 방안을 토의하고 작성해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/>
      <p:bldP spid="21" grpId="0" animBg="1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유전적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생태계 다양성</a:t>
              </a:r>
              <a:endPara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1" name="Object 45">
            <a:extLst>
              <a:ext uri="{FF2B5EF4-FFF2-40B4-BE49-F238E27FC236}">
                <a16:creationId xmlns:a16="http://schemas.microsoft.com/office/drawing/2014/main" id="{80D69722-E707-4E89-99CE-96CF8C4CF31C}"/>
              </a:ext>
            </a:extLst>
          </p:cNvPr>
          <p:cNvSpPr txBox="1"/>
          <p:nvPr/>
        </p:nvSpPr>
        <p:spPr>
          <a:xfrm>
            <a:off x="6656835" y="6258831"/>
            <a:ext cx="4598078" cy="85248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종</a:t>
            </a:r>
            <a:r>
              <a:rPr lang="en-US" altLang="ko-KR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다양성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547524"/>
            <a:ext cx="13624919" cy="6699405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2773970"/>
            <a:ext cx="12954142" cy="51749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AutoNum type="arabicPeriod"/>
            </a:pP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뜻을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914400" indent="-914400" algn="just">
              <a:buAutoNum type="arabicPeriod"/>
            </a:pPr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다양성의 중요성을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다양성을 보전하기 위한 실천 방안을 토의할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28701" y="1854391"/>
            <a:ext cx="15735300" cy="24509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지구의 다양한 환경에 다양한 생물이 살고 있는 것을 의미하며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지구에 살고 있는 생물 전체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생태계 다양성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다양성을 모두 포함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https://terms.naver.com/entry.nhn?docId=957963&amp;cid=47309&amp;categoryId=47309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CE5DE81-E45D-4ACD-A718-BD0129FA7B3F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983B453A-5301-4F4F-B2B9-50C9D568A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9727C701-234D-4CA6-BE28-2EB7989EB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84" y="4113926"/>
            <a:ext cx="14083432" cy="3136935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59EA3A52-AAD2-4A75-93DC-CA445B064D41}"/>
              </a:ext>
            </a:extLst>
          </p:cNvPr>
          <p:cNvSpPr txBox="1"/>
          <p:nvPr/>
        </p:nvSpPr>
        <p:spPr>
          <a:xfrm>
            <a:off x="2315653" y="7249032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5779FB45-A292-422D-BB7A-ED3CA3C49DD5}"/>
              </a:ext>
            </a:extLst>
          </p:cNvPr>
          <p:cNvSpPr txBox="1"/>
          <p:nvPr/>
        </p:nvSpPr>
        <p:spPr>
          <a:xfrm>
            <a:off x="7122701" y="7249032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F2D8361D-F550-46C2-A0D4-16A8B4AE9A0E}"/>
              </a:ext>
            </a:extLst>
          </p:cNvPr>
          <p:cNvSpPr txBox="1"/>
          <p:nvPr/>
        </p:nvSpPr>
        <p:spPr>
          <a:xfrm>
            <a:off x="12069253" y="7217859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99184FA2-472C-463B-B5BA-79E2E513FFC9}"/>
              </a:ext>
            </a:extLst>
          </p:cNvPr>
          <p:cNvSpPr txBox="1"/>
          <p:nvPr/>
        </p:nvSpPr>
        <p:spPr>
          <a:xfrm>
            <a:off x="11738554" y="7810567"/>
            <a:ext cx="4635304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 정보의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889149FB-52CA-4C8A-9A39-32A739E2835C}"/>
              </a:ext>
            </a:extLst>
          </p:cNvPr>
          <p:cNvSpPr txBox="1"/>
          <p:nvPr/>
        </p:nvSpPr>
        <p:spPr>
          <a:xfrm>
            <a:off x="7017101" y="7795653"/>
            <a:ext cx="4635304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종의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2DE71D0-0CE6-490C-B00E-23CA058F0E4E}"/>
              </a:ext>
            </a:extLst>
          </p:cNvPr>
          <p:cNvSpPr txBox="1"/>
          <p:nvPr/>
        </p:nvSpPr>
        <p:spPr>
          <a:xfrm>
            <a:off x="722820" y="7794907"/>
            <a:ext cx="6248400" cy="15005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생물과 환경이 상호작용하는 생태계의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25" grpId="0" build="p"/>
      <p:bldP spid="26" grpId="0" build="p"/>
      <p:bldP spid="27" grpId="0" build="p"/>
      <p:bldP spid="31" grpId="0" build="p"/>
      <p:bldP spid="32" grpId="0" build="p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697647" y="9684371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https://blog.naver.com/feia1230/221133674998       </a:t>
            </a:r>
          </a:p>
          <a:p>
            <a:r>
              <a:rPr lang="en-US" altLang="ko-KR" sz="1000" dirty="0">
                <a:hlinkClick r:id="rId5"/>
              </a:rPr>
              <a:t>https://blog.naver.com/basic_science/221763935215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http://scienceon.hani.co.kr/143173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42F9A03-CD54-4FEF-B5DB-A28E49F0EC45}"/>
              </a:ext>
            </a:extLst>
          </p:cNvPr>
          <p:cNvSpPr txBox="1"/>
          <p:nvPr/>
        </p:nvSpPr>
        <p:spPr>
          <a:xfrm>
            <a:off x="4590577" y="2596952"/>
            <a:ext cx="2245217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=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1143000" y="3046860"/>
            <a:ext cx="16391097" cy="28223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종이라도 하나의 형질을 결정하는 유전자가 서로 달라 다양한 형질이 나타나는 것을 의미함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터키달팽이의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껍데기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채프먼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얼룩말의 줄무늬 차이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6A09841-7B75-4AA6-B373-EAF49A9A41C0}"/>
              </a:ext>
            </a:extLst>
          </p:cNvPr>
          <p:cNvSpPr/>
          <p:nvPr/>
        </p:nvSpPr>
        <p:spPr>
          <a:xfrm>
            <a:off x="1539777" y="3261937"/>
            <a:ext cx="2286000" cy="85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1139371" y="5600700"/>
            <a:ext cx="15735300" cy="2917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집단 내 개체들의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달라 다양한 특성이 나타날수록 유전적 다양성이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다양성이 높은 집단은 환경이 급격히 변화하였을 때 적응하여 살아남는 개체가 있을 가능성이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A84C2C8-9203-41AC-93CE-3CB969C9DAA0}"/>
              </a:ext>
            </a:extLst>
          </p:cNvPr>
          <p:cNvSpPr/>
          <p:nvPr/>
        </p:nvSpPr>
        <p:spPr>
          <a:xfrm>
            <a:off x="5943600" y="5565931"/>
            <a:ext cx="1447800" cy="85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D8EC0F7-9CC5-40F2-B95E-EC37E696A280}"/>
              </a:ext>
            </a:extLst>
          </p:cNvPr>
          <p:cNvGrpSpPr/>
          <p:nvPr/>
        </p:nvGrpSpPr>
        <p:grpSpPr>
          <a:xfrm>
            <a:off x="1828800" y="7658100"/>
            <a:ext cx="6858000" cy="1219200"/>
            <a:chOff x="1828800" y="7658100"/>
            <a:chExt cx="6858000" cy="1219200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820F4F3-6DA2-450E-8451-59614054483F}"/>
                </a:ext>
              </a:extLst>
            </p:cNvPr>
            <p:cNvCxnSpPr/>
            <p:nvPr/>
          </p:nvCxnSpPr>
          <p:spPr>
            <a:xfrm>
              <a:off x="1828800" y="7658100"/>
              <a:ext cx="685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E9F1F56-0CE9-4E23-89B8-3919C6C6AA8A}"/>
                </a:ext>
              </a:extLst>
            </p:cNvPr>
            <p:cNvCxnSpPr/>
            <p:nvPr/>
          </p:nvCxnSpPr>
          <p:spPr>
            <a:xfrm>
              <a:off x="3810000" y="7658100"/>
              <a:ext cx="735713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bject 5">
            <a:extLst>
              <a:ext uri="{FF2B5EF4-FFF2-40B4-BE49-F238E27FC236}">
                <a16:creationId xmlns:a16="http://schemas.microsoft.com/office/drawing/2014/main" id="{ED10BBDE-9F9C-49F8-ACA1-F9657FF07E62}"/>
              </a:ext>
            </a:extLst>
          </p:cNvPr>
          <p:cNvSpPr txBox="1"/>
          <p:nvPr/>
        </p:nvSpPr>
        <p:spPr>
          <a:xfrm>
            <a:off x="4422283" y="8453390"/>
            <a:ext cx="4950317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=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변이가 많을수록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0D62749-1124-40D1-AC82-DFCA6447D8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71" y="1027517"/>
            <a:ext cx="8237949" cy="238264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347444A-BA48-498E-A42D-4BDF6DDE00DB}"/>
              </a:ext>
            </a:extLst>
          </p:cNvPr>
          <p:cNvGrpSpPr/>
          <p:nvPr/>
        </p:nvGrpSpPr>
        <p:grpSpPr>
          <a:xfrm>
            <a:off x="1828800" y="4132643"/>
            <a:ext cx="15544800" cy="629857"/>
            <a:chOff x="1828800" y="4132643"/>
            <a:chExt cx="15544800" cy="629857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4AD6F52C-20B7-4298-9DF2-528CA554E32E}"/>
                </a:ext>
              </a:extLst>
            </p:cNvPr>
            <p:cNvCxnSpPr>
              <a:cxnSpLocks/>
            </p:cNvCxnSpPr>
            <p:nvPr/>
          </p:nvCxnSpPr>
          <p:spPr>
            <a:xfrm>
              <a:off x="5433391" y="4132643"/>
              <a:ext cx="119402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C4D0D1B-E5C2-48E4-AD65-F4AB0F6DE3E8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4762500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492C793-CB4C-4E21-A481-7B2D364C8FAF}"/>
              </a:ext>
            </a:extLst>
          </p:cNvPr>
          <p:cNvCxnSpPr>
            <a:cxnSpLocks/>
          </p:cNvCxnSpPr>
          <p:nvPr/>
        </p:nvCxnSpPr>
        <p:spPr>
          <a:xfrm>
            <a:off x="7974495" y="6418415"/>
            <a:ext cx="7113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16" grpId="0" build="p"/>
      <p:bldP spid="21" grpId="0"/>
      <p:bldP spid="9" grpId="0" animBg="1"/>
      <p:bldP spid="24" grpId="0"/>
      <p:bldP spid="25" grpId="0" animBg="1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979647" y="2778344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일정한 지역에 얼마나 많은 생물종이 고르게 서식하는가를 나타낸 것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998697" y="3752900"/>
            <a:ext cx="16535400" cy="16771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서식하는 생물 종의 수가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많을수록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각 생물 종의 분포 비율이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균등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할수록 종 다양성이 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94CBF4F-FC62-47F2-8E66-39D8E4149621}"/>
              </a:ext>
            </a:extLst>
          </p:cNvPr>
          <p:cNvSpPr txBox="1"/>
          <p:nvPr/>
        </p:nvSpPr>
        <p:spPr>
          <a:xfrm>
            <a:off x="979647" y="5188380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다양성이 높은 지역은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안정성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228CAA92-02ED-4F63-A60C-C85218913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6173008"/>
            <a:ext cx="13944600" cy="3741234"/>
          </a:xfrm>
          <a:prstGeom prst="rect">
            <a:avLst/>
          </a:prstGeom>
        </p:spPr>
      </p:pic>
      <p:sp>
        <p:nvSpPr>
          <p:cNvPr id="39" name="Object 5">
            <a:extLst>
              <a:ext uri="{FF2B5EF4-FFF2-40B4-BE49-F238E27FC236}">
                <a16:creationId xmlns:a16="http://schemas.microsoft.com/office/drawing/2014/main" id="{3BE10D08-4879-45AD-BAB6-C27295CBB326}"/>
              </a:ext>
            </a:extLst>
          </p:cNvPr>
          <p:cNvSpPr txBox="1"/>
          <p:nvPr/>
        </p:nvSpPr>
        <p:spPr>
          <a:xfrm>
            <a:off x="960597" y="6171194"/>
            <a:ext cx="1211102" cy="33157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16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</a:t>
            </a: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75CC643E-947B-4F64-8E85-B81BDB57CE2E}"/>
              </a:ext>
            </a:extLst>
          </p:cNvPr>
          <p:cNvSpPr txBox="1"/>
          <p:nvPr/>
        </p:nvSpPr>
        <p:spPr>
          <a:xfrm>
            <a:off x="16036754" y="6209471"/>
            <a:ext cx="1211102" cy="33157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6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58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1" grpId="0"/>
      <p:bldP spid="24" grpId="0"/>
      <p:bldP spid="32" grpId="0"/>
      <p:bldP spid="39" grpId="0" build="p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979647" y="2778344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어느 지역에 존재하는 생태계의 다양한 정도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957876" y="5861177"/>
            <a:ext cx="16535400" cy="2580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따라 환경이 달라지며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환경과 상호작용하며 살아가는 생물도 달라짐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할수록 유전적 다양성과 종 다양성도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높아짐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94CBF4F-FC62-47F2-8E66-39D8E4149621}"/>
              </a:ext>
            </a:extLst>
          </p:cNvPr>
          <p:cNvSpPr txBox="1"/>
          <p:nvPr/>
        </p:nvSpPr>
        <p:spPr>
          <a:xfrm>
            <a:off x="990600" y="3699525"/>
            <a:ext cx="16535400" cy="2358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대륙과 해양의 분포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위도나 계절의 영향 등 환경 차이로 다양한 생태계 존재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삼림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초지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하천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갯벌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해양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사막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농경지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1" grpId="0"/>
      <p:bldP spid="24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1"/>
            <a:ext cx="16526649" cy="30795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자체의 소중함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유지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다양성은 생태계를 안정적으로 유지하는 데 중요 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종 다양성이 높으면 먹이 그물이 복잡해서 생태계가 안정됨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중요성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17B51903-D429-4BA7-A7DC-63A200661F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29614"/>
            <a:ext cx="10284483" cy="48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16091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자원의 이용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다양성이 높을수록 생물 자원이 풍부해짐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중요성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4B69635F-7714-4521-96AD-B88F0E906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31679"/>
              </p:ext>
            </p:extLst>
          </p:nvPr>
        </p:nvGraphicFramePr>
        <p:xfrm>
          <a:off x="1676400" y="3520721"/>
          <a:ext cx="15093776" cy="576160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80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생물 자원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이용 예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식량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쌀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옥수수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콩 등을 식량으로 이용한다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의복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목화는 면의 원료이고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누에고치는 실크의 원료이다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주택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나무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풀 등을 주택의 재료로 사용한다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36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의약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주목에서 항암 물질인 </a:t>
                      </a:r>
                      <a:r>
                        <a:rPr lang="ko-KR" altLang="en-US" sz="3000" b="1" kern="1200" dirty="0" err="1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탁솔을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얻고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푸른곰팡이에서 항생제인 페니실린을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버드나무에서 해열제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아스피린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 주성분을 얻는다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유전자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질병에 저항성이 있는 유전자를 농작물 개발에 활용한다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여가 자원</a:t>
                      </a: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휴양림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국립 공원 등을 휴식이나 여가 활동의 장소로 활용한다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타원 15">
            <a:extLst>
              <a:ext uri="{FF2B5EF4-FFF2-40B4-BE49-F238E27FC236}">
                <a16:creationId xmlns:a16="http://schemas.microsoft.com/office/drawing/2014/main" id="{E01E14C0-4BE1-4226-9E48-A7C85D9A21D2}"/>
              </a:ext>
            </a:extLst>
          </p:cNvPr>
          <p:cNvSpPr/>
          <p:nvPr/>
        </p:nvSpPr>
        <p:spPr>
          <a:xfrm>
            <a:off x="7696200" y="4059560"/>
            <a:ext cx="838200" cy="70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C46045A-FB1C-4055-AB5D-28DECAD0926C}"/>
              </a:ext>
            </a:extLst>
          </p:cNvPr>
          <p:cNvSpPr/>
          <p:nvPr/>
        </p:nvSpPr>
        <p:spPr>
          <a:xfrm>
            <a:off x="12344400" y="6210300"/>
            <a:ext cx="281940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C4B792F-7471-4695-8728-6C0BA1C6C4CF}"/>
              </a:ext>
            </a:extLst>
          </p:cNvPr>
          <p:cNvSpPr/>
          <p:nvPr/>
        </p:nvSpPr>
        <p:spPr>
          <a:xfrm>
            <a:off x="5634280" y="6711203"/>
            <a:ext cx="259532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5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2352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>
              <a:buAutoNum type="arabicParenR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감소 원인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파괴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숲의 벌채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습지 매립 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388ECE38-D417-43D9-91E0-DFAEE5183EF6}"/>
              </a:ext>
            </a:extLst>
          </p:cNvPr>
          <p:cNvSpPr txBox="1"/>
          <p:nvPr/>
        </p:nvSpPr>
        <p:spPr>
          <a:xfrm>
            <a:off x="1227949" y="4276110"/>
            <a:ext cx="16526649" cy="30009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단편화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도로나 댐 건설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철로 건설 등으로 인해 서식지가 소규모로 분할되는 서식지 단편화는 서식지 면적을 감소시키고 생물을 고립시켜 생물 다양성을 감소시킴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22C557C-2B1C-4474-AD66-8A7D1212D026}"/>
              </a:ext>
            </a:extLst>
          </p:cNvPr>
          <p:cNvCxnSpPr>
            <a:cxnSpLocks/>
          </p:cNvCxnSpPr>
          <p:nvPr/>
        </p:nvCxnSpPr>
        <p:spPr>
          <a:xfrm>
            <a:off x="13335000" y="5753100"/>
            <a:ext cx="3175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실외, 잔디, 평야, 먼지이(가) 표시된 사진&#10;&#10;자동 생성된 설명">
            <a:extLst>
              <a:ext uri="{FF2B5EF4-FFF2-40B4-BE49-F238E27FC236}">
                <a16:creationId xmlns:a16="http://schemas.microsoft.com/office/drawing/2014/main" id="{C7E1D918-CA3B-42F7-8CFB-CF41AD0BC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55" y="1326828"/>
            <a:ext cx="7073875" cy="36642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3C0668-3894-4635-B0F2-2D1923332D38}"/>
              </a:ext>
            </a:extLst>
          </p:cNvPr>
          <p:cNvSpPr txBox="1"/>
          <p:nvPr/>
        </p:nvSpPr>
        <p:spPr>
          <a:xfrm>
            <a:off x="734048" y="9573239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https://news.naver.com/main/read.nhn?oid=001&amp;aid=0011216136</a:t>
            </a:r>
            <a:endParaRPr lang="en-US" altLang="ko-KR" sz="1000" dirty="0"/>
          </a:p>
          <a:p>
            <a:r>
              <a:rPr lang="en-US" altLang="ko-KR" sz="1000" dirty="0">
                <a:hlinkClick r:id="rId8"/>
              </a:rPr>
              <a:t>https://cafe.naver.com/hoolab/101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F48B0E-EAB1-4F05-AA92-C627863EB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6572249"/>
            <a:ext cx="6626542" cy="33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745</Words>
  <Application>Microsoft Office PowerPoint</Application>
  <PresentationFormat>사용자 지정</PresentationFormat>
  <Paragraphs>127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?? ??</vt:lpstr>
      <vt:lpstr>G마켓 산스 Medium</vt:lpstr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149</cp:revision>
  <dcterms:created xsi:type="dcterms:W3CDTF">2020-07-03T09:50:51Z</dcterms:created>
  <dcterms:modified xsi:type="dcterms:W3CDTF">2021-11-29T02:28:58Z</dcterms:modified>
</cp:coreProperties>
</file>