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6"/>
  </p:notesMasterIdLst>
  <p:handoutMasterIdLst>
    <p:handoutMasterId r:id="rId47"/>
  </p:handoutMasterIdLst>
  <p:sldIdLst>
    <p:sldId id="533" r:id="rId2"/>
    <p:sldId id="535" r:id="rId3"/>
    <p:sldId id="387" r:id="rId4"/>
    <p:sldId id="518" r:id="rId5"/>
    <p:sldId id="513" r:id="rId6"/>
    <p:sldId id="515" r:id="rId7"/>
    <p:sldId id="516" r:id="rId8"/>
    <p:sldId id="517" r:id="rId9"/>
    <p:sldId id="540" r:id="rId10"/>
    <p:sldId id="491" r:id="rId11"/>
    <p:sldId id="509" r:id="rId12"/>
    <p:sldId id="486" r:id="rId13"/>
    <p:sldId id="422" r:id="rId14"/>
    <p:sldId id="443" r:id="rId15"/>
    <p:sldId id="488" r:id="rId16"/>
    <p:sldId id="407" r:id="rId17"/>
    <p:sldId id="420" r:id="rId18"/>
    <p:sldId id="489" r:id="rId19"/>
    <p:sldId id="452" r:id="rId20"/>
    <p:sldId id="537" r:id="rId21"/>
    <p:sldId id="538" r:id="rId22"/>
    <p:sldId id="539" r:id="rId23"/>
    <p:sldId id="441" r:id="rId24"/>
    <p:sldId id="444" r:id="rId25"/>
    <p:sldId id="445" r:id="rId26"/>
    <p:sldId id="446" r:id="rId27"/>
    <p:sldId id="448" r:id="rId28"/>
    <p:sldId id="447" r:id="rId29"/>
    <p:sldId id="421" r:id="rId30"/>
    <p:sldId id="493" r:id="rId31"/>
    <p:sldId id="494" r:id="rId32"/>
    <p:sldId id="495" r:id="rId33"/>
    <p:sldId id="524" r:id="rId34"/>
    <p:sldId id="527" r:id="rId35"/>
    <p:sldId id="525" r:id="rId36"/>
    <p:sldId id="526" r:id="rId37"/>
    <p:sldId id="490" r:id="rId38"/>
    <p:sldId id="492" r:id="rId39"/>
    <p:sldId id="528" r:id="rId40"/>
    <p:sldId id="529" r:id="rId41"/>
    <p:sldId id="530" r:id="rId42"/>
    <p:sldId id="531" r:id="rId43"/>
    <p:sldId id="451" r:id="rId44"/>
    <p:sldId id="385" r:id="rId45"/>
  </p:sldIdLst>
  <p:sldSz cx="9144000" cy="5143500" type="screen16x9"/>
  <p:notesSz cx="6797675" cy="9874250"/>
  <p:embeddedFontLst>
    <p:embeddedFont>
      <p:font typeface="맑은 고딕" pitchFamily="50" charset="-127"/>
      <p:regular r:id="rId48"/>
      <p:bold r:id="rId49"/>
    </p:embeddedFont>
    <p:embeddedFont>
      <p:font typeface="Arial Unicode MS" pitchFamily="50" charset="-127"/>
      <p:regular r:id="rId50"/>
    </p:embeddedFont>
    <p:embeddedFont>
      <p:font typeface="Calibri" pitchFamily="34" charset="0"/>
      <p:regular r:id="rId51"/>
      <p:bold r:id="rId52"/>
      <p:italic r:id="rId53"/>
      <p:boldItalic r:id="rId54"/>
    </p:embeddedFont>
    <p:embeddedFont>
      <p:font typeface="メイリオ" pitchFamily="34" charset="-128"/>
      <p:regular r:id="rId55"/>
      <p:bold r:id="rId56"/>
      <p:italic r:id="rId57"/>
      <p:boldItalic r:id="rId58"/>
    </p:embeddedFont>
  </p:embeddedFontLst>
  <p:defaultTextStyle>
    <a:defPPr>
      <a:defRPr lang="de-DE"/>
    </a:defPPr>
    <a:lvl1pPr marL="0" algn="l" defTabSz="816364" rtl="0" eaLnBrk="1" latinLnBrk="0" hangingPunct="1">
      <a:defRPr lang="de-DE" sz="1600" kern="1200">
        <a:solidFill>
          <a:schemeClr val="tx1"/>
        </a:solidFill>
        <a:latin typeface="Arial"/>
        <a:ea typeface="+mn-ea"/>
        <a:cs typeface="+mn-cs"/>
      </a:defRPr>
    </a:lvl1pPr>
    <a:lvl2pPr marL="408182" algn="l" defTabSz="816364" rtl="0" eaLnBrk="1" latinLnBrk="0" hangingPunct="1">
      <a:buClr>
        <a:srgbClr val="FDB913"/>
      </a:buClr>
      <a:buSzPct val="100000"/>
      <a:buFont typeface="wingdings"/>
      <a:buChar char=""/>
      <a:defRPr lang="de-DE" sz="1600" kern="1200">
        <a:solidFill>
          <a:schemeClr val="tx1"/>
        </a:solidFill>
        <a:latin typeface="Arial"/>
        <a:ea typeface="+mn-ea"/>
        <a:cs typeface="+mn-cs"/>
      </a:defRPr>
    </a:lvl2pPr>
    <a:lvl3pPr marL="816364" algn="l" defTabSz="816364" rtl="0" eaLnBrk="1" latinLnBrk="0" hangingPunct="1">
      <a:buClr>
        <a:srgbClr val="666666"/>
      </a:buClr>
      <a:buSzPct val="80000"/>
      <a:buFont typeface="Wingdings"/>
      <a:buChar char="n"/>
      <a:defRPr lang="de-DE" sz="1300" kern="1200">
        <a:solidFill>
          <a:schemeClr val="tx1"/>
        </a:solidFill>
        <a:latin typeface="Arial"/>
        <a:ea typeface="+mn-ea"/>
        <a:cs typeface="+mn-cs"/>
      </a:defRPr>
    </a:lvl3pPr>
    <a:lvl4pPr marL="1224546" algn="l" defTabSz="816364" rtl="0" eaLnBrk="1" latinLnBrk="0" hangingPunct="1">
      <a:buClr>
        <a:srgbClr val="666666"/>
      </a:buClr>
      <a:buSzPct val="80000"/>
      <a:buFont typeface="Arial"/>
      <a:buChar char=""/>
      <a:defRPr lang="de-DE" sz="1000" kern="1200">
        <a:solidFill>
          <a:schemeClr val="tx1"/>
        </a:solidFill>
        <a:latin typeface="Arial"/>
        <a:ea typeface="+mn-ea"/>
        <a:cs typeface="+mn-cs"/>
      </a:defRPr>
    </a:lvl4pPr>
    <a:lvl5pPr marL="1632728" algn="l" defTabSz="816364" rtl="0" eaLnBrk="1" latinLnBrk="0" hangingPunct="1">
      <a:buClr>
        <a:srgbClr val="666666"/>
      </a:buClr>
      <a:buSzPct val="80000"/>
      <a:buFont typeface="Arial"/>
      <a:buChar char=""/>
      <a:defRPr lang="de-DE" sz="900" kern="1200">
        <a:solidFill>
          <a:schemeClr val="tx1"/>
        </a:solidFill>
        <a:latin typeface="Arial"/>
        <a:ea typeface="+mn-ea"/>
        <a:cs typeface="+mn-cs"/>
      </a:defRPr>
    </a:lvl5pPr>
    <a:lvl6pPr marL="2040911" algn="l" defTabSz="816364" rtl="0" eaLnBrk="1" latinLnBrk="0" hangingPunct="1">
      <a:defRPr sz="1600" kern="1200">
        <a:solidFill>
          <a:schemeClr val="tx1"/>
        </a:solidFill>
        <a:latin typeface="+mn-lt"/>
        <a:ea typeface="+mn-ea"/>
        <a:cs typeface="+mn-cs"/>
      </a:defRPr>
    </a:lvl6pPr>
    <a:lvl7pPr marL="2449093" algn="l" defTabSz="816364" rtl="0" eaLnBrk="1" latinLnBrk="0" hangingPunct="1">
      <a:defRPr sz="1600" kern="1200">
        <a:solidFill>
          <a:schemeClr val="tx1"/>
        </a:solidFill>
        <a:latin typeface="+mn-lt"/>
        <a:ea typeface="+mn-ea"/>
        <a:cs typeface="+mn-cs"/>
      </a:defRPr>
    </a:lvl7pPr>
    <a:lvl8pPr marL="2857275" algn="l" defTabSz="816364" rtl="0" eaLnBrk="1" latinLnBrk="0" hangingPunct="1">
      <a:defRPr sz="1600" kern="1200">
        <a:solidFill>
          <a:schemeClr val="tx1"/>
        </a:solidFill>
        <a:latin typeface="+mn-lt"/>
        <a:ea typeface="+mn-ea"/>
        <a:cs typeface="+mn-cs"/>
      </a:defRPr>
    </a:lvl8pPr>
    <a:lvl9pPr marL="3265457" algn="l" defTabSz="816364" rtl="0" eaLnBrk="1" latinLnBrk="0" hangingPunct="1">
      <a:defRPr sz="16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B9BC21D-E0EE-0244-A894-DD815AE35D69}">
          <p14:sldIdLst>
            <p14:sldId id="533"/>
            <p14:sldId id="535"/>
            <p14:sldId id="387"/>
            <p14:sldId id="518"/>
          </p14:sldIdLst>
        </p14:section>
        <p14:section name="SAP 소개" id="{4CECA25A-87C8-7144-BDB6-F5EDD49734E7}">
          <p14:sldIdLst>
            <p14:sldId id="513"/>
            <p14:sldId id="515"/>
            <p14:sldId id="516"/>
            <p14:sldId id="517"/>
            <p14:sldId id="540"/>
          </p14:sldIdLst>
        </p14:section>
        <p14:section name="Industry 4.0 개요" id="{3D2BE2E7-1BF4-5649-804E-8EE6BC246212}">
          <p14:sldIdLst>
            <p14:sldId id="491"/>
            <p14:sldId id="509"/>
            <p14:sldId id="486"/>
            <p14:sldId id="422"/>
            <p14:sldId id="443"/>
            <p14:sldId id="488"/>
            <p14:sldId id="407"/>
            <p14:sldId id="420"/>
            <p14:sldId id="489"/>
            <p14:sldId id="452"/>
            <p14:sldId id="537"/>
            <p14:sldId id="538"/>
            <p14:sldId id="539"/>
            <p14:sldId id="441"/>
            <p14:sldId id="444"/>
            <p14:sldId id="445"/>
            <p14:sldId id="446"/>
            <p14:sldId id="448"/>
            <p14:sldId id="447"/>
            <p14:sldId id="421"/>
            <p14:sldId id="493"/>
            <p14:sldId id="494"/>
            <p14:sldId id="495"/>
            <p14:sldId id="524"/>
            <p14:sldId id="527"/>
            <p14:sldId id="525"/>
            <p14:sldId id="526"/>
            <p14:sldId id="490"/>
          </p14:sldIdLst>
        </p14:section>
        <p14:section name="Industry 4.0 사례" id="{40EEA79F-0EF9-164E-A844-079422990594}">
          <p14:sldIdLst>
            <p14:sldId id="492"/>
            <p14:sldId id="528"/>
            <p14:sldId id="529"/>
            <p14:sldId id="530"/>
            <p14:sldId id="531"/>
          </p14:sldIdLst>
        </p14:section>
        <p14:section name="Industry 4.0 결언" id="{7DFFBA0C-CBFC-8442-8C43-A24E1F17E1BC}">
          <p14:sldIdLst>
            <p14:sldId id="451"/>
          </p14:sldIdLst>
        </p14:section>
        <p14:section name="Untitled Section" id="{740A981B-B7A6-B44D-8E0F-98F922AB926A}">
          <p14:sldIdLst>
            <p14:sldId id="38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0AB00"/>
    <a:srgbClr val="84BE8B"/>
    <a:srgbClr val="003283"/>
    <a:srgbClr val="FF0000"/>
    <a:srgbClr val="666666"/>
    <a:srgbClr val="2B3F7B"/>
    <a:srgbClr val="9C277B"/>
    <a:srgbClr val="D4652D"/>
    <a:srgbClr val="9E3039"/>
    <a:srgbClr val="99999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59" autoAdjust="0"/>
    <p:restoredTop sz="84098" autoAdjust="0"/>
  </p:normalViewPr>
  <p:slideViewPr>
    <p:cSldViewPr snapToGrid="0" showGuides="1">
      <p:cViewPr varScale="1">
        <p:scale>
          <a:sx n="96" d="100"/>
          <a:sy n="96" d="100"/>
        </p:scale>
        <p:origin x="-546" y="-90"/>
      </p:cViewPr>
      <p:guideLst>
        <p:guide orient="horz" pos="3070"/>
        <p:guide orient="horz" pos="2876"/>
        <p:guide orient="horz" pos="799"/>
        <p:guide orient="horz" pos="584"/>
        <p:guide pos="5607"/>
        <p:guide pos="154"/>
        <p:guide pos="2886"/>
        <p:guide pos="3530"/>
        <p:guide pos="3608"/>
        <p:guide pos="2148"/>
        <p:guide pos="633"/>
      </p:guideLst>
    </p:cSldViewPr>
  </p:slideViewPr>
  <p:notesTextViewPr>
    <p:cViewPr>
      <p:scale>
        <a:sx n="100" d="100"/>
        <a:sy n="100" d="100"/>
      </p:scale>
      <p:origin x="0" y="0"/>
    </p:cViewPr>
  </p:notesTextViewPr>
  <p:sorterViewPr>
    <p:cViewPr>
      <p:scale>
        <a:sx n="227" d="100"/>
        <a:sy n="227" d="100"/>
      </p:scale>
      <p:origin x="0" y="0"/>
    </p:cViewPr>
  </p:sorterViewPr>
  <p:notesViewPr>
    <p:cSldViewPr snapToGrid="0" showGuides="1">
      <p:cViewPr varScale="1">
        <p:scale>
          <a:sx n="88" d="100"/>
          <a:sy n="88" d="100"/>
        </p:scale>
        <p:origin x="-2844" y="-120"/>
      </p:cViewPr>
      <p:guideLst>
        <p:guide orient="horz" pos="3110"/>
        <p:guide pos="2141"/>
        <p:guide pos="351"/>
        <p:guide pos="395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Worksheet%20in%202013_Q2_NEO_SAP_Overview_adam.ppt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26"/>
    </mc:Choice>
    <mc:Fallback>
      <c:style val="26"/>
    </mc:Fallback>
  </mc:AlternateContent>
  <c:clrMapOvr bg1="dk1" tx1="lt1" bg2="dk2" tx2="lt2" accent1="accent1" accent2="accent2" accent3="accent3" accent4="accent4" accent5="accent5" accent6="accent6" hlink="hlink" folHlink="folHlink"/>
  <c:chart>
    <c:autoTitleDeleted val="1"/>
    <c:plotArea>
      <c:layout/>
      <c:lineChart>
        <c:grouping val="standard"/>
        <c:varyColors val="0"/>
        <c:ser>
          <c:idx val="0"/>
          <c:order val="0"/>
          <c:tx>
            <c:strRef>
              <c:f>'[Worksheet in 2013_Q2_NEO_SAP_Overview_adam.pptx]Sheet1'!$C$2</c:f>
              <c:strCache>
                <c:ptCount val="1"/>
                <c:pt idx="0">
                  <c:v>Revenue</c:v>
                </c:pt>
              </c:strCache>
            </c:strRef>
          </c:tx>
          <c:marker>
            <c:symbol val="none"/>
          </c:marker>
          <c:cat>
            <c:numRef>
              <c:f>'[Worksheet in 2013_Q2_NEO_SAP_Overview_adam.pptx]Sheet1'!$B$3:$B$35</c:f>
              <c:numCache>
                <c:formatCode>General</c:formatCode>
                <c:ptCount val="33"/>
                <c:pt idx="0">
                  <c:v>1972</c:v>
                </c:pt>
                <c:pt idx="1">
                  <c:v>1976</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numCache>
            </c:numRef>
          </c:cat>
          <c:val>
            <c:numRef>
              <c:f>'[Worksheet in 2013_Q2_NEO_SAP_Overview_adam.pptx]Sheet1'!$C$3:$C$35</c:f>
              <c:numCache>
                <c:formatCode>#,##0_ </c:formatCode>
                <c:ptCount val="33"/>
                <c:pt idx="0">
                  <c:v>317001.03999999998</c:v>
                </c:pt>
                <c:pt idx="1">
                  <c:v>1948022.52</c:v>
                </c:pt>
                <c:pt idx="2">
                  <c:v>12271008</c:v>
                </c:pt>
                <c:pt idx="3">
                  <c:v>20962972</c:v>
                </c:pt>
                <c:pt idx="4">
                  <c:v>24542016</c:v>
                </c:pt>
                <c:pt idx="5">
                  <c:v>31188812</c:v>
                </c:pt>
                <c:pt idx="6">
                  <c:v>51129200</c:v>
                </c:pt>
                <c:pt idx="7">
                  <c:v>77716384</c:v>
                </c:pt>
                <c:pt idx="8">
                  <c:v>125266540</c:v>
                </c:pt>
                <c:pt idx="9">
                  <c:v>189178040</c:v>
                </c:pt>
                <c:pt idx="10">
                  <c:v>255646000</c:v>
                </c:pt>
                <c:pt idx="11">
                  <c:v>361534573.19999999</c:v>
                </c:pt>
                <c:pt idx="12">
                  <c:v>424883652</c:v>
                </c:pt>
                <c:pt idx="13">
                  <c:v>562421200</c:v>
                </c:pt>
                <c:pt idx="14">
                  <c:v>920325600</c:v>
                </c:pt>
                <c:pt idx="15">
                  <c:v>1380488400</c:v>
                </c:pt>
                <c:pt idx="16">
                  <c:v>1891780400</c:v>
                </c:pt>
                <c:pt idx="17">
                  <c:v>3077977840</c:v>
                </c:pt>
                <c:pt idx="18">
                  <c:v>4316000000</c:v>
                </c:pt>
                <c:pt idx="19">
                  <c:v>5110000000</c:v>
                </c:pt>
                <c:pt idx="20">
                  <c:v>6265000000</c:v>
                </c:pt>
                <c:pt idx="21">
                  <c:v>7341000000</c:v>
                </c:pt>
                <c:pt idx="22">
                  <c:v>7413000000</c:v>
                </c:pt>
                <c:pt idx="23">
                  <c:v>7025000000</c:v>
                </c:pt>
                <c:pt idx="24">
                  <c:v>7514000000</c:v>
                </c:pt>
                <c:pt idx="25">
                  <c:v>8513000000</c:v>
                </c:pt>
                <c:pt idx="26">
                  <c:v>9402000000</c:v>
                </c:pt>
                <c:pt idx="27">
                  <c:v>10242000000</c:v>
                </c:pt>
                <c:pt idx="28">
                  <c:v>11567000000</c:v>
                </c:pt>
                <c:pt idx="29">
                  <c:v>10700000000</c:v>
                </c:pt>
                <c:pt idx="30">
                  <c:v>12464000000</c:v>
                </c:pt>
                <c:pt idx="31">
                  <c:v>14233000000</c:v>
                </c:pt>
                <c:pt idx="32">
                  <c:v>16223000000</c:v>
                </c:pt>
              </c:numCache>
            </c:numRef>
          </c:val>
          <c:smooth val="0"/>
        </c:ser>
        <c:dLbls>
          <c:showLegendKey val="0"/>
          <c:showVal val="0"/>
          <c:showCatName val="0"/>
          <c:showSerName val="0"/>
          <c:showPercent val="0"/>
          <c:showBubbleSize val="0"/>
        </c:dLbls>
        <c:marker val="1"/>
        <c:smooth val="0"/>
        <c:axId val="95109120"/>
        <c:axId val="95110656"/>
      </c:lineChart>
      <c:catAx>
        <c:axId val="95109120"/>
        <c:scaling>
          <c:orientation val="minMax"/>
        </c:scaling>
        <c:delete val="0"/>
        <c:axPos val="b"/>
        <c:numFmt formatCode="General" sourceLinked="1"/>
        <c:majorTickMark val="none"/>
        <c:minorTickMark val="none"/>
        <c:tickLblPos val="nextTo"/>
        <c:crossAx val="95110656"/>
        <c:crosses val="autoZero"/>
        <c:auto val="1"/>
        <c:lblAlgn val="ctr"/>
        <c:lblOffset val="100"/>
        <c:noMultiLvlLbl val="0"/>
      </c:catAx>
      <c:valAx>
        <c:axId val="95110656"/>
        <c:scaling>
          <c:orientation val="minMax"/>
          <c:min val="0"/>
        </c:scaling>
        <c:delete val="0"/>
        <c:axPos val="l"/>
        <c:numFmt formatCode="#,##0_ " sourceLinked="1"/>
        <c:majorTickMark val="none"/>
        <c:minorTickMark val="none"/>
        <c:tickLblPos val="nextTo"/>
        <c:crossAx val="95109120"/>
        <c:crosses val="autoZero"/>
        <c:crossBetween val="between"/>
        <c:dispUnits>
          <c:builtInUnit val="billions"/>
          <c:dispUnitsLbl>
            <c:layout/>
          </c:dispUnitsLbl>
        </c:dispUnits>
      </c:valAx>
    </c:plotArea>
    <c:legend>
      <c:legendPos val="b"/>
      <c:layout/>
      <c:overlay val="0"/>
    </c:legend>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26008" y="9378824"/>
            <a:ext cx="2945659" cy="493713"/>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a:t>
            </a:fld>
            <a:endParaRPr lang="de-DE" sz="1000" dirty="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6100" y="661988"/>
            <a:ext cx="5726113" cy="322103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4171" y="4548205"/>
            <a:ext cx="5709333" cy="4696698"/>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Slide Number Placeholder 6"/>
          <p:cNvSpPr>
            <a:spLocks noGrp="1"/>
          </p:cNvSpPr>
          <p:nvPr>
            <p:ph type="sldNum" sz="quarter" idx="5"/>
          </p:nvPr>
        </p:nvSpPr>
        <p:spPr>
          <a:xfrm>
            <a:off x="2931497" y="9627396"/>
            <a:ext cx="934681" cy="221758"/>
          </a:xfrm>
          <a:prstGeom prst="rect">
            <a:avLst/>
          </a:prstGeom>
        </p:spPr>
        <p:txBody>
          <a:bodyPr vert="horz" lIns="91440" tIns="45720" rIns="91440" bIns="45720" rtlCol="0" anchor="b"/>
          <a:lstStyle>
            <a:lvl1pPr algn="ctr">
              <a:defRPr sz="1000"/>
            </a:lvl1pPr>
          </a:lstStyle>
          <a:p>
            <a:fld id="{7D8C2C35-2B8A-446E-BEC0-FD36716C29AC}" type="slidenum">
              <a:rPr lang="de-DE" smtClean="0"/>
              <a:pPr/>
              <a:t>‹#›</a:t>
            </a:fld>
            <a:endParaRPr lang="de-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816364" rtl="0" eaLnBrk="1" latinLnBrk="0" hangingPunct="1">
      <a:defRPr sz="1000" kern="1200">
        <a:solidFill>
          <a:schemeClr val="tx1"/>
        </a:solidFill>
        <a:latin typeface="+mn-lt"/>
        <a:ea typeface="+mn-ea"/>
        <a:cs typeface="+mn-cs"/>
      </a:defRPr>
    </a:lvl1pPr>
    <a:lvl2pPr marL="135695" indent="-135695" algn="l" defTabSz="816364" rtl="0" eaLnBrk="1" latinLnBrk="0" hangingPunct="1">
      <a:buClr>
        <a:schemeClr val="accent1"/>
      </a:buClr>
      <a:buSzPct val="100000"/>
      <a:buFont typeface="Wingdings" pitchFamily="2" charset="2"/>
      <a:buChar char=""/>
      <a:defRPr sz="900" kern="1200">
        <a:solidFill>
          <a:schemeClr val="tx1"/>
        </a:solidFill>
        <a:latin typeface="+mn-lt"/>
        <a:ea typeface="+mn-ea"/>
        <a:cs typeface="+mn-cs"/>
      </a:defRPr>
    </a:lvl2pPr>
    <a:lvl3pPr marL="267820" indent="-132125" algn="l" defTabSz="816364" rtl="0" eaLnBrk="1" latinLnBrk="0" hangingPunct="1">
      <a:buClr>
        <a:schemeClr val="accent2"/>
      </a:buClr>
      <a:buSzPct val="80000"/>
      <a:buFont typeface="Symbol" pitchFamily="18" charset="2"/>
      <a:buChar char="-"/>
      <a:defRPr sz="900" kern="1200">
        <a:solidFill>
          <a:schemeClr val="tx1"/>
        </a:solidFill>
        <a:latin typeface="+mn-lt"/>
        <a:ea typeface="+mn-ea"/>
        <a:cs typeface="+mn-cs"/>
      </a:defRPr>
    </a:lvl3pPr>
    <a:lvl4pPr marL="505976" indent="-119053" algn="l" defTabSz="816364" rtl="0" eaLnBrk="1" latinLnBrk="0" hangingPunct="1">
      <a:buClr>
        <a:schemeClr val="accent2"/>
      </a:buClr>
      <a:buFont typeface="Arial" pitchFamily="34" charset="0"/>
      <a:buChar char="–"/>
      <a:defRPr sz="900" kern="1200">
        <a:solidFill>
          <a:schemeClr val="tx1"/>
        </a:solidFill>
        <a:latin typeface="+mn-lt"/>
        <a:ea typeface="+mn-ea"/>
        <a:cs typeface="+mn-cs"/>
      </a:defRPr>
    </a:lvl4pPr>
    <a:lvl5pPr marL="1632728" algn="l" defTabSz="816364" rtl="0" eaLnBrk="1" latinLnBrk="0" hangingPunct="1">
      <a:defRPr sz="1000" kern="1200">
        <a:solidFill>
          <a:schemeClr val="tx1"/>
        </a:solidFill>
        <a:latin typeface="+mn-lt"/>
        <a:ea typeface="+mn-ea"/>
        <a:cs typeface="+mn-cs"/>
      </a:defRPr>
    </a:lvl5pPr>
    <a:lvl6pPr marL="2040911" algn="l" defTabSz="816364" rtl="0" eaLnBrk="1" latinLnBrk="0" hangingPunct="1">
      <a:defRPr sz="1000" kern="1200">
        <a:solidFill>
          <a:schemeClr val="tx1"/>
        </a:solidFill>
        <a:latin typeface="+mn-lt"/>
        <a:ea typeface="+mn-ea"/>
        <a:cs typeface="+mn-cs"/>
      </a:defRPr>
    </a:lvl6pPr>
    <a:lvl7pPr marL="2449093" algn="l" defTabSz="816364" rtl="0" eaLnBrk="1" latinLnBrk="0" hangingPunct="1">
      <a:defRPr sz="1000" kern="1200">
        <a:solidFill>
          <a:schemeClr val="tx1"/>
        </a:solidFill>
        <a:latin typeface="+mn-lt"/>
        <a:ea typeface="+mn-ea"/>
        <a:cs typeface="+mn-cs"/>
      </a:defRPr>
    </a:lvl7pPr>
    <a:lvl8pPr marL="2857275" algn="l" defTabSz="816364" rtl="0" eaLnBrk="1" latinLnBrk="0" hangingPunct="1">
      <a:defRPr sz="1000" kern="1200">
        <a:solidFill>
          <a:schemeClr val="tx1"/>
        </a:solidFill>
        <a:latin typeface="+mn-lt"/>
        <a:ea typeface="+mn-ea"/>
        <a:cs typeface="+mn-cs"/>
      </a:defRPr>
    </a:lvl8pPr>
    <a:lvl9pPr marL="3265457" algn="l" defTabSz="816364"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661988"/>
            <a:ext cx="5726113" cy="3221037"/>
          </a:xfrm>
        </p:spPr>
      </p:sp>
      <p:sp>
        <p:nvSpPr>
          <p:cNvPr id="3" name="Notes Placeholder 2"/>
          <p:cNvSpPr>
            <a:spLocks noGrp="1"/>
          </p:cNvSpPr>
          <p:nvPr>
            <p:ph type="body" idx="1"/>
          </p:nvPr>
        </p:nvSpPr>
        <p:spPr/>
        <p:txBody>
          <a:bodyPr/>
          <a:lstStyle/>
          <a:p>
            <a:r>
              <a:rPr lang="en-US" altLang="ko-KR" dirty="0" smtClean="0"/>
              <a:t>6</a:t>
            </a:r>
            <a:r>
              <a:rPr lang="ko-KR" altLang="en-US" dirty="0" smtClean="0"/>
              <a:t>만</a:t>
            </a:r>
            <a:r>
              <a:rPr lang="en-US" altLang="ko-KR" dirty="0" smtClean="0"/>
              <a:t>6</a:t>
            </a:r>
            <a:r>
              <a:rPr lang="ko-KR" altLang="en-US" dirty="0" smtClean="0"/>
              <a:t>천 </a:t>
            </a:r>
            <a:r>
              <a:rPr lang="en-US" altLang="ko-KR" dirty="0" smtClean="0"/>
              <a:t>=</a:t>
            </a:r>
            <a:r>
              <a:rPr lang="ko-KR" altLang="en-US" dirty="0" smtClean="0"/>
              <a:t> 국내 약 </a:t>
            </a:r>
            <a:r>
              <a:rPr lang="en-US" altLang="ko-KR" dirty="0" smtClean="0"/>
              <a:t>366</a:t>
            </a:r>
            <a:r>
              <a:rPr lang="ko-KR" altLang="en-US" dirty="0" smtClean="0"/>
              <a:t>명 </a:t>
            </a:r>
            <a:r>
              <a:rPr lang="en-US" altLang="ko-KR" dirty="0" smtClean="0"/>
              <a:t>(7</a:t>
            </a:r>
            <a:r>
              <a:rPr lang="ko-KR" altLang="en-US" dirty="0" smtClean="0"/>
              <a:t>월</a:t>
            </a:r>
            <a:r>
              <a:rPr lang="en-US" altLang="ko-KR" dirty="0" smtClean="0"/>
              <a:t>)</a:t>
            </a:r>
            <a:r>
              <a:rPr lang="ko-KR" altLang="en-US" dirty="0" smtClean="0"/>
              <a:t> </a:t>
            </a:r>
            <a:endParaRPr lang="en-US" altLang="ko-KR" dirty="0" smtClean="0"/>
          </a:p>
          <a:p>
            <a:r>
              <a:rPr lang="en-US" altLang="ko-KR" dirty="0" smtClean="0"/>
              <a:t>160</a:t>
            </a:r>
            <a:r>
              <a:rPr lang="ko-KR" altLang="en-US" dirty="0" smtClean="0"/>
              <a:t>억</a:t>
            </a:r>
            <a:r>
              <a:rPr lang="en-CA" altLang="ko-KR" dirty="0" smtClean="0"/>
              <a:t>EUR = </a:t>
            </a:r>
            <a:r>
              <a:rPr lang="en-US" dirty="0" smtClean="0"/>
              <a:t>23.5</a:t>
            </a:r>
            <a:r>
              <a:rPr lang="ko-KR" altLang="en-US" dirty="0" smtClean="0"/>
              <a:t>조원 </a:t>
            </a:r>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5</a:t>
            </a:fld>
            <a:endParaRPr lang="de-DE" dirty="0"/>
          </a:p>
        </p:txBody>
      </p:sp>
    </p:spTree>
    <p:extLst>
      <p:ext uri="{BB962C8B-B14F-4D97-AF65-F5344CB8AC3E}">
        <p14:creationId xmlns:p14="http://schemas.microsoft.com/office/powerpoint/2010/main" val="826625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338" y="660400"/>
            <a:ext cx="6223000" cy="3502025"/>
          </a:xfrm>
        </p:spPr>
      </p:sp>
      <p:sp>
        <p:nvSpPr>
          <p:cNvPr id="3" name="Notes Placeholder 2"/>
          <p:cNvSpPr>
            <a:spLocks noGrp="1"/>
          </p:cNvSpPr>
          <p:nvPr>
            <p:ph type="body" idx="1"/>
          </p:nvPr>
        </p:nvSpPr>
        <p:spPr>
          <a:xfrm>
            <a:off x="679607" y="4690822"/>
            <a:ext cx="5438464" cy="4442940"/>
          </a:xfrm>
          <a:prstGeom prst="rect">
            <a:avLst/>
          </a:prstGeom>
        </p:spPr>
        <p:txBody>
          <a:bodyPr>
            <a:normAutofit fontScale="92500" lnSpcReduction="10000"/>
          </a:bodyPr>
          <a:lstStyle/>
          <a:p>
            <a:r>
              <a:rPr lang="en-US" dirty="0" smtClean="0"/>
              <a:t>Example “Smart Factory”: Harley Davidson in York, Pennsylvania</a:t>
            </a:r>
          </a:p>
          <a:p>
            <a:endParaRPr lang="en-US" dirty="0" smtClean="0"/>
          </a:p>
          <a:p>
            <a:pPr marL="277606" indent="-277606">
              <a:buFontTx/>
              <a:buChar char="-"/>
            </a:pPr>
            <a:r>
              <a:rPr lang="en-US" dirty="0" smtClean="0"/>
              <a:t>Factory was completely rebuilt between</a:t>
            </a:r>
            <a:r>
              <a:rPr lang="en-US" baseline="0" dirty="0" smtClean="0"/>
              <a:t> </a:t>
            </a:r>
            <a:r>
              <a:rPr lang="en-US" b="1" baseline="0" dirty="0" smtClean="0"/>
              <a:t>2009 and 2011</a:t>
            </a:r>
          </a:p>
          <a:p>
            <a:pPr marL="277606" indent="-277606">
              <a:buFontTx/>
              <a:buChar char="-"/>
            </a:pPr>
            <a:r>
              <a:rPr lang="en-US" baseline="0" dirty="0" smtClean="0"/>
              <a:t>Focus is the customer – Sell Freedom not just bikes!</a:t>
            </a:r>
          </a:p>
          <a:p>
            <a:pPr marL="277606" indent="-277606">
              <a:buFontTx/>
              <a:buChar char="-"/>
            </a:pPr>
            <a:r>
              <a:rPr lang="en-US" baseline="0" dirty="0" smtClean="0"/>
              <a:t>5 </a:t>
            </a:r>
            <a:r>
              <a:rPr lang="en-US" baseline="0" dirty="0" err="1" smtClean="0"/>
              <a:t>fabs</a:t>
            </a:r>
            <a:r>
              <a:rPr lang="en-US" baseline="0" dirty="0" smtClean="0"/>
              <a:t> (one per model) to just one fab for model mix</a:t>
            </a:r>
          </a:p>
          <a:p>
            <a:pPr marL="277606" indent="-277606" defTabSz="888340">
              <a:buFontTx/>
              <a:buChar char="-"/>
              <a:defRPr/>
            </a:pPr>
            <a:r>
              <a:rPr lang="en-US" baseline="0" dirty="0" smtClean="0"/>
              <a:t>In the past HD sold just standard bikes – customization was done by the dealers</a:t>
            </a:r>
          </a:p>
          <a:p>
            <a:pPr marL="277606" indent="-277606">
              <a:buFontTx/>
              <a:buChar char="-"/>
            </a:pPr>
            <a:r>
              <a:rPr lang="en-US" baseline="0" dirty="0" smtClean="0"/>
              <a:t>Now you do not find 2 bikes in sequence that are the same – Each model has more than </a:t>
            </a:r>
            <a:r>
              <a:rPr lang="en-US" b="1" baseline="0" dirty="0" smtClean="0"/>
              <a:t>1.300 </a:t>
            </a:r>
            <a:r>
              <a:rPr lang="en-US" b="1" baseline="0" dirty="0" err="1" smtClean="0"/>
              <a:t>config</a:t>
            </a:r>
            <a:r>
              <a:rPr lang="en-US" b="1" baseline="0" dirty="0" smtClean="0"/>
              <a:t> options</a:t>
            </a:r>
          </a:p>
          <a:p>
            <a:pPr marL="277606" indent="-277606" defTabSz="1057746">
              <a:buFontTx/>
              <a:buChar char="-"/>
              <a:defRPr/>
            </a:pPr>
            <a:r>
              <a:rPr lang="en-US" dirty="0" smtClean="0"/>
              <a:t>All machinery and logistics devices are equipped with sensors and location awareness</a:t>
            </a:r>
          </a:p>
          <a:p>
            <a:pPr marL="277606" indent="-277606" defTabSz="1057746">
              <a:buFontTx/>
              <a:buChar char="-"/>
              <a:defRPr/>
            </a:pPr>
            <a:r>
              <a:rPr lang="en-US" dirty="0" err="1" smtClean="0"/>
              <a:t>SEility</a:t>
            </a:r>
            <a:r>
              <a:rPr lang="en-US" dirty="0" smtClean="0"/>
              <a:t> and </a:t>
            </a:r>
            <a:r>
              <a:rPr lang="en-US" dirty="0" err="1" smtClean="0"/>
              <a:t>predictiveness</a:t>
            </a:r>
            <a:endParaRPr lang="en-US" dirty="0" smtClean="0"/>
          </a:p>
          <a:p>
            <a:pPr marL="277606" indent="-277606" defTabSz="1057746">
              <a:buFontTx/>
              <a:buChar char="-"/>
              <a:defRPr/>
            </a:pPr>
            <a:r>
              <a:rPr lang="en-US" dirty="0" smtClean="0"/>
              <a:t>One</a:t>
            </a:r>
            <a:r>
              <a:rPr lang="en-US" baseline="0" dirty="0" smtClean="0"/>
              <a:t> Motorcycle off the line every 89 seconds</a:t>
            </a:r>
          </a:p>
          <a:p>
            <a:pPr marL="277606" indent="-277606" defTabSz="1057746">
              <a:buFontTx/>
              <a:buChar char="-"/>
              <a:defRPr/>
            </a:pPr>
            <a:r>
              <a:rPr lang="en-US" b="1" baseline="0" dirty="0" smtClean="0"/>
              <a:t>Delivery time down from 21days to 6h</a:t>
            </a:r>
            <a:r>
              <a:rPr lang="en-US" baseline="0" dirty="0" smtClean="0"/>
              <a:t>. Come to the factory in the morning – configure your bike and ride home in the afternoon.</a:t>
            </a:r>
          </a:p>
          <a:p>
            <a:pPr marL="277606" indent="-277606" defTabSz="1057746">
              <a:buFontTx/>
              <a:buChar char="-"/>
              <a:defRPr/>
            </a:pPr>
            <a:endParaRPr lang="en-US" baseline="0" dirty="0" smtClean="0"/>
          </a:p>
          <a:p>
            <a:pPr defTabSz="1057746">
              <a:defRPr/>
            </a:pPr>
            <a:r>
              <a:rPr lang="en-US" baseline="0" dirty="0" smtClean="0"/>
              <a:t>Customer benefits:</a:t>
            </a:r>
          </a:p>
          <a:p>
            <a:pPr marL="277606" indent="-277606" defTabSz="1057746">
              <a:buFontTx/>
              <a:buChar char="-"/>
              <a:defRPr/>
            </a:pPr>
            <a:r>
              <a:rPr lang="en-US" baseline="0" dirty="0" smtClean="0"/>
              <a:t>Each bike is configured specifically for one customer – check the Harley website: Build your very own bike</a:t>
            </a:r>
          </a:p>
          <a:p>
            <a:pPr marL="277606" indent="-277606" defTabSz="1057746">
              <a:buFontTx/>
              <a:buChar char="-"/>
              <a:defRPr/>
            </a:pPr>
            <a:r>
              <a:rPr lang="en-US" baseline="0" dirty="0" smtClean="0"/>
              <a:t>Fast delivery (especially important for America</a:t>
            </a:r>
          </a:p>
          <a:p>
            <a:pPr marL="277606" indent="-277606" defTabSz="1057746">
              <a:buFontTx/>
              <a:buChar char="-"/>
              <a:defRPr/>
            </a:pPr>
            <a:r>
              <a:rPr lang="en-US" baseline="0" dirty="0" smtClean="0"/>
              <a:t>Hugh improvement in quality because process parameter are measured, compared and store for later tracking</a:t>
            </a:r>
          </a:p>
          <a:p>
            <a:pPr marL="277606" indent="-277606" defTabSz="1057746">
              <a:buFontTx/>
              <a:buChar char="-"/>
              <a:defRPr/>
            </a:pPr>
            <a:endParaRPr lang="en-US" baseline="0" dirty="0" smtClean="0"/>
          </a:p>
          <a:p>
            <a:pPr defTabSz="1057746">
              <a:defRPr/>
            </a:pPr>
            <a:r>
              <a:rPr lang="en-US" baseline="0" dirty="0" smtClean="0"/>
              <a:t>Harley benefits:</a:t>
            </a:r>
          </a:p>
          <a:p>
            <a:pPr marL="277606" indent="-277606" defTabSz="1057746">
              <a:buFontTx/>
              <a:buChar char="-"/>
              <a:defRPr/>
            </a:pPr>
            <a:r>
              <a:rPr lang="en-US" baseline="0" dirty="0" smtClean="0"/>
              <a:t>Cost down</a:t>
            </a:r>
          </a:p>
          <a:p>
            <a:pPr marL="277606" indent="-277606" defTabSz="1057746">
              <a:buFontTx/>
              <a:buChar char="-"/>
              <a:defRPr/>
            </a:pPr>
            <a:r>
              <a:rPr lang="en-US" baseline="0" dirty="0" smtClean="0"/>
              <a:t>More business</a:t>
            </a:r>
          </a:p>
          <a:p>
            <a:pPr marL="277606" indent="-277606" defTabSz="1057746">
              <a:buFontTx/>
              <a:buChar char="-"/>
              <a:defRPr/>
            </a:pPr>
            <a:r>
              <a:rPr lang="en-US" baseline="0" dirty="0" smtClean="0"/>
              <a:t>Stock from 10$ (2009) to 70$ (today)</a:t>
            </a:r>
          </a:p>
          <a:p>
            <a:pPr marL="277606" indent="-277606" defTabSz="1057746">
              <a:buFontTx/>
              <a:buChar cha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D8C2C35-2B8A-446E-BEC0-FD36716C29AC}" type="slidenum">
              <a:rPr smtClean="0">
                <a:solidFill>
                  <a:prstClr val="black"/>
                </a:solidFill>
              </a:rPr>
              <a:pPr/>
              <a:t>40</a:t>
            </a:fld>
            <a:endParaRPr dirty="0">
              <a:solidFill>
                <a:prstClr val="black"/>
              </a:solidFill>
            </a:endParaRPr>
          </a:p>
        </p:txBody>
      </p:sp>
    </p:spTree>
    <p:extLst>
      <p:ext uri="{BB962C8B-B14F-4D97-AF65-F5344CB8AC3E}">
        <p14:creationId xmlns:p14="http://schemas.microsoft.com/office/powerpoint/2010/main" val="223314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338" y="660400"/>
            <a:ext cx="6223000" cy="3502025"/>
          </a:xfrm>
        </p:spPr>
      </p:sp>
      <p:sp>
        <p:nvSpPr>
          <p:cNvPr id="3" name="Notes Placeholder 2"/>
          <p:cNvSpPr>
            <a:spLocks noGrp="1"/>
          </p:cNvSpPr>
          <p:nvPr>
            <p:ph type="body" idx="1"/>
          </p:nvPr>
        </p:nvSpPr>
        <p:spPr>
          <a:xfrm>
            <a:off x="679607" y="4690822"/>
            <a:ext cx="5438464" cy="4442940"/>
          </a:xfrm>
          <a:prstGeom prst="rect">
            <a:avLst/>
          </a:prstGeom>
        </p:spPr>
        <p:txBody>
          <a:bodyPr>
            <a:normAutofit fontScale="47500" lnSpcReduction="20000"/>
          </a:bodyPr>
          <a:lstStyle/>
          <a:p>
            <a:pPr marL="285750" indent="-285750">
              <a:buFontTx/>
              <a:buChar char="-"/>
            </a:pPr>
            <a:r>
              <a:rPr lang="de-DE" dirty="0" smtClean="0"/>
              <a:t>Elaborate configuration</a:t>
            </a:r>
            <a:r>
              <a:rPr lang="de-DE" baseline="0" dirty="0" smtClean="0"/>
              <a:t> possibilities: </a:t>
            </a:r>
            <a:r>
              <a:rPr lang="de-DE" b="1" baseline="0" dirty="0" smtClean="0"/>
              <a:t>BMW3 Series: 10^27</a:t>
            </a:r>
            <a:r>
              <a:rPr lang="de-DE" baseline="0" dirty="0" smtClean="0"/>
              <a:t>; KIT Publication by Florian Burgdorf, 2010</a:t>
            </a:r>
          </a:p>
          <a:p>
            <a:pPr marL="285750" indent="-285750">
              <a:buFontTx/>
              <a:buChar char="-"/>
            </a:pPr>
            <a:r>
              <a:rPr lang="de-DE" b="1" baseline="0" dirty="0" smtClean="0"/>
              <a:t>Per </a:t>
            </a:r>
            <a:r>
              <a:rPr lang="de-DE" b="1" baseline="0" dirty="0" err="1" smtClean="0"/>
              <a:t>year</a:t>
            </a:r>
            <a:r>
              <a:rPr lang="de-DE" b="1" baseline="0" dirty="0" smtClean="0"/>
              <a:t> </a:t>
            </a:r>
            <a:r>
              <a:rPr lang="de-DE" b="1" baseline="0" dirty="0" err="1" smtClean="0"/>
              <a:t>only</a:t>
            </a:r>
            <a:r>
              <a:rPr lang="de-DE" b="1" baseline="0" dirty="0" smtClean="0"/>
              <a:t> 4 </a:t>
            </a:r>
            <a:r>
              <a:rPr lang="de-DE" b="1" baseline="0" dirty="0" err="1" smtClean="0"/>
              <a:t>exactly</a:t>
            </a:r>
            <a:r>
              <a:rPr lang="de-DE" b="1" baseline="0" dirty="0" smtClean="0"/>
              <a:t> </a:t>
            </a:r>
            <a:r>
              <a:rPr lang="de-DE" b="1" baseline="0" dirty="0" err="1" smtClean="0"/>
              <a:t>identical</a:t>
            </a:r>
            <a:r>
              <a:rPr lang="de-DE" b="1" baseline="0" dirty="0" smtClean="0"/>
              <a:t> BMW3s </a:t>
            </a:r>
            <a:r>
              <a:rPr lang="de-DE" b="1" baseline="0" dirty="0" err="1" smtClean="0"/>
              <a:t>are</a:t>
            </a:r>
            <a:r>
              <a:rPr lang="de-DE" b="1" baseline="0" dirty="0" smtClean="0"/>
              <a:t> </a:t>
            </a:r>
            <a:r>
              <a:rPr lang="de-DE" b="1" baseline="0" dirty="0" err="1" smtClean="0"/>
              <a:t>sold</a:t>
            </a:r>
            <a:r>
              <a:rPr lang="de-DE" b="1" baseline="0" dirty="0" smtClean="0"/>
              <a:t> (</a:t>
            </a:r>
            <a:r>
              <a:rPr lang="de-DE" baseline="0" dirty="0" err="1" smtClean="0"/>
              <a:t>source</a:t>
            </a:r>
            <a:r>
              <a:rPr lang="de-DE" baseline="0" dirty="0" smtClean="0"/>
              <a:t> BMW)</a:t>
            </a:r>
          </a:p>
          <a:p>
            <a:pPr marL="285750" indent="-285750">
              <a:buFontTx/>
              <a:buChar char="-"/>
            </a:pPr>
            <a:r>
              <a:rPr lang="de-DE" baseline="0" dirty="0" err="1" smtClean="0"/>
              <a:t>Offer</a:t>
            </a:r>
            <a:r>
              <a:rPr lang="de-DE" baseline="0" dirty="0" smtClean="0"/>
              <a:t> Customizing Options: BMW R </a:t>
            </a:r>
            <a:r>
              <a:rPr lang="de-DE" baseline="0" dirty="0" err="1" smtClean="0"/>
              <a:t>Nine</a:t>
            </a:r>
            <a:r>
              <a:rPr lang="de-DE" baseline="0" dirty="0" smtClean="0"/>
              <a:t>-T</a:t>
            </a:r>
            <a:endParaRPr lang="de-DE" dirty="0" smtClean="0"/>
          </a:p>
          <a:p>
            <a:endParaRPr lang="de-DE" dirty="0"/>
          </a:p>
        </p:txBody>
      </p:sp>
      <p:sp>
        <p:nvSpPr>
          <p:cNvPr id="4" name="Slide Number Placeholder 3"/>
          <p:cNvSpPr>
            <a:spLocks noGrp="1"/>
          </p:cNvSpPr>
          <p:nvPr>
            <p:ph type="sldNum" sz="quarter" idx="10"/>
          </p:nvPr>
        </p:nvSpPr>
        <p:spPr/>
        <p:txBody>
          <a:bodyPr/>
          <a:lstStyle/>
          <a:p>
            <a:fld id="{7D8C2C35-2B8A-446E-BEC0-FD36716C29AC}" type="slidenum">
              <a:rPr smtClean="0">
                <a:solidFill>
                  <a:prstClr val="black"/>
                </a:solidFill>
              </a:rPr>
              <a:pPr/>
              <a:t>41</a:t>
            </a:fld>
            <a:endParaRPr dirty="0">
              <a:solidFill>
                <a:prstClr val="black"/>
              </a:solidFill>
            </a:endParaRPr>
          </a:p>
        </p:txBody>
      </p:sp>
    </p:spTree>
    <p:extLst>
      <p:ext uri="{BB962C8B-B14F-4D97-AF65-F5344CB8AC3E}">
        <p14:creationId xmlns:p14="http://schemas.microsoft.com/office/powerpoint/2010/main" val="223314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546100" y="661988"/>
            <a:ext cx="5726113" cy="3221037"/>
          </a:xfrm>
        </p:spPr>
      </p:sp>
      <p:sp>
        <p:nvSpPr>
          <p:cNvPr id="3" name="슬라이드 노트 개체 틀 2"/>
          <p:cNvSpPr>
            <a:spLocks noGrp="1"/>
          </p:cNvSpPr>
          <p:nvPr>
            <p:ph type="body" idx="1"/>
          </p:nvPr>
        </p:nvSpPr>
        <p:spPr/>
        <p:txBody>
          <a:bodyPr/>
          <a:lstStyle/>
          <a:p>
            <a:r>
              <a:rPr lang="ko-KR" altLang="en-US" dirty="0" smtClean="0"/>
              <a:t>생산에 </a:t>
            </a:r>
            <a:r>
              <a:rPr lang="en-US" altLang="ko-KR" dirty="0" smtClean="0"/>
              <a:t>Industry</a:t>
            </a:r>
            <a:r>
              <a:rPr lang="en-US" altLang="ko-KR" baseline="0" dirty="0" smtClean="0"/>
              <a:t> 4.0</a:t>
            </a:r>
            <a:r>
              <a:rPr lang="ko-KR" altLang="en-US" baseline="0" dirty="0" smtClean="0"/>
              <a:t>을 적용한 것 뿐만 아니라 새로운 비즈니스를 선보인</a:t>
            </a:r>
            <a:r>
              <a:rPr lang="en-US" altLang="ko-KR" baseline="0" dirty="0" smtClean="0"/>
              <a:t>. Connected Car</a:t>
            </a:r>
          </a:p>
          <a:p>
            <a:r>
              <a:rPr lang="en-US" altLang="ko-KR" baseline="0" dirty="0" smtClean="0"/>
              <a:t>&lt;BMW </a:t>
            </a:r>
            <a:r>
              <a:rPr lang="ko-KR" altLang="en-US" baseline="0" dirty="0" smtClean="0"/>
              <a:t>동영상 시연 </a:t>
            </a:r>
            <a:r>
              <a:rPr lang="en-US" altLang="ko-KR" baseline="0" dirty="0" smtClean="0"/>
              <a:t>1</a:t>
            </a:r>
            <a:r>
              <a:rPr lang="ko-KR" altLang="en-US" baseline="0" dirty="0" smtClean="0"/>
              <a:t>분 </a:t>
            </a:r>
            <a:r>
              <a:rPr lang="en-US" altLang="ko-KR" baseline="0" dirty="0" smtClean="0"/>
              <a:t>50</a:t>
            </a:r>
            <a:r>
              <a:rPr lang="ko-KR" altLang="en-US" baseline="0" dirty="0" smtClean="0"/>
              <a:t>초</a:t>
            </a:r>
            <a:r>
              <a:rPr lang="en-US" altLang="ko-KR" baseline="0" dirty="0" smtClean="0"/>
              <a:t>&gt; </a:t>
            </a:r>
            <a:r>
              <a:rPr lang="en-US" altLang="ko-KR" baseline="0" dirty="0" smtClean="0">
                <a:sym typeface="Wingdings" pitchFamily="2" charset="2"/>
              </a:rPr>
              <a:t> </a:t>
            </a:r>
            <a:r>
              <a:rPr lang="ko-KR" altLang="en-US" baseline="0" dirty="0" smtClean="0">
                <a:sym typeface="Wingdings" pitchFamily="2" charset="2"/>
              </a:rPr>
              <a:t>한글자막 적용 완료</a:t>
            </a:r>
            <a:endParaRPr lang="ko-KR" altLang="en-US" dirty="0"/>
          </a:p>
        </p:txBody>
      </p:sp>
      <p:sp>
        <p:nvSpPr>
          <p:cNvPr id="4" name="슬라이드 번호 개체 틀 3"/>
          <p:cNvSpPr>
            <a:spLocks noGrp="1"/>
          </p:cNvSpPr>
          <p:nvPr>
            <p:ph type="sldNum" sz="quarter" idx="10"/>
          </p:nvPr>
        </p:nvSpPr>
        <p:spPr/>
        <p:txBody>
          <a:bodyPr/>
          <a:lstStyle/>
          <a:p>
            <a:fld id="{7D8C2C35-2B8A-446E-BEC0-FD36716C29AC}" type="slidenum">
              <a:rPr lang="en-US" altLang="ko-KR" smtClean="0"/>
              <a:pPr/>
              <a:t>42</a:t>
            </a:fld>
            <a:endParaRPr lang="ko-KR" altLang="en-US" dirty="0"/>
          </a:p>
        </p:txBody>
      </p:sp>
    </p:spTree>
    <p:extLst>
      <p:ext uri="{BB962C8B-B14F-4D97-AF65-F5344CB8AC3E}">
        <p14:creationId xmlns:p14="http://schemas.microsoft.com/office/powerpoint/2010/main" val="267250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661988"/>
            <a:ext cx="5726113" cy="3221037"/>
          </a:xfrm>
        </p:spPr>
      </p:sp>
      <p:sp>
        <p:nvSpPr>
          <p:cNvPr id="3" name="Notes Placeholder 2"/>
          <p:cNvSpPr>
            <a:spLocks noGrp="1"/>
          </p:cNvSpPr>
          <p:nvPr>
            <p:ph type="body" idx="1"/>
          </p:nvPr>
        </p:nvSpPr>
        <p:spPr/>
        <p:txBody>
          <a:bodyPr/>
          <a:lstStyle/>
          <a:p>
            <a:endParaRPr lang="en-US" altLang="ko-KR" dirty="0" smtClean="0"/>
          </a:p>
        </p:txBody>
      </p:sp>
      <p:sp>
        <p:nvSpPr>
          <p:cNvPr id="4" name="Slide Number Placeholder 3"/>
          <p:cNvSpPr>
            <a:spLocks noGrp="1"/>
          </p:cNvSpPr>
          <p:nvPr>
            <p:ph type="sldNum" sz="quarter" idx="10"/>
          </p:nvPr>
        </p:nvSpPr>
        <p:spPr/>
        <p:txBody>
          <a:bodyPr/>
          <a:lstStyle/>
          <a:p>
            <a:fld id="{7D8C2C35-2B8A-446E-BEC0-FD36716C29AC}" type="slidenum">
              <a:rPr lang="de-DE" smtClean="0"/>
              <a:pPr/>
              <a:t>10</a:t>
            </a:fld>
            <a:endParaRPr lang="de-DE" dirty="0"/>
          </a:p>
        </p:txBody>
      </p:sp>
    </p:spTree>
    <p:extLst>
      <p:ext uri="{BB962C8B-B14F-4D97-AF65-F5344CB8AC3E}">
        <p14:creationId xmlns:p14="http://schemas.microsoft.com/office/powerpoint/2010/main" val="197537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661988"/>
            <a:ext cx="5726113" cy="3221037"/>
          </a:xfrm>
        </p:spPr>
      </p:sp>
      <p:sp>
        <p:nvSpPr>
          <p:cNvPr id="3" name="Notes Placeholder 2"/>
          <p:cNvSpPr>
            <a:spLocks noGrp="1"/>
          </p:cNvSpPr>
          <p:nvPr>
            <p:ph type="body" idx="1"/>
          </p:nvPr>
        </p:nvSpPr>
        <p:spPr/>
        <p:txBody>
          <a:bodyPr/>
          <a:lstStyle/>
          <a:p>
            <a:endParaRPr lang="en-US" altLang="ko-KR" dirty="0" smtClean="0"/>
          </a:p>
        </p:txBody>
      </p:sp>
      <p:sp>
        <p:nvSpPr>
          <p:cNvPr id="4" name="Slide Number Placeholder 3"/>
          <p:cNvSpPr>
            <a:spLocks noGrp="1"/>
          </p:cNvSpPr>
          <p:nvPr>
            <p:ph type="sldNum" sz="quarter" idx="10"/>
          </p:nvPr>
        </p:nvSpPr>
        <p:spPr/>
        <p:txBody>
          <a:bodyPr/>
          <a:lstStyle/>
          <a:p>
            <a:fld id="{7D8C2C35-2B8A-446E-BEC0-FD36716C29AC}" type="slidenum">
              <a:rPr lang="de-DE" smtClean="0"/>
              <a:pPr/>
              <a:t>11</a:t>
            </a:fld>
            <a:endParaRPr lang="de-DE" dirty="0"/>
          </a:p>
        </p:txBody>
      </p:sp>
    </p:spTree>
    <p:extLst>
      <p:ext uri="{BB962C8B-B14F-4D97-AF65-F5344CB8AC3E}">
        <p14:creationId xmlns:p14="http://schemas.microsoft.com/office/powerpoint/2010/main" val="197537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661988"/>
            <a:ext cx="5726113" cy="3221037"/>
          </a:xfrm>
        </p:spPr>
      </p:sp>
      <p:sp>
        <p:nvSpPr>
          <p:cNvPr id="3" name="Notes Placeholder 2"/>
          <p:cNvSpPr>
            <a:spLocks noGrp="1"/>
          </p:cNvSpPr>
          <p:nvPr>
            <p:ph type="body" idx="1"/>
          </p:nvPr>
        </p:nvSpPr>
        <p:spPr/>
        <p:txBody>
          <a:bodyPr/>
          <a:lstStyle/>
          <a:p>
            <a:pPr fontAlgn="base">
              <a:spcBef>
                <a:spcPts val="600"/>
              </a:spcBef>
              <a:spcAft>
                <a:spcPct val="0"/>
              </a:spcAft>
              <a:buClr>
                <a:srgbClr val="F0AB00"/>
              </a:buClr>
              <a:buSzPct val="80000"/>
            </a:pPr>
            <a:endParaRPr lang="en-US" altLang="ko-KR" sz="1400" b="0" kern="0" dirty="0" smtClean="0">
              <a:latin typeface="나눔고딕"/>
              <a:ea typeface="나눔고딕"/>
              <a:cs typeface="나눔고딕"/>
            </a:endParaRPr>
          </a:p>
        </p:txBody>
      </p:sp>
      <p:sp>
        <p:nvSpPr>
          <p:cNvPr id="4" name="Slide Number Placeholder 3"/>
          <p:cNvSpPr>
            <a:spLocks noGrp="1"/>
          </p:cNvSpPr>
          <p:nvPr>
            <p:ph type="sldNum" sz="quarter" idx="10"/>
          </p:nvPr>
        </p:nvSpPr>
        <p:spPr/>
        <p:txBody>
          <a:bodyPr/>
          <a:lstStyle/>
          <a:p>
            <a:fld id="{7D8C2C35-2B8A-446E-BEC0-FD36716C29AC}" type="slidenum">
              <a:rPr lang="de-DE" smtClean="0"/>
              <a:pPr/>
              <a:t>16</a:t>
            </a:fld>
            <a:endParaRPr lang="de-DE" dirty="0"/>
          </a:p>
        </p:txBody>
      </p:sp>
    </p:spTree>
    <p:extLst>
      <p:ext uri="{BB962C8B-B14F-4D97-AF65-F5344CB8AC3E}">
        <p14:creationId xmlns:p14="http://schemas.microsoft.com/office/powerpoint/2010/main" val="3035295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546100" y="661988"/>
            <a:ext cx="5726113" cy="3221037"/>
          </a:xfrm>
        </p:spPr>
      </p:sp>
      <p:sp>
        <p:nvSpPr>
          <p:cNvPr id="3" name="슬라이드 노트 개체 틀 2"/>
          <p:cNvSpPr>
            <a:spLocks noGrp="1"/>
          </p:cNvSpPr>
          <p:nvPr>
            <p:ph type="body" idx="1"/>
          </p:nvPr>
        </p:nvSpPr>
        <p:spPr/>
        <p:txBody>
          <a:bodyPr>
            <a:normAutofit/>
          </a:bodyPr>
          <a:lstStyle/>
          <a:p>
            <a:r>
              <a:rPr lang="ko-KR" altLang="en-US" dirty="0" smtClean="0"/>
              <a:t>정보기술의 역사를 돌아보면 크게 세 차례의 통합 물결이 있다</a:t>
            </a:r>
            <a:r>
              <a:rPr lang="en-US" altLang="ko-KR" dirty="0" smtClean="0"/>
              <a:t>.</a:t>
            </a:r>
          </a:p>
          <a:p>
            <a:r>
              <a:rPr lang="en-US" altLang="ko-KR" dirty="0" smtClean="0"/>
              <a:t> </a:t>
            </a:r>
          </a:p>
          <a:p>
            <a:pPr>
              <a:buFont typeface="Arial" pitchFamily="34" charset="0"/>
              <a:buChar char="•"/>
            </a:pPr>
            <a:r>
              <a:rPr lang="ko-KR" altLang="en-US" dirty="0" smtClean="0"/>
              <a:t> 첫째는 </a:t>
            </a:r>
            <a:r>
              <a:rPr lang="en-US" altLang="ko-KR" dirty="0" smtClean="0"/>
              <a:t>ERP</a:t>
            </a:r>
            <a:r>
              <a:rPr lang="ko-KR" altLang="en-US" dirty="0" smtClean="0"/>
              <a:t>와 단일 데이터베이스를 중심으로 한 통합</a:t>
            </a:r>
            <a:endParaRPr lang="en-US" altLang="ko-KR" dirty="0" smtClean="0"/>
          </a:p>
          <a:p>
            <a:pPr>
              <a:buFont typeface="Arial" pitchFamily="34" charset="0"/>
              <a:buChar char="•"/>
            </a:pPr>
            <a:r>
              <a:rPr lang="en-US" altLang="ko-KR" dirty="0" smtClean="0"/>
              <a:t> </a:t>
            </a:r>
            <a:r>
              <a:rPr lang="ko-KR" altLang="en-US" dirty="0" smtClean="0"/>
              <a:t>둘째는 확장</a:t>
            </a:r>
            <a:r>
              <a:rPr lang="en-US" altLang="ko-KR" dirty="0" smtClean="0"/>
              <a:t>ERP</a:t>
            </a:r>
            <a:r>
              <a:rPr lang="ko-KR" altLang="en-US" dirty="0" smtClean="0"/>
              <a:t>를 비즈니스 스위트로 묶고 분석정보는 애널리틱스로 묶는 통합</a:t>
            </a:r>
            <a:r>
              <a:rPr lang="ko-KR" altLang="en-US" baseline="0" dirty="0" smtClean="0"/>
              <a:t> </a:t>
            </a:r>
            <a:endParaRPr lang="en-US" altLang="ko-KR" baseline="0" dirty="0" smtClean="0"/>
          </a:p>
          <a:p>
            <a:pPr>
              <a:buFont typeface="Arial" pitchFamily="34" charset="0"/>
              <a:buChar char="•"/>
            </a:pPr>
            <a:r>
              <a:rPr lang="en-US" altLang="ko-KR" baseline="0" dirty="0" smtClean="0"/>
              <a:t> </a:t>
            </a:r>
            <a:r>
              <a:rPr lang="ko-KR" altLang="en-US" baseline="0" dirty="0" smtClean="0"/>
              <a:t>셋째는 운영과 분석의 경계를 허무는 실시간 비즈니스로의 통합</a:t>
            </a:r>
            <a:endParaRPr lang="en-US" altLang="ko-KR" dirty="0" smtClean="0"/>
          </a:p>
        </p:txBody>
      </p:sp>
      <p:sp>
        <p:nvSpPr>
          <p:cNvPr id="4" name="슬라이드 번호 개체 틀 3"/>
          <p:cNvSpPr>
            <a:spLocks noGrp="1"/>
          </p:cNvSpPr>
          <p:nvPr>
            <p:ph type="sldNum" sz="quarter" idx="10"/>
          </p:nvPr>
        </p:nvSpPr>
        <p:spPr/>
        <p:txBody>
          <a:bodyPr/>
          <a:lstStyle/>
          <a:p>
            <a:fld id="{7D8C2C35-2B8A-446E-BEC0-FD36716C29AC}" type="slidenum">
              <a:rPr lang="de-DE" smtClean="0"/>
              <a:pPr/>
              <a:t>33</a:t>
            </a:fld>
            <a:endParaRPr lang="de-D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661988"/>
            <a:ext cx="5726113" cy="3221037"/>
          </a:xfrm>
        </p:spPr>
      </p:sp>
      <p:sp>
        <p:nvSpPr>
          <p:cNvPr id="3" name="Notes Placeholder 2"/>
          <p:cNvSpPr>
            <a:spLocks noGrp="1"/>
          </p:cNvSpPr>
          <p:nvPr>
            <p:ph type="body" idx="1"/>
          </p:nvPr>
        </p:nvSpPr>
        <p:spPr/>
        <p:txBody>
          <a:bodyPr/>
          <a:lstStyle/>
          <a:p>
            <a:r>
              <a:rPr lang="ko-KR" altLang="en-US" dirty="0" smtClean="0"/>
              <a:t>이중에 핵심은 </a:t>
            </a:r>
            <a:r>
              <a:rPr lang="en-US" altLang="ko-KR" dirty="0" smtClean="0"/>
              <a:t>HANA.</a:t>
            </a:r>
          </a:p>
          <a:p>
            <a:r>
              <a:rPr lang="ko-KR" altLang="en-US" dirty="0" smtClean="0"/>
              <a:t>사물 인터넷의 다양한 시나리오를 빠르게 처리하기 위해서는 빠른 데이터베이스 뿐만 아니라 공간정보처리엔지</a:t>
            </a:r>
            <a:r>
              <a:rPr lang="en-US" altLang="ko-KR" dirty="0" smtClean="0"/>
              <a:t>, </a:t>
            </a:r>
            <a:r>
              <a:rPr lang="ko-KR" altLang="en-US" dirty="0" smtClean="0"/>
              <a:t>텍스트엔진</a:t>
            </a:r>
            <a:r>
              <a:rPr lang="en-US" altLang="ko-KR" dirty="0" smtClean="0"/>
              <a:t>, </a:t>
            </a:r>
            <a:r>
              <a:rPr lang="ko-KR" altLang="en-US" dirty="0" smtClean="0"/>
              <a:t>예측분선엔진 등</a:t>
            </a:r>
            <a:r>
              <a:rPr lang="ko-KR" altLang="en-US" baseline="0" dirty="0" smtClean="0"/>
              <a:t> </a:t>
            </a:r>
            <a:r>
              <a:rPr lang="en-US" altLang="ko-KR" baseline="0" dirty="0" smtClean="0"/>
              <a:t>Database </a:t>
            </a:r>
            <a:r>
              <a:rPr lang="ko-KR" altLang="en-US" baseline="0" dirty="0" smtClean="0"/>
              <a:t>이상의 플랫폼이 필요</a:t>
            </a:r>
            <a:r>
              <a:rPr lang="en-US" altLang="ko-KR" baseline="0" dirty="0" smtClean="0"/>
              <a:t>.</a:t>
            </a:r>
          </a:p>
          <a:p>
            <a:r>
              <a:rPr lang="en-US" baseline="0" dirty="0" smtClean="0"/>
              <a:t>HANA</a:t>
            </a:r>
            <a:r>
              <a:rPr lang="ko-KR" altLang="en-US" baseline="0" dirty="0" smtClean="0"/>
              <a:t>는 위의 요건을 수용하기 위해 </a:t>
            </a:r>
            <a:r>
              <a:rPr lang="en-US" altLang="ko-KR" baseline="0" dirty="0" smtClean="0"/>
              <a:t>In-Memory DB </a:t>
            </a:r>
            <a:r>
              <a:rPr lang="ko-KR" altLang="en-US" baseline="0" dirty="0" smtClean="0"/>
              <a:t>이상의 </a:t>
            </a:r>
            <a:r>
              <a:rPr lang="en-US" altLang="ko-KR" baseline="0" dirty="0" err="1" smtClean="0"/>
              <a:t>IoT</a:t>
            </a:r>
            <a:r>
              <a:rPr lang="en-US" altLang="ko-KR" baseline="0" dirty="0" smtClean="0"/>
              <a:t> Platform</a:t>
            </a:r>
            <a:r>
              <a:rPr lang="ko-KR" altLang="en-US" baseline="0" dirty="0" smtClean="0"/>
              <a:t>으로 발전</a:t>
            </a:r>
            <a:endParaRPr lang="en-US" altLang="ko-KR" baseline="0" smtClean="0"/>
          </a:p>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34</a:t>
            </a:fld>
            <a:endParaRPr lang="de-DE" dirty="0"/>
          </a:p>
        </p:txBody>
      </p:sp>
    </p:spTree>
    <p:extLst>
      <p:ext uri="{BB962C8B-B14F-4D97-AF65-F5344CB8AC3E}">
        <p14:creationId xmlns:p14="http://schemas.microsoft.com/office/powerpoint/2010/main" val="305753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546100" y="661988"/>
            <a:ext cx="5726113" cy="3221037"/>
          </a:xfrm>
        </p:spPr>
      </p:sp>
      <p:sp>
        <p:nvSpPr>
          <p:cNvPr id="3" name="슬라이드 노트 개체 틀 2"/>
          <p:cNvSpPr>
            <a:spLocks noGrp="1"/>
          </p:cNvSpPr>
          <p:nvPr>
            <p:ph type="body" idx="1"/>
          </p:nvPr>
        </p:nvSpPr>
        <p:spPr/>
        <p:txBody>
          <a:bodyPr>
            <a:normAutofit/>
          </a:bodyPr>
          <a:lstStyle/>
          <a:p>
            <a:r>
              <a:rPr lang="ko-KR" altLang="en-US" dirty="0" smtClean="0"/>
              <a:t>정보기술의 역사를 돌아보면 크게 세 차례의 통합 물결이 있다</a:t>
            </a:r>
            <a:r>
              <a:rPr lang="en-US" altLang="ko-KR" dirty="0" smtClean="0"/>
              <a:t>.</a:t>
            </a:r>
          </a:p>
          <a:p>
            <a:r>
              <a:rPr lang="en-US" altLang="ko-KR" dirty="0" smtClean="0"/>
              <a:t> </a:t>
            </a:r>
          </a:p>
          <a:p>
            <a:pPr>
              <a:buFont typeface="Arial" pitchFamily="34" charset="0"/>
              <a:buChar char="•"/>
            </a:pPr>
            <a:r>
              <a:rPr lang="ko-KR" altLang="en-US" dirty="0" smtClean="0"/>
              <a:t> 첫째는 </a:t>
            </a:r>
            <a:r>
              <a:rPr lang="en-US" altLang="ko-KR" dirty="0" smtClean="0"/>
              <a:t>ERP</a:t>
            </a:r>
            <a:r>
              <a:rPr lang="ko-KR" altLang="en-US" dirty="0" smtClean="0"/>
              <a:t>와 단일 데이터베이스를 중심으로 한 통합</a:t>
            </a:r>
            <a:endParaRPr lang="en-US" altLang="ko-KR" dirty="0" smtClean="0"/>
          </a:p>
          <a:p>
            <a:pPr>
              <a:buFont typeface="Arial" pitchFamily="34" charset="0"/>
              <a:buChar char="•"/>
            </a:pPr>
            <a:r>
              <a:rPr lang="en-US" altLang="ko-KR" dirty="0" smtClean="0"/>
              <a:t> </a:t>
            </a:r>
            <a:r>
              <a:rPr lang="ko-KR" altLang="en-US" dirty="0" smtClean="0"/>
              <a:t>둘째는 확장</a:t>
            </a:r>
            <a:r>
              <a:rPr lang="en-US" altLang="ko-KR" dirty="0" smtClean="0"/>
              <a:t>ERP</a:t>
            </a:r>
            <a:r>
              <a:rPr lang="ko-KR" altLang="en-US" dirty="0" smtClean="0"/>
              <a:t>를 비즈니스 스위트로 묶고 분석정보는 애널리틱스로 묶는 통합</a:t>
            </a:r>
            <a:r>
              <a:rPr lang="ko-KR" altLang="en-US" baseline="0" dirty="0" smtClean="0"/>
              <a:t> </a:t>
            </a:r>
            <a:endParaRPr lang="en-US" altLang="ko-KR" baseline="0" dirty="0" smtClean="0"/>
          </a:p>
          <a:p>
            <a:pPr>
              <a:buFont typeface="Arial" pitchFamily="34" charset="0"/>
              <a:buChar char="•"/>
            </a:pPr>
            <a:r>
              <a:rPr lang="en-US" altLang="ko-KR" baseline="0" dirty="0" smtClean="0"/>
              <a:t> </a:t>
            </a:r>
            <a:r>
              <a:rPr lang="ko-KR" altLang="en-US" baseline="0" dirty="0" smtClean="0"/>
              <a:t>셋째는 운영과 분석의 경계를 허무는 실시간 비즈니스로의 통합</a:t>
            </a:r>
            <a:endParaRPr lang="en-US" altLang="ko-KR" dirty="0" smtClean="0"/>
          </a:p>
        </p:txBody>
      </p:sp>
      <p:sp>
        <p:nvSpPr>
          <p:cNvPr id="4" name="슬라이드 번호 개체 틀 3"/>
          <p:cNvSpPr>
            <a:spLocks noGrp="1"/>
          </p:cNvSpPr>
          <p:nvPr>
            <p:ph type="sldNum" sz="quarter" idx="10"/>
          </p:nvPr>
        </p:nvSpPr>
        <p:spPr/>
        <p:txBody>
          <a:bodyPr/>
          <a:lstStyle/>
          <a:p>
            <a:fld id="{7D8C2C35-2B8A-446E-BEC0-FD36716C29AC}" type="slidenum">
              <a:rPr lang="de-DE" smtClean="0"/>
              <a:pPr/>
              <a:t>35</a:t>
            </a:fld>
            <a:endParaRPr lang="de-D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546100" y="661988"/>
            <a:ext cx="5726113" cy="3221037"/>
          </a:xfrm>
        </p:spPr>
      </p:sp>
      <p:sp>
        <p:nvSpPr>
          <p:cNvPr id="3" name="슬라이드 노트 개체 틀 2"/>
          <p:cNvSpPr>
            <a:spLocks noGrp="1"/>
          </p:cNvSpPr>
          <p:nvPr>
            <p:ph type="body" idx="1"/>
          </p:nvPr>
        </p:nvSpPr>
        <p:spPr/>
        <p:txBody>
          <a:bodyPr>
            <a:normAutofit/>
          </a:bodyPr>
          <a:lstStyle/>
          <a:p>
            <a:r>
              <a:rPr lang="ko-KR" altLang="en-US" dirty="0" smtClean="0"/>
              <a:t>정보기술의 역사를 돌아보면 크게 세 차례의 통합 물결이 있다</a:t>
            </a:r>
            <a:r>
              <a:rPr lang="en-US" altLang="ko-KR" dirty="0" smtClean="0"/>
              <a:t>.</a:t>
            </a:r>
          </a:p>
          <a:p>
            <a:r>
              <a:rPr lang="en-US" altLang="ko-KR" dirty="0" smtClean="0"/>
              <a:t> </a:t>
            </a:r>
          </a:p>
          <a:p>
            <a:pPr>
              <a:buFont typeface="Arial" pitchFamily="34" charset="0"/>
              <a:buChar char="•"/>
            </a:pPr>
            <a:r>
              <a:rPr lang="ko-KR" altLang="en-US" dirty="0" smtClean="0"/>
              <a:t> 첫째는 </a:t>
            </a:r>
            <a:r>
              <a:rPr lang="en-US" altLang="ko-KR" dirty="0" smtClean="0"/>
              <a:t>ERP</a:t>
            </a:r>
            <a:r>
              <a:rPr lang="ko-KR" altLang="en-US" dirty="0" smtClean="0"/>
              <a:t>와 단일 데이터베이스를 중심으로 한 통합</a:t>
            </a:r>
            <a:endParaRPr lang="en-US" altLang="ko-KR" dirty="0" smtClean="0"/>
          </a:p>
          <a:p>
            <a:pPr>
              <a:buFont typeface="Arial" pitchFamily="34" charset="0"/>
              <a:buChar char="•"/>
            </a:pPr>
            <a:r>
              <a:rPr lang="en-US" altLang="ko-KR" dirty="0" smtClean="0"/>
              <a:t> </a:t>
            </a:r>
            <a:r>
              <a:rPr lang="ko-KR" altLang="en-US" dirty="0" smtClean="0"/>
              <a:t>둘째는 확장</a:t>
            </a:r>
            <a:r>
              <a:rPr lang="en-US" altLang="ko-KR" dirty="0" smtClean="0"/>
              <a:t>ERP</a:t>
            </a:r>
            <a:r>
              <a:rPr lang="ko-KR" altLang="en-US" dirty="0" smtClean="0"/>
              <a:t>를 비즈니스 스위트로 묶고 분석정보는 애널리틱스로 묶는 통합</a:t>
            </a:r>
            <a:r>
              <a:rPr lang="ko-KR" altLang="en-US" baseline="0" dirty="0" smtClean="0"/>
              <a:t> </a:t>
            </a:r>
            <a:endParaRPr lang="en-US" altLang="ko-KR" baseline="0" dirty="0" smtClean="0"/>
          </a:p>
          <a:p>
            <a:pPr>
              <a:buFont typeface="Arial" pitchFamily="34" charset="0"/>
              <a:buChar char="•"/>
            </a:pPr>
            <a:r>
              <a:rPr lang="en-US" altLang="ko-KR" baseline="0" dirty="0" smtClean="0"/>
              <a:t> </a:t>
            </a:r>
            <a:r>
              <a:rPr lang="ko-KR" altLang="en-US" baseline="0" dirty="0" smtClean="0"/>
              <a:t>셋째는 운영과 분석의 경계를 허무는 실시간 비즈니스로의 통합</a:t>
            </a:r>
            <a:endParaRPr lang="en-US" altLang="ko-KR" dirty="0" smtClean="0"/>
          </a:p>
        </p:txBody>
      </p:sp>
      <p:sp>
        <p:nvSpPr>
          <p:cNvPr id="4" name="슬라이드 번호 개체 틀 3"/>
          <p:cNvSpPr>
            <a:spLocks noGrp="1"/>
          </p:cNvSpPr>
          <p:nvPr>
            <p:ph type="sldNum" sz="quarter" idx="10"/>
          </p:nvPr>
        </p:nvSpPr>
        <p:spPr/>
        <p:txBody>
          <a:bodyPr/>
          <a:lstStyle/>
          <a:p>
            <a:fld id="{7D8C2C35-2B8A-446E-BEC0-FD36716C29AC}" type="slidenum">
              <a:rPr lang="de-DE" smtClean="0"/>
              <a:pPr/>
              <a:t>36</a:t>
            </a:fld>
            <a:endParaRPr lang="de-D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338" y="660400"/>
            <a:ext cx="6223000" cy="3502025"/>
          </a:xfrm>
        </p:spPr>
      </p:sp>
      <p:sp>
        <p:nvSpPr>
          <p:cNvPr id="3" name="Notes Placeholder 2"/>
          <p:cNvSpPr>
            <a:spLocks noGrp="1"/>
          </p:cNvSpPr>
          <p:nvPr>
            <p:ph type="body" idx="1"/>
          </p:nvPr>
        </p:nvSpPr>
        <p:spPr>
          <a:xfrm>
            <a:off x="679607" y="4690822"/>
            <a:ext cx="5438464" cy="4442940"/>
          </a:xfrm>
          <a:prstGeom prst="rect">
            <a:avLst/>
          </a:prstGeom>
        </p:spPr>
        <p:txBody>
          <a:bodyPr>
            <a:normAutofit fontScale="92500" lnSpcReduction="10000"/>
          </a:bodyPr>
          <a:lstStyle/>
          <a:p>
            <a:pPr marL="0" indent="0">
              <a:buFontTx/>
              <a:buNone/>
            </a:pPr>
            <a:r>
              <a:rPr lang="ko-KR" altLang="en-US" noProof="0" dirty="0" smtClean="0"/>
              <a:t>스마트 제품에 이어서 </a:t>
            </a:r>
            <a:r>
              <a:rPr lang="en-US" altLang="ko-KR" noProof="0" dirty="0" smtClean="0"/>
              <a:t>Smart Factory</a:t>
            </a:r>
            <a:r>
              <a:rPr lang="ko-KR" altLang="en-US" noProof="0" dirty="0" smtClean="0"/>
              <a:t>에 대해서 살펴보자</a:t>
            </a:r>
            <a:r>
              <a:rPr lang="en-US" altLang="ko-KR" noProof="0" dirty="0" smtClean="0"/>
              <a:t>.</a:t>
            </a:r>
          </a:p>
          <a:p>
            <a:pPr marL="0" indent="0">
              <a:buFontTx/>
              <a:buNone/>
            </a:pPr>
            <a:r>
              <a:rPr lang="ko-KR" altLang="en-US" noProof="0" dirty="0" smtClean="0"/>
              <a:t>이전에는 제품이 결정되면 생산라인이 정해지고 해당 생산라인에서는 거의 비슷한 유형의 제품이 생산됨 </a:t>
            </a:r>
            <a:r>
              <a:rPr lang="en-US" altLang="ko-KR" noProof="0" dirty="0" smtClean="0"/>
              <a:t>(Mass Production)</a:t>
            </a:r>
          </a:p>
          <a:p>
            <a:pPr marL="0" indent="0">
              <a:buFontTx/>
              <a:buNone/>
            </a:pPr>
            <a:r>
              <a:rPr lang="en-US" noProof="0" dirty="0" smtClean="0"/>
              <a:t>Cyber</a:t>
            </a:r>
            <a:r>
              <a:rPr lang="en-US" baseline="0" noProof="0" dirty="0" smtClean="0"/>
              <a:t> Physical System</a:t>
            </a:r>
            <a:r>
              <a:rPr lang="ko-KR" altLang="en-US" baseline="0" noProof="0" dirty="0" smtClean="0"/>
              <a:t>이 적용된 </a:t>
            </a:r>
            <a:r>
              <a:rPr lang="en-US" altLang="ko-KR" baseline="0" noProof="0" dirty="0" smtClean="0"/>
              <a:t>Industry 4.0 </a:t>
            </a:r>
            <a:r>
              <a:rPr lang="ko-KR" altLang="en-US" baseline="0" noProof="0" dirty="0" smtClean="0"/>
              <a:t>시대의 공장은</a:t>
            </a:r>
            <a:endParaRPr lang="en-US" altLang="ko-KR" baseline="0" noProof="0" dirty="0" smtClean="0"/>
          </a:p>
          <a:p>
            <a:pPr marL="228600" indent="-228600">
              <a:buFontTx/>
              <a:buAutoNum type="arabicPeriod"/>
            </a:pPr>
            <a:r>
              <a:rPr lang="en-US" baseline="0" noProof="0" dirty="0" smtClean="0"/>
              <a:t>Mass Production</a:t>
            </a:r>
            <a:r>
              <a:rPr lang="ko-KR" altLang="en-US" baseline="0" noProof="0" dirty="0" smtClean="0"/>
              <a:t>이 아닌 </a:t>
            </a:r>
            <a:r>
              <a:rPr lang="en-US" altLang="ko-KR" baseline="0" noProof="0" dirty="0" smtClean="0"/>
              <a:t>Mass Customization</a:t>
            </a:r>
            <a:r>
              <a:rPr lang="ko-KR" altLang="en-US" baseline="0" noProof="0" dirty="0" smtClean="0"/>
              <a:t>을 지향</a:t>
            </a:r>
            <a:endParaRPr lang="en-US" altLang="ko-KR" baseline="0" noProof="0" dirty="0" smtClean="0"/>
          </a:p>
          <a:p>
            <a:pPr marL="228600" indent="-228600">
              <a:buFontTx/>
              <a:buAutoNum type="arabicPeriod"/>
            </a:pPr>
            <a:r>
              <a:rPr lang="ko-KR" altLang="en-US" baseline="0" noProof="0" dirty="0" smtClean="0"/>
              <a:t>제품이 생산라인에 투입되면 생산설비는 각 공정에서 해당 제품이 어떤 사양이 적용되어야 하는지 자동으로 파악</a:t>
            </a:r>
            <a:endParaRPr lang="en-US" altLang="ko-KR" baseline="0" noProof="0" dirty="0" smtClean="0"/>
          </a:p>
          <a:p>
            <a:pPr marL="228600" indent="-228600">
              <a:buFontTx/>
              <a:buAutoNum type="arabicPeriod"/>
            </a:pPr>
            <a:r>
              <a:rPr lang="ko-KR" altLang="en-US" baseline="0" noProof="0" dirty="0" smtClean="0"/>
              <a:t>하나의 라인에서 다품종이 생산됨</a:t>
            </a:r>
            <a:r>
              <a:rPr lang="en-US" altLang="ko-KR" baseline="0" noProof="0" dirty="0" smtClean="0"/>
              <a:t>.</a:t>
            </a:r>
          </a:p>
          <a:p>
            <a:pPr marL="0" indent="0">
              <a:buFontTx/>
              <a:buNone/>
            </a:pPr>
            <a:endParaRPr lang="en-US" baseline="0" noProof="0" dirty="0" smtClean="0"/>
          </a:p>
          <a:p>
            <a:pPr marL="0" indent="0">
              <a:buFontTx/>
              <a:buNone/>
            </a:pPr>
            <a:r>
              <a:rPr lang="ko-KR" altLang="en-US" baseline="0" noProof="0" dirty="0" smtClean="0"/>
              <a:t>이론이 아니라 실제로 적용된 공장이 있다</a:t>
            </a:r>
            <a:r>
              <a:rPr lang="en-US" altLang="ko-KR" baseline="0" noProof="0" dirty="0" smtClean="0"/>
              <a:t>. </a:t>
            </a:r>
            <a:r>
              <a:rPr lang="en-US" altLang="ko-KR" baseline="0" noProof="0" dirty="0" smtClean="0">
                <a:sym typeface="Wingdings" pitchFamily="2" charset="2"/>
              </a:rPr>
              <a:t> </a:t>
            </a:r>
            <a:r>
              <a:rPr lang="ko-KR" altLang="en-US" baseline="0" noProof="0" dirty="0" err="1" smtClean="0">
                <a:sym typeface="Wingdings" pitchFamily="2" charset="2"/>
              </a:rPr>
              <a:t>다음장</a:t>
            </a:r>
            <a:r>
              <a:rPr lang="ko-KR" altLang="en-US" baseline="0" noProof="0" dirty="0" smtClean="0">
                <a:sym typeface="Wingdings" pitchFamily="2" charset="2"/>
              </a:rPr>
              <a:t> </a:t>
            </a:r>
            <a:r>
              <a:rPr lang="ko-KR" altLang="en-US" baseline="0" noProof="0" dirty="0" err="1" smtClean="0">
                <a:sym typeface="Wingdings" pitchFamily="2" charset="2"/>
              </a:rPr>
              <a:t>할리데이비슨</a:t>
            </a:r>
            <a:r>
              <a:rPr lang="ko-KR" altLang="en-US" baseline="0" noProof="0" dirty="0" smtClean="0">
                <a:sym typeface="Wingdings" pitchFamily="2" charset="2"/>
              </a:rPr>
              <a:t> 사례</a:t>
            </a:r>
            <a:endParaRPr lang="en-US" noProof="0" dirty="0" smtClean="0"/>
          </a:p>
          <a:p>
            <a:pPr marL="0" indent="0">
              <a:buFontTx/>
              <a:buNone/>
            </a:pPr>
            <a:r>
              <a:rPr lang="en-US" noProof="0" dirty="0" smtClean="0"/>
              <a:t>Fourth Strategy: Use </a:t>
            </a:r>
            <a:r>
              <a:rPr lang="en-US" noProof="0" dirty="0" err="1" smtClean="0"/>
              <a:t>Cyberphysical</a:t>
            </a:r>
            <a:r>
              <a:rPr lang="en-US" noProof="0" dirty="0" smtClean="0"/>
              <a:t> Systems in your own production (in fact this is how most people would define I4.0 in a very narrow sense)</a:t>
            </a:r>
          </a:p>
          <a:p>
            <a:pPr marL="0" indent="0">
              <a:buFontTx/>
              <a:buNone/>
            </a:pPr>
            <a:endParaRPr lang="en-US" noProof="0" dirty="0" smtClean="0"/>
          </a:p>
          <a:p>
            <a:pPr marL="285750" indent="-285750">
              <a:buFontTx/>
              <a:buChar char="-"/>
            </a:pPr>
            <a:r>
              <a:rPr lang="en-US" noProof="0" dirty="0" smtClean="0"/>
              <a:t>Machines that are</a:t>
            </a:r>
            <a:r>
              <a:rPr lang="en-US" baseline="0" noProof="0" dirty="0" smtClean="0"/>
              <a:t> connected to:</a:t>
            </a:r>
          </a:p>
          <a:p>
            <a:pPr marL="607239" lvl="1" indent="-285750">
              <a:buFontTx/>
              <a:buChar char="-"/>
            </a:pPr>
            <a:r>
              <a:rPr lang="en-US" noProof="0" dirty="0" smtClean="0"/>
              <a:t>Amongst themselves</a:t>
            </a:r>
          </a:p>
          <a:p>
            <a:pPr marL="607239" lvl="1" indent="-285750">
              <a:buFontTx/>
              <a:buChar char="-"/>
            </a:pPr>
            <a:r>
              <a:rPr lang="en-US" noProof="0" dirty="0" smtClean="0"/>
              <a:t>Production</a:t>
            </a:r>
            <a:r>
              <a:rPr lang="en-US" baseline="0" noProof="0" dirty="0" smtClean="0"/>
              <a:t> and Business Software (vertical integration)</a:t>
            </a:r>
          </a:p>
          <a:p>
            <a:pPr marL="607239" lvl="1" indent="-285750">
              <a:buFontTx/>
              <a:buChar char="-"/>
            </a:pPr>
            <a:r>
              <a:rPr lang="en-US" baseline="0" noProof="0" dirty="0" smtClean="0"/>
              <a:t>The work piece</a:t>
            </a:r>
          </a:p>
          <a:p>
            <a:pPr marL="607239" lvl="1" indent="-285750">
              <a:buFontTx/>
              <a:buChar char="-"/>
            </a:pPr>
            <a:endParaRPr lang="en-US" baseline="0" noProof="0" dirty="0" smtClean="0"/>
          </a:p>
          <a:p>
            <a:pPr marL="285750" lvl="0" indent="-285750">
              <a:buFontTx/>
              <a:buChar char="-"/>
            </a:pPr>
            <a:r>
              <a:rPr lang="en-US" baseline="0" noProof="0" dirty="0" smtClean="0"/>
              <a:t>In the </a:t>
            </a:r>
            <a:r>
              <a:rPr lang="en-US" baseline="0" noProof="0" dirty="0" err="1" smtClean="0"/>
              <a:t>truely</a:t>
            </a:r>
            <a:r>
              <a:rPr lang="en-US" baseline="0" noProof="0" dirty="0" smtClean="0"/>
              <a:t> SMART Factory</a:t>
            </a:r>
          </a:p>
          <a:p>
            <a:pPr marL="607239" lvl="1" indent="-285750">
              <a:buFontTx/>
              <a:buChar char="-"/>
            </a:pPr>
            <a:r>
              <a:rPr lang="en-US" baseline="0" noProof="0" dirty="0" smtClean="0"/>
              <a:t>Machines do not just do what they have been programmed to do to every work piece that comes to that machine . . .</a:t>
            </a:r>
          </a:p>
          <a:p>
            <a:pPr marL="607239" lvl="1" indent="-285750">
              <a:buFontTx/>
              <a:buChar char="-"/>
            </a:pPr>
            <a:r>
              <a:rPr lang="en-US" baseline="0" noProof="0" dirty="0" err="1" smtClean="0"/>
              <a:t>Workpieces</a:t>
            </a:r>
            <a:r>
              <a:rPr lang="en-US" baseline="0" noProof="0" dirty="0" smtClean="0"/>
              <a:t> carry the information about themselves and tell the machines what has to be done.</a:t>
            </a:r>
          </a:p>
          <a:p>
            <a:pPr marL="607239" lvl="1" indent="-285750">
              <a:buFontTx/>
              <a:buChar char="-"/>
            </a:pPr>
            <a:r>
              <a:rPr lang="en-US" baseline="0" noProof="0" dirty="0" err="1" smtClean="0"/>
              <a:t>Workpieces</a:t>
            </a:r>
            <a:r>
              <a:rPr lang="en-US" baseline="0" noProof="0" dirty="0" smtClean="0"/>
              <a:t> also find their way to the best machine based on availability, preparation, etc.</a:t>
            </a:r>
          </a:p>
          <a:p>
            <a:pPr marL="607239" lvl="1" indent="-285750">
              <a:buFontTx/>
              <a:buChar char="-"/>
            </a:pPr>
            <a:r>
              <a:rPr lang="en-US" baseline="0" noProof="0" dirty="0" smtClean="0"/>
              <a:t>Machines then read the identifier on the </a:t>
            </a:r>
            <a:r>
              <a:rPr lang="en-US" baseline="0" noProof="0" dirty="0" err="1" smtClean="0"/>
              <a:t>workpiece</a:t>
            </a:r>
            <a:r>
              <a:rPr lang="en-US" baseline="0" noProof="0" dirty="0" smtClean="0"/>
              <a:t> and knows what to do</a:t>
            </a:r>
          </a:p>
          <a:p>
            <a:pPr marL="607239" lvl="1" indent="-285750">
              <a:buFontTx/>
              <a:buChar char="-"/>
            </a:pPr>
            <a:endParaRPr lang="en-US" baseline="0" noProof="0" dirty="0" smtClean="0"/>
          </a:p>
          <a:p>
            <a:pPr marL="285750" lvl="0" indent="-285750">
              <a:buFontTx/>
              <a:buChar char="-"/>
            </a:pPr>
            <a:r>
              <a:rPr lang="en-US" baseline="0" noProof="0" dirty="0" smtClean="0"/>
              <a:t>Goal is flexibility not mass efficiency</a:t>
            </a:r>
          </a:p>
          <a:p>
            <a:pPr marL="607239" lvl="1" indent="-285750">
              <a:buFontTx/>
              <a:buChar char="-"/>
            </a:pPr>
            <a:r>
              <a:rPr lang="en-US" baseline="0" noProof="0" dirty="0" smtClean="0"/>
              <a:t>Smaller batches – </a:t>
            </a:r>
            <a:r>
              <a:rPr lang="en-US" baseline="0" noProof="0" dirty="0" err="1" smtClean="0"/>
              <a:t>ideallbatch</a:t>
            </a:r>
            <a:r>
              <a:rPr lang="en-US" baseline="0" noProof="0" dirty="0" smtClean="0"/>
              <a:t> o </a:t>
            </a:r>
            <a:r>
              <a:rPr lang="en-US" baseline="0" noProof="0" dirty="0" err="1" smtClean="0"/>
              <a:t>fone</a:t>
            </a:r>
            <a:endParaRPr lang="en-US" baseline="0" noProof="0" dirty="0" smtClean="0"/>
          </a:p>
          <a:p>
            <a:pPr marL="607239" lvl="1" indent="-285750">
              <a:buFontTx/>
              <a:buChar char="-"/>
            </a:pPr>
            <a:endParaRPr lang="en-US" baseline="0" noProof="0" dirty="0" smtClean="0"/>
          </a:p>
          <a:p>
            <a:pPr marL="607239" lvl="1" indent="-285750">
              <a:buFontTx/>
              <a:buChar char="-"/>
            </a:pPr>
            <a:endParaRPr lang="en-US" baseline="0" noProof="0" dirty="0" smtClean="0"/>
          </a:p>
          <a:p>
            <a:pPr marL="285750" lvl="0" indent="-285750">
              <a:buFontTx/>
              <a:buChar char="-"/>
            </a:pPr>
            <a:r>
              <a:rPr lang="en-US" baseline="0" noProof="0" dirty="0" smtClean="0"/>
              <a:t>This only works if the SMART factory exists both in the physical and in the virtual world. </a:t>
            </a:r>
          </a:p>
          <a:p>
            <a:pPr marL="607239" lvl="1" indent="-285750">
              <a:buFontTx/>
              <a:buChar char="-"/>
            </a:pPr>
            <a:r>
              <a:rPr lang="en-US" baseline="0" noProof="0" dirty="0" smtClean="0"/>
              <a:t>Machines</a:t>
            </a:r>
          </a:p>
          <a:p>
            <a:pPr marL="607239" lvl="1" indent="-285750">
              <a:buFontTx/>
              <a:buChar char="-"/>
            </a:pPr>
            <a:r>
              <a:rPr lang="en-US" baseline="0" noProof="0" dirty="0" smtClean="0"/>
              <a:t>Handling</a:t>
            </a:r>
          </a:p>
          <a:p>
            <a:pPr marL="607239" lvl="1" indent="-285750">
              <a:buFontTx/>
              <a:buChar char="-"/>
            </a:pPr>
            <a:r>
              <a:rPr lang="en-US" baseline="0" noProof="0" dirty="0" smtClean="0"/>
              <a:t>Work pieces</a:t>
            </a:r>
          </a:p>
          <a:p>
            <a:pPr marL="607239" lvl="1" indent="-285750">
              <a:buFontTx/>
              <a:buChar char="-"/>
            </a:pPr>
            <a:endParaRPr lang="en-US" baseline="0" noProof="0" dirty="0" smtClean="0"/>
          </a:p>
          <a:p>
            <a:pPr marL="285750" lvl="0" indent="-285750">
              <a:buFontTx/>
              <a:buChar char="-"/>
            </a:pPr>
            <a:r>
              <a:rPr lang="en-US" baseline="0" noProof="0" dirty="0" smtClean="0"/>
              <a:t>In the Future it is </a:t>
            </a:r>
            <a:r>
              <a:rPr lang="en-US" baseline="0" noProof="0" dirty="0" err="1" smtClean="0"/>
              <a:t>imSEinable</a:t>
            </a:r>
            <a:r>
              <a:rPr lang="en-US" baseline="0" noProof="0" dirty="0" smtClean="0"/>
              <a:t>, that every product carries its own construction data and history on a chip.</a:t>
            </a:r>
          </a:p>
          <a:p>
            <a:pPr marL="285750" lvl="0" indent="-285750">
              <a:buFontTx/>
              <a:buChar char="-"/>
            </a:pPr>
            <a:endParaRPr lang="en-US" baseline="0" noProof="0" dirty="0" smtClean="0"/>
          </a:p>
          <a:p>
            <a:pPr marL="285750" marR="0" lvl="0" indent="-285750" algn="l" defTabSz="1088776" rtl="0" eaLnBrk="1" fontAlgn="auto" latinLnBrk="0" hangingPunct="1">
              <a:lnSpc>
                <a:spcPct val="100000"/>
              </a:lnSpc>
              <a:spcBef>
                <a:spcPts val="0"/>
              </a:spcBef>
              <a:spcAft>
                <a:spcPts val="0"/>
              </a:spcAft>
              <a:buClrTx/>
              <a:buSzTx/>
              <a:buFontTx/>
              <a:buChar char="-"/>
              <a:tabLst/>
              <a:defRPr/>
            </a:pPr>
            <a:r>
              <a:rPr lang="en-US" baseline="0" noProof="0" dirty="0" smtClean="0"/>
              <a:t>Example Today (Still depending on a central control unit): SIEMENS Electronics Factory in </a:t>
            </a:r>
            <a:r>
              <a:rPr lang="en-US" baseline="0" noProof="0" dirty="0" err="1" smtClean="0"/>
              <a:t>Amberg</a:t>
            </a:r>
            <a:r>
              <a:rPr lang="en-US" baseline="0" noProof="0" dirty="0" smtClean="0"/>
              <a:t> </a:t>
            </a:r>
            <a:r>
              <a:rPr lang="en-US" baseline="0" noProof="0" dirty="0" err="1" smtClean="0"/>
              <a:t>germany</a:t>
            </a:r>
            <a:endParaRPr lang="en-US" baseline="0" noProof="0" dirty="0" smtClean="0"/>
          </a:p>
          <a:p>
            <a:pPr marL="607239" lvl="1" indent="-285750">
              <a:buFontTx/>
              <a:buChar char="-"/>
            </a:pPr>
            <a:r>
              <a:rPr lang="en-US" baseline="0" noProof="0" dirty="0" smtClean="0"/>
              <a:t>Produces the SIEMATIC control units</a:t>
            </a:r>
          </a:p>
          <a:p>
            <a:pPr marL="607239" lvl="1" indent="-285750">
              <a:buFontTx/>
              <a:buChar char="-"/>
            </a:pPr>
            <a:r>
              <a:rPr lang="en-US" baseline="0" noProof="0" dirty="0" smtClean="0"/>
              <a:t>Build to order</a:t>
            </a:r>
          </a:p>
          <a:p>
            <a:pPr marL="607239" lvl="1" indent="-285750">
              <a:buFontTx/>
              <a:buChar char="-"/>
            </a:pPr>
            <a:r>
              <a:rPr lang="en-US" baseline="0" noProof="0" dirty="0" smtClean="0"/>
              <a:t>1.6 </a:t>
            </a:r>
            <a:r>
              <a:rPr lang="en-US" baseline="0" noProof="0" dirty="0" err="1" smtClean="0"/>
              <a:t>bn</a:t>
            </a:r>
            <a:r>
              <a:rPr lang="en-US" baseline="0" noProof="0" dirty="0" smtClean="0"/>
              <a:t> components</a:t>
            </a:r>
          </a:p>
          <a:p>
            <a:pPr marL="607239" lvl="1" indent="-285750">
              <a:buFontTx/>
              <a:buChar char="-"/>
            </a:pPr>
            <a:r>
              <a:rPr lang="en-US" baseline="0" noProof="0" dirty="0" smtClean="0"/>
              <a:t>50.000 annual product variations</a:t>
            </a:r>
          </a:p>
          <a:p>
            <a:pPr marL="607239" lvl="1" indent="-285750">
              <a:buFontTx/>
              <a:buChar char="-"/>
            </a:pPr>
            <a:r>
              <a:rPr lang="en-US" baseline="0" noProof="0" dirty="0" err="1" smtClean="0"/>
              <a:t>Successfactor</a:t>
            </a:r>
            <a:r>
              <a:rPr lang="en-US" baseline="0" noProof="0" dirty="0" smtClean="0"/>
              <a:t>: SMART Integration: Integration of PLM, MES and industrial automation</a:t>
            </a:r>
          </a:p>
          <a:p>
            <a:pPr marL="607239" lvl="1" indent="-285750">
              <a:buFontTx/>
              <a:buChar char="-"/>
            </a:pPr>
            <a:endParaRPr lang="en-US" baseline="0" noProof="0" dirty="0" smtClean="0"/>
          </a:p>
          <a:p>
            <a:pPr marL="285750" lvl="0" indent="-285750">
              <a:buFontTx/>
              <a:buChar char="-"/>
            </a:pPr>
            <a:r>
              <a:rPr lang="en-US" baseline="0" noProof="0" dirty="0" smtClean="0"/>
              <a:t>Hurdles are high: VW estimates hat it will take 3 years to capture all data for the virtual representation of the auto plant in </a:t>
            </a:r>
            <a:r>
              <a:rPr lang="en-US" baseline="0" noProof="0" dirty="0" err="1" smtClean="0"/>
              <a:t>wolfsburg</a:t>
            </a:r>
            <a:endParaRPr lang="en-US" baseline="0" noProof="0" dirty="0" smtClean="0"/>
          </a:p>
          <a:p>
            <a:pPr marL="0" lvl="0" indent="0">
              <a:buFontTx/>
              <a:buNone/>
            </a:pPr>
            <a:endParaRPr lang="en-US" noProof="0" dirty="0"/>
          </a:p>
        </p:txBody>
      </p:sp>
      <p:sp>
        <p:nvSpPr>
          <p:cNvPr id="4" name="Slide Number Placeholder 3"/>
          <p:cNvSpPr>
            <a:spLocks noGrp="1"/>
          </p:cNvSpPr>
          <p:nvPr>
            <p:ph type="sldNum" sz="quarter" idx="10"/>
          </p:nvPr>
        </p:nvSpPr>
        <p:spPr/>
        <p:txBody>
          <a:bodyPr/>
          <a:lstStyle/>
          <a:p>
            <a:fld id="{7D8C2C35-2B8A-446E-BEC0-FD36716C29AC}" type="slidenum">
              <a:rPr smtClean="0">
                <a:solidFill>
                  <a:prstClr val="black"/>
                </a:solidFill>
              </a:rPr>
              <a:pPr/>
              <a:t>39</a:t>
            </a:fld>
            <a:endParaRPr dirty="0">
              <a:solidFill>
                <a:prstClr val="black"/>
              </a:solidFill>
            </a:endParaRPr>
          </a:p>
        </p:txBody>
      </p:sp>
    </p:spTree>
    <p:extLst>
      <p:ext uri="{BB962C8B-B14F-4D97-AF65-F5344CB8AC3E}">
        <p14:creationId xmlns:p14="http://schemas.microsoft.com/office/powerpoint/2010/main" val="223314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global12.sap.com/corporate-en/legal/copyright/index.epx"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global.sap.com/corporate-de/legal/copyright/index.epx"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 shor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Rectangle 2"/>
          <p:cNvSpPr/>
          <p:nvPr userDrawn="1"/>
        </p:nvSpPr>
        <p:spPr bwMode="gray">
          <a:xfrm>
            <a:off x="242937" y="0"/>
            <a:ext cx="8656646" cy="1607344"/>
          </a:xfrm>
          <a:prstGeom prst="rect">
            <a:avLst/>
          </a:prstGeom>
          <a:solidFill>
            <a:schemeClr val="bg1">
              <a:alpha val="75000"/>
            </a:schemeClr>
          </a:solidFill>
          <a:ln w="6350" algn="ctr">
            <a:noFill/>
            <a:miter lim="800000"/>
            <a:headEnd/>
            <a:tailEnd/>
          </a:ln>
        </p:spPr>
        <p:txBody>
          <a:bodyPr lIns="80351" tIns="64280" rIns="80351" bIns="64280" rtlCol="0" anchor="ctr"/>
          <a:lstStyle/>
          <a:p>
            <a:pPr marR="0" algn="ctr" defTabSz="816364"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smtClean="0">
              <a:ln>
                <a:noFill/>
              </a:ln>
              <a:effectLst/>
              <a:uLnTx/>
              <a:uFillTx/>
              <a:latin typeface="나눔고딕"/>
              <a:ea typeface="나눔고딕"/>
              <a:cs typeface="나눔고딕"/>
            </a:endParaRPr>
          </a:p>
        </p:txBody>
      </p:sp>
      <p:sp>
        <p:nvSpPr>
          <p:cNvPr id="2" name="Title 1"/>
          <p:cNvSpPr>
            <a:spLocks noGrp="1"/>
          </p:cNvSpPr>
          <p:nvPr>
            <p:ph type="title" hasCustomPrompt="1"/>
          </p:nvPr>
        </p:nvSpPr>
        <p:spPr>
          <a:xfrm>
            <a:off x="350908" y="243002"/>
            <a:ext cx="8440702" cy="692337"/>
          </a:xfrm>
        </p:spPr>
        <p:txBody>
          <a:bodyPr anchor="t" anchorCtr="0">
            <a:noAutofit/>
          </a:bodyPr>
          <a:lstStyle>
            <a:lvl1pPr>
              <a:defRPr sz="4500">
                <a:solidFill>
                  <a:schemeClr val="tx1"/>
                </a:solidFill>
                <a:latin typeface="나눔고딕"/>
                <a:ea typeface="나눔고딕"/>
                <a:cs typeface="나눔고딕"/>
              </a:defRPr>
            </a:lvl1pPr>
          </a:lstStyle>
          <a:p>
            <a:r>
              <a:rPr lang="en-US" dirty="0" smtClean="0"/>
              <a:t>Short Presentation Title</a:t>
            </a:r>
            <a:endParaRPr lang="en-US" dirty="0"/>
          </a:p>
        </p:txBody>
      </p:sp>
      <p:pic>
        <p:nvPicPr>
          <p:cNvPr id="4" name="Picture 3" descr="SAP_grad_R_pref.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4021" y="4561741"/>
            <a:ext cx="684757" cy="340121"/>
          </a:xfrm>
          <a:prstGeom prst="rect">
            <a:avLst/>
          </a:prstGeom>
          <a:noFill/>
          <a:ln>
            <a:noFill/>
          </a:ln>
        </p:spPr>
      </p:pic>
      <p:sp>
        <p:nvSpPr>
          <p:cNvPr id="5" name="Rectangle 4"/>
          <p:cNvSpPr/>
          <p:nvPr userDrawn="1"/>
        </p:nvSpPr>
        <p:spPr bwMode="gray">
          <a:xfrm>
            <a:off x="242937" y="0"/>
            <a:ext cx="8656646" cy="121500"/>
          </a:xfrm>
          <a:prstGeom prst="rect">
            <a:avLst/>
          </a:prstGeom>
          <a:solidFill>
            <a:schemeClr val="accent1"/>
          </a:solidFill>
          <a:ln w="9525" algn="ctr">
            <a:noFill/>
            <a:miter lim="800000"/>
            <a:headEnd/>
            <a:tailEnd/>
          </a:ln>
        </p:spPr>
        <p:txBody>
          <a:bodyPr lIns="80351" tIns="64280" rIns="80351" bIns="64280" rtlCol="0" anchor="ctr"/>
          <a:lstStyle/>
          <a:p>
            <a:pPr marR="0" algn="ctr" defTabSz="816364" eaLnBrk="1" fontAlgn="base" latinLnBrk="0" hangingPunct="1">
              <a:lnSpc>
                <a:spcPct val="100000"/>
              </a:lnSpc>
              <a:spcBef>
                <a:spcPct val="50000"/>
              </a:spcBef>
              <a:spcAft>
                <a:spcPct val="0"/>
              </a:spcAft>
              <a:buClr>
                <a:srgbClr val="F0AB00"/>
              </a:buClr>
              <a:buSzPct val="80000"/>
              <a:tabLst/>
            </a:pPr>
            <a:endParaRPr kumimoji="0" lang="en-US" sz="1400" b="0" i="0" u="none" strike="noStrike" kern="0" cap="none" spc="0" normalizeH="0" baseline="0" noProof="0" dirty="0" err="1" smtClean="0">
              <a:ln>
                <a:noFill/>
              </a:ln>
              <a:effectLst/>
              <a:uLnTx/>
              <a:uFillTx/>
              <a:latin typeface="나눔고딕"/>
              <a:ea typeface="나눔고딕"/>
              <a:cs typeface="나눔고딕"/>
            </a:endParaRPr>
          </a:p>
        </p:txBody>
      </p:sp>
      <p:sp>
        <p:nvSpPr>
          <p:cNvPr id="6" name="Subtitle 2"/>
          <p:cNvSpPr>
            <a:spLocks noGrp="1"/>
          </p:cNvSpPr>
          <p:nvPr>
            <p:ph type="subTitle" idx="1" hasCustomPrompt="1"/>
          </p:nvPr>
        </p:nvSpPr>
        <p:spPr bwMode="gray">
          <a:xfrm>
            <a:off x="350908" y="1124903"/>
            <a:ext cx="8440702" cy="438480"/>
          </a:xfrm>
        </p:spPr>
        <p:txBody>
          <a:bodyPr anchor="t" anchorCtr="0">
            <a:noAutofit/>
          </a:bodyPr>
          <a:lstStyle>
            <a:lvl1pPr marL="0" marR="0" indent="0" algn="l" defTabSz="816364" rtl="0" eaLnBrk="1" fontAlgn="auto" latinLnBrk="0" hangingPunct="1">
              <a:lnSpc>
                <a:spcPct val="100000"/>
              </a:lnSpc>
              <a:spcBef>
                <a:spcPts val="0"/>
              </a:spcBef>
              <a:spcAft>
                <a:spcPts val="0"/>
              </a:spcAft>
              <a:buClr>
                <a:schemeClr val="accent1"/>
              </a:buClr>
              <a:buSzPct val="80000"/>
              <a:buFontTx/>
              <a:buNone/>
              <a:tabLst/>
              <a:defRPr sz="1500" b="0">
                <a:solidFill>
                  <a:sysClr val="windowText" lastClr="000000"/>
                </a:solidFill>
                <a:latin typeface="나눔고딕"/>
                <a:ea typeface="나눔고딕"/>
                <a:cs typeface="나눔고딕"/>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US" dirty="0" smtClean="0"/>
              <a:t>Speaker’s Name/Department (delete if not needed)</a:t>
            </a:r>
            <a:br>
              <a:rPr lang="en-US" dirty="0" smtClean="0"/>
            </a:br>
            <a:r>
              <a:rPr lang="en-US" dirty="0" smtClean="0"/>
              <a:t>Month 00, 2015</a:t>
            </a:r>
          </a:p>
        </p:txBody>
      </p:sp>
      <p:sp>
        <p:nvSpPr>
          <p:cNvPr id="7" name="TextBox 6"/>
          <p:cNvSpPr txBox="1"/>
          <p:nvPr userDrawn="1"/>
        </p:nvSpPr>
        <p:spPr>
          <a:xfrm rot="21360000">
            <a:off x="3148388" y="2724689"/>
            <a:ext cx="2847233" cy="200055"/>
          </a:xfrm>
          <a:prstGeom prst="rect">
            <a:avLst/>
          </a:prstGeom>
          <a:noFill/>
        </p:spPr>
        <p:txBody>
          <a:bodyPr wrap="none" lIns="0" tIns="0" rIns="0" bIns="0" rtlCol="0">
            <a:spAutoFit/>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50000"/>
              </a:spcBef>
              <a:spcAft>
                <a:spcPct val="0"/>
              </a:spcAft>
              <a:buClr>
                <a:srgbClr val="F0AB00"/>
              </a:buClr>
              <a:buSzPct val="80000"/>
            </a:pPr>
            <a:r>
              <a:rPr lang="en-US" sz="1300" kern="0" dirty="0" smtClean="0">
                <a:solidFill>
                  <a:schemeClr val="tx1"/>
                </a:solidFill>
                <a:latin typeface="나눔고딕"/>
                <a:ea typeface="나눔고딕"/>
                <a:cs typeface="나눔고딕"/>
              </a:rPr>
              <a:t>Use this title slide only with an</a:t>
            </a:r>
            <a:r>
              <a:rPr lang="en-US" sz="1300" kern="0" baseline="0" dirty="0" smtClean="0">
                <a:solidFill>
                  <a:schemeClr val="tx1"/>
                </a:solidFill>
                <a:latin typeface="나눔고딕"/>
                <a:ea typeface="나눔고딕"/>
                <a:cs typeface="나눔고딕"/>
              </a:rPr>
              <a:t> image</a:t>
            </a:r>
            <a:endParaRPr lang="en-US" sz="1300" kern="0" dirty="0" smtClean="0">
              <a:solidFill>
                <a:schemeClr val="tx1"/>
              </a:solidFill>
              <a:latin typeface="나눔고딕"/>
              <a:ea typeface="나눔고딕"/>
              <a:cs typeface="나눔고딕"/>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atin typeface="나눔고딕"/>
                <a:ea typeface="나눔고딕"/>
                <a:cs typeface="나눔고딕"/>
              </a:defRPr>
            </a:lvl1pPr>
          </a:lstStyle>
          <a:p>
            <a:r>
              <a:rPr lang="en-US" noProof="0" dirty="0" smtClean="0"/>
              <a:t>Insert page title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나눔고딕"/>
                <a:ea typeface="나눔고딕"/>
                <a:cs typeface="나눔고딕"/>
              </a:defRPr>
            </a:lvl1pPr>
          </a:lstStyle>
          <a:p>
            <a:r>
              <a:rPr lang="en-US" noProof="0" dirty="0" smtClean="0"/>
              <a:t>Insert page title</a:t>
            </a:r>
            <a:endParaRPr lang="en-US" dirty="0"/>
          </a:p>
        </p:txBody>
      </p:sp>
      <p:sp>
        <p:nvSpPr>
          <p:cNvPr id="4" name="Text Placeholder 3"/>
          <p:cNvSpPr>
            <a:spLocks noGrp="1"/>
          </p:cNvSpPr>
          <p:nvPr>
            <p:ph type="body" sz="quarter" idx="10" hasCustomPrompt="1"/>
          </p:nvPr>
        </p:nvSpPr>
        <p:spPr>
          <a:xfrm>
            <a:off x="242937" y="1268017"/>
            <a:ext cx="8656646" cy="3293270"/>
          </a:xfrm>
        </p:spPr>
        <p:txBody>
          <a:bodyPr/>
          <a:lstStyle>
            <a:lvl1pPr>
              <a:defRPr>
                <a:latin typeface="나눔고딕"/>
                <a:ea typeface="나눔고딕"/>
                <a:cs typeface="나눔고딕"/>
              </a:defRPr>
            </a:lvl1pPr>
            <a:lvl2pPr>
              <a:defRPr>
                <a:latin typeface="나눔고딕"/>
                <a:ea typeface="나눔고딕"/>
                <a:cs typeface="나눔고딕"/>
              </a:defRPr>
            </a:lvl2pPr>
            <a:lvl3pPr>
              <a:defRPr>
                <a:latin typeface="나눔고딕"/>
                <a:ea typeface="나눔고딕"/>
                <a:cs typeface="나눔고딕"/>
              </a:defRPr>
            </a:lvl3pPr>
            <a:lvl4pPr>
              <a:defRPr>
                <a:latin typeface="나눔고딕"/>
                <a:ea typeface="나눔고딕"/>
                <a:cs typeface="나눔고딕"/>
              </a:defRPr>
            </a:lvl4pPr>
            <a:lvl5pPr>
              <a:defRPr>
                <a:latin typeface="나눔고딕"/>
                <a:ea typeface="나눔고딕"/>
                <a:cs typeface="나눔고딕"/>
              </a:defRPr>
            </a:lvl5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나눔고딕"/>
                <a:ea typeface="나눔고딕"/>
                <a:cs typeface="나눔고딕"/>
              </a:defRPr>
            </a:lvl1pPr>
          </a:lstStyle>
          <a:p>
            <a:r>
              <a:rPr lang="en-US" noProof="0" dirty="0" smtClean="0"/>
              <a:t>Insert page title</a:t>
            </a:r>
            <a:endParaRPr lang="en-US" dirty="0"/>
          </a:p>
        </p:txBody>
      </p:sp>
      <p:sp>
        <p:nvSpPr>
          <p:cNvPr id="4" name="Text Placeholder 3"/>
          <p:cNvSpPr>
            <a:spLocks noGrp="1"/>
          </p:cNvSpPr>
          <p:nvPr>
            <p:ph type="body" sz="quarter" idx="10" hasCustomPrompt="1"/>
          </p:nvPr>
        </p:nvSpPr>
        <p:spPr>
          <a:xfrm>
            <a:off x="242937" y="1269000"/>
            <a:ext cx="4245994" cy="3294000"/>
          </a:xfrm>
        </p:spPr>
        <p:txBody>
          <a:bodyPr/>
          <a:lstStyle>
            <a:lvl1pPr>
              <a:defRPr>
                <a:latin typeface="나눔고딕"/>
                <a:ea typeface="나눔고딕"/>
                <a:cs typeface="나눔고딕"/>
              </a:defRPr>
            </a:lvl1pPr>
            <a:lvl2pPr>
              <a:defRPr>
                <a:latin typeface="나눔고딕"/>
                <a:ea typeface="나눔고딕"/>
                <a:cs typeface="나눔고딕"/>
              </a:defRPr>
            </a:lvl2pPr>
            <a:lvl3pPr>
              <a:defRPr>
                <a:latin typeface="나눔고딕"/>
                <a:ea typeface="나눔고딕"/>
                <a:cs typeface="나눔고딕"/>
              </a:defRPr>
            </a:lvl3pPr>
            <a:lvl4pPr>
              <a:defRPr>
                <a:latin typeface="나눔고딕"/>
                <a:ea typeface="나눔고딕"/>
                <a:cs typeface="나눔고딕"/>
              </a:defRPr>
            </a:lvl4pPr>
            <a:lvl5pPr>
              <a:defRPr>
                <a:latin typeface="나눔고딕"/>
                <a:ea typeface="나눔고딕"/>
                <a:cs typeface="나눔고딕"/>
              </a:defRPr>
            </a:lvl5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hasCustomPrompt="1"/>
          </p:nvPr>
        </p:nvSpPr>
        <p:spPr>
          <a:xfrm>
            <a:off x="4654800" y="1269000"/>
            <a:ext cx="4245994" cy="3294000"/>
          </a:xfrm>
        </p:spPr>
        <p:txBody>
          <a:bodyPr/>
          <a:lstStyle>
            <a:lvl1pPr>
              <a:defRPr>
                <a:latin typeface="나눔고딕"/>
                <a:ea typeface="나눔고딕"/>
                <a:cs typeface="나눔고딕"/>
              </a:defRPr>
            </a:lvl1pPr>
            <a:lvl2pPr>
              <a:defRPr>
                <a:latin typeface="나눔고딕"/>
                <a:ea typeface="나눔고딕"/>
                <a:cs typeface="나눔고딕"/>
              </a:defRPr>
            </a:lvl2pPr>
            <a:lvl3pPr>
              <a:defRPr>
                <a:latin typeface="나눔고딕"/>
                <a:ea typeface="나눔고딕"/>
                <a:cs typeface="나눔고딕"/>
              </a:defRPr>
            </a:lvl3pPr>
            <a:lvl4pPr>
              <a:defRPr>
                <a:latin typeface="나눔고딕"/>
                <a:ea typeface="나눔고딕"/>
                <a:cs typeface="나눔고딕"/>
              </a:defRPr>
            </a:lvl4pPr>
            <a:lvl5pPr>
              <a:defRPr>
                <a:latin typeface="나눔고딕"/>
                <a:ea typeface="나눔고딕"/>
                <a:cs typeface="나눔고딕"/>
              </a:defRPr>
            </a:lvl5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2937" y="243000"/>
            <a:ext cx="8656646" cy="567000"/>
          </a:xfrm>
        </p:spPr>
        <p:txBody>
          <a:bodyPr/>
          <a:lstStyle>
            <a:lvl1pPr>
              <a:defRPr>
                <a:latin typeface="나눔고딕"/>
                <a:ea typeface="나눔고딕"/>
                <a:cs typeface="나눔고딕"/>
              </a:defRPr>
            </a:lvl1pPr>
          </a:lstStyle>
          <a:p>
            <a:r>
              <a:rPr lang="en-US" noProof="0" dirty="0" smtClean="0"/>
              <a:t>Insert page title</a:t>
            </a:r>
            <a:endParaRPr lang="en-US" dirty="0"/>
          </a:p>
        </p:txBody>
      </p:sp>
      <p:sp>
        <p:nvSpPr>
          <p:cNvPr id="4" name="Text Placeholder 3"/>
          <p:cNvSpPr>
            <a:spLocks noGrp="1"/>
          </p:cNvSpPr>
          <p:nvPr>
            <p:ph type="body" sz="quarter" idx="10" hasCustomPrompt="1"/>
          </p:nvPr>
        </p:nvSpPr>
        <p:spPr>
          <a:xfrm>
            <a:off x="242937" y="1269000"/>
            <a:ext cx="2804570" cy="3294000"/>
          </a:xfrm>
        </p:spPr>
        <p:txBody>
          <a:bodyPr/>
          <a:lstStyle>
            <a:lvl1pPr>
              <a:defRPr>
                <a:latin typeface="나눔고딕"/>
                <a:ea typeface="나눔고딕"/>
                <a:cs typeface="나눔고딕"/>
              </a:defRPr>
            </a:lvl1pPr>
            <a:lvl2pPr>
              <a:defRPr>
                <a:latin typeface="나눔고딕"/>
                <a:ea typeface="나눔고딕"/>
                <a:cs typeface="나눔고딕"/>
              </a:defRPr>
            </a:lvl2pPr>
            <a:lvl3pPr>
              <a:defRPr>
                <a:latin typeface="나눔고딕"/>
                <a:ea typeface="나눔고딕"/>
                <a:cs typeface="나눔고딕"/>
              </a:defRPr>
            </a:lvl3pPr>
            <a:lvl4pPr>
              <a:defRPr>
                <a:latin typeface="나눔고딕"/>
                <a:ea typeface="나눔고딕"/>
                <a:cs typeface="나눔고딕"/>
              </a:defRPr>
            </a:lvl4pPr>
            <a:lvl5pPr>
              <a:defRPr>
                <a:latin typeface="나눔고딕"/>
                <a:ea typeface="나눔고딕"/>
                <a:cs typeface="나눔고딕"/>
              </a:defRPr>
            </a:lvl5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hasCustomPrompt="1"/>
          </p:nvPr>
        </p:nvSpPr>
        <p:spPr>
          <a:xfrm>
            <a:off x="6098399" y="1269000"/>
            <a:ext cx="2804570" cy="3294000"/>
          </a:xfrm>
        </p:spPr>
        <p:txBody>
          <a:bodyPr/>
          <a:lstStyle>
            <a:lvl1pPr>
              <a:defRPr>
                <a:latin typeface="나눔고딕"/>
                <a:ea typeface="나눔고딕"/>
                <a:cs typeface="나눔고딕"/>
              </a:defRPr>
            </a:lvl1pPr>
            <a:lvl2pPr>
              <a:defRPr>
                <a:latin typeface="나눔고딕"/>
                <a:ea typeface="나눔고딕"/>
                <a:cs typeface="나눔고딕"/>
              </a:defRPr>
            </a:lvl2pPr>
            <a:lvl3pPr>
              <a:defRPr>
                <a:latin typeface="나눔고딕"/>
                <a:ea typeface="나눔고딕"/>
                <a:cs typeface="나눔고딕"/>
              </a:defRPr>
            </a:lvl3pPr>
            <a:lvl4pPr>
              <a:defRPr>
                <a:latin typeface="나눔고딕"/>
                <a:ea typeface="나눔고딕"/>
                <a:cs typeface="나눔고딕"/>
              </a:defRPr>
            </a:lvl4pPr>
            <a:lvl5pPr>
              <a:defRPr>
                <a:latin typeface="나눔고딕"/>
                <a:ea typeface="나눔고딕"/>
                <a:cs typeface="나눔고딕"/>
              </a:defRPr>
            </a:lvl5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3"/>
          <p:cNvSpPr>
            <a:spLocks noGrp="1"/>
          </p:cNvSpPr>
          <p:nvPr>
            <p:ph type="body" sz="quarter" idx="12" hasCustomPrompt="1"/>
          </p:nvPr>
        </p:nvSpPr>
        <p:spPr>
          <a:xfrm>
            <a:off x="3170668" y="1269000"/>
            <a:ext cx="2804570" cy="3294000"/>
          </a:xfrm>
        </p:spPr>
        <p:txBody>
          <a:bodyPr/>
          <a:lstStyle>
            <a:lvl1pPr>
              <a:defRPr>
                <a:latin typeface="나눔고딕"/>
                <a:ea typeface="나눔고딕"/>
                <a:cs typeface="나눔고딕"/>
              </a:defRPr>
            </a:lvl1pPr>
            <a:lvl2pPr>
              <a:defRPr>
                <a:latin typeface="나눔고딕"/>
                <a:ea typeface="나눔고딕"/>
                <a:cs typeface="나눔고딕"/>
              </a:defRPr>
            </a:lvl2pPr>
            <a:lvl3pPr>
              <a:defRPr>
                <a:latin typeface="나눔고딕"/>
                <a:ea typeface="나눔고딕"/>
                <a:cs typeface="나눔고딕"/>
              </a:defRPr>
            </a:lvl3pPr>
            <a:lvl4pPr>
              <a:defRPr>
                <a:latin typeface="나눔고딕"/>
                <a:ea typeface="나눔고딕"/>
                <a:cs typeface="나눔고딕"/>
              </a:defRPr>
            </a:lvl4pPr>
            <a:lvl5pPr>
              <a:defRPr>
                <a:latin typeface="나눔고딕"/>
                <a:ea typeface="나눔고딕"/>
                <a:cs typeface="나눔고딕"/>
              </a:defRPr>
            </a:lvl5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Text with picture right 1">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atin typeface="나눔고딕"/>
                <a:ea typeface="나눔고딕"/>
                <a:cs typeface="나눔고딕"/>
              </a:defRPr>
            </a:lvl1pPr>
          </a:lstStyle>
          <a:p>
            <a:r>
              <a:rPr lang="en-US" noProof="0" dirty="0" smtClean="0"/>
              <a:t>Insert page title</a:t>
            </a:r>
            <a:endParaRPr lang="en-US" dirty="0"/>
          </a:p>
        </p:txBody>
      </p:sp>
      <p:sp>
        <p:nvSpPr>
          <p:cNvPr id="5" name="Picture Placeholder 4"/>
          <p:cNvSpPr>
            <a:spLocks noGrp="1"/>
          </p:cNvSpPr>
          <p:nvPr>
            <p:ph type="pic" sz="quarter" idx="10"/>
          </p:nvPr>
        </p:nvSpPr>
        <p:spPr bwMode="gray">
          <a:xfrm>
            <a:off x="5727796" y="1268019"/>
            <a:ext cx="3173380" cy="3293269"/>
          </a:xfrm>
          <a:solidFill>
            <a:schemeClr val="bg1">
              <a:lumMod val="95000"/>
            </a:schemeClr>
          </a:solidFill>
        </p:spPr>
        <p:txBody>
          <a:bodyPr tIns="1157052" anchor="t" anchorCtr="0"/>
          <a:lstStyle>
            <a:lvl1pPr algn="ctr">
              <a:defRPr b="0">
                <a:latin typeface="나눔고딕"/>
                <a:ea typeface="나눔고딕"/>
                <a:cs typeface="나눔고딕"/>
              </a:defRPr>
            </a:lvl1pPr>
          </a:lstStyle>
          <a:p>
            <a:r>
              <a:rPr lang="en-US" smtClean="0"/>
              <a:t>Click icon to add picture</a:t>
            </a:r>
            <a:endParaRPr lang="en-US" dirty="0"/>
          </a:p>
        </p:txBody>
      </p:sp>
      <p:sp>
        <p:nvSpPr>
          <p:cNvPr id="7" name="Text Placeholder 6"/>
          <p:cNvSpPr>
            <a:spLocks noGrp="1"/>
          </p:cNvSpPr>
          <p:nvPr>
            <p:ph type="body" sz="quarter" idx="11" hasCustomPrompt="1"/>
          </p:nvPr>
        </p:nvSpPr>
        <p:spPr bwMode="gray">
          <a:xfrm>
            <a:off x="242937" y="1268019"/>
            <a:ext cx="5361066" cy="3293269"/>
          </a:xfrm>
        </p:spPr>
        <p:txBody>
          <a:bodyPr/>
          <a:lstStyle>
            <a:lvl1pPr>
              <a:defRPr>
                <a:latin typeface="나눔고딕"/>
                <a:ea typeface="나눔고딕"/>
                <a:cs typeface="나눔고딕"/>
              </a:defRPr>
            </a:lvl1pPr>
            <a:lvl2pPr>
              <a:defRPr>
                <a:latin typeface="나눔고딕"/>
                <a:ea typeface="나눔고딕"/>
                <a:cs typeface="나눔고딕"/>
              </a:defRPr>
            </a:lvl2pPr>
            <a:lvl3pPr>
              <a:defRPr>
                <a:latin typeface="나눔고딕"/>
                <a:ea typeface="나눔고딕"/>
                <a:cs typeface="나눔고딕"/>
              </a:defRPr>
            </a:lvl3pPr>
            <a:lvl4pPr>
              <a:defRPr>
                <a:latin typeface="나눔고딕"/>
                <a:ea typeface="나눔고딕"/>
                <a:cs typeface="나눔고딕"/>
              </a:defRPr>
            </a:lvl4pPr>
            <a:lvl5pPr>
              <a:defRPr>
                <a:latin typeface="나눔고딕"/>
                <a:ea typeface="나눔고딕"/>
                <a:cs typeface="나눔고딕"/>
              </a:defRPr>
            </a:lvl5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Text with picture right 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atin typeface="나눔고딕"/>
                <a:ea typeface="나눔고딕"/>
                <a:cs typeface="나눔고딕"/>
              </a:defRPr>
            </a:lvl1pPr>
          </a:lstStyle>
          <a:p>
            <a:r>
              <a:rPr lang="en-US" noProof="0" dirty="0" smtClean="0"/>
              <a:t>Insert page title</a:t>
            </a:r>
            <a:endParaRPr lang="en-US" dirty="0"/>
          </a:p>
        </p:txBody>
      </p:sp>
      <p:sp>
        <p:nvSpPr>
          <p:cNvPr id="5" name="Picture Placeholder 4"/>
          <p:cNvSpPr>
            <a:spLocks noGrp="1"/>
          </p:cNvSpPr>
          <p:nvPr>
            <p:ph type="pic" sz="quarter" idx="10"/>
          </p:nvPr>
        </p:nvSpPr>
        <p:spPr bwMode="gray">
          <a:xfrm>
            <a:off x="4654800" y="1269001"/>
            <a:ext cx="4245994" cy="3294000"/>
          </a:xfrm>
          <a:solidFill>
            <a:schemeClr val="bg1">
              <a:lumMod val="95000"/>
            </a:schemeClr>
          </a:solidFill>
        </p:spPr>
        <p:txBody>
          <a:bodyPr vert="horz" lIns="0" tIns="1157052" rIns="0" bIns="0" rtlCol="0" anchor="t" anchorCtr="0">
            <a:noAutofit/>
          </a:bodyPr>
          <a:lstStyle>
            <a:lvl1pPr marL="0" indent="0" algn="ctr" defTabSz="816364" rtl="0" eaLnBrk="1" latinLnBrk="0" hangingPunct="1">
              <a:spcBef>
                <a:spcPts val="1446"/>
              </a:spcBef>
              <a:buClr>
                <a:schemeClr val="accent1"/>
              </a:buClr>
              <a:buSzPct val="80000"/>
              <a:buFontTx/>
              <a:buNone/>
              <a:defRPr lang="de-DE" sz="1600" b="0" kern="1200" dirty="0">
                <a:solidFill>
                  <a:schemeClr val="tx1"/>
                </a:solidFill>
                <a:latin typeface="나눔고딕"/>
                <a:ea typeface="나눔고딕"/>
                <a:cs typeface="나눔고딕"/>
              </a:defRPr>
            </a:lvl1pPr>
          </a:lstStyle>
          <a:p>
            <a:r>
              <a:rPr lang="en-US" smtClean="0"/>
              <a:t>Click icon to add picture</a:t>
            </a:r>
            <a:endParaRPr lang="en-US" dirty="0"/>
          </a:p>
        </p:txBody>
      </p:sp>
      <p:sp>
        <p:nvSpPr>
          <p:cNvPr id="7" name="Text Placeholder 6"/>
          <p:cNvSpPr>
            <a:spLocks noGrp="1"/>
          </p:cNvSpPr>
          <p:nvPr>
            <p:ph type="body" sz="quarter" idx="11" hasCustomPrompt="1"/>
          </p:nvPr>
        </p:nvSpPr>
        <p:spPr bwMode="gray">
          <a:xfrm>
            <a:off x="242937" y="1269001"/>
            <a:ext cx="4245994" cy="3294000"/>
          </a:xfrm>
        </p:spPr>
        <p:txBody>
          <a:bodyPr/>
          <a:lstStyle>
            <a:lvl1pPr>
              <a:defRPr>
                <a:latin typeface="나눔고딕"/>
                <a:ea typeface="나눔고딕"/>
                <a:cs typeface="나눔고딕"/>
              </a:defRPr>
            </a:lvl1pPr>
            <a:lvl2pPr>
              <a:defRPr>
                <a:latin typeface="나눔고딕"/>
                <a:ea typeface="나눔고딕"/>
                <a:cs typeface="나눔고딕"/>
              </a:defRPr>
            </a:lvl2pPr>
            <a:lvl3pPr>
              <a:defRPr>
                <a:latin typeface="나눔고딕"/>
                <a:ea typeface="나눔고딕"/>
                <a:cs typeface="나눔고딕"/>
              </a:defRPr>
            </a:lvl3pPr>
            <a:lvl4pPr>
              <a:defRPr>
                <a:latin typeface="나눔고딕"/>
                <a:ea typeface="나눔고딕"/>
                <a:cs typeface="나눔고딕"/>
              </a:defRPr>
            </a:lvl4pPr>
            <a:lvl5pPr>
              <a:defRPr>
                <a:latin typeface="나눔고딕"/>
                <a:ea typeface="나눔고딕"/>
                <a:cs typeface="나눔고딕"/>
              </a:defRPr>
            </a:lvl5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Text with picture right 3">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atin typeface="나눔고딕"/>
                <a:ea typeface="나눔고딕"/>
                <a:cs typeface="나눔고딕"/>
              </a:defRPr>
            </a:lvl1pPr>
          </a:lstStyle>
          <a:p>
            <a:r>
              <a:rPr lang="en-US" noProof="0" dirty="0" smtClean="0"/>
              <a:t>Insert page title</a:t>
            </a:r>
            <a:endParaRPr lang="en-US" dirty="0"/>
          </a:p>
        </p:txBody>
      </p:sp>
      <p:sp>
        <p:nvSpPr>
          <p:cNvPr id="5" name="Picture Placeholder 4"/>
          <p:cNvSpPr>
            <a:spLocks noGrp="1"/>
          </p:cNvSpPr>
          <p:nvPr>
            <p:ph type="pic" sz="quarter" idx="10"/>
          </p:nvPr>
        </p:nvSpPr>
        <p:spPr bwMode="gray">
          <a:xfrm>
            <a:off x="3529291" y="1269001"/>
            <a:ext cx="5371891" cy="3294000"/>
          </a:xfrm>
          <a:solidFill>
            <a:schemeClr val="bg1">
              <a:lumMod val="95000"/>
            </a:schemeClr>
          </a:solidFill>
        </p:spPr>
        <p:txBody>
          <a:bodyPr vert="horz" lIns="0" tIns="1157052" rIns="0" bIns="0" rtlCol="0" anchor="t" anchorCtr="0">
            <a:noAutofit/>
          </a:bodyPr>
          <a:lstStyle>
            <a:lvl1pPr marL="0" indent="0" algn="ctr" defTabSz="816364" rtl="0" eaLnBrk="1" latinLnBrk="0" hangingPunct="1">
              <a:spcBef>
                <a:spcPts val="1446"/>
              </a:spcBef>
              <a:buClr>
                <a:schemeClr val="accent1"/>
              </a:buClr>
              <a:buSzPct val="80000"/>
              <a:buFontTx/>
              <a:buNone/>
              <a:defRPr lang="de-DE" sz="1600" b="0" kern="1200" dirty="0">
                <a:solidFill>
                  <a:schemeClr val="tx1"/>
                </a:solidFill>
                <a:latin typeface="나눔고딕"/>
                <a:ea typeface="나눔고딕"/>
                <a:cs typeface="나눔고딕"/>
              </a:defRPr>
            </a:lvl1pPr>
          </a:lstStyle>
          <a:p>
            <a:r>
              <a:rPr lang="en-US" smtClean="0"/>
              <a:t>Click icon to add picture</a:t>
            </a:r>
            <a:endParaRPr lang="en-US" dirty="0"/>
          </a:p>
        </p:txBody>
      </p:sp>
      <p:sp>
        <p:nvSpPr>
          <p:cNvPr id="7" name="Text Placeholder 6"/>
          <p:cNvSpPr>
            <a:spLocks noGrp="1"/>
          </p:cNvSpPr>
          <p:nvPr>
            <p:ph type="body" sz="quarter" idx="11" hasCustomPrompt="1"/>
          </p:nvPr>
        </p:nvSpPr>
        <p:spPr bwMode="gray">
          <a:xfrm>
            <a:off x="242937" y="1269001"/>
            <a:ext cx="3167316" cy="3294000"/>
          </a:xfrm>
        </p:spPr>
        <p:txBody>
          <a:bodyPr/>
          <a:lstStyle>
            <a:lvl1pPr>
              <a:defRPr>
                <a:latin typeface="나눔고딕"/>
                <a:ea typeface="나눔고딕"/>
                <a:cs typeface="나눔고딕"/>
              </a:defRPr>
            </a:lvl1pPr>
            <a:lvl2pPr>
              <a:defRPr>
                <a:latin typeface="나눔고딕"/>
                <a:ea typeface="나눔고딕"/>
                <a:cs typeface="나눔고딕"/>
              </a:defRPr>
            </a:lvl2pPr>
            <a:lvl3pPr>
              <a:defRPr>
                <a:latin typeface="나눔고딕"/>
                <a:ea typeface="나눔고딕"/>
                <a:cs typeface="나눔고딕"/>
              </a:defRPr>
            </a:lvl3pPr>
            <a:lvl4pPr>
              <a:defRPr>
                <a:latin typeface="나눔고딕"/>
                <a:ea typeface="나눔고딕"/>
                <a:cs typeface="나눔고딕"/>
              </a:defRPr>
            </a:lvl4pPr>
            <a:lvl5pPr>
              <a:defRPr>
                <a:latin typeface="나눔고딕"/>
                <a:ea typeface="나눔고딕"/>
                <a:cs typeface="나눔고딕"/>
              </a:defRPr>
            </a:lvl5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with picture: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나눔고딕"/>
                <a:ea typeface="나눔고딕"/>
                <a:cs typeface="나눔고딕"/>
              </a:defRPr>
            </a:lvl1pPr>
          </a:lstStyle>
          <a:p>
            <a:r>
              <a:rPr lang="en-US" noProof="0" dirty="0" smtClean="0"/>
              <a:t>Insert page title</a:t>
            </a:r>
            <a:endParaRPr lang="en-US" dirty="0"/>
          </a:p>
        </p:txBody>
      </p:sp>
      <p:sp>
        <p:nvSpPr>
          <p:cNvPr id="4" name="Text Placeholder 3"/>
          <p:cNvSpPr>
            <a:spLocks noGrp="1"/>
          </p:cNvSpPr>
          <p:nvPr>
            <p:ph type="body" sz="quarter" idx="10" hasCustomPrompt="1"/>
          </p:nvPr>
        </p:nvSpPr>
        <p:spPr>
          <a:xfrm>
            <a:off x="242937" y="1268016"/>
            <a:ext cx="4245994" cy="1290600"/>
          </a:xfrm>
        </p:spPr>
        <p:txBody>
          <a:bodyPr/>
          <a:lstStyle>
            <a:lvl1pPr>
              <a:defRPr>
                <a:latin typeface="나눔고딕"/>
                <a:ea typeface="나눔고딕"/>
                <a:cs typeface="나눔고딕"/>
              </a:defRPr>
            </a:lvl1pPr>
            <a:lvl2pPr>
              <a:defRPr>
                <a:latin typeface="나눔고딕"/>
                <a:ea typeface="나눔고딕"/>
                <a:cs typeface="나눔고딕"/>
              </a:defRPr>
            </a:lvl2pPr>
          </a:lstStyle>
          <a:p>
            <a:pPr lvl="0"/>
            <a:r>
              <a:rPr lang="en-US" noProof="0" dirty="0" smtClean="0"/>
              <a:t>First level</a:t>
            </a:r>
          </a:p>
          <a:p>
            <a:pPr lvl="1"/>
            <a:r>
              <a:rPr lang="en-US" dirty="0" smtClean="0"/>
              <a:t>Second level</a:t>
            </a:r>
          </a:p>
        </p:txBody>
      </p:sp>
      <p:sp>
        <p:nvSpPr>
          <p:cNvPr id="13" name="Text Placeholder 3"/>
          <p:cNvSpPr>
            <a:spLocks noGrp="1"/>
          </p:cNvSpPr>
          <p:nvPr>
            <p:ph type="body" sz="quarter" idx="14" hasCustomPrompt="1"/>
          </p:nvPr>
        </p:nvSpPr>
        <p:spPr>
          <a:xfrm>
            <a:off x="4654800" y="1268016"/>
            <a:ext cx="4245994" cy="1290600"/>
          </a:xfrm>
        </p:spPr>
        <p:txBody>
          <a:bodyPr/>
          <a:lstStyle>
            <a:lvl1pPr>
              <a:defRPr>
                <a:latin typeface="나눔고딕"/>
                <a:ea typeface="나눔고딕"/>
                <a:cs typeface="나눔고딕"/>
              </a:defRPr>
            </a:lvl1pPr>
            <a:lvl2pPr>
              <a:defRPr>
                <a:latin typeface="나눔고딕"/>
                <a:ea typeface="나눔고딕"/>
                <a:cs typeface="나눔고딕"/>
              </a:defRPr>
            </a:lvl2pPr>
          </a:lstStyle>
          <a:p>
            <a:pPr lvl="0"/>
            <a:r>
              <a:rPr lang="en-US" noProof="0" dirty="0" smtClean="0"/>
              <a:t>First level</a:t>
            </a:r>
          </a:p>
          <a:p>
            <a:pPr lvl="1"/>
            <a:r>
              <a:rPr lang="en-US" dirty="0" smtClean="0"/>
              <a:t>Second level</a:t>
            </a:r>
          </a:p>
        </p:txBody>
      </p:sp>
      <p:sp>
        <p:nvSpPr>
          <p:cNvPr id="9" name="Picture Placeholder 4"/>
          <p:cNvSpPr>
            <a:spLocks noGrp="1"/>
          </p:cNvSpPr>
          <p:nvPr>
            <p:ph type="pic" sz="quarter" idx="15"/>
          </p:nvPr>
        </p:nvSpPr>
        <p:spPr bwMode="gray">
          <a:xfrm>
            <a:off x="242937" y="2680121"/>
            <a:ext cx="4245994" cy="1881167"/>
          </a:xfrm>
          <a:solidFill>
            <a:schemeClr val="bg1">
              <a:lumMod val="95000"/>
            </a:schemeClr>
          </a:solidFill>
        </p:spPr>
        <p:txBody>
          <a:bodyPr tIns="449965" anchor="t" anchorCtr="0"/>
          <a:lstStyle>
            <a:lvl1pPr algn="ctr">
              <a:defRPr b="0">
                <a:latin typeface="나눔고딕"/>
                <a:ea typeface="나눔고딕"/>
                <a:cs typeface="나눔고딕"/>
              </a:defRPr>
            </a:lvl1pPr>
          </a:lstStyle>
          <a:p>
            <a:r>
              <a:rPr lang="en-US" smtClean="0"/>
              <a:t>Click icon to add picture</a:t>
            </a:r>
            <a:endParaRPr lang="en-US" dirty="0"/>
          </a:p>
        </p:txBody>
      </p:sp>
      <p:sp>
        <p:nvSpPr>
          <p:cNvPr id="11" name="Picture Placeholder 4"/>
          <p:cNvSpPr>
            <a:spLocks noGrp="1"/>
          </p:cNvSpPr>
          <p:nvPr>
            <p:ph type="pic" sz="quarter" idx="16"/>
          </p:nvPr>
        </p:nvSpPr>
        <p:spPr bwMode="gray">
          <a:xfrm>
            <a:off x="4654800" y="2680121"/>
            <a:ext cx="4245994" cy="1881167"/>
          </a:xfrm>
          <a:solidFill>
            <a:schemeClr val="bg1">
              <a:lumMod val="95000"/>
            </a:schemeClr>
          </a:solidFill>
        </p:spPr>
        <p:txBody>
          <a:bodyPr tIns="449965" anchor="t" anchorCtr="0"/>
          <a:lstStyle>
            <a:lvl1pPr algn="ctr">
              <a:defRPr b="0">
                <a:latin typeface="나눔고딕"/>
                <a:ea typeface="나눔고딕"/>
                <a:cs typeface="나눔고딕"/>
              </a:defRPr>
            </a:lvl1pPr>
          </a:lstStyle>
          <a:p>
            <a:r>
              <a:rPr lang="en-US" smtClean="0"/>
              <a:t>Click icon to add picture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나눔고딕"/>
                <a:ea typeface="나눔고딕"/>
                <a:cs typeface="나눔고딕"/>
              </a:defRPr>
            </a:lvl1pPr>
          </a:lstStyle>
          <a:p>
            <a:r>
              <a:rPr lang="en-US" noProof="0" dirty="0" smtClean="0"/>
              <a:t>Insert page title</a:t>
            </a:r>
            <a:endParaRPr lang="en-US" dirty="0"/>
          </a:p>
        </p:txBody>
      </p:sp>
      <p:sp>
        <p:nvSpPr>
          <p:cNvPr id="7" name="Content Placeholder 2"/>
          <p:cNvSpPr>
            <a:spLocks noGrp="1"/>
          </p:cNvSpPr>
          <p:nvPr>
            <p:ph idx="1" hasCustomPrompt="1"/>
          </p:nvPr>
        </p:nvSpPr>
        <p:spPr>
          <a:xfrm>
            <a:off x="242937" y="1268999"/>
            <a:ext cx="8656646" cy="3294000"/>
          </a:xfrm>
        </p:spPr>
        <p:txBody>
          <a:bodyPr tIns="0"/>
          <a:lstStyle>
            <a:lvl1pPr algn="l">
              <a:defRPr b="0">
                <a:latin typeface="나눔고딕"/>
                <a:ea typeface="나눔고딕"/>
                <a:cs typeface="나눔고딕"/>
              </a:defRPr>
            </a:lvl1pPr>
          </a:lstStyle>
          <a:p>
            <a:pPr lvl="0"/>
            <a:r>
              <a:rPr lang="en-US" dirty="0" smtClean="0"/>
              <a:t>Click to add content</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cussion Pan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나눔고딕"/>
                <a:ea typeface="나눔고딕"/>
                <a:cs typeface="나눔고딕"/>
              </a:defRPr>
            </a:lvl1pPr>
          </a:lstStyle>
          <a:p>
            <a:r>
              <a:rPr lang="en-US" dirty="0" smtClean="0"/>
              <a:t>Discussion panel</a:t>
            </a:r>
            <a:endParaRPr lang="en-US" dirty="0"/>
          </a:p>
        </p:txBody>
      </p:sp>
      <p:sp>
        <p:nvSpPr>
          <p:cNvPr id="5" name="Text Placeholder 4"/>
          <p:cNvSpPr>
            <a:spLocks noGrp="1"/>
          </p:cNvSpPr>
          <p:nvPr>
            <p:ph type="body" sz="quarter" idx="10" hasCustomPrompt="1"/>
          </p:nvPr>
        </p:nvSpPr>
        <p:spPr>
          <a:xfrm>
            <a:off x="242937" y="1269003"/>
            <a:ext cx="8656646" cy="2539157"/>
          </a:xfrm>
        </p:spPr>
        <p:txBody>
          <a:bodyPr>
            <a:spAutoFit/>
          </a:bodyPr>
          <a:lstStyle>
            <a:lvl1pPr>
              <a:spcBef>
                <a:spcPts val="1800"/>
              </a:spcBef>
              <a:defRPr>
                <a:latin typeface="나눔고딕"/>
                <a:ea typeface="나눔고딕"/>
                <a:cs typeface="나눔고딕"/>
              </a:defRPr>
            </a:lvl1pPr>
          </a:lstStyle>
          <a:p>
            <a:r>
              <a:rPr lang="en-US" dirty="0" smtClean="0"/>
              <a:t>Title of discussion panel</a:t>
            </a:r>
          </a:p>
          <a:p>
            <a:r>
              <a:rPr lang="en-US" b="0" dirty="0" smtClean="0"/>
              <a:t>Speaker Name, Company 1</a:t>
            </a:r>
          </a:p>
          <a:p>
            <a:r>
              <a:rPr lang="en-US" b="0" dirty="0" smtClean="0"/>
              <a:t>Speaker Name, Company 2</a:t>
            </a:r>
          </a:p>
          <a:p>
            <a:r>
              <a:rPr lang="en-US" b="0" dirty="0" smtClean="0"/>
              <a:t>Speaker Name, Company 3</a:t>
            </a:r>
          </a:p>
          <a:p>
            <a:r>
              <a:rPr lang="en-US" b="0" dirty="0" smtClean="0"/>
              <a:t>Speaker Name, Company 4</a:t>
            </a:r>
          </a:p>
          <a:p>
            <a:r>
              <a:rPr lang="en-US" b="0" dirty="0" smtClean="0"/>
              <a:t>Speaker Name, Company 5</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 two lines">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Rectangle 6"/>
          <p:cNvSpPr/>
          <p:nvPr userDrawn="1"/>
        </p:nvSpPr>
        <p:spPr bwMode="gray">
          <a:xfrm>
            <a:off x="242937" y="0"/>
            <a:ext cx="8656646" cy="1607344"/>
          </a:xfrm>
          <a:prstGeom prst="rect">
            <a:avLst/>
          </a:prstGeom>
          <a:solidFill>
            <a:schemeClr val="bg1">
              <a:alpha val="75000"/>
            </a:schemeClr>
          </a:solidFill>
          <a:ln w="6350" algn="ctr">
            <a:noFill/>
            <a:miter lim="800000"/>
            <a:headEnd/>
            <a:tailEnd/>
          </a:ln>
        </p:spPr>
        <p:txBody>
          <a:bodyPr lIns="80351" tIns="64280" rIns="80351" bIns="64280" rtlCol="0" anchor="ctr"/>
          <a:lstStyle/>
          <a:p>
            <a:pPr marR="0" algn="ctr" defTabSz="816364"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smtClean="0">
              <a:ln>
                <a:noFill/>
              </a:ln>
              <a:effectLst/>
              <a:uLnTx/>
              <a:uFillTx/>
              <a:latin typeface="나눔고딕"/>
              <a:ea typeface="나눔고딕"/>
              <a:cs typeface="나눔고딕"/>
            </a:endParaRPr>
          </a:p>
        </p:txBody>
      </p:sp>
      <p:sp>
        <p:nvSpPr>
          <p:cNvPr id="10" name="Rectangle 9"/>
          <p:cNvSpPr/>
          <p:nvPr userDrawn="1"/>
        </p:nvSpPr>
        <p:spPr bwMode="gray">
          <a:xfrm>
            <a:off x="242937" y="0"/>
            <a:ext cx="8656646" cy="121500"/>
          </a:xfrm>
          <a:prstGeom prst="rect">
            <a:avLst/>
          </a:prstGeom>
          <a:solidFill>
            <a:schemeClr val="accent1"/>
          </a:solidFill>
          <a:ln w="9525" algn="ctr">
            <a:noFill/>
            <a:miter lim="800000"/>
            <a:headEnd/>
            <a:tailEnd/>
          </a:ln>
        </p:spPr>
        <p:txBody>
          <a:bodyPr lIns="80351" tIns="64280" rIns="80351" bIns="64280" rtlCol="0" anchor="ctr"/>
          <a:lstStyle/>
          <a:p>
            <a:pPr marR="0" algn="ctr" defTabSz="816364" eaLnBrk="1" fontAlgn="base" latinLnBrk="0" hangingPunct="1">
              <a:lnSpc>
                <a:spcPct val="100000"/>
              </a:lnSpc>
              <a:spcBef>
                <a:spcPct val="50000"/>
              </a:spcBef>
              <a:spcAft>
                <a:spcPct val="0"/>
              </a:spcAft>
              <a:buClr>
                <a:srgbClr val="F0AB00"/>
              </a:buClr>
              <a:buSzPct val="80000"/>
              <a:tabLst/>
            </a:pPr>
            <a:endParaRPr kumimoji="0" lang="en-US" sz="1400" b="0" i="0" u="none" strike="noStrike" kern="0" cap="none" spc="0" normalizeH="0" baseline="0" noProof="0" dirty="0" err="1" smtClean="0">
              <a:ln>
                <a:noFill/>
              </a:ln>
              <a:effectLst/>
              <a:uLnTx/>
              <a:uFillTx/>
              <a:latin typeface="나눔고딕"/>
              <a:ea typeface="나눔고딕"/>
              <a:cs typeface="나눔고딕"/>
            </a:endParaRPr>
          </a:p>
        </p:txBody>
      </p:sp>
      <p:sp>
        <p:nvSpPr>
          <p:cNvPr id="6" name="Subtitle 2"/>
          <p:cNvSpPr>
            <a:spLocks noGrp="1"/>
          </p:cNvSpPr>
          <p:nvPr>
            <p:ph type="subTitle" idx="1" hasCustomPrompt="1"/>
          </p:nvPr>
        </p:nvSpPr>
        <p:spPr bwMode="gray">
          <a:xfrm>
            <a:off x="350908" y="1124903"/>
            <a:ext cx="8440702" cy="438480"/>
          </a:xfrm>
        </p:spPr>
        <p:txBody>
          <a:bodyPr anchor="t" anchorCtr="0">
            <a:noAutofit/>
          </a:bodyPr>
          <a:lstStyle>
            <a:lvl1pPr marL="0" marR="0" indent="0" algn="l" defTabSz="816364" rtl="0" eaLnBrk="1" fontAlgn="auto" latinLnBrk="0" hangingPunct="1">
              <a:lnSpc>
                <a:spcPct val="100000"/>
              </a:lnSpc>
              <a:spcBef>
                <a:spcPts val="0"/>
              </a:spcBef>
              <a:spcAft>
                <a:spcPts val="0"/>
              </a:spcAft>
              <a:buClr>
                <a:schemeClr val="accent1"/>
              </a:buClr>
              <a:buSzPct val="80000"/>
              <a:buFontTx/>
              <a:buNone/>
              <a:tabLst/>
              <a:defRPr sz="1500" b="0">
                <a:solidFill>
                  <a:sysClr val="windowText" lastClr="000000"/>
                </a:solidFill>
                <a:latin typeface="나눔고딕"/>
                <a:ea typeface="나눔고딕"/>
                <a:cs typeface="나눔고딕"/>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US" dirty="0" smtClean="0"/>
              <a:t>Speaker’s Name/Department (delete if not needed)</a:t>
            </a:r>
            <a:br>
              <a:rPr lang="en-US" dirty="0" smtClean="0"/>
            </a:br>
            <a:r>
              <a:rPr lang="en-US" dirty="0" smtClean="0"/>
              <a:t>Month 00, 2015</a:t>
            </a:r>
          </a:p>
        </p:txBody>
      </p:sp>
      <p:sp>
        <p:nvSpPr>
          <p:cNvPr id="9" name="Title 1"/>
          <p:cNvSpPr>
            <a:spLocks noGrp="1"/>
          </p:cNvSpPr>
          <p:nvPr>
            <p:ph type="ctrTitle" hasCustomPrompt="1"/>
          </p:nvPr>
        </p:nvSpPr>
        <p:spPr bwMode="gray">
          <a:xfrm>
            <a:off x="350908" y="243001"/>
            <a:ext cx="8440702" cy="830805"/>
          </a:xfrm>
        </p:spPr>
        <p:txBody>
          <a:bodyPr anchor="t" anchorCtr="0">
            <a:noAutofit/>
          </a:bodyPr>
          <a:lstStyle>
            <a:lvl1pPr>
              <a:defRPr sz="2700">
                <a:solidFill>
                  <a:sysClr val="windowText" lastClr="000000"/>
                </a:solidFill>
                <a:latin typeface="나눔고딕"/>
                <a:ea typeface="나눔고딕"/>
                <a:cs typeface="나눔고딕"/>
              </a:defRPr>
            </a:lvl1pPr>
          </a:lstStyle>
          <a:p>
            <a:r>
              <a:rPr lang="en-US" sz="2700" dirty="0" smtClean="0"/>
              <a:t>Alternate Presentation Title</a:t>
            </a:r>
            <a:br>
              <a:rPr lang="en-US" sz="2700" dirty="0" smtClean="0"/>
            </a:br>
            <a:r>
              <a:rPr lang="en-US" sz="2700" dirty="0" smtClean="0"/>
              <a:t>Breaks to Two Lines</a:t>
            </a:r>
            <a:endParaRPr lang="en-US" dirty="0"/>
          </a:p>
        </p:txBody>
      </p:sp>
      <p:pic>
        <p:nvPicPr>
          <p:cNvPr id="11" name="Picture 10" descr="SAP_grad_R_pref.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4021" y="4561741"/>
            <a:ext cx="684757" cy="340121"/>
          </a:xfrm>
          <a:prstGeom prst="rect">
            <a:avLst/>
          </a:prstGeom>
          <a:noFill/>
          <a:ln>
            <a:noFill/>
          </a:ln>
        </p:spPr>
      </p:pic>
      <p:sp>
        <p:nvSpPr>
          <p:cNvPr id="12" name="TextBox 11"/>
          <p:cNvSpPr txBox="1"/>
          <p:nvPr userDrawn="1"/>
        </p:nvSpPr>
        <p:spPr>
          <a:xfrm rot="21360000">
            <a:off x="3148388" y="2724689"/>
            <a:ext cx="2847233" cy="200055"/>
          </a:xfrm>
          <a:prstGeom prst="rect">
            <a:avLst/>
          </a:prstGeom>
          <a:noFill/>
        </p:spPr>
        <p:txBody>
          <a:bodyPr wrap="none" lIns="0" tIns="0" rIns="0" bIns="0" rtlCol="0">
            <a:spAutoFit/>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50000"/>
              </a:spcBef>
              <a:spcAft>
                <a:spcPct val="0"/>
              </a:spcAft>
              <a:buClr>
                <a:srgbClr val="F0AB00"/>
              </a:buClr>
              <a:buSzPct val="80000"/>
            </a:pPr>
            <a:r>
              <a:rPr lang="en-US" sz="1300" kern="0" dirty="0" smtClean="0">
                <a:solidFill>
                  <a:schemeClr val="tx1"/>
                </a:solidFill>
                <a:latin typeface="나눔고딕"/>
                <a:ea typeface="나눔고딕"/>
                <a:cs typeface="나눔고딕"/>
              </a:rPr>
              <a:t>Use this title slide only with an</a:t>
            </a:r>
            <a:r>
              <a:rPr lang="en-US" sz="1300" kern="0" baseline="0" dirty="0" smtClean="0">
                <a:solidFill>
                  <a:schemeClr val="tx1"/>
                </a:solidFill>
                <a:latin typeface="나눔고딕"/>
                <a:ea typeface="나눔고딕"/>
                <a:cs typeface="나눔고딕"/>
              </a:rPr>
              <a:t> image</a:t>
            </a:r>
            <a:endParaRPr lang="en-US" sz="1300" kern="0" dirty="0" smtClean="0">
              <a:solidFill>
                <a:schemeClr val="tx1"/>
              </a:solidFill>
              <a:latin typeface="나눔고딕"/>
              <a:ea typeface="나눔고딕"/>
              <a:cs typeface="나눔고딕"/>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TextBox 4"/>
          <p:cNvSpPr txBox="1"/>
          <p:nvPr userDrawn="1"/>
        </p:nvSpPr>
        <p:spPr bwMode="black">
          <a:xfrm>
            <a:off x="242942" y="4965608"/>
            <a:ext cx="2693833" cy="107722"/>
          </a:xfrm>
          <a:prstGeom prst="rect">
            <a:avLst/>
          </a:prstGeom>
          <a:noFill/>
        </p:spPr>
        <p:txBody>
          <a:bodyPr wrap="none" lIns="64280" tIns="0" rIns="0" bIns="0" rtlCol="0">
            <a:spAutoFit/>
          </a:bodyPr>
          <a:lstStyle/>
          <a:p>
            <a:pPr marL="99873" indent="-99873" algn="l">
              <a:buClrTx/>
              <a:buFont typeface="Arial" pitchFamily="34" charset="0"/>
              <a:buChar char="©"/>
              <a:tabLst/>
            </a:pPr>
            <a:r>
              <a:rPr lang="en-US" altLang="ja-JP" sz="700" noProof="0" dirty="0" smtClean="0">
                <a:solidFill>
                  <a:schemeClr val="tx1"/>
                </a:solidFill>
                <a:latin typeface="나눔고딕"/>
                <a:ea typeface="나눔고딕"/>
                <a:cs typeface="나눔고딕"/>
              </a:rPr>
              <a:t>2015 SAP SE or an SAP affiliate company. All rights reserved.</a:t>
            </a:r>
          </a:p>
        </p:txBody>
      </p:sp>
      <p:sp>
        <p:nvSpPr>
          <p:cNvPr id="7" name="TextBox 6"/>
          <p:cNvSpPr txBox="1"/>
          <p:nvPr userDrawn="1"/>
        </p:nvSpPr>
        <p:spPr bwMode="black">
          <a:xfrm>
            <a:off x="8610727" y="4965608"/>
            <a:ext cx="288068" cy="107722"/>
          </a:xfrm>
          <a:prstGeom prst="rect">
            <a:avLst/>
          </a:prstGeom>
          <a:noFill/>
        </p:spPr>
        <p:txBody>
          <a:bodyPr wrap="none" lIns="0" tIns="0" rIns="64280" bIns="0" rtlCol="0">
            <a:spAutoFit/>
          </a:bodyPr>
          <a:lstStyle/>
          <a:p>
            <a:pPr marL="83621" indent="-83621" algn="r">
              <a:buClr>
                <a:schemeClr val="accent2"/>
              </a:buClr>
              <a:buFont typeface="Arial" pitchFamily="34" charset="0"/>
              <a:buNone/>
            </a:pPr>
            <a:fld id="{0BDC132A-5C91-4078-9777-31DA19A62E0A}" type="slidenum">
              <a:rPr lang="en-US" sz="700" baseline="0" noProof="0" smtClean="0">
                <a:solidFill>
                  <a:srgbClr val="000000"/>
                </a:solidFill>
                <a:latin typeface="나눔고딕"/>
                <a:ea typeface="나눔고딕"/>
                <a:cs typeface="나눔고딕"/>
              </a:rPr>
              <a:pPr marL="83621" indent="-83621" algn="r">
                <a:buClr>
                  <a:schemeClr val="accent2"/>
                </a:buClr>
                <a:buFont typeface="Arial" pitchFamily="34" charset="0"/>
                <a:buNone/>
              </a:pPr>
              <a:t>‹#›</a:t>
            </a:fld>
            <a:endParaRPr lang="en-US" sz="700" noProof="0" dirty="0" smtClean="0">
              <a:solidFill>
                <a:srgbClr val="000000"/>
              </a:solidFill>
              <a:latin typeface="나눔고딕"/>
              <a:ea typeface="나눔고딕"/>
              <a:cs typeface="나눔고딕"/>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pyright">
    <p:bg bwMode="gray">
      <p:bgRef idx="1001">
        <a:schemeClr val="bg1"/>
      </p:bgRef>
    </p:bg>
    <p:spTree>
      <p:nvGrpSpPr>
        <p:cNvPr id="1" name=""/>
        <p:cNvGrpSpPr/>
        <p:nvPr/>
      </p:nvGrpSpPr>
      <p:grpSpPr>
        <a:xfrm>
          <a:off x="0" y="0"/>
          <a:ext cx="0" cy="0"/>
          <a:chOff x="0" y="0"/>
          <a:chExt cx="0" cy="0"/>
        </a:xfrm>
      </p:grpSpPr>
      <p:sp>
        <p:nvSpPr>
          <p:cNvPr id="11" name="TextBox 10"/>
          <p:cNvSpPr txBox="1"/>
          <p:nvPr userDrawn="1"/>
        </p:nvSpPr>
        <p:spPr bwMode="gray">
          <a:xfrm>
            <a:off x="242937" y="243000"/>
            <a:ext cx="8658238" cy="567000"/>
          </a:xfrm>
          <a:prstGeom prst="rect">
            <a:avLst/>
          </a:prstGeom>
        </p:spPr>
        <p:txBody>
          <a:bodyPr vert="horz" lIns="0" tIns="0" rIns="0" bIns="0" rtlCol="0" anchor="ctr" anchorCtr="0">
            <a:noAutofit/>
          </a:bodyPr>
          <a:lstStyle/>
          <a:p>
            <a:pPr algn="l" defTabSz="816364" rtl="0" eaLnBrk="1" latinLnBrk="0" hangingPunct="1">
              <a:spcBef>
                <a:spcPct val="0"/>
              </a:spcBef>
              <a:buNone/>
            </a:pPr>
            <a:r>
              <a:rPr lang="en-US" sz="2200" b="1" kern="1200" noProof="0" dirty="0" smtClean="0">
                <a:solidFill>
                  <a:schemeClr val="accent2"/>
                </a:solidFill>
                <a:latin typeface="나눔고딕"/>
                <a:ea typeface="나눔고딕"/>
                <a:cs typeface="나눔고딕"/>
              </a:rPr>
              <a:t>© 2015 SAP SE or an SAP affiliate company.</a:t>
            </a:r>
            <a:r>
              <a:rPr lang="en-US" sz="2200" b="1" kern="1200" baseline="0" noProof="0" dirty="0" smtClean="0">
                <a:solidFill>
                  <a:schemeClr val="accent2"/>
                </a:solidFill>
                <a:latin typeface="나눔고딕"/>
                <a:ea typeface="나눔고딕"/>
                <a:cs typeface="나눔고딕"/>
              </a:rPr>
              <a:t> </a:t>
            </a:r>
            <a:r>
              <a:rPr lang="en-US" sz="2200" b="1" kern="1200" noProof="0" dirty="0" smtClean="0">
                <a:solidFill>
                  <a:schemeClr val="accent2"/>
                </a:solidFill>
                <a:latin typeface="나눔고딕"/>
                <a:ea typeface="나눔고딕"/>
                <a:cs typeface="나눔고딕"/>
              </a:rPr>
              <a:t>All rights reserved.</a:t>
            </a:r>
          </a:p>
        </p:txBody>
      </p:sp>
      <p:sp>
        <p:nvSpPr>
          <p:cNvPr id="5" name="TextBox 4"/>
          <p:cNvSpPr txBox="1"/>
          <p:nvPr userDrawn="1"/>
        </p:nvSpPr>
        <p:spPr bwMode="gray">
          <a:xfrm>
            <a:off x="242942" y="1268707"/>
            <a:ext cx="8658239" cy="2931572"/>
          </a:xfrm>
          <a:prstGeom prst="rect">
            <a:avLst/>
          </a:prstGeom>
          <a:noFill/>
        </p:spPr>
        <p:txBody>
          <a:bodyPr wrap="square" lIns="0" tIns="0" rIns="0" bIns="0" rtlCol="0">
            <a:spAutoFit/>
          </a:bodyPr>
          <a:lstStyle/>
          <a:p>
            <a:r>
              <a:rPr lang="en-US" sz="900" kern="1200" dirty="0" smtClean="0">
                <a:solidFill>
                  <a:schemeClr val="tx1"/>
                </a:solidFill>
                <a:latin typeface="나눔고딕"/>
                <a:ea typeface="나눔고딕"/>
                <a:cs typeface="나눔고딕"/>
              </a:rPr>
              <a:t>No part of this publication may be reproduced or transmitted in any form or for any purpose without the express permission of SAP SE or an SAP affiliate company.</a:t>
            </a:r>
          </a:p>
          <a:p>
            <a:pPr>
              <a:spcBef>
                <a:spcPts val="900"/>
              </a:spcBef>
            </a:pPr>
            <a:r>
              <a:rPr lang="en-US" sz="900" kern="1200" dirty="0" smtClean="0">
                <a:solidFill>
                  <a:schemeClr val="tx1"/>
                </a:solidFill>
                <a:latin typeface="나눔고딕"/>
                <a:ea typeface="나눔고딕"/>
                <a:cs typeface="나눔고딕"/>
              </a:rPr>
              <a:t>SAP and other SAP products and services mentioned herein as well as their respective logos are trademarks or registered trademarks of SAP SE (or an SAP affiliate company) in Germany and other countries. Please see </a:t>
            </a:r>
            <a:r>
              <a:rPr lang="en-US" sz="900" kern="1200" dirty="0" smtClean="0">
                <a:solidFill>
                  <a:schemeClr val="tx1"/>
                </a:solidFill>
                <a:latin typeface="나눔고딕"/>
                <a:ea typeface="나눔고딕"/>
                <a:cs typeface="나눔고딕"/>
                <a:hlinkClick r:id="rId2"/>
              </a:rPr>
              <a:t>http://global12.sap.com/corporate-en/legal/copyright/index.epx</a:t>
            </a:r>
            <a:r>
              <a:rPr lang="en-US" sz="900" kern="1200" dirty="0" smtClean="0">
                <a:solidFill>
                  <a:schemeClr val="tx1"/>
                </a:solidFill>
                <a:latin typeface="나눔고딕"/>
                <a:ea typeface="나눔고딕"/>
                <a:cs typeface="나눔고딕"/>
              </a:rPr>
              <a:t> for additional trademark information and notices.</a:t>
            </a:r>
          </a:p>
          <a:p>
            <a:pPr>
              <a:spcBef>
                <a:spcPts val="900"/>
              </a:spcBef>
            </a:pPr>
            <a:r>
              <a:rPr lang="en-US" sz="900" kern="1200" dirty="0" smtClean="0">
                <a:solidFill>
                  <a:schemeClr val="tx1"/>
                </a:solidFill>
                <a:latin typeface="나눔고딕"/>
                <a:ea typeface="나눔고딕"/>
                <a:cs typeface="나눔고딕"/>
              </a:rPr>
              <a:t>Some software products marketed by SAP SE and its distributors contain proprietary software components of other software vendors.</a:t>
            </a:r>
          </a:p>
          <a:p>
            <a:pPr>
              <a:spcBef>
                <a:spcPts val="900"/>
              </a:spcBef>
            </a:pPr>
            <a:r>
              <a:rPr lang="en-US" sz="900" kern="1200" dirty="0" smtClean="0">
                <a:solidFill>
                  <a:schemeClr val="tx1"/>
                </a:solidFill>
                <a:latin typeface="나눔고딕"/>
                <a:ea typeface="나눔고딕"/>
                <a:cs typeface="나눔고딕"/>
              </a:rPr>
              <a:t>National product specifications may vary.</a:t>
            </a:r>
          </a:p>
          <a:p>
            <a:pPr>
              <a:spcBef>
                <a:spcPts val="900"/>
              </a:spcBef>
            </a:pPr>
            <a:r>
              <a:rPr lang="en-US" sz="900" kern="1200" dirty="0" smtClean="0">
                <a:solidFill>
                  <a:schemeClr val="tx1"/>
                </a:solidFill>
                <a:latin typeface="나눔고딕"/>
                <a:ea typeface="나눔고딕"/>
                <a:cs typeface="나눔고딕"/>
              </a:rPr>
              <a:t>These materials are provided by SAP SE or an SAP affiliate company for informational purposes only, without representation or warranty of any kind, and SAP SE or its affiliated companies shall not be liable for errors or omissions with respect to the materials. The only warranties for SAP SE or SAP affiliate company products and services are those that are set forth in the express warranty statements accompanying such products and services, if any. Nothing herein should be construed as constituting an additional warranty. </a:t>
            </a:r>
          </a:p>
          <a:p>
            <a:pPr>
              <a:spcBef>
                <a:spcPts val="900"/>
              </a:spcBef>
            </a:pPr>
            <a:r>
              <a:rPr lang="en-US" sz="900" kern="1200" dirty="0" smtClean="0">
                <a:solidFill>
                  <a:schemeClr val="tx1"/>
                </a:solidFill>
                <a:latin typeface="나눔고딕"/>
                <a:ea typeface="나눔고딕"/>
                <a:cs typeface="나눔고딕"/>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risks and uncertainties that could cause actual results to differ materially from expectations. Readers are cautioned not to place undue reliance on these forward-looking statements, which speak only as of their dates, and they should not be relied upon in making purchasing decisions.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yright german">
    <p:bg bwMode="gray">
      <p:bgRef idx="1001">
        <a:schemeClr val="bg1"/>
      </p:bgRef>
    </p:bg>
    <p:spTree>
      <p:nvGrpSpPr>
        <p:cNvPr id="1" name=""/>
        <p:cNvGrpSpPr/>
        <p:nvPr/>
      </p:nvGrpSpPr>
      <p:grpSpPr>
        <a:xfrm>
          <a:off x="0" y="0"/>
          <a:ext cx="0" cy="0"/>
          <a:chOff x="0" y="0"/>
          <a:chExt cx="0" cy="0"/>
        </a:xfrm>
      </p:grpSpPr>
      <p:sp>
        <p:nvSpPr>
          <p:cNvPr id="11" name="TextBox 10"/>
          <p:cNvSpPr txBox="1"/>
          <p:nvPr userDrawn="1"/>
        </p:nvSpPr>
        <p:spPr bwMode="gray">
          <a:xfrm>
            <a:off x="242937" y="243000"/>
            <a:ext cx="8658238" cy="567000"/>
          </a:xfrm>
          <a:prstGeom prst="rect">
            <a:avLst/>
          </a:prstGeom>
        </p:spPr>
        <p:txBody>
          <a:bodyPr vert="horz" lIns="0" tIns="0" rIns="0" bIns="0" rtlCol="0" anchor="ctr" anchorCtr="0">
            <a:noAutofit/>
          </a:bodyPr>
          <a:lstStyle/>
          <a:p>
            <a:pPr marL="0" marR="0" indent="0" algn="l" defTabSz="816364" rtl="0" eaLnBrk="1" fontAlgn="auto" latinLnBrk="0" hangingPunct="1">
              <a:lnSpc>
                <a:spcPct val="100000"/>
              </a:lnSpc>
              <a:spcBef>
                <a:spcPct val="0"/>
              </a:spcBef>
              <a:spcAft>
                <a:spcPts val="0"/>
              </a:spcAft>
              <a:buClrTx/>
              <a:buSzTx/>
              <a:buFontTx/>
              <a:buNone/>
              <a:tabLst/>
              <a:defRPr/>
            </a:pPr>
            <a:r>
              <a:rPr lang="en-US" sz="2200" b="1" kern="1200" noProof="0" dirty="0" smtClean="0">
                <a:solidFill>
                  <a:schemeClr val="accent2"/>
                </a:solidFill>
                <a:latin typeface="나눔고딕"/>
                <a:ea typeface="나눔고딕"/>
                <a:cs typeface="나눔고딕"/>
              </a:rPr>
              <a:t>© 2015 SAP SE </a:t>
            </a:r>
            <a:r>
              <a:rPr lang="en-US" sz="2200" b="1" kern="1200" noProof="0" dirty="0" err="1" smtClean="0">
                <a:solidFill>
                  <a:schemeClr val="accent2"/>
                </a:solidFill>
                <a:latin typeface="나눔고딕"/>
                <a:ea typeface="나눔고딕"/>
                <a:cs typeface="나눔고딕"/>
              </a:rPr>
              <a:t>oder</a:t>
            </a:r>
            <a:r>
              <a:rPr lang="en-US" sz="2200" b="1" kern="1200" noProof="0" dirty="0" smtClean="0">
                <a:solidFill>
                  <a:schemeClr val="accent2"/>
                </a:solidFill>
                <a:latin typeface="나눔고딕"/>
                <a:ea typeface="나눔고딕"/>
                <a:cs typeface="나눔고딕"/>
              </a:rPr>
              <a:t> </a:t>
            </a:r>
            <a:r>
              <a:rPr lang="en-US" sz="2200" b="1" kern="1200" noProof="0" dirty="0" err="1" smtClean="0">
                <a:solidFill>
                  <a:schemeClr val="accent2"/>
                </a:solidFill>
                <a:latin typeface="나눔고딕"/>
                <a:ea typeface="나눔고딕"/>
                <a:cs typeface="나눔고딕"/>
              </a:rPr>
              <a:t>ein</a:t>
            </a:r>
            <a:r>
              <a:rPr lang="en-US" sz="2200" b="1" kern="1200" noProof="0" dirty="0" smtClean="0">
                <a:solidFill>
                  <a:schemeClr val="accent2"/>
                </a:solidFill>
                <a:latin typeface="나눔고딕"/>
                <a:ea typeface="나눔고딕"/>
                <a:cs typeface="나눔고딕"/>
              </a:rPr>
              <a:t> SAP-</a:t>
            </a:r>
            <a:r>
              <a:rPr lang="en-US" sz="2200" b="1" kern="1200" noProof="0" dirty="0" err="1" smtClean="0">
                <a:solidFill>
                  <a:schemeClr val="accent2"/>
                </a:solidFill>
                <a:latin typeface="나눔고딕"/>
                <a:ea typeface="나눔고딕"/>
                <a:cs typeface="나눔고딕"/>
              </a:rPr>
              <a:t>Konzernunternehmen</a:t>
            </a:r>
            <a:r>
              <a:rPr lang="en-US" sz="2200" b="1" kern="1200" noProof="0" dirty="0" smtClean="0">
                <a:solidFill>
                  <a:schemeClr val="accent2"/>
                </a:solidFill>
                <a:latin typeface="나눔고딕"/>
                <a:ea typeface="나눔고딕"/>
                <a:cs typeface="나눔고딕"/>
              </a:rPr>
              <a:t>. </a:t>
            </a:r>
            <a:br>
              <a:rPr lang="en-US" sz="2200" b="1" kern="1200" noProof="0" dirty="0" smtClean="0">
                <a:solidFill>
                  <a:schemeClr val="accent2"/>
                </a:solidFill>
                <a:latin typeface="나눔고딕"/>
                <a:ea typeface="나눔고딕"/>
                <a:cs typeface="나눔고딕"/>
              </a:rPr>
            </a:br>
            <a:r>
              <a:rPr lang="en-US" sz="2200" b="1" kern="1200" noProof="0" dirty="0" err="1" smtClean="0">
                <a:solidFill>
                  <a:schemeClr val="accent2"/>
                </a:solidFill>
                <a:latin typeface="나눔고딕"/>
                <a:ea typeface="나눔고딕"/>
                <a:cs typeface="나눔고딕"/>
              </a:rPr>
              <a:t>Alle</a:t>
            </a:r>
            <a:r>
              <a:rPr lang="en-US" sz="2200" b="1" kern="1200" noProof="0" dirty="0" smtClean="0">
                <a:solidFill>
                  <a:schemeClr val="accent2"/>
                </a:solidFill>
                <a:latin typeface="나눔고딕"/>
                <a:ea typeface="나눔고딕"/>
                <a:cs typeface="나눔고딕"/>
              </a:rPr>
              <a:t> </a:t>
            </a:r>
            <a:r>
              <a:rPr lang="en-US" sz="2200" b="1" kern="1200" noProof="0" dirty="0" err="1" smtClean="0">
                <a:solidFill>
                  <a:schemeClr val="accent2"/>
                </a:solidFill>
                <a:latin typeface="나눔고딕"/>
                <a:ea typeface="나눔고딕"/>
                <a:cs typeface="나눔고딕"/>
              </a:rPr>
              <a:t>Rechte</a:t>
            </a:r>
            <a:r>
              <a:rPr lang="en-US" sz="2200" b="1" kern="1200" noProof="0" dirty="0" smtClean="0">
                <a:solidFill>
                  <a:schemeClr val="accent2"/>
                </a:solidFill>
                <a:latin typeface="나눔고딕"/>
                <a:ea typeface="나눔고딕"/>
                <a:cs typeface="나눔고딕"/>
              </a:rPr>
              <a:t> </a:t>
            </a:r>
            <a:r>
              <a:rPr lang="en-US" sz="2200" b="1" kern="1200" noProof="0" dirty="0" err="1" smtClean="0">
                <a:solidFill>
                  <a:schemeClr val="accent2"/>
                </a:solidFill>
                <a:latin typeface="나눔고딕"/>
                <a:ea typeface="나눔고딕"/>
                <a:cs typeface="나눔고딕"/>
              </a:rPr>
              <a:t>vorbehalten</a:t>
            </a:r>
            <a:r>
              <a:rPr lang="en-US" sz="2200" b="1" kern="1200" noProof="0" dirty="0" smtClean="0">
                <a:solidFill>
                  <a:schemeClr val="accent2"/>
                </a:solidFill>
                <a:latin typeface="나눔고딕"/>
                <a:ea typeface="나눔고딕"/>
                <a:cs typeface="나눔고딕"/>
              </a:rPr>
              <a:t>.</a:t>
            </a:r>
          </a:p>
        </p:txBody>
      </p:sp>
      <p:sp>
        <p:nvSpPr>
          <p:cNvPr id="8" name="TextBox 7"/>
          <p:cNvSpPr txBox="1"/>
          <p:nvPr userDrawn="1"/>
        </p:nvSpPr>
        <p:spPr bwMode="gray">
          <a:xfrm>
            <a:off x="242942" y="1268707"/>
            <a:ext cx="8658239" cy="3485570"/>
          </a:xfrm>
          <a:prstGeom prst="rect">
            <a:avLst/>
          </a:prstGeom>
          <a:noFill/>
        </p:spPr>
        <p:txBody>
          <a:bodyPr wrap="square" lIns="0" tIns="0" rIns="0" bIns="0" rtlCol="0">
            <a:spAutoFit/>
          </a:bodyPr>
          <a:lstStyle/>
          <a:p>
            <a:r>
              <a:rPr lang="en-US" sz="900" kern="1200" noProof="0" dirty="0" err="1" smtClean="0">
                <a:solidFill>
                  <a:schemeClr val="tx1"/>
                </a:solidFill>
                <a:effectLst/>
                <a:latin typeface="나눔고딕"/>
                <a:ea typeface="나눔고딕"/>
                <a:cs typeface="나눔고딕"/>
              </a:rPr>
              <a:t>Weitergabe</a:t>
            </a:r>
            <a:r>
              <a:rPr lang="en-US" sz="900" kern="1200" noProof="0" dirty="0" smtClean="0">
                <a:solidFill>
                  <a:schemeClr val="tx1"/>
                </a:solidFill>
                <a:effectLst/>
                <a:latin typeface="나눔고딕"/>
                <a:ea typeface="나눔고딕"/>
                <a:cs typeface="나눔고딕"/>
              </a:rPr>
              <a:t> und </a:t>
            </a:r>
            <a:r>
              <a:rPr lang="en-US" sz="900" kern="1200" noProof="0" dirty="0" err="1" smtClean="0">
                <a:solidFill>
                  <a:schemeClr val="tx1"/>
                </a:solidFill>
                <a:effectLst/>
                <a:latin typeface="나눔고딕"/>
                <a:ea typeface="나눔고딕"/>
                <a:cs typeface="나눔고딕"/>
              </a:rPr>
              <a:t>Vervielfältigung</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dieser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Publikation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von </a:t>
            </a:r>
            <a:r>
              <a:rPr lang="en-US" sz="900" kern="1200" noProof="0" dirty="0" err="1" smtClean="0">
                <a:solidFill>
                  <a:schemeClr val="tx1"/>
                </a:solidFill>
                <a:effectLst/>
                <a:latin typeface="나눔고딕"/>
                <a:ea typeface="나눔고딕"/>
                <a:cs typeface="나눔고딕"/>
              </a:rPr>
              <a:t>Teilen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daraus</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sind</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zu</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welchem</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Zweck</a:t>
            </a:r>
            <a:r>
              <a:rPr lang="en-US" sz="900" kern="1200" noProof="0" dirty="0" smtClean="0">
                <a:solidFill>
                  <a:schemeClr val="tx1"/>
                </a:solidFill>
                <a:effectLst/>
                <a:latin typeface="나눔고딕"/>
                <a:ea typeface="나눔고딕"/>
                <a:cs typeface="나눔고딕"/>
              </a:rPr>
              <a:t> und in </a:t>
            </a:r>
            <a:r>
              <a:rPr lang="en-US" sz="900" kern="1200" noProof="0" dirty="0" err="1" smtClean="0">
                <a:solidFill>
                  <a:schemeClr val="tx1"/>
                </a:solidFill>
                <a:effectLst/>
                <a:latin typeface="나눔고딕"/>
                <a:ea typeface="나눔고딕"/>
                <a:cs typeface="나눔고딕"/>
              </a:rPr>
              <a:t>welcher</a:t>
            </a:r>
            <a:r>
              <a:rPr lang="en-US" sz="900" kern="1200" noProof="0" dirty="0" smtClean="0">
                <a:solidFill>
                  <a:schemeClr val="tx1"/>
                </a:solidFill>
                <a:effectLst/>
                <a:latin typeface="나눔고딕"/>
                <a:ea typeface="나눔고딕"/>
                <a:cs typeface="나눔고딕"/>
              </a:rPr>
              <a:t> Form </a:t>
            </a:r>
            <a:r>
              <a:rPr lang="en-US" sz="900" kern="1200" noProof="0" dirty="0" err="1" smtClean="0">
                <a:solidFill>
                  <a:schemeClr val="tx1"/>
                </a:solidFill>
                <a:effectLst/>
                <a:latin typeface="나눔고딕"/>
                <a:ea typeface="나눔고딕"/>
                <a:cs typeface="나눔고딕"/>
              </a:rPr>
              <a:t>auch</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immer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ohne</a:t>
            </a:r>
            <a:r>
              <a:rPr lang="en-US" sz="900" kern="1200" noProof="0" dirty="0" smtClean="0">
                <a:solidFill>
                  <a:schemeClr val="tx1"/>
                </a:solidFill>
                <a:effectLst/>
                <a:latin typeface="나눔고딕"/>
                <a:ea typeface="나눔고딕"/>
                <a:cs typeface="나눔고딕"/>
              </a:rPr>
              <a:t> die </a:t>
            </a:r>
            <a:r>
              <a:rPr lang="en-US" sz="900" kern="1200" noProof="0" dirty="0" err="1" smtClean="0">
                <a:solidFill>
                  <a:schemeClr val="tx1"/>
                </a:solidFill>
                <a:effectLst/>
                <a:latin typeface="나눔고딕"/>
                <a:ea typeface="나눔고딕"/>
                <a:cs typeface="나눔고딕"/>
              </a:rPr>
              <a:t>ausdrückliche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schriftliche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Genehmigung</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durch</a:t>
            </a:r>
            <a:r>
              <a:rPr lang="en-US" sz="900" kern="1200" noProof="0" dirty="0" smtClean="0">
                <a:solidFill>
                  <a:schemeClr val="tx1"/>
                </a:solidFill>
                <a:effectLst/>
                <a:latin typeface="나눔고딕"/>
                <a:ea typeface="나눔고딕"/>
                <a:cs typeface="나눔고딕"/>
              </a:rPr>
              <a:t> SAP SE </a:t>
            </a: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ein</a:t>
            </a:r>
            <a:r>
              <a:rPr lang="en-US" sz="900" kern="1200" noProof="0" dirty="0" smtClean="0">
                <a:solidFill>
                  <a:schemeClr val="tx1"/>
                </a:solidFill>
                <a:effectLst/>
                <a:latin typeface="나눔고딕"/>
                <a:ea typeface="나눔고딕"/>
                <a:cs typeface="나눔고딕"/>
              </a:rPr>
              <a:t> SAP-</a:t>
            </a:r>
            <a:r>
              <a:rPr lang="en-US" sz="900" kern="1200" noProof="0" dirty="0" err="1" smtClean="0">
                <a:solidFill>
                  <a:schemeClr val="tx1"/>
                </a:solidFill>
                <a:effectLst/>
                <a:latin typeface="나눔고딕"/>
                <a:ea typeface="나눔고딕"/>
                <a:cs typeface="나눔고딕"/>
              </a:rPr>
              <a:t>Konzernunternehmen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nicht</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gestattet</a:t>
            </a:r>
            <a:r>
              <a:rPr lang="en-US" sz="900" kern="1200" noProof="0" dirty="0" smtClean="0">
                <a:solidFill>
                  <a:schemeClr val="tx1"/>
                </a:solidFill>
                <a:effectLst/>
                <a:latin typeface="나눔고딕"/>
                <a:ea typeface="나눔고딕"/>
                <a:cs typeface="나눔고딕"/>
              </a:rPr>
              <a:t>.</a:t>
            </a:r>
          </a:p>
          <a:p>
            <a:pPr>
              <a:spcBef>
                <a:spcPts val="900"/>
              </a:spcBef>
            </a:pPr>
            <a:r>
              <a:rPr lang="en-US" sz="900" kern="1200" noProof="0" dirty="0" smtClean="0">
                <a:solidFill>
                  <a:schemeClr val="tx1"/>
                </a:solidFill>
                <a:effectLst/>
                <a:latin typeface="나눔고딕"/>
                <a:ea typeface="나눔고딕"/>
                <a:cs typeface="나눔고딕"/>
              </a:rPr>
              <a:t>SAP und </a:t>
            </a:r>
            <a:r>
              <a:rPr lang="en-US" sz="900" kern="1200" noProof="0" dirty="0" err="1" smtClean="0">
                <a:solidFill>
                  <a:schemeClr val="tx1"/>
                </a:solidFill>
                <a:effectLst/>
                <a:latin typeface="나눔고딕"/>
                <a:ea typeface="나눔고딕"/>
                <a:cs typeface="나눔고딕"/>
              </a:rPr>
              <a:t>andere</a:t>
            </a:r>
            <a:r>
              <a:rPr lang="en-US" sz="900" kern="1200" noProof="0" dirty="0" smtClean="0">
                <a:solidFill>
                  <a:schemeClr val="tx1"/>
                </a:solidFill>
                <a:effectLst/>
                <a:latin typeface="나눔고딕"/>
                <a:ea typeface="나눔고딕"/>
                <a:cs typeface="나눔고딕"/>
              </a:rPr>
              <a:t> in </a:t>
            </a:r>
            <a:r>
              <a:rPr lang="en-US" sz="900" kern="1200" noProof="0" dirty="0" err="1" smtClean="0">
                <a:solidFill>
                  <a:schemeClr val="tx1"/>
                </a:solidFill>
                <a:effectLst/>
                <a:latin typeface="나눔고딕"/>
                <a:ea typeface="나눔고딕"/>
                <a:cs typeface="나눔고딕"/>
              </a:rPr>
              <a:t>diesem</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Dokument</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erwähnte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Produkte</a:t>
            </a:r>
            <a:r>
              <a:rPr lang="en-US" sz="900" kern="1200" noProof="0" dirty="0" smtClean="0">
                <a:solidFill>
                  <a:schemeClr val="tx1"/>
                </a:solidFill>
                <a:effectLst/>
                <a:latin typeface="나눔고딕"/>
                <a:ea typeface="나눔고딕"/>
                <a:cs typeface="나눔고딕"/>
              </a:rPr>
              <a:t> und </a:t>
            </a:r>
            <a:r>
              <a:rPr lang="en-US" sz="900" kern="1200" noProof="0" dirty="0" err="1" smtClean="0">
                <a:solidFill>
                  <a:schemeClr val="tx1"/>
                </a:solidFill>
                <a:effectLst/>
                <a:latin typeface="나눔고딕"/>
                <a:ea typeface="나눔고딕"/>
                <a:cs typeface="나눔고딕"/>
              </a:rPr>
              <a:t>Dienstleistungen</a:t>
            </a:r>
            <a:r>
              <a:rPr lang="en-US" sz="900" kern="1200" noProof="0" dirty="0" smtClean="0">
                <a:solidFill>
                  <a:schemeClr val="tx1"/>
                </a:solidFill>
                <a:effectLst/>
                <a:latin typeface="나눔고딕"/>
                <a:ea typeface="나눔고딕"/>
                <a:cs typeface="나눔고딕"/>
              </a:rPr>
              <a:t> von SAP </a:t>
            </a:r>
            <a:r>
              <a:rPr lang="en-US" sz="900" kern="1200" noProof="0" dirty="0" err="1" smtClean="0">
                <a:solidFill>
                  <a:schemeClr val="tx1"/>
                </a:solidFill>
                <a:effectLst/>
                <a:latin typeface="나눔고딕"/>
                <a:ea typeface="나눔고딕"/>
                <a:cs typeface="나눔고딕"/>
              </a:rPr>
              <a:t>sowie</a:t>
            </a:r>
            <a:r>
              <a:rPr lang="en-US" sz="900" kern="1200" noProof="0" dirty="0" smtClean="0">
                <a:solidFill>
                  <a:schemeClr val="tx1"/>
                </a:solidFill>
                <a:effectLst/>
                <a:latin typeface="나눔고딕"/>
                <a:ea typeface="나눔고딕"/>
                <a:cs typeface="나눔고딕"/>
              </a:rPr>
              <a:t> die </a:t>
            </a:r>
            <a:r>
              <a:rPr lang="en-US" sz="900" kern="1200" noProof="0" dirty="0" err="1" smtClean="0">
                <a:solidFill>
                  <a:schemeClr val="tx1"/>
                </a:solidFill>
                <a:effectLst/>
                <a:latin typeface="나눔고딕"/>
                <a:ea typeface="나눔고딕"/>
                <a:cs typeface="나눔고딕"/>
              </a:rPr>
              <a:t>dazugehörigen</a:t>
            </a:r>
            <a:r>
              <a:rPr lang="en-US" sz="900" kern="1200" noProof="0" dirty="0" smtClean="0">
                <a:solidFill>
                  <a:schemeClr val="tx1"/>
                </a:solidFill>
                <a:effectLst/>
                <a:latin typeface="나눔고딕"/>
                <a:ea typeface="나눔고딕"/>
                <a:cs typeface="나눔고딕"/>
              </a:rPr>
              <a:t> Logos </a:t>
            </a:r>
            <a:r>
              <a:rPr lang="en-US" sz="900" kern="1200" noProof="0" dirty="0" err="1" smtClean="0">
                <a:solidFill>
                  <a:schemeClr val="tx1"/>
                </a:solidFill>
                <a:effectLst/>
                <a:latin typeface="나눔고딕"/>
                <a:ea typeface="나눔고딕"/>
                <a:cs typeface="나눔고딕"/>
              </a:rPr>
              <a:t>sind</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Marken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eingetragene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Marken</a:t>
            </a:r>
            <a:r>
              <a:rPr lang="en-US" sz="900" kern="1200" noProof="0" dirty="0" smtClean="0">
                <a:solidFill>
                  <a:schemeClr val="tx1"/>
                </a:solidFill>
                <a:effectLst/>
                <a:latin typeface="나눔고딕"/>
                <a:ea typeface="나눔고딕"/>
                <a:cs typeface="나눔고딕"/>
              </a:rPr>
              <a:t> der </a:t>
            </a:r>
            <a:br>
              <a:rPr lang="en-US" sz="900" kern="1200" noProof="0" dirty="0" smtClean="0">
                <a:solidFill>
                  <a:schemeClr val="tx1"/>
                </a:solidFill>
                <a:effectLst/>
                <a:latin typeface="나눔고딕"/>
                <a:ea typeface="나눔고딕"/>
                <a:cs typeface="나눔고딕"/>
              </a:rPr>
            </a:br>
            <a:r>
              <a:rPr lang="en-US" sz="900" kern="1200" noProof="0" dirty="0" smtClean="0">
                <a:solidFill>
                  <a:schemeClr val="tx1"/>
                </a:solidFill>
                <a:effectLst/>
                <a:latin typeface="나눔고딕"/>
                <a:ea typeface="나눔고딕"/>
                <a:cs typeface="나눔고딕"/>
              </a:rPr>
              <a:t>SAP SE (</a:t>
            </a: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von </a:t>
            </a:r>
            <a:r>
              <a:rPr lang="en-US" sz="900" kern="1200" noProof="0" dirty="0" err="1" smtClean="0">
                <a:solidFill>
                  <a:schemeClr val="tx1"/>
                </a:solidFill>
                <a:effectLst/>
                <a:latin typeface="나눔고딕"/>
                <a:ea typeface="나눔고딕"/>
                <a:cs typeface="나눔고딕"/>
              </a:rPr>
              <a:t>einem</a:t>
            </a:r>
            <a:r>
              <a:rPr lang="en-US" sz="900" kern="1200" noProof="0" dirty="0" smtClean="0">
                <a:solidFill>
                  <a:schemeClr val="tx1"/>
                </a:solidFill>
                <a:effectLst/>
                <a:latin typeface="나눔고딕"/>
                <a:ea typeface="나눔고딕"/>
                <a:cs typeface="나눔고딕"/>
              </a:rPr>
              <a:t> SAP-</a:t>
            </a:r>
            <a:r>
              <a:rPr lang="en-US" sz="900" kern="1200" noProof="0" dirty="0" err="1" smtClean="0">
                <a:solidFill>
                  <a:schemeClr val="tx1"/>
                </a:solidFill>
                <a:effectLst/>
                <a:latin typeface="나눔고딕"/>
                <a:ea typeface="나눔고딕"/>
                <a:cs typeface="나눔고딕"/>
              </a:rPr>
              <a:t>Konzernunternehmen</a:t>
            </a:r>
            <a:r>
              <a:rPr lang="en-US" sz="900" kern="1200" noProof="0" dirty="0" smtClean="0">
                <a:solidFill>
                  <a:schemeClr val="tx1"/>
                </a:solidFill>
                <a:effectLst/>
                <a:latin typeface="나눔고딕"/>
                <a:ea typeface="나눔고딕"/>
                <a:cs typeface="나눔고딕"/>
              </a:rPr>
              <a:t>) in Deutschland und </a:t>
            </a:r>
            <a:r>
              <a:rPr lang="en-US" sz="900" kern="1200" noProof="0" dirty="0" err="1" smtClean="0">
                <a:solidFill>
                  <a:schemeClr val="tx1"/>
                </a:solidFill>
                <a:effectLst/>
                <a:latin typeface="나눔고딕"/>
                <a:ea typeface="나눔고딕"/>
                <a:cs typeface="나눔고딕"/>
              </a:rPr>
              <a:t>verschiedenen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anderen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Ländern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weltweit</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Weitere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Hinweise</a:t>
            </a:r>
            <a:r>
              <a:rPr lang="en-US" sz="900" kern="1200" noProof="0" dirty="0" smtClean="0">
                <a:solidFill>
                  <a:schemeClr val="tx1"/>
                </a:solidFill>
                <a:effectLst/>
                <a:latin typeface="나눔고딕"/>
                <a:ea typeface="나눔고딕"/>
                <a:cs typeface="나눔고딕"/>
              </a:rPr>
              <a:t> und </a:t>
            </a:r>
            <a:r>
              <a:rPr lang="en-US" sz="900" kern="1200" noProof="0" dirty="0" err="1" smtClean="0">
                <a:solidFill>
                  <a:schemeClr val="tx1"/>
                </a:solidFill>
                <a:effectLst/>
                <a:latin typeface="나눔고딕"/>
                <a:ea typeface="나눔고딕"/>
                <a:cs typeface="나눔고딕"/>
              </a:rPr>
              <a:t>Informationen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zum</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Markenrecht</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finden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Sie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unter</a:t>
            </a:r>
            <a:r>
              <a:rPr lang="en-US" sz="900" kern="1200" noProof="0" dirty="0" smtClean="0">
                <a:solidFill>
                  <a:schemeClr val="tx1"/>
                </a:solidFill>
                <a:effectLst/>
                <a:latin typeface="나눔고딕"/>
                <a:ea typeface="나눔고딕"/>
                <a:cs typeface="나눔고딕"/>
              </a:rPr>
              <a:t> </a:t>
            </a:r>
            <a:r>
              <a:rPr lang="en-US" sz="900" kern="1200" noProof="0" dirty="0" smtClean="0">
                <a:solidFill>
                  <a:schemeClr val="tx1"/>
                </a:solidFill>
                <a:effectLst/>
                <a:latin typeface="나눔고딕"/>
                <a:ea typeface="나눔고딕"/>
                <a:cs typeface="나눔고딕"/>
                <a:hlinkClick r:id="rId2"/>
              </a:rPr>
              <a:t>http://global.sap.com/corporate-de/legal/copyright/index.epx</a:t>
            </a:r>
            <a:r>
              <a:rPr lang="en-US" sz="900" kern="1200" noProof="0" dirty="0" smtClean="0">
                <a:solidFill>
                  <a:schemeClr val="tx1"/>
                </a:solidFill>
                <a:effectLst/>
                <a:latin typeface="나눔고딕"/>
                <a:ea typeface="나눔고딕"/>
                <a:cs typeface="나눔고딕"/>
              </a:rPr>
              <a:t>.</a:t>
            </a:r>
          </a:p>
          <a:p>
            <a:pPr>
              <a:spcBef>
                <a:spcPts val="900"/>
              </a:spcBef>
            </a:pPr>
            <a:r>
              <a:rPr lang="en-US" sz="900" kern="1200" noProof="0" dirty="0" smtClean="0">
                <a:solidFill>
                  <a:schemeClr val="tx1"/>
                </a:solidFill>
                <a:effectLst/>
                <a:latin typeface="나눔고딕"/>
                <a:ea typeface="나눔고딕"/>
                <a:cs typeface="나눔고딕"/>
              </a:rPr>
              <a:t>Die von SAP SE </a:t>
            </a: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deren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Vertriebsfirmen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angebotenen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Softwareprodukte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können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Softwarekomponenten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auch</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anderer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Softwarehersteller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enthalten</a:t>
            </a:r>
            <a:r>
              <a:rPr lang="en-US" sz="900" kern="1200" noProof="0" dirty="0" smtClean="0">
                <a:solidFill>
                  <a:schemeClr val="tx1"/>
                </a:solidFill>
                <a:effectLst/>
                <a:latin typeface="나눔고딕"/>
                <a:ea typeface="나눔고딕"/>
                <a:cs typeface="나눔고딕"/>
              </a:rPr>
              <a:t>.</a:t>
            </a:r>
          </a:p>
          <a:p>
            <a:pPr>
              <a:spcBef>
                <a:spcPts val="900"/>
              </a:spcBef>
            </a:pPr>
            <a:r>
              <a:rPr lang="en-US" sz="900" kern="1200" noProof="0" dirty="0" err="1" smtClean="0">
                <a:solidFill>
                  <a:schemeClr val="tx1"/>
                </a:solidFill>
                <a:effectLst/>
                <a:latin typeface="나눔고딕"/>
                <a:ea typeface="나눔고딕"/>
                <a:cs typeface="나눔고딕"/>
              </a:rPr>
              <a:t>Produkte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können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länderspezifische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Unterschiede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aufweisen</a:t>
            </a:r>
            <a:r>
              <a:rPr lang="en-US" sz="900" kern="1200" noProof="0" dirty="0" smtClean="0">
                <a:solidFill>
                  <a:schemeClr val="tx1"/>
                </a:solidFill>
                <a:effectLst/>
                <a:latin typeface="나눔고딕"/>
                <a:ea typeface="나눔고딕"/>
                <a:cs typeface="나눔고딕"/>
              </a:rPr>
              <a:t>.</a:t>
            </a:r>
          </a:p>
          <a:p>
            <a:pPr>
              <a:spcBef>
                <a:spcPts val="900"/>
              </a:spcBef>
            </a:pPr>
            <a:r>
              <a:rPr lang="en-US" sz="900" kern="1200" noProof="0" dirty="0" smtClean="0">
                <a:solidFill>
                  <a:schemeClr val="tx1"/>
                </a:solidFill>
                <a:effectLst/>
                <a:latin typeface="나눔고딕"/>
                <a:ea typeface="나눔고딕"/>
                <a:cs typeface="나눔고딕"/>
              </a:rPr>
              <a:t>Die </a:t>
            </a:r>
            <a:r>
              <a:rPr lang="en-US" sz="900" kern="1200" noProof="0" dirty="0" err="1" smtClean="0">
                <a:solidFill>
                  <a:schemeClr val="tx1"/>
                </a:solidFill>
                <a:effectLst/>
                <a:latin typeface="나눔고딕"/>
                <a:ea typeface="나눔고딕"/>
                <a:cs typeface="나눔고딕"/>
              </a:rPr>
              <a:t>vorliegenden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Unterlagen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werden</a:t>
            </a:r>
            <a:r>
              <a:rPr lang="en-US" sz="900" kern="1200" noProof="0" dirty="0" smtClean="0">
                <a:solidFill>
                  <a:schemeClr val="tx1"/>
                </a:solidFill>
                <a:effectLst/>
                <a:latin typeface="나눔고딕"/>
                <a:ea typeface="나눔고딕"/>
                <a:cs typeface="나눔고딕"/>
              </a:rPr>
              <a:t> von der SAP SE </a:t>
            </a: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einem</a:t>
            </a:r>
            <a:r>
              <a:rPr lang="en-US" sz="900" kern="1200" noProof="0" dirty="0" smtClean="0">
                <a:solidFill>
                  <a:schemeClr val="tx1"/>
                </a:solidFill>
                <a:effectLst/>
                <a:latin typeface="나눔고딕"/>
                <a:ea typeface="나눔고딕"/>
                <a:cs typeface="나눔고딕"/>
              </a:rPr>
              <a:t> SAP-</a:t>
            </a:r>
            <a:r>
              <a:rPr lang="en-US" sz="900" kern="1200" noProof="0" dirty="0" err="1" smtClean="0">
                <a:solidFill>
                  <a:schemeClr val="tx1"/>
                </a:solidFill>
                <a:effectLst/>
                <a:latin typeface="나눔고딕"/>
                <a:ea typeface="나눔고딕"/>
                <a:cs typeface="나눔고딕"/>
              </a:rPr>
              <a:t>Konzernunternehmen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bereitgestellt</a:t>
            </a:r>
            <a:r>
              <a:rPr lang="en-US" sz="900" kern="1200" noProof="0" dirty="0" smtClean="0">
                <a:solidFill>
                  <a:schemeClr val="tx1"/>
                </a:solidFill>
                <a:effectLst/>
                <a:latin typeface="나눔고딕"/>
                <a:ea typeface="나눔고딕"/>
                <a:cs typeface="나눔고딕"/>
              </a:rPr>
              <a:t> und </a:t>
            </a:r>
            <a:r>
              <a:rPr lang="en-US" sz="900" kern="1200" noProof="0" dirty="0" err="1" smtClean="0">
                <a:solidFill>
                  <a:schemeClr val="tx1"/>
                </a:solidFill>
                <a:effectLst/>
                <a:latin typeface="나눔고딕"/>
                <a:ea typeface="나눔고딕"/>
                <a:cs typeface="나눔고딕"/>
              </a:rPr>
              <a:t>dienen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ausschließlich</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zu</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Informationszwecken</a:t>
            </a:r>
            <a:r>
              <a:rPr lang="en-US" sz="900" kern="1200" noProof="0" dirty="0" smtClean="0">
                <a:solidFill>
                  <a:schemeClr val="tx1"/>
                </a:solidFill>
                <a:effectLst/>
                <a:latin typeface="나눔고딕"/>
                <a:ea typeface="나눔고딕"/>
                <a:cs typeface="나눔고딕"/>
              </a:rPr>
              <a:t>. </a:t>
            </a:r>
            <a:br>
              <a:rPr lang="en-US" sz="900" kern="1200" noProof="0" dirty="0" smtClean="0">
                <a:solidFill>
                  <a:schemeClr val="tx1"/>
                </a:solidFill>
                <a:effectLst/>
                <a:latin typeface="나눔고딕"/>
                <a:ea typeface="나눔고딕"/>
                <a:cs typeface="나눔고딕"/>
              </a:rPr>
            </a:br>
            <a:r>
              <a:rPr lang="en-US" sz="900" kern="1200" noProof="0" dirty="0" smtClean="0">
                <a:solidFill>
                  <a:schemeClr val="tx1"/>
                </a:solidFill>
                <a:effectLst/>
                <a:latin typeface="나눔고딕"/>
                <a:ea typeface="나눔고딕"/>
                <a:cs typeface="나눔고딕"/>
              </a:rPr>
              <a:t>Die SAP SE </a:t>
            </a: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ihre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Konzernunternehmen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übernehmen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keinerlei</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Haftung</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Gewährleistung</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für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Fehler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Unvollständigkeiten</a:t>
            </a:r>
            <a:r>
              <a:rPr lang="en-US" sz="900" kern="1200" noProof="0" dirty="0" smtClean="0">
                <a:solidFill>
                  <a:schemeClr val="tx1"/>
                </a:solidFill>
                <a:effectLst/>
                <a:latin typeface="나눔고딕"/>
                <a:ea typeface="나눔고딕"/>
                <a:cs typeface="나눔고딕"/>
              </a:rPr>
              <a:t> in </a:t>
            </a:r>
            <a:r>
              <a:rPr lang="en-US" sz="900" kern="1200" noProof="0" dirty="0" err="1" smtClean="0">
                <a:solidFill>
                  <a:schemeClr val="tx1"/>
                </a:solidFill>
                <a:effectLst/>
                <a:latin typeface="나눔고딕"/>
                <a:ea typeface="나눔고딕"/>
                <a:cs typeface="나눔고딕"/>
              </a:rPr>
              <a:t>dieser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Publikation</a:t>
            </a:r>
            <a:r>
              <a:rPr lang="en-US" sz="900" kern="1200" noProof="0" dirty="0" smtClean="0">
                <a:solidFill>
                  <a:schemeClr val="tx1"/>
                </a:solidFill>
                <a:effectLst/>
                <a:latin typeface="나눔고딕"/>
                <a:ea typeface="나눔고딕"/>
                <a:cs typeface="나눔고딕"/>
              </a:rPr>
              <a:t>. Die SAP SE </a:t>
            </a:r>
            <a:br>
              <a:rPr lang="en-US" sz="900" kern="1200" noProof="0" dirty="0" smtClean="0">
                <a:solidFill>
                  <a:schemeClr val="tx1"/>
                </a:solidFill>
                <a:effectLst/>
                <a:latin typeface="나눔고딕"/>
                <a:ea typeface="나눔고딕"/>
                <a:cs typeface="나눔고딕"/>
              </a:rPr>
            </a:b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ein</a:t>
            </a:r>
            <a:r>
              <a:rPr lang="en-US" sz="900" kern="1200" noProof="0" dirty="0" smtClean="0">
                <a:solidFill>
                  <a:schemeClr val="tx1"/>
                </a:solidFill>
                <a:effectLst/>
                <a:latin typeface="나눔고딕"/>
                <a:ea typeface="나눔고딕"/>
                <a:cs typeface="나눔고딕"/>
              </a:rPr>
              <a:t> SAP-</a:t>
            </a:r>
            <a:r>
              <a:rPr lang="en-US" sz="900" kern="1200" noProof="0" dirty="0" err="1" smtClean="0">
                <a:solidFill>
                  <a:schemeClr val="tx1"/>
                </a:solidFill>
                <a:effectLst/>
                <a:latin typeface="나눔고딕"/>
                <a:ea typeface="나눔고딕"/>
                <a:cs typeface="나눔고딕"/>
              </a:rPr>
              <a:t>Konzernunternehmen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steht</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lediglich</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für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Produkte</a:t>
            </a:r>
            <a:r>
              <a:rPr lang="en-US" sz="900" kern="1200" noProof="0" dirty="0" smtClean="0">
                <a:solidFill>
                  <a:schemeClr val="tx1"/>
                </a:solidFill>
                <a:effectLst/>
                <a:latin typeface="나눔고딕"/>
                <a:ea typeface="나눔고딕"/>
                <a:cs typeface="나눔고딕"/>
              </a:rPr>
              <a:t> und </a:t>
            </a:r>
            <a:r>
              <a:rPr lang="en-US" sz="900" kern="1200" noProof="0" dirty="0" err="1" smtClean="0">
                <a:solidFill>
                  <a:schemeClr val="tx1"/>
                </a:solidFill>
                <a:effectLst/>
                <a:latin typeface="나눔고딕"/>
                <a:ea typeface="나눔고딕"/>
                <a:cs typeface="나눔고딕"/>
              </a:rPr>
              <a:t>Dienstleistungen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nach</a:t>
            </a:r>
            <a:r>
              <a:rPr lang="en-US" sz="900" kern="1200" noProof="0" dirty="0" smtClean="0">
                <a:solidFill>
                  <a:schemeClr val="tx1"/>
                </a:solidFill>
                <a:effectLst/>
                <a:latin typeface="나눔고딕"/>
                <a:ea typeface="나눔고딕"/>
                <a:cs typeface="나눔고딕"/>
              </a:rPr>
              <a:t> der </a:t>
            </a:r>
            <a:r>
              <a:rPr lang="en-US" sz="900" kern="1200" noProof="0" dirty="0" err="1" smtClean="0">
                <a:solidFill>
                  <a:schemeClr val="tx1"/>
                </a:solidFill>
                <a:effectLst/>
                <a:latin typeface="나눔고딕"/>
                <a:ea typeface="나눔고딕"/>
                <a:cs typeface="나눔고딕"/>
              </a:rPr>
              <a:t>Maßgabe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ein</a:t>
            </a:r>
            <a:r>
              <a:rPr lang="en-US" sz="900" kern="1200" noProof="0" dirty="0" smtClean="0">
                <a:solidFill>
                  <a:schemeClr val="tx1"/>
                </a:solidFill>
                <a:effectLst/>
                <a:latin typeface="나눔고딕"/>
                <a:ea typeface="나눔고딕"/>
                <a:cs typeface="나눔고딕"/>
              </a:rPr>
              <a:t>, die in der </a:t>
            </a:r>
            <a:r>
              <a:rPr lang="en-US" sz="900" kern="1200" noProof="0" dirty="0" err="1" smtClean="0">
                <a:solidFill>
                  <a:schemeClr val="tx1"/>
                </a:solidFill>
                <a:effectLst/>
                <a:latin typeface="나눔고딕"/>
                <a:ea typeface="나눔고딕"/>
                <a:cs typeface="나눔고딕"/>
              </a:rPr>
              <a:t>Vereinbarung</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über</a:t>
            </a:r>
            <a:r>
              <a:rPr lang="en-US" sz="900" kern="1200" noProof="0" dirty="0" smtClean="0">
                <a:solidFill>
                  <a:schemeClr val="tx1"/>
                </a:solidFill>
                <a:effectLst/>
                <a:latin typeface="나눔고딕"/>
                <a:ea typeface="나눔고딕"/>
                <a:cs typeface="나눔고딕"/>
              </a:rPr>
              <a:t> die </a:t>
            </a:r>
            <a:r>
              <a:rPr lang="en-US" sz="900" kern="1200" noProof="0" dirty="0" err="1" smtClean="0">
                <a:solidFill>
                  <a:schemeClr val="tx1"/>
                </a:solidFill>
                <a:effectLst/>
                <a:latin typeface="나눔고딕"/>
                <a:ea typeface="나눔고딕"/>
                <a:cs typeface="나눔고딕"/>
              </a:rPr>
              <a:t>jeweiligen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Produkte</a:t>
            </a:r>
            <a:r>
              <a:rPr lang="en-US" sz="900" kern="1200" noProof="0" dirty="0" smtClean="0">
                <a:solidFill>
                  <a:schemeClr val="tx1"/>
                </a:solidFill>
                <a:effectLst/>
                <a:latin typeface="나눔고딕"/>
                <a:ea typeface="나눔고딕"/>
                <a:cs typeface="나눔고딕"/>
              </a:rPr>
              <a:t> und </a:t>
            </a:r>
            <a:r>
              <a:rPr lang="en-US" sz="900" kern="1200" noProof="0" dirty="0" err="1" smtClean="0">
                <a:solidFill>
                  <a:schemeClr val="tx1"/>
                </a:solidFill>
                <a:effectLst/>
                <a:latin typeface="나눔고딕"/>
                <a:ea typeface="나눔고딕"/>
                <a:cs typeface="나눔고딕"/>
              </a:rPr>
              <a:t>Dienstleistungen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ausdrücklich</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geregelt</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ist</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Keine</a:t>
            </a:r>
            <a:r>
              <a:rPr lang="en-US" sz="900" kern="1200" noProof="0" dirty="0" smtClean="0">
                <a:solidFill>
                  <a:schemeClr val="tx1"/>
                </a:solidFill>
                <a:effectLst/>
                <a:latin typeface="나눔고딕"/>
                <a:ea typeface="나눔고딕"/>
                <a:cs typeface="나눔고딕"/>
              </a:rPr>
              <a:t> der </a:t>
            </a:r>
            <a:r>
              <a:rPr lang="en-US" sz="900" kern="1200" noProof="0" dirty="0" err="1" smtClean="0">
                <a:solidFill>
                  <a:schemeClr val="tx1"/>
                </a:solidFill>
                <a:effectLst/>
                <a:latin typeface="나눔고딕"/>
                <a:ea typeface="나눔고딕"/>
                <a:cs typeface="나눔고딕"/>
              </a:rPr>
              <a:t>hierin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enthaltenen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Informationen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ist</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als</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zusätzliche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Garantie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zu</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interpretieren</a:t>
            </a:r>
            <a:r>
              <a:rPr lang="en-US" sz="900" kern="1200" noProof="0" dirty="0" smtClean="0">
                <a:solidFill>
                  <a:schemeClr val="tx1"/>
                </a:solidFill>
                <a:effectLst/>
                <a:latin typeface="나눔고딕"/>
                <a:ea typeface="나눔고딕"/>
                <a:cs typeface="나눔고딕"/>
              </a:rPr>
              <a:t>. 	</a:t>
            </a:r>
          </a:p>
          <a:p>
            <a:pPr>
              <a:spcBef>
                <a:spcPts val="900"/>
              </a:spcBef>
            </a:pPr>
            <a:r>
              <a:rPr lang="en-US" sz="900" kern="1200" noProof="0" dirty="0" err="1" smtClean="0">
                <a:solidFill>
                  <a:schemeClr val="tx1"/>
                </a:solidFill>
                <a:effectLst/>
                <a:latin typeface="나눔고딕"/>
                <a:ea typeface="나눔고딕"/>
                <a:cs typeface="나눔고딕"/>
              </a:rPr>
              <a:t>Insbesondere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sind</a:t>
            </a:r>
            <a:r>
              <a:rPr lang="en-US" sz="900" kern="1200" noProof="0" dirty="0" smtClean="0">
                <a:solidFill>
                  <a:schemeClr val="tx1"/>
                </a:solidFill>
                <a:effectLst/>
                <a:latin typeface="나눔고딕"/>
                <a:ea typeface="나눔고딕"/>
                <a:cs typeface="나눔고딕"/>
              </a:rPr>
              <a:t> die SAP SE </a:t>
            </a: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ihre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Konzernunternehmen</a:t>
            </a:r>
            <a:r>
              <a:rPr lang="en-US" sz="900" kern="1200" noProof="0" dirty="0" smtClean="0">
                <a:solidFill>
                  <a:schemeClr val="tx1"/>
                </a:solidFill>
                <a:effectLst/>
                <a:latin typeface="나눔고딕"/>
                <a:ea typeface="나눔고딕"/>
                <a:cs typeface="나눔고딕"/>
              </a:rPr>
              <a:t> in </a:t>
            </a:r>
            <a:r>
              <a:rPr lang="en-US" sz="900" kern="1200" noProof="0" dirty="0" err="1" smtClean="0">
                <a:solidFill>
                  <a:schemeClr val="tx1"/>
                </a:solidFill>
                <a:effectLst/>
                <a:latin typeface="나눔고딕"/>
                <a:ea typeface="나눔고딕"/>
                <a:cs typeface="나눔고딕"/>
              </a:rPr>
              <a:t>keiner</a:t>
            </a:r>
            <a:r>
              <a:rPr lang="en-US" sz="900" kern="1200" noProof="0" dirty="0" smtClean="0">
                <a:solidFill>
                  <a:schemeClr val="tx1"/>
                </a:solidFill>
                <a:effectLst/>
                <a:latin typeface="나눔고딕"/>
                <a:ea typeface="나눔고딕"/>
                <a:cs typeface="나눔고딕"/>
              </a:rPr>
              <a:t> Weise </a:t>
            </a:r>
            <a:r>
              <a:rPr lang="en-US" sz="900" kern="1200" noProof="0" dirty="0" err="1" smtClean="0">
                <a:solidFill>
                  <a:schemeClr val="tx1"/>
                </a:solidFill>
                <a:effectLst/>
                <a:latin typeface="나눔고딕"/>
                <a:ea typeface="나눔고딕"/>
                <a:cs typeface="나눔고딕"/>
              </a:rPr>
              <a:t>verpflichtet</a:t>
            </a:r>
            <a:r>
              <a:rPr lang="en-US" sz="900" kern="1200" noProof="0" dirty="0" smtClean="0">
                <a:solidFill>
                  <a:schemeClr val="tx1"/>
                </a:solidFill>
                <a:effectLst/>
                <a:latin typeface="나눔고딕"/>
                <a:ea typeface="나눔고딕"/>
                <a:cs typeface="나눔고딕"/>
              </a:rPr>
              <a:t>, in </a:t>
            </a:r>
            <a:r>
              <a:rPr lang="en-US" sz="900" kern="1200" noProof="0" dirty="0" err="1" smtClean="0">
                <a:solidFill>
                  <a:schemeClr val="tx1"/>
                </a:solidFill>
                <a:effectLst/>
                <a:latin typeface="나눔고딕"/>
                <a:ea typeface="나눔고딕"/>
                <a:cs typeface="나눔고딕"/>
              </a:rPr>
              <a:t>dieser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Publikation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einer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zugehörigen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Präsentation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dargestellte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Geschäftsabläufe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zu</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verfolgen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hierin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wiedergegebene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Funktionen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zu</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entwickeln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zu</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veröffentlichen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Diese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Publikation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eine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zugehörige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Präsentation</a:t>
            </a:r>
            <a:r>
              <a:rPr lang="en-US" sz="900" kern="1200" noProof="0" dirty="0" smtClean="0">
                <a:solidFill>
                  <a:schemeClr val="tx1"/>
                </a:solidFill>
                <a:effectLst/>
                <a:latin typeface="나눔고딕"/>
                <a:ea typeface="나눔고딕"/>
                <a:cs typeface="나눔고딕"/>
              </a:rPr>
              <a:t>, </a:t>
            </a:r>
            <a:br>
              <a:rPr lang="en-US" sz="900" kern="1200" noProof="0" dirty="0" smtClean="0">
                <a:solidFill>
                  <a:schemeClr val="tx1"/>
                </a:solidFill>
                <a:effectLst/>
                <a:latin typeface="나눔고딕"/>
                <a:ea typeface="나눔고딕"/>
                <a:cs typeface="나눔고딕"/>
              </a:rPr>
            </a:br>
            <a:r>
              <a:rPr lang="en-US" sz="900" kern="1200" noProof="0" dirty="0" smtClean="0">
                <a:solidFill>
                  <a:schemeClr val="tx1"/>
                </a:solidFill>
                <a:effectLst/>
                <a:latin typeface="나눔고딕"/>
                <a:ea typeface="나눔고딕"/>
                <a:cs typeface="나눔고딕"/>
              </a:rPr>
              <a:t>die </a:t>
            </a:r>
            <a:r>
              <a:rPr lang="en-US" sz="900" kern="1200" noProof="0" dirty="0" err="1" smtClean="0">
                <a:solidFill>
                  <a:schemeClr val="tx1"/>
                </a:solidFill>
                <a:effectLst/>
                <a:latin typeface="나눔고딕"/>
                <a:ea typeface="나눔고딕"/>
                <a:cs typeface="나눔고딕"/>
              </a:rPr>
              <a:t>Strategie</a:t>
            </a:r>
            <a:r>
              <a:rPr lang="en-US" sz="900" kern="1200" noProof="0" dirty="0" smtClean="0">
                <a:solidFill>
                  <a:schemeClr val="tx1"/>
                </a:solidFill>
                <a:effectLst/>
                <a:latin typeface="나눔고딕"/>
                <a:ea typeface="나눔고딕"/>
                <a:cs typeface="나눔고딕"/>
              </a:rPr>
              <a:t> und </a:t>
            </a:r>
            <a:r>
              <a:rPr lang="en-US" sz="900" kern="1200" noProof="0" dirty="0" err="1" smtClean="0">
                <a:solidFill>
                  <a:schemeClr val="tx1"/>
                </a:solidFill>
                <a:effectLst/>
                <a:latin typeface="나눔고딕"/>
                <a:ea typeface="나눔고딕"/>
                <a:cs typeface="나눔고딕"/>
              </a:rPr>
              <a:t>etwaige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künftige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Entwicklungen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Produkte</a:t>
            </a:r>
            <a:r>
              <a:rPr lang="en-US" sz="900" kern="1200" noProof="0" dirty="0" smtClean="0">
                <a:solidFill>
                  <a:schemeClr val="tx1"/>
                </a:solidFill>
                <a:effectLst/>
                <a:latin typeface="나눔고딕"/>
                <a:ea typeface="나눔고딕"/>
                <a:cs typeface="나눔고딕"/>
              </a:rPr>
              <a:t> und/</a:t>
            </a: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Plattformen</a:t>
            </a:r>
            <a:r>
              <a:rPr lang="en-US" sz="900" kern="1200" noProof="0" dirty="0" smtClean="0">
                <a:solidFill>
                  <a:schemeClr val="tx1"/>
                </a:solidFill>
                <a:effectLst/>
                <a:latin typeface="나눔고딕"/>
                <a:ea typeface="나눔고딕"/>
                <a:cs typeface="나눔고딕"/>
              </a:rPr>
              <a:t> der SAP SE </a:t>
            </a: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ihrer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Konzernunternehmen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können</a:t>
            </a:r>
            <a:r>
              <a:rPr lang="en-US" sz="900" kern="1200" noProof="0" dirty="0" smtClean="0">
                <a:solidFill>
                  <a:schemeClr val="tx1"/>
                </a:solidFill>
                <a:effectLst/>
                <a:latin typeface="나눔고딕"/>
                <a:ea typeface="나눔고딕"/>
                <a:cs typeface="나눔고딕"/>
              </a:rPr>
              <a:t> von der SAP SE </a:t>
            </a: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ihren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Konzernunternehmen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jederzeit</a:t>
            </a:r>
            <a:r>
              <a:rPr lang="en-US" sz="900" kern="1200" noProof="0" dirty="0" smtClean="0">
                <a:solidFill>
                  <a:schemeClr val="tx1"/>
                </a:solidFill>
                <a:effectLst/>
                <a:latin typeface="나눔고딕"/>
                <a:ea typeface="나눔고딕"/>
                <a:cs typeface="나눔고딕"/>
              </a:rPr>
              <a:t> und </a:t>
            </a:r>
            <a:r>
              <a:rPr lang="en-US" sz="900" kern="1200" noProof="0" dirty="0" err="1" smtClean="0">
                <a:solidFill>
                  <a:schemeClr val="tx1"/>
                </a:solidFill>
                <a:effectLst/>
                <a:latin typeface="나눔고딕"/>
                <a:ea typeface="나눔고딕"/>
                <a:cs typeface="나눔고딕"/>
              </a:rPr>
              <a:t>ohne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Angabe</a:t>
            </a:r>
            <a:r>
              <a:rPr lang="en-US" sz="900" kern="1200" noProof="0" dirty="0" smtClean="0">
                <a:solidFill>
                  <a:schemeClr val="tx1"/>
                </a:solidFill>
                <a:effectLst/>
                <a:latin typeface="나눔고딕"/>
                <a:ea typeface="나눔고딕"/>
                <a:cs typeface="나눔고딕"/>
              </a:rPr>
              <a:t> von </a:t>
            </a:r>
            <a:r>
              <a:rPr lang="en-US" sz="900" kern="1200" noProof="0" dirty="0" err="1" smtClean="0">
                <a:solidFill>
                  <a:schemeClr val="tx1"/>
                </a:solidFill>
                <a:effectLst/>
                <a:latin typeface="나눔고딕"/>
                <a:ea typeface="나눔고딕"/>
                <a:cs typeface="나눔고딕"/>
              </a:rPr>
              <a:t>Gründen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unangekündigt</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geändert</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werden</a:t>
            </a:r>
            <a:r>
              <a:rPr lang="en-US" sz="900" kern="1200" noProof="0" dirty="0" smtClean="0">
                <a:solidFill>
                  <a:schemeClr val="tx1"/>
                </a:solidFill>
                <a:effectLst/>
                <a:latin typeface="나눔고딕"/>
                <a:ea typeface="나눔고딕"/>
                <a:cs typeface="나눔고딕"/>
              </a:rPr>
              <a:t>. </a:t>
            </a:r>
            <a:br>
              <a:rPr lang="en-US" sz="900" kern="1200" noProof="0" dirty="0" smtClean="0">
                <a:solidFill>
                  <a:schemeClr val="tx1"/>
                </a:solidFill>
                <a:effectLst/>
                <a:latin typeface="나눔고딕"/>
                <a:ea typeface="나눔고딕"/>
                <a:cs typeface="나눔고딕"/>
              </a:rPr>
            </a:br>
            <a:r>
              <a:rPr lang="en-US" sz="900" kern="1200" noProof="0" dirty="0" smtClean="0">
                <a:solidFill>
                  <a:schemeClr val="tx1"/>
                </a:solidFill>
                <a:effectLst/>
                <a:latin typeface="나눔고딕"/>
                <a:ea typeface="나눔고딕"/>
                <a:cs typeface="나눔고딕"/>
              </a:rPr>
              <a:t>Die in </a:t>
            </a:r>
            <a:r>
              <a:rPr lang="en-US" sz="900" kern="1200" noProof="0" dirty="0" err="1" smtClean="0">
                <a:solidFill>
                  <a:schemeClr val="tx1"/>
                </a:solidFill>
                <a:effectLst/>
                <a:latin typeface="나눔고딕"/>
                <a:ea typeface="나눔고딕"/>
                <a:cs typeface="나눔고딕"/>
              </a:rPr>
              <a:t>dieser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Publikation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enthaltenen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Informationen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stellen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keine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Zusage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kein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Versprechen</a:t>
            </a:r>
            <a:r>
              <a:rPr lang="en-US" sz="900" kern="1200" noProof="0" dirty="0" smtClean="0">
                <a:solidFill>
                  <a:schemeClr val="tx1"/>
                </a:solidFill>
                <a:effectLst/>
                <a:latin typeface="나눔고딕"/>
                <a:ea typeface="나눔고딕"/>
                <a:cs typeface="나눔고딕"/>
              </a:rPr>
              <a:t> und </a:t>
            </a:r>
            <a:r>
              <a:rPr lang="en-US" sz="900" kern="1200" noProof="0" dirty="0" err="1" smtClean="0">
                <a:solidFill>
                  <a:schemeClr val="tx1"/>
                </a:solidFill>
                <a:effectLst/>
                <a:latin typeface="나눔고딕"/>
                <a:ea typeface="나눔고딕"/>
                <a:cs typeface="나눔고딕"/>
              </a:rPr>
              <a:t>keine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rechtliche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Verpflichtung</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zur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Lieferung</a:t>
            </a:r>
            <a:r>
              <a:rPr lang="en-US" sz="900" kern="1200" noProof="0" dirty="0" smtClean="0">
                <a:solidFill>
                  <a:schemeClr val="tx1"/>
                </a:solidFill>
                <a:effectLst/>
                <a:latin typeface="나눔고딕"/>
                <a:ea typeface="나눔고딕"/>
                <a:cs typeface="나눔고딕"/>
              </a:rPr>
              <a:t> von Material, Code </a:t>
            </a:r>
            <a:r>
              <a:rPr lang="en-US" sz="900" kern="1200" noProof="0" dirty="0" err="1" smtClean="0">
                <a:solidFill>
                  <a:schemeClr val="tx1"/>
                </a:solidFill>
                <a:effectLst/>
                <a:latin typeface="나눔고딕"/>
                <a:ea typeface="나눔고딕"/>
                <a:cs typeface="나눔고딕"/>
              </a:rPr>
              <a:t>oder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Funktionen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dar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Sämtliche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vorausschauenden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Aussagen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unterliegen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unterschiedlichen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Risiken</a:t>
            </a:r>
            <a:r>
              <a:rPr lang="en-US" sz="900" kern="1200" noProof="0" dirty="0" smtClean="0">
                <a:solidFill>
                  <a:schemeClr val="tx1"/>
                </a:solidFill>
                <a:effectLst/>
                <a:latin typeface="나눔고딕"/>
                <a:ea typeface="나눔고딕"/>
                <a:cs typeface="나눔고딕"/>
              </a:rPr>
              <a:t> und </a:t>
            </a:r>
            <a:r>
              <a:rPr lang="en-US" sz="900" kern="1200" noProof="0" dirty="0" err="1" smtClean="0">
                <a:solidFill>
                  <a:schemeClr val="tx1"/>
                </a:solidFill>
                <a:effectLst/>
                <a:latin typeface="나눔고딕"/>
                <a:ea typeface="나눔고딕"/>
                <a:cs typeface="나눔고딕"/>
              </a:rPr>
              <a:t>Unsicherheiten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durch</a:t>
            </a:r>
            <a:r>
              <a:rPr lang="en-US" sz="900" kern="1200" noProof="0" dirty="0" smtClean="0">
                <a:solidFill>
                  <a:schemeClr val="tx1"/>
                </a:solidFill>
                <a:effectLst/>
                <a:latin typeface="나눔고딕"/>
                <a:ea typeface="나눔고딕"/>
                <a:cs typeface="나눔고딕"/>
              </a:rPr>
              <a:t> die </a:t>
            </a:r>
            <a:r>
              <a:rPr lang="en-US" sz="900" kern="1200" noProof="0" dirty="0" err="1" smtClean="0">
                <a:solidFill>
                  <a:schemeClr val="tx1"/>
                </a:solidFill>
                <a:effectLst/>
                <a:latin typeface="나눔고딕"/>
                <a:ea typeface="나눔고딕"/>
                <a:cs typeface="나눔고딕"/>
              </a:rPr>
              <a:t>die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tatsächlichen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Ergebnisse</a:t>
            </a:r>
            <a:r>
              <a:rPr lang="en-US" sz="900" kern="1200" noProof="0" dirty="0" smtClean="0">
                <a:solidFill>
                  <a:schemeClr val="tx1"/>
                </a:solidFill>
                <a:effectLst/>
                <a:latin typeface="나눔고딕"/>
                <a:ea typeface="나눔고딕"/>
                <a:cs typeface="나눔고딕"/>
              </a:rPr>
              <a:t> von den </a:t>
            </a:r>
            <a:r>
              <a:rPr lang="en-US" sz="900" kern="1200" noProof="0" dirty="0" err="1" smtClean="0">
                <a:solidFill>
                  <a:schemeClr val="tx1"/>
                </a:solidFill>
                <a:effectLst/>
                <a:latin typeface="나눔고딕"/>
                <a:ea typeface="나눔고딕"/>
                <a:cs typeface="나눔고딕"/>
              </a:rPr>
              <a:t>Erwartungen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abweichen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können</a:t>
            </a:r>
            <a:r>
              <a:rPr lang="en-US" sz="900" kern="1200" noProof="0" dirty="0" smtClean="0">
                <a:solidFill>
                  <a:schemeClr val="tx1"/>
                </a:solidFill>
                <a:effectLst/>
                <a:latin typeface="나눔고딕"/>
                <a:ea typeface="나눔고딕"/>
                <a:cs typeface="나눔고딕"/>
              </a:rPr>
              <a:t>. Die </a:t>
            </a:r>
            <a:r>
              <a:rPr lang="en-US" sz="900" kern="1200" noProof="0" dirty="0" err="1" smtClean="0">
                <a:solidFill>
                  <a:schemeClr val="tx1"/>
                </a:solidFill>
                <a:effectLst/>
                <a:latin typeface="나눔고딕"/>
                <a:ea typeface="나눔고딕"/>
                <a:cs typeface="나눔고딕"/>
              </a:rPr>
              <a:t>vorausschauenden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Aussagen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geben</a:t>
            </a:r>
            <a:r>
              <a:rPr lang="en-US" sz="900" kern="1200" noProof="0" dirty="0" smtClean="0">
                <a:solidFill>
                  <a:schemeClr val="tx1"/>
                </a:solidFill>
                <a:effectLst/>
                <a:latin typeface="나눔고딕"/>
                <a:ea typeface="나눔고딕"/>
                <a:cs typeface="나눔고딕"/>
              </a:rPr>
              <a:t> die </a:t>
            </a:r>
            <a:r>
              <a:rPr lang="en-US" sz="900" kern="1200" noProof="0" dirty="0" err="1" smtClean="0">
                <a:solidFill>
                  <a:schemeClr val="tx1"/>
                </a:solidFill>
                <a:effectLst/>
                <a:latin typeface="나눔고딕"/>
                <a:ea typeface="나눔고딕"/>
                <a:cs typeface="나눔고딕"/>
              </a:rPr>
              <a:t>Sicht</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zu</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dem</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Zeitpunkt</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wieder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zu</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dem</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sie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getätigt</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wurden</a:t>
            </a:r>
            <a:r>
              <a:rPr lang="en-US" sz="900" kern="1200" noProof="0" dirty="0" smtClean="0">
                <a:solidFill>
                  <a:schemeClr val="tx1"/>
                </a:solidFill>
                <a:effectLst/>
                <a:latin typeface="나눔고딕"/>
                <a:ea typeface="나눔고딕"/>
                <a:cs typeface="나눔고딕"/>
              </a:rPr>
              <a:t>. Dem </a:t>
            </a:r>
            <a:r>
              <a:rPr lang="en-US" sz="900" kern="1200" noProof="0" dirty="0" err="1" smtClean="0">
                <a:solidFill>
                  <a:schemeClr val="tx1"/>
                </a:solidFill>
                <a:effectLst/>
                <a:latin typeface="나눔고딕"/>
                <a:ea typeface="나눔고딕"/>
                <a:cs typeface="나눔고딕"/>
              </a:rPr>
              <a:t>Leser</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wird</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empfohlen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diesen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Aussagen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kein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übertriebenes</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Vertrauen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zu</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schenken</a:t>
            </a:r>
            <a:r>
              <a:rPr lang="en-US" sz="900" kern="1200" noProof="0" dirty="0" smtClean="0">
                <a:solidFill>
                  <a:schemeClr val="tx1"/>
                </a:solidFill>
                <a:effectLst/>
                <a:latin typeface="나눔고딕"/>
                <a:ea typeface="나눔고딕"/>
                <a:cs typeface="나눔고딕"/>
              </a:rPr>
              <a:t> und </a:t>
            </a:r>
            <a:r>
              <a:rPr lang="en-US" sz="900" kern="1200" noProof="0" dirty="0" err="1" smtClean="0">
                <a:solidFill>
                  <a:schemeClr val="tx1"/>
                </a:solidFill>
                <a:effectLst/>
                <a:latin typeface="나눔고딕"/>
                <a:ea typeface="나눔고딕"/>
                <a:cs typeface="나눔고딕"/>
              </a:rPr>
              <a:t>sich</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bei</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Kaufentscheidungen</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nicht</a:t>
            </a:r>
            <a:r>
              <a:rPr lang="en-US" sz="900" kern="1200" noProof="0" dirty="0" smtClean="0">
                <a:solidFill>
                  <a:schemeClr val="tx1"/>
                </a:solidFill>
                <a:effectLst/>
                <a:latin typeface="나눔고딕"/>
                <a:ea typeface="나눔고딕"/>
                <a:cs typeface="나눔고딕"/>
              </a:rPr>
              <a:t> auf </a:t>
            </a:r>
            <a:r>
              <a:rPr lang="en-US" sz="900" kern="1200" noProof="0" dirty="0" err="1" smtClean="0">
                <a:solidFill>
                  <a:schemeClr val="tx1"/>
                </a:solidFill>
                <a:effectLst/>
                <a:latin typeface="나눔고딕"/>
                <a:ea typeface="나눔고딕"/>
                <a:cs typeface="나눔고딕"/>
              </a:rPr>
              <a:t>sie</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zu</a:t>
            </a:r>
            <a:r>
              <a:rPr lang="en-US" sz="900" kern="1200" noProof="0" dirty="0" smtClean="0">
                <a:solidFill>
                  <a:schemeClr val="tx1"/>
                </a:solidFill>
                <a:effectLst/>
                <a:latin typeface="나눔고딕"/>
                <a:ea typeface="나눔고딕"/>
                <a:cs typeface="나눔고딕"/>
              </a:rPr>
              <a:t> </a:t>
            </a:r>
            <a:r>
              <a:rPr lang="en-US" sz="900" kern="1200" noProof="0" dirty="0" err="1" smtClean="0">
                <a:solidFill>
                  <a:schemeClr val="tx1"/>
                </a:solidFill>
                <a:effectLst/>
                <a:latin typeface="나눔고딕"/>
                <a:ea typeface="나눔고딕"/>
                <a:cs typeface="나눔고딕"/>
              </a:rPr>
              <a:t>stützen</a:t>
            </a:r>
            <a:r>
              <a:rPr lang="en-US" sz="900" kern="1200" noProof="0" dirty="0" smtClean="0">
                <a:solidFill>
                  <a:schemeClr val="tx1"/>
                </a:solidFill>
                <a:effectLst/>
                <a:latin typeface="나눔고딕"/>
                <a:ea typeface="나눔고딕"/>
                <a:cs typeface="나눔고딕"/>
              </a:rPr>
              <a:t>.</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제목 및 부제">
    <p:spTree>
      <p:nvGrpSpPr>
        <p:cNvPr id="1" name=""/>
        <p:cNvGrpSpPr/>
        <p:nvPr/>
      </p:nvGrpSpPr>
      <p:grpSpPr>
        <a:xfrm>
          <a:off x="0" y="0"/>
          <a:ext cx="0" cy="0"/>
          <a:chOff x="0" y="0"/>
          <a:chExt cx="0" cy="0"/>
        </a:xfrm>
      </p:grpSpPr>
      <p:sp>
        <p:nvSpPr>
          <p:cNvPr id="5" name="Shape 5"/>
          <p:cNvSpPr>
            <a:spLocks noGrp="1"/>
          </p:cNvSpPr>
          <p:nvPr>
            <p:ph type="title"/>
          </p:nvPr>
        </p:nvSpPr>
        <p:spPr>
          <a:xfrm>
            <a:off x="892969" y="863947"/>
            <a:ext cx="7358063" cy="1741289"/>
          </a:xfrm>
          <a:prstGeom prst="rect">
            <a:avLst/>
          </a:prstGeom>
        </p:spPr>
        <p:txBody>
          <a:bodyPr anchor="b"/>
          <a:lstStyle/>
          <a:p>
            <a:pPr lvl="0">
              <a:defRPr sz="1800"/>
            </a:pPr>
            <a:r>
              <a:rPr sz="5000"/>
              <a:t>제목 텍스트</a:t>
            </a:r>
          </a:p>
        </p:txBody>
      </p:sp>
      <p:sp>
        <p:nvSpPr>
          <p:cNvPr id="6" name="Shape 6"/>
          <p:cNvSpPr>
            <a:spLocks noGrp="1"/>
          </p:cNvSpPr>
          <p:nvPr>
            <p:ph type="body" idx="1"/>
          </p:nvPr>
        </p:nvSpPr>
        <p:spPr>
          <a:xfrm>
            <a:off x="892969" y="2652117"/>
            <a:ext cx="7358063" cy="596057"/>
          </a:xfrm>
          <a:prstGeom prst="rect">
            <a:avLst/>
          </a:prstGeom>
        </p:spPr>
        <p:txBody>
          <a:bodyPr anchor="t"/>
          <a:lstStyle>
            <a:lvl1pPr marL="0" indent="0" algn="ctr">
              <a:spcBef>
                <a:spcPts val="0"/>
              </a:spcBef>
              <a:buSzTx/>
              <a:buNone/>
              <a:defRPr sz="2000"/>
            </a:lvl1pPr>
            <a:lvl2pPr marL="0" indent="143492" algn="ctr">
              <a:spcBef>
                <a:spcPts val="0"/>
              </a:spcBef>
              <a:buSzTx/>
              <a:buNone/>
              <a:defRPr sz="2000"/>
            </a:lvl2pPr>
            <a:lvl3pPr marL="0" indent="286984" algn="ctr">
              <a:spcBef>
                <a:spcPts val="0"/>
              </a:spcBef>
              <a:buSzTx/>
              <a:buNone/>
              <a:defRPr sz="2000"/>
            </a:lvl3pPr>
            <a:lvl4pPr marL="0" indent="430477" algn="ctr">
              <a:spcBef>
                <a:spcPts val="0"/>
              </a:spcBef>
              <a:buSzTx/>
              <a:buNone/>
              <a:defRPr sz="2000"/>
            </a:lvl4pPr>
            <a:lvl5pPr marL="0" indent="573969" algn="ctr">
              <a:spcBef>
                <a:spcPts val="0"/>
              </a:spcBef>
              <a:buSzTx/>
              <a:buNone/>
              <a:defRPr sz="2000"/>
            </a:lvl5pPr>
          </a:lstStyle>
          <a:p>
            <a:pPr lvl="0">
              <a:defRPr sz="1800"/>
            </a:pPr>
            <a:r>
              <a:rPr sz="2000"/>
              <a:t>본문 첫 번째 줄</a:t>
            </a:r>
          </a:p>
          <a:p>
            <a:pPr lvl="1">
              <a:defRPr sz="1800"/>
            </a:pPr>
            <a:r>
              <a:rPr sz="2000"/>
              <a:t>본문 두 번째 줄</a:t>
            </a:r>
          </a:p>
          <a:p>
            <a:pPr lvl="2">
              <a:defRPr sz="1800"/>
            </a:pPr>
            <a:r>
              <a:rPr sz="2000"/>
              <a:t>본문 세 번째 줄</a:t>
            </a:r>
          </a:p>
          <a:p>
            <a:pPr lvl="3">
              <a:defRPr sz="1800"/>
            </a:pPr>
            <a:r>
              <a:rPr sz="2000"/>
              <a:t>본문 네 번째 줄</a:t>
            </a:r>
          </a:p>
          <a:p>
            <a:pPr lvl="4">
              <a:defRPr sz="1800"/>
            </a:pPr>
            <a:r>
              <a:rPr sz="2000"/>
              <a:t>본문 다섯 번째 줄</a:t>
            </a:r>
          </a:p>
        </p:txBody>
      </p:sp>
    </p:spTree>
    <p:extLst>
      <p:ext uri="{BB962C8B-B14F-4D97-AF65-F5344CB8AC3E}">
        <p14:creationId xmlns:p14="http://schemas.microsoft.com/office/powerpoint/2010/main" val="1227625167"/>
      </p:ext>
    </p:extLst>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 shor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2942" y="243002"/>
            <a:ext cx="8658239" cy="692337"/>
          </a:xfrm>
        </p:spPr>
        <p:txBody>
          <a:bodyPr anchor="t" anchorCtr="0">
            <a:noAutofit/>
          </a:bodyPr>
          <a:lstStyle>
            <a:lvl1pPr>
              <a:defRPr sz="4500">
                <a:solidFill>
                  <a:schemeClr val="tx1"/>
                </a:solidFill>
                <a:latin typeface="나눔고딕"/>
                <a:ea typeface="나눔고딕"/>
                <a:cs typeface="나눔고딕"/>
              </a:defRPr>
            </a:lvl1pPr>
          </a:lstStyle>
          <a:p>
            <a:r>
              <a:rPr lang="en-US" dirty="0" smtClean="0"/>
              <a:t>Short Presentation Title</a:t>
            </a:r>
            <a:endParaRPr lang="en-US" dirty="0"/>
          </a:p>
        </p:txBody>
      </p:sp>
      <p:sp>
        <p:nvSpPr>
          <p:cNvPr id="6" name="Subtitle 2"/>
          <p:cNvSpPr>
            <a:spLocks noGrp="1"/>
          </p:cNvSpPr>
          <p:nvPr>
            <p:ph type="subTitle" idx="1" hasCustomPrompt="1"/>
          </p:nvPr>
        </p:nvSpPr>
        <p:spPr bwMode="gray">
          <a:xfrm>
            <a:off x="242937" y="1124903"/>
            <a:ext cx="8440702" cy="438480"/>
          </a:xfrm>
        </p:spPr>
        <p:txBody>
          <a:bodyPr anchor="t" anchorCtr="0">
            <a:noAutofit/>
          </a:bodyPr>
          <a:lstStyle>
            <a:lvl1pPr marL="0" marR="0" indent="0" algn="l" defTabSz="816364" rtl="0" eaLnBrk="1" fontAlgn="auto" latinLnBrk="0" hangingPunct="1">
              <a:lnSpc>
                <a:spcPct val="100000"/>
              </a:lnSpc>
              <a:spcBef>
                <a:spcPts val="0"/>
              </a:spcBef>
              <a:spcAft>
                <a:spcPts val="0"/>
              </a:spcAft>
              <a:buClr>
                <a:schemeClr val="accent1"/>
              </a:buClr>
              <a:buSzPct val="80000"/>
              <a:buFontTx/>
              <a:buNone/>
              <a:tabLst/>
              <a:defRPr sz="1500" b="0">
                <a:solidFill>
                  <a:sysClr val="windowText" lastClr="000000"/>
                </a:solidFill>
                <a:latin typeface="나눔고딕"/>
                <a:ea typeface="나눔고딕"/>
                <a:cs typeface="나눔고딕"/>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US" dirty="0" smtClean="0"/>
              <a:t>Speaker’s Name/Department (delete if not needed)</a:t>
            </a:r>
            <a:br>
              <a:rPr lang="en-US" dirty="0" smtClean="0"/>
            </a:br>
            <a:r>
              <a:rPr lang="en-US" dirty="0" smtClean="0"/>
              <a:t>Month 00, 2015</a:t>
            </a:r>
          </a:p>
        </p:txBody>
      </p:sp>
      <p:pic>
        <p:nvPicPr>
          <p:cNvPr id="7" name="Picture 6" descr="SAP_grad_R_pref.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4021" y="4561741"/>
            <a:ext cx="684757" cy="340121"/>
          </a:xfrm>
          <a:prstGeom prst="rect">
            <a:avLst/>
          </a:prstGeom>
          <a:noFill/>
          <a:ln>
            <a:noFill/>
          </a:ln>
        </p:spPr>
      </p:pic>
      <p:sp>
        <p:nvSpPr>
          <p:cNvPr id="5" name="Rectangle 4"/>
          <p:cNvSpPr/>
          <p:nvPr userDrawn="1"/>
        </p:nvSpPr>
        <p:spPr bwMode="gray">
          <a:xfrm>
            <a:off x="242937" y="0"/>
            <a:ext cx="8656646" cy="121500"/>
          </a:xfrm>
          <a:prstGeom prst="rect">
            <a:avLst/>
          </a:prstGeom>
          <a:solidFill>
            <a:schemeClr val="accent1"/>
          </a:solidFill>
          <a:ln w="9525" algn="ctr">
            <a:noFill/>
            <a:miter lim="800000"/>
            <a:headEnd/>
            <a:tailEnd/>
          </a:ln>
        </p:spPr>
        <p:txBody>
          <a:bodyPr lIns="80351" tIns="64280" rIns="80351" bIns="64280" rtlCol="0" anchor="ctr"/>
          <a:lstStyle/>
          <a:p>
            <a:pPr marR="0" algn="ctr" defTabSz="816364" eaLnBrk="1" fontAlgn="base" latinLnBrk="0" hangingPunct="1">
              <a:lnSpc>
                <a:spcPct val="100000"/>
              </a:lnSpc>
              <a:spcBef>
                <a:spcPct val="50000"/>
              </a:spcBef>
              <a:spcAft>
                <a:spcPct val="0"/>
              </a:spcAft>
              <a:buClr>
                <a:srgbClr val="F0AB00"/>
              </a:buClr>
              <a:buSzPct val="80000"/>
              <a:tabLst/>
            </a:pPr>
            <a:endParaRPr kumimoji="0" lang="en-US" sz="1400" b="0" i="0" u="none" strike="noStrike" kern="0" cap="none" spc="0" normalizeH="0" baseline="0" noProof="0" dirty="0" err="1" smtClean="0">
              <a:ln>
                <a:noFill/>
              </a:ln>
              <a:effectLst/>
              <a:uLnTx/>
              <a:uFillTx/>
              <a:latin typeface="나눔고딕"/>
              <a:ea typeface="나눔고딕"/>
              <a:cs typeface="나눔고딕"/>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 two lines">
    <p:bg>
      <p:bgRef idx="1001">
        <a:schemeClr val="bg1"/>
      </p:bgRef>
    </p:bg>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bwMode="gray">
          <a:xfrm>
            <a:off x="242937" y="1124903"/>
            <a:ext cx="8440702" cy="438480"/>
          </a:xfrm>
        </p:spPr>
        <p:txBody>
          <a:bodyPr anchor="t" anchorCtr="0">
            <a:noAutofit/>
          </a:bodyPr>
          <a:lstStyle>
            <a:lvl1pPr marL="0" marR="0" indent="0" algn="l" defTabSz="816364" rtl="0" eaLnBrk="1" fontAlgn="auto" latinLnBrk="0" hangingPunct="1">
              <a:lnSpc>
                <a:spcPct val="100000"/>
              </a:lnSpc>
              <a:spcBef>
                <a:spcPts val="0"/>
              </a:spcBef>
              <a:spcAft>
                <a:spcPts val="0"/>
              </a:spcAft>
              <a:buClr>
                <a:schemeClr val="accent1"/>
              </a:buClr>
              <a:buSzPct val="80000"/>
              <a:buFontTx/>
              <a:buNone/>
              <a:tabLst/>
              <a:defRPr sz="1500" b="0">
                <a:solidFill>
                  <a:sysClr val="windowText" lastClr="000000"/>
                </a:solidFill>
                <a:latin typeface="나눔고딕"/>
                <a:ea typeface="나눔고딕"/>
                <a:cs typeface="나눔고딕"/>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US" dirty="0" smtClean="0"/>
              <a:t>Speaker’s Name/Department (delete if not needed)</a:t>
            </a:r>
            <a:br>
              <a:rPr lang="en-US" dirty="0" smtClean="0"/>
            </a:br>
            <a:r>
              <a:rPr lang="en-US" dirty="0" smtClean="0"/>
              <a:t>Month 00, 2015</a:t>
            </a:r>
          </a:p>
        </p:txBody>
      </p:sp>
      <p:sp>
        <p:nvSpPr>
          <p:cNvPr id="9" name="Title 1"/>
          <p:cNvSpPr>
            <a:spLocks noGrp="1"/>
          </p:cNvSpPr>
          <p:nvPr>
            <p:ph type="ctrTitle" hasCustomPrompt="1"/>
          </p:nvPr>
        </p:nvSpPr>
        <p:spPr bwMode="gray">
          <a:xfrm>
            <a:off x="242942" y="243001"/>
            <a:ext cx="8658239" cy="830805"/>
          </a:xfrm>
        </p:spPr>
        <p:txBody>
          <a:bodyPr anchor="t" anchorCtr="0">
            <a:noAutofit/>
          </a:bodyPr>
          <a:lstStyle>
            <a:lvl1pPr>
              <a:defRPr sz="2700">
                <a:solidFill>
                  <a:sysClr val="windowText" lastClr="000000"/>
                </a:solidFill>
                <a:latin typeface="나눔고딕"/>
                <a:ea typeface="나눔고딕"/>
                <a:cs typeface="나눔고딕"/>
              </a:defRPr>
            </a:lvl1pPr>
          </a:lstStyle>
          <a:p>
            <a:r>
              <a:rPr lang="en-US" sz="2700" dirty="0" smtClean="0"/>
              <a:t>Alternate Presentation Title</a:t>
            </a:r>
            <a:br>
              <a:rPr lang="en-US" sz="2700" dirty="0" smtClean="0"/>
            </a:br>
            <a:r>
              <a:rPr lang="en-US" sz="2700" dirty="0" smtClean="0"/>
              <a:t>Breaks to Two Lines</a:t>
            </a:r>
            <a:endParaRPr lang="en-US" dirty="0"/>
          </a:p>
        </p:txBody>
      </p:sp>
      <p:pic>
        <p:nvPicPr>
          <p:cNvPr id="7" name="Picture 6" descr="SAP_grad_R_pref.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4021" y="4561741"/>
            <a:ext cx="684757" cy="340121"/>
          </a:xfrm>
          <a:prstGeom prst="rect">
            <a:avLst/>
          </a:prstGeom>
          <a:noFill/>
          <a:ln>
            <a:noFill/>
          </a:ln>
        </p:spPr>
      </p:pic>
      <p:sp>
        <p:nvSpPr>
          <p:cNvPr id="5" name="Rectangle 4"/>
          <p:cNvSpPr/>
          <p:nvPr userDrawn="1"/>
        </p:nvSpPr>
        <p:spPr bwMode="gray">
          <a:xfrm>
            <a:off x="242937" y="0"/>
            <a:ext cx="8656646" cy="121500"/>
          </a:xfrm>
          <a:prstGeom prst="rect">
            <a:avLst/>
          </a:prstGeom>
          <a:solidFill>
            <a:schemeClr val="accent1"/>
          </a:solidFill>
          <a:ln w="9525" algn="ctr">
            <a:noFill/>
            <a:miter lim="800000"/>
            <a:headEnd/>
            <a:tailEnd/>
          </a:ln>
        </p:spPr>
        <p:txBody>
          <a:bodyPr lIns="80351" tIns="64280" rIns="80351" bIns="64280" rtlCol="0" anchor="ctr"/>
          <a:lstStyle/>
          <a:p>
            <a:pPr marR="0" algn="ctr" defTabSz="816364" eaLnBrk="1" fontAlgn="base" latinLnBrk="0" hangingPunct="1">
              <a:lnSpc>
                <a:spcPct val="100000"/>
              </a:lnSpc>
              <a:spcBef>
                <a:spcPct val="50000"/>
              </a:spcBef>
              <a:spcAft>
                <a:spcPct val="0"/>
              </a:spcAft>
              <a:buClr>
                <a:srgbClr val="F0AB00"/>
              </a:buClr>
              <a:buSzPct val="80000"/>
              <a:tabLst/>
            </a:pPr>
            <a:endParaRPr kumimoji="0" lang="en-US" sz="1400" b="0" i="0" u="none" strike="noStrike" kern="0" cap="none" spc="0" normalizeH="0" baseline="0" noProof="0" dirty="0" err="1" smtClean="0">
              <a:ln>
                <a:noFill/>
              </a:ln>
              <a:effectLst/>
              <a:uLnTx/>
              <a:uFillTx/>
              <a:latin typeface="나눔고딕"/>
              <a:ea typeface="나눔고딕"/>
              <a:cs typeface="나눔고딕"/>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Page">
    <p:bg bwMode="gray">
      <p:bgRef idx="1001">
        <a:schemeClr val="bg1"/>
      </p:bgRef>
    </p:bg>
    <p:spTree>
      <p:nvGrpSpPr>
        <p:cNvPr id="1" name=""/>
        <p:cNvGrpSpPr/>
        <p:nvPr/>
      </p:nvGrpSpPr>
      <p:grpSpPr>
        <a:xfrm>
          <a:off x="0" y="0"/>
          <a:ext cx="0" cy="0"/>
          <a:chOff x="0" y="0"/>
          <a:chExt cx="0" cy="0"/>
        </a:xfrm>
      </p:grpSpPr>
      <p:sp>
        <p:nvSpPr>
          <p:cNvPr id="9" name="Rectangle 8"/>
          <p:cNvSpPr/>
          <p:nvPr userDrawn="1"/>
        </p:nvSpPr>
        <p:spPr bwMode="gray">
          <a:xfrm>
            <a:off x="242937" y="0"/>
            <a:ext cx="8656646" cy="1721644"/>
          </a:xfrm>
          <a:prstGeom prst="rect">
            <a:avLst/>
          </a:prstGeom>
          <a:solidFill>
            <a:schemeClr val="accent1"/>
          </a:solidFill>
          <a:ln w="9525" algn="ctr">
            <a:noFill/>
            <a:miter lim="800000"/>
            <a:headEnd/>
            <a:tailEnd/>
          </a:ln>
        </p:spPr>
        <p:txBody>
          <a:bodyPr lIns="80351" tIns="64280" rIns="80351" bIns="64280" rtlCol="0" anchor="ctr"/>
          <a:lstStyle/>
          <a:p>
            <a:pPr marR="0" algn="ctr" defTabSz="816364" eaLnBrk="1" fontAlgn="base" latinLnBrk="0" hangingPunct="1">
              <a:lnSpc>
                <a:spcPct val="100000"/>
              </a:lnSpc>
              <a:spcBef>
                <a:spcPct val="50000"/>
              </a:spcBef>
              <a:spcAft>
                <a:spcPct val="0"/>
              </a:spcAft>
              <a:buClr>
                <a:srgbClr val="F0AB00"/>
              </a:buClr>
              <a:buSzPct val="80000"/>
              <a:tabLst/>
            </a:pPr>
            <a:endParaRPr kumimoji="0" lang="en-US" sz="1400" b="0" i="0" u="none" strike="noStrike" kern="0" cap="none" spc="0" normalizeH="0" baseline="0" noProof="0" dirty="0" err="1" smtClean="0">
              <a:ln>
                <a:noFill/>
              </a:ln>
              <a:effectLst/>
              <a:uLnTx/>
              <a:uFillTx/>
              <a:latin typeface="나눔고딕"/>
              <a:ea typeface="나눔고딕"/>
              <a:cs typeface="나눔고딕"/>
            </a:endParaRPr>
          </a:p>
        </p:txBody>
      </p:sp>
      <p:sp>
        <p:nvSpPr>
          <p:cNvPr id="2" name="Title 1"/>
          <p:cNvSpPr>
            <a:spLocks noGrp="1"/>
          </p:cNvSpPr>
          <p:nvPr>
            <p:ph type="ctrTitle" hasCustomPrompt="1"/>
          </p:nvPr>
        </p:nvSpPr>
        <p:spPr bwMode="gray">
          <a:xfrm>
            <a:off x="242937" y="1833302"/>
            <a:ext cx="8656646" cy="692337"/>
          </a:xfrm>
        </p:spPr>
        <p:txBody>
          <a:bodyPr anchor="t" anchorCtr="0">
            <a:noAutofit/>
          </a:bodyPr>
          <a:lstStyle>
            <a:lvl1pPr>
              <a:defRPr sz="4500">
                <a:solidFill>
                  <a:schemeClr val="tx1"/>
                </a:solidFill>
                <a:latin typeface="나눔고딕"/>
                <a:ea typeface="나눔고딕"/>
                <a:cs typeface="나눔고딕"/>
              </a:defRPr>
            </a:lvl1pPr>
          </a:lstStyle>
          <a:p>
            <a:r>
              <a:rPr lang="en-US" dirty="0" smtClean="0"/>
              <a:t>Divider page</a:t>
            </a:r>
            <a:endParaRPr lang="en-US" dirty="0"/>
          </a:p>
        </p:txBody>
      </p:sp>
      <p:sp>
        <p:nvSpPr>
          <p:cNvPr id="93" name="Text Placeholder 92"/>
          <p:cNvSpPr>
            <a:spLocks noGrp="1"/>
          </p:cNvSpPr>
          <p:nvPr>
            <p:ph type="body" sz="quarter" idx="10" hasCustomPrompt="1"/>
          </p:nvPr>
        </p:nvSpPr>
        <p:spPr>
          <a:xfrm>
            <a:off x="242937" y="2629803"/>
            <a:ext cx="8656646" cy="465535"/>
          </a:xfrm>
        </p:spPr>
        <p:txBody>
          <a:bodyPr/>
          <a:lstStyle>
            <a:lvl1pPr>
              <a:spcBef>
                <a:spcPts val="1071"/>
              </a:spcBef>
              <a:defRPr sz="1400" b="0">
                <a:latin typeface="나눔고딕"/>
                <a:ea typeface="나눔고딕"/>
                <a:cs typeface="나눔고딕"/>
              </a:defRPr>
            </a:lvl1pPr>
          </a:lstStyle>
          <a:p>
            <a:r>
              <a:rPr lang="en-US" dirty="0" smtClean="0"/>
              <a:t>Subtitle if needed</a:t>
            </a:r>
          </a:p>
        </p:txBody>
      </p:sp>
      <p:pic>
        <p:nvPicPr>
          <p:cNvPr id="6" name="Picture 5" descr="SAP_grad_R_pref.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4021" y="4561741"/>
            <a:ext cx="684757" cy="340121"/>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with Supergraphic">
    <p:bg bwMode="gray">
      <p:bgRef idx="1001">
        <a:schemeClr val="bg1"/>
      </p:bgRef>
    </p:bg>
    <p:spTree>
      <p:nvGrpSpPr>
        <p:cNvPr id="1" name=""/>
        <p:cNvGrpSpPr/>
        <p:nvPr/>
      </p:nvGrpSpPr>
      <p:grpSpPr>
        <a:xfrm>
          <a:off x="0" y="0"/>
          <a:ext cx="0" cy="0"/>
          <a:chOff x="0" y="0"/>
          <a:chExt cx="0" cy="0"/>
        </a:xfrm>
      </p:grpSpPr>
      <p:sp>
        <p:nvSpPr>
          <p:cNvPr id="9" name="Rectangle 8"/>
          <p:cNvSpPr/>
          <p:nvPr userDrawn="1"/>
        </p:nvSpPr>
        <p:spPr bwMode="gray">
          <a:xfrm>
            <a:off x="242937" y="0"/>
            <a:ext cx="8656646" cy="1721644"/>
          </a:xfrm>
          <a:prstGeom prst="rect">
            <a:avLst/>
          </a:prstGeom>
          <a:solidFill>
            <a:schemeClr val="accent1"/>
          </a:solidFill>
          <a:ln w="9525" algn="ctr">
            <a:noFill/>
            <a:miter lim="800000"/>
            <a:headEnd/>
            <a:tailEnd/>
          </a:ln>
        </p:spPr>
        <p:txBody>
          <a:bodyPr lIns="80351" tIns="64280" rIns="80351" bIns="64280" rtlCol="0" anchor="ctr"/>
          <a:lstStyle/>
          <a:p>
            <a:pPr marR="0" algn="ctr" defTabSz="816364" eaLnBrk="1" fontAlgn="base" latinLnBrk="0" hangingPunct="1">
              <a:lnSpc>
                <a:spcPct val="100000"/>
              </a:lnSpc>
              <a:spcBef>
                <a:spcPct val="50000"/>
              </a:spcBef>
              <a:spcAft>
                <a:spcPct val="0"/>
              </a:spcAft>
              <a:buClr>
                <a:srgbClr val="F0AB00"/>
              </a:buClr>
              <a:buSzPct val="80000"/>
              <a:tabLst/>
            </a:pPr>
            <a:endParaRPr kumimoji="0" lang="en-US" sz="1400" b="0" i="0" u="none" strike="noStrike" kern="0" cap="none" spc="0" normalizeH="0" baseline="0" noProof="0" dirty="0" err="1" smtClean="0">
              <a:ln>
                <a:noFill/>
              </a:ln>
              <a:effectLst/>
              <a:uLnTx/>
              <a:uFillTx/>
              <a:latin typeface="나눔고딕"/>
              <a:ea typeface="나눔고딕"/>
              <a:cs typeface="나눔고딕"/>
            </a:endParaRPr>
          </a:p>
        </p:txBody>
      </p:sp>
      <p:sp>
        <p:nvSpPr>
          <p:cNvPr id="2" name="Title 1"/>
          <p:cNvSpPr>
            <a:spLocks noGrp="1"/>
          </p:cNvSpPr>
          <p:nvPr>
            <p:ph type="ctrTitle" hasCustomPrompt="1"/>
          </p:nvPr>
        </p:nvSpPr>
        <p:spPr bwMode="gray">
          <a:xfrm>
            <a:off x="242937" y="1833302"/>
            <a:ext cx="8656646" cy="692337"/>
          </a:xfrm>
        </p:spPr>
        <p:txBody>
          <a:bodyPr anchor="t" anchorCtr="0">
            <a:noAutofit/>
          </a:bodyPr>
          <a:lstStyle>
            <a:lvl1pPr>
              <a:defRPr sz="4500">
                <a:solidFill>
                  <a:schemeClr val="tx1"/>
                </a:solidFill>
                <a:latin typeface="나눔고딕"/>
                <a:ea typeface="나눔고딕"/>
                <a:cs typeface="나눔고딕"/>
              </a:defRPr>
            </a:lvl1pPr>
          </a:lstStyle>
          <a:p>
            <a:r>
              <a:rPr lang="en-US" dirty="0" smtClean="0"/>
              <a:t>Divider page</a:t>
            </a:r>
            <a:endParaRPr lang="de-DE" dirty="0"/>
          </a:p>
        </p:txBody>
      </p:sp>
      <p:sp>
        <p:nvSpPr>
          <p:cNvPr id="93" name="Text Placeholder 92"/>
          <p:cNvSpPr>
            <a:spLocks noGrp="1"/>
          </p:cNvSpPr>
          <p:nvPr>
            <p:ph type="body" sz="quarter" idx="10" hasCustomPrompt="1"/>
          </p:nvPr>
        </p:nvSpPr>
        <p:spPr>
          <a:xfrm>
            <a:off x="242937" y="2629803"/>
            <a:ext cx="8656646" cy="465535"/>
          </a:xfrm>
        </p:spPr>
        <p:txBody>
          <a:bodyPr/>
          <a:lstStyle>
            <a:lvl1pPr>
              <a:spcBef>
                <a:spcPts val="1071"/>
              </a:spcBef>
              <a:defRPr sz="1400" b="0">
                <a:latin typeface="나눔고딕"/>
                <a:ea typeface="나눔고딕"/>
                <a:cs typeface="나눔고딕"/>
              </a:defRPr>
            </a:lvl1pPr>
          </a:lstStyle>
          <a:p>
            <a:r>
              <a:rPr lang="en-US" dirty="0" smtClean="0"/>
              <a:t>Subtitle if needed</a:t>
            </a:r>
          </a:p>
        </p:txBody>
      </p:sp>
      <p:pic>
        <p:nvPicPr>
          <p:cNvPr id="6" name="Picture 5" descr="SAP_grad_R_pref.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4021" y="4561741"/>
            <a:ext cx="684757" cy="340121"/>
          </a:xfrm>
          <a:prstGeom prst="rect">
            <a:avLst/>
          </a:prstGeom>
          <a:noFill/>
          <a:ln>
            <a:noFill/>
          </a:ln>
        </p:spPr>
      </p:pic>
      <p:pic>
        <p:nvPicPr>
          <p:cNvPr id="8" name="Picture 7" descr="\\dwdf032\cmedia\Templates_Guidelines\eOn\_Presentations\_Templates\Cloud_from_BrandTool\SAP_Cloud_lg_rgb_65.png"/>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4666826" y="1"/>
            <a:ext cx="4232761" cy="1721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67850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age with picture">
    <p:bg bwMode="gray">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42937" y="121500"/>
            <a:ext cx="8656646" cy="1601100"/>
          </a:xfrm>
          <a:solidFill>
            <a:schemeClr val="bg1">
              <a:lumMod val="95000"/>
            </a:schemeClr>
          </a:solidFill>
        </p:spPr>
        <p:txBody>
          <a:bodyPr tIns="449965" anchor="t" anchorCtr="0"/>
          <a:lstStyle>
            <a:lvl1pPr algn="ctr">
              <a:defRPr b="0">
                <a:latin typeface="나눔고딕"/>
                <a:ea typeface="나눔고딕"/>
                <a:cs typeface="나눔고딕"/>
              </a:defRPr>
            </a:lvl1pPr>
          </a:lstStyle>
          <a:p>
            <a:r>
              <a:rPr lang="en-US" smtClean="0"/>
              <a:t>Click icon to add picture</a:t>
            </a:r>
            <a:endParaRPr lang="en-US" dirty="0"/>
          </a:p>
        </p:txBody>
      </p:sp>
      <p:sp>
        <p:nvSpPr>
          <p:cNvPr id="2" name="Title 1"/>
          <p:cNvSpPr>
            <a:spLocks noGrp="1"/>
          </p:cNvSpPr>
          <p:nvPr>
            <p:ph type="ctrTitle" hasCustomPrompt="1"/>
          </p:nvPr>
        </p:nvSpPr>
        <p:spPr bwMode="gray">
          <a:xfrm>
            <a:off x="242937" y="1833302"/>
            <a:ext cx="8656646" cy="692337"/>
          </a:xfrm>
        </p:spPr>
        <p:txBody>
          <a:bodyPr anchor="t" anchorCtr="0">
            <a:noAutofit/>
          </a:bodyPr>
          <a:lstStyle>
            <a:lvl1pPr>
              <a:defRPr sz="4500">
                <a:solidFill>
                  <a:schemeClr val="tx1"/>
                </a:solidFill>
                <a:latin typeface="나눔고딕"/>
                <a:ea typeface="나눔고딕"/>
                <a:cs typeface="나눔고딕"/>
              </a:defRPr>
            </a:lvl1pPr>
          </a:lstStyle>
          <a:p>
            <a:r>
              <a:rPr lang="en-US" dirty="0" smtClean="0"/>
              <a:t>Divider page</a:t>
            </a:r>
            <a:endParaRPr lang="en-US" dirty="0"/>
          </a:p>
        </p:txBody>
      </p:sp>
      <p:sp>
        <p:nvSpPr>
          <p:cNvPr id="12" name="Rectangle 11"/>
          <p:cNvSpPr/>
          <p:nvPr userDrawn="1"/>
        </p:nvSpPr>
        <p:spPr bwMode="gray">
          <a:xfrm>
            <a:off x="242937" y="0"/>
            <a:ext cx="8656646" cy="121500"/>
          </a:xfrm>
          <a:prstGeom prst="rect">
            <a:avLst/>
          </a:prstGeom>
          <a:solidFill>
            <a:schemeClr val="accent1"/>
          </a:solidFill>
          <a:ln w="9525" algn="ctr">
            <a:noFill/>
            <a:miter lim="800000"/>
            <a:headEnd/>
            <a:tailEnd/>
          </a:ln>
        </p:spPr>
        <p:txBody>
          <a:bodyPr lIns="80351" tIns="64280" rIns="80351" bIns="64280" rtlCol="0" anchor="ctr"/>
          <a:lstStyle/>
          <a:p>
            <a:pPr marR="0" algn="ctr" defTabSz="816364" eaLnBrk="1" fontAlgn="base" latinLnBrk="0" hangingPunct="1">
              <a:lnSpc>
                <a:spcPct val="100000"/>
              </a:lnSpc>
              <a:spcBef>
                <a:spcPct val="50000"/>
              </a:spcBef>
              <a:spcAft>
                <a:spcPct val="0"/>
              </a:spcAft>
              <a:buClr>
                <a:srgbClr val="F0AB00"/>
              </a:buClr>
              <a:buSzPct val="80000"/>
              <a:tabLst/>
            </a:pPr>
            <a:endParaRPr kumimoji="0" lang="en-US" sz="1400" b="0" i="0" u="none" strike="noStrike" kern="0" cap="none" spc="0" normalizeH="0" baseline="0" noProof="0" dirty="0" err="1" smtClean="0">
              <a:ln>
                <a:noFill/>
              </a:ln>
              <a:effectLst/>
              <a:uLnTx/>
              <a:uFillTx/>
              <a:latin typeface="나눔고딕"/>
              <a:ea typeface="나눔고딕"/>
              <a:cs typeface="나눔고딕"/>
            </a:endParaRPr>
          </a:p>
        </p:txBody>
      </p:sp>
      <p:sp>
        <p:nvSpPr>
          <p:cNvPr id="93" name="Text Placeholder 92"/>
          <p:cNvSpPr>
            <a:spLocks noGrp="1"/>
          </p:cNvSpPr>
          <p:nvPr>
            <p:ph type="body" sz="quarter" idx="10" hasCustomPrompt="1"/>
          </p:nvPr>
        </p:nvSpPr>
        <p:spPr>
          <a:xfrm>
            <a:off x="242937" y="2629803"/>
            <a:ext cx="8656646" cy="465535"/>
          </a:xfrm>
        </p:spPr>
        <p:txBody>
          <a:bodyPr/>
          <a:lstStyle>
            <a:lvl1pPr>
              <a:spcBef>
                <a:spcPts val="1071"/>
              </a:spcBef>
              <a:defRPr sz="1400" b="0">
                <a:latin typeface="나눔고딕"/>
                <a:ea typeface="나눔고딕"/>
                <a:cs typeface="나눔고딕"/>
              </a:defRPr>
            </a:lvl1pPr>
          </a:lstStyle>
          <a:p>
            <a:r>
              <a:rPr lang="en-US" dirty="0" smtClean="0"/>
              <a:t>Subtitle if needed</a:t>
            </a:r>
          </a:p>
        </p:txBody>
      </p:sp>
      <p:pic>
        <p:nvPicPr>
          <p:cNvPr id="7" name="Picture 6" descr="SAP_grad_R_pref.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4021" y="4561741"/>
            <a:ext cx="684757" cy="340121"/>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act / Thank You">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242937" y="1833302"/>
            <a:ext cx="8656646" cy="692337"/>
          </a:xfrm>
        </p:spPr>
        <p:txBody>
          <a:bodyPr anchor="t" anchorCtr="0">
            <a:noAutofit/>
          </a:bodyPr>
          <a:lstStyle>
            <a:lvl1pPr>
              <a:defRPr sz="4500">
                <a:solidFill>
                  <a:schemeClr val="tx1"/>
                </a:solidFill>
                <a:latin typeface="나눔고딕"/>
                <a:ea typeface="나눔고딕"/>
                <a:cs typeface="나눔고딕"/>
              </a:defRPr>
            </a:lvl1pPr>
          </a:lstStyle>
          <a:p>
            <a:r>
              <a:rPr lang="en-US" dirty="0" smtClean="0"/>
              <a:t>Thank you</a:t>
            </a:r>
            <a:endParaRPr lang="en-US" dirty="0"/>
          </a:p>
        </p:txBody>
      </p:sp>
      <p:sp>
        <p:nvSpPr>
          <p:cNvPr id="12" name="Rectangle 11"/>
          <p:cNvSpPr/>
          <p:nvPr userDrawn="1"/>
        </p:nvSpPr>
        <p:spPr bwMode="gray">
          <a:xfrm>
            <a:off x="242937" y="0"/>
            <a:ext cx="8656646" cy="121500"/>
          </a:xfrm>
          <a:prstGeom prst="rect">
            <a:avLst/>
          </a:prstGeom>
          <a:solidFill>
            <a:schemeClr val="accent1"/>
          </a:solidFill>
          <a:ln w="9525" algn="ctr">
            <a:noFill/>
            <a:miter lim="800000"/>
            <a:headEnd/>
            <a:tailEnd/>
          </a:ln>
        </p:spPr>
        <p:txBody>
          <a:bodyPr lIns="80351" tIns="64280" rIns="80351" bIns="64280" rtlCol="0" anchor="ctr"/>
          <a:lstStyle/>
          <a:p>
            <a:pPr marR="0" algn="ctr" defTabSz="816364" eaLnBrk="1" fontAlgn="base" latinLnBrk="0" hangingPunct="1">
              <a:lnSpc>
                <a:spcPct val="100000"/>
              </a:lnSpc>
              <a:spcBef>
                <a:spcPct val="50000"/>
              </a:spcBef>
              <a:spcAft>
                <a:spcPct val="0"/>
              </a:spcAft>
              <a:buClr>
                <a:srgbClr val="F0AB00"/>
              </a:buClr>
              <a:buSzPct val="80000"/>
              <a:tabLst/>
            </a:pPr>
            <a:endParaRPr kumimoji="0" lang="en-US" sz="1400" b="0" i="0" u="none" strike="noStrike" kern="0" cap="none" spc="0" normalizeH="0" baseline="0" noProof="0" dirty="0" err="1" smtClean="0">
              <a:ln>
                <a:noFill/>
              </a:ln>
              <a:effectLst/>
              <a:uLnTx/>
              <a:uFillTx/>
              <a:latin typeface="나눔고딕"/>
              <a:ea typeface="나눔고딕"/>
              <a:cs typeface="나눔고딕"/>
            </a:endParaRPr>
          </a:p>
        </p:txBody>
      </p:sp>
      <p:sp>
        <p:nvSpPr>
          <p:cNvPr id="93" name="Text Placeholder 92"/>
          <p:cNvSpPr>
            <a:spLocks noGrp="1"/>
          </p:cNvSpPr>
          <p:nvPr>
            <p:ph type="body" sz="quarter" idx="10" hasCustomPrompt="1"/>
          </p:nvPr>
        </p:nvSpPr>
        <p:spPr>
          <a:xfrm>
            <a:off x="242937" y="3176611"/>
            <a:ext cx="8656646" cy="1384674"/>
          </a:xfrm>
        </p:spPr>
        <p:txBody>
          <a:bodyPr anchor="b" anchorCtr="0">
            <a:noAutofit/>
          </a:bodyPr>
          <a:lstStyle>
            <a:lvl1pPr>
              <a:spcBef>
                <a:spcPts val="0"/>
              </a:spcBef>
              <a:defRPr sz="1500" b="0">
                <a:latin typeface="나눔고딕"/>
                <a:ea typeface="나눔고딕"/>
                <a:cs typeface="나눔고딕"/>
              </a:defRPr>
            </a:lvl1pPr>
          </a:lstStyle>
          <a:p>
            <a:r>
              <a:rPr lang="en-US" dirty="0" smtClean="0"/>
              <a:t>Contact information:</a:t>
            </a:r>
          </a:p>
          <a:p>
            <a:endParaRPr lang="en-US" dirty="0" smtClean="0"/>
          </a:p>
          <a:p>
            <a:r>
              <a:rPr lang="en-US" dirty="0" smtClean="0"/>
              <a:t>F name MI. L name</a:t>
            </a:r>
          </a:p>
          <a:p>
            <a:r>
              <a:rPr lang="en-US" dirty="0" smtClean="0"/>
              <a:t>Title</a:t>
            </a:r>
          </a:p>
          <a:p>
            <a:r>
              <a:rPr lang="en-US" dirty="0" smtClean="0"/>
              <a:t>Address</a:t>
            </a:r>
          </a:p>
          <a:p>
            <a:r>
              <a:rPr lang="en-US" dirty="0" smtClean="0"/>
              <a:t>Phone number</a:t>
            </a:r>
          </a:p>
        </p:txBody>
      </p:sp>
      <p:pic>
        <p:nvPicPr>
          <p:cNvPr id="175" name="Picture 174" descr="SAP_grad_R_pref.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2937" y="358974"/>
            <a:ext cx="1369514" cy="680242"/>
          </a:xfrm>
          <a:prstGeom prst="rect">
            <a:avLst/>
          </a:prstGeom>
          <a:noFill/>
          <a:ln>
            <a:noFill/>
          </a:ln>
        </p:spPr>
      </p:pic>
      <p:sp>
        <p:nvSpPr>
          <p:cNvPr id="8" name="TextBox 7"/>
          <p:cNvSpPr txBox="1"/>
          <p:nvPr userDrawn="1"/>
        </p:nvSpPr>
        <p:spPr bwMode="black">
          <a:xfrm>
            <a:off x="242942" y="4965608"/>
            <a:ext cx="2693833" cy="107722"/>
          </a:xfrm>
          <a:prstGeom prst="rect">
            <a:avLst/>
          </a:prstGeom>
          <a:noFill/>
        </p:spPr>
        <p:txBody>
          <a:bodyPr wrap="none" lIns="64280" tIns="0" rIns="0" bIns="0" rtlCol="0">
            <a:spAutoFit/>
          </a:bodyPr>
          <a:lstStyle/>
          <a:p>
            <a:pPr marL="99873" indent="-99873" algn="l">
              <a:buClrTx/>
              <a:buFont typeface="Arial" pitchFamily="34" charset="0"/>
              <a:buChar char="©"/>
              <a:tabLst/>
            </a:pPr>
            <a:r>
              <a:rPr lang="en-US" altLang="ja-JP" sz="700" noProof="0" dirty="0" smtClean="0">
                <a:solidFill>
                  <a:schemeClr val="tx1"/>
                </a:solidFill>
                <a:latin typeface="나눔고딕"/>
                <a:ea typeface="나눔고딕"/>
                <a:cs typeface="나눔고딕"/>
              </a:rPr>
              <a:t>2014 SAP SE or an SAP affiliate company. All rights reserved.</a:t>
            </a:r>
          </a:p>
        </p:txBody>
      </p:sp>
      <p:sp>
        <p:nvSpPr>
          <p:cNvPr id="9" name="TextBox 8"/>
          <p:cNvSpPr txBox="1"/>
          <p:nvPr userDrawn="1"/>
        </p:nvSpPr>
        <p:spPr bwMode="black">
          <a:xfrm>
            <a:off x="8610727" y="4965608"/>
            <a:ext cx="288068" cy="107722"/>
          </a:xfrm>
          <a:prstGeom prst="rect">
            <a:avLst/>
          </a:prstGeom>
          <a:noFill/>
        </p:spPr>
        <p:txBody>
          <a:bodyPr wrap="none" lIns="0" tIns="0" rIns="64280" bIns="0" rtlCol="0">
            <a:spAutoFit/>
          </a:bodyPr>
          <a:lstStyle/>
          <a:p>
            <a:pPr marL="83621" indent="-83621" algn="r">
              <a:buClr>
                <a:schemeClr val="accent2"/>
              </a:buClr>
              <a:buFont typeface="Arial" pitchFamily="34" charset="0"/>
              <a:buNone/>
            </a:pPr>
            <a:fld id="{0BDC132A-5C91-4078-9777-31DA19A62E0A}" type="slidenum">
              <a:rPr lang="en-US" sz="700" baseline="0" noProof="0" smtClean="0">
                <a:solidFill>
                  <a:srgbClr val="000000"/>
                </a:solidFill>
                <a:latin typeface="나눔고딕"/>
                <a:ea typeface="나눔고딕"/>
                <a:cs typeface="나눔고딕"/>
              </a:rPr>
              <a:pPr marL="83621" indent="-83621" algn="r">
                <a:buClr>
                  <a:schemeClr val="accent2"/>
                </a:buClr>
                <a:buFont typeface="Arial" pitchFamily="34" charset="0"/>
                <a:buNone/>
              </a:pPr>
              <a:t>‹#›</a:t>
            </a:fld>
            <a:endParaRPr lang="en-US" sz="700" noProof="0" dirty="0" smtClean="0">
              <a:solidFill>
                <a:srgbClr val="000000"/>
              </a:solidFill>
              <a:latin typeface="나눔고딕"/>
              <a:ea typeface="나눔고딕"/>
              <a:cs typeface="나눔고딕"/>
            </a:endParaRPr>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나눔고딕"/>
                <a:ea typeface="나눔고딕"/>
                <a:cs typeface="나눔고딕"/>
              </a:defRPr>
            </a:lvl1pPr>
          </a:lstStyle>
          <a:p>
            <a:r>
              <a:rPr lang="en-US" dirty="0" smtClean="0"/>
              <a:t>&lt;Agenda&gt;</a:t>
            </a:r>
            <a:endParaRPr lang="en-US" dirty="0"/>
          </a:p>
        </p:txBody>
      </p:sp>
      <p:sp>
        <p:nvSpPr>
          <p:cNvPr id="4" name="Text Placeholder 3"/>
          <p:cNvSpPr>
            <a:spLocks noGrp="1"/>
          </p:cNvSpPr>
          <p:nvPr>
            <p:ph type="body" sz="quarter" idx="10" hasCustomPrompt="1"/>
          </p:nvPr>
        </p:nvSpPr>
        <p:spPr>
          <a:xfrm>
            <a:off x="242937" y="1269004"/>
            <a:ext cx="8656646" cy="2873863"/>
          </a:xfrm>
        </p:spPr>
        <p:txBody>
          <a:bodyPr>
            <a:noAutofit/>
          </a:bodyPr>
          <a:lstStyle>
            <a:lvl1pPr marL="0" marR="0" indent="0" algn="l" defTabSz="816364" rtl="0" eaLnBrk="1" fontAlgn="auto" latinLnBrk="0" hangingPunct="1">
              <a:lnSpc>
                <a:spcPct val="100000"/>
              </a:lnSpc>
              <a:spcBef>
                <a:spcPts val="900"/>
              </a:spcBef>
              <a:spcAft>
                <a:spcPts val="0"/>
              </a:spcAft>
              <a:buClr>
                <a:schemeClr val="accent1"/>
              </a:buClr>
              <a:buSzPct val="80000"/>
              <a:buFontTx/>
              <a:buNone/>
              <a:tabLst/>
              <a:defRPr sz="1500" b="0">
                <a:latin typeface="나눔고딕"/>
                <a:ea typeface="나눔고딕"/>
                <a:cs typeface="나눔고딕"/>
              </a:defRPr>
            </a:lvl1pPr>
            <a:lvl2pPr marL="134964" marR="0" indent="-134964" algn="l" defTabSz="816364" rtl="0" eaLnBrk="1" fontAlgn="auto" latinLnBrk="0" hangingPunct="1">
              <a:lnSpc>
                <a:spcPct val="100000"/>
              </a:lnSpc>
              <a:spcBef>
                <a:spcPts val="450"/>
              </a:spcBef>
              <a:spcAft>
                <a:spcPts val="0"/>
              </a:spcAft>
              <a:buClr>
                <a:schemeClr val="accent1"/>
              </a:buClr>
              <a:buSzPct val="100000"/>
              <a:buFont typeface="Wingdings" pitchFamily="2" charset="2"/>
              <a:buChar char=""/>
              <a:tabLst/>
              <a:defRPr sz="1300">
                <a:latin typeface="나눔고딕"/>
                <a:ea typeface="나눔고딕"/>
                <a:cs typeface="나눔고딕"/>
              </a:defRPr>
            </a:lvl2pPr>
            <a:lvl3pPr marL="269928" marR="0" indent="-134505" algn="l" defTabSz="816364" rtl="0" eaLnBrk="1" fontAlgn="auto" latinLnBrk="0" hangingPunct="1">
              <a:lnSpc>
                <a:spcPct val="100000"/>
              </a:lnSpc>
              <a:spcBef>
                <a:spcPts val="300"/>
              </a:spcBef>
              <a:spcAft>
                <a:spcPts val="0"/>
              </a:spcAft>
              <a:buClr>
                <a:schemeClr val="accent2"/>
              </a:buClr>
              <a:buSzPct val="100000"/>
              <a:buFont typeface="Arial" pitchFamily="34" charset="0"/>
              <a:buChar char="–"/>
              <a:tabLst/>
              <a:defRPr sz="1300" baseline="0">
                <a:latin typeface="나눔고딕"/>
                <a:ea typeface="나눔고딕"/>
                <a:cs typeface="나눔고딕"/>
              </a:defRPr>
            </a:lvl3pPr>
            <a:lvl4pPr marL="404892" marR="0" indent="-134964" algn="l" defTabSz="816364" rtl="0" eaLnBrk="1" fontAlgn="auto" latinLnBrk="0" hangingPunct="1">
              <a:lnSpc>
                <a:spcPct val="100000"/>
              </a:lnSpc>
              <a:spcBef>
                <a:spcPts val="187"/>
              </a:spcBef>
              <a:spcAft>
                <a:spcPts val="0"/>
              </a:spcAft>
              <a:buClr>
                <a:schemeClr val="accent2"/>
              </a:buClr>
              <a:buSzPct val="100000"/>
              <a:buFont typeface="Courier New" pitchFamily="49" charset="0"/>
              <a:buChar char="o"/>
              <a:tabLst/>
              <a:defRPr sz="1200">
                <a:latin typeface="나눔고딕"/>
                <a:ea typeface="나눔고딕"/>
                <a:cs typeface="나눔고딕"/>
              </a:defRPr>
            </a:lvl4pPr>
            <a:lvl5pPr>
              <a:buClr>
                <a:schemeClr val="accent2"/>
              </a:buClr>
              <a:buFont typeface="Arial" pitchFamily="34" charset="0"/>
              <a:buChar char="–"/>
              <a:defRPr/>
            </a:lvl5pPr>
          </a:lstStyle>
          <a:p>
            <a:pPr lvl="0"/>
            <a:r>
              <a:rPr lang="en-US" dirty="0" smtClean="0"/>
              <a:t>Agenda Item/Divider Headline</a:t>
            </a:r>
          </a:p>
          <a:p>
            <a:pPr lvl="1"/>
            <a:r>
              <a:rPr lang="en-US" dirty="0" smtClean="0"/>
              <a:t>Details</a:t>
            </a:r>
          </a:p>
          <a:p>
            <a:pPr lvl="2"/>
            <a:r>
              <a:rPr lang="en-US" dirty="0" smtClean="0"/>
              <a:t>Third Level</a:t>
            </a:r>
          </a:p>
          <a:p>
            <a:pPr lvl="3"/>
            <a:r>
              <a:rPr lang="en-US" dirty="0" smtClean="0"/>
              <a:t>Fourth Level</a:t>
            </a:r>
          </a:p>
          <a:p>
            <a:endParaRPr lang="en-US" dirty="0" smtClean="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42937" y="243000"/>
            <a:ext cx="8656646" cy="567000"/>
          </a:xfrm>
          <a:prstGeom prst="rect">
            <a:avLst/>
          </a:prstGeom>
        </p:spPr>
        <p:txBody>
          <a:bodyPr vert="horz" lIns="0" tIns="0" rIns="0" bIns="0" rtlCol="0" anchor="ctr" anchorCtr="0">
            <a:noAutofit/>
          </a:bodyPr>
          <a:lstStyle/>
          <a:p>
            <a:r>
              <a:rPr lang="en-US" noProof="0" dirty="0" smtClean="0"/>
              <a:t>Insert page title</a:t>
            </a:r>
            <a:endParaRPr lang="en-US" noProof="0" dirty="0"/>
          </a:p>
        </p:txBody>
      </p:sp>
      <p:sp>
        <p:nvSpPr>
          <p:cNvPr id="3" name="Text Placeholder 2"/>
          <p:cNvSpPr>
            <a:spLocks noGrp="1"/>
          </p:cNvSpPr>
          <p:nvPr>
            <p:ph type="body" idx="1"/>
          </p:nvPr>
        </p:nvSpPr>
        <p:spPr bwMode="gray">
          <a:xfrm>
            <a:off x="242937" y="1268019"/>
            <a:ext cx="8656646" cy="3293269"/>
          </a:xfrm>
          <a:prstGeom prst="rect">
            <a:avLst/>
          </a:prstGeom>
        </p:spPr>
        <p:txBody>
          <a:bodyPr vert="horz" lIns="0" tIns="0" rIns="0" bIns="0" rtlCol="0">
            <a:noAutofit/>
          </a:bodyPr>
          <a:lstStyle/>
          <a:p>
            <a:pPr lvl="0"/>
            <a:r>
              <a:rPr lang="en-US" noProof="0" dirty="0" smtClean="0"/>
              <a:t>First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33" name="Rectangle 32"/>
          <p:cNvSpPr/>
          <p:nvPr/>
        </p:nvSpPr>
        <p:spPr bwMode="gray">
          <a:xfrm>
            <a:off x="242937" y="0"/>
            <a:ext cx="8656646" cy="121500"/>
          </a:xfrm>
          <a:prstGeom prst="rect">
            <a:avLst/>
          </a:prstGeom>
          <a:solidFill>
            <a:schemeClr val="accent1"/>
          </a:solidFill>
          <a:ln w="9525" algn="ctr">
            <a:noFill/>
            <a:miter lim="800000"/>
            <a:headEnd/>
            <a:tailEnd/>
          </a:ln>
        </p:spPr>
        <p:txBody>
          <a:bodyPr lIns="80351" tIns="64280" rIns="80351" bIns="64280" rtlCol="0" anchor="ctr"/>
          <a:lstStyle/>
          <a:p>
            <a:pPr marR="0" algn="ctr" defTabSz="816364" eaLnBrk="1" fontAlgn="base" latinLnBrk="0" hangingPunct="1">
              <a:lnSpc>
                <a:spcPct val="100000"/>
              </a:lnSpc>
              <a:spcBef>
                <a:spcPct val="50000"/>
              </a:spcBef>
              <a:spcAft>
                <a:spcPct val="0"/>
              </a:spcAft>
              <a:buClr>
                <a:srgbClr val="F0AB00"/>
              </a:buClr>
              <a:buSzPct val="80000"/>
              <a:tabLst/>
            </a:pPr>
            <a:endParaRPr kumimoji="0" lang="en-US" sz="1400" b="0" i="0" u="none" strike="noStrike" kern="0" cap="none" spc="0" normalizeH="0" baseline="0" noProof="0" dirty="0" err="1" smtClean="0">
              <a:ln>
                <a:noFill/>
              </a:ln>
              <a:effectLst/>
              <a:uLnTx/>
              <a:uFillTx/>
              <a:latin typeface="나눔고딕"/>
              <a:ea typeface="나눔고딕"/>
              <a:cs typeface="나눔고딕"/>
            </a:endParaRPr>
          </a:p>
        </p:txBody>
      </p:sp>
      <p:sp>
        <p:nvSpPr>
          <p:cNvPr id="95" name="Rectangle 94"/>
          <p:cNvSpPr/>
          <p:nvPr/>
        </p:nvSpPr>
        <p:spPr bwMode="white">
          <a:xfrm>
            <a:off x="242937" y="4901804"/>
            <a:ext cx="8656646" cy="243000"/>
          </a:xfrm>
          <a:prstGeom prst="rect">
            <a:avLst/>
          </a:prstGeom>
          <a:solidFill>
            <a:schemeClr val="tx1"/>
          </a:solidFill>
          <a:ln w="9525" algn="ctr">
            <a:noFill/>
            <a:miter lim="800000"/>
            <a:headEnd/>
            <a:tailEnd/>
          </a:ln>
        </p:spPr>
        <p:txBody>
          <a:bodyPr lIns="80351" tIns="64280" rIns="80351" bIns="64280" rtlCol="0" anchor="ctr"/>
          <a:lstStyle/>
          <a:p>
            <a:pPr marR="0" algn="ctr" defTabSz="816364" eaLnBrk="1" fontAlgn="base" latinLnBrk="0" hangingPunct="1">
              <a:lnSpc>
                <a:spcPct val="100000"/>
              </a:lnSpc>
              <a:spcBef>
                <a:spcPct val="50000"/>
              </a:spcBef>
              <a:spcAft>
                <a:spcPct val="0"/>
              </a:spcAft>
              <a:buClr>
                <a:srgbClr val="F0AB00"/>
              </a:buClr>
              <a:buSzPct val="80000"/>
              <a:tabLst/>
            </a:pPr>
            <a:endParaRPr kumimoji="0" lang="en-US" sz="1400" b="0" i="0" u="none" strike="noStrike" kern="0" cap="none" spc="0" normalizeH="0" baseline="0" noProof="0" dirty="0" err="1" smtClean="0">
              <a:ln>
                <a:noFill/>
              </a:ln>
              <a:effectLst/>
              <a:uLnTx/>
              <a:uFillTx/>
              <a:latin typeface="나눔고딕"/>
              <a:ea typeface="나눔고딕"/>
              <a:cs typeface="나눔고딕"/>
            </a:endParaRPr>
          </a:p>
        </p:txBody>
      </p:sp>
      <p:sp>
        <p:nvSpPr>
          <p:cNvPr id="10" name="TextBox 9"/>
          <p:cNvSpPr txBox="1"/>
          <p:nvPr/>
        </p:nvSpPr>
        <p:spPr bwMode="black">
          <a:xfrm>
            <a:off x="242942" y="4965608"/>
            <a:ext cx="2693833" cy="107722"/>
          </a:xfrm>
          <a:prstGeom prst="rect">
            <a:avLst/>
          </a:prstGeom>
          <a:noFill/>
        </p:spPr>
        <p:txBody>
          <a:bodyPr wrap="none" lIns="64280" tIns="0" rIns="0" bIns="0" rtlCol="0">
            <a:spAutoFit/>
          </a:bodyPr>
          <a:lstStyle/>
          <a:p>
            <a:pPr marL="99873" indent="-99873" algn="l">
              <a:buClr>
                <a:schemeClr val="bg1"/>
              </a:buClr>
              <a:buFont typeface="Arial" pitchFamily="34" charset="0"/>
              <a:buChar char="©"/>
              <a:tabLst/>
            </a:pPr>
            <a:r>
              <a:rPr lang="en-US" altLang="ja-JP" sz="700" noProof="0" dirty="0" smtClean="0">
                <a:solidFill>
                  <a:schemeClr val="bg1"/>
                </a:solidFill>
                <a:latin typeface="나눔고딕"/>
                <a:ea typeface="나눔고딕"/>
                <a:cs typeface="나눔고딕"/>
              </a:rPr>
              <a:t>2015 SAP SE or an SAP affiliate company. All rights reserved.</a:t>
            </a:r>
          </a:p>
        </p:txBody>
      </p:sp>
      <p:sp>
        <p:nvSpPr>
          <p:cNvPr id="34" name="TextBox 33"/>
          <p:cNvSpPr txBox="1"/>
          <p:nvPr/>
        </p:nvSpPr>
        <p:spPr bwMode="black">
          <a:xfrm>
            <a:off x="8610727" y="4965608"/>
            <a:ext cx="288068" cy="107722"/>
          </a:xfrm>
          <a:prstGeom prst="rect">
            <a:avLst/>
          </a:prstGeom>
          <a:noFill/>
        </p:spPr>
        <p:txBody>
          <a:bodyPr wrap="none" lIns="0" tIns="0" rIns="64280" bIns="0" rtlCol="0">
            <a:spAutoFit/>
          </a:bodyPr>
          <a:lstStyle/>
          <a:p>
            <a:pPr marL="83621" indent="-83621" algn="r">
              <a:buClr>
                <a:schemeClr val="accent2"/>
              </a:buClr>
              <a:buFont typeface="Arial" pitchFamily="34" charset="0"/>
              <a:buNone/>
            </a:pPr>
            <a:fld id="{0BDC132A-5C91-4078-9777-31DA19A62E0A}" type="slidenum">
              <a:rPr lang="en-US" sz="700" baseline="0" noProof="0" smtClean="0">
                <a:solidFill>
                  <a:schemeClr val="bg1"/>
                </a:solidFill>
                <a:latin typeface="나눔고딕"/>
                <a:ea typeface="나눔고딕"/>
                <a:cs typeface="나눔고딕"/>
              </a:rPr>
              <a:pPr marL="83621" indent="-83621" algn="r">
                <a:buClr>
                  <a:schemeClr val="accent2"/>
                </a:buClr>
                <a:buFont typeface="Arial" pitchFamily="34" charset="0"/>
                <a:buNone/>
              </a:pPr>
              <a:t>‹#›</a:t>
            </a:fld>
            <a:endParaRPr lang="en-US" sz="700" noProof="0" dirty="0" smtClean="0">
              <a:solidFill>
                <a:schemeClr val="bg1"/>
              </a:solidFill>
              <a:latin typeface="나눔고딕"/>
              <a:ea typeface="나눔고딕"/>
              <a:cs typeface="나눔고딕"/>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9" r:id="rId3"/>
    <p:sldLayoutId id="2147483708" r:id="rId4"/>
    <p:sldLayoutId id="2147483704" r:id="rId5"/>
    <p:sldLayoutId id="2147483711" r:id="rId6"/>
    <p:sldLayoutId id="2147483689" r:id="rId7"/>
    <p:sldLayoutId id="2147483702" r:id="rId8"/>
    <p:sldLayoutId id="2147483684" r:id="rId9"/>
    <p:sldLayoutId id="2147483665" r:id="rId10"/>
    <p:sldLayoutId id="2147483683" r:id="rId11"/>
    <p:sldLayoutId id="2147483687" r:id="rId12"/>
    <p:sldLayoutId id="2147483710" r:id="rId13"/>
    <p:sldLayoutId id="2147483686" r:id="rId14"/>
    <p:sldLayoutId id="2147483669" r:id="rId15"/>
    <p:sldLayoutId id="2147483691" r:id="rId16"/>
    <p:sldLayoutId id="2147483688" r:id="rId17"/>
    <p:sldLayoutId id="2147483703" r:id="rId18"/>
    <p:sldLayoutId id="2147483685" r:id="rId19"/>
    <p:sldLayoutId id="2147483692" r:id="rId20"/>
    <p:sldLayoutId id="2147483674" r:id="rId21"/>
    <p:sldLayoutId id="2147483705" r:id="rId22"/>
    <p:sldLayoutId id="2147483712" r:id="rId23"/>
  </p:sldLayoutIdLst>
  <p:hf hdr="0" ftr="0" dt="0"/>
  <p:txStyles>
    <p:titleStyle>
      <a:lvl1pPr algn="l" defTabSz="816364" rtl="0" eaLnBrk="1" latinLnBrk="0" hangingPunct="1">
        <a:spcBef>
          <a:spcPct val="0"/>
        </a:spcBef>
        <a:buNone/>
        <a:defRPr sz="2100" b="1" kern="1200">
          <a:solidFill>
            <a:schemeClr val="accent2"/>
          </a:solidFill>
          <a:latin typeface="나눔고딕"/>
          <a:ea typeface="나눔고딕"/>
          <a:cs typeface="나눔고딕"/>
        </a:defRPr>
      </a:lvl1pPr>
    </p:titleStyle>
    <p:bodyStyle>
      <a:lvl1pPr marL="0" indent="0" algn="l" defTabSz="816364" rtl="0" eaLnBrk="1" latinLnBrk="0" hangingPunct="1">
        <a:spcBef>
          <a:spcPts val="1800"/>
        </a:spcBef>
        <a:buClr>
          <a:schemeClr val="accent1"/>
        </a:buClr>
        <a:buSzPct val="80000"/>
        <a:buFontTx/>
        <a:buNone/>
        <a:defRPr sz="1500" b="1" kern="1200">
          <a:solidFill>
            <a:schemeClr val="tx1"/>
          </a:solidFill>
          <a:latin typeface="나눔고딕"/>
          <a:ea typeface="나눔고딕"/>
          <a:cs typeface="나눔고딕"/>
        </a:defRPr>
      </a:lvl1pPr>
      <a:lvl2pPr marL="0" indent="0" algn="l" defTabSz="816364" rtl="0" eaLnBrk="1" latinLnBrk="0" hangingPunct="1">
        <a:spcBef>
          <a:spcPts val="450"/>
        </a:spcBef>
        <a:buClr>
          <a:schemeClr val="accent1"/>
        </a:buClr>
        <a:buSzPct val="80000"/>
        <a:buFont typeface="Wingdings" pitchFamily="2" charset="2"/>
        <a:buNone/>
        <a:defRPr sz="1500" kern="1200">
          <a:solidFill>
            <a:schemeClr val="tx1"/>
          </a:solidFill>
          <a:latin typeface="나눔고딕"/>
          <a:ea typeface="나눔고딕"/>
          <a:cs typeface="나눔고딕"/>
        </a:defRPr>
      </a:lvl2pPr>
      <a:lvl3pPr marL="134964" indent="-134964" algn="l" defTabSz="816364" rtl="0" eaLnBrk="1" latinLnBrk="0" hangingPunct="1">
        <a:spcBef>
          <a:spcPts val="300"/>
        </a:spcBef>
        <a:buClr>
          <a:schemeClr val="accent1"/>
        </a:buClr>
        <a:buSzPct val="100000"/>
        <a:buFont typeface="Wingdings" pitchFamily="2" charset="2"/>
        <a:buChar char=""/>
        <a:defRPr sz="1300" kern="1200">
          <a:solidFill>
            <a:schemeClr val="tx1"/>
          </a:solidFill>
          <a:latin typeface="나눔고딕"/>
          <a:ea typeface="나눔고딕"/>
          <a:cs typeface="나눔고딕"/>
        </a:defRPr>
      </a:lvl3pPr>
      <a:lvl4pPr marL="269928" indent="-134964" algn="l" defTabSz="816364" rtl="0" eaLnBrk="1" latinLnBrk="0" hangingPunct="1">
        <a:spcBef>
          <a:spcPts val="300"/>
        </a:spcBef>
        <a:buClr>
          <a:schemeClr val="accent2"/>
        </a:buClr>
        <a:buSzPct val="100000"/>
        <a:buFont typeface="Arial" pitchFamily="34" charset="0"/>
        <a:buChar char="–"/>
        <a:defRPr sz="1300" kern="1200">
          <a:solidFill>
            <a:schemeClr val="tx1"/>
          </a:solidFill>
          <a:latin typeface="나눔고딕"/>
          <a:ea typeface="나눔고딕"/>
          <a:cs typeface="나눔고딕"/>
        </a:defRPr>
      </a:lvl4pPr>
      <a:lvl5pPr marL="404892" indent="-134964" algn="l" defTabSz="816364" rtl="0" eaLnBrk="1" latinLnBrk="0" hangingPunct="1">
        <a:spcBef>
          <a:spcPts val="187"/>
        </a:spcBef>
        <a:buClr>
          <a:schemeClr val="accent2"/>
        </a:buClr>
        <a:buSzPct val="100000"/>
        <a:buFont typeface="Courier New" pitchFamily="49" charset="0"/>
        <a:buChar char="o"/>
        <a:defRPr sz="1200" kern="1200">
          <a:solidFill>
            <a:schemeClr val="tx1"/>
          </a:solidFill>
          <a:latin typeface="나눔고딕"/>
          <a:ea typeface="나눔고딕"/>
          <a:cs typeface="나눔고딕"/>
        </a:defRPr>
      </a:lvl5pPr>
      <a:lvl6pPr marL="2245002" indent="-204091" algn="l" defTabSz="816364"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184" indent="-204091" algn="l" defTabSz="816364"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366" indent="-204091" algn="l" defTabSz="816364"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548" indent="-204091" algn="l" defTabSz="816364"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de-DE"/>
      </a:defPPr>
      <a:lvl1pPr marL="0" algn="l" defTabSz="816364" rtl="0" eaLnBrk="1" latinLnBrk="0" hangingPunct="1">
        <a:defRPr sz="1600" kern="1200">
          <a:solidFill>
            <a:schemeClr val="tx1"/>
          </a:solidFill>
          <a:latin typeface="+mn-lt"/>
          <a:ea typeface="+mn-ea"/>
          <a:cs typeface="+mn-cs"/>
        </a:defRPr>
      </a:lvl1pPr>
      <a:lvl2pPr marL="408182" algn="l" defTabSz="816364" rtl="0" eaLnBrk="1" latinLnBrk="0" hangingPunct="1">
        <a:defRPr sz="1600" kern="1200">
          <a:solidFill>
            <a:schemeClr val="tx1"/>
          </a:solidFill>
          <a:latin typeface="+mn-lt"/>
          <a:ea typeface="+mn-ea"/>
          <a:cs typeface="+mn-cs"/>
        </a:defRPr>
      </a:lvl2pPr>
      <a:lvl3pPr marL="816364" algn="l" defTabSz="816364" rtl="0" eaLnBrk="1" latinLnBrk="0" hangingPunct="1">
        <a:defRPr sz="1600" kern="1200">
          <a:solidFill>
            <a:schemeClr val="tx1"/>
          </a:solidFill>
          <a:latin typeface="+mn-lt"/>
          <a:ea typeface="+mn-ea"/>
          <a:cs typeface="+mn-cs"/>
        </a:defRPr>
      </a:lvl3pPr>
      <a:lvl4pPr marL="1224546" algn="l" defTabSz="816364" rtl="0" eaLnBrk="1" latinLnBrk="0" hangingPunct="1">
        <a:defRPr sz="1600" kern="1200">
          <a:solidFill>
            <a:schemeClr val="tx1"/>
          </a:solidFill>
          <a:latin typeface="+mn-lt"/>
          <a:ea typeface="+mn-ea"/>
          <a:cs typeface="+mn-cs"/>
        </a:defRPr>
      </a:lvl4pPr>
      <a:lvl5pPr marL="1632728" algn="l" defTabSz="816364" rtl="0" eaLnBrk="1" latinLnBrk="0" hangingPunct="1">
        <a:defRPr sz="1600" kern="1200">
          <a:solidFill>
            <a:schemeClr val="tx1"/>
          </a:solidFill>
          <a:latin typeface="+mn-lt"/>
          <a:ea typeface="+mn-ea"/>
          <a:cs typeface="+mn-cs"/>
        </a:defRPr>
      </a:lvl5pPr>
      <a:lvl6pPr marL="2040911" algn="l" defTabSz="816364" rtl="0" eaLnBrk="1" latinLnBrk="0" hangingPunct="1">
        <a:defRPr sz="1600" kern="1200">
          <a:solidFill>
            <a:schemeClr val="tx1"/>
          </a:solidFill>
          <a:latin typeface="+mn-lt"/>
          <a:ea typeface="+mn-ea"/>
          <a:cs typeface="+mn-cs"/>
        </a:defRPr>
      </a:lvl6pPr>
      <a:lvl7pPr marL="2449093" algn="l" defTabSz="816364" rtl="0" eaLnBrk="1" latinLnBrk="0" hangingPunct="1">
        <a:defRPr sz="1600" kern="1200">
          <a:solidFill>
            <a:schemeClr val="tx1"/>
          </a:solidFill>
          <a:latin typeface="+mn-lt"/>
          <a:ea typeface="+mn-ea"/>
          <a:cs typeface="+mn-cs"/>
        </a:defRPr>
      </a:lvl7pPr>
      <a:lvl8pPr marL="2857275" algn="l" defTabSz="816364" rtl="0" eaLnBrk="1" latinLnBrk="0" hangingPunct="1">
        <a:defRPr sz="1600" kern="1200">
          <a:solidFill>
            <a:schemeClr val="tx1"/>
          </a:solidFill>
          <a:latin typeface="+mn-lt"/>
          <a:ea typeface="+mn-ea"/>
          <a:cs typeface="+mn-cs"/>
        </a:defRPr>
      </a:lvl8pPr>
      <a:lvl9pPr marL="3265457" algn="l" defTabSz="81636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2.jpe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33.png"/><Relationship Id="rId7" Type="http://schemas.openxmlformats.org/officeDocument/2006/relationships/image" Target="../media/image51.jpeg"/><Relationship Id="rId2" Type="http://schemas.openxmlformats.org/officeDocument/2006/relationships/image" Target="../media/image32.jpeg"/><Relationship Id="rId1" Type="http://schemas.openxmlformats.org/officeDocument/2006/relationships/slideLayout" Target="../slideLayouts/slideLayout10.xml"/><Relationship Id="rId6" Type="http://schemas.openxmlformats.org/officeDocument/2006/relationships/image" Target="../media/image50.jpeg"/><Relationship Id="rId5" Type="http://schemas.openxmlformats.org/officeDocument/2006/relationships/hyperlink" Target="http://4.bp.blogspot.com/-W6zVjyFN8OI/ThWepzJhogI/AAAAAAAAbTc/3wkJ6C_gcSI/s1600/Toyota-Logo1.jpg" TargetMode="External"/><Relationship Id="rId10"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jpeg"/><Relationship Id="rId16" Type="http://schemas.openxmlformats.org/officeDocument/2006/relationships/image" Target="../media/image74.png"/><Relationship Id="rId1" Type="http://schemas.openxmlformats.org/officeDocument/2006/relationships/slideLayout" Target="../slideLayouts/slideLayout10.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2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notesSlide" Target="../notesSlides/notesSlide5.xml"/><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jpeg"/><Relationship Id="rId2" Type="http://schemas.openxmlformats.org/officeDocument/2006/relationships/slideLayout" Target="../slideLayouts/slideLayout10.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tags" Target="../tags/tag1.xml"/><Relationship Id="rId6" Type="http://schemas.openxmlformats.org/officeDocument/2006/relationships/image" Target="../media/image81.tiff"/><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jpe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jpeg"/><Relationship Id="rId9" Type="http://schemas.openxmlformats.org/officeDocument/2006/relationships/image" Target="../media/image84.png"/><Relationship Id="rId14" Type="http://schemas.openxmlformats.org/officeDocument/2006/relationships/image" Target="../media/image89.tiff"/></Relationships>
</file>

<file path=ppt/slides/_rels/slide34.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png"/><Relationship Id="rId2" Type="http://schemas.openxmlformats.org/officeDocument/2006/relationships/notesSlide" Target="../notesSlides/notesSlide6.xml"/><Relationship Id="rId16" Type="http://schemas.openxmlformats.org/officeDocument/2006/relationships/image" Target="../media/image109.jpeg"/><Relationship Id="rId1" Type="http://schemas.openxmlformats.org/officeDocument/2006/relationships/slideLayout" Target="../slideLayouts/slideLayout10.xml"/><Relationship Id="rId6" Type="http://schemas.openxmlformats.org/officeDocument/2006/relationships/image" Target="../media/image99.jpe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png"/><Relationship Id="rId10" Type="http://schemas.openxmlformats.org/officeDocument/2006/relationships/image" Target="../media/image103.png"/><Relationship Id="rId4" Type="http://schemas.openxmlformats.org/officeDocument/2006/relationships/image" Target="../media/image97.jpeg"/><Relationship Id="rId9" Type="http://schemas.openxmlformats.org/officeDocument/2006/relationships/image" Target="../media/image102.png"/><Relationship Id="rId14" Type="http://schemas.openxmlformats.org/officeDocument/2006/relationships/image" Target="../media/image107.png"/></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notesSlide" Target="../notesSlides/notesSlide7.xml"/><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jpeg"/><Relationship Id="rId2" Type="http://schemas.openxmlformats.org/officeDocument/2006/relationships/slideLayout" Target="../slideLayouts/slideLayout10.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tags" Target="../tags/tag2.xml"/><Relationship Id="rId6" Type="http://schemas.openxmlformats.org/officeDocument/2006/relationships/image" Target="../media/image81.tiff"/><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jpe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111.jpeg"/><Relationship Id="rId9" Type="http://schemas.openxmlformats.org/officeDocument/2006/relationships/image" Target="../media/image84.png"/><Relationship Id="rId14" Type="http://schemas.openxmlformats.org/officeDocument/2006/relationships/image" Target="../media/image89.tiff"/></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notesSlide" Target="../notesSlides/notesSlide8.xml"/><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jpeg"/><Relationship Id="rId2" Type="http://schemas.openxmlformats.org/officeDocument/2006/relationships/slideLayout" Target="../slideLayouts/slideLayout10.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tags" Target="../tags/tag3.xml"/><Relationship Id="rId6" Type="http://schemas.openxmlformats.org/officeDocument/2006/relationships/image" Target="../media/image81.tiff"/><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jpe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112.jpeg"/><Relationship Id="rId9" Type="http://schemas.openxmlformats.org/officeDocument/2006/relationships/image" Target="../media/image84.png"/><Relationship Id="rId14" Type="http://schemas.openxmlformats.org/officeDocument/2006/relationships/image" Target="../media/image89.tiff"/></Relationships>
</file>

<file path=ppt/slides/_rels/slide37.xml.rels><?xml version="1.0" encoding="UTF-8" standalone="yes"?>
<Relationships xmlns="http://schemas.openxmlformats.org/package/2006/relationships"><Relationship Id="rId8" Type="http://schemas.openxmlformats.org/officeDocument/2006/relationships/image" Target="../media/image116.gif"/><Relationship Id="rId13" Type="http://schemas.openxmlformats.org/officeDocument/2006/relationships/image" Target="../media/image52.jpeg"/><Relationship Id="rId3" Type="http://schemas.openxmlformats.org/officeDocument/2006/relationships/image" Target="../media/image33.png"/><Relationship Id="rId7" Type="http://schemas.openxmlformats.org/officeDocument/2006/relationships/image" Target="../media/image115.jpeg"/><Relationship Id="rId12" Type="http://schemas.openxmlformats.org/officeDocument/2006/relationships/image" Target="../media/image51.jpeg"/><Relationship Id="rId2" Type="http://schemas.openxmlformats.org/officeDocument/2006/relationships/image" Target="../media/image32.jpeg"/><Relationship Id="rId16" Type="http://schemas.openxmlformats.org/officeDocument/2006/relationships/image" Target="../media/image118.png"/><Relationship Id="rId1" Type="http://schemas.openxmlformats.org/officeDocument/2006/relationships/slideLayout" Target="../slideLayouts/slideLayout10.xml"/><Relationship Id="rId6" Type="http://schemas.openxmlformats.org/officeDocument/2006/relationships/image" Target="../media/image114.png"/><Relationship Id="rId11" Type="http://schemas.openxmlformats.org/officeDocument/2006/relationships/image" Target="../media/image50.jpeg"/><Relationship Id="rId5" Type="http://schemas.openxmlformats.org/officeDocument/2006/relationships/image" Target="../media/image113.jpeg"/><Relationship Id="rId15" Type="http://schemas.openxmlformats.org/officeDocument/2006/relationships/image" Target="../media/image35.png"/><Relationship Id="rId10" Type="http://schemas.openxmlformats.org/officeDocument/2006/relationships/hyperlink" Target="http://4.bp.blogspot.com/-W6zVjyFN8OI/ThWepzJhogI/AAAAAAAAbTc/3wkJ6C_gcSI/s1600/Toyota-Logo1.jpg" TargetMode="External"/><Relationship Id="rId4" Type="http://schemas.openxmlformats.org/officeDocument/2006/relationships/image" Target="../media/image34.jpeg"/><Relationship Id="rId9" Type="http://schemas.openxmlformats.org/officeDocument/2006/relationships/image" Target="../media/image117.jpeg"/><Relationship Id="rId1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10.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27.png"/></Relationships>
</file>

<file path=ppt/slides/_rels/slide4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130.png"/><Relationship Id="rId4" Type="http://schemas.openxmlformats.org/officeDocument/2006/relationships/image" Target="../media/image129.png"/></Relationships>
</file>

<file path=ppt/slides/_rels/slide4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136.png"/><Relationship Id="rId26" Type="http://schemas.openxmlformats.org/officeDocument/2006/relationships/image" Target="../media/image144.png"/><Relationship Id="rId3" Type="http://schemas.openxmlformats.org/officeDocument/2006/relationships/image" Target="../media/image36.png"/><Relationship Id="rId21" Type="http://schemas.openxmlformats.org/officeDocument/2006/relationships/image" Target="../media/image139.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135.png"/><Relationship Id="rId25" Type="http://schemas.openxmlformats.org/officeDocument/2006/relationships/image" Target="../media/image143.png"/><Relationship Id="rId2" Type="http://schemas.openxmlformats.org/officeDocument/2006/relationships/image" Target="../media/image132.jpeg"/><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slideLayout" Target="../slideLayouts/slideLayout10.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142.png"/><Relationship Id="rId5" Type="http://schemas.openxmlformats.org/officeDocument/2006/relationships/image" Target="../media/image38.png"/><Relationship Id="rId15" Type="http://schemas.openxmlformats.org/officeDocument/2006/relationships/image" Target="../media/image133.png"/><Relationship Id="rId23" Type="http://schemas.openxmlformats.org/officeDocument/2006/relationships/image" Target="../media/image141.png"/><Relationship Id="rId28" Type="http://schemas.openxmlformats.org/officeDocument/2006/relationships/image" Target="../media/image146.png"/><Relationship Id="rId10" Type="http://schemas.openxmlformats.org/officeDocument/2006/relationships/image" Target="../media/image43.png"/><Relationship Id="rId19" Type="http://schemas.openxmlformats.org/officeDocument/2006/relationships/image" Target="../media/image137.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140.png"/><Relationship Id="rId27" Type="http://schemas.openxmlformats.org/officeDocument/2006/relationships/image" Target="../media/image145.png"/></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10.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bwMode="gray">
          <a:xfrm>
            <a:off x="139148" y="354013"/>
            <a:ext cx="1739348" cy="914400"/>
          </a:xfrm>
          <a:prstGeom prst="rect">
            <a:avLst/>
          </a:prstGeom>
          <a:solidFill>
            <a:schemeClr val="bg1"/>
          </a:solidFill>
          <a:ln w="635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sz="20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pic>
        <p:nvPicPr>
          <p:cNvPr id="1026" name="Picture 2" descr="C:\Users\Sangwoo\Pictures\stagecoa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2521" y="1268413"/>
            <a:ext cx="4161465" cy="11979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71994" y="2802834"/>
            <a:ext cx="3419061" cy="615553"/>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ko-KR" altLang="en-US" sz="4000" b="1" kern="0" dirty="0" smtClean="0">
                <a:ea typeface="Arial Unicode MS" pitchFamily="34" charset="-128"/>
                <a:cs typeface="Arial Unicode MS" pitchFamily="34" charset="-128"/>
              </a:rPr>
              <a:t>송원 고등학교</a:t>
            </a:r>
            <a:endParaRPr lang="ko-KR" altLang="en-US" sz="4000" b="1" kern="0" dirty="0" smtClean="0">
              <a:ea typeface="Arial Unicode MS" pitchFamily="34" charset="-128"/>
              <a:cs typeface="Arial Unicode MS" pitchFamily="34" charset="-128"/>
            </a:endParaRPr>
          </a:p>
        </p:txBody>
      </p:sp>
    </p:spTree>
    <p:extLst>
      <p:ext uri="{BB962C8B-B14F-4D97-AF65-F5344CB8AC3E}">
        <p14:creationId xmlns:p14="http://schemas.microsoft.com/office/powerpoint/2010/main" val="3849490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a.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8382"/>
            <a:ext cx="9144000" cy="5144880"/>
          </a:xfrm>
          <a:prstGeom prst="rect">
            <a:avLst/>
          </a:prstGeom>
        </p:spPr>
      </p:pic>
      <p:sp>
        <p:nvSpPr>
          <p:cNvPr id="2" name="Title 1"/>
          <p:cNvSpPr>
            <a:spLocks noGrp="1"/>
          </p:cNvSpPr>
          <p:nvPr>
            <p:ph type="title"/>
          </p:nvPr>
        </p:nvSpPr>
        <p:spPr/>
        <p:txBody>
          <a:bodyPr/>
          <a:lstStyle/>
          <a:p>
            <a:r>
              <a:rPr lang="en-US" altLang="ko-KR" dirty="0" smtClean="0"/>
              <a:t>Phillip </a:t>
            </a:r>
            <a:r>
              <a:rPr lang="en-US" altLang="ko-KR" dirty="0" err="1" smtClean="0"/>
              <a:t>Kotler’s</a:t>
            </a:r>
            <a:r>
              <a:rPr lang="en-US" altLang="ko-KR" dirty="0" smtClean="0"/>
              <a:t> “Market 3.0”</a:t>
            </a:r>
            <a:endParaRPr lang="en-US" dirty="0"/>
          </a:p>
        </p:txBody>
      </p:sp>
      <p:sp>
        <p:nvSpPr>
          <p:cNvPr id="68" name="Rectangle 67"/>
          <p:cNvSpPr/>
          <p:nvPr/>
        </p:nvSpPr>
        <p:spPr bwMode="gray">
          <a:xfrm>
            <a:off x="986840" y="1579210"/>
            <a:ext cx="2377440" cy="3226472"/>
          </a:xfrm>
          <a:prstGeom prst="rect">
            <a:avLst/>
          </a:prstGeom>
          <a:solidFill>
            <a:schemeClr val="tx2">
              <a:lumMod val="60000"/>
              <a:lumOff val="40000"/>
              <a:alpha val="55000"/>
            </a:schemeClr>
          </a:solidFill>
          <a:ln w="635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800" b="1" i="0" u="none" strike="noStrike" kern="0" cap="none" spc="0" normalizeH="0" baseline="0" noProof="0" dirty="0">
              <a:ln>
                <a:noFill/>
              </a:ln>
              <a:solidFill>
                <a:srgbClr val="FFFFFF"/>
              </a:solidFill>
              <a:effectLst/>
              <a:uLnTx/>
              <a:uFillTx/>
              <a:latin typeface="나눔고딕"/>
              <a:ea typeface="나눔고딕"/>
              <a:cs typeface="나눔고딕"/>
            </a:endParaRPr>
          </a:p>
        </p:txBody>
      </p:sp>
      <p:sp>
        <p:nvSpPr>
          <p:cNvPr id="69" name="Pentagon 68"/>
          <p:cNvSpPr/>
          <p:nvPr/>
        </p:nvSpPr>
        <p:spPr bwMode="gray">
          <a:xfrm>
            <a:off x="986840" y="958723"/>
            <a:ext cx="2505456" cy="596900"/>
          </a:xfrm>
          <a:prstGeom prst="homePlate">
            <a:avLst>
              <a:gd name="adj" fmla="val 22340"/>
            </a:avLst>
          </a:prstGeom>
          <a:solidFill>
            <a:schemeClr val="tx2">
              <a:lumMod val="60000"/>
              <a:lumOff val="40000"/>
            </a:schemeClr>
          </a:solidFill>
          <a:ln w="635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나눔고딕"/>
                <a:ea typeface="나눔고딕"/>
                <a:cs typeface="나눔고딕"/>
              </a:rPr>
              <a:t>Market 1.0</a:t>
            </a:r>
            <a:endParaRPr kumimoji="0" lang="ko-KR" altLang="en-US" sz="1800" b="1" i="0" u="none" strike="noStrike" kern="0" cap="none" spc="0" normalizeH="0" baseline="0" noProof="0" dirty="0">
              <a:ln>
                <a:noFill/>
              </a:ln>
              <a:solidFill>
                <a:sysClr val="windowText" lastClr="000000"/>
              </a:solidFill>
              <a:effectLst/>
              <a:uLnTx/>
              <a:uFillTx/>
              <a:latin typeface="나눔고딕"/>
              <a:ea typeface="나눔고딕"/>
              <a:cs typeface="나눔고딕"/>
            </a:endParaRPr>
          </a:p>
        </p:txBody>
      </p:sp>
      <p:sp>
        <p:nvSpPr>
          <p:cNvPr id="70" name="TextBox 69"/>
          <p:cNvSpPr txBox="1"/>
          <p:nvPr/>
        </p:nvSpPr>
        <p:spPr>
          <a:xfrm>
            <a:off x="1169720" y="3637771"/>
            <a:ext cx="2011680" cy="739519"/>
          </a:xfrm>
          <a:prstGeom prst="rect">
            <a:avLst/>
          </a:prstGeom>
          <a:noFill/>
        </p:spPr>
        <p:txBody>
          <a:bodyPr wrap="square" rtlCol="0">
            <a:spAutoFit/>
          </a:bodyPr>
          <a:lstStyle/>
          <a:p>
            <a:pPr marL="185738" lvl="1" indent="-93663" fontAlgn="base">
              <a:lnSpc>
                <a:spcPts val="1400"/>
              </a:lnSpc>
              <a:spcBef>
                <a:spcPts val="400"/>
              </a:spcBef>
              <a:spcAft>
                <a:spcPct val="0"/>
              </a:spcAft>
              <a:buClr>
                <a:srgbClr val="2B3F7B"/>
              </a:buClr>
              <a:buSzPct val="80000"/>
              <a:buFont typeface="Wingdings" pitchFamily="2" charset="2"/>
              <a:buChar char="§"/>
            </a:pPr>
            <a:r>
              <a:rPr lang="en-US" altLang="ko-KR" sz="1400" b="1" kern="0" dirty="0" smtClean="0">
                <a:latin typeface="나눔고딕"/>
                <a:ea typeface="나눔고딕"/>
                <a:cs typeface="나눔고딕"/>
              </a:rPr>
              <a:t> </a:t>
            </a:r>
            <a:r>
              <a:rPr lang="ko-KR" altLang="en-US" sz="1400" b="1" kern="0" dirty="0" smtClean="0">
                <a:latin typeface="나눔고딕"/>
                <a:ea typeface="나눔고딕"/>
                <a:cs typeface="나눔고딕"/>
              </a:rPr>
              <a:t>규모의 경제</a:t>
            </a:r>
            <a:endParaRPr lang="en-US" altLang="ko-KR" sz="1400" b="1" kern="0" dirty="0" smtClean="0">
              <a:latin typeface="나눔고딕"/>
              <a:ea typeface="나눔고딕"/>
              <a:cs typeface="나눔고딕"/>
            </a:endParaRPr>
          </a:p>
          <a:p>
            <a:pPr marL="185738" lvl="1" indent="-93663" fontAlgn="base">
              <a:lnSpc>
                <a:spcPts val="1400"/>
              </a:lnSpc>
              <a:spcBef>
                <a:spcPts val="400"/>
              </a:spcBef>
              <a:spcAft>
                <a:spcPct val="0"/>
              </a:spcAft>
              <a:buClr>
                <a:srgbClr val="2B3F7B"/>
              </a:buClr>
              <a:buSzPct val="80000"/>
              <a:buFont typeface="Wingdings" pitchFamily="2" charset="2"/>
              <a:buChar char="§"/>
            </a:pPr>
            <a:r>
              <a:rPr lang="en-US" altLang="ko-KR" sz="1400" b="1" kern="0" dirty="0">
                <a:latin typeface="나눔고딕"/>
                <a:ea typeface="나눔고딕"/>
                <a:cs typeface="나눔고딕"/>
              </a:rPr>
              <a:t> </a:t>
            </a:r>
            <a:r>
              <a:rPr lang="ko-KR" altLang="en-US" sz="1400" b="1" kern="0" dirty="0" smtClean="0">
                <a:latin typeface="나눔고딕"/>
                <a:ea typeface="나눔고딕"/>
                <a:cs typeface="나눔고딕"/>
              </a:rPr>
              <a:t>품질 </a:t>
            </a:r>
            <a:r>
              <a:rPr lang="en-US" altLang="ko-KR" sz="1400" b="1" kern="0" dirty="0">
                <a:latin typeface="나눔고딕"/>
                <a:ea typeface="나눔고딕"/>
                <a:cs typeface="나눔고딕"/>
              </a:rPr>
              <a:t>/ </a:t>
            </a:r>
            <a:r>
              <a:rPr lang="ko-KR" altLang="en-US" sz="1400" b="1" kern="0" dirty="0" smtClean="0">
                <a:latin typeface="나눔고딕"/>
                <a:ea typeface="나눔고딕"/>
                <a:cs typeface="나눔고딕"/>
              </a:rPr>
              <a:t>생산성</a:t>
            </a:r>
            <a:endParaRPr lang="en-US" altLang="ko-KR" sz="1400" b="1" kern="0" dirty="0" smtClean="0">
              <a:latin typeface="나눔고딕"/>
              <a:ea typeface="나눔고딕"/>
              <a:cs typeface="나눔고딕"/>
            </a:endParaRPr>
          </a:p>
          <a:p>
            <a:pPr marL="185738" lvl="1" indent="-93663" fontAlgn="base">
              <a:lnSpc>
                <a:spcPts val="1400"/>
              </a:lnSpc>
              <a:spcBef>
                <a:spcPts val="400"/>
              </a:spcBef>
              <a:spcAft>
                <a:spcPct val="0"/>
              </a:spcAft>
              <a:buClr>
                <a:srgbClr val="2B3F7B"/>
              </a:buClr>
              <a:buSzPct val="80000"/>
              <a:buFont typeface="Wingdings" pitchFamily="2" charset="2"/>
              <a:buChar char="§"/>
            </a:pPr>
            <a:r>
              <a:rPr lang="en-US" altLang="ko-KR" sz="1400" b="1" kern="0" dirty="0">
                <a:latin typeface="나눔고딕"/>
                <a:ea typeface="나눔고딕"/>
                <a:cs typeface="나눔고딕"/>
              </a:rPr>
              <a:t> </a:t>
            </a:r>
            <a:r>
              <a:rPr lang="ko-KR" altLang="en-US" sz="1400" b="1" kern="0" dirty="0" smtClean="0">
                <a:latin typeface="나눔고딕"/>
                <a:ea typeface="나눔고딕"/>
                <a:cs typeface="나눔고딕"/>
              </a:rPr>
              <a:t>수요</a:t>
            </a:r>
            <a:r>
              <a:rPr lang="en-US" altLang="ko-KR" sz="1400" b="1" kern="0" dirty="0">
                <a:latin typeface="나눔고딕"/>
                <a:ea typeface="나눔고딕"/>
                <a:cs typeface="나눔고딕"/>
              </a:rPr>
              <a:t>&gt; </a:t>
            </a:r>
            <a:r>
              <a:rPr lang="ko-KR" altLang="en-US" sz="1400" b="1" kern="0" dirty="0">
                <a:latin typeface="나눔고딕"/>
                <a:ea typeface="나눔고딕"/>
                <a:cs typeface="나눔고딕"/>
              </a:rPr>
              <a:t>공급</a:t>
            </a:r>
            <a:endParaRPr lang="en-US" altLang="ko-KR" sz="1400" b="1" kern="0" dirty="0">
              <a:latin typeface="나눔고딕"/>
              <a:ea typeface="나눔고딕"/>
              <a:cs typeface="나눔고딕"/>
            </a:endParaRPr>
          </a:p>
        </p:txBody>
      </p:sp>
      <p:pic>
        <p:nvPicPr>
          <p:cNvPr id="71" name="Picture 4" descr="C:\Users\I826935\Desktop\5 Markets\Final Art\Applications2_final.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03175" y="1857180"/>
            <a:ext cx="1344770" cy="905556"/>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72" name="Rectangle 71"/>
          <p:cNvSpPr/>
          <p:nvPr/>
        </p:nvSpPr>
        <p:spPr bwMode="gray">
          <a:xfrm>
            <a:off x="5808651" y="1579210"/>
            <a:ext cx="2377440" cy="3226472"/>
          </a:xfrm>
          <a:prstGeom prst="rect">
            <a:avLst/>
          </a:prstGeom>
          <a:solidFill>
            <a:schemeClr val="tx2">
              <a:lumMod val="50000"/>
              <a:alpha val="50000"/>
            </a:schemeClr>
          </a:solidFill>
          <a:ln w="635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800" b="1" i="0" u="none" strike="noStrike" kern="0" cap="none" spc="0" normalizeH="0" baseline="0" noProof="0" dirty="0">
              <a:ln>
                <a:noFill/>
              </a:ln>
              <a:solidFill>
                <a:srgbClr val="FFFFFF"/>
              </a:solidFill>
              <a:effectLst/>
              <a:uLnTx/>
              <a:uFillTx/>
              <a:latin typeface="나눔고딕"/>
              <a:ea typeface="나눔고딕"/>
              <a:cs typeface="나눔고딕"/>
            </a:endParaRPr>
          </a:p>
        </p:txBody>
      </p:sp>
      <p:sp>
        <p:nvSpPr>
          <p:cNvPr id="73" name="Chevron 72"/>
          <p:cNvSpPr/>
          <p:nvPr/>
        </p:nvSpPr>
        <p:spPr bwMode="gray">
          <a:xfrm>
            <a:off x="5808651" y="958723"/>
            <a:ext cx="2506000" cy="596900"/>
          </a:xfrm>
          <a:prstGeom prst="chevron">
            <a:avLst>
              <a:gd name="adj" fmla="val 22340"/>
            </a:avLst>
          </a:prstGeom>
          <a:solidFill>
            <a:schemeClr val="tx2">
              <a:lumMod val="50000"/>
            </a:schemeClr>
          </a:solidFill>
          <a:ln w="635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r>
              <a:rPr kumimoji="0" lang="en-US" altLang="ko-KR" sz="1800" b="1" i="0" u="none" strike="noStrike" kern="0" cap="none" spc="0" normalizeH="0" baseline="0" noProof="0" dirty="0">
                <a:ln>
                  <a:noFill/>
                </a:ln>
                <a:solidFill>
                  <a:srgbClr val="FFFFFF"/>
                </a:solidFill>
                <a:effectLst/>
                <a:uLnTx/>
                <a:uFillTx/>
                <a:latin typeface="나눔고딕"/>
                <a:ea typeface="나눔고딕"/>
                <a:cs typeface="나눔고딕"/>
              </a:rPr>
              <a:t>Market </a:t>
            </a:r>
            <a:r>
              <a:rPr kumimoji="0" lang="en-US" altLang="ko-KR" sz="1800" b="1" i="0" u="none" strike="noStrike" kern="0" cap="none" spc="0" normalizeH="0" baseline="0" noProof="0" dirty="0" smtClean="0">
                <a:ln>
                  <a:noFill/>
                </a:ln>
                <a:solidFill>
                  <a:srgbClr val="FFFFFF"/>
                </a:solidFill>
                <a:effectLst/>
                <a:uLnTx/>
                <a:uFillTx/>
                <a:latin typeface="나눔고딕"/>
                <a:ea typeface="나눔고딕"/>
                <a:cs typeface="나눔고딕"/>
              </a:rPr>
              <a:t>3.0</a:t>
            </a:r>
            <a:endParaRPr kumimoji="0" lang="ko-KR" altLang="en-US" sz="1800" b="1" i="0" u="none" strike="noStrike" kern="0" cap="none" spc="0" normalizeH="0" baseline="0" noProof="0" dirty="0">
              <a:ln>
                <a:noFill/>
              </a:ln>
              <a:solidFill>
                <a:srgbClr val="FFFFFF"/>
              </a:solidFill>
              <a:effectLst/>
              <a:uLnTx/>
              <a:uFillTx/>
              <a:latin typeface="나눔고딕"/>
              <a:ea typeface="나눔고딕"/>
              <a:cs typeface="나눔고딕"/>
            </a:endParaRPr>
          </a:p>
        </p:txBody>
      </p:sp>
      <p:sp>
        <p:nvSpPr>
          <p:cNvPr id="74" name="TextBox 73"/>
          <p:cNvSpPr txBox="1"/>
          <p:nvPr/>
        </p:nvSpPr>
        <p:spPr>
          <a:xfrm>
            <a:off x="5991531" y="3637771"/>
            <a:ext cx="2011680" cy="739519"/>
          </a:xfrm>
          <a:prstGeom prst="rect">
            <a:avLst/>
          </a:prstGeom>
          <a:noFill/>
        </p:spPr>
        <p:txBody>
          <a:bodyPr wrap="square" rtlCol="0">
            <a:spAutoFit/>
          </a:bodyPr>
          <a:lstStyle/>
          <a:p>
            <a:pPr marL="185738" lvl="1" indent="-93663" fontAlgn="base">
              <a:lnSpc>
                <a:spcPts val="1400"/>
              </a:lnSpc>
              <a:spcBef>
                <a:spcPts val="400"/>
              </a:spcBef>
              <a:spcAft>
                <a:spcPct val="0"/>
              </a:spcAft>
              <a:buClr>
                <a:srgbClr val="2B3F7B"/>
              </a:buClr>
              <a:buSzPct val="80000"/>
              <a:buFont typeface="Wingdings" pitchFamily="2" charset="2"/>
              <a:buChar char="§"/>
            </a:pPr>
            <a:r>
              <a:rPr lang="ko-KR" altLang="en-US" sz="1400" b="1" kern="0" dirty="0" smtClean="0">
                <a:latin typeface="나눔고딕"/>
                <a:ea typeface="나눔고딕"/>
                <a:cs typeface="나눔고딕"/>
              </a:rPr>
              <a:t> 소셜 네트워크</a:t>
            </a:r>
            <a:endParaRPr lang="en-US" altLang="ko-KR" sz="1400" b="1" kern="0" dirty="0" smtClean="0">
              <a:latin typeface="나눔고딕"/>
              <a:ea typeface="나눔고딕"/>
              <a:cs typeface="나눔고딕"/>
            </a:endParaRPr>
          </a:p>
          <a:p>
            <a:pPr marL="185738" lvl="1" indent="-93663" fontAlgn="base">
              <a:lnSpc>
                <a:spcPts val="1400"/>
              </a:lnSpc>
              <a:spcBef>
                <a:spcPts val="400"/>
              </a:spcBef>
              <a:spcAft>
                <a:spcPct val="0"/>
              </a:spcAft>
              <a:buClr>
                <a:srgbClr val="2B3F7B"/>
              </a:buClr>
              <a:buSzPct val="80000"/>
              <a:buFont typeface="Wingdings" pitchFamily="2" charset="2"/>
              <a:buChar char="§"/>
            </a:pPr>
            <a:r>
              <a:rPr lang="ko-KR" altLang="en-US" sz="1400" b="1" kern="0" dirty="0" smtClean="0">
                <a:latin typeface="나눔고딕"/>
                <a:ea typeface="나눔고딕"/>
                <a:cs typeface="나눔고딕"/>
              </a:rPr>
              <a:t> 감정 이입</a:t>
            </a:r>
            <a:endParaRPr lang="en-US" altLang="ko-KR" sz="1400" b="1" kern="0" dirty="0" smtClean="0">
              <a:latin typeface="나눔고딕"/>
              <a:ea typeface="나눔고딕"/>
              <a:cs typeface="나눔고딕"/>
            </a:endParaRPr>
          </a:p>
          <a:p>
            <a:pPr marL="185738" lvl="1" indent="-93663" fontAlgn="base">
              <a:lnSpc>
                <a:spcPts val="1400"/>
              </a:lnSpc>
              <a:spcBef>
                <a:spcPts val="400"/>
              </a:spcBef>
              <a:spcAft>
                <a:spcPct val="0"/>
              </a:spcAft>
              <a:buClr>
                <a:srgbClr val="2B3F7B"/>
              </a:buClr>
              <a:buSzPct val="80000"/>
              <a:buFont typeface="Wingdings" pitchFamily="2" charset="2"/>
              <a:buChar char="§"/>
            </a:pPr>
            <a:r>
              <a:rPr lang="ko-KR" altLang="en-US" sz="1400" b="1" kern="0" dirty="0" smtClean="0">
                <a:latin typeface="나눔고딕"/>
                <a:ea typeface="나눔고딕"/>
                <a:cs typeface="나눔고딕"/>
              </a:rPr>
              <a:t> 수요 </a:t>
            </a:r>
            <a:r>
              <a:rPr lang="en-US" altLang="ko-KR" sz="1400" b="1" kern="0" dirty="0">
                <a:latin typeface="나눔고딕"/>
                <a:ea typeface="나눔고딕"/>
                <a:cs typeface="나눔고딕"/>
              </a:rPr>
              <a:t>&lt;&lt; </a:t>
            </a:r>
            <a:r>
              <a:rPr lang="ko-KR" altLang="en-US" sz="1400" b="1" kern="0" dirty="0">
                <a:latin typeface="나눔고딕"/>
                <a:ea typeface="나눔고딕"/>
                <a:cs typeface="나눔고딕"/>
              </a:rPr>
              <a:t>공급</a:t>
            </a:r>
            <a:endParaRPr lang="en-US" altLang="ko-KR" sz="1400" b="1" kern="0" dirty="0" smtClean="0">
              <a:latin typeface="나눔고딕"/>
              <a:ea typeface="나눔고딕"/>
              <a:cs typeface="나눔고딕"/>
            </a:endParaRPr>
          </a:p>
        </p:txBody>
      </p:sp>
      <p:pic>
        <p:nvPicPr>
          <p:cNvPr id="75" name="Picture 9"/>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36607" y="1761318"/>
            <a:ext cx="1121529" cy="1097280"/>
          </a:xfrm>
          <a:prstGeom prst="rect">
            <a:avLst/>
          </a:prstGeom>
          <a:noFill/>
          <a:ln w="9525">
            <a:noFill/>
            <a:miter lim="800000"/>
            <a:headEnd/>
            <a:tailEnd/>
          </a:ln>
          <a:effectLst>
            <a:outerShdw blurRad="76200" dir="18900000" sy="23000" kx="-1200000" algn="bl" rotWithShape="0">
              <a:prstClr val="black">
                <a:alpha val="20000"/>
              </a:prstClr>
            </a:outerShdw>
          </a:effectLst>
        </p:spPr>
      </p:pic>
      <p:sp>
        <p:nvSpPr>
          <p:cNvPr id="76" name="Rectangle 75"/>
          <p:cNvSpPr/>
          <p:nvPr/>
        </p:nvSpPr>
        <p:spPr bwMode="gray">
          <a:xfrm>
            <a:off x="3397745" y="1579210"/>
            <a:ext cx="2377440" cy="3226472"/>
          </a:xfrm>
          <a:prstGeom prst="rect">
            <a:avLst/>
          </a:prstGeom>
          <a:solidFill>
            <a:schemeClr val="tx2">
              <a:lumMod val="75000"/>
              <a:alpha val="50000"/>
            </a:schemeClr>
          </a:solidFill>
          <a:ln w="635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800" b="1" i="0" u="none" strike="noStrike" kern="0" cap="none" spc="0" normalizeH="0" baseline="0" noProof="0" dirty="0">
              <a:ln>
                <a:noFill/>
              </a:ln>
              <a:solidFill>
                <a:srgbClr val="FFFFFF"/>
              </a:solidFill>
              <a:effectLst/>
              <a:uLnTx/>
              <a:uFillTx/>
              <a:latin typeface="나눔고딕"/>
              <a:ea typeface="나눔고딕"/>
              <a:cs typeface="나눔고딕"/>
            </a:endParaRPr>
          </a:p>
        </p:txBody>
      </p:sp>
      <p:sp>
        <p:nvSpPr>
          <p:cNvPr id="77" name="Chevron 76"/>
          <p:cNvSpPr/>
          <p:nvPr/>
        </p:nvSpPr>
        <p:spPr bwMode="gray">
          <a:xfrm>
            <a:off x="3397745" y="958723"/>
            <a:ext cx="2505456" cy="596900"/>
          </a:xfrm>
          <a:prstGeom prst="chevron">
            <a:avLst>
              <a:gd name="adj" fmla="val 21277"/>
            </a:avLst>
          </a:prstGeom>
          <a:solidFill>
            <a:schemeClr val="tx2">
              <a:lumMod val="75000"/>
            </a:schemeClr>
          </a:solidFill>
          <a:ln w="635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r>
              <a:rPr kumimoji="0" lang="en-US" altLang="ko-KR" sz="1800" b="1" i="0" u="none" strike="noStrike" kern="0" cap="none" spc="0" normalizeH="0" baseline="0" noProof="0" dirty="0">
                <a:ln>
                  <a:noFill/>
                </a:ln>
                <a:solidFill>
                  <a:srgbClr val="FFFFFF"/>
                </a:solidFill>
                <a:effectLst/>
                <a:uLnTx/>
                <a:uFillTx/>
                <a:latin typeface="나눔고딕"/>
                <a:ea typeface="나눔고딕"/>
                <a:cs typeface="나눔고딕"/>
              </a:rPr>
              <a:t>Market 2.0</a:t>
            </a:r>
            <a:endParaRPr kumimoji="0" lang="ko-KR" altLang="en-US" sz="1800" b="1" i="0" u="none" strike="noStrike" kern="0" cap="none" spc="0" normalizeH="0" baseline="0" noProof="0" dirty="0">
              <a:ln>
                <a:noFill/>
              </a:ln>
              <a:solidFill>
                <a:srgbClr val="FFFFFF"/>
              </a:solidFill>
              <a:effectLst/>
              <a:uLnTx/>
              <a:uFillTx/>
              <a:latin typeface="나눔고딕"/>
              <a:ea typeface="나눔고딕"/>
              <a:cs typeface="나눔고딕"/>
            </a:endParaRPr>
          </a:p>
        </p:txBody>
      </p:sp>
      <p:sp>
        <p:nvSpPr>
          <p:cNvPr id="78" name="TextBox 77"/>
          <p:cNvSpPr txBox="1"/>
          <p:nvPr/>
        </p:nvSpPr>
        <p:spPr>
          <a:xfrm>
            <a:off x="3580625" y="3637771"/>
            <a:ext cx="2011680" cy="739519"/>
          </a:xfrm>
          <a:prstGeom prst="rect">
            <a:avLst/>
          </a:prstGeom>
          <a:noFill/>
        </p:spPr>
        <p:txBody>
          <a:bodyPr wrap="square" rtlCol="0">
            <a:spAutoFit/>
          </a:bodyPr>
          <a:lstStyle>
            <a:defPPr>
              <a:defRPr lang="de-DE"/>
            </a:defPPr>
            <a:lvl2pPr marL="185738" lvl="1" indent="-93663" fontAlgn="base">
              <a:lnSpc>
                <a:spcPts val="1400"/>
              </a:lnSpc>
              <a:spcBef>
                <a:spcPts val="400"/>
              </a:spcBef>
              <a:spcAft>
                <a:spcPct val="0"/>
              </a:spcAft>
              <a:buClr>
                <a:srgbClr val="2B3F7B"/>
              </a:buClr>
              <a:buSzPct val="80000"/>
              <a:buFont typeface="Wingdings" pitchFamily="2" charset="2"/>
              <a:buChar char="§"/>
              <a:defRPr sz="1400" b="1" kern="0">
                <a:latin typeface="나눔고딕"/>
                <a:ea typeface="나눔고딕"/>
                <a:cs typeface="나눔고딕"/>
              </a:defRPr>
            </a:lvl2pPr>
          </a:lstStyle>
          <a:p>
            <a:pPr lvl="1"/>
            <a:r>
              <a:rPr lang="ko-KR" altLang="en-US" dirty="0" smtClean="0"/>
              <a:t> </a:t>
            </a:r>
            <a:r>
              <a:rPr lang="en-US" altLang="ko-KR" dirty="0" smtClean="0"/>
              <a:t>Shortage</a:t>
            </a:r>
            <a:r>
              <a:rPr lang="ko-KR" altLang="en-US" dirty="0" smtClean="0"/>
              <a:t> </a:t>
            </a:r>
            <a:r>
              <a:rPr lang="en-US" altLang="ko-KR" dirty="0"/>
              <a:t>/ </a:t>
            </a:r>
            <a:r>
              <a:rPr lang="ko-KR" altLang="en-US" dirty="0" smtClean="0"/>
              <a:t>재고</a:t>
            </a:r>
            <a:endParaRPr lang="en-US" altLang="ko-KR" dirty="0" smtClean="0"/>
          </a:p>
          <a:p>
            <a:pPr lvl="1"/>
            <a:r>
              <a:rPr lang="ko-KR" altLang="en-US" dirty="0" smtClean="0"/>
              <a:t> 선택과</a:t>
            </a:r>
            <a:r>
              <a:rPr lang="en-US" altLang="ko-KR" dirty="0" smtClean="0"/>
              <a:t> </a:t>
            </a:r>
            <a:r>
              <a:rPr lang="ko-KR" altLang="en-US" dirty="0" smtClean="0"/>
              <a:t>집중</a:t>
            </a:r>
            <a:endParaRPr lang="en-US" altLang="ko-KR" dirty="0" smtClean="0"/>
          </a:p>
          <a:p>
            <a:pPr lvl="1"/>
            <a:r>
              <a:rPr lang="ko-KR" altLang="ko-KR" dirty="0"/>
              <a:t> </a:t>
            </a:r>
            <a:r>
              <a:rPr lang="ko-KR" altLang="en-US" dirty="0" smtClean="0"/>
              <a:t>수요 </a:t>
            </a:r>
            <a:r>
              <a:rPr lang="en-US" altLang="ko-KR" dirty="0"/>
              <a:t>&lt;</a:t>
            </a:r>
            <a:r>
              <a:rPr lang="ko-KR" altLang="en-US" dirty="0"/>
              <a:t>공급</a:t>
            </a:r>
          </a:p>
        </p:txBody>
      </p:sp>
      <p:grpSp>
        <p:nvGrpSpPr>
          <p:cNvPr id="79" name="Group 78"/>
          <p:cNvGrpSpPr>
            <a:grpSpLocks noChangeAspect="1"/>
          </p:cNvGrpSpPr>
          <p:nvPr/>
        </p:nvGrpSpPr>
        <p:grpSpPr>
          <a:xfrm>
            <a:off x="3857875" y="1857180"/>
            <a:ext cx="1457180" cy="905556"/>
            <a:chOff x="3720739" y="2730500"/>
            <a:chExt cx="1634902" cy="1016000"/>
          </a:xfrm>
        </p:grpSpPr>
        <p:pic>
          <p:nvPicPr>
            <p:cNvPr id="80" name="Picture 9"/>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20739" y="2730500"/>
              <a:ext cx="842844" cy="1016000"/>
            </a:xfrm>
            <a:prstGeom prst="rect">
              <a:avLst/>
            </a:prstGeom>
            <a:noFill/>
            <a:ln w="9525">
              <a:noFill/>
              <a:miter lim="800000"/>
              <a:headEnd/>
              <a:tailEnd/>
            </a:ln>
          </p:spPr>
        </p:pic>
        <p:pic>
          <p:nvPicPr>
            <p:cNvPr id="81" name="Picture 9"/>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12797" y="2730500"/>
              <a:ext cx="842844" cy="1016000"/>
            </a:xfrm>
            <a:prstGeom prst="rect">
              <a:avLst/>
            </a:prstGeom>
            <a:noFill/>
            <a:ln w="9525">
              <a:noFill/>
              <a:miter lim="800000"/>
              <a:headEnd/>
              <a:tailEnd/>
            </a:ln>
          </p:spPr>
        </p:pic>
      </p:grpSp>
      <p:sp>
        <p:nvSpPr>
          <p:cNvPr id="82" name="TextBox 81"/>
          <p:cNvSpPr txBox="1"/>
          <p:nvPr/>
        </p:nvSpPr>
        <p:spPr>
          <a:xfrm>
            <a:off x="1457420" y="3034616"/>
            <a:ext cx="1436291" cy="492443"/>
          </a:xfrm>
          <a:prstGeom prst="rect">
            <a:avLst/>
          </a:prstGeom>
          <a:noFill/>
        </p:spPr>
        <p:txBody>
          <a:bodyPr wrap="none" lIns="0" tIns="0" rIns="0" bIns="0" rtlCol="0">
            <a:spAutoFit/>
          </a:bodyPr>
          <a:lstStyle/>
          <a:p>
            <a:pPr algn="ctr" fontAlgn="base">
              <a:spcAft>
                <a:spcPct val="0"/>
              </a:spcAft>
              <a:buClr>
                <a:srgbClr val="F0AB00"/>
              </a:buClr>
              <a:buSzPct val="80000"/>
            </a:pPr>
            <a:r>
              <a:rPr lang="en-US" b="1" kern="0" dirty="0" smtClean="0">
                <a:latin typeface="나눔고딕"/>
                <a:ea typeface="나눔고딕"/>
                <a:cs typeface="나눔고딕"/>
              </a:rPr>
              <a:t>Manufacturers’</a:t>
            </a:r>
          </a:p>
          <a:p>
            <a:pPr algn="ctr" fontAlgn="base">
              <a:spcAft>
                <a:spcPct val="0"/>
              </a:spcAft>
              <a:buClr>
                <a:srgbClr val="F0AB00"/>
              </a:buClr>
              <a:buSzPct val="80000"/>
            </a:pPr>
            <a:r>
              <a:rPr lang="en-US" b="1" kern="0" dirty="0" smtClean="0">
                <a:latin typeface="나눔고딕"/>
                <a:ea typeface="나눔고딕"/>
                <a:cs typeface="나눔고딕"/>
              </a:rPr>
              <a:t>Market</a:t>
            </a:r>
          </a:p>
        </p:txBody>
      </p:sp>
      <p:sp>
        <p:nvSpPr>
          <p:cNvPr id="83" name="TextBox 82"/>
          <p:cNvSpPr txBox="1"/>
          <p:nvPr/>
        </p:nvSpPr>
        <p:spPr>
          <a:xfrm>
            <a:off x="3921682" y="3034616"/>
            <a:ext cx="1329575" cy="492443"/>
          </a:xfrm>
          <a:prstGeom prst="rect">
            <a:avLst/>
          </a:prstGeom>
          <a:noFill/>
        </p:spPr>
        <p:txBody>
          <a:bodyPr wrap="none" lIns="0" tIns="0" rIns="0" bIns="0" rtlCol="0">
            <a:spAutoFit/>
          </a:bodyPr>
          <a:lstStyle/>
          <a:p>
            <a:pPr algn="ctr" fontAlgn="base">
              <a:spcAft>
                <a:spcPct val="0"/>
              </a:spcAft>
              <a:buClr>
                <a:srgbClr val="F0AB00"/>
              </a:buClr>
              <a:buSzPct val="80000"/>
            </a:pPr>
            <a:r>
              <a:rPr lang="en-US" b="1" kern="0" dirty="0" smtClean="0">
                <a:latin typeface="나눔고딕"/>
                <a:ea typeface="나눔고딕"/>
                <a:cs typeface="나눔고딕"/>
              </a:rPr>
              <a:t>Target</a:t>
            </a:r>
          </a:p>
          <a:p>
            <a:pPr algn="ctr" fontAlgn="base">
              <a:spcAft>
                <a:spcPct val="0"/>
              </a:spcAft>
              <a:buClr>
                <a:srgbClr val="F0AB00"/>
              </a:buClr>
              <a:buSzPct val="80000"/>
            </a:pPr>
            <a:r>
              <a:rPr lang="en-US" b="1" kern="0" dirty="0" smtClean="0">
                <a:latin typeface="나눔고딕"/>
                <a:ea typeface="나눔고딕"/>
                <a:cs typeface="나눔고딕"/>
              </a:rPr>
              <a:t>Segmentation</a:t>
            </a:r>
            <a:endParaRPr lang="en-US" sz="1800" b="1" kern="0" dirty="0" smtClean="0">
              <a:latin typeface="나눔고딕"/>
              <a:ea typeface="나눔고딕"/>
              <a:cs typeface="나눔고딕"/>
            </a:endParaRPr>
          </a:p>
        </p:txBody>
      </p:sp>
      <p:sp>
        <p:nvSpPr>
          <p:cNvPr id="84" name="TextBox 83"/>
          <p:cNvSpPr txBox="1"/>
          <p:nvPr/>
        </p:nvSpPr>
        <p:spPr>
          <a:xfrm>
            <a:off x="6372183" y="3034616"/>
            <a:ext cx="1250377" cy="492443"/>
          </a:xfrm>
          <a:prstGeom prst="rect">
            <a:avLst/>
          </a:prstGeom>
          <a:noFill/>
        </p:spPr>
        <p:txBody>
          <a:bodyPr wrap="none" lIns="0" tIns="0" rIns="0" bIns="0" rtlCol="0">
            <a:spAutoFit/>
          </a:bodyPr>
          <a:lstStyle/>
          <a:p>
            <a:pPr algn="ctr" fontAlgn="base">
              <a:spcAft>
                <a:spcPct val="0"/>
              </a:spcAft>
              <a:buClr>
                <a:srgbClr val="F0AB00"/>
              </a:buClr>
              <a:buSzPct val="80000"/>
            </a:pPr>
            <a:r>
              <a:rPr lang="en-US" b="1" kern="0" dirty="0" smtClean="0">
                <a:latin typeface="나눔고딕"/>
                <a:ea typeface="나눔고딕"/>
                <a:cs typeface="나눔고딕"/>
              </a:rPr>
              <a:t>Shared Value</a:t>
            </a:r>
          </a:p>
          <a:p>
            <a:pPr algn="ctr" fontAlgn="base">
              <a:spcAft>
                <a:spcPct val="0"/>
              </a:spcAft>
              <a:buClr>
                <a:srgbClr val="F0AB00"/>
              </a:buClr>
              <a:buSzPct val="80000"/>
            </a:pPr>
            <a:r>
              <a:rPr lang="en-US" b="1" kern="0" dirty="0" smtClean="0">
                <a:latin typeface="나눔고딕"/>
                <a:ea typeface="나눔고딕"/>
                <a:cs typeface="나눔고딕"/>
              </a:rPr>
              <a:t>Sustainability</a:t>
            </a:r>
            <a:endParaRPr lang="en-US" sz="1800" b="1" kern="0" dirty="0" smtClean="0">
              <a:latin typeface="나눔고딕"/>
              <a:ea typeface="나눔고딕"/>
              <a:cs typeface="나눔고딕"/>
            </a:endParaRPr>
          </a:p>
        </p:txBody>
      </p:sp>
    </p:spTree>
    <p:extLst>
      <p:ext uri="{BB962C8B-B14F-4D97-AF65-F5344CB8AC3E}">
        <p14:creationId xmlns:p14="http://schemas.microsoft.com/office/powerpoint/2010/main" val="219676629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a.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89"/>
            <a:ext cx="9144000" cy="5144880"/>
          </a:xfrm>
          <a:prstGeom prst="rect">
            <a:avLst/>
          </a:prstGeom>
        </p:spPr>
      </p:pic>
      <p:sp>
        <p:nvSpPr>
          <p:cNvPr id="2" name="Title 1"/>
          <p:cNvSpPr>
            <a:spLocks noGrp="1"/>
          </p:cNvSpPr>
          <p:nvPr>
            <p:ph type="title"/>
          </p:nvPr>
        </p:nvSpPr>
        <p:spPr/>
        <p:txBody>
          <a:bodyPr/>
          <a:lstStyle/>
          <a:p>
            <a:r>
              <a:rPr lang="en-US" altLang="ko-KR" dirty="0" smtClean="0"/>
              <a:t>Industry 4.0</a:t>
            </a:r>
            <a:r>
              <a:rPr lang="en-US" altLang="ko-KR" dirty="0"/>
              <a:t> </a:t>
            </a:r>
            <a:r>
              <a:rPr lang="en-US" altLang="ko-KR" dirty="0" smtClean="0"/>
              <a:t>for Market 3.0</a:t>
            </a:r>
            <a:r>
              <a:rPr lang="ko-KR" altLang="en-US" dirty="0" smtClean="0"/>
              <a:t> </a:t>
            </a:r>
            <a:endParaRPr lang="en-US" dirty="0"/>
          </a:p>
        </p:txBody>
      </p:sp>
      <p:sp>
        <p:nvSpPr>
          <p:cNvPr id="30" name="TextBox 29"/>
          <p:cNvSpPr txBox="1"/>
          <p:nvPr/>
        </p:nvSpPr>
        <p:spPr>
          <a:xfrm>
            <a:off x="696745" y="4812254"/>
            <a:ext cx="831629" cy="267057"/>
          </a:xfrm>
          <a:prstGeom prst="rect">
            <a:avLst/>
          </a:prstGeom>
          <a:noFill/>
        </p:spPr>
        <p:txBody>
          <a:bodyPr wrap="none" lIns="81593" tIns="40797" rIns="81593" bIns="40797" rtlCol="0">
            <a:spAutoFit/>
          </a:bodyPr>
          <a:lstStyle/>
          <a:p>
            <a:pPr defTabSz="815939" fontAlgn="base">
              <a:spcBef>
                <a:spcPct val="50000"/>
              </a:spcBef>
              <a:spcAft>
                <a:spcPct val="0"/>
              </a:spcAft>
              <a:buClr>
                <a:srgbClr val="F0AB00"/>
              </a:buClr>
              <a:buSzPct val="80000"/>
            </a:pPr>
            <a:r>
              <a:rPr lang="en-US" altLang="ko-KR" sz="1200" b="1" kern="0" dirty="0">
                <a:latin typeface="나눔고딕"/>
                <a:ea typeface="나눔고딕"/>
                <a:cs typeface="나눔고딕"/>
              </a:rPr>
              <a:t>18</a:t>
            </a:r>
            <a:r>
              <a:rPr lang="ko-KR" altLang="en-US" sz="1200" b="1" kern="0" dirty="0">
                <a:latin typeface="나눔고딕"/>
                <a:ea typeface="나눔고딕"/>
                <a:cs typeface="나눔고딕"/>
              </a:rPr>
              <a:t>세기 말</a:t>
            </a:r>
            <a:endParaRPr lang="en-US" sz="1200" b="1" kern="0" dirty="0">
              <a:latin typeface="나눔고딕"/>
              <a:ea typeface="나눔고딕"/>
              <a:cs typeface="나눔고딕"/>
            </a:endParaRPr>
          </a:p>
        </p:txBody>
      </p:sp>
      <p:sp>
        <p:nvSpPr>
          <p:cNvPr id="34" name="Line 8"/>
          <p:cNvSpPr>
            <a:spLocks noChangeShapeType="1"/>
          </p:cNvSpPr>
          <p:nvPr/>
        </p:nvSpPr>
        <p:spPr bwMode="auto">
          <a:xfrm flipV="1">
            <a:off x="538135" y="1361440"/>
            <a:ext cx="10349" cy="3387708"/>
          </a:xfrm>
          <a:prstGeom prst="line">
            <a:avLst/>
          </a:prstGeom>
          <a:noFill/>
          <a:ln w="44450">
            <a:solidFill>
              <a:schemeClr val="tx1"/>
            </a:solidFill>
            <a:round/>
            <a:headEnd/>
            <a:tailEnd type="triangle" w="med" len="med"/>
          </a:ln>
        </p:spPr>
        <p:txBody>
          <a:bodyPr lIns="68550" tIns="34275" rIns="68550" bIns="34275"/>
          <a:lstStyle/>
          <a:p>
            <a:endParaRPr lang="en-GB">
              <a:latin typeface="나눔고딕"/>
              <a:ea typeface="나눔고딕"/>
              <a:cs typeface="나눔고딕"/>
            </a:endParaRPr>
          </a:p>
        </p:txBody>
      </p:sp>
      <p:sp>
        <p:nvSpPr>
          <p:cNvPr id="35" name="Line 9"/>
          <p:cNvSpPr>
            <a:spLocks noChangeShapeType="1"/>
          </p:cNvSpPr>
          <p:nvPr/>
        </p:nvSpPr>
        <p:spPr bwMode="auto">
          <a:xfrm rot="5400000" flipV="1">
            <a:off x="4690827" y="580452"/>
            <a:ext cx="0" cy="8337392"/>
          </a:xfrm>
          <a:prstGeom prst="line">
            <a:avLst/>
          </a:prstGeom>
          <a:noFill/>
          <a:ln w="44450">
            <a:solidFill>
              <a:schemeClr val="tx1"/>
            </a:solidFill>
            <a:round/>
            <a:headEnd/>
            <a:tailEnd type="triangle" w="med" len="med"/>
          </a:ln>
        </p:spPr>
        <p:txBody>
          <a:bodyPr lIns="68550" tIns="34275" rIns="68550" bIns="34275"/>
          <a:lstStyle/>
          <a:p>
            <a:endParaRPr lang="en-GB">
              <a:latin typeface="나눔고딕"/>
              <a:ea typeface="나눔고딕"/>
              <a:cs typeface="나눔고딕"/>
            </a:endParaRPr>
          </a:p>
        </p:txBody>
      </p:sp>
      <p:sp>
        <p:nvSpPr>
          <p:cNvPr id="36" name="TextBox 35"/>
          <p:cNvSpPr txBox="1"/>
          <p:nvPr/>
        </p:nvSpPr>
        <p:spPr>
          <a:xfrm rot="5400000">
            <a:off x="-246345" y="1913081"/>
            <a:ext cx="1202857" cy="315453"/>
          </a:xfrm>
          <a:prstGeom prst="rect">
            <a:avLst/>
          </a:prstGeom>
          <a:noFill/>
        </p:spPr>
        <p:txBody>
          <a:bodyPr wrap="none" lIns="68562" tIns="34281" rIns="68562" bIns="34281" rtlCol="0" anchor="ctr">
            <a:spAutoFit/>
          </a:bodyPr>
          <a:lstStyle/>
          <a:p>
            <a:pPr algn="ctr"/>
            <a:r>
              <a:rPr lang="en-US" altLang="ko-KR" b="1" dirty="0" smtClean="0">
                <a:latin typeface="나눔고딕"/>
                <a:ea typeface="나눔고딕"/>
                <a:cs typeface="나눔고딕"/>
              </a:rPr>
              <a:t>Complexity</a:t>
            </a:r>
            <a:endParaRPr lang="en-US" b="1" dirty="0">
              <a:latin typeface="나눔고딕"/>
              <a:ea typeface="나눔고딕"/>
              <a:cs typeface="나눔고딕"/>
            </a:endParaRPr>
          </a:p>
        </p:txBody>
      </p:sp>
      <p:sp>
        <p:nvSpPr>
          <p:cNvPr id="37" name="TextBox 36"/>
          <p:cNvSpPr txBox="1"/>
          <p:nvPr/>
        </p:nvSpPr>
        <p:spPr>
          <a:xfrm>
            <a:off x="7821996" y="4788037"/>
            <a:ext cx="933540" cy="315453"/>
          </a:xfrm>
          <a:prstGeom prst="rect">
            <a:avLst/>
          </a:prstGeom>
          <a:noFill/>
        </p:spPr>
        <p:txBody>
          <a:bodyPr wrap="none" lIns="68562" tIns="34281" rIns="68562" bIns="34281" rtlCol="0" anchor="ctr">
            <a:spAutoFit/>
          </a:bodyPr>
          <a:lstStyle/>
          <a:p>
            <a:pPr algn="ctr"/>
            <a:r>
              <a:rPr lang="en-US" b="1" dirty="0" smtClean="0">
                <a:latin typeface="나눔고딕"/>
                <a:ea typeface="나눔고딕"/>
                <a:cs typeface="나눔고딕"/>
              </a:rPr>
              <a:t>Timeline</a:t>
            </a:r>
            <a:endParaRPr lang="en-US" b="1" dirty="0">
              <a:latin typeface="나눔고딕"/>
              <a:ea typeface="나눔고딕"/>
              <a:cs typeface="나눔고딕"/>
            </a:endParaRPr>
          </a:p>
        </p:txBody>
      </p:sp>
      <p:cxnSp>
        <p:nvCxnSpPr>
          <p:cNvPr id="41" name="Straight Connector 40"/>
          <p:cNvCxnSpPr/>
          <p:nvPr/>
        </p:nvCxnSpPr>
        <p:spPr>
          <a:xfrm>
            <a:off x="851472" y="4693330"/>
            <a:ext cx="0" cy="101690"/>
          </a:xfrm>
          <a:prstGeom prst="line">
            <a:avLst/>
          </a:prstGeom>
          <a:noFill/>
          <a:ln w="25400">
            <a:solidFill>
              <a:schemeClr val="tx1"/>
            </a:solidFill>
            <a:round/>
            <a:headEnd/>
            <a:tailEnd type="none" w="med" len="med"/>
          </a:ln>
        </p:spPr>
      </p:cxnSp>
      <p:grpSp>
        <p:nvGrpSpPr>
          <p:cNvPr id="9" name="Group 8"/>
          <p:cNvGrpSpPr/>
          <p:nvPr/>
        </p:nvGrpSpPr>
        <p:grpSpPr>
          <a:xfrm>
            <a:off x="696740" y="2270319"/>
            <a:ext cx="3373258" cy="2359152"/>
            <a:chOff x="696740" y="2270319"/>
            <a:chExt cx="3373258" cy="2359152"/>
          </a:xfrm>
        </p:grpSpPr>
        <p:pic>
          <p:nvPicPr>
            <p:cNvPr id="40" name="Picture 3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6998" y="2270319"/>
              <a:ext cx="3373000" cy="2359152"/>
            </a:xfrm>
            <a:prstGeom prst="rect">
              <a:avLst/>
            </a:prstGeom>
          </p:spPr>
        </p:pic>
        <p:sp>
          <p:nvSpPr>
            <p:cNvPr id="17" name="Rectangle 16"/>
            <p:cNvSpPr>
              <a:spLocks/>
            </p:cNvSpPr>
            <p:nvPr/>
          </p:nvSpPr>
          <p:spPr bwMode="gray">
            <a:xfrm flipV="1">
              <a:off x="696740" y="2277722"/>
              <a:ext cx="3373258" cy="1828800"/>
            </a:xfrm>
            <a:prstGeom prst="rect">
              <a:avLst/>
            </a:prstGeom>
            <a:gradFill flip="none" rotWithShape="1">
              <a:gsLst>
                <a:gs pos="0">
                  <a:schemeClr val="tx1">
                    <a:alpha val="91000"/>
                  </a:schemeClr>
                </a:gs>
                <a:gs pos="100000">
                  <a:srgbClr val="000000">
                    <a:tint val="23500"/>
                    <a:satMod val="160000"/>
                    <a:alpha val="0"/>
                  </a:srgbClr>
                </a:gs>
              </a:gsLst>
              <a:lin ang="16200000" scaled="1"/>
              <a:tileRect/>
            </a:gradFill>
            <a:ln w="6350" algn="ctr">
              <a:noFill/>
              <a:miter lim="800000"/>
              <a:headEnd/>
              <a:tailEnd/>
            </a:ln>
          </p:spPr>
          <p:txBody>
            <a:bodyPr lIns="124477" tIns="99580" rIns="124477" bIns="99580" rtlCol="0" anchor="ctr"/>
            <a:lstStyle/>
            <a:p>
              <a:pPr algn="ctr" defTabSz="948259" fontAlgn="base">
                <a:spcBef>
                  <a:spcPct val="50000"/>
                </a:spcBef>
                <a:spcAft>
                  <a:spcPct val="0"/>
                </a:spcAft>
                <a:buClr>
                  <a:srgbClr val="F0AB00"/>
                </a:buClr>
                <a:buSzPct val="80000"/>
                <a:defRPr/>
              </a:pPr>
              <a:endParaRPr lang="en-US" sz="1900" kern="0" dirty="0">
                <a:solidFill>
                  <a:sysClr val="windowText" lastClr="000000"/>
                </a:solidFill>
                <a:latin typeface="나눔고딕"/>
                <a:ea typeface="나눔고딕"/>
                <a:cs typeface="나눔고딕"/>
              </a:endParaRPr>
            </a:p>
          </p:txBody>
        </p:sp>
        <p:sp>
          <p:nvSpPr>
            <p:cNvPr id="10" name="Rectangle 56"/>
            <p:cNvSpPr>
              <a:spLocks noChangeArrowheads="1"/>
            </p:cNvSpPr>
            <p:nvPr/>
          </p:nvSpPr>
          <p:spPr bwMode="auto">
            <a:xfrm>
              <a:off x="851471" y="2432458"/>
              <a:ext cx="91173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
                  <a:schemeClr val="accent1"/>
                </a:buClr>
                <a:buSzPct val="80000"/>
                <a:buFont typeface="Wingdings" pitchFamily="2" charset="2"/>
                <a:buNone/>
              </a:pPr>
              <a:r>
                <a:rPr lang="en-US" altLang="ko-KR" sz="1300" b="1" dirty="0" smtClean="0">
                  <a:solidFill>
                    <a:schemeClr val="bg1"/>
                  </a:solidFill>
                  <a:latin typeface="나눔고딕"/>
                  <a:ea typeface="나눔고딕"/>
                  <a:cs typeface="나눔고딕"/>
                </a:rPr>
                <a:t>Industry 1.0</a:t>
              </a:r>
              <a:endParaRPr lang="en-US" altLang="ko-KR" sz="1300" b="1" dirty="0">
                <a:solidFill>
                  <a:schemeClr val="bg1"/>
                </a:solidFill>
                <a:latin typeface="나눔고딕"/>
                <a:ea typeface="나눔고딕"/>
                <a:cs typeface="나눔고딕"/>
              </a:endParaRPr>
            </a:p>
            <a:p>
              <a:pPr>
                <a:spcBef>
                  <a:spcPts val="600"/>
                </a:spcBef>
                <a:buClr>
                  <a:schemeClr val="accent1"/>
                </a:buClr>
                <a:buSzPct val="80000"/>
                <a:buFont typeface="Wingdings" pitchFamily="2" charset="2"/>
                <a:buNone/>
              </a:pPr>
              <a:r>
                <a:rPr lang="en-US" altLang="ko-KR" sz="1100" b="1" dirty="0" smtClean="0">
                  <a:solidFill>
                    <a:schemeClr val="bg1"/>
                  </a:solidFill>
                  <a:latin typeface="나눔고딕"/>
                  <a:ea typeface="나눔고딕"/>
                  <a:cs typeface="나눔고딕"/>
                </a:rPr>
                <a:t>Steam Engine</a:t>
              </a:r>
            </a:p>
            <a:p>
              <a:pPr>
                <a:buClr>
                  <a:schemeClr val="accent1"/>
                </a:buClr>
                <a:buSzPct val="80000"/>
                <a:buFont typeface="Wingdings" pitchFamily="2" charset="2"/>
                <a:buNone/>
              </a:pPr>
              <a:r>
                <a:rPr lang="ko-KR" altLang="en-US" sz="1100" b="1" dirty="0" smtClean="0">
                  <a:solidFill>
                    <a:schemeClr val="bg1"/>
                  </a:solidFill>
                  <a:latin typeface="나눔고딕"/>
                  <a:ea typeface="나눔고딕"/>
                  <a:cs typeface="나눔고딕"/>
                </a:rPr>
                <a:t>기계생산</a:t>
              </a:r>
              <a:endParaRPr lang="en-US" altLang="ko-KR" sz="1100" b="1" dirty="0">
                <a:solidFill>
                  <a:schemeClr val="bg1"/>
                </a:solidFill>
                <a:latin typeface="나눔고딕"/>
                <a:ea typeface="나눔고딕"/>
                <a:cs typeface="나눔고딕"/>
              </a:endParaRPr>
            </a:p>
          </p:txBody>
        </p:sp>
        <p:sp>
          <p:nvSpPr>
            <p:cNvPr id="25" name="Frame 24"/>
            <p:cNvSpPr>
              <a:spLocks/>
            </p:cNvSpPr>
            <p:nvPr/>
          </p:nvSpPr>
          <p:spPr bwMode="gray">
            <a:xfrm>
              <a:off x="696740" y="2277722"/>
              <a:ext cx="3373258" cy="2351749"/>
            </a:xfrm>
            <a:prstGeom prst="frame">
              <a:avLst>
                <a:gd name="adj1" fmla="val 3822"/>
              </a:avLst>
            </a:prstGeom>
            <a:solidFill>
              <a:srgbClr val="FFFFFF">
                <a:alpha val="37000"/>
              </a:srgbClr>
            </a:solidFill>
            <a:ln w="6350" algn="ctr">
              <a:noFill/>
              <a:miter lim="800000"/>
              <a:headEnd/>
              <a:tailEnd/>
            </a:ln>
          </p:spPr>
          <p:txBody>
            <a:bodyPr lIns="90000" tIns="72000" rIns="90000" bIns="72000" rtlCol="0" anchor="ctr"/>
            <a:lstStyle/>
            <a:p>
              <a:pPr algn="ctr" defTabSz="685617" fontAlgn="base">
                <a:spcBef>
                  <a:spcPct val="50000"/>
                </a:spcBef>
                <a:spcAft>
                  <a:spcPct val="0"/>
                </a:spcAft>
                <a:buClr>
                  <a:srgbClr val="F0AB00"/>
                </a:buClr>
                <a:buSzPct val="80000"/>
              </a:pPr>
              <a:endParaRPr lang="en-US" sz="1500" b="1" kern="0" dirty="0" err="1">
                <a:solidFill>
                  <a:srgbClr val="FFFFFF"/>
                </a:solidFill>
                <a:latin typeface="나눔고딕"/>
                <a:ea typeface="나눔고딕"/>
                <a:cs typeface="나눔고딕"/>
              </a:endParaRPr>
            </a:p>
          </p:txBody>
        </p:sp>
      </p:grpSp>
      <p:grpSp>
        <p:nvGrpSpPr>
          <p:cNvPr id="7" name="Group 6"/>
          <p:cNvGrpSpPr/>
          <p:nvPr/>
        </p:nvGrpSpPr>
        <p:grpSpPr>
          <a:xfrm>
            <a:off x="2205848" y="2017759"/>
            <a:ext cx="3419619" cy="3089042"/>
            <a:chOff x="2205842" y="2017759"/>
            <a:chExt cx="3419619" cy="3089042"/>
          </a:xfrm>
        </p:grpSpPr>
        <p:grpSp>
          <p:nvGrpSpPr>
            <p:cNvPr id="5" name="Group 4"/>
            <p:cNvGrpSpPr/>
            <p:nvPr/>
          </p:nvGrpSpPr>
          <p:grpSpPr>
            <a:xfrm>
              <a:off x="2252203" y="2017759"/>
              <a:ext cx="3373258" cy="2359152"/>
              <a:chOff x="2205842" y="1882292"/>
              <a:chExt cx="3373258" cy="2359152"/>
            </a:xfrm>
          </p:grpSpPr>
          <p:grpSp>
            <p:nvGrpSpPr>
              <p:cNvPr id="3" name="Group 2"/>
              <p:cNvGrpSpPr/>
              <p:nvPr/>
            </p:nvGrpSpPr>
            <p:grpSpPr>
              <a:xfrm>
                <a:off x="2205842" y="1882292"/>
                <a:ext cx="3373258" cy="2359152"/>
                <a:chOff x="2205842" y="1882292"/>
                <a:chExt cx="3373258" cy="2359152"/>
              </a:xfrm>
            </p:grpSpPr>
            <p:pic>
              <p:nvPicPr>
                <p:cNvPr id="53" name="Picture 5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205842" y="1882292"/>
                  <a:ext cx="3368979" cy="2359152"/>
                </a:xfrm>
                <a:prstGeom prst="rect">
                  <a:avLst/>
                </a:prstGeom>
              </p:spPr>
            </p:pic>
            <p:sp>
              <p:nvSpPr>
                <p:cNvPr id="16" name="Rectangle 15"/>
                <p:cNvSpPr>
                  <a:spLocks/>
                </p:cNvSpPr>
                <p:nvPr/>
              </p:nvSpPr>
              <p:spPr bwMode="gray">
                <a:xfrm flipV="1">
                  <a:off x="2205842" y="1889693"/>
                  <a:ext cx="3373258" cy="1828800"/>
                </a:xfrm>
                <a:prstGeom prst="rect">
                  <a:avLst/>
                </a:prstGeom>
                <a:gradFill flip="none" rotWithShape="1">
                  <a:gsLst>
                    <a:gs pos="0">
                      <a:schemeClr val="tx1">
                        <a:alpha val="91000"/>
                      </a:schemeClr>
                    </a:gs>
                    <a:gs pos="100000">
                      <a:srgbClr val="000000">
                        <a:tint val="23500"/>
                        <a:satMod val="160000"/>
                        <a:alpha val="0"/>
                      </a:srgbClr>
                    </a:gs>
                  </a:gsLst>
                  <a:lin ang="16200000" scaled="1"/>
                  <a:tileRect/>
                </a:gradFill>
                <a:ln w="6350" algn="ctr">
                  <a:noFill/>
                  <a:miter lim="800000"/>
                  <a:headEnd/>
                  <a:tailEnd/>
                </a:ln>
              </p:spPr>
              <p:txBody>
                <a:bodyPr lIns="124477" tIns="99580" rIns="124477" bIns="99580" rtlCol="0" anchor="ctr"/>
                <a:lstStyle/>
                <a:p>
                  <a:pPr algn="ctr" defTabSz="948259" fontAlgn="base">
                    <a:spcBef>
                      <a:spcPct val="50000"/>
                    </a:spcBef>
                    <a:spcAft>
                      <a:spcPct val="0"/>
                    </a:spcAft>
                    <a:buClr>
                      <a:srgbClr val="F0AB00"/>
                    </a:buClr>
                    <a:buSzPct val="80000"/>
                    <a:defRPr/>
                  </a:pPr>
                  <a:endParaRPr lang="en-US" sz="1900" kern="0" dirty="0">
                    <a:solidFill>
                      <a:sysClr val="windowText" lastClr="000000"/>
                    </a:solidFill>
                    <a:latin typeface="나눔고딕"/>
                    <a:ea typeface="나눔고딕"/>
                    <a:cs typeface="나눔고딕"/>
                  </a:endParaRPr>
                </a:p>
              </p:txBody>
            </p:sp>
            <p:sp>
              <p:nvSpPr>
                <p:cNvPr id="11" name="Rectangle 56"/>
                <p:cNvSpPr>
                  <a:spLocks noChangeArrowheads="1"/>
                </p:cNvSpPr>
                <p:nvPr/>
              </p:nvSpPr>
              <p:spPr bwMode="auto">
                <a:xfrm>
                  <a:off x="2360573" y="2044429"/>
                  <a:ext cx="10007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
                      <a:schemeClr val="accent1"/>
                    </a:buClr>
                    <a:buSzPct val="80000"/>
                    <a:buFont typeface="Wingdings" pitchFamily="2" charset="2"/>
                    <a:buNone/>
                  </a:pPr>
                  <a:r>
                    <a:rPr lang="en-US" altLang="ko-KR" sz="1300" b="1" dirty="0" smtClean="0">
                      <a:solidFill>
                        <a:schemeClr val="bg1"/>
                      </a:solidFill>
                      <a:latin typeface="나눔고딕"/>
                      <a:ea typeface="나눔고딕"/>
                      <a:cs typeface="나눔고딕"/>
                    </a:rPr>
                    <a:t>Industry 2.0</a:t>
                  </a:r>
                  <a:endParaRPr lang="en-US" altLang="ko-KR" sz="1300" b="1" dirty="0">
                    <a:solidFill>
                      <a:schemeClr val="bg1"/>
                    </a:solidFill>
                    <a:latin typeface="나눔고딕"/>
                    <a:ea typeface="나눔고딕"/>
                    <a:cs typeface="나눔고딕"/>
                  </a:endParaRPr>
                </a:p>
                <a:p>
                  <a:pPr>
                    <a:spcBef>
                      <a:spcPts val="600"/>
                    </a:spcBef>
                    <a:buClr>
                      <a:schemeClr val="accent1"/>
                    </a:buClr>
                    <a:buSzPct val="80000"/>
                    <a:buFont typeface="Wingdings" pitchFamily="2" charset="2"/>
                    <a:buNone/>
                  </a:pPr>
                  <a:r>
                    <a:rPr lang="en-US" altLang="ko-KR" sz="1200" b="1" dirty="0" smtClean="0">
                      <a:solidFill>
                        <a:schemeClr val="bg1"/>
                      </a:solidFill>
                      <a:latin typeface="나눔고딕"/>
                      <a:ea typeface="나눔고딕"/>
                      <a:cs typeface="나눔고딕"/>
                    </a:rPr>
                    <a:t>Conveyor Line</a:t>
                  </a:r>
                  <a:endParaRPr lang="en-US" altLang="ko-KR" sz="1200" b="1" dirty="0">
                    <a:solidFill>
                      <a:schemeClr val="bg1"/>
                    </a:solidFill>
                    <a:latin typeface="나눔고딕"/>
                    <a:ea typeface="나눔고딕"/>
                    <a:cs typeface="나눔고딕"/>
                  </a:endParaRPr>
                </a:p>
                <a:p>
                  <a:pPr>
                    <a:buClr>
                      <a:schemeClr val="accent1"/>
                    </a:buClr>
                    <a:buSzPct val="80000"/>
                    <a:buFont typeface="Wingdings" pitchFamily="2" charset="2"/>
                    <a:buNone/>
                  </a:pPr>
                  <a:r>
                    <a:rPr lang="en-US" altLang="ko-KR" sz="1200" b="1" dirty="0" smtClean="0">
                      <a:solidFill>
                        <a:schemeClr val="bg1"/>
                      </a:solidFill>
                      <a:latin typeface="나눔고딕"/>
                      <a:ea typeface="나눔고딕"/>
                      <a:cs typeface="나눔고딕"/>
                    </a:rPr>
                    <a:t>Push System</a:t>
                  </a:r>
                </a:p>
                <a:p>
                  <a:pPr>
                    <a:buClr>
                      <a:schemeClr val="accent1"/>
                    </a:buClr>
                    <a:buSzPct val="80000"/>
                    <a:buFont typeface="Wingdings" pitchFamily="2" charset="2"/>
                    <a:buNone/>
                  </a:pPr>
                  <a:r>
                    <a:rPr lang="ko-KR" altLang="en-US" sz="1200" b="1" dirty="0" smtClean="0">
                      <a:solidFill>
                        <a:schemeClr val="bg1"/>
                      </a:solidFill>
                      <a:latin typeface="나눔고딕"/>
                      <a:ea typeface="나눔고딕"/>
                      <a:cs typeface="나눔고딕"/>
                    </a:rPr>
                    <a:t>대량생산</a:t>
                  </a:r>
                  <a:endParaRPr lang="en-US" altLang="ko-KR" sz="1200" b="1" dirty="0" smtClean="0">
                    <a:solidFill>
                      <a:schemeClr val="bg1"/>
                    </a:solidFill>
                    <a:latin typeface="나눔고딕"/>
                    <a:ea typeface="나눔고딕"/>
                    <a:cs typeface="나눔고딕"/>
                  </a:endParaRPr>
                </a:p>
              </p:txBody>
            </p:sp>
          </p:grpSp>
          <p:sp>
            <p:nvSpPr>
              <p:cNvPr id="24" name="Frame 23"/>
              <p:cNvSpPr>
                <a:spLocks/>
              </p:cNvSpPr>
              <p:nvPr/>
            </p:nvSpPr>
            <p:spPr bwMode="gray">
              <a:xfrm>
                <a:off x="2205842" y="1889694"/>
                <a:ext cx="3373258" cy="2351750"/>
              </a:xfrm>
              <a:prstGeom prst="frame">
                <a:avLst>
                  <a:gd name="adj1" fmla="val 3822"/>
                </a:avLst>
              </a:prstGeom>
              <a:solidFill>
                <a:srgbClr val="FFFFFF">
                  <a:alpha val="37000"/>
                </a:srgbClr>
              </a:solidFill>
              <a:ln w="6350" algn="ctr">
                <a:noFill/>
                <a:miter lim="800000"/>
                <a:headEnd/>
                <a:tailEnd/>
              </a:ln>
            </p:spPr>
            <p:txBody>
              <a:bodyPr lIns="90000" tIns="72000" rIns="90000" bIns="72000" rtlCol="0" anchor="ctr"/>
              <a:lstStyle/>
              <a:p>
                <a:pPr algn="ctr" defTabSz="685617" fontAlgn="base">
                  <a:spcBef>
                    <a:spcPct val="50000"/>
                  </a:spcBef>
                  <a:spcAft>
                    <a:spcPct val="0"/>
                  </a:spcAft>
                  <a:buClr>
                    <a:srgbClr val="F0AB00"/>
                  </a:buClr>
                  <a:buSzPct val="80000"/>
                </a:pPr>
                <a:endParaRPr lang="en-US" sz="1500" b="1" kern="0" dirty="0" err="1">
                  <a:solidFill>
                    <a:srgbClr val="FFFFFF"/>
                  </a:solidFill>
                  <a:latin typeface="나눔고딕"/>
                  <a:ea typeface="나눔고딕"/>
                  <a:cs typeface="나눔고딕"/>
                </a:endParaRPr>
              </a:p>
            </p:txBody>
          </p:sp>
        </p:grpSp>
        <p:sp>
          <p:nvSpPr>
            <p:cNvPr id="32" name="TextBox 31"/>
            <p:cNvSpPr txBox="1"/>
            <p:nvPr/>
          </p:nvSpPr>
          <p:spPr>
            <a:xfrm>
              <a:off x="2205842" y="4812252"/>
              <a:ext cx="883322" cy="294549"/>
            </a:xfrm>
            <a:prstGeom prst="rect">
              <a:avLst/>
            </a:prstGeom>
            <a:noFill/>
          </p:spPr>
          <p:txBody>
            <a:bodyPr wrap="none" lIns="108820" tIns="54410" rIns="108820" bIns="54410" rtlCol="0">
              <a:spAutoFit/>
            </a:bodyPr>
            <a:lstStyle/>
            <a:p>
              <a:pPr defTabSz="815939" fontAlgn="base">
                <a:spcBef>
                  <a:spcPct val="50000"/>
                </a:spcBef>
                <a:spcAft>
                  <a:spcPct val="0"/>
                </a:spcAft>
                <a:buClr>
                  <a:srgbClr val="F0AB00"/>
                </a:buClr>
                <a:buSzPct val="80000"/>
              </a:pPr>
              <a:r>
                <a:rPr lang="en-US" altLang="ko-KR" sz="1200" b="1" kern="0" dirty="0">
                  <a:latin typeface="나눔고딕"/>
                  <a:ea typeface="나눔고딕"/>
                  <a:cs typeface="나눔고딕"/>
                </a:rPr>
                <a:t>20</a:t>
              </a:r>
              <a:r>
                <a:rPr lang="ko-KR" altLang="en-US" sz="1200" b="1" kern="0" dirty="0">
                  <a:latin typeface="나눔고딕"/>
                  <a:ea typeface="나눔고딕"/>
                  <a:cs typeface="나눔고딕"/>
                </a:rPr>
                <a:t>세기 초</a:t>
              </a:r>
              <a:endParaRPr lang="en-US" sz="1200" b="1" kern="0" dirty="0">
                <a:latin typeface="나눔고딕"/>
                <a:ea typeface="나눔고딕"/>
                <a:cs typeface="나눔고딕"/>
              </a:endParaRPr>
            </a:p>
          </p:txBody>
        </p:sp>
        <p:cxnSp>
          <p:nvCxnSpPr>
            <p:cNvPr id="42" name="Straight Connector 41"/>
            <p:cNvCxnSpPr/>
            <p:nvPr/>
          </p:nvCxnSpPr>
          <p:spPr>
            <a:xfrm>
              <a:off x="2360573" y="4693328"/>
              <a:ext cx="0" cy="101690"/>
            </a:xfrm>
            <a:prstGeom prst="line">
              <a:avLst/>
            </a:prstGeom>
            <a:noFill/>
            <a:ln w="25400">
              <a:solidFill>
                <a:schemeClr val="tx1"/>
              </a:solidFill>
              <a:round/>
              <a:headEnd/>
              <a:tailEnd type="none" w="med" len="med"/>
            </a:ln>
          </p:spPr>
        </p:cxnSp>
      </p:grpSp>
      <p:grpSp>
        <p:nvGrpSpPr>
          <p:cNvPr id="18" name="Group 17"/>
          <p:cNvGrpSpPr/>
          <p:nvPr/>
        </p:nvGrpSpPr>
        <p:grpSpPr>
          <a:xfrm>
            <a:off x="3714944" y="1765199"/>
            <a:ext cx="3465980" cy="3341603"/>
            <a:chOff x="3714944" y="1765199"/>
            <a:chExt cx="3465980" cy="3341603"/>
          </a:xfrm>
        </p:grpSpPr>
        <p:grpSp>
          <p:nvGrpSpPr>
            <p:cNvPr id="6" name="Group 5"/>
            <p:cNvGrpSpPr/>
            <p:nvPr/>
          </p:nvGrpSpPr>
          <p:grpSpPr>
            <a:xfrm>
              <a:off x="3807666" y="1765199"/>
              <a:ext cx="3373258" cy="2359152"/>
              <a:chOff x="3714944" y="1725187"/>
              <a:chExt cx="3373258" cy="2359152"/>
            </a:xfrm>
          </p:grpSpPr>
          <p:pic>
            <p:nvPicPr>
              <p:cNvPr id="54" name="Picture 5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714944" y="1725187"/>
                <a:ext cx="3368980" cy="2359152"/>
              </a:xfrm>
              <a:prstGeom prst="rect">
                <a:avLst/>
              </a:prstGeom>
            </p:spPr>
          </p:pic>
          <p:grpSp>
            <p:nvGrpSpPr>
              <p:cNvPr id="47" name="Group 46"/>
              <p:cNvGrpSpPr/>
              <p:nvPr/>
            </p:nvGrpSpPr>
            <p:grpSpPr>
              <a:xfrm>
                <a:off x="3714944" y="1725187"/>
                <a:ext cx="3373258" cy="2351751"/>
                <a:chOff x="4954549" y="1986192"/>
                <a:chExt cx="4498848" cy="3136393"/>
              </a:xfrm>
            </p:grpSpPr>
            <p:sp>
              <p:nvSpPr>
                <p:cNvPr id="15" name="Rectangle 14"/>
                <p:cNvSpPr>
                  <a:spLocks/>
                </p:cNvSpPr>
                <p:nvPr/>
              </p:nvSpPr>
              <p:spPr bwMode="gray">
                <a:xfrm flipV="1">
                  <a:off x="4954549" y="1986192"/>
                  <a:ext cx="4498848" cy="2438964"/>
                </a:xfrm>
                <a:prstGeom prst="rect">
                  <a:avLst/>
                </a:prstGeom>
                <a:gradFill flip="none" rotWithShape="1">
                  <a:gsLst>
                    <a:gs pos="0">
                      <a:schemeClr val="tx1">
                        <a:alpha val="91000"/>
                      </a:schemeClr>
                    </a:gs>
                    <a:gs pos="100000">
                      <a:srgbClr val="000000">
                        <a:tint val="23500"/>
                        <a:satMod val="160000"/>
                        <a:alpha val="0"/>
                      </a:srgbClr>
                    </a:gs>
                  </a:gsLst>
                  <a:lin ang="16200000" scaled="1"/>
                  <a:tileRect/>
                </a:gradFill>
                <a:ln w="6350" algn="ctr">
                  <a:noFill/>
                  <a:miter lim="800000"/>
                  <a:headEnd/>
                  <a:tailEnd/>
                </a:ln>
              </p:spPr>
              <p:txBody>
                <a:bodyPr lIns="124477" tIns="99580" rIns="124477" bIns="99580" rtlCol="0" anchor="ctr"/>
                <a:lstStyle/>
                <a:p>
                  <a:pPr algn="ctr" defTabSz="948259" fontAlgn="base">
                    <a:spcBef>
                      <a:spcPct val="50000"/>
                    </a:spcBef>
                    <a:spcAft>
                      <a:spcPct val="0"/>
                    </a:spcAft>
                    <a:buClr>
                      <a:srgbClr val="F0AB00"/>
                    </a:buClr>
                    <a:buSzPct val="80000"/>
                    <a:defRPr/>
                  </a:pPr>
                  <a:endParaRPr lang="en-US" sz="1900" kern="0" dirty="0">
                    <a:solidFill>
                      <a:sysClr val="windowText" lastClr="000000"/>
                    </a:solidFill>
                    <a:latin typeface="나눔고딕"/>
                    <a:ea typeface="나눔고딕"/>
                    <a:cs typeface="나눔고딕"/>
                  </a:endParaRPr>
                </a:p>
              </p:txBody>
            </p:sp>
            <p:sp>
              <p:nvSpPr>
                <p:cNvPr id="12" name="Rectangle 56"/>
                <p:cNvSpPr>
                  <a:spLocks noChangeArrowheads="1"/>
                </p:cNvSpPr>
                <p:nvPr/>
              </p:nvSpPr>
              <p:spPr bwMode="auto">
                <a:xfrm>
                  <a:off x="5160911" y="2192554"/>
                  <a:ext cx="1761666" cy="104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
                      <a:schemeClr val="accent1"/>
                    </a:buClr>
                    <a:buSzPct val="80000"/>
                    <a:buFont typeface="Wingdings" pitchFamily="2" charset="2"/>
                    <a:buNone/>
                  </a:pPr>
                  <a:r>
                    <a:rPr lang="en-US" altLang="ko-KR" sz="1300" b="1" dirty="0" smtClean="0">
                      <a:solidFill>
                        <a:schemeClr val="bg1"/>
                      </a:solidFill>
                      <a:latin typeface="나눔고딕"/>
                      <a:ea typeface="나눔고딕"/>
                      <a:cs typeface="나눔고딕"/>
                    </a:rPr>
                    <a:t>Industry 3.0</a:t>
                  </a:r>
                </a:p>
                <a:p>
                  <a:pPr>
                    <a:spcBef>
                      <a:spcPts val="600"/>
                    </a:spcBef>
                    <a:buClr>
                      <a:schemeClr val="accent1"/>
                    </a:buClr>
                    <a:buSzPct val="80000"/>
                    <a:buFont typeface="Wingdings" pitchFamily="2" charset="2"/>
                    <a:buNone/>
                  </a:pPr>
                  <a:r>
                    <a:rPr lang="ko-KR" altLang="en-US" sz="1100" b="1" dirty="0" smtClean="0">
                      <a:solidFill>
                        <a:schemeClr val="bg1"/>
                      </a:solidFill>
                      <a:latin typeface="나눔고딕"/>
                      <a:ea typeface="나눔고딕"/>
                      <a:cs typeface="나눔고딕"/>
                    </a:rPr>
                    <a:t>컴퓨터</a:t>
                  </a:r>
                  <a:r>
                    <a:rPr lang="en-US" altLang="ko-KR" sz="1100" b="1" dirty="0" smtClean="0">
                      <a:solidFill>
                        <a:schemeClr val="bg1"/>
                      </a:solidFill>
                      <a:latin typeface="나눔고딕"/>
                      <a:ea typeface="나눔고딕"/>
                      <a:cs typeface="나눔고딕"/>
                    </a:rPr>
                    <a:t>/</a:t>
                  </a:r>
                  <a:r>
                    <a:rPr lang="ko-KR" altLang="en-US" sz="1100" b="1" dirty="0" smtClean="0">
                      <a:solidFill>
                        <a:schemeClr val="bg1"/>
                      </a:solidFill>
                      <a:latin typeface="나눔고딕"/>
                      <a:ea typeface="나눔고딕"/>
                      <a:cs typeface="나눔고딕"/>
                    </a:rPr>
                    <a:t>인터넷</a:t>
                  </a:r>
                  <a:endParaRPr lang="en-US" altLang="ko-KR" sz="1100" b="1" dirty="0" smtClean="0">
                    <a:solidFill>
                      <a:schemeClr val="bg1"/>
                    </a:solidFill>
                    <a:latin typeface="나눔고딕"/>
                    <a:ea typeface="나눔고딕"/>
                    <a:cs typeface="나눔고딕"/>
                  </a:endParaRPr>
                </a:p>
                <a:p>
                  <a:pPr>
                    <a:buClr>
                      <a:schemeClr val="accent1"/>
                    </a:buClr>
                    <a:buSzPct val="80000"/>
                    <a:buFont typeface="Wingdings" pitchFamily="2" charset="2"/>
                    <a:buNone/>
                  </a:pPr>
                  <a:r>
                    <a:rPr lang="en-US" altLang="ko-KR" sz="1100" b="1" dirty="0" smtClean="0">
                      <a:solidFill>
                        <a:schemeClr val="bg1"/>
                      </a:solidFill>
                      <a:latin typeface="나눔고딕"/>
                      <a:ea typeface="나눔고딕"/>
                      <a:cs typeface="나눔고딕"/>
                    </a:rPr>
                    <a:t>Pull System</a:t>
                  </a:r>
                </a:p>
                <a:p>
                  <a:pPr>
                    <a:buClr>
                      <a:schemeClr val="accent1"/>
                    </a:buClr>
                    <a:buSzPct val="80000"/>
                    <a:buFont typeface="Wingdings" pitchFamily="2" charset="2"/>
                    <a:buNone/>
                  </a:pPr>
                  <a:r>
                    <a:rPr lang="en-US" altLang="ko-KR" sz="1100" b="1" dirty="0" smtClean="0">
                      <a:solidFill>
                        <a:schemeClr val="bg1"/>
                      </a:solidFill>
                      <a:latin typeface="나눔고딕"/>
                      <a:ea typeface="나눔고딕"/>
                      <a:cs typeface="나눔고딕"/>
                    </a:rPr>
                    <a:t>Lean Manufacturing</a:t>
                  </a:r>
                  <a:endParaRPr lang="en-US" altLang="ko-KR" sz="1100" b="1" dirty="0">
                    <a:solidFill>
                      <a:schemeClr val="bg1"/>
                    </a:solidFill>
                    <a:latin typeface="나눔고딕"/>
                    <a:ea typeface="나눔고딕"/>
                    <a:cs typeface="나눔고딕"/>
                  </a:endParaRPr>
                </a:p>
              </p:txBody>
            </p:sp>
            <p:sp>
              <p:nvSpPr>
                <p:cNvPr id="23" name="Frame 22"/>
                <p:cNvSpPr>
                  <a:spLocks/>
                </p:cNvSpPr>
                <p:nvPr/>
              </p:nvSpPr>
              <p:spPr bwMode="gray">
                <a:xfrm>
                  <a:off x="4954549" y="1986193"/>
                  <a:ext cx="4498848" cy="3136392"/>
                </a:xfrm>
                <a:prstGeom prst="frame">
                  <a:avLst>
                    <a:gd name="adj1" fmla="val 3822"/>
                  </a:avLst>
                </a:prstGeom>
                <a:solidFill>
                  <a:srgbClr val="FFFFFF">
                    <a:alpha val="37000"/>
                  </a:srgbClr>
                </a:solidFill>
                <a:ln w="6350" algn="ctr">
                  <a:noFill/>
                  <a:miter lim="800000"/>
                  <a:headEnd/>
                  <a:tailEnd/>
                </a:ln>
              </p:spPr>
              <p:txBody>
                <a:bodyPr lIns="90000" tIns="72000" rIns="90000" bIns="72000" rtlCol="0" anchor="ctr"/>
                <a:lstStyle/>
                <a:p>
                  <a:pPr algn="ctr" defTabSz="685617" fontAlgn="base">
                    <a:spcBef>
                      <a:spcPct val="50000"/>
                    </a:spcBef>
                    <a:spcAft>
                      <a:spcPct val="0"/>
                    </a:spcAft>
                    <a:buClr>
                      <a:srgbClr val="F0AB00"/>
                    </a:buClr>
                    <a:buSzPct val="80000"/>
                  </a:pPr>
                  <a:endParaRPr lang="en-US" sz="1500" b="1" kern="0" dirty="0" err="1">
                    <a:solidFill>
                      <a:srgbClr val="FFFFFF"/>
                    </a:solidFill>
                    <a:latin typeface="나눔고딕"/>
                    <a:ea typeface="나눔고딕"/>
                    <a:cs typeface="나눔고딕"/>
                  </a:endParaRPr>
                </a:p>
              </p:txBody>
            </p:sp>
          </p:grpSp>
        </p:grpSp>
        <p:sp>
          <p:nvSpPr>
            <p:cNvPr id="31" name="TextBox 30"/>
            <p:cNvSpPr txBox="1"/>
            <p:nvPr/>
          </p:nvSpPr>
          <p:spPr>
            <a:xfrm>
              <a:off x="3714944" y="4812253"/>
              <a:ext cx="1069830" cy="294549"/>
            </a:xfrm>
            <a:prstGeom prst="rect">
              <a:avLst/>
            </a:prstGeom>
            <a:noFill/>
          </p:spPr>
          <p:txBody>
            <a:bodyPr wrap="none" lIns="108820" tIns="54410" rIns="108820" bIns="54410" rtlCol="0">
              <a:spAutoFit/>
            </a:bodyPr>
            <a:lstStyle/>
            <a:p>
              <a:pPr defTabSz="815939" fontAlgn="base">
                <a:spcBef>
                  <a:spcPct val="50000"/>
                </a:spcBef>
                <a:spcAft>
                  <a:spcPct val="0"/>
                </a:spcAft>
                <a:buClr>
                  <a:srgbClr val="F0AB00"/>
                </a:buClr>
                <a:buSzPct val="80000"/>
              </a:pPr>
              <a:r>
                <a:rPr lang="en-US" altLang="ko-KR" sz="1200" b="1" kern="0" dirty="0">
                  <a:latin typeface="나눔고딕"/>
                  <a:ea typeface="나눔고딕"/>
                  <a:cs typeface="나눔고딕"/>
                </a:rPr>
                <a:t>1970</a:t>
              </a:r>
              <a:r>
                <a:rPr lang="ko-KR" altLang="en-US" sz="1200" b="1" kern="0" dirty="0">
                  <a:latin typeface="나눔고딕"/>
                  <a:ea typeface="나눔고딕"/>
                  <a:cs typeface="나눔고딕"/>
                </a:rPr>
                <a:t>년대 초</a:t>
              </a:r>
              <a:endParaRPr lang="en-US" altLang="ko-KR" sz="1200" b="1" kern="0" dirty="0">
                <a:latin typeface="나눔고딕"/>
                <a:ea typeface="나눔고딕"/>
                <a:cs typeface="나눔고딕"/>
              </a:endParaRPr>
            </a:p>
          </p:txBody>
        </p:sp>
        <p:cxnSp>
          <p:nvCxnSpPr>
            <p:cNvPr id="43" name="Straight Connector 42"/>
            <p:cNvCxnSpPr/>
            <p:nvPr/>
          </p:nvCxnSpPr>
          <p:spPr>
            <a:xfrm>
              <a:off x="3869675" y="4693329"/>
              <a:ext cx="0" cy="101690"/>
            </a:xfrm>
            <a:prstGeom prst="line">
              <a:avLst/>
            </a:prstGeom>
            <a:noFill/>
            <a:ln w="25400">
              <a:solidFill>
                <a:schemeClr val="tx1"/>
              </a:solidFill>
              <a:round/>
              <a:headEnd/>
              <a:tailEnd type="none" w="med" len="med"/>
            </a:ln>
          </p:spPr>
        </p:cxnSp>
      </p:grpSp>
      <p:grpSp>
        <p:nvGrpSpPr>
          <p:cNvPr id="19" name="Group 18"/>
          <p:cNvGrpSpPr/>
          <p:nvPr/>
        </p:nvGrpSpPr>
        <p:grpSpPr>
          <a:xfrm>
            <a:off x="5363128" y="1520040"/>
            <a:ext cx="3373258" cy="3586762"/>
            <a:chOff x="5363128" y="1520040"/>
            <a:chExt cx="3373258" cy="3586762"/>
          </a:xfrm>
        </p:grpSpPr>
        <p:grpSp>
          <p:nvGrpSpPr>
            <p:cNvPr id="48" name="Group 47"/>
            <p:cNvGrpSpPr/>
            <p:nvPr/>
          </p:nvGrpSpPr>
          <p:grpSpPr>
            <a:xfrm>
              <a:off x="5363128" y="1520040"/>
              <a:ext cx="3373258" cy="2351751"/>
              <a:chOff x="6967210" y="1468703"/>
              <a:chExt cx="4498848" cy="3136393"/>
            </a:xfrm>
          </p:grpSpPr>
          <p:pic>
            <p:nvPicPr>
              <p:cNvPr id="8" name="Picture 16"/>
              <p:cNvPicPr>
                <a:picLocks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967210" y="1468704"/>
                <a:ext cx="4498848" cy="313639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a:spLocks/>
              </p:cNvSpPr>
              <p:nvPr/>
            </p:nvSpPr>
            <p:spPr bwMode="gray">
              <a:xfrm flipV="1">
                <a:off x="6967210" y="1468703"/>
                <a:ext cx="4498848" cy="2438964"/>
              </a:xfrm>
              <a:prstGeom prst="rect">
                <a:avLst/>
              </a:prstGeom>
              <a:gradFill flip="none" rotWithShape="1">
                <a:gsLst>
                  <a:gs pos="0">
                    <a:schemeClr val="tx1">
                      <a:alpha val="91000"/>
                    </a:schemeClr>
                  </a:gs>
                  <a:gs pos="100000">
                    <a:srgbClr val="000000">
                      <a:tint val="23500"/>
                      <a:satMod val="160000"/>
                      <a:alpha val="0"/>
                    </a:srgbClr>
                  </a:gs>
                </a:gsLst>
                <a:lin ang="16200000" scaled="1"/>
                <a:tileRect/>
              </a:gradFill>
              <a:ln w="6350" algn="ctr">
                <a:noFill/>
                <a:miter lim="800000"/>
                <a:headEnd/>
                <a:tailEnd/>
              </a:ln>
            </p:spPr>
            <p:txBody>
              <a:bodyPr lIns="124477" tIns="99580" rIns="124477" bIns="99580" rtlCol="0" anchor="ctr"/>
              <a:lstStyle/>
              <a:p>
                <a:pPr algn="ctr" defTabSz="948259" fontAlgn="base">
                  <a:spcBef>
                    <a:spcPct val="50000"/>
                  </a:spcBef>
                  <a:spcAft>
                    <a:spcPct val="0"/>
                  </a:spcAft>
                  <a:buClr>
                    <a:srgbClr val="F0AB00"/>
                  </a:buClr>
                  <a:buSzPct val="80000"/>
                  <a:defRPr/>
                </a:pPr>
                <a:endParaRPr lang="en-US" sz="1900" kern="0" dirty="0">
                  <a:solidFill>
                    <a:sysClr val="windowText" lastClr="000000"/>
                  </a:solidFill>
                  <a:latin typeface="나눔고딕"/>
                  <a:ea typeface="나눔고딕"/>
                  <a:cs typeface="나눔고딕"/>
                </a:endParaRPr>
              </a:p>
            </p:txBody>
          </p:sp>
          <p:sp>
            <p:nvSpPr>
              <p:cNvPr id="13" name="Rectangle 56"/>
              <p:cNvSpPr>
                <a:spLocks noChangeArrowheads="1"/>
              </p:cNvSpPr>
              <p:nvPr/>
            </p:nvSpPr>
            <p:spPr bwMode="auto">
              <a:xfrm>
                <a:off x="7173572" y="1675065"/>
                <a:ext cx="1905024" cy="104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
                    <a:schemeClr val="accent1"/>
                  </a:buClr>
                  <a:buSzPct val="80000"/>
                  <a:buFont typeface="Wingdings" pitchFamily="2" charset="2"/>
                  <a:buNone/>
                </a:pPr>
                <a:r>
                  <a:rPr lang="en-US" altLang="ko-KR" sz="1300" b="1" dirty="0" smtClean="0">
                    <a:solidFill>
                      <a:schemeClr val="bg1"/>
                    </a:solidFill>
                    <a:latin typeface="나눔고딕"/>
                    <a:ea typeface="나눔고딕"/>
                    <a:cs typeface="나눔고딕"/>
                  </a:rPr>
                  <a:t>Industry 4.0</a:t>
                </a:r>
                <a:endParaRPr lang="en-US" altLang="ko-KR" sz="1300" b="1" dirty="0">
                  <a:solidFill>
                    <a:schemeClr val="bg1"/>
                  </a:solidFill>
                  <a:latin typeface="나눔고딕"/>
                  <a:ea typeface="나눔고딕"/>
                  <a:cs typeface="나눔고딕"/>
                </a:endParaRPr>
              </a:p>
              <a:p>
                <a:pPr>
                  <a:spcBef>
                    <a:spcPts val="600"/>
                  </a:spcBef>
                  <a:buClr>
                    <a:schemeClr val="accent1"/>
                  </a:buClr>
                  <a:buSzPct val="80000"/>
                  <a:buFont typeface="Wingdings" pitchFamily="2" charset="2"/>
                  <a:buNone/>
                </a:pPr>
                <a:r>
                  <a:rPr lang="en-US" altLang="ko-KR" sz="1100" b="1" dirty="0" smtClean="0">
                    <a:solidFill>
                      <a:schemeClr val="bg1"/>
                    </a:solidFill>
                    <a:latin typeface="나눔고딕"/>
                    <a:ea typeface="나눔고딕"/>
                    <a:cs typeface="나눔고딕"/>
                  </a:rPr>
                  <a:t>Cyber-Physical System</a:t>
                </a:r>
              </a:p>
              <a:p>
                <a:pPr>
                  <a:buClr>
                    <a:schemeClr val="accent1"/>
                  </a:buClr>
                  <a:buSzPct val="80000"/>
                  <a:buFont typeface="Wingdings" pitchFamily="2" charset="2"/>
                  <a:buNone/>
                </a:pPr>
                <a:r>
                  <a:rPr lang="en-US" altLang="ko-KR" sz="1100" b="1" dirty="0" smtClean="0">
                    <a:solidFill>
                      <a:schemeClr val="bg1"/>
                    </a:solidFill>
                    <a:latin typeface="나눔고딕"/>
                    <a:ea typeface="나눔고딕"/>
                    <a:cs typeface="나눔고딕"/>
                  </a:rPr>
                  <a:t>Smart Connectivity</a:t>
                </a:r>
              </a:p>
              <a:p>
                <a:pPr>
                  <a:buClr>
                    <a:schemeClr val="accent1"/>
                  </a:buClr>
                  <a:buSzPct val="80000"/>
                  <a:buFont typeface="Wingdings" pitchFamily="2" charset="2"/>
                  <a:buNone/>
                </a:pPr>
                <a:r>
                  <a:rPr lang="en-US" altLang="ko-KR" sz="1100" b="1" dirty="0" smtClean="0">
                    <a:solidFill>
                      <a:schemeClr val="bg1"/>
                    </a:solidFill>
                    <a:latin typeface="나눔고딕"/>
                    <a:ea typeface="나눔고딕"/>
                    <a:cs typeface="나눔고딕"/>
                  </a:rPr>
                  <a:t>Mass Customization</a:t>
                </a:r>
                <a:endParaRPr lang="en-US" altLang="ko-KR" sz="1100" b="1" dirty="0">
                  <a:solidFill>
                    <a:schemeClr val="bg1"/>
                  </a:solidFill>
                  <a:latin typeface="나눔고딕"/>
                  <a:ea typeface="나눔고딕"/>
                  <a:cs typeface="나눔고딕"/>
                </a:endParaRPr>
              </a:p>
            </p:txBody>
          </p:sp>
          <p:sp>
            <p:nvSpPr>
              <p:cNvPr id="22" name="Frame 21"/>
              <p:cNvSpPr>
                <a:spLocks/>
              </p:cNvSpPr>
              <p:nvPr/>
            </p:nvSpPr>
            <p:spPr bwMode="gray">
              <a:xfrm>
                <a:off x="6967210" y="1468704"/>
                <a:ext cx="4498848" cy="3136392"/>
              </a:xfrm>
              <a:prstGeom prst="frame">
                <a:avLst>
                  <a:gd name="adj1" fmla="val 3822"/>
                </a:avLst>
              </a:prstGeom>
              <a:solidFill>
                <a:srgbClr val="FFFFFF">
                  <a:alpha val="37000"/>
                </a:srgbClr>
              </a:solidFill>
              <a:ln w="6350" algn="ctr">
                <a:noFill/>
                <a:miter lim="800000"/>
                <a:headEnd/>
                <a:tailEnd/>
              </a:ln>
            </p:spPr>
            <p:txBody>
              <a:bodyPr lIns="90000" tIns="72000" rIns="90000" bIns="72000" rtlCol="0" anchor="ctr"/>
              <a:lstStyle/>
              <a:p>
                <a:pPr algn="ctr" defTabSz="685617" fontAlgn="base">
                  <a:spcBef>
                    <a:spcPct val="50000"/>
                  </a:spcBef>
                  <a:spcAft>
                    <a:spcPct val="0"/>
                  </a:spcAft>
                  <a:buClr>
                    <a:srgbClr val="F0AB00"/>
                  </a:buClr>
                  <a:buSzPct val="80000"/>
                </a:pPr>
                <a:endParaRPr lang="en-US" sz="1500" b="1" kern="0" dirty="0" err="1">
                  <a:solidFill>
                    <a:srgbClr val="FFFFFF"/>
                  </a:solidFill>
                  <a:latin typeface="나눔고딕"/>
                  <a:ea typeface="나눔고딕"/>
                  <a:cs typeface="나눔고딕"/>
                </a:endParaRPr>
              </a:p>
            </p:txBody>
          </p:sp>
        </p:grpSp>
        <p:sp>
          <p:nvSpPr>
            <p:cNvPr id="33" name="TextBox 32"/>
            <p:cNvSpPr txBox="1"/>
            <p:nvPr/>
          </p:nvSpPr>
          <p:spPr>
            <a:xfrm>
              <a:off x="5366287" y="4812253"/>
              <a:ext cx="655782" cy="294549"/>
            </a:xfrm>
            <a:prstGeom prst="rect">
              <a:avLst/>
            </a:prstGeom>
            <a:noFill/>
          </p:spPr>
          <p:txBody>
            <a:bodyPr wrap="none" lIns="108820" tIns="54410" rIns="108820" bIns="54410" rtlCol="0">
              <a:spAutoFit/>
            </a:bodyPr>
            <a:lstStyle/>
            <a:p>
              <a:pPr defTabSz="815939" fontAlgn="base">
                <a:spcBef>
                  <a:spcPct val="50000"/>
                </a:spcBef>
                <a:spcAft>
                  <a:spcPct val="0"/>
                </a:spcAft>
                <a:buClr>
                  <a:srgbClr val="F0AB00"/>
                </a:buClr>
                <a:buSzPct val="80000"/>
              </a:pPr>
              <a:r>
                <a:rPr lang="en-US" sz="1200" b="1" kern="0" dirty="0">
                  <a:latin typeface="나눔고딕"/>
                  <a:ea typeface="나눔고딕"/>
                  <a:cs typeface="나눔고딕"/>
                </a:rPr>
                <a:t>Today</a:t>
              </a:r>
            </a:p>
          </p:txBody>
        </p:sp>
        <p:cxnSp>
          <p:nvCxnSpPr>
            <p:cNvPr id="44" name="Straight Connector 43"/>
            <p:cNvCxnSpPr/>
            <p:nvPr/>
          </p:nvCxnSpPr>
          <p:spPr>
            <a:xfrm>
              <a:off x="5521018" y="4693329"/>
              <a:ext cx="0" cy="101690"/>
            </a:xfrm>
            <a:prstGeom prst="line">
              <a:avLst/>
            </a:prstGeom>
            <a:noFill/>
            <a:ln w="25400">
              <a:solidFill>
                <a:schemeClr val="tx1"/>
              </a:solidFill>
              <a:round/>
              <a:headEnd/>
              <a:tailEnd type="none" w="med" len="med"/>
            </a:ln>
          </p:spPr>
        </p:cxnSp>
      </p:grpSp>
      <p:sp>
        <p:nvSpPr>
          <p:cNvPr id="38" name="Pentagon 37"/>
          <p:cNvSpPr/>
          <p:nvPr/>
        </p:nvSpPr>
        <p:spPr bwMode="gray">
          <a:xfrm>
            <a:off x="1301753" y="933752"/>
            <a:ext cx="2335899" cy="480265"/>
          </a:xfrm>
          <a:prstGeom prst="homePlate">
            <a:avLst>
              <a:gd name="adj" fmla="val 22340"/>
            </a:avLst>
          </a:prstGeom>
          <a:solidFill>
            <a:schemeClr val="tx2">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b="1" dirty="0" smtClean="0">
                <a:latin typeface="나눔고딕"/>
                <a:ea typeface="나눔고딕"/>
                <a:cs typeface="나눔고딕"/>
              </a:rPr>
              <a:t>Market </a:t>
            </a:r>
            <a:r>
              <a:rPr lang="en-US" altLang="ko-KR" b="1" dirty="0">
                <a:latin typeface="나눔고딕"/>
                <a:ea typeface="나눔고딕"/>
                <a:cs typeface="나눔고딕"/>
              </a:rPr>
              <a:t>1</a:t>
            </a:r>
            <a:r>
              <a:rPr lang="en-US" altLang="ko-KR" b="1" dirty="0" smtClean="0">
                <a:latin typeface="나눔고딕"/>
                <a:ea typeface="나눔고딕"/>
                <a:cs typeface="나눔고딕"/>
              </a:rPr>
              <a:t>.0</a:t>
            </a:r>
            <a:endParaRPr lang="ko-KR" altLang="en-US" b="1" dirty="0">
              <a:latin typeface="나눔고딕"/>
              <a:ea typeface="나눔고딕"/>
              <a:cs typeface="나눔고딕"/>
            </a:endParaRPr>
          </a:p>
        </p:txBody>
      </p:sp>
      <p:sp>
        <p:nvSpPr>
          <p:cNvPr id="39" name="Chevron 38"/>
          <p:cNvSpPr/>
          <p:nvPr/>
        </p:nvSpPr>
        <p:spPr bwMode="gray">
          <a:xfrm>
            <a:off x="3587568" y="933752"/>
            <a:ext cx="2335899" cy="480265"/>
          </a:xfrm>
          <a:prstGeom prst="chevron">
            <a:avLst>
              <a:gd name="adj" fmla="val 21277"/>
            </a:avLst>
          </a:prstGeom>
          <a:solidFill>
            <a:schemeClr val="tx2">
              <a:lumMod val="75000"/>
            </a:schemeClr>
          </a:solidFill>
          <a:ln w="635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altLang="ko-KR" b="1" dirty="0" smtClean="0">
                <a:solidFill>
                  <a:schemeClr val="bg1"/>
                </a:solidFill>
                <a:latin typeface="나눔고딕"/>
                <a:ea typeface="나눔고딕"/>
                <a:cs typeface="나눔고딕"/>
              </a:rPr>
              <a:t>Market </a:t>
            </a:r>
            <a:r>
              <a:rPr lang="en-US" altLang="ko-KR" b="1" dirty="0">
                <a:solidFill>
                  <a:schemeClr val="bg1"/>
                </a:solidFill>
                <a:latin typeface="나눔고딕"/>
                <a:ea typeface="나눔고딕"/>
                <a:cs typeface="나눔고딕"/>
              </a:rPr>
              <a:t>2</a:t>
            </a:r>
            <a:r>
              <a:rPr lang="en-US" altLang="ko-KR" b="1" dirty="0" smtClean="0">
                <a:solidFill>
                  <a:schemeClr val="bg1"/>
                </a:solidFill>
                <a:latin typeface="나눔고딕"/>
                <a:ea typeface="나눔고딕"/>
                <a:cs typeface="나눔고딕"/>
              </a:rPr>
              <a:t>.0</a:t>
            </a:r>
            <a:endParaRPr lang="ko-KR" altLang="en-US" b="1" dirty="0">
              <a:solidFill>
                <a:schemeClr val="bg1"/>
              </a:solidFill>
              <a:latin typeface="나눔고딕"/>
              <a:ea typeface="나눔고딕"/>
              <a:cs typeface="나눔고딕"/>
            </a:endParaRPr>
          </a:p>
        </p:txBody>
      </p:sp>
      <p:sp>
        <p:nvSpPr>
          <p:cNvPr id="45" name="Chevron 44"/>
          <p:cNvSpPr/>
          <p:nvPr/>
        </p:nvSpPr>
        <p:spPr bwMode="gray">
          <a:xfrm>
            <a:off x="5873387" y="933752"/>
            <a:ext cx="2335899" cy="480265"/>
          </a:xfrm>
          <a:prstGeom prst="chevron">
            <a:avLst>
              <a:gd name="adj" fmla="val 21277"/>
            </a:avLst>
          </a:prstGeom>
          <a:solidFill>
            <a:schemeClr val="tx2">
              <a:lumMod val="50000"/>
            </a:schemeClr>
          </a:solidFill>
          <a:ln w="635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altLang="ko-KR" b="1" dirty="0" smtClean="0">
                <a:solidFill>
                  <a:schemeClr val="bg1"/>
                </a:solidFill>
                <a:latin typeface="나눔고딕"/>
                <a:ea typeface="나눔고딕"/>
                <a:cs typeface="나눔고딕"/>
              </a:rPr>
              <a:t>Market </a:t>
            </a:r>
            <a:r>
              <a:rPr lang="en-US" altLang="ko-KR" b="1" dirty="0">
                <a:solidFill>
                  <a:schemeClr val="bg1"/>
                </a:solidFill>
                <a:latin typeface="나눔고딕"/>
                <a:ea typeface="나눔고딕"/>
                <a:cs typeface="나눔고딕"/>
              </a:rPr>
              <a:t>3</a:t>
            </a:r>
            <a:r>
              <a:rPr lang="en-US" altLang="ko-KR" b="1" dirty="0" smtClean="0">
                <a:solidFill>
                  <a:schemeClr val="bg1"/>
                </a:solidFill>
                <a:latin typeface="나눔고딕"/>
                <a:ea typeface="나눔고딕"/>
                <a:cs typeface="나눔고딕"/>
              </a:rPr>
              <a:t>.0</a:t>
            </a:r>
            <a:endParaRPr lang="ko-KR" altLang="en-US" b="1" dirty="0">
              <a:solidFill>
                <a:schemeClr val="bg1"/>
              </a:solidFill>
              <a:latin typeface="나눔고딕"/>
              <a:ea typeface="나눔고딕"/>
              <a:cs typeface="나눔고딕"/>
            </a:endParaRPr>
          </a:p>
        </p:txBody>
      </p:sp>
    </p:spTree>
    <p:extLst>
      <p:ext uri="{BB962C8B-B14F-4D97-AF65-F5344CB8AC3E}">
        <p14:creationId xmlns:p14="http://schemas.microsoft.com/office/powerpoint/2010/main" val="4068530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Rectangle 6"/>
          <p:cNvSpPr/>
          <p:nvPr/>
        </p:nvSpPr>
        <p:spPr bwMode="gray">
          <a:xfrm flipV="1">
            <a:off x="7" y="1"/>
            <a:ext cx="9143999" cy="1520324"/>
          </a:xfrm>
          <a:prstGeom prst="rect">
            <a:avLst/>
          </a:prstGeom>
          <a:gradFill flip="none" rotWithShape="1">
            <a:gsLst>
              <a:gs pos="0">
                <a:schemeClr val="tx1">
                  <a:alpha val="91000"/>
                </a:schemeClr>
              </a:gs>
              <a:gs pos="100000">
                <a:srgbClr val="000000">
                  <a:tint val="23500"/>
                  <a:satMod val="160000"/>
                  <a:alpha val="0"/>
                </a:srgbClr>
              </a:gs>
            </a:gsLst>
            <a:lin ang="16200000" scaled="1"/>
            <a:tileRect/>
          </a:gradFill>
          <a:ln w="6350" algn="ctr">
            <a:noFill/>
            <a:miter lim="800000"/>
            <a:headEnd/>
            <a:tailEnd/>
          </a:ln>
        </p:spPr>
        <p:txBody>
          <a:bodyPr lIns="93333" tIns="74665" rIns="93333" bIns="74665" rtlCol="0" anchor="ctr"/>
          <a:lstStyle/>
          <a:p>
            <a:pPr algn="ctr" defTabSz="948259" fontAlgn="base">
              <a:spcBef>
                <a:spcPct val="50000"/>
              </a:spcBef>
              <a:spcAft>
                <a:spcPct val="0"/>
              </a:spcAft>
              <a:buClr>
                <a:srgbClr val="F0AB00"/>
              </a:buClr>
              <a:buSzPct val="80000"/>
              <a:defRPr/>
            </a:pPr>
            <a:endParaRPr lang="en-US" sz="1900" kern="0" dirty="0">
              <a:solidFill>
                <a:sysClr val="windowText" lastClr="000000"/>
              </a:solidFill>
              <a:latin typeface="나눔고딕"/>
              <a:ea typeface="나눔고딕"/>
              <a:cs typeface="나눔고딕"/>
            </a:endParaRPr>
          </a:p>
        </p:txBody>
      </p:sp>
      <p:sp>
        <p:nvSpPr>
          <p:cNvPr id="2" name="Title 1"/>
          <p:cNvSpPr>
            <a:spLocks noGrp="1"/>
          </p:cNvSpPr>
          <p:nvPr>
            <p:ph type="title"/>
          </p:nvPr>
        </p:nvSpPr>
        <p:spPr/>
        <p:txBody>
          <a:bodyPr/>
          <a:lstStyle/>
          <a:p>
            <a:r>
              <a:rPr lang="en-US" altLang="ko-KR" dirty="0" smtClean="0">
                <a:solidFill>
                  <a:srgbClr val="FFFFFF"/>
                </a:solidFill>
              </a:rPr>
              <a:t>Industry 1.0 </a:t>
            </a:r>
            <a:r>
              <a:rPr lang="ko-KR" altLang="en-US" dirty="0" smtClean="0">
                <a:solidFill>
                  <a:srgbClr val="FFFFFF"/>
                </a:solidFill>
              </a:rPr>
              <a:t>이전 </a:t>
            </a:r>
            <a:r>
              <a:rPr lang="en-US" altLang="ko-KR" dirty="0" smtClean="0">
                <a:solidFill>
                  <a:srgbClr val="FFFFFF"/>
                </a:solidFill>
              </a:rPr>
              <a:t>–</a:t>
            </a:r>
            <a:r>
              <a:rPr lang="ko-KR" altLang="en-US" dirty="0" smtClean="0">
                <a:solidFill>
                  <a:srgbClr val="FFFFFF"/>
                </a:solidFill>
              </a:rPr>
              <a:t> </a:t>
            </a:r>
            <a:r>
              <a:rPr lang="en-US" altLang="ko-KR" dirty="0" smtClean="0">
                <a:solidFill>
                  <a:srgbClr val="FFFFFF"/>
                </a:solidFill>
              </a:rPr>
              <a:t>“2%</a:t>
            </a:r>
            <a:r>
              <a:rPr lang="ko-KR" altLang="en-US" dirty="0" smtClean="0">
                <a:solidFill>
                  <a:srgbClr val="FFFFFF"/>
                </a:solidFill>
              </a:rPr>
              <a:t>의 귀족을 위한 가내수공업</a:t>
            </a:r>
            <a:r>
              <a:rPr lang="en-US" altLang="ko-KR"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933276131"/>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84" y="0"/>
            <a:ext cx="9137045" cy="5143500"/>
          </a:xfrm>
          <a:prstGeom prst="rect">
            <a:avLst/>
          </a:prstGeom>
        </p:spPr>
      </p:pic>
      <p:sp>
        <p:nvSpPr>
          <p:cNvPr id="5" name="Rectangle 4"/>
          <p:cNvSpPr/>
          <p:nvPr/>
        </p:nvSpPr>
        <p:spPr bwMode="gray">
          <a:xfrm flipV="1">
            <a:off x="6" y="1"/>
            <a:ext cx="9143999" cy="1520324"/>
          </a:xfrm>
          <a:prstGeom prst="rect">
            <a:avLst/>
          </a:prstGeom>
          <a:gradFill flip="none" rotWithShape="1">
            <a:gsLst>
              <a:gs pos="0">
                <a:schemeClr val="tx1">
                  <a:alpha val="91000"/>
                </a:schemeClr>
              </a:gs>
              <a:gs pos="100000">
                <a:srgbClr val="000000">
                  <a:tint val="23500"/>
                  <a:satMod val="160000"/>
                  <a:alpha val="0"/>
                </a:srgbClr>
              </a:gs>
            </a:gsLst>
            <a:lin ang="16200000" scaled="1"/>
            <a:tileRect/>
          </a:gradFill>
          <a:ln w="6350" algn="ctr">
            <a:noFill/>
            <a:miter lim="800000"/>
            <a:headEnd/>
            <a:tailEnd/>
          </a:ln>
        </p:spPr>
        <p:txBody>
          <a:bodyPr lIns="93333" tIns="74665" rIns="93333" bIns="74665" rtlCol="0" anchor="ctr"/>
          <a:lstStyle/>
          <a:p>
            <a:pPr algn="ctr" defTabSz="948259" fontAlgn="base">
              <a:spcBef>
                <a:spcPct val="50000"/>
              </a:spcBef>
              <a:spcAft>
                <a:spcPct val="0"/>
              </a:spcAft>
              <a:buClr>
                <a:srgbClr val="F0AB00"/>
              </a:buClr>
              <a:buSzPct val="80000"/>
              <a:defRPr/>
            </a:pPr>
            <a:endParaRPr lang="en-US" sz="1900" kern="0" dirty="0">
              <a:solidFill>
                <a:sysClr val="windowText" lastClr="000000"/>
              </a:solidFill>
              <a:latin typeface="나눔고딕"/>
              <a:ea typeface="나눔고딕"/>
              <a:cs typeface="나눔고딕"/>
            </a:endParaRPr>
          </a:p>
        </p:txBody>
      </p:sp>
      <p:sp>
        <p:nvSpPr>
          <p:cNvPr id="86" name="Rectangle 85"/>
          <p:cNvSpPr/>
          <p:nvPr/>
        </p:nvSpPr>
        <p:spPr bwMode="gray">
          <a:xfrm>
            <a:off x="6" y="0"/>
            <a:ext cx="9140389" cy="5143500"/>
          </a:xfrm>
          <a:prstGeom prst="rect">
            <a:avLst/>
          </a:prstGeom>
          <a:gradFill flip="none" rotWithShape="1">
            <a:gsLst>
              <a:gs pos="40000">
                <a:srgbClr val="000000">
                  <a:alpha val="73000"/>
                </a:srgbClr>
              </a:gs>
              <a:gs pos="100000">
                <a:srgbClr val="000000">
                  <a:tint val="23500"/>
                  <a:satMod val="160000"/>
                  <a:alpha val="0"/>
                </a:srgbClr>
              </a:gs>
            </a:gsLst>
            <a:lin ang="16200000" scaled="1"/>
            <a:tileRect/>
          </a:gradFill>
          <a:ln w="6350" algn="ctr">
            <a:noFill/>
            <a:miter lim="800000"/>
            <a:headEnd/>
            <a:tailEnd/>
          </a:ln>
        </p:spPr>
        <p:txBody>
          <a:bodyPr lIns="43254" tIns="34603" rIns="43254" bIns="34603" rtlCol="0" anchor="ctr"/>
          <a:lstStyle/>
          <a:p>
            <a:pPr algn="ctr" defTabSz="439460">
              <a:spcBef>
                <a:spcPct val="50000"/>
              </a:spcBef>
              <a:buClr>
                <a:srgbClr val="F0AB00"/>
              </a:buClr>
              <a:buSzPct val="80000"/>
              <a:defRPr/>
            </a:pPr>
            <a:endParaRPr lang="en-US" sz="900" kern="0" dirty="0">
              <a:solidFill>
                <a:sysClr val="windowText" lastClr="000000"/>
              </a:solidFill>
              <a:latin typeface="나눔고딕"/>
              <a:ea typeface="나눔고딕"/>
              <a:cs typeface="나눔고딕"/>
            </a:endParaRPr>
          </a:p>
        </p:txBody>
      </p:sp>
      <p:sp>
        <p:nvSpPr>
          <p:cNvPr id="2" name="Title 1"/>
          <p:cNvSpPr>
            <a:spLocks noGrp="1"/>
          </p:cNvSpPr>
          <p:nvPr>
            <p:ph type="title"/>
          </p:nvPr>
        </p:nvSpPr>
        <p:spPr/>
        <p:txBody>
          <a:bodyPr/>
          <a:lstStyle/>
          <a:p>
            <a:r>
              <a:rPr lang="en-US" dirty="0" smtClean="0">
                <a:solidFill>
                  <a:schemeClr val="bg1"/>
                </a:solidFill>
              </a:rPr>
              <a:t>Industry 1.0 – “</a:t>
            </a:r>
            <a:r>
              <a:rPr lang="ko-KR" altLang="en-US" dirty="0" smtClean="0">
                <a:solidFill>
                  <a:schemeClr val="bg1"/>
                </a:solidFill>
              </a:rPr>
              <a:t>산업혁명의 촉발 </a:t>
            </a:r>
            <a:r>
              <a:rPr lang="en-US" altLang="ko-KR" dirty="0" smtClean="0">
                <a:solidFill>
                  <a:schemeClr val="bg1"/>
                </a:solidFill>
              </a:rPr>
              <a:t>“</a:t>
            </a:r>
            <a:r>
              <a:rPr lang="en-US" dirty="0" smtClean="0">
                <a:solidFill>
                  <a:schemeClr val="bg1"/>
                </a:solidFill>
              </a:rPr>
              <a:t>Trigger of Industry Revolutions</a:t>
            </a:r>
            <a:r>
              <a:rPr lang="en-US" altLang="ko-KR" dirty="0" smtClean="0">
                <a:solidFill>
                  <a:schemeClr val="bg1"/>
                </a:solidFill>
              </a:rPr>
              <a:t>”</a:t>
            </a:r>
            <a:endParaRPr lang="en-US" dirty="0">
              <a:solidFill>
                <a:schemeClr val="bg1"/>
              </a:solidFill>
            </a:endParaRPr>
          </a:p>
        </p:txBody>
      </p:sp>
      <p:grpSp>
        <p:nvGrpSpPr>
          <p:cNvPr id="3" name="Group 2"/>
          <p:cNvGrpSpPr/>
          <p:nvPr/>
        </p:nvGrpSpPr>
        <p:grpSpPr>
          <a:xfrm>
            <a:off x="2054004" y="1122457"/>
            <a:ext cx="6845585" cy="3896412"/>
            <a:chOff x="2053998" y="1122455"/>
            <a:chExt cx="6845585" cy="3896412"/>
          </a:xfrm>
        </p:grpSpPr>
        <p:grpSp>
          <p:nvGrpSpPr>
            <p:cNvPr id="122" name="Group 121"/>
            <p:cNvGrpSpPr/>
            <p:nvPr/>
          </p:nvGrpSpPr>
          <p:grpSpPr>
            <a:xfrm>
              <a:off x="2053998" y="1122455"/>
              <a:ext cx="5044743" cy="3308624"/>
              <a:chOff x="2739377" y="1496953"/>
              <a:chExt cx="6728075" cy="4412521"/>
            </a:xfrm>
          </p:grpSpPr>
          <p:cxnSp>
            <p:nvCxnSpPr>
              <p:cNvPr id="80" name="Gerade Verbindung 65"/>
              <p:cNvCxnSpPr/>
              <p:nvPr/>
            </p:nvCxnSpPr>
            <p:spPr bwMode="auto">
              <a:xfrm>
                <a:off x="2739377" y="4768497"/>
                <a:ext cx="6716421" cy="0"/>
              </a:xfrm>
              <a:prstGeom prst="line">
                <a:avLst/>
              </a:prstGeom>
              <a:solidFill>
                <a:srgbClr val="9DC5E2"/>
              </a:solidFill>
              <a:ln w="12700" cap="flat" cmpd="sng" algn="ctr">
                <a:solidFill>
                  <a:schemeClr val="bg1"/>
                </a:solidFill>
                <a:prstDash val="solid"/>
                <a:round/>
                <a:headEnd type="none" w="med" len="med"/>
                <a:tailEnd type="none" w="med" len="med"/>
              </a:ln>
              <a:effectLst/>
            </p:spPr>
          </p:cxnSp>
          <p:sp>
            <p:nvSpPr>
              <p:cNvPr id="88" name="TextBox 87"/>
              <p:cNvSpPr txBox="1"/>
              <p:nvPr/>
            </p:nvSpPr>
            <p:spPr>
              <a:xfrm>
                <a:off x="4643139" y="5540056"/>
                <a:ext cx="2908896" cy="369418"/>
              </a:xfrm>
              <a:prstGeom prst="rect">
                <a:avLst/>
              </a:prstGeom>
              <a:noFill/>
            </p:spPr>
            <p:txBody>
              <a:bodyPr wrap="none" lIns="0" tIns="0" rIns="0" bIns="0" rtlCol="0">
                <a:spAutoFit/>
              </a:bodyPr>
              <a:lstStyle/>
              <a:p>
                <a:pPr algn="ctr" fontAlgn="base">
                  <a:spcBef>
                    <a:spcPts val="450"/>
                  </a:spcBef>
                  <a:spcAft>
                    <a:spcPct val="0"/>
                  </a:spcAft>
                  <a:buClr>
                    <a:srgbClr val="F0AB00"/>
                  </a:buClr>
                  <a:buSzPct val="80000"/>
                </a:pPr>
                <a:r>
                  <a:rPr lang="ko-KR" altLang="en-US" sz="1800" b="1" kern="0" dirty="0">
                    <a:solidFill>
                      <a:srgbClr val="FFFFFF"/>
                    </a:solidFill>
                    <a:latin typeface="나눔고딕"/>
                    <a:ea typeface="나눔고딕"/>
                    <a:cs typeface="나눔고딕"/>
                  </a:rPr>
                  <a:t>영국의 선철 생산량 </a:t>
                </a:r>
                <a:r>
                  <a:rPr lang="ko-KR" altLang="ko-KR" sz="1800" b="1" kern="0" dirty="0">
                    <a:solidFill>
                      <a:srgbClr val="FFFFFF"/>
                    </a:solidFill>
                    <a:latin typeface="나눔고딕"/>
                    <a:ea typeface="나눔고딕"/>
                    <a:cs typeface="나눔고딕"/>
                  </a:rPr>
                  <a:t>[</a:t>
                </a:r>
                <a:r>
                  <a:rPr lang="en-US" altLang="ko-KR" sz="1800" b="1" kern="0" dirty="0">
                    <a:solidFill>
                      <a:srgbClr val="FFFFFF"/>
                    </a:solidFill>
                    <a:latin typeface="나눔고딕"/>
                    <a:ea typeface="나눔고딕"/>
                    <a:cs typeface="나눔고딕"/>
                  </a:rPr>
                  <a:t>t]</a:t>
                </a:r>
                <a:endParaRPr lang="en-US" sz="1800" b="1" kern="0" dirty="0">
                  <a:solidFill>
                    <a:srgbClr val="FFFFFF"/>
                  </a:solidFill>
                  <a:latin typeface="나눔고딕"/>
                  <a:ea typeface="나눔고딕"/>
                  <a:cs typeface="나눔고딕"/>
                </a:endParaRPr>
              </a:p>
            </p:txBody>
          </p:sp>
          <p:pic>
            <p:nvPicPr>
              <p:cNvPr id="87" name="Picture 8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18508" y="4076818"/>
                <a:ext cx="590166" cy="590166"/>
              </a:xfrm>
              <a:prstGeom prst="rect">
                <a:avLst/>
              </a:prstGeom>
            </p:spPr>
          </p:pic>
          <p:sp>
            <p:nvSpPr>
              <p:cNvPr id="90" name="TextBox 89"/>
              <p:cNvSpPr txBox="1"/>
              <p:nvPr/>
            </p:nvSpPr>
            <p:spPr>
              <a:xfrm flipH="1">
                <a:off x="4002663" y="4847961"/>
                <a:ext cx="621858" cy="307847"/>
              </a:xfrm>
              <a:prstGeom prst="rect">
                <a:avLst/>
              </a:prstGeom>
              <a:noFill/>
            </p:spPr>
            <p:txBody>
              <a:bodyPr wrap="none" lIns="0" tIns="0" rIns="0" bIns="0" rtlCol="0">
                <a:spAutoFit/>
              </a:bodyPr>
              <a:lstStyle/>
              <a:p>
                <a:pPr algn="ctr" fontAlgn="base">
                  <a:spcBef>
                    <a:spcPts val="450"/>
                  </a:spcBef>
                  <a:spcAft>
                    <a:spcPct val="0"/>
                  </a:spcAft>
                  <a:buClr>
                    <a:srgbClr val="F0AB00"/>
                  </a:buClr>
                  <a:buSzPct val="80000"/>
                </a:pPr>
                <a:r>
                  <a:rPr lang="en-US" altLang="ko-KR" sz="1500" b="1" kern="0" dirty="0">
                    <a:solidFill>
                      <a:srgbClr val="FFFFFF"/>
                    </a:solidFill>
                    <a:latin typeface="나눔고딕"/>
                    <a:ea typeface="나눔고딕"/>
                    <a:cs typeface="나눔고딕"/>
                  </a:rPr>
                  <a:t>1780</a:t>
                </a:r>
                <a:endParaRPr lang="en-US" sz="1500" b="1" kern="0" dirty="0">
                  <a:solidFill>
                    <a:srgbClr val="FFFFFF"/>
                  </a:solidFill>
                  <a:latin typeface="나눔고딕"/>
                  <a:ea typeface="나눔고딕"/>
                  <a:cs typeface="나눔고딕"/>
                </a:endParaRPr>
              </a:p>
            </p:txBody>
          </p:sp>
          <p:sp>
            <p:nvSpPr>
              <p:cNvPr id="91" name="TextBox 90"/>
              <p:cNvSpPr txBox="1"/>
              <p:nvPr/>
            </p:nvSpPr>
            <p:spPr>
              <a:xfrm flipH="1">
                <a:off x="7572480" y="4847961"/>
                <a:ext cx="621858" cy="307847"/>
              </a:xfrm>
              <a:prstGeom prst="rect">
                <a:avLst/>
              </a:prstGeom>
              <a:noFill/>
            </p:spPr>
            <p:txBody>
              <a:bodyPr wrap="none" lIns="0" tIns="0" rIns="0" bIns="0" rtlCol="0">
                <a:spAutoFit/>
              </a:bodyPr>
              <a:lstStyle/>
              <a:p>
                <a:pPr algn="ctr" fontAlgn="base">
                  <a:spcBef>
                    <a:spcPts val="450"/>
                  </a:spcBef>
                  <a:spcAft>
                    <a:spcPct val="0"/>
                  </a:spcAft>
                  <a:buClr>
                    <a:srgbClr val="F0AB00"/>
                  </a:buClr>
                  <a:buSzPct val="80000"/>
                </a:pPr>
                <a:r>
                  <a:rPr lang="en-US" altLang="ko-KR" sz="1500" b="1" kern="0" dirty="0">
                    <a:solidFill>
                      <a:srgbClr val="FFFFFF"/>
                    </a:solidFill>
                    <a:latin typeface="나눔고딕"/>
                    <a:ea typeface="나눔고딕"/>
                    <a:cs typeface="나눔고딕"/>
                  </a:rPr>
                  <a:t>1870</a:t>
                </a:r>
                <a:endParaRPr lang="en-US" sz="1500" b="1" kern="0" dirty="0">
                  <a:solidFill>
                    <a:srgbClr val="FFFFFF"/>
                  </a:solidFill>
                  <a:latin typeface="나눔고딕"/>
                  <a:ea typeface="나눔고딕"/>
                  <a:cs typeface="나눔고딕"/>
                </a:endParaRPr>
              </a:p>
            </p:txBody>
          </p:sp>
          <p:sp>
            <p:nvSpPr>
              <p:cNvPr id="92" name="TextBox 91"/>
              <p:cNvSpPr txBox="1"/>
              <p:nvPr/>
            </p:nvSpPr>
            <p:spPr>
              <a:xfrm flipH="1">
                <a:off x="3757738" y="1496953"/>
                <a:ext cx="1111705" cy="307847"/>
              </a:xfrm>
              <a:prstGeom prst="rect">
                <a:avLst/>
              </a:prstGeom>
              <a:noFill/>
            </p:spPr>
            <p:txBody>
              <a:bodyPr wrap="none" lIns="0" tIns="0" rIns="0" bIns="0" rtlCol="0">
                <a:spAutoFit/>
              </a:bodyPr>
              <a:lstStyle/>
              <a:p>
                <a:pPr algn="ctr" fontAlgn="base">
                  <a:spcBef>
                    <a:spcPts val="450"/>
                  </a:spcBef>
                  <a:spcAft>
                    <a:spcPct val="0"/>
                  </a:spcAft>
                  <a:buClr>
                    <a:srgbClr val="F0AB00"/>
                  </a:buClr>
                  <a:buSzPct val="80000"/>
                </a:pPr>
                <a:r>
                  <a:rPr lang="en-US" altLang="ko-KR" sz="1500" b="1" kern="0" dirty="0">
                    <a:solidFill>
                      <a:srgbClr val="FFFFFF"/>
                    </a:solidFill>
                    <a:latin typeface="나눔고딕"/>
                    <a:ea typeface="나눔고딕"/>
                    <a:cs typeface="나눔고딕"/>
                  </a:rPr>
                  <a:t>100,000t</a:t>
                </a:r>
                <a:endParaRPr lang="en-US" sz="1500" b="1" kern="0" dirty="0">
                  <a:solidFill>
                    <a:srgbClr val="FFFFFF"/>
                  </a:solidFill>
                  <a:latin typeface="나눔고딕"/>
                  <a:ea typeface="나눔고딕"/>
                  <a:cs typeface="나눔고딕"/>
                </a:endParaRPr>
              </a:p>
            </p:txBody>
          </p:sp>
          <p:sp>
            <p:nvSpPr>
              <p:cNvPr id="93" name="TextBox 92"/>
              <p:cNvSpPr txBox="1"/>
              <p:nvPr/>
            </p:nvSpPr>
            <p:spPr>
              <a:xfrm flipH="1">
                <a:off x="7207835" y="1496953"/>
                <a:ext cx="1351149" cy="307847"/>
              </a:xfrm>
              <a:prstGeom prst="rect">
                <a:avLst/>
              </a:prstGeom>
              <a:noFill/>
            </p:spPr>
            <p:txBody>
              <a:bodyPr wrap="none" lIns="0" tIns="0" rIns="0" bIns="0" rtlCol="0">
                <a:spAutoFit/>
              </a:bodyPr>
              <a:lstStyle/>
              <a:p>
                <a:pPr algn="ctr" fontAlgn="base">
                  <a:spcBef>
                    <a:spcPts val="450"/>
                  </a:spcBef>
                  <a:spcAft>
                    <a:spcPct val="0"/>
                  </a:spcAft>
                  <a:buClr>
                    <a:srgbClr val="F0AB00"/>
                  </a:buClr>
                  <a:buSzPct val="80000"/>
                </a:pPr>
                <a:r>
                  <a:rPr lang="en-US" altLang="ko-KR" sz="1500" b="1" kern="0" dirty="0">
                    <a:solidFill>
                      <a:srgbClr val="FFFFFF"/>
                    </a:solidFill>
                    <a:latin typeface="나눔고딕"/>
                    <a:ea typeface="나눔고딕"/>
                    <a:cs typeface="나눔고딕"/>
                  </a:rPr>
                  <a:t>5,800,000t</a:t>
                </a:r>
                <a:endParaRPr lang="en-US" sz="1500" b="1" kern="0" dirty="0">
                  <a:solidFill>
                    <a:srgbClr val="FFFFFF"/>
                  </a:solidFill>
                  <a:latin typeface="나눔고딕"/>
                  <a:ea typeface="나눔고딕"/>
                  <a:cs typeface="나눔고딕"/>
                </a:endParaRPr>
              </a:p>
            </p:txBody>
          </p:sp>
          <p:grpSp>
            <p:nvGrpSpPr>
              <p:cNvPr id="106" name="Group 105"/>
              <p:cNvGrpSpPr/>
              <p:nvPr/>
            </p:nvGrpSpPr>
            <p:grpSpPr>
              <a:xfrm>
                <a:off x="6299365" y="2291825"/>
                <a:ext cx="3168087" cy="2486302"/>
                <a:chOff x="6356293" y="3022440"/>
                <a:chExt cx="2965295" cy="2327151"/>
              </a:xfrm>
            </p:grpSpPr>
            <p:grpSp>
              <p:nvGrpSpPr>
                <p:cNvPr id="97" name="Group 96"/>
                <p:cNvGrpSpPr/>
                <p:nvPr/>
              </p:nvGrpSpPr>
              <p:grpSpPr>
                <a:xfrm>
                  <a:off x="6356293" y="4387611"/>
                  <a:ext cx="2965295" cy="961980"/>
                  <a:chOff x="6356293" y="4387611"/>
                  <a:chExt cx="2965295" cy="961980"/>
                </a:xfrm>
              </p:grpSpPr>
              <p:pic>
                <p:nvPicPr>
                  <p:cNvPr id="94" name="Picture 93"/>
                  <p:cNvPicPr>
                    <a:picLocks noChangeAspect="1"/>
                  </p:cNvPicPr>
                  <p:nvPr/>
                </p:nvPicPr>
                <p:blipFill>
                  <a:blip r:embed="rId4"/>
                  <a:stretch>
                    <a:fillRect/>
                  </a:stretch>
                </p:blipFill>
                <p:spPr>
                  <a:xfrm>
                    <a:off x="6356293" y="4387611"/>
                    <a:ext cx="961980" cy="961980"/>
                  </a:xfrm>
                  <a:prstGeom prst="rect">
                    <a:avLst/>
                  </a:prstGeom>
                </p:spPr>
              </p:pic>
              <p:pic>
                <p:nvPicPr>
                  <p:cNvPr id="95" name="Picture 94"/>
                  <p:cNvPicPr>
                    <a:picLocks noChangeAspect="1"/>
                  </p:cNvPicPr>
                  <p:nvPr/>
                </p:nvPicPr>
                <p:blipFill>
                  <a:blip r:embed="rId4"/>
                  <a:stretch>
                    <a:fillRect/>
                  </a:stretch>
                </p:blipFill>
                <p:spPr>
                  <a:xfrm>
                    <a:off x="7357951" y="4387611"/>
                    <a:ext cx="961980" cy="961980"/>
                  </a:xfrm>
                  <a:prstGeom prst="rect">
                    <a:avLst/>
                  </a:prstGeom>
                </p:spPr>
              </p:pic>
              <p:pic>
                <p:nvPicPr>
                  <p:cNvPr id="96" name="Picture 95"/>
                  <p:cNvPicPr>
                    <a:picLocks noChangeAspect="1"/>
                  </p:cNvPicPr>
                  <p:nvPr/>
                </p:nvPicPr>
                <p:blipFill>
                  <a:blip r:embed="rId4"/>
                  <a:stretch>
                    <a:fillRect/>
                  </a:stretch>
                </p:blipFill>
                <p:spPr>
                  <a:xfrm>
                    <a:off x="8359608" y="4387611"/>
                    <a:ext cx="961980" cy="961980"/>
                  </a:xfrm>
                  <a:prstGeom prst="rect">
                    <a:avLst/>
                  </a:prstGeom>
                </p:spPr>
              </p:pic>
            </p:grpSp>
            <p:grpSp>
              <p:nvGrpSpPr>
                <p:cNvPr id="98" name="Group 97"/>
                <p:cNvGrpSpPr/>
                <p:nvPr/>
              </p:nvGrpSpPr>
              <p:grpSpPr>
                <a:xfrm>
                  <a:off x="6356293" y="3705025"/>
                  <a:ext cx="2965295" cy="961980"/>
                  <a:chOff x="6356293" y="4387611"/>
                  <a:chExt cx="2965295" cy="961980"/>
                </a:xfrm>
              </p:grpSpPr>
              <p:pic>
                <p:nvPicPr>
                  <p:cNvPr id="99" name="Picture 98"/>
                  <p:cNvPicPr>
                    <a:picLocks noChangeAspect="1"/>
                  </p:cNvPicPr>
                  <p:nvPr/>
                </p:nvPicPr>
                <p:blipFill>
                  <a:blip r:embed="rId4"/>
                  <a:stretch>
                    <a:fillRect/>
                  </a:stretch>
                </p:blipFill>
                <p:spPr>
                  <a:xfrm>
                    <a:off x="6356293" y="4387611"/>
                    <a:ext cx="961980" cy="961980"/>
                  </a:xfrm>
                  <a:prstGeom prst="rect">
                    <a:avLst/>
                  </a:prstGeom>
                </p:spPr>
              </p:pic>
              <p:pic>
                <p:nvPicPr>
                  <p:cNvPr id="100" name="Picture 99"/>
                  <p:cNvPicPr>
                    <a:picLocks noChangeAspect="1"/>
                  </p:cNvPicPr>
                  <p:nvPr/>
                </p:nvPicPr>
                <p:blipFill>
                  <a:blip r:embed="rId4"/>
                  <a:stretch>
                    <a:fillRect/>
                  </a:stretch>
                </p:blipFill>
                <p:spPr>
                  <a:xfrm>
                    <a:off x="7357951" y="4387611"/>
                    <a:ext cx="961980" cy="961980"/>
                  </a:xfrm>
                  <a:prstGeom prst="rect">
                    <a:avLst/>
                  </a:prstGeom>
                </p:spPr>
              </p:pic>
              <p:pic>
                <p:nvPicPr>
                  <p:cNvPr id="101" name="Picture 100"/>
                  <p:cNvPicPr>
                    <a:picLocks noChangeAspect="1"/>
                  </p:cNvPicPr>
                  <p:nvPr/>
                </p:nvPicPr>
                <p:blipFill>
                  <a:blip r:embed="rId4"/>
                  <a:stretch>
                    <a:fillRect/>
                  </a:stretch>
                </p:blipFill>
                <p:spPr>
                  <a:xfrm>
                    <a:off x="8359608" y="4387611"/>
                    <a:ext cx="961980" cy="961980"/>
                  </a:xfrm>
                  <a:prstGeom prst="rect">
                    <a:avLst/>
                  </a:prstGeom>
                </p:spPr>
              </p:pic>
            </p:grpSp>
            <p:grpSp>
              <p:nvGrpSpPr>
                <p:cNvPr id="102" name="Group 101"/>
                <p:cNvGrpSpPr/>
                <p:nvPr/>
              </p:nvGrpSpPr>
              <p:grpSpPr>
                <a:xfrm>
                  <a:off x="6356293" y="3022440"/>
                  <a:ext cx="2965295" cy="961980"/>
                  <a:chOff x="6356293" y="4387611"/>
                  <a:chExt cx="2965295" cy="961980"/>
                </a:xfrm>
              </p:grpSpPr>
              <p:pic>
                <p:nvPicPr>
                  <p:cNvPr id="103" name="Picture 102"/>
                  <p:cNvPicPr>
                    <a:picLocks noChangeAspect="1"/>
                  </p:cNvPicPr>
                  <p:nvPr/>
                </p:nvPicPr>
                <p:blipFill>
                  <a:blip r:embed="rId4"/>
                  <a:stretch>
                    <a:fillRect/>
                  </a:stretch>
                </p:blipFill>
                <p:spPr>
                  <a:xfrm>
                    <a:off x="6356293" y="4387611"/>
                    <a:ext cx="961980" cy="961980"/>
                  </a:xfrm>
                  <a:prstGeom prst="rect">
                    <a:avLst/>
                  </a:prstGeom>
                </p:spPr>
              </p:pic>
              <p:pic>
                <p:nvPicPr>
                  <p:cNvPr id="104" name="Picture 103"/>
                  <p:cNvPicPr>
                    <a:picLocks noChangeAspect="1"/>
                  </p:cNvPicPr>
                  <p:nvPr/>
                </p:nvPicPr>
                <p:blipFill>
                  <a:blip r:embed="rId4"/>
                  <a:stretch>
                    <a:fillRect/>
                  </a:stretch>
                </p:blipFill>
                <p:spPr>
                  <a:xfrm>
                    <a:off x="7357951" y="4387611"/>
                    <a:ext cx="961980" cy="961980"/>
                  </a:xfrm>
                  <a:prstGeom prst="rect">
                    <a:avLst/>
                  </a:prstGeom>
                </p:spPr>
              </p:pic>
              <p:pic>
                <p:nvPicPr>
                  <p:cNvPr id="105" name="Picture 104"/>
                  <p:cNvPicPr>
                    <a:picLocks noChangeAspect="1"/>
                  </p:cNvPicPr>
                  <p:nvPr/>
                </p:nvPicPr>
                <p:blipFill>
                  <a:blip r:embed="rId4"/>
                  <a:stretch>
                    <a:fillRect/>
                  </a:stretch>
                </p:blipFill>
                <p:spPr>
                  <a:xfrm>
                    <a:off x="8359608" y="4387611"/>
                    <a:ext cx="961980" cy="961980"/>
                  </a:xfrm>
                  <a:prstGeom prst="rect">
                    <a:avLst/>
                  </a:prstGeom>
                </p:spPr>
              </p:pic>
            </p:grpSp>
          </p:grpSp>
        </p:grpSp>
        <p:sp>
          <p:nvSpPr>
            <p:cNvPr id="29" name="TextBox 28"/>
            <p:cNvSpPr txBox="1"/>
            <p:nvPr/>
          </p:nvSpPr>
          <p:spPr>
            <a:xfrm>
              <a:off x="7856441" y="4895756"/>
              <a:ext cx="1043142" cy="123111"/>
            </a:xfrm>
            <a:prstGeom prst="rect">
              <a:avLst/>
            </a:prstGeom>
            <a:noFill/>
          </p:spPr>
          <p:txBody>
            <a:bodyPr wrap="none" lIns="0" tIns="0" rIns="0" bIns="0" rtlCol="0">
              <a:spAutoFit/>
            </a:bodyPr>
            <a:lstStyle/>
            <a:p>
              <a:pPr algn="r" fontAlgn="base">
                <a:spcBef>
                  <a:spcPts val="600"/>
                </a:spcBef>
                <a:spcAft>
                  <a:spcPct val="0"/>
                </a:spcAft>
                <a:buClr>
                  <a:srgbClr val="F0AB00"/>
                </a:buClr>
                <a:buSzPct val="80000"/>
              </a:pPr>
              <a:r>
                <a:rPr lang="en-US" altLang="ko-KR" sz="800" kern="0" dirty="0" smtClean="0">
                  <a:solidFill>
                    <a:schemeClr val="bg1"/>
                  </a:solidFill>
                  <a:latin typeface="나눔고딕"/>
                  <a:ea typeface="나눔고딕"/>
                  <a:cs typeface="나눔고딕"/>
                </a:rPr>
                <a:t>Source</a:t>
              </a:r>
              <a:r>
                <a:rPr lang="en-US" altLang="ko-KR" sz="800" kern="0" dirty="0">
                  <a:solidFill>
                    <a:schemeClr val="bg1"/>
                  </a:solidFill>
                  <a:latin typeface="나눔고딕"/>
                  <a:ea typeface="나눔고딕"/>
                  <a:cs typeface="나눔고딕"/>
                </a:rPr>
                <a:t>: </a:t>
              </a:r>
              <a:r>
                <a:rPr lang="en-US" altLang="ko-KR" sz="800" kern="0" dirty="0" smtClean="0">
                  <a:solidFill>
                    <a:schemeClr val="bg1"/>
                  </a:solidFill>
                  <a:latin typeface="나눔고딕"/>
                  <a:ea typeface="나눔고딕"/>
                  <a:cs typeface="나눔고딕"/>
                </a:rPr>
                <a:t>ThyssenKrupp</a:t>
              </a:r>
              <a:endParaRPr lang="en-US" altLang="ko-KR" sz="800" kern="0" dirty="0">
                <a:solidFill>
                  <a:schemeClr val="bg1"/>
                </a:solidFill>
                <a:latin typeface="나눔고딕"/>
                <a:ea typeface="나눔고딕"/>
                <a:cs typeface="나눔고딕"/>
              </a:endParaRPr>
            </a:p>
          </p:txBody>
        </p:sp>
      </p:grpSp>
    </p:spTree>
    <p:extLst>
      <p:ext uri="{BB962C8B-B14F-4D97-AF65-F5344CB8AC3E}">
        <p14:creationId xmlns:p14="http://schemas.microsoft.com/office/powerpoint/2010/main" val="20717684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84" y="0"/>
            <a:ext cx="9137045" cy="5143500"/>
          </a:xfrm>
          <a:prstGeom prst="rect">
            <a:avLst/>
          </a:prstGeom>
        </p:spPr>
      </p:pic>
      <p:sp>
        <p:nvSpPr>
          <p:cNvPr id="5" name="Rectangle 4"/>
          <p:cNvSpPr/>
          <p:nvPr/>
        </p:nvSpPr>
        <p:spPr bwMode="gray">
          <a:xfrm flipV="1">
            <a:off x="6" y="1"/>
            <a:ext cx="9143999" cy="1520324"/>
          </a:xfrm>
          <a:prstGeom prst="rect">
            <a:avLst/>
          </a:prstGeom>
          <a:gradFill flip="none" rotWithShape="1">
            <a:gsLst>
              <a:gs pos="0">
                <a:schemeClr val="tx1">
                  <a:alpha val="91000"/>
                </a:schemeClr>
              </a:gs>
              <a:gs pos="100000">
                <a:srgbClr val="000000">
                  <a:tint val="23500"/>
                  <a:satMod val="160000"/>
                  <a:alpha val="0"/>
                </a:srgbClr>
              </a:gs>
            </a:gsLst>
            <a:lin ang="16200000" scaled="1"/>
            <a:tileRect/>
          </a:gradFill>
          <a:ln w="6350" algn="ctr">
            <a:noFill/>
            <a:miter lim="800000"/>
            <a:headEnd/>
            <a:tailEnd/>
          </a:ln>
        </p:spPr>
        <p:txBody>
          <a:bodyPr lIns="93333" tIns="74665" rIns="93333" bIns="74665" rtlCol="0" anchor="ctr"/>
          <a:lstStyle/>
          <a:p>
            <a:pPr algn="ctr" defTabSz="948259" fontAlgn="base">
              <a:spcBef>
                <a:spcPct val="50000"/>
              </a:spcBef>
              <a:spcAft>
                <a:spcPct val="0"/>
              </a:spcAft>
              <a:buClr>
                <a:srgbClr val="F0AB00"/>
              </a:buClr>
              <a:buSzPct val="80000"/>
              <a:defRPr/>
            </a:pPr>
            <a:endParaRPr lang="en-US" sz="1900" kern="0" dirty="0">
              <a:solidFill>
                <a:sysClr val="windowText" lastClr="000000"/>
              </a:solidFill>
              <a:latin typeface="나눔고딕"/>
              <a:ea typeface="나눔고딕"/>
              <a:cs typeface="나눔고딕"/>
            </a:endParaRPr>
          </a:p>
        </p:txBody>
      </p:sp>
      <p:sp>
        <p:nvSpPr>
          <p:cNvPr id="6" name="Rectangle 5"/>
          <p:cNvSpPr/>
          <p:nvPr/>
        </p:nvSpPr>
        <p:spPr bwMode="gray">
          <a:xfrm>
            <a:off x="6" y="0"/>
            <a:ext cx="9140389" cy="5143500"/>
          </a:xfrm>
          <a:prstGeom prst="rect">
            <a:avLst/>
          </a:prstGeom>
          <a:gradFill flip="none" rotWithShape="1">
            <a:gsLst>
              <a:gs pos="40000">
                <a:srgbClr val="000000">
                  <a:alpha val="73000"/>
                </a:srgbClr>
              </a:gs>
              <a:gs pos="100000">
                <a:srgbClr val="000000">
                  <a:tint val="23500"/>
                  <a:satMod val="160000"/>
                  <a:alpha val="0"/>
                </a:srgbClr>
              </a:gs>
            </a:gsLst>
            <a:lin ang="16200000" scaled="1"/>
            <a:tileRect/>
          </a:gradFill>
          <a:ln w="6350" algn="ctr">
            <a:noFill/>
            <a:miter lim="800000"/>
            <a:headEnd/>
            <a:tailEnd/>
          </a:ln>
        </p:spPr>
        <p:txBody>
          <a:bodyPr lIns="43254" tIns="34603" rIns="43254" bIns="34603" rtlCol="0" anchor="ctr"/>
          <a:lstStyle/>
          <a:p>
            <a:pPr algn="ctr" defTabSz="439460">
              <a:spcBef>
                <a:spcPct val="50000"/>
              </a:spcBef>
              <a:buClr>
                <a:srgbClr val="F0AB00"/>
              </a:buClr>
              <a:buSzPct val="80000"/>
              <a:defRPr/>
            </a:pPr>
            <a:endParaRPr lang="en-US" sz="900" kern="0" dirty="0">
              <a:solidFill>
                <a:sysClr val="windowText" lastClr="000000"/>
              </a:solidFill>
              <a:latin typeface="나눔고딕"/>
              <a:ea typeface="나눔고딕"/>
              <a:cs typeface="나눔고딕"/>
            </a:endParaRPr>
          </a:p>
        </p:txBody>
      </p:sp>
      <p:sp>
        <p:nvSpPr>
          <p:cNvPr id="2" name="Title 1"/>
          <p:cNvSpPr>
            <a:spLocks noGrp="1"/>
          </p:cNvSpPr>
          <p:nvPr>
            <p:ph type="title"/>
          </p:nvPr>
        </p:nvSpPr>
        <p:spPr>
          <a:xfrm>
            <a:off x="242937" y="243000"/>
            <a:ext cx="8656646" cy="567000"/>
          </a:xfrm>
        </p:spPr>
        <p:txBody>
          <a:bodyPr/>
          <a:lstStyle/>
          <a:p>
            <a:r>
              <a:rPr lang="en-US" dirty="0" smtClean="0">
                <a:solidFill>
                  <a:srgbClr val="FFFFFF"/>
                </a:solidFill>
              </a:rPr>
              <a:t>Industry 2.0 – “</a:t>
            </a:r>
            <a:r>
              <a:rPr lang="ko-KR" altLang="en-US" dirty="0" smtClean="0">
                <a:solidFill>
                  <a:srgbClr val="FFFFFF"/>
                </a:solidFill>
              </a:rPr>
              <a:t>헨리 포드의 컨베이어 </a:t>
            </a:r>
            <a:r>
              <a:rPr lang="en-US" altLang="ko-KR" dirty="0">
                <a:solidFill>
                  <a:srgbClr val="FFFFFF"/>
                </a:solidFill>
              </a:rPr>
              <a:t>&amp;</a:t>
            </a:r>
            <a:r>
              <a:rPr lang="ko-KR" altLang="en-US" dirty="0" smtClean="0">
                <a:solidFill>
                  <a:srgbClr val="FFFFFF"/>
                </a:solidFill>
              </a:rPr>
              <a:t> 대량생산</a:t>
            </a:r>
            <a:r>
              <a:rPr lang="en-US" dirty="0" smtClean="0">
                <a:solidFill>
                  <a:srgbClr val="FFFFFF"/>
                </a:solidFill>
              </a:rPr>
              <a:t>”</a:t>
            </a:r>
            <a:endParaRPr lang="en-US" dirty="0">
              <a:solidFill>
                <a:srgbClr val="FFFFFF"/>
              </a:solidFill>
            </a:endParaRPr>
          </a:p>
        </p:txBody>
      </p:sp>
      <p:grpSp>
        <p:nvGrpSpPr>
          <p:cNvPr id="17" name="Group 16"/>
          <p:cNvGrpSpPr/>
          <p:nvPr/>
        </p:nvGrpSpPr>
        <p:grpSpPr>
          <a:xfrm>
            <a:off x="680734" y="883744"/>
            <a:ext cx="7680932" cy="4030572"/>
            <a:chOff x="1002219" y="1178599"/>
            <a:chExt cx="10243912" cy="5375340"/>
          </a:xfrm>
        </p:grpSpPr>
        <p:sp>
          <p:nvSpPr>
            <p:cNvPr id="8" name="TextBox 7"/>
            <p:cNvSpPr txBox="1"/>
            <p:nvPr/>
          </p:nvSpPr>
          <p:spPr>
            <a:xfrm>
              <a:off x="6706177" y="3158221"/>
              <a:ext cx="4539954" cy="1416100"/>
            </a:xfrm>
            <a:prstGeom prst="rect">
              <a:avLst/>
            </a:prstGeom>
            <a:noFill/>
          </p:spPr>
          <p:txBody>
            <a:bodyPr wrap="square" lIns="0" tIns="0" rIns="0" bIns="0" rtlCol="0">
              <a:spAutoFit/>
            </a:bodyPr>
            <a:lstStyle/>
            <a:p>
              <a:pPr marL="257106" indent="-257106" fontAlgn="base">
                <a:spcBef>
                  <a:spcPts val="900"/>
                </a:spcBef>
                <a:spcAft>
                  <a:spcPct val="0"/>
                </a:spcAft>
                <a:buSzPct val="100000"/>
                <a:buFont typeface="Wingdings" charset="2"/>
                <a:buChar char="§"/>
              </a:pPr>
              <a:r>
                <a:rPr lang="en-US" altLang="ko-KR" sz="1800" b="1" kern="0" dirty="0" smtClean="0">
                  <a:solidFill>
                    <a:srgbClr val="FFFFFF"/>
                  </a:solidFill>
                  <a:latin typeface="나눔고딕"/>
                  <a:ea typeface="나눔고딕"/>
                  <a:cs typeface="나눔고딕"/>
                </a:rPr>
                <a:t>Seller’s Market</a:t>
              </a:r>
              <a:endParaRPr lang="en-US" altLang="ko-KR" sz="1800" b="1" kern="0" dirty="0">
                <a:solidFill>
                  <a:srgbClr val="FFFFFF"/>
                </a:solidFill>
                <a:latin typeface="나눔고딕"/>
                <a:ea typeface="나눔고딕"/>
                <a:cs typeface="나눔고딕"/>
              </a:endParaRPr>
            </a:p>
            <a:p>
              <a:pPr marL="257106" indent="-257106" fontAlgn="base">
                <a:spcBef>
                  <a:spcPts val="900"/>
                </a:spcBef>
                <a:spcAft>
                  <a:spcPct val="0"/>
                </a:spcAft>
                <a:buSzPct val="100000"/>
                <a:buFont typeface="Wingdings" charset="2"/>
                <a:buChar char="§"/>
              </a:pPr>
              <a:r>
                <a:rPr lang="ko-KR" altLang="en-US" sz="1800" b="1" kern="0" dirty="0" smtClean="0">
                  <a:solidFill>
                    <a:srgbClr val="FFFFFF"/>
                  </a:solidFill>
                  <a:latin typeface="나눔고딕"/>
                  <a:ea typeface="나눔고딕"/>
                  <a:cs typeface="나눔고딕"/>
                </a:rPr>
                <a:t>품질</a:t>
              </a:r>
              <a:r>
                <a:rPr lang="ko-KR" altLang="ko-KR" sz="1800" b="1" kern="0" dirty="0" smtClean="0">
                  <a:solidFill>
                    <a:srgbClr val="FFFFFF"/>
                  </a:solidFill>
                  <a:latin typeface="나눔고딕"/>
                  <a:ea typeface="나눔고딕"/>
                  <a:cs typeface="나눔고딕"/>
                </a:rPr>
                <a:t>/</a:t>
              </a:r>
              <a:r>
                <a:rPr lang="ko-KR" altLang="en-US" sz="1800" b="1" kern="0" dirty="0" smtClean="0">
                  <a:solidFill>
                    <a:srgbClr val="FFFFFF"/>
                  </a:solidFill>
                  <a:latin typeface="나눔고딕"/>
                  <a:ea typeface="나눔고딕"/>
                  <a:cs typeface="나눔고딕"/>
                </a:rPr>
                <a:t>생산성</a:t>
              </a:r>
              <a:endParaRPr lang="en-US" altLang="ko-KR" sz="1800" b="1" kern="0" dirty="0">
                <a:solidFill>
                  <a:srgbClr val="FFFFFF"/>
                </a:solidFill>
                <a:latin typeface="나눔고딕"/>
                <a:ea typeface="나눔고딕"/>
                <a:cs typeface="나눔고딕"/>
              </a:endParaRPr>
            </a:p>
            <a:p>
              <a:pPr marL="257106" indent="-257106" fontAlgn="base">
                <a:spcBef>
                  <a:spcPts val="900"/>
                </a:spcBef>
                <a:spcAft>
                  <a:spcPct val="0"/>
                </a:spcAft>
                <a:buSzPct val="100000"/>
                <a:buFont typeface="Wingdings" charset="2"/>
                <a:buChar char="§"/>
              </a:pPr>
              <a:r>
                <a:rPr lang="ko-KR" altLang="en-US" sz="1800" b="1" kern="0" dirty="0" smtClean="0">
                  <a:solidFill>
                    <a:srgbClr val="FFFFFF"/>
                  </a:solidFill>
                  <a:latin typeface="나눔고딕"/>
                  <a:ea typeface="나눔고딕"/>
                  <a:cs typeface="나눔고딕"/>
                </a:rPr>
                <a:t>규모의 경제</a:t>
              </a:r>
              <a:endParaRPr lang="en-US" sz="1800" b="1" kern="0" dirty="0">
                <a:solidFill>
                  <a:srgbClr val="FFFFFF"/>
                </a:solidFill>
                <a:latin typeface="나눔고딕"/>
                <a:ea typeface="나눔고딕"/>
                <a:cs typeface="나눔고딕"/>
              </a:endParaRPr>
            </a:p>
          </p:txBody>
        </p:sp>
        <p:sp>
          <p:nvSpPr>
            <p:cNvPr id="7" name="Donut 6"/>
            <p:cNvSpPr/>
            <p:nvPr/>
          </p:nvSpPr>
          <p:spPr bwMode="gray">
            <a:xfrm>
              <a:off x="1002219" y="1178599"/>
              <a:ext cx="5375340" cy="5375340"/>
            </a:xfrm>
            <a:prstGeom prst="donut">
              <a:avLst>
                <a:gd name="adj" fmla="val 3873"/>
              </a:avLst>
            </a:prstGeom>
            <a:solidFill>
              <a:schemeClr val="bg1">
                <a:lumMod val="50000"/>
                <a:alpha val="37000"/>
              </a:schemeClr>
            </a:solidFill>
            <a:ln w="6350" algn="ctr">
              <a:noFill/>
              <a:miter lim="800000"/>
              <a:headEnd/>
              <a:tailEnd/>
            </a:ln>
          </p:spPr>
          <p:txBody>
            <a:bodyPr lIns="90000" tIns="72000" rIns="90000" bIns="72000" rtlCol="0" anchor="ctr"/>
            <a:lstStyle/>
            <a:p>
              <a:pPr algn="ctr" defTabSz="685617" fontAlgn="base">
                <a:spcBef>
                  <a:spcPct val="50000"/>
                </a:spcBef>
                <a:spcAft>
                  <a:spcPct val="0"/>
                </a:spcAft>
                <a:buClr>
                  <a:srgbClr val="F0AB00"/>
                </a:buClr>
                <a:buSzPct val="80000"/>
              </a:pPr>
              <a:endParaRPr lang="en-US" sz="1500" b="1" kern="0" dirty="0" err="1">
                <a:solidFill>
                  <a:srgbClr val="FFFFFF"/>
                </a:solidFill>
                <a:latin typeface="나눔고딕"/>
                <a:ea typeface="나눔고딕"/>
                <a:cs typeface="나눔고딕"/>
              </a:endParaRPr>
            </a:p>
          </p:txBody>
        </p:sp>
        <p:pic>
          <p:nvPicPr>
            <p:cNvPr id="16" name="Picture 15" descr="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3873" y="1420254"/>
              <a:ext cx="4892034" cy="4892033"/>
            </a:xfrm>
            <a:prstGeom prst="rect">
              <a:avLst/>
            </a:prstGeom>
          </p:spPr>
        </p:pic>
      </p:grpSp>
    </p:spTree>
    <p:extLst>
      <p:ext uri="{BB962C8B-B14F-4D97-AF65-F5344CB8AC3E}">
        <p14:creationId xmlns:p14="http://schemas.microsoft.com/office/powerpoint/2010/main" val="39224144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_blue.jpg"/>
          <p:cNvPicPr>
            <a:picLocks noChangeAspect="1"/>
          </p:cNvPicPr>
          <p:nvPr/>
        </p:nvPicPr>
        <p:blipFill rotWithShape="1">
          <a:blip r:embed="rId2" cstate="print">
            <a:extLst>
              <a:ext uri="{28A0092B-C50C-407E-A947-70E740481C1C}">
                <a14:useLocalDpi xmlns:a14="http://schemas.microsoft.com/office/drawing/2010/main"/>
              </a:ext>
            </a:extLst>
          </a:blip>
          <a:srcRect b="-74"/>
          <a:stretch/>
        </p:blipFill>
        <p:spPr>
          <a:xfrm>
            <a:off x="3484" y="0"/>
            <a:ext cx="9137045" cy="5143500"/>
          </a:xfrm>
          <a:prstGeom prst="rect">
            <a:avLst/>
          </a:prstGeom>
        </p:spPr>
      </p:pic>
      <p:sp>
        <p:nvSpPr>
          <p:cNvPr id="3" name="Title 2"/>
          <p:cNvSpPr>
            <a:spLocks noGrp="1"/>
          </p:cNvSpPr>
          <p:nvPr>
            <p:ph type="title"/>
          </p:nvPr>
        </p:nvSpPr>
        <p:spPr/>
        <p:txBody>
          <a:bodyPr/>
          <a:lstStyle/>
          <a:p>
            <a:r>
              <a:rPr lang="en-US" dirty="0" smtClean="0"/>
              <a:t>Industry 2.0 for Market 1.0</a:t>
            </a:r>
            <a:endParaRPr lang="en-US" dirty="0"/>
          </a:p>
        </p:txBody>
      </p:sp>
      <p:pic>
        <p:nvPicPr>
          <p:cNvPr id="16" name="Picture 15" descr="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4434" y="2341000"/>
            <a:ext cx="7924800" cy="2548128"/>
          </a:xfrm>
          <a:prstGeom prst="rect">
            <a:avLst/>
          </a:prstGeom>
        </p:spPr>
      </p:pic>
      <p:sp>
        <p:nvSpPr>
          <p:cNvPr id="17" name="TextBox 16"/>
          <p:cNvSpPr txBox="1"/>
          <p:nvPr/>
        </p:nvSpPr>
        <p:spPr>
          <a:xfrm rot="5400000">
            <a:off x="-790818" y="2759145"/>
            <a:ext cx="2572357" cy="338554"/>
          </a:xfrm>
          <a:prstGeom prst="rect">
            <a:avLst/>
          </a:prstGeom>
          <a:noFill/>
        </p:spPr>
        <p:txBody>
          <a:bodyPr wrap="none" rtlCol="0">
            <a:spAutoFit/>
          </a:bodyPr>
          <a:lstStyle/>
          <a:p>
            <a:pPr fontAlgn="base">
              <a:spcBef>
                <a:spcPct val="50000"/>
              </a:spcBef>
              <a:spcAft>
                <a:spcPct val="0"/>
              </a:spcAft>
              <a:buClr>
                <a:srgbClr val="F0AB00"/>
              </a:buClr>
              <a:buSzPct val="80000"/>
            </a:pPr>
            <a:r>
              <a:rPr lang="en-US" altLang="ko-KR" sz="1600" b="1" kern="0" dirty="0" smtClean="0">
                <a:latin typeface="나눔고딕"/>
                <a:ea typeface="나눔고딕"/>
                <a:cs typeface="나눔고딕"/>
              </a:rPr>
              <a:t>Mass-Production Volume</a:t>
            </a:r>
            <a:endParaRPr lang="ko-KR" altLang="en-US" sz="1600" b="1" kern="0" dirty="0" smtClean="0">
              <a:latin typeface="나눔고딕"/>
              <a:ea typeface="나눔고딕"/>
              <a:cs typeface="나눔고딕"/>
            </a:endParaRPr>
          </a:p>
        </p:txBody>
      </p:sp>
      <p:pic>
        <p:nvPicPr>
          <p:cNvPr id="20" name="Picture 4" descr="http://cache.jalopnik.com/assets/images/12/2009/08/ford-logo-1903.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06475" y="1661541"/>
            <a:ext cx="470790" cy="37270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00577" y="2595262"/>
            <a:ext cx="2282586" cy="1149033"/>
          </a:xfrm>
          <a:prstGeom prst="rect">
            <a:avLst/>
          </a:prstGeom>
          <a:noFill/>
        </p:spPr>
        <p:txBody>
          <a:bodyPr wrap="square" rtlCol="0">
            <a:spAutoFit/>
          </a:bodyPr>
          <a:lstStyle/>
          <a:p>
            <a:pPr fontAlgn="base">
              <a:lnSpc>
                <a:spcPts val="1700"/>
              </a:lnSpc>
              <a:spcBef>
                <a:spcPct val="50000"/>
              </a:spcBef>
              <a:spcAft>
                <a:spcPct val="0"/>
              </a:spcAft>
              <a:buClr>
                <a:srgbClr val="F0AB00"/>
              </a:buClr>
              <a:buSzPct val="80000"/>
            </a:pPr>
            <a:r>
              <a:rPr lang="en-US" altLang="ko-KR" sz="1400" b="1" kern="0" dirty="0" smtClean="0">
                <a:latin typeface="나눔고딕"/>
                <a:ea typeface="나눔고딕"/>
                <a:cs typeface="나눔고딕"/>
              </a:rPr>
              <a:t>Mass Production</a:t>
            </a:r>
          </a:p>
          <a:p>
            <a:pPr marL="185738" lvl="1" indent="-93663" fontAlgn="base">
              <a:spcBef>
                <a:spcPts val="400"/>
              </a:spcBef>
              <a:spcAft>
                <a:spcPct val="0"/>
              </a:spcAft>
              <a:buClr>
                <a:srgbClr val="2B3F7B"/>
              </a:buClr>
              <a:buSzPct val="80000"/>
              <a:buFont typeface="Wingdings" pitchFamily="2" charset="2"/>
              <a:buChar char="§"/>
            </a:pPr>
            <a:r>
              <a:rPr lang="en-US" altLang="ko-KR" sz="1200" kern="0" dirty="0" smtClean="0">
                <a:latin typeface="나눔고딕"/>
                <a:ea typeface="나눔고딕"/>
                <a:cs typeface="나눔고딕"/>
              </a:rPr>
              <a:t>Push </a:t>
            </a:r>
            <a:r>
              <a:rPr lang="ko-KR" altLang="en-US" sz="1200" kern="0" dirty="0" smtClean="0">
                <a:latin typeface="나눔고딕"/>
                <a:ea typeface="나눔고딕"/>
                <a:cs typeface="나눔고딕"/>
              </a:rPr>
              <a:t>방식의 생산성 제고</a:t>
            </a:r>
            <a:endParaRPr lang="en-US" altLang="ko-KR" sz="1200" kern="0" dirty="0" smtClean="0">
              <a:latin typeface="나눔고딕"/>
              <a:ea typeface="나눔고딕"/>
              <a:cs typeface="나눔고딕"/>
            </a:endParaRPr>
          </a:p>
          <a:p>
            <a:pPr marL="185738" lvl="1" indent="-93663" fontAlgn="base">
              <a:spcBef>
                <a:spcPts val="400"/>
              </a:spcBef>
              <a:spcAft>
                <a:spcPct val="0"/>
              </a:spcAft>
              <a:buClr>
                <a:srgbClr val="2B3F7B"/>
              </a:buClr>
              <a:buSzPct val="80000"/>
              <a:buFont typeface="Wingdings" pitchFamily="2" charset="2"/>
              <a:buChar char="§"/>
            </a:pPr>
            <a:r>
              <a:rPr lang="en-US" altLang="ko-KR" sz="1200" kern="0" dirty="0" smtClean="0">
                <a:latin typeface="나눔고딕"/>
                <a:ea typeface="나눔고딕"/>
                <a:cs typeface="나눔고딕"/>
              </a:rPr>
              <a:t>“People </a:t>
            </a:r>
            <a:r>
              <a:rPr lang="en-US" altLang="ko-KR" sz="1200" kern="0" dirty="0">
                <a:latin typeface="나눔고딕"/>
                <a:ea typeface="나눔고딕"/>
                <a:cs typeface="나눔고딕"/>
              </a:rPr>
              <a:t>can have the Model T in any </a:t>
            </a:r>
            <a:r>
              <a:rPr lang="en-US" altLang="ko-KR" sz="1200" kern="0" dirty="0" smtClean="0">
                <a:latin typeface="나눔고딕"/>
                <a:ea typeface="나눔고딕"/>
                <a:cs typeface="나눔고딕"/>
              </a:rPr>
              <a:t>color - so </a:t>
            </a:r>
            <a:r>
              <a:rPr lang="en-US" altLang="ko-KR" sz="1200" kern="0" dirty="0">
                <a:latin typeface="나눔고딕"/>
                <a:ea typeface="나눔고딕"/>
                <a:cs typeface="나눔고딕"/>
              </a:rPr>
              <a:t>long as it's </a:t>
            </a:r>
            <a:r>
              <a:rPr lang="en-US" altLang="ko-KR" sz="1200" kern="0" dirty="0" smtClean="0">
                <a:latin typeface="나눔고딕"/>
                <a:ea typeface="나눔고딕"/>
                <a:cs typeface="나눔고딕"/>
              </a:rPr>
              <a:t>black...”</a:t>
            </a:r>
          </a:p>
        </p:txBody>
      </p:sp>
      <p:sp>
        <p:nvSpPr>
          <p:cNvPr id="31" name="직사각형 36"/>
          <p:cNvSpPr/>
          <p:nvPr/>
        </p:nvSpPr>
        <p:spPr bwMode="gray">
          <a:xfrm>
            <a:off x="1641259" y="4106131"/>
            <a:ext cx="401235" cy="789931"/>
          </a:xfrm>
          <a:prstGeom prst="rect">
            <a:avLst/>
          </a:prstGeom>
          <a:solidFill>
            <a:srgbClr val="00000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54" name="Freeform 43"/>
          <p:cNvSpPr>
            <a:spLocks/>
          </p:cNvSpPr>
          <p:nvPr/>
        </p:nvSpPr>
        <p:spPr bwMode="auto">
          <a:xfrm>
            <a:off x="641353" y="1484627"/>
            <a:ext cx="8167459" cy="3408135"/>
          </a:xfrm>
          <a:custGeom>
            <a:avLst/>
            <a:gdLst/>
            <a:ahLst/>
            <a:cxnLst>
              <a:cxn ang="0">
                <a:pos x="0" y="0"/>
              </a:cxn>
              <a:cxn ang="0">
                <a:pos x="0" y="1678"/>
              </a:cxn>
              <a:cxn ang="0">
                <a:pos x="5081" y="1678"/>
              </a:cxn>
            </a:cxnLst>
            <a:rect l="0" t="0" r="r" b="b"/>
            <a:pathLst>
              <a:path w="5081" h="1678">
                <a:moveTo>
                  <a:pt x="0" y="0"/>
                </a:moveTo>
                <a:lnTo>
                  <a:pt x="0" y="1678"/>
                </a:lnTo>
                <a:lnTo>
                  <a:pt x="5081" y="1678"/>
                </a:lnTo>
              </a:path>
            </a:pathLst>
          </a:custGeom>
          <a:noFill/>
          <a:ln w="28575" cap="flat" cmpd="sng">
            <a:solidFill>
              <a:srgbClr val="4D4D4D"/>
            </a:solidFill>
            <a:prstDash val="solid"/>
            <a:round/>
            <a:headEnd type="triangle"/>
            <a:tailEnd type="triangle"/>
          </a:ln>
          <a:effectLst/>
        </p:spPr>
        <p:txBody>
          <a:bodyPr wrap="none" anchor="ctr"/>
          <a:lstStyle/>
          <a:p>
            <a:endParaRPr lang="ko-KR" altLang="en-US" sz="1400" dirty="0">
              <a:latin typeface="나눔고딕"/>
              <a:ea typeface="나눔고딕"/>
              <a:cs typeface="나눔고딕"/>
            </a:endParaRPr>
          </a:p>
        </p:txBody>
      </p:sp>
      <p:sp>
        <p:nvSpPr>
          <p:cNvPr id="55" name="Pentagon 54"/>
          <p:cNvSpPr/>
          <p:nvPr/>
        </p:nvSpPr>
        <p:spPr bwMode="gray">
          <a:xfrm>
            <a:off x="641347" y="933752"/>
            <a:ext cx="2505456" cy="480265"/>
          </a:xfrm>
          <a:prstGeom prst="homePlate">
            <a:avLst>
              <a:gd name="adj" fmla="val 22340"/>
            </a:avLst>
          </a:prstGeom>
          <a:solidFill>
            <a:schemeClr val="tx2">
              <a:lumMod val="20000"/>
              <a:lumOff val="8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b="1" dirty="0" smtClean="0">
                <a:latin typeface="나눔고딕"/>
                <a:ea typeface="나눔고딕"/>
                <a:cs typeface="나눔고딕"/>
              </a:rPr>
              <a:t>Industry 2.0</a:t>
            </a:r>
            <a:endParaRPr lang="ko-KR" altLang="en-US" b="1" dirty="0">
              <a:latin typeface="나눔고딕"/>
              <a:ea typeface="나눔고딕"/>
              <a:cs typeface="나눔고딕"/>
            </a:endParaRPr>
          </a:p>
        </p:txBody>
      </p:sp>
      <p:pic>
        <p:nvPicPr>
          <p:cNvPr id="58" name="Picture 57" descr="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00735" y="2070403"/>
            <a:ext cx="890016" cy="536448"/>
          </a:xfrm>
          <a:prstGeom prst="rect">
            <a:avLst/>
          </a:prstGeom>
        </p:spPr>
      </p:pic>
      <p:sp>
        <p:nvSpPr>
          <p:cNvPr id="13" name="TextBox 12"/>
          <p:cNvSpPr txBox="1"/>
          <p:nvPr/>
        </p:nvSpPr>
        <p:spPr>
          <a:xfrm>
            <a:off x="2071368" y="4277360"/>
            <a:ext cx="915623" cy="215444"/>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en-US" sz="1400" b="1" kern="0" dirty="0" smtClean="0">
                <a:latin typeface="나눔고딕"/>
                <a:ea typeface="나눔고딕"/>
                <a:cs typeface="나눔고딕"/>
              </a:rPr>
              <a:t>Market 1.0</a:t>
            </a:r>
          </a:p>
        </p:txBody>
      </p:sp>
    </p:spTree>
    <p:extLst>
      <p:ext uri="{BB962C8B-B14F-4D97-AF65-F5344CB8AC3E}">
        <p14:creationId xmlns:p14="http://schemas.microsoft.com/office/powerpoint/2010/main" val="872119010"/>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_blue.jpg"/>
          <p:cNvPicPr>
            <a:picLocks noChangeAspect="1"/>
          </p:cNvPicPr>
          <p:nvPr/>
        </p:nvPicPr>
        <p:blipFill rotWithShape="1">
          <a:blip r:embed="rId3" cstate="print">
            <a:extLst>
              <a:ext uri="{28A0092B-C50C-407E-A947-70E740481C1C}">
                <a14:useLocalDpi xmlns:a14="http://schemas.microsoft.com/office/drawing/2010/main"/>
              </a:ext>
            </a:extLst>
          </a:blip>
          <a:srcRect b="-74"/>
          <a:stretch/>
        </p:blipFill>
        <p:spPr>
          <a:xfrm>
            <a:off x="3484" y="0"/>
            <a:ext cx="9137045" cy="5143500"/>
          </a:xfrm>
          <a:prstGeom prst="rect">
            <a:avLst/>
          </a:prstGeom>
        </p:spPr>
      </p:pic>
      <p:grpSp>
        <p:nvGrpSpPr>
          <p:cNvPr id="153" name="Group 152"/>
          <p:cNvGrpSpPr/>
          <p:nvPr/>
        </p:nvGrpSpPr>
        <p:grpSpPr>
          <a:xfrm>
            <a:off x="380227" y="1356345"/>
            <a:ext cx="5556695" cy="3531267"/>
            <a:chOff x="378265" y="1808877"/>
            <a:chExt cx="7410856" cy="4709446"/>
          </a:xfrm>
        </p:grpSpPr>
        <p:grpSp>
          <p:nvGrpSpPr>
            <p:cNvPr id="76" name="Group 75"/>
            <p:cNvGrpSpPr/>
            <p:nvPr/>
          </p:nvGrpSpPr>
          <p:grpSpPr>
            <a:xfrm>
              <a:off x="378265" y="1808877"/>
              <a:ext cx="7410856" cy="4561593"/>
              <a:chOff x="1177925" y="1123394"/>
              <a:chExt cx="6788150" cy="4178300"/>
            </a:xfrm>
          </p:grpSpPr>
          <p:grpSp>
            <p:nvGrpSpPr>
              <p:cNvPr id="77" name="Group 12"/>
              <p:cNvGrpSpPr>
                <a:grpSpLocks/>
              </p:cNvGrpSpPr>
              <p:nvPr/>
            </p:nvGrpSpPr>
            <p:grpSpPr bwMode="auto">
              <a:xfrm>
                <a:off x="1177925" y="1123394"/>
                <a:ext cx="6788150" cy="4178300"/>
                <a:chOff x="742" y="915"/>
                <a:chExt cx="4276" cy="2632"/>
              </a:xfrm>
            </p:grpSpPr>
            <p:pic>
              <p:nvPicPr>
                <p:cNvPr id="79" name="Picture 78" descr="greyRingChao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742" y="915"/>
                  <a:ext cx="4276" cy="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79" descr="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1748" y="2812"/>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0" descr="wome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1022" y="1804"/>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descr="wome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1646" y="1244"/>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descr="wome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4185" y="1383"/>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83" descr="wome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4505" y="2242"/>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84" descr="wome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3871" y="2866"/>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85" descr="wome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3593" y="2962"/>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6" descr="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1305" y="2512"/>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7" descr="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1988" y="1104"/>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descr="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3524" y="987"/>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descr="deskWork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gray">
                <a:xfrm>
                  <a:off x="2038" y="2965"/>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90" descr="deskWork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gray">
                <a:xfrm>
                  <a:off x="1083" y="2320"/>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91" descr="deskWork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gray">
                <a:xfrm>
                  <a:off x="1152" y="1579"/>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92" descr="deskWork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gray">
                <a:xfrm>
                  <a:off x="3707" y="1120"/>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93" descr="deskWork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gray">
                <a:xfrm>
                  <a:off x="4358" y="1595"/>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94" descr="deskWork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gray">
                <a:xfrm>
                  <a:off x="4470" y="1793"/>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95" descr="deskWork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gray">
                <a:xfrm>
                  <a:off x="4358" y="2491"/>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96" descr="deskWork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gray">
                <a:xfrm>
                  <a:off x="4014" y="1482"/>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descr="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1305" y="2282"/>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descr="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1272" y="1718"/>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descr="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1924" y="1252"/>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100" descr="wome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4272" y="1761"/>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101" descr="wome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4244" y="2292"/>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102" descr="wome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4096" y="2577"/>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103" descr="wome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3696" y="2807"/>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 name="Rectangle 40"/>
              <p:cNvSpPr>
                <a:spLocks noChangeArrowheads="1"/>
              </p:cNvSpPr>
              <p:nvPr/>
            </p:nvSpPr>
            <p:spPr bwMode="auto">
              <a:xfrm>
                <a:off x="3961025" y="4501105"/>
                <a:ext cx="1221951" cy="33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buClr>
                    <a:schemeClr val="accent1"/>
                  </a:buClr>
                  <a:buSzPct val="80000"/>
                  <a:buFont typeface="Wingdings" pitchFamily="2" charset="2"/>
                  <a:buNone/>
                </a:pPr>
                <a:r>
                  <a:rPr lang="en-US" altLang="ko-KR" sz="900" b="1" dirty="0">
                    <a:latin typeface="나눔고딕"/>
                    <a:ea typeface="나눔고딕"/>
                    <a:cs typeface="나눔고딕"/>
                  </a:rPr>
                  <a:t>EXECUTION LEVEL</a:t>
                </a:r>
                <a:br>
                  <a:rPr lang="en-US" altLang="ko-KR" sz="900" b="1" dirty="0">
                    <a:latin typeface="나눔고딕"/>
                    <a:ea typeface="나눔고딕"/>
                    <a:cs typeface="나눔고딕"/>
                  </a:rPr>
                </a:br>
                <a:r>
                  <a:rPr lang="en-US" altLang="ko-KR" sz="900" b="1" dirty="0">
                    <a:latin typeface="나눔고딕"/>
                    <a:ea typeface="나눔고딕"/>
                    <a:cs typeface="나눔고딕"/>
                  </a:rPr>
                  <a:t>(Tactical)</a:t>
                </a:r>
              </a:p>
            </p:txBody>
          </p:sp>
        </p:grpSp>
        <p:sp>
          <p:nvSpPr>
            <p:cNvPr id="148" name="Rectangle 56"/>
            <p:cNvSpPr>
              <a:spLocks noChangeArrowheads="1"/>
            </p:cNvSpPr>
            <p:nvPr/>
          </p:nvSpPr>
          <p:spPr bwMode="auto">
            <a:xfrm>
              <a:off x="3530071" y="6251521"/>
              <a:ext cx="1107243" cy="26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buClr>
                  <a:schemeClr val="accent1"/>
                </a:buClr>
                <a:buSzPct val="80000"/>
                <a:buFont typeface="Wingdings" pitchFamily="2" charset="2"/>
                <a:buNone/>
              </a:pPr>
              <a:r>
                <a:rPr lang="ko-KR" altLang="en-US" sz="1300" b="1" dirty="0">
                  <a:latin typeface="나눔고딕"/>
                  <a:ea typeface="나눔고딕"/>
                  <a:cs typeface="나눔고딕"/>
                </a:rPr>
                <a:t>글로벌 기업</a:t>
              </a:r>
              <a:endParaRPr lang="en-US" altLang="ko-KR" sz="1300" b="1" dirty="0">
                <a:latin typeface="나눔고딕"/>
                <a:ea typeface="나눔고딕"/>
                <a:cs typeface="나눔고딕"/>
              </a:endParaRPr>
            </a:p>
          </p:txBody>
        </p:sp>
      </p:grpSp>
      <p:sp>
        <p:nvSpPr>
          <p:cNvPr id="2" name="Title 1"/>
          <p:cNvSpPr>
            <a:spLocks noGrp="1"/>
          </p:cNvSpPr>
          <p:nvPr>
            <p:ph type="title"/>
          </p:nvPr>
        </p:nvSpPr>
        <p:spPr>
          <a:xfrm>
            <a:off x="243677" y="243000"/>
            <a:ext cx="8656646" cy="567000"/>
          </a:xfrm>
        </p:spPr>
        <p:txBody>
          <a:bodyPr/>
          <a:lstStyle/>
          <a:p>
            <a:r>
              <a:rPr lang="ko-KR" altLang="en-US" dirty="0" smtClean="0"/>
              <a:t>점점 더 복잡해지는 세상</a:t>
            </a:r>
            <a:endParaRPr lang="en-US" dirty="0"/>
          </a:p>
        </p:txBody>
      </p:sp>
      <p:grpSp>
        <p:nvGrpSpPr>
          <p:cNvPr id="155" name="Group 154"/>
          <p:cNvGrpSpPr/>
          <p:nvPr/>
        </p:nvGrpSpPr>
        <p:grpSpPr>
          <a:xfrm>
            <a:off x="887035" y="1130783"/>
            <a:ext cx="4543079" cy="2826025"/>
            <a:chOff x="1054185" y="1508056"/>
            <a:chExt cx="6059016" cy="3768906"/>
          </a:xfrm>
        </p:grpSpPr>
        <p:grpSp>
          <p:nvGrpSpPr>
            <p:cNvPr id="154" name="Group 153"/>
            <p:cNvGrpSpPr/>
            <p:nvPr/>
          </p:nvGrpSpPr>
          <p:grpSpPr>
            <a:xfrm>
              <a:off x="1054185" y="1508056"/>
              <a:ext cx="6059016" cy="3768906"/>
              <a:chOff x="1054185" y="1508056"/>
              <a:chExt cx="6059016" cy="3768906"/>
            </a:xfrm>
          </p:grpSpPr>
          <p:grpSp>
            <p:nvGrpSpPr>
              <p:cNvPr id="105" name="Group 104"/>
              <p:cNvGrpSpPr/>
              <p:nvPr/>
            </p:nvGrpSpPr>
            <p:grpSpPr>
              <a:xfrm>
                <a:off x="1054185" y="1914693"/>
                <a:ext cx="6059016" cy="3362269"/>
                <a:chOff x="1797050" y="1220319"/>
                <a:chExt cx="5549900" cy="3079750"/>
              </a:xfrm>
            </p:grpSpPr>
            <p:grpSp>
              <p:nvGrpSpPr>
                <p:cNvPr id="106" name="Group 41"/>
                <p:cNvGrpSpPr>
                  <a:grpSpLocks/>
                </p:cNvGrpSpPr>
                <p:nvPr/>
              </p:nvGrpSpPr>
              <p:grpSpPr bwMode="auto">
                <a:xfrm>
                  <a:off x="1797050" y="1220319"/>
                  <a:ext cx="5549900" cy="3079750"/>
                  <a:chOff x="1167" y="1354"/>
                  <a:chExt cx="3496" cy="1940"/>
                </a:xfrm>
              </p:grpSpPr>
              <p:pic>
                <p:nvPicPr>
                  <p:cNvPr id="108" name="Picture 107" descr="orangeRingChaos"/>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gray">
                  <a:xfrm>
                    <a:off x="1167" y="1402"/>
                    <a:ext cx="3496" cy="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108" descr="deskWork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gray">
                  <a:xfrm>
                    <a:off x="2147" y="2750"/>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descr="deskWork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gray">
                  <a:xfrm>
                    <a:off x="1608" y="2552"/>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110" descr="deskWork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gray">
                  <a:xfrm>
                    <a:off x="1545" y="1720"/>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111" descr="deskWork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gray">
                  <a:xfrm>
                    <a:off x="2062" y="1443"/>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112" descr="deskWork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gray">
                  <a:xfrm>
                    <a:off x="3993" y="1672"/>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Picture 113" descr="deskWork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gray">
                  <a:xfrm>
                    <a:off x="4222" y="2360"/>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Picture 114" descr="deskWork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gray">
                  <a:xfrm>
                    <a:off x="3620" y="2698"/>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Picture 115" descr="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4149" y="1865"/>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Picture 116" descr="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3979" y="2478"/>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Picture 117" descr="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1485" y="2335"/>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118" descr="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1465" y="1892"/>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119" descr="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3488" y="1354"/>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7" name="Rectangle 47"/>
                <p:cNvSpPr>
                  <a:spLocks noChangeArrowheads="1"/>
                </p:cNvSpPr>
                <p:nvPr/>
              </p:nvSpPr>
              <p:spPr bwMode="auto">
                <a:xfrm>
                  <a:off x="4008023" y="3639451"/>
                  <a:ext cx="1127955" cy="33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900" b="1" kern="0" dirty="0">
                      <a:latin typeface="나눔고딕"/>
                      <a:ea typeface="나눔고딕"/>
                      <a:cs typeface="나눔고딕"/>
                    </a:rPr>
                    <a:t>MID-MANAGERS</a:t>
                  </a:r>
                  <a:br>
                    <a:rPr lang="en-US" altLang="ko-KR" sz="900" b="1" kern="0" dirty="0">
                      <a:latin typeface="나눔고딕"/>
                      <a:ea typeface="나눔고딕"/>
                      <a:cs typeface="나눔고딕"/>
                    </a:rPr>
                  </a:br>
                  <a:r>
                    <a:rPr lang="en-US" altLang="ko-KR" sz="900" b="1" kern="0" dirty="0">
                      <a:latin typeface="나눔고딕"/>
                      <a:ea typeface="나눔고딕"/>
                      <a:cs typeface="나눔고딕"/>
                    </a:rPr>
                    <a:t>(Operational)</a:t>
                  </a:r>
                </a:p>
              </p:txBody>
            </p:sp>
          </p:grpSp>
          <p:grpSp>
            <p:nvGrpSpPr>
              <p:cNvPr id="121" name="Group 58"/>
              <p:cNvGrpSpPr>
                <a:grpSpLocks/>
              </p:cNvGrpSpPr>
              <p:nvPr/>
            </p:nvGrpSpPr>
            <p:grpSpPr bwMode="auto">
              <a:xfrm>
                <a:off x="1663878" y="1508056"/>
                <a:ext cx="4953280" cy="2748741"/>
                <a:chOff x="1522" y="1480"/>
                <a:chExt cx="2858" cy="1586"/>
              </a:xfrm>
            </p:grpSpPr>
            <p:pic>
              <p:nvPicPr>
                <p:cNvPr id="122" name="Picture 59" descr="blueRingChaos"/>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gray">
                <a:xfrm>
                  <a:off x="1522" y="1547"/>
                  <a:ext cx="2858" cy="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60" descr="man1"/>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gray">
                <a:xfrm>
                  <a:off x="2287" y="2456"/>
                  <a:ext cx="6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61" descr="man2"/>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gray">
                <a:xfrm>
                  <a:off x="1873" y="2272"/>
                  <a:ext cx="8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62" descr="man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gray">
                <a:xfrm>
                  <a:off x="3830" y="2129"/>
                  <a:ext cx="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63" descr="woman"/>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gray">
                <a:xfrm>
                  <a:off x="1836" y="1814"/>
                  <a:ext cx="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64" descr="woman"/>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gray">
                <a:xfrm>
                  <a:off x="3724" y="1788"/>
                  <a:ext cx="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Picture 65" descr="woman"/>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gray">
                <a:xfrm>
                  <a:off x="3462" y="2492"/>
                  <a:ext cx="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Picture 66" descr="man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gray">
                <a:xfrm>
                  <a:off x="2300" y="1575"/>
                  <a:ext cx="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Picture 67" descr="man1"/>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gray">
                <a:xfrm>
                  <a:off x="3290" y="1480"/>
                  <a:ext cx="6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31" name="Rectangle 56"/>
            <p:cNvSpPr>
              <a:spLocks noChangeArrowheads="1"/>
            </p:cNvSpPr>
            <p:nvPr/>
          </p:nvSpPr>
          <p:spPr bwMode="auto">
            <a:xfrm>
              <a:off x="3467979" y="3455950"/>
              <a:ext cx="1231427" cy="36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buClr>
                  <a:schemeClr val="accent1"/>
                </a:buClr>
                <a:buSzPct val="80000"/>
                <a:buFont typeface="Wingdings" pitchFamily="2" charset="2"/>
                <a:buNone/>
              </a:pPr>
              <a:r>
                <a:rPr lang="en-US" altLang="ko-KR" sz="900" b="1" dirty="0">
                  <a:latin typeface="나눔고딕"/>
                  <a:ea typeface="나눔고딕"/>
                  <a:cs typeface="나눔고딕"/>
                </a:rPr>
                <a:t>LOB EXECUTIVES</a:t>
              </a:r>
              <a:br>
                <a:rPr lang="en-US" altLang="ko-KR" sz="900" b="1" dirty="0">
                  <a:latin typeface="나눔고딕"/>
                  <a:ea typeface="나눔고딕"/>
                  <a:cs typeface="나눔고딕"/>
                </a:rPr>
              </a:br>
              <a:r>
                <a:rPr lang="en-US" altLang="ko-KR" sz="900" b="1" dirty="0">
                  <a:latin typeface="나눔고딕"/>
                  <a:ea typeface="나눔고딕"/>
                  <a:cs typeface="나눔고딕"/>
                </a:rPr>
                <a:t>(Strategic)</a:t>
              </a:r>
            </a:p>
          </p:txBody>
        </p:sp>
      </p:grpSp>
      <p:grpSp>
        <p:nvGrpSpPr>
          <p:cNvPr id="132" name="Group 131"/>
          <p:cNvGrpSpPr/>
          <p:nvPr/>
        </p:nvGrpSpPr>
        <p:grpSpPr>
          <a:xfrm>
            <a:off x="2330789" y="911029"/>
            <a:ext cx="1652524" cy="1041890"/>
            <a:chOff x="3372312" y="1480036"/>
            <a:chExt cx="2018751" cy="1272753"/>
          </a:xfrm>
        </p:grpSpPr>
        <p:pic>
          <p:nvPicPr>
            <p:cNvPr id="133" name="Picture 57" descr="executives"/>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429148" y="1480036"/>
              <a:ext cx="1882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 name="Rectangle 58"/>
            <p:cNvSpPr>
              <a:spLocks noChangeArrowheads="1"/>
            </p:cNvSpPr>
            <p:nvPr/>
          </p:nvSpPr>
          <p:spPr bwMode="auto">
            <a:xfrm>
              <a:off x="4794634" y="1967399"/>
              <a:ext cx="596429" cy="15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800" b="1" kern="0">
                  <a:solidFill>
                    <a:srgbClr val="000000"/>
                  </a:solidFill>
                  <a:latin typeface="나눔고딕"/>
                  <a:ea typeface="나눔고딕"/>
                  <a:cs typeface="나눔고딕"/>
                </a:rPr>
                <a:t>Marketing</a:t>
              </a:r>
              <a:endParaRPr lang="en-US" altLang="ko-KR" sz="800" b="1" kern="0">
                <a:solidFill>
                  <a:srgbClr val="666666"/>
                </a:solidFill>
                <a:latin typeface="나눔고딕"/>
                <a:ea typeface="나눔고딕"/>
                <a:cs typeface="나눔고딕"/>
              </a:endParaRPr>
            </a:p>
          </p:txBody>
        </p:sp>
        <p:sp>
          <p:nvSpPr>
            <p:cNvPr id="135" name="Rectangle 59"/>
            <p:cNvSpPr>
              <a:spLocks noChangeArrowheads="1"/>
            </p:cNvSpPr>
            <p:nvPr/>
          </p:nvSpPr>
          <p:spPr bwMode="auto">
            <a:xfrm>
              <a:off x="4828722" y="2602399"/>
              <a:ext cx="442527" cy="15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800" b="1" kern="0">
                  <a:solidFill>
                    <a:srgbClr val="000000"/>
                  </a:solidFill>
                  <a:latin typeface="나눔고딕"/>
                  <a:ea typeface="나눔고딕"/>
                  <a:cs typeface="나눔고딕"/>
                </a:rPr>
                <a:t>Finance</a:t>
              </a:r>
              <a:endParaRPr lang="en-US" altLang="ko-KR" sz="800" b="1" kern="0">
                <a:solidFill>
                  <a:srgbClr val="666666"/>
                </a:solidFill>
                <a:latin typeface="나눔고딕"/>
                <a:ea typeface="나눔고딕"/>
                <a:cs typeface="나눔고딕"/>
              </a:endParaRPr>
            </a:p>
          </p:txBody>
        </p:sp>
        <p:sp>
          <p:nvSpPr>
            <p:cNvPr id="136" name="Rectangle 60"/>
            <p:cNvSpPr>
              <a:spLocks noChangeArrowheads="1"/>
            </p:cNvSpPr>
            <p:nvPr/>
          </p:nvSpPr>
          <p:spPr bwMode="auto">
            <a:xfrm>
              <a:off x="3493842" y="2586525"/>
              <a:ext cx="297654" cy="15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800" b="1" kern="0">
                  <a:solidFill>
                    <a:srgbClr val="000000"/>
                  </a:solidFill>
                  <a:latin typeface="나눔고딕"/>
                  <a:ea typeface="나눔고딕"/>
                  <a:cs typeface="나눔고딕"/>
                </a:rPr>
                <a:t>Sales</a:t>
              </a:r>
              <a:endParaRPr lang="en-US" altLang="ko-KR" sz="800" b="1" kern="0">
                <a:solidFill>
                  <a:srgbClr val="666666"/>
                </a:solidFill>
                <a:latin typeface="나눔고딕"/>
                <a:ea typeface="나눔고딕"/>
                <a:cs typeface="나눔고딕"/>
              </a:endParaRPr>
            </a:p>
          </p:txBody>
        </p:sp>
        <p:sp>
          <p:nvSpPr>
            <p:cNvPr id="137" name="Rectangle 61"/>
            <p:cNvSpPr>
              <a:spLocks noChangeArrowheads="1"/>
            </p:cNvSpPr>
            <p:nvPr/>
          </p:nvSpPr>
          <p:spPr bwMode="auto">
            <a:xfrm>
              <a:off x="3372312" y="1994386"/>
              <a:ext cx="642308" cy="15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800" b="1" kern="0" dirty="0">
                  <a:solidFill>
                    <a:srgbClr val="000000"/>
                  </a:solidFill>
                  <a:latin typeface="나눔고딕"/>
                  <a:ea typeface="나눔고딕"/>
                  <a:cs typeface="나눔고딕"/>
                </a:rPr>
                <a:t>Operations</a:t>
              </a:r>
              <a:endParaRPr lang="en-US" altLang="ko-KR" sz="800" b="1" kern="0" dirty="0">
                <a:solidFill>
                  <a:srgbClr val="666666"/>
                </a:solidFill>
                <a:latin typeface="나눔고딕"/>
                <a:ea typeface="나눔고딕"/>
                <a:cs typeface="나눔고딕"/>
              </a:endParaRPr>
            </a:p>
          </p:txBody>
        </p:sp>
        <p:pic>
          <p:nvPicPr>
            <p:cNvPr id="138" name="Picture 62" descr="board-ceo"/>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14948" y="1784836"/>
              <a:ext cx="5365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Rectangle 63"/>
            <p:cNvSpPr>
              <a:spLocks noChangeArrowheads="1"/>
            </p:cNvSpPr>
            <p:nvPr/>
          </p:nvSpPr>
          <p:spPr bwMode="auto">
            <a:xfrm>
              <a:off x="4013707" y="2356336"/>
              <a:ext cx="767636" cy="15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800" b="1" kern="0">
                  <a:solidFill>
                    <a:srgbClr val="000000"/>
                  </a:solidFill>
                  <a:latin typeface="나눔고딕"/>
                  <a:ea typeface="나눔고딕"/>
                  <a:cs typeface="나눔고딕"/>
                </a:rPr>
                <a:t>CEO &amp; Board</a:t>
              </a:r>
              <a:endParaRPr lang="en-US" altLang="ko-KR" sz="800" b="1" kern="0">
                <a:solidFill>
                  <a:srgbClr val="666666"/>
                </a:solidFill>
                <a:latin typeface="나눔고딕"/>
                <a:ea typeface="나눔고딕"/>
                <a:cs typeface="나눔고딕"/>
              </a:endParaRPr>
            </a:p>
          </p:txBody>
        </p:sp>
      </p:grpSp>
      <p:sp>
        <p:nvSpPr>
          <p:cNvPr id="151" name="Rectangle 56"/>
          <p:cNvSpPr>
            <a:spLocks noChangeArrowheads="1"/>
          </p:cNvSpPr>
          <p:nvPr/>
        </p:nvSpPr>
        <p:spPr bwMode="auto">
          <a:xfrm>
            <a:off x="6019184" y="1304188"/>
            <a:ext cx="242832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buClr>
                <a:schemeClr val="accent1"/>
              </a:buClr>
              <a:buSzPct val="80000"/>
              <a:buFont typeface="Wingdings" pitchFamily="2" charset="2"/>
              <a:buNone/>
            </a:pPr>
            <a:r>
              <a:rPr lang="ko-KR" altLang="en-US" sz="1800" b="1" dirty="0">
                <a:latin typeface="나눔고딕"/>
                <a:ea typeface="나눔고딕"/>
                <a:cs typeface="나눔고딕"/>
              </a:rPr>
              <a:t>제품 및 서비스 종류 증가</a:t>
            </a:r>
            <a:endParaRPr lang="en-US" altLang="ko-KR" sz="1800" b="1" dirty="0">
              <a:latin typeface="나눔고딕"/>
              <a:ea typeface="나눔고딕"/>
              <a:cs typeface="나눔고딕"/>
            </a:endParaRPr>
          </a:p>
          <a:p>
            <a:pPr algn="ctr">
              <a:buClr>
                <a:schemeClr val="accent1"/>
              </a:buClr>
              <a:buSzPct val="80000"/>
            </a:pPr>
            <a:endParaRPr lang="en-US" altLang="ko-KR" sz="1800" b="1" dirty="0">
              <a:latin typeface="나눔고딕"/>
              <a:ea typeface="나눔고딕"/>
              <a:cs typeface="나눔고딕"/>
            </a:endParaRPr>
          </a:p>
          <a:p>
            <a:pPr algn="ctr">
              <a:buClr>
                <a:schemeClr val="accent1"/>
              </a:buClr>
              <a:buSzPct val="80000"/>
              <a:buFont typeface="Wingdings" pitchFamily="2" charset="2"/>
              <a:buNone/>
            </a:pPr>
            <a:r>
              <a:rPr lang="ko-KR" altLang="en-US" sz="1800" b="1" dirty="0">
                <a:latin typeface="나눔고딕"/>
                <a:ea typeface="나눔고딕"/>
                <a:cs typeface="나눔고딕"/>
              </a:rPr>
              <a:t>규제 증가</a:t>
            </a:r>
            <a:endParaRPr lang="en-US" altLang="ko-KR" sz="1800" b="1" dirty="0">
              <a:latin typeface="나눔고딕"/>
              <a:ea typeface="나눔고딕"/>
              <a:cs typeface="나눔고딕"/>
            </a:endParaRPr>
          </a:p>
          <a:p>
            <a:pPr algn="ctr">
              <a:buClr>
                <a:schemeClr val="accent1"/>
              </a:buClr>
              <a:buSzPct val="80000"/>
              <a:buFont typeface="Wingdings" pitchFamily="2" charset="2"/>
              <a:buNone/>
            </a:pPr>
            <a:endParaRPr lang="en-US" altLang="ko-KR" sz="1800" b="1" dirty="0">
              <a:latin typeface="나눔고딕"/>
              <a:ea typeface="나눔고딕"/>
              <a:cs typeface="나눔고딕"/>
            </a:endParaRPr>
          </a:p>
          <a:p>
            <a:pPr algn="ctr">
              <a:buClr>
                <a:schemeClr val="accent1"/>
              </a:buClr>
              <a:buSzPct val="80000"/>
              <a:buFont typeface="Wingdings" pitchFamily="2" charset="2"/>
              <a:buNone/>
            </a:pPr>
            <a:r>
              <a:rPr lang="ko-KR" altLang="en-US" sz="1800" b="1" dirty="0">
                <a:latin typeface="나눔고딕"/>
                <a:ea typeface="나눔고딕"/>
                <a:cs typeface="나눔고딕"/>
              </a:rPr>
              <a:t>내부 조직의 전문화</a:t>
            </a:r>
            <a:endParaRPr lang="en-US" altLang="ko-KR" sz="1800" b="1" dirty="0">
              <a:latin typeface="나눔고딕"/>
              <a:ea typeface="나눔고딕"/>
              <a:cs typeface="나눔고딕"/>
            </a:endParaRPr>
          </a:p>
          <a:p>
            <a:pPr algn="ctr">
              <a:buClr>
                <a:schemeClr val="accent1"/>
              </a:buClr>
              <a:buSzPct val="80000"/>
              <a:buFont typeface="Wingdings" pitchFamily="2" charset="2"/>
              <a:buNone/>
            </a:pPr>
            <a:endParaRPr lang="en-US" altLang="ko-KR" sz="1800" b="1" dirty="0">
              <a:latin typeface="나눔고딕"/>
              <a:ea typeface="나눔고딕"/>
              <a:cs typeface="나눔고딕"/>
            </a:endParaRPr>
          </a:p>
          <a:p>
            <a:pPr algn="ctr">
              <a:buClr>
                <a:schemeClr val="accent1"/>
              </a:buClr>
              <a:buSzPct val="80000"/>
              <a:buFont typeface="Wingdings" pitchFamily="2" charset="2"/>
              <a:buNone/>
            </a:pPr>
            <a:r>
              <a:rPr lang="ko-KR" altLang="en-US" sz="1800" b="1" dirty="0">
                <a:latin typeface="나눔고딕"/>
                <a:ea typeface="나눔고딕"/>
                <a:cs typeface="나눔고딕"/>
              </a:rPr>
              <a:t>새로운 기술들의 등장</a:t>
            </a:r>
            <a:endParaRPr lang="en-US" altLang="ko-KR" sz="1800" b="1" dirty="0">
              <a:latin typeface="나눔고딕"/>
              <a:ea typeface="나눔고딕"/>
              <a:cs typeface="나눔고딕"/>
            </a:endParaRPr>
          </a:p>
          <a:p>
            <a:pPr algn="ctr">
              <a:buClr>
                <a:schemeClr val="accent1"/>
              </a:buClr>
              <a:buSzPct val="80000"/>
              <a:buFont typeface="Wingdings" pitchFamily="2" charset="2"/>
              <a:buNone/>
            </a:pPr>
            <a:endParaRPr lang="en-US" altLang="ko-KR" sz="1800" b="1" dirty="0">
              <a:latin typeface="나눔고딕"/>
              <a:ea typeface="나눔고딕"/>
              <a:cs typeface="나눔고딕"/>
            </a:endParaRPr>
          </a:p>
          <a:p>
            <a:pPr algn="ctr">
              <a:buClr>
                <a:schemeClr val="accent1"/>
              </a:buClr>
              <a:buSzPct val="80000"/>
              <a:buFont typeface="Wingdings" pitchFamily="2" charset="2"/>
              <a:buNone/>
            </a:pPr>
            <a:r>
              <a:rPr lang="ko-KR" altLang="en-US" sz="1800" b="1" dirty="0">
                <a:latin typeface="나눔고딕"/>
                <a:ea typeface="나눔고딕"/>
                <a:cs typeface="나눔고딕"/>
              </a:rPr>
              <a:t>지원 시스템 증가</a:t>
            </a:r>
            <a:endParaRPr lang="en-US" altLang="ko-KR" sz="1800" b="1" dirty="0">
              <a:latin typeface="나눔고딕"/>
              <a:ea typeface="나눔고딕"/>
              <a:cs typeface="나눔고딕"/>
            </a:endParaRPr>
          </a:p>
          <a:p>
            <a:pPr algn="ctr">
              <a:buClr>
                <a:schemeClr val="accent1"/>
              </a:buClr>
              <a:buSzPct val="80000"/>
              <a:buFont typeface="Wingdings" pitchFamily="2" charset="2"/>
              <a:buNone/>
            </a:pPr>
            <a:endParaRPr lang="en-US" altLang="ko-KR" sz="1800" b="1" dirty="0">
              <a:latin typeface="나눔고딕"/>
              <a:ea typeface="나눔고딕"/>
              <a:cs typeface="나눔고딕"/>
            </a:endParaRPr>
          </a:p>
          <a:p>
            <a:pPr algn="ctr">
              <a:buClr>
                <a:schemeClr val="accent1"/>
              </a:buClr>
              <a:buSzPct val="80000"/>
              <a:buFont typeface="Wingdings" pitchFamily="2" charset="2"/>
              <a:buNone/>
            </a:pPr>
            <a:r>
              <a:rPr lang="ko-KR" altLang="en-US" sz="1800" b="1" dirty="0">
                <a:latin typeface="나눔고딕"/>
                <a:ea typeface="나눔고딕"/>
                <a:cs typeface="나눔고딕"/>
              </a:rPr>
              <a:t>인프라 증가</a:t>
            </a:r>
            <a:endParaRPr lang="en-US" altLang="ko-KR" sz="1800" b="1" dirty="0">
              <a:latin typeface="나눔고딕"/>
              <a:ea typeface="나눔고딕"/>
              <a:cs typeface="나눔고딕"/>
            </a:endParaRPr>
          </a:p>
        </p:txBody>
      </p:sp>
      <p:sp>
        <p:nvSpPr>
          <p:cNvPr id="152" name="Rectangle 151"/>
          <p:cNvSpPr/>
          <p:nvPr/>
        </p:nvSpPr>
        <p:spPr>
          <a:xfrm>
            <a:off x="7095795" y="1269572"/>
            <a:ext cx="275115" cy="3116220"/>
          </a:xfrm>
          <a:prstGeom prst="rect">
            <a:avLst/>
          </a:prstGeom>
        </p:spPr>
        <p:txBody>
          <a:bodyPr wrap="none" lIns="68562" tIns="34281" rIns="68562" bIns="34281">
            <a:spAutoFit/>
          </a:bodyPr>
          <a:lstStyle/>
          <a:p>
            <a:pPr algn="ctr">
              <a:buClr>
                <a:schemeClr val="accent1"/>
              </a:buClr>
              <a:buSzPct val="80000"/>
            </a:pPr>
            <a:endParaRPr lang="en-US" sz="1800" b="1" dirty="0">
              <a:latin typeface="나눔고딕"/>
              <a:ea typeface="나눔고딕"/>
              <a:cs typeface="나눔고딕"/>
            </a:endParaRPr>
          </a:p>
          <a:p>
            <a:pPr algn="ctr">
              <a:buClr>
                <a:schemeClr val="accent1"/>
              </a:buClr>
              <a:buSzPct val="80000"/>
            </a:pPr>
            <a:r>
              <a:rPr lang="en-US" sz="1800" b="1" dirty="0">
                <a:latin typeface="나눔고딕"/>
                <a:ea typeface="나눔고딕"/>
                <a:cs typeface="나눔고딕"/>
              </a:rPr>
              <a:t>×</a:t>
            </a:r>
          </a:p>
          <a:p>
            <a:pPr algn="ctr">
              <a:buClr>
                <a:schemeClr val="accent1"/>
              </a:buClr>
              <a:buSzPct val="80000"/>
            </a:pPr>
            <a:endParaRPr lang="en-US" altLang="ko-KR" sz="1800" b="1" dirty="0">
              <a:latin typeface="나눔고딕"/>
              <a:ea typeface="나눔고딕"/>
              <a:cs typeface="나눔고딕"/>
            </a:endParaRPr>
          </a:p>
          <a:p>
            <a:pPr algn="ctr">
              <a:buClr>
                <a:schemeClr val="accent1"/>
              </a:buClr>
              <a:buSzPct val="80000"/>
            </a:pPr>
            <a:r>
              <a:rPr lang="en-US" sz="1800" b="1" dirty="0">
                <a:latin typeface="나눔고딕"/>
                <a:ea typeface="나눔고딕"/>
                <a:cs typeface="나눔고딕"/>
              </a:rPr>
              <a:t>×</a:t>
            </a:r>
            <a:endParaRPr lang="en-US" altLang="ko-KR" sz="1800" b="1" dirty="0">
              <a:latin typeface="나눔고딕"/>
              <a:ea typeface="나눔고딕"/>
              <a:cs typeface="나눔고딕"/>
            </a:endParaRPr>
          </a:p>
          <a:p>
            <a:pPr algn="ctr">
              <a:buClr>
                <a:schemeClr val="accent1"/>
              </a:buClr>
              <a:buSzPct val="80000"/>
            </a:pPr>
            <a:endParaRPr lang="en-US" altLang="ko-KR" sz="1800" b="1" dirty="0">
              <a:latin typeface="나눔고딕"/>
              <a:ea typeface="나눔고딕"/>
              <a:cs typeface="나눔고딕"/>
            </a:endParaRPr>
          </a:p>
          <a:p>
            <a:pPr algn="ctr">
              <a:buClr>
                <a:schemeClr val="accent1"/>
              </a:buClr>
              <a:buSzPct val="80000"/>
            </a:pPr>
            <a:r>
              <a:rPr lang="en-US" sz="1800" b="1" dirty="0">
                <a:latin typeface="나눔고딕"/>
                <a:ea typeface="나눔고딕"/>
                <a:cs typeface="나눔고딕"/>
              </a:rPr>
              <a:t>×</a:t>
            </a:r>
            <a:endParaRPr lang="en-US" altLang="ko-KR" sz="1800" b="1" dirty="0">
              <a:latin typeface="나눔고딕"/>
              <a:ea typeface="나눔고딕"/>
              <a:cs typeface="나눔고딕"/>
            </a:endParaRPr>
          </a:p>
          <a:p>
            <a:pPr algn="ctr">
              <a:buClr>
                <a:schemeClr val="accent1"/>
              </a:buClr>
              <a:buSzPct val="80000"/>
            </a:pPr>
            <a:endParaRPr lang="en-US" altLang="ko-KR" sz="1800" b="1" dirty="0">
              <a:latin typeface="나눔고딕"/>
              <a:ea typeface="나눔고딕"/>
              <a:cs typeface="나눔고딕"/>
            </a:endParaRPr>
          </a:p>
          <a:p>
            <a:pPr algn="ctr">
              <a:buClr>
                <a:schemeClr val="accent1"/>
              </a:buClr>
              <a:buSzPct val="80000"/>
            </a:pPr>
            <a:r>
              <a:rPr lang="en-US" sz="1800" b="1" dirty="0">
                <a:latin typeface="나눔고딕"/>
                <a:ea typeface="나눔고딕"/>
                <a:cs typeface="나눔고딕"/>
              </a:rPr>
              <a:t>×</a:t>
            </a:r>
            <a:endParaRPr lang="en-US" altLang="ko-KR" sz="1800" b="1" dirty="0">
              <a:latin typeface="나눔고딕"/>
              <a:ea typeface="나눔고딕"/>
              <a:cs typeface="나눔고딕"/>
            </a:endParaRPr>
          </a:p>
          <a:p>
            <a:pPr algn="ctr">
              <a:buClr>
                <a:schemeClr val="accent1"/>
              </a:buClr>
              <a:buSzPct val="80000"/>
            </a:pPr>
            <a:endParaRPr lang="en-US" altLang="ko-KR" sz="1800" b="1" dirty="0">
              <a:latin typeface="나눔고딕"/>
              <a:ea typeface="나눔고딕"/>
              <a:cs typeface="나눔고딕"/>
            </a:endParaRPr>
          </a:p>
          <a:p>
            <a:pPr algn="ctr">
              <a:buClr>
                <a:schemeClr val="accent1"/>
              </a:buClr>
              <a:buSzPct val="80000"/>
            </a:pPr>
            <a:r>
              <a:rPr lang="en-US" sz="1800" b="1" dirty="0">
                <a:latin typeface="나눔고딕"/>
                <a:ea typeface="나눔고딕"/>
                <a:cs typeface="나눔고딕"/>
              </a:rPr>
              <a:t>×</a:t>
            </a:r>
            <a:endParaRPr lang="en-US" altLang="ko-KR" sz="1800" b="1" dirty="0">
              <a:latin typeface="나눔고딕"/>
              <a:ea typeface="나눔고딕"/>
              <a:cs typeface="나눔고딕"/>
            </a:endParaRPr>
          </a:p>
          <a:p>
            <a:pPr algn="ctr">
              <a:buClr>
                <a:schemeClr val="accent1"/>
              </a:buClr>
              <a:buSzPct val="80000"/>
            </a:pPr>
            <a:endParaRPr lang="en-US" altLang="ko-KR" sz="1800" b="1" dirty="0">
              <a:latin typeface="나눔고딕"/>
              <a:ea typeface="나눔고딕"/>
              <a:cs typeface="나눔고딕"/>
            </a:endParaRPr>
          </a:p>
        </p:txBody>
      </p:sp>
      <p:grpSp>
        <p:nvGrpSpPr>
          <p:cNvPr id="156" name="Group 155"/>
          <p:cNvGrpSpPr/>
          <p:nvPr/>
        </p:nvGrpSpPr>
        <p:grpSpPr>
          <a:xfrm>
            <a:off x="3741791" y="2142367"/>
            <a:ext cx="1660433" cy="1361055"/>
            <a:chOff x="1360524" y="2857149"/>
            <a:chExt cx="2214487" cy="1815162"/>
          </a:xfrm>
        </p:grpSpPr>
        <p:sp>
          <p:nvSpPr>
            <p:cNvPr id="157" name="Oval 156"/>
            <p:cNvSpPr/>
            <p:nvPr/>
          </p:nvSpPr>
          <p:spPr bwMode="auto">
            <a:xfrm>
              <a:off x="1640527" y="2857149"/>
              <a:ext cx="1659851" cy="1347308"/>
            </a:xfrm>
            <a:prstGeom prst="ellipse">
              <a:avLst/>
            </a:prstGeom>
            <a:solidFill>
              <a:srgbClr val="7030A0">
                <a:alpha val="65000"/>
              </a:srgbClr>
            </a:solidFill>
            <a:ln w="127000" cap="rnd" cmpd="sng" algn="ctr">
              <a:solidFill>
                <a:srgbClr val="7030A0"/>
              </a:solidFill>
              <a:prstDash val="solid"/>
              <a:bevel/>
              <a:headEnd type="none" w="med" len="med"/>
              <a:tailEnd type="none" w="med" len="med"/>
            </a:ln>
            <a:effectLst>
              <a:outerShdw blurRad="38100" dist="38100" dir="5400000" algn="tl" rotWithShape="0">
                <a:prstClr val="black">
                  <a:alpha val="48000"/>
                </a:prstClr>
              </a:outerShdw>
            </a:effectLst>
            <a:scene3d>
              <a:camera prst="perspectiveRelaxed"/>
              <a:lightRig rig="threePt" dir="t"/>
            </a:scene3d>
            <a:sp3d prstMaterial="clear">
              <a:bevelT w="63500" h="317500" prst="angle"/>
              <a:bevelB w="0" h="0" prst="angle"/>
            </a:sp3d>
          </p:spPr>
          <p:txBody>
            <a:bodyPr anchor="ctr"/>
            <a:lstStyle/>
            <a:p>
              <a:pPr>
                <a:spcBef>
                  <a:spcPct val="50000"/>
                </a:spcBef>
                <a:defRPr/>
              </a:pPr>
              <a:endParaRPr lang="en-US" b="1" dirty="0">
                <a:solidFill>
                  <a:srgbClr val="000000"/>
                </a:solidFill>
                <a:latin typeface="나눔고딕"/>
                <a:ea typeface="나눔고딕"/>
                <a:cs typeface="나눔고딕"/>
              </a:endParaRPr>
            </a:p>
          </p:txBody>
        </p:sp>
        <p:grpSp>
          <p:nvGrpSpPr>
            <p:cNvPr id="158" name="Group 157"/>
            <p:cNvGrpSpPr/>
            <p:nvPr/>
          </p:nvGrpSpPr>
          <p:grpSpPr>
            <a:xfrm>
              <a:off x="2143392" y="3057127"/>
              <a:ext cx="627099" cy="596092"/>
              <a:chOff x="4140561" y="2985760"/>
              <a:chExt cx="311941" cy="296517"/>
            </a:xfrm>
          </p:grpSpPr>
          <p:pic>
            <p:nvPicPr>
              <p:cNvPr id="160" name="Picture 159" descr="men"/>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1929" t="29239" r="50715" b="-2763"/>
              <a:stretch/>
            </p:blipFill>
            <p:spPr bwMode="gray">
              <a:xfrm>
                <a:off x="4140561" y="2985760"/>
                <a:ext cx="137400" cy="2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160" descr="women"/>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r="54016" b="10409"/>
              <a:stretch/>
            </p:blipFill>
            <p:spPr bwMode="gray">
              <a:xfrm>
                <a:off x="4329134" y="2993558"/>
                <a:ext cx="123368" cy="28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9" name="Rectangle 56"/>
            <p:cNvSpPr>
              <a:spLocks noChangeArrowheads="1"/>
            </p:cNvSpPr>
            <p:nvPr/>
          </p:nvSpPr>
          <p:spPr bwMode="auto">
            <a:xfrm>
              <a:off x="1360524" y="4405509"/>
              <a:ext cx="2214487" cy="26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buClr>
                  <a:schemeClr val="accent1"/>
                </a:buClr>
                <a:buSzPct val="80000"/>
                <a:buFont typeface="Wingdings" pitchFamily="2" charset="2"/>
                <a:buNone/>
              </a:pPr>
              <a:r>
                <a:rPr lang="ko-KR" altLang="en-US" sz="1300" b="1" dirty="0">
                  <a:latin typeface="나눔고딕"/>
                  <a:ea typeface="나눔고딕"/>
                  <a:cs typeface="나눔고딕"/>
                </a:rPr>
                <a:t>부부가 운영하는 </a:t>
              </a:r>
              <a:r>
                <a:rPr lang="ko-KR" altLang="en-US" sz="1300" b="1" dirty="0" smtClean="0">
                  <a:latin typeface="나눔고딕"/>
                  <a:ea typeface="나눔고딕"/>
                  <a:cs typeface="나눔고딕"/>
                </a:rPr>
                <a:t>분식집</a:t>
              </a:r>
              <a:endParaRPr lang="en-US" altLang="ko-KR" sz="1300" b="1" dirty="0">
                <a:latin typeface="나눔고딕"/>
                <a:ea typeface="나눔고딕"/>
                <a:cs typeface="나눔고딕"/>
              </a:endParaRPr>
            </a:p>
          </p:txBody>
        </p:sp>
      </p:grpSp>
    </p:spTree>
    <p:extLst>
      <p:ext uri="{BB962C8B-B14F-4D97-AF65-F5344CB8AC3E}">
        <p14:creationId xmlns:p14="http://schemas.microsoft.com/office/powerpoint/2010/main" val="2062983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1.28674E-6 L -0.15608 -1.28674E-6 " pathEditMode="relative" rAng="0" ptsTypes="AA">
                                      <p:cBhvr>
                                        <p:cTn id="6" dur="1000" fill="hold"/>
                                        <p:tgtEl>
                                          <p:spTgt spid="156"/>
                                        </p:tgtEl>
                                        <p:attrNameLst>
                                          <p:attrName>ppt_x</p:attrName>
                                          <p:attrName>ppt_y</p:attrName>
                                        </p:attrNameLst>
                                      </p:cBhvr>
                                      <p:rCtr x="-7810" y="0"/>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151"/>
                                        </p:tgtEl>
                                        <p:attrNameLst>
                                          <p:attrName>style.visibility</p:attrName>
                                        </p:attrNameLst>
                                      </p:cBhvr>
                                      <p:to>
                                        <p:strVal val="visible"/>
                                      </p:to>
                                    </p:set>
                                    <p:animEffect transition="in" filter="fade">
                                      <p:cBhvr>
                                        <p:cTn id="10" dur="500"/>
                                        <p:tgtEl>
                                          <p:spTgt spid="151"/>
                                        </p:tgtEl>
                                      </p:cBhvr>
                                    </p:animEffect>
                                  </p:childTnLst>
                                </p:cTn>
                              </p:par>
                            </p:childTnLst>
                          </p:cTn>
                        </p:par>
                        <p:par>
                          <p:cTn id="11" fill="hold">
                            <p:stCondLst>
                              <p:cond delay="1500"/>
                            </p:stCondLst>
                            <p:childTnLst>
                              <p:par>
                                <p:cTn id="12" presetID="10" presetClass="exit" presetSubtype="0" fill="hold" nodeType="afterEffect">
                                  <p:stCondLst>
                                    <p:cond delay="0"/>
                                  </p:stCondLst>
                                  <p:childTnLst>
                                    <p:animEffect transition="out" filter="fade">
                                      <p:cBhvr>
                                        <p:cTn id="13" dur="500"/>
                                        <p:tgtEl>
                                          <p:spTgt spid="156"/>
                                        </p:tgtEl>
                                      </p:cBhvr>
                                    </p:animEffect>
                                    <p:set>
                                      <p:cBhvr>
                                        <p:cTn id="14" dur="1" fill="hold">
                                          <p:stCondLst>
                                            <p:cond delay="499"/>
                                          </p:stCondLst>
                                        </p:cTn>
                                        <p:tgtEl>
                                          <p:spTgt spid="156"/>
                                        </p:tgtEl>
                                        <p:attrNameLst>
                                          <p:attrName>style.visibility</p:attrName>
                                        </p:attrNameLst>
                                      </p:cBhvr>
                                      <p:to>
                                        <p:strVal val="hidden"/>
                                      </p:to>
                                    </p:se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Effect transition="in" filter="fade">
                                      <p:cBhvr>
                                        <p:cTn id="18" dur="1000"/>
                                        <p:tgtEl>
                                          <p:spTgt spid="132"/>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53"/>
                                        </p:tgtEl>
                                        <p:attrNameLst>
                                          <p:attrName>style.visibility</p:attrName>
                                        </p:attrNameLst>
                                      </p:cBhvr>
                                      <p:to>
                                        <p:strVal val="visible"/>
                                      </p:to>
                                    </p:set>
                                    <p:animEffect transition="in" filter="fade">
                                      <p:cBhvr>
                                        <p:cTn id="22" dur="1000"/>
                                        <p:tgtEl>
                                          <p:spTgt spid="153"/>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55"/>
                                        </p:tgtEl>
                                        <p:attrNameLst>
                                          <p:attrName>style.visibility</p:attrName>
                                        </p:attrNameLst>
                                      </p:cBhvr>
                                      <p:to>
                                        <p:strVal val="visible"/>
                                      </p:to>
                                    </p:set>
                                    <p:animEffect transition="in" filter="fade">
                                      <p:cBhvr>
                                        <p:cTn id="26" dur="1000"/>
                                        <p:tgtEl>
                                          <p:spTgt spid="155"/>
                                        </p:tgtEl>
                                      </p:cBhvr>
                                    </p:animEffec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152"/>
                                        </p:tgtEl>
                                        <p:attrNameLst>
                                          <p:attrName>style.visibility</p:attrName>
                                        </p:attrNameLst>
                                      </p:cBhvr>
                                      <p:to>
                                        <p:strVal val="visible"/>
                                      </p:to>
                                    </p:set>
                                    <p:animEffect transition="in" filter="fade">
                                      <p:cBhvr>
                                        <p:cTn id="30" dur="500"/>
                                        <p:tgtEl>
                                          <p:spTgt spid="152"/>
                                        </p:tgtEl>
                                      </p:cBhvr>
                                    </p:animEffect>
                                  </p:childTnLst>
                                </p:cTn>
                              </p:par>
                              <p:par>
                                <p:cTn id="31" presetID="26" presetClass="emph" presetSubtype="0" fill="hold" grpId="1" nodeType="withEffect">
                                  <p:stCondLst>
                                    <p:cond delay="0"/>
                                  </p:stCondLst>
                                  <p:childTnLst>
                                    <p:animEffect transition="out" filter="fade">
                                      <p:cBhvr>
                                        <p:cTn id="32" dur="500" tmFilter="0, 0; .2, .5; .8, .5; 1, 0"/>
                                        <p:tgtEl>
                                          <p:spTgt spid="152"/>
                                        </p:tgtEl>
                                      </p:cBhvr>
                                    </p:animEffect>
                                    <p:animScale>
                                      <p:cBhvr>
                                        <p:cTn id="33" dur="250" autoRev="1" fill="hold"/>
                                        <p:tgtEl>
                                          <p:spTgt spid="15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2" grpId="0"/>
      <p:bldP spid="15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5148208"/>
          </a:xfrm>
          <a:prstGeom prst="rect">
            <a:avLst/>
          </a:prstGeom>
        </p:spPr>
      </p:pic>
      <p:sp>
        <p:nvSpPr>
          <p:cNvPr id="6" name="Rectangle 5"/>
          <p:cNvSpPr/>
          <p:nvPr/>
        </p:nvSpPr>
        <p:spPr bwMode="gray">
          <a:xfrm flipV="1">
            <a:off x="6" y="1"/>
            <a:ext cx="9143999" cy="1520324"/>
          </a:xfrm>
          <a:prstGeom prst="rect">
            <a:avLst/>
          </a:prstGeom>
          <a:gradFill flip="none" rotWithShape="1">
            <a:gsLst>
              <a:gs pos="0">
                <a:schemeClr val="tx1">
                  <a:alpha val="91000"/>
                </a:schemeClr>
              </a:gs>
              <a:gs pos="100000">
                <a:srgbClr val="000000">
                  <a:tint val="23500"/>
                  <a:satMod val="160000"/>
                  <a:alpha val="0"/>
                </a:srgbClr>
              </a:gs>
            </a:gsLst>
            <a:lin ang="16200000" scaled="1"/>
            <a:tileRect/>
          </a:gradFill>
          <a:ln w="6350" algn="ctr">
            <a:noFill/>
            <a:miter lim="800000"/>
            <a:headEnd/>
            <a:tailEnd/>
          </a:ln>
        </p:spPr>
        <p:txBody>
          <a:bodyPr lIns="93333" tIns="74665" rIns="93333" bIns="74665" rtlCol="0" anchor="ctr"/>
          <a:lstStyle/>
          <a:p>
            <a:pPr algn="ctr" defTabSz="948259" fontAlgn="base">
              <a:spcBef>
                <a:spcPct val="50000"/>
              </a:spcBef>
              <a:spcAft>
                <a:spcPct val="0"/>
              </a:spcAft>
              <a:buClr>
                <a:srgbClr val="F0AB00"/>
              </a:buClr>
              <a:buSzPct val="80000"/>
              <a:defRPr/>
            </a:pPr>
            <a:endParaRPr lang="en-US" sz="1900" kern="0" dirty="0">
              <a:solidFill>
                <a:sysClr val="windowText" lastClr="000000"/>
              </a:solidFill>
              <a:latin typeface="나눔고딕"/>
              <a:ea typeface="나눔고딕"/>
              <a:cs typeface="나눔고딕"/>
            </a:endParaRPr>
          </a:p>
        </p:txBody>
      </p:sp>
      <p:sp>
        <p:nvSpPr>
          <p:cNvPr id="8" name="Rectangle 7"/>
          <p:cNvSpPr/>
          <p:nvPr/>
        </p:nvSpPr>
        <p:spPr bwMode="gray">
          <a:xfrm>
            <a:off x="6" y="0"/>
            <a:ext cx="9140389" cy="5143500"/>
          </a:xfrm>
          <a:prstGeom prst="rect">
            <a:avLst/>
          </a:prstGeom>
          <a:gradFill flip="none" rotWithShape="1">
            <a:gsLst>
              <a:gs pos="40000">
                <a:srgbClr val="000000">
                  <a:alpha val="73000"/>
                </a:srgbClr>
              </a:gs>
              <a:gs pos="100000">
                <a:srgbClr val="000000">
                  <a:tint val="23500"/>
                  <a:satMod val="160000"/>
                  <a:alpha val="0"/>
                </a:srgbClr>
              </a:gs>
            </a:gsLst>
            <a:lin ang="16200000" scaled="1"/>
            <a:tileRect/>
          </a:gradFill>
          <a:ln w="6350" algn="ctr">
            <a:noFill/>
            <a:miter lim="800000"/>
            <a:headEnd/>
            <a:tailEnd/>
          </a:ln>
        </p:spPr>
        <p:txBody>
          <a:bodyPr lIns="43254" tIns="34603" rIns="43254" bIns="34603" rtlCol="0" anchor="ctr"/>
          <a:lstStyle/>
          <a:p>
            <a:pPr algn="ctr" defTabSz="439460">
              <a:spcBef>
                <a:spcPct val="50000"/>
              </a:spcBef>
              <a:buClr>
                <a:srgbClr val="F0AB00"/>
              </a:buClr>
              <a:buSzPct val="80000"/>
              <a:defRPr/>
            </a:pPr>
            <a:endParaRPr lang="en-US" sz="900" kern="0" dirty="0">
              <a:solidFill>
                <a:sysClr val="windowText" lastClr="000000"/>
              </a:solidFill>
              <a:latin typeface="나눔고딕"/>
              <a:ea typeface="나눔고딕"/>
              <a:cs typeface="나눔고딕"/>
            </a:endParaRPr>
          </a:p>
        </p:txBody>
      </p:sp>
      <p:sp>
        <p:nvSpPr>
          <p:cNvPr id="2" name="Title 1"/>
          <p:cNvSpPr>
            <a:spLocks noGrp="1"/>
          </p:cNvSpPr>
          <p:nvPr>
            <p:ph type="title"/>
          </p:nvPr>
        </p:nvSpPr>
        <p:spPr/>
        <p:txBody>
          <a:bodyPr/>
          <a:lstStyle/>
          <a:p>
            <a:r>
              <a:rPr lang="en-US" dirty="0" smtClean="0">
                <a:solidFill>
                  <a:srgbClr val="FFFFFF"/>
                </a:solidFill>
              </a:rPr>
              <a:t>Industry 3.0 – “</a:t>
            </a:r>
            <a:r>
              <a:rPr lang="ko-KR" altLang="en-US" dirty="0" smtClean="0">
                <a:solidFill>
                  <a:srgbClr val="FFFFFF"/>
                </a:solidFill>
              </a:rPr>
              <a:t>컴퓨터</a:t>
            </a:r>
            <a:r>
              <a:rPr lang="en-US" altLang="ko-KR" dirty="0" smtClean="0">
                <a:solidFill>
                  <a:srgbClr val="FFFFFF"/>
                </a:solidFill>
              </a:rPr>
              <a:t>/</a:t>
            </a:r>
            <a:r>
              <a:rPr lang="ko-KR" altLang="en-US" dirty="0" smtClean="0">
                <a:solidFill>
                  <a:srgbClr val="FFFFFF"/>
                </a:solidFill>
              </a:rPr>
              <a:t>인터넷</a:t>
            </a:r>
            <a:r>
              <a:rPr lang="en-US" altLang="ko-KR" dirty="0" smtClean="0">
                <a:solidFill>
                  <a:srgbClr val="FFFFFF"/>
                </a:solidFill>
              </a:rPr>
              <a:t>,</a:t>
            </a:r>
            <a:r>
              <a:rPr lang="ko-KR" altLang="en-US" dirty="0" smtClean="0">
                <a:solidFill>
                  <a:srgbClr val="FFFFFF"/>
                </a:solidFill>
              </a:rPr>
              <a:t> </a:t>
            </a:r>
            <a:r>
              <a:rPr lang="en-US" altLang="ko-KR" dirty="0" smtClean="0">
                <a:solidFill>
                  <a:srgbClr val="FFFFFF"/>
                </a:solidFill>
              </a:rPr>
              <a:t>Lean Manufacturing”</a:t>
            </a:r>
            <a:endParaRPr lang="en-US" dirty="0">
              <a:solidFill>
                <a:srgbClr val="FFFFFF"/>
              </a:solidFill>
            </a:endParaRPr>
          </a:p>
        </p:txBody>
      </p:sp>
      <p:grpSp>
        <p:nvGrpSpPr>
          <p:cNvPr id="17" name="Group 16"/>
          <p:cNvGrpSpPr/>
          <p:nvPr/>
        </p:nvGrpSpPr>
        <p:grpSpPr>
          <a:xfrm>
            <a:off x="680740" y="883744"/>
            <a:ext cx="7782545" cy="4030572"/>
            <a:chOff x="907881" y="1178599"/>
            <a:chExt cx="10379431" cy="5375340"/>
          </a:xfrm>
        </p:grpSpPr>
        <p:sp>
          <p:nvSpPr>
            <p:cNvPr id="9" name="TextBox 8"/>
            <p:cNvSpPr txBox="1"/>
            <p:nvPr/>
          </p:nvSpPr>
          <p:spPr>
            <a:xfrm>
              <a:off x="6611838" y="2973510"/>
              <a:ext cx="4675474" cy="1785517"/>
            </a:xfrm>
            <a:prstGeom prst="rect">
              <a:avLst/>
            </a:prstGeom>
            <a:noFill/>
          </p:spPr>
          <p:txBody>
            <a:bodyPr wrap="square" lIns="0" tIns="0" rIns="0" bIns="0" rtlCol="0">
              <a:spAutoFit/>
            </a:bodyPr>
            <a:lstStyle/>
            <a:p>
              <a:pPr marL="257106" indent="-257106" fontAlgn="base">
                <a:spcBef>
                  <a:spcPts val="900"/>
                </a:spcBef>
                <a:spcAft>
                  <a:spcPct val="0"/>
                </a:spcAft>
                <a:buSzPct val="100000"/>
                <a:buFont typeface="Wingdings" charset="2"/>
                <a:buChar char="§"/>
              </a:pPr>
              <a:r>
                <a:rPr lang="en-US" altLang="ko-KR" sz="1800" b="1" kern="0" dirty="0" smtClean="0">
                  <a:solidFill>
                    <a:srgbClr val="FFFFFF"/>
                  </a:solidFill>
                  <a:latin typeface="나눔고딕"/>
                  <a:ea typeface="나눔고딕"/>
                  <a:cs typeface="나눔고딕"/>
                </a:rPr>
                <a:t>Targeted Variety of Product/Service</a:t>
              </a:r>
            </a:p>
            <a:p>
              <a:pPr marL="257106" indent="-257106" fontAlgn="base">
                <a:spcBef>
                  <a:spcPts val="900"/>
                </a:spcBef>
                <a:spcAft>
                  <a:spcPct val="0"/>
                </a:spcAft>
                <a:buSzPct val="100000"/>
                <a:buFont typeface="Wingdings" charset="2"/>
                <a:buChar char="§"/>
              </a:pPr>
              <a:r>
                <a:rPr lang="ko-KR" altLang="en-US" sz="1800" b="1" kern="0" dirty="0" smtClean="0">
                  <a:solidFill>
                    <a:srgbClr val="FFFFFF"/>
                  </a:solidFill>
                  <a:latin typeface="나눔고딕"/>
                  <a:ea typeface="나눔고딕"/>
                  <a:cs typeface="나눔고딕"/>
                </a:rPr>
                <a:t>재고</a:t>
              </a:r>
              <a:r>
                <a:rPr lang="en-US" altLang="ko-KR" sz="1800" b="1" kern="0" dirty="0" smtClean="0">
                  <a:solidFill>
                    <a:srgbClr val="FFFFFF"/>
                  </a:solidFill>
                  <a:latin typeface="나눔고딕"/>
                  <a:ea typeface="나눔고딕"/>
                  <a:cs typeface="나눔고딕"/>
                </a:rPr>
                <a:t>/</a:t>
              </a:r>
              <a:r>
                <a:rPr lang="ko-KR" altLang="en-US" sz="1800" b="1" kern="0" dirty="0" smtClean="0">
                  <a:solidFill>
                    <a:srgbClr val="FFFFFF"/>
                  </a:solidFill>
                  <a:latin typeface="나눔고딕"/>
                  <a:ea typeface="나눔고딕"/>
                  <a:cs typeface="나눔고딕"/>
                </a:rPr>
                <a:t>품절 최소화</a:t>
              </a:r>
              <a:endParaRPr lang="en-US" altLang="ko-KR" sz="1800" b="1" kern="0" dirty="0" smtClean="0">
                <a:solidFill>
                  <a:srgbClr val="FFFFFF"/>
                </a:solidFill>
                <a:latin typeface="나눔고딕"/>
                <a:ea typeface="나눔고딕"/>
                <a:cs typeface="나눔고딕"/>
              </a:endParaRPr>
            </a:p>
            <a:p>
              <a:pPr marL="257106" indent="-257106" fontAlgn="base">
                <a:spcBef>
                  <a:spcPts val="900"/>
                </a:spcBef>
                <a:spcAft>
                  <a:spcPct val="0"/>
                </a:spcAft>
                <a:buSzPct val="100000"/>
                <a:buFont typeface="Wingdings" charset="2"/>
                <a:buChar char="§"/>
              </a:pPr>
              <a:r>
                <a:rPr lang="en-US" sz="1800" b="1" kern="0" dirty="0" smtClean="0">
                  <a:solidFill>
                    <a:srgbClr val="FFFFFF"/>
                  </a:solidFill>
                  <a:latin typeface="나눔고딕"/>
                  <a:ea typeface="나눔고딕"/>
                  <a:cs typeface="나눔고딕"/>
                </a:rPr>
                <a:t>Globally Operated Pull System</a:t>
              </a:r>
              <a:endParaRPr lang="en-US" sz="1800" b="1" kern="0" dirty="0">
                <a:solidFill>
                  <a:srgbClr val="FFFFFF"/>
                </a:solidFill>
                <a:latin typeface="나눔고딕"/>
                <a:ea typeface="나눔고딕"/>
                <a:cs typeface="나눔고딕"/>
              </a:endParaRPr>
            </a:p>
          </p:txBody>
        </p:sp>
        <p:sp>
          <p:nvSpPr>
            <p:cNvPr id="14" name="Donut 13"/>
            <p:cNvSpPr/>
            <p:nvPr/>
          </p:nvSpPr>
          <p:spPr bwMode="gray">
            <a:xfrm>
              <a:off x="907881" y="1178599"/>
              <a:ext cx="5375340" cy="5375340"/>
            </a:xfrm>
            <a:prstGeom prst="donut">
              <a:avLst>
                <a:gd name="adj" fmla="val 3873"/>
              </a:avLst>
            </a:prstGeom>
            <a:solidFill>
              <a:schemeClr val="bg1">
                <a:lumMod val="50000"/>
                <a:alpha val="37000"/>
              </a:schemeClr>
            </a:solidFill>
            <a:ln w="6350" algn="ctr">
              <a:noFill/>
              <a:miter lim="800000"/>
              <a:headEnd/>
              <a:tailEnd/>
            </a:ln>
          </p:spPr>
          <p:txBody>
            <a:bodyPr lIns="90000" tIns="72000" rIns="90000" bIns="72000" rtlCol="0" anchor="ctr"/>
            <a:lstStyle/>
            <a:p>
              <a:pPr algn="ctr" defTabSz="685617" fontAlgn="base">
                <a:spcBef>
                  <a:spcPct val="50000"/>
                </a:spcBef>
                <a:spcAft>
                  <a:spcPct val="0"/>
                </a:spcAft>
                <a:buClr>
                  <a:srgbClr val="F0AB00"/>
                </a:buClr>
                <a:buSzPct val="80000"/>
              </a:pPr>
              <a:endParaRPr lang="en-US" sz="1500" b="1" kern="0" dirty="0" err="1">
                <a:solidFill>
                  <a:srgbClr val="FFFFFF"/>
                </a:solidFill>
                <a:latin typeface="나눔고딕"/>
                <a:ea typeface="나눔고딕"/>
                <a:cs typeface="나눔고딕"/>
              </a:endParaRPr>
            </a:p>
          </p:txBody>
        </p:sp>
        <p:pic>
          <p:nvPicPr>
            <p:cNvPr id="15" name="Picture 14" descr="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9531" y="1420250"/>
              <a:ext cx="4892040" cy="4892040"/>
            </a:xfrm>
            <a:prstGeom prst="rect">
              <a:avLst/>
            </a:prstGeom>
          </p:spPr>
        </p:pic>
      </p:grpSp>
    </p:spTree>
    <p:extLst>
      <p:ext uri="{BB962C8B-B14F-4D97-AF65-F5344CB8AC3E}">
        <p14:creationId xmlns:p14="http://schemas.microsoft.com/office/powerpoint/2010/main" val="1723916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_blue.jpg"/>
          <p:cNvPicPr>
            <a:picLocks noChangeAspect="1"/>
          </p:cNvPicPr>
          <p:nvPr/>
        </p:nvPicPr>
        <p:blipFill rotWithShape="1">
          <a:blip r:embed="rId2" cstate="print">
            <a:extLst>
              <a:ext uri="{28A0092B-C50C-407E-A947-70E740481C1C}">
                <a14:useLocalDpi xmlns:a14="http://schemas.microsoft.com/office/drawing/2010/main"/>
              </a:ext>
            </a:extLst>
          </a:blip>
          <a:srcRect b="-74"/>
          <a:stretch/>
        </p:blipFill>
        <p:spPr>
          <a:xfrm>
            <a:off x="3484" y="0"/>
            <a:ext cx="9137045" cy="5143500"/>
          </a:xfrm>
          <a:prstGeom prst="rect">
            <a:avLst/>
          </a:prstGeom>
        </p:spPr>
      </p:pic>
      <p:sp>
        <p:nvSpPr>
          <p:cNvPr id="3" name="Title 2"/>
          <p:cNvSpPr>
            <a:spLocks noGrp="1"/>
          </p:cNvSpPr>
          <p:nvPr>
            <p:ph type="title"/>
          </p:nvPr>
        </p:nvSpPr>
        <p:spPr/>
        <p:txBody>
          <a:bodyPr/>
          <a:lstStyle/>
          <a:p>
            <a:r>
              <a:rPr lang="en-US" dirty="0" smtClean="0"/>
              <a:t>Industry </a:t>
            </a:r>
            <a:r>
              <a:rPr lang="en-US" altLang="ko-KR" dirty="0" smtClean="0"/>
              <a:t>3</a:t>
            </a:r>
            <a:r>
              <a:rPr lang="en-US" dirty="0" smtClean="0"/>
              <a:t>.0</a:t>
            </a:r>
            <a:r>
              <a:rPr lang="ko-KR" altLang="en-US" dirty="0" smtClean="0"/>
              <a:t> </a:t>
            </a:r>
            <a:r>
              <a:rPr lang="en-US" altLang="ko-KR" dirty="0" smtClean="0"/>
              <a:t>for Market 2.0</a:t>
            </a:r>
            <a:endParaRPr lang="en-US" dirty="0"/>
          </a:p>
        </p:txBody>
      </p:sp>
      <p:pic>
        <p:nvPicPr>
          <p:cNvPr id="29" name="Picture 28" descr="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4434" y="2341000"/>
            <a:ext cx="7924800" cy="2548128"/>
          </a:xfrm>
          <a:prstGeom prst="rect">
            <a:avLst/>
          </a:prstGeom>
        </p:spPr>
      </p:pic>
      <p:sp>
        <p:nvSpPr>
          <p:cNvPr id="30" name="TextBox 29"/>
          <p:cNvSpPr txBox="1"/>
          <p:nvPr/>
        </p:nvSpPr>
        <p:spPr>
          <a:xfrm rot="5400000">
            <a:off x="-790818" y="2759145"/>
            <a:ext cx="2572357" cy="338554"/>
          </a:xfrm>
          <a:prstGeom prst="rect">
            <a:avLst/>
          </a:prstGeom>
          <a:noFill/>
        </p:spPr>
        <p:txBody>
          <a:bodyPr wrap="none" rtlCol="0">
            <a:spAutoFit/>
          </a:bodyPr>
          <a:lstStyle/>
          <a:p>
            <a:pPr fontAlgn="base">
              <a:spcBef>
                <a:spcPct val="50000"/>
              </a:spcBef>
              <a:spcAft>
                <a:spcPct val="0"/>
              </a:spcAft>
              <a:buClr>
                <a:srgbClr val="F0AB00"/>
              </a:buClr>
              <a:buSzPct val="80000"/>
            </a:pPr>
            <a:r>
              <a:rPr lang="en-US" altLang="ko-KR" sz="1600" b="1" kern="0" dirty="0" smtClean="0">
                <a:latin typeface="나눔고딕"/>
                <a:ea typeface="나눔고딕"/>
                <a:cs typeface="나눔고딕"/>
              </a:rPr>
              <a:t>Mass-Production Volume</a:t>
            </a:r>
            <a:endParaRPr lang="ko-KR" altLang="en-US" sz="1600" b="1" kern="0" dirty="0" smtClean="0">
              <a:latin typeface="나눔고딕"/>
              <a:ea typeface="나눔고딕"/>
              <a:cs typeface="나눔고딕"/>
            </a:endParaRPr>
          </a:p>
        </p:txBody>
      </p:sp>
      <p:sp>
        <p:nvSpPr>
          <p:cNvPr id="31" name="Line 41"/>
          <p:cNvSpPr>
            <a:spLocks noChangeShapeType="1"/>
          </p:cNvSpPr>
          <p:nvPr/>
        </p:nvSpPr>
        <p:spPr bwMode="auto">
          <a:xfrm flipV="1">
            <a:off x="3010763" y="2020762"/>
            <a:ext cx="0" cy="2589479"/>
          </a:xfrm>
          <a:prstGeom prst="line">
            <a:avLst/>
          </a:prstGeom>
          <a:noFill/>
          <a:ln w="9525">
            <a:solidFill>
              <a:srgbClr val="777777"/>
            </a:solidFill>
            <a:prstDash val="dash"/>
            <a:round/>
            <a:headEnd/>
            <a:tailEnd type="none"/>
          </a:ln>
          <a:effectLst/>
        </p:spPr>
        <p:txBody>
          <a:bodyPr wrap="none" anchor="ctr"/>
          <a:lstStyle/>
          <a:p>
            <a:endParaRPr lang="ko-KR" altLang="en-US" sz="1400" dirty="0">
              <a:latin typeface="나눔고딕"/>
              <a:ea typeface="나눔고딕"/>
              <a:cs typeface="나눔고딕"/>
            </a:endParaRPr>
          </a:p>
        </p:txBody>
      </p:sp>
      <p:pic>
        <p:nvPicPr>
          <p:cNvPr id="33" name="Picture 4" descr="http://cache.jalopnik.com/assets/images/12/2009/08/ford-logo-1903.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06475" y="1661541"/>
            <a:ext cx="470790" cy="37270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700577" y="2595262"/>
            <a:ext cx="2282586" cy="1149033"/>
          </a:xfrm>
          <a:prstGeom prst="rect">
            <a:avLst/>
          </a:prstGeom>
          <a:noFill/>
        </p:spPr>
        <p:txBody>
          <a:bodyPr wrap="square" rtlCol="0">
            <a:spAutoFit/>
          </a:bodyPr>
          <a:lstStyle/>
          <a:p>
            <a:pPr fontAlgn="base">
              <a:lnSpc>
                <a:spcPts val="1700"/>
              </a:lnSpc>
              <a:spcBef>
                <a:spcPct val="50000"/>
              </a:spcBef>
              <a:spcAft>
                <a:spcPct val="0"/>
              </a:spcAft>
              <a:buClr>
                <a:srgbClr val="F0AB00"/>
              </a:buClr>
              <a:buSzPct val="80000"/>
            </a:pPr>
            <a:r>
              <a:rPr lang="en-US" altLang="ko-KR" sz="1400" b="1" kern="0" dirty="0" smtClean="0">
                <a:latin typeface="나눔고딕"/>
                <a:ea typeface="나눔고딕"/>
                <a:cs typeface="나눔고딕"/>
              </a:rPr>
              <a:t>Mass Production</a:t>
            </a:r>
          </a:p>
          <a:p>
            <a:pPr marL="185738" lvl="1" indent="-93663" fontAlgn="base">
              <a:spcBef>
                <a:spcPts val="400"/>
              </a:spcBef>
              <a:spcAft>
                <a:spcPct val="0"/>
              </a:spcAft>
              <a:buClr>
                <a:srgbClr val="2B3F7B"/>
              </a:buClr>
              <a:buSzPct val="80000"/>
              <a:buFont typeface="Wingdings" pitchFamily="2" charset="2"/>
              <a:buChar char="§"/>
            </a:pPr>
            <a:r>
              <a:rPr lang="en-US" altLang="ko-KR" sz="1200" kern="0" dirty="0" smtClean="0">
                <a:latin typeface="나눔고딕"/>
                <a:ea typeface="나눔고딕"/>
                <a:cs typeface="나눔고딕"/>
              </a:rPr>
              <a:t>Push </a:t>
            </a:r>
            <a:r>
              <a:rPr lang="ko-KR" altLang="en-US" sz="1200" kern="0" dirty="0" smtClean="0">
                <a:latin typeface="나눔고딕"/>
                <a:ea typeface="나눔고딕"/>
                <a:cs typeface="나눔고딕"/>
              </a:rPr>
              <a:t>방식의 생산성 제고</a:t>
            </a:r>
            <a:endParaRPr lang="en-US" altLang="ko-KR" sz="1200" kern="0" dirty="0" smtClean="0">
              <a:latin typeface="나눔고딕"/>
              <a:ea typeface="나눔고딕"/>
              <a:cs typeface="나눔고딕"/>
            </a:endParaRPr>
          </a:p>
          <a:p>
            <a:pPr marL="185738" lvl="1" indent="-93663" fontAlgn="base">
              <a:spcBef>
                <a:spcPts val="400"/>
              </a:spcBef>
              <a:spcAft>
                <a:spcPct val="0"/>
              </a:spcAft>
              <a:buClr>
                <a:srgbClr val="2B3F7B"/>
              </a:buClr>
              <a:buSzPct val="80000"/>
              <a:buFont typeface="Wingdings" pitchFamily="2" charset="2"/>
              <a:buChar char="§"/>
            </a:pPr>
            <a:r>
              <a:rPr lang="en-US" altLang="ko-KR" sz="1200" kern="0" dirty="0" smtClean="0">
                <a:latin typeface="나눔고딕"/>
                <a:ea typeface="나눔고딕"/>
                <a:cs typeface="나눔고딕"/>
              </a:rPr>
              <a:t>“People </a:t>
            </a:r>
            <a:r>
              <a:rPr lang="en-US" altLang="ko-KR" sz="1200" kern="0" dirty="0">
                <a:latin typeface="나눔고딕"/>
                <a:ea typeface="나눔고딕"/>
                <a:cs typeface="나눔고딕"/>
              </a:rPr>
              <a:t>can have the Model T in any </a:t>
            </a:r>
            <a:r>
              <a:rPr lang="en-US" altLang="ko-KR" sz="1200" kern="0" dirty="0" smtClean="0">
                <a:latin typeface="나눔고딕"/>
                <a:ea typeface="나눔고딕"/>
                <a:cs typeface="나눔고딕"/>
              </a:rPr>
              <a:t>color - so </a:t>
            </a:r>
            <a:r>
              <a:rPr lang="en-US" altLang="ko-KR" sz="1200" kern="0" dirty="0">
                <a:latin typeface="나눔고딕"/>
                <a:ea typeface="나눔고딕"/>
                <a:cs typeface="나눔고딕"/>
              </a:rPr>
              <a:t>long as it's </a:t>
            </a:r>
            <a:r>
              <a:rPr lang="en-US" altLang="ko-KR" sz="1200" kern="0" dirty="0" smtClean="0">
                <a:latin typeface="나눔고딕"/>
                <a:ea typeface="나눔고딕"/>
                <a:cs typeface="나눔고딕"/>
              </a:rPr>
              <a:t>black...”</a:t>
            </a:r>
          </a:p>
        </p:txBody>
      </p:sp>
      <p:sp>
        <p:nvSpPr>
          <p:cNvPr id="42" name="TextBox 41"/>
          <p:cNvSpPr txBox="1"/>
          <p:nvPr/>
        </p:nvSpPr>
        <p:spPr>
          <a:xfrm>
            <a:off x="3038362" y="2595262"/>
            <a:ext cx="2576602" cy="1149033"/>
          </a:xfrm>
          <a:prstGeom prst="rect">
            <a:avLst/>
          </a:prstGeom>
          <a:noFill/>
        </p:spPr>
        <p:txBody>
          <a:bodyPr wrap="square" rtlCol="0">
            <a:spAutoFit/>
          </a:bodyPr>
          <a:lstStyle/>
          <a:p>
            <a:pPr fontAlgn="base">
              <a:spcBef>
                <a:spcPct val="50000"/>
              </a:spcBef>
              <a:spcAft>
                <a:spcPct val="0"/>
              </a:spcAft>
              <a:buClr>
                <a:srgbClr val="F0AB00"/>
              </a:buClr>
              <a:buSzPct val="80000"/>
            </a:pPr>
            <a:r>
              <a:rPr lang="en-US" altLang="ko-KR" sz="1400" b="1" kern="0" dirty="0" smtClean="0">
                <a:latin typeface="나눔고딕"/>
                <a:ea typeface="나눔고딕"/>
                <a:cs typeface="나눔고딕"/>
              </a:rPr>
              <a:t>Lean Manufacturing</a:t>
            </a:r>
          </a:p>
          <a:p>
            <a:pPr marL="185738" lvl="1" indent="-93663" fontAlgn="base">
              <a:spcBef>
                <a:spcPts val="400"/>
              </a:spcBef>
              <a:spcAft>
                <a:spcPct val="0"/>
              </a:spcAft>
              <a:buClr>
                <a:srgbClr val="2B3F7B"/>
              </a:buClr>
              <a:buSzPct val="80000"/>
              <a:buFont typeface="Wingdings" pitchFamily="2" charset="2"/>
              <a:buChar char="§"/>
            </a:pPr>
            <a:r>
              <a:rPr lang="en-US" altLang="ko-KR" sz="1200" kern="0" dirty="0" smtClean="0">
                <a:latin typeface="나눔고딕"/>
                <a:ea typeface="나눔고딕"/>
                <a:cs typeface="나눔고딕"/>
              </a:rPr>
              <a:t>Target Segmentation</a:t>
            </a:r>
            <a:r>
              <a:rPr lang="ko-KR" altLang="en-US" sz="1200" kern="0" dirty="0" smtClean="0">
                <a:latin typeface="나눔고딕"/>
                <a:ea typeface="나눔고딕"/>
                <a:cs typeface="나눔고딕"/>
              </a:rPr>
              <a:t>에 기반한</a:t>
            </a:r>
            <a:r>
              <a:rPr lang="en-US" altLang="ko-KR" sz="1200" kern="0" dirty="0" smtClean="0">
                <a:latin typeface="나눔고딕"/>
                <a:ea typeface="나눔고딕"/>
                <a:cs typeface="나눔고딕"/>
              </a:rPr>
              <a:t>  </a:t>
            </a:r>
            <a:r>
              <a:rPr lang="ko-KR" altLang="en-US" sz="1200" kern="0" dirty="0" smtClean="0">
                <a:latin typeface="나눔고딕"/>
                <a:ea typeface="나눔고딕"/>
                <a:cs typeface="나눔고딕"/>
              </a:rPr>
              <a:t> 선택적 </a:t>
            </a:r>
            <a:r>
              <a:rPr lang="en-US" altLang="ko-KR" sz="1200" kern="0" dirty="0" smtClean="0">
                <a:latin typeface="나눔고딕"/>
                <a:ea typeface="나눔고딕"/>
                <a:cs typeface="나눔고딕"/>
              </a:rPr>
              <a:t>Product Mix </a:t>
            </a:r>
            <a:r>
              <a:rPr lang="ko-KR" altLang="en-US" sz="1200" kern="0" dirty="0" smtClean="0">
                <a:latin typeface="나눔고딕"/>
                <a:ea typeface="나눔고딕"/>
                <a:cs typeface="나눔고딕"/>
              </a:rPr>
              <a:t>운영</a:t>
            </a:r>
            <a:endParaRPr lang="en-US" altLang="ko-KR" sz="1200" kern="0" dirty="0" smtClean="0">
              <a:latin typeface="나눔고딕"/>
              <a:ea typeface="나눔고딕"/>
              <a:cs typeface="나눔고딕"/>
            </a:endParaRPr>
          </a:p>
          <a:p>
            <a:pPr marL="185738" lvl="1" indent="-93663" fontAlgn="base">
              <a:spcBef>
                <a:spcPts val="400"/>
              </a:spcBef>
              <a:spcAft>
                <a:spcPct val="0"/>
              </a:spcAft>
              <a:buClr>
                <a:srgbClr val="2B3F7B"/>
              </a:buClr>
              <a:buSzPct val="80000"/>
              <a:buFont typeface="Wingdings" pitchFamily="2" charset="2"/>
              <a:buChar char="§"/>
            </a:pPr>
            <a:r>
              <a:rPr lang="en-US" altLang="ko-KR" sz="1200" kern="0" dirty="0" smtClean="0">
                <a:latin typeface="나눔고딕"/>
                <a:ea typeface="나눔고딕"/>
                <a:cs typeface="나눔고딕"/>
              </a:rPr>
              <a:t>Pull </a:t>
            </a:r>
            <a:r>
              <a:rPr lang="ko-KR" altLang="en-US" sz="1200" kern="0" dirty="0" smtClean="0">
                <a:latin typeface="나눔고딕"/>
                <a:ea typeface="나눔고딕"/>
                <a:cs typeface="나눔고딕"/>
              </a:rPr>
              <a:t>방식</a:t>
            </a:r>
            <a:r>
              <a:rPr lang="en-US" altLang="ko-KR" sz="1200" kern="0" dirty="0" smtClean="0">
                <a:latin typeface="나눔고딕"/>
                <a:ea typeface="나눔고딕"/>
                <a:cs typeface="나눔고딕"/>
              </a:rPr>
              <a:t>/</a:t>
            </a:r>
            <a:r>
              <a:rPr lang="ko-KR" altLang="en-US" sz="1200" kern="0" dirty="0" smtClean="0">
                <a:latin typeface="나눔고딕"/>
                <a:ea typeface="나눔고딕"/>
                <a:cs typeface="나눔고딕"/>
              </a:rPr>
              <a:t>글로벌</a:t>
            </a:r>
            <a:r>
              <a:rPr lang="en-US" altLang="ko-KR" sz="1200" kern="0" dirty="0" smtClean="0">
                <a:latin typeface="나눔고딕"/>
                <a:ea typeface="나눔고딕"/>
                <a:cs typeface="나눔고딕"/>
              </a:rPr>
              <a:t> SCM </a:t>
            </a:r>
            <a:r>
              <a:rPr lang="ko-KR" altLang="en-US" sz="1200" kern="0" dirty="0" smtClean="0">
                <a:latin typeface="나눔고딕"/>
                <a:ea typeface="나눔고딕"/>
                <a:cs typeface="나눔고딕"/>
              </a:rPr>
              <a:t>기반의 </a:t>
            </a:r>
            <a:r>
              <a:rPr lang="en-US" altLang="ko-KR" sz="1200" kern="0" dirty="0" smtClean="0">
                <a:latin typeface="나눔고딕"/>
                <a:ea typeface="나눔고딕"/>
                <a:cs typeface="나눔고딕"/>
              </a:rPr>
              <a:t>   </a:t>
            </a:r>
            <a:r>
              <a:rPr lang="ko-KR" altLang="en-US" sz="1200" kern="0" dirty="0" smtClean="0">
                <a:latin typeface="나눔고딕"/>
                <a:ea typeface="나눔고딕"/>
                <a:cs typeface="나눔고딕"/>
              </a:rPr>
              <a:t>물류 </a:t>
            </a:r>
            <a:r>
              <a:rPr lang="en-US" altLang="ko-KR" sz="1200" kern="0" dirty="0" smtClean="0">
                <a:latin typeface="나눔고딕"/>
                <a:ea typeface="나눔고딕"/>
                <a:cs typeface="나눔고딕"/>
              </a:rPr>
              <a:t>Efficiency </a:t>
            </a:r>
            <a:r>
              <a:rPr lang="ko-KR" altLang="en-US" sz="1200" kern="0" dirty="0" smtClean="0">
                <a:latin typeface="나눔고딕"/>
                <a:ea typeface="나눔고딕"/>
                <a:cs typeface="나눔고딕"/>
              </a:rPr>
              <a:t>제고</a:t>
            </a:r>
            <a:endParaRPr lang="en-US" altLang="ko-KR" sz="1200" kern="0" dirty="0" smtClean="0">
              <a:latin typeface="나눔고딕"/>
              <a:ea typeface="나눔고딕"/>
              <a:cs typeface="나눔고딕"/>
            </a:endParaRPr>
          </a:p>
        </p:txBody>
      </p:sp>
      <p:sp>
        <p:nvSpPr>
          <p:cNvPr id="44" name="직사각형 36"/>
          <p:cNvSpPr/>
          <p:nvPr/>
        </p:nvSpPr>
        <p:spPr bwMode="gray">
          <a:xfrm>
            <a:off x="1641259" y="4106131"/>
            <a:ext cx="401235" cy="789931"/>
          </a:xfrm>
          <a:prstGeom prst="rect">
            <a:avLst/>
          </a:prstGeom>
          <a:solidFill>
            <a:srgbClr val="00000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45" name="직사각형 40"/>
          <p:cNvSpPr/>
          <p:nvPr/>
        </p:nvSpPr>
        <p:spPr bwMode="gray">
          <a:xfrm>
            <a:off x="3265177" y="4262863"/>
            <a:ext cx="263310" cy="633199"/>
          </a:xfrm>
          <a:prstGeom prst="rect">
            <a:avLst/>
          </a:prstGeom>
          <a:solidFill>
            <a:srgbClr val="FF000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46" name="직사각형 41"/>
          <p:cNvSpPr/>
          <p:nvPr/>
        </p:nvSpPr>
        <p:spPr bwMode="gray">
          <a:xfrm>
            <a:off x="3629808" y="4334998"/>
            <a:ext cx="263290" cy="561062"/>
          </a:xfrm>
          <a:prstGeom prst="rect">
            <a:avLst/>
          </a:prstGeom>
          <a:solidFill>
            <a:srgbClr val="FFC00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47" name="직사각형 42"/>
          <p:cNvSpPr/>
          <p:nvPr/>
        </p:nvSpPr>
        <p:spPr bwMode="gray">
          <a:xfrm>
            <a:off x="3994426" y="4407135"/>
            <a:ext cx="263293" cy="488927"/>
          </a:xfrm>
          <a:prstGeom prst="rect">
            <a:avLst/>
          </a:prstGeom>
          <a:solidFill>
            <a:srgbClr val="FFFF0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48" name="직사각형 43"/>
          <p:cNvSpPr/>
          <p:nvPr/>
        </p:nvSpPr>
        <p:spPr bwMode="gray">
          <a:xfrm>
            <a:off x="4359041" y="4469745"/>
            <a:ext cx="233201" cy="426316"/>
          </a:xfrm>
          <a:prstGeom prst="rect">
            <a:avLst/>
          </a:prstGeom>
          <a:solidFill>
            <a:srgbClr val="00B05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49" name="직사각형 44"/>
          <p:cNvSpPr/>
          <p:nvPr/>
        </p:nvSpPr>
        <p:spPr bwMode="gray">
          <a:xfrm>
            <a:off x="4693559" y="4538707"/>
            <a:ext cx="257038" cy="357355"/>
          </a:xfrm>
          <a:prstGeom prst="rect">
            <a:avLst/>
          </a:prstGeom>
          <a:solidFill>
            <a:srgbClr val="0076CB"/>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50" name="직사각형 45"/>
          <p:cNvSpPr/>
          <p:nvPr/>
        </p:nvSpPr>
        <p:spPr bwMode="gray">
          <a:xfrm>
            <a:off x="5051924" y="4607667"/>
            <a:ext cx="231967" cy="288395"/>
          </a:xfrm>
          <a:prstGeom prst="rect">
            <a:avLst/>
          </a:prstGeom>
          <a:solidFill>
            <a:srgbClr val="760A85">
              <a:lumMod val="60000"/>
              <a:lumOff val="40000"/>
            </a:srgbClr>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pic>
        <p:nvPicPr>
          <p:cNvPr id="63" name="Picture 62" descr="http://4.bp.blogspot.com/-W6zVjyFN8OI/ThWepzJhogI/AAAAAAAAbTc/3wkJ6C_gcSI/s640/Toyota-Logo1.jpg">
            <a:hlinkClick r:id="rId5"/>
          </p:cNvPr>
          <p:cNvPicPr>
            <a:picLocks noChangeAspect="1" noChangeArrowheads="1"/>
          </p:cNvPicPr>
          <p:nvPr/>
        </p:nvPicPr>
        <p:blipFill>
          <a:blip r:embed="rId6" cstate="screen">
            <a:clrChange>
              <a:clrFrom>
                <a:srgbClr val="FBFCFF"/>
              </a:clrFrom>
              <a:clrTo>
                <a:srgbClr val="FBFCFF">
                  <a:alpha val="0"/>
                </a:srgbClr>
              </a:clrTo>
            </a:clrChange>
            <a:extLst>
              <a:ext uri="{28A0092B-C50C-407E-A947-70E740481C1C}">
                <a14:useLocalDpi xmlns:a14="http://schemas.microsoft.com/office/drawing/2010/main"/>
              </a:ext>
            </a:extLst>
          </a:blip>
          <a:srcRect/>
          <a:stretch>
            <a:fillRect/>
          </a:stretch>
        </p:blipFill>
        <p:spPr bwMode="auto">
          <a:xfrm>
            <a:off x="3442172" y="1572307"/>
            <a:ext cx="587457" cy="556247"/>
          </a:xfrm>
          <a:prstGeom prst="rect">
            <a:avLst/>
          </a:prstGeom>
          <a:noFill/>
        </p:spPr>
      </p:pic>
      <p:pic>
        <p:nvPicPr>
          <p:cNvPr id="64" name="Picture 63" descr="https://encrypted-tbn0.google.com/images?q=tbn:ANd9GcTs8sPW_PE9OJnceyYbviE1AvSN8HrDtjw48zmB6VdADRGEiET8Tw"/>
          <p:cNvPicPr>
            <a:picLocks noChangeAspect="1" noChangeArrowheads="1"/>
          </p:cNvPicPr>
          <p:nvPr/>
        </p:nvPicPr>
        <p:blipFill>
          <a:blip r:embed="rId7" cstate="screen">
            <a:clrChange>
              <a:clrFrom>
                <a:srgbClr val="FCFCF0"/>
              </a:clrFrom>
              <a:clrTo>
                <a:srgbClr val="FCFCF0">
                  <a:alpha val="0"/>
                </a:srgbClr>
              </a:clrTo>
            </a:clrChange>
            <a:extLst>
              <a:ext uri="{28A0092B-C50C-407E-A947-70E740481C1C}">
                <a14:useLocalDpi xmlns:a14="http://schemas.microsoft.com/office/drawing/2010/main"/>
              </a:ext>
            </a:extLst>
          </a:blip>
          <a:srcRect/>
          <a:stretch>
            <a:fillRect/>
          </a:stretch>
        </p:blipFill>
        <p:spPr bwMode="auto">
          <a:xfrm>
            <a:off x="3813193" y="2196158"/>
            <a:ext cx="385629" cy="380509"/>
          </a:xfrm>
          <a:prstGeom prst="rect">
            <a:avLst/>
          </a:prstGeom>
          <a:noFill/>
        </p:spPr>
      </p:pic>
      <p:pic>
        <p:nvPicPr>
          <p:cNvPr id="65" name="Picture 64" descr="https://encrypted-tbn3.google.com/images?q=tbn:ANd9GcQlE3fGtYtkl0vVXaYG0mdjNfpf6dyHfe56mhaDL9Ebv0hN2Zpk"/>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65757" y="1658093"/>
            <a:ext cx="1045402" cy="522702"/>
          </a:xfrm>
          <a:prstGeom prst="rect">
            <a:avLst/>
          </a:prstGeom>
          <a:noFill/>
        </p:spPr>
      </p:pic>
      <p:pic>
        <p:nvPicPr>
          <p:cNvPr id="66" name="Picture 65" descr="https://encrypted-tbn2.google.com/images?q=tbn:ANd9GcSPnHua9VkJpJNAAoVS_Hrh7JabxVeiYDwKnMEXvRtDYMoxCLTa"/>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98192" y="1924779"/>
            <a:ext cx="778245" cy="778246"/>
          </a:xfrm>
          <a:prstGeom prst="rect">
            <a:avLst/>
          </a:prstGeom>
          <a:noFill/>
        </p:spPr>
      </p:pic>
      <p:sp>
        <p:nvSpPr>
          <p:cNvPr id="67" name="Freeform 43"/>
          <p:cNvSpPr>
            <a:spLocks/>
          </p:cNvSpPr>
          <p:nvPr/>
        </p:nvSpPr>
        <p:spPr bwMode="auto">
          <a:xfrm>
            <a:off x="641353" y="1484627"/>
            <a:ext cx="8167459" cy="3408135"/>
          </a:xfrm>
          <a:custGeom>
            <a:avLst/>
            <a:gdLst/>
            <a:ahLst/>
            <a:cxnLst>
              <a:cxn ang="0">
                <a:pos x="0" y="0"/>
              </a:cxn>
              <a:cxn ang="0">
                <a:pos x="0" y="1678"/>
              </a:cxn>
              <a:cxn ang="0">
                <a:pos x="5081" y="1678"/>
              </a:cxn>
            </a:cxnLst>
            <a:rect l="0" t="0" r="r" b="b"/>
            <a:pathLst>
              <a:path w="5081" h="1678">
                <a:moveTo>
                  <a:pt x="0" y="0"/>
                </a:moveTo>
                <a:lnTo>
                  <a:pt x="0" y="1678"/>
                </a:lnTo>
                <a:lnTo>
                  <a:pt x="5081" y="1678"/>
                </a:lnTo>
              </a:path>
            </a:pathLst>
          </a:custGeom>
          <a:noFill/>
          <a:ln w="28575" cap="flat" cmpd="sng">
            <a:solidFill>
              <a:srgbClr val="4D4D4D"/>
            </a:solidFill>
            <a:prstDash val="solid"/>
            <a:round/>
            <a:headEnd type="triangle"/>
            <a:tailEnd type="triangle"/>
          </a:ln>
          <a:effectLst/>
        </p:spPr>
        <p:txBody>
          <a:bodyPr wrap="none" anchor="ctr"/>
          <a:lstStyle/>
          <a:p>
            <a:endParaRPr lang="ko-KR" altLang="en-US" sz="1400" dirty="0">
              <a:latin typeface="나눔고딕"/>
              <a:ea typeface="나눔고딕"/>
              <a:cs typeface="나눔고딕"/>
            </a:endParaRPr>
          </a:p>
        </p:txBody>
      </p:sp>
      <p:sp>
        <p:nvSpPr>
          <p:cNvPr id="68" name="Pentagon 67"/>
          <p:cNvSpPr/>
          <p:nvPr/>
        </p:nvSpPr>
        <p:spPr bwMode="gray">
          <a:xfrm>
            <a:off x="641347" y="933752"/>
            <a:ext cx="2505456" cy="480265"/>
          </a:xfrm>
          <a:prstGeom prst="homePlate">
            <a:avLst>
              <a:gd name="adj" fmla="val 22340"/>
            </a:avLst>
          </a:prstGeom>
          <a:solidFill>
            <a:schemeClr val="tx2">
              <a:lumMod val="20000"/>
              <a:lumOff val="8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b="1" dirty="0" smtClean="0">
                <a:latin typeface="나눔고딕"/>
                <a:ea typeface="나눔고딕"/>
                <a:cs typeface="나눔고딕"/>
              </a:rPr>
              <a:t>Industry 2.0</a:t>
            </a:r>
            <a:endParaRPr lang="ko-KR" altLang="en-US" b="1" dirty="0">
              <a:latin typeface="나눔고딕"/>
              <a:ea typeface="나눔고딕"/>
              <a:cs typeface="나눔고딕"/>
            </a:endParaRPr>
          </a:p>
        </p:txBody>
      </p:sp>
      <p:sp>
        <p:nvSpPr>
          <p:cNvPr id="69" name="Chevron 68"/>
          <p:cNvSpPr/>
          <p:nvPr/>
        </p:nvSpPr>
        <p:spPr bwMode="gray">
          <a:xfrm>
            <a:off x="3140524" y="933752"/>
            <a:ext cx="2505456" cy="480265"/>
          </a:xfrm>
          <a:prstGeom prst="chevron">
            <a:avLst>
              <a:gd name="adj" fmla="val 21277"/>
            </a:avLst>
          </a:prstGeom>
          <a:solidFill>
            <a:schemeClr val="tx2">
              <a:lumMod val="40000"/>
              <a:lumOff val="60000"/>
            </a:schemeClr>
          </a:solidFill>
          <a:ln w="635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altLang="ko-KR" b="1" dirty="0" smtClean="0">
                <a:latin typeface="나눔고딕"/>
                <a:ea typeface="나눔고딕"/>
                <a:cs typeface="나눔고딕"/>
              </a:rPr>
              <a:t>Industry 3.0</a:t>
            </a:r>
            <a:endParaRPr lang="ko-KR" altLang="en-US" b="1" dirty="0">
              <a:latin typeface="나눔고딕"/>
              <a:ea typeface="나눔고딕"/>
              <a:cs typeface="나눔고딕"/>
            </a:endParaRPr>
          </a:p>
        </p:txBody>
      </p:sp>
      <p:pic>
        <p:nvPicPr>
          <p:cNvPr id="71" name="Picture 70" descr="1.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400735" y="2070403"/>
            <a:ext cx="890016" cy="536448"/>
          </a:xfrm>
          <a:prstGeom prst="rect">
            <a:avLst/>
          </a:prstGeom>
        </p:spPr>
      </p:pic>
      <p:sp>
        <p:nvSpPr>
          <p:cNvPr id="25" name="TextBox 24"/>
          <p:cNvSpPr txBox="1"/>
          <p:nvPr/>
        </p:nvSpPr>
        <p:spPr>
          <a:xfrm>
            <a:off x="2071368" y="4277360"/>
            <a:ext cx="915623" cy="215444"/>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en-US" sz="1400" b="1" kern="0" dirty="0" smtClean="0">
                <a:latin typeface="나눔고딕"/>
                <a:ea typeface="나눔고딕"/>
                <a:cs typeface="나눔고딕"/>
              </a:rPr>
              <a:t>Market 1.0</a:t>
            </a:r>
          </a:p>
        </p:txBody>
      </p:sp>
      <p:sp>
        <p:nvSpPr>
          <p:cNvPr id="26" name="TextBox 25"/>
          <p:cNvSpPr txBox="1"/>
          <p:nvPr/>
        </p:nvSpPr>
        <p:spPr>
          <a:xfrm>
            <a:off x="4692648" y="4277360"/>
            <a:ext cx="915623" cy="215444"/>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en-US" sz="1400" b="1" kern="0" dirty="0" smtClean="0">
                <a:latin typeface="나눔고딕"/>
                <a:ea typeface="나눔고딕"/>
                <a:cs typeface="나눔고딕"/>
              </a:rPr>
              <a:t>Market 2.0</a:t>
            </a:r>
          </a:p>
        </p:txBody>
      </p:sp>
    </p:spTree>
    <p:extLst>
      <p:ext uri="{BB962C8B-B14F-4D97-AF65-F5344CB8AC3E}">
        <p14:creationId xmlns:p14="http://schemas.microsoft.com/office/powerpoint/2010/main" val="2373146297"/>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5148072"/>
          </a:xfrm>
          <a:prstGeom prst="rect">
            <a:avLst/>
          </a:prstGeom>
        </p:spPr>
      </p:pic>
      <p:sp>
        <p:nvSpPr>
          <p:cNvPr id="38" name="Rectangle 37"/>
          <p:cNvSpPr/>
          <p:nvPr/>
        </p:nvSpPr>
        <p:spPr bwMode="gray">
          <a:xfrm>
            <a:off x="6" y="0"/>
            <a:ext cx="9140389" cy="5143500"/>
          </a:xfrm>
          <a:prstGeom prst="rect">
            <a:avLst/>
          </a:prstGeom>
          <a:gradFill flip="none" rotWithShape="1">
            <a:gsLst>
              <a:gs pos="40000">
                <a:srgbClr val="000000">
                  <a:alpha val="40000"/>
                </a:srgbClr>
              </a:gs>
              <a:gs pos="100000">
                <a:srgbClr val="000000">
                  <a:tint val="23500"/>
                  <a:satMod val="160000"/>
                  <a:alpha val="0"/>
                </a:srgbClr>
              </a:gs>
            </a:gsLst>
            <a:lin ang="16200000" scaled="1"/>
            <a:tileRect/>
          </a:gradFill>
          <a:ln w="6350" algn="ctr">
            <a:noFill/>
            <a:miter lim="800000"/>
            <a:headEnd/>
            <a:tailEnd/>
          </a:ln>
        </p:spPr>
        <p:txBody>
          <a:bodyPr lIns="43254" tIns="34603" rIns="43254" bIns="34603" rtlCol="0" anchor="ctr"/>
          <a:lstStyle/>
          <a:p>
            <a:pPr algn="ctr" defTabSz="439460">
              <a:spcBef>
                <a:spcPct val="50000"/>
              </a:spcBef>
              <a:buClr>
                <a:srgbClr val="F0AB00"/>
              </a:buClr>
              <a:buSzPct val="80000"/>
              <a:defRPr/>
            </a:pPr>
            <a:endParaRPr lang="en-US" sz="900" kern="0" dirty="0">
              <a:solidFill>
                <a:sysClr val="windowText" lastClr="000000"/>
              </a:solidFill>
              <a:latin typeface="나눔고딕"/>
              <a:ea typeface="나눔고딕"/>
              <a:cs typeface="나눔고딕"/>
            </a:endParaRPr>
          </a:p>
        </p:txBody>
      </p:sp>
      <p:sp>
        <p:nvSpPr>
          <p:cNvPr id="17" name="Rectangle 16"/>
          <p:cNvSpPr/>
          <p:nvPr/>
        </p:nvSpPr>
        <p:spPr bwMode="gray">
          <a:xfrm flipV="1">
            <a:off x="7" y="1"/>
            <a:ext cx="9143999" cy="1520324"/>
          </a:xfrm>
          <a:prstGeom prst="rect">
            <a:avLst/>
          </a:prstGeom>
          <a:gradFill flip="none" rotWithShape="1">
            <a:gsLst>
              <a:gs pos="0">
                <a:schemeClr val="tx1">
                  <a:alpha val="91000"/>
                </a:schemeClr>
              </a:gs>
              <a:gs pos="100000">
                <a:srgbClr val="000000">
                  <a:tint val="23500"/>
                  <a:satMod val="160000"/>
                  <a:alpha val="0"/>
                </a:srgbClr>
              </a:gs>
            </a:gsLst>
            <a:lin ang="16200000" scaled="1"/>
            <a:tileRect/>
          </a:gradFill>
          <a:ln w="6350" algn="ctr">
            <a:noFill/>
            <a:miter lim="800000"/>
            <a:headEnd/>
            <a:tailEnd/>
          </a:ln>
        </p:spPr>
        <p:txBody>
          <a:bodyPr lIns="93333" tIns="74665" rIns="93333" bIns="74665" rtlCol="0" anchor="ctr"/>
          <a:lstStyle/>
          <a:p>
            <a:pPr algn="ctr" defTabSz="948259" fontAlgn="base">
              <a:spcBef>
                <a:spcPct val="50000"/>
              </a:spcBef>
              <a:spcAft>
                <a:spcPct val="0"/>
              </a:spcAft>
              <a:buClr>
                <a:srgbClr val="F0AB00"/>
              </a:buClr>
              <a:buSzPct val="80000"/>
              <a:defRPr/>
            </a:pPr>
            <a:endParaRPr lang="en-US" sz="1900" kern="0" dirty="0">
              <a:solidFill>
                <a:sysClr val="windowText" lastClr="000000"/>
              </a:solidFill>
              <a:latin typeface="나눔고딕"/>
              <a:ea typeface="나눔고딕"/>
              <a:cs typeface="나눔고딕"/>
            </a:endParaRPr>
          </a:p>
        </p:txBody>
      </p:sp>
      <p:sp>
        <p:nvSpPr>
          <p:cNvPr id="2" name="Title 1"/>
          <p:cNvSpPr>
            <a:spLocks noGrp="1"/>
          </p:cNvSpPr>
          <p:nvPr>
            <p:ph type="title"/>
          </p:nvPr>
        </p:nvSpPr>
        <p:spPr/>
        <p:txBody>
          <a:bodyPr/>
          <a:lstStyle/>
          <a:p>
            <a:r>
              <a:rPr lang="ko-KR" altLang="en-US" dirty="0" smtClean="0">
                <a:solidFill>
                  <a:schemeClr val="bg1"/>
                </a:solidFill>
              </a:rPr>
              <a:t>속도의 리더십 </a:t>
            </a:r>
            <a:r>
              <a:rPr lang="en-US" altLang="ko-KR" dirty="0" smtClean="0">
                <a:solidFill>
                  <a:schemeClr val="bg1"/>
                </a:solidFill>
              </a:rPr>
              <a:t>–</a:t>
            </a:r>
            <a:r>
              <a:rPr lang="ko-KR" altLang="en-US" dirty="0" smtClean="0">
                <a:solidFill>
                  <a:schemeClr val="bg1"/>
                </a:solidFill>
              </a:rPr>
              <a:t> </a:t>
            </a:r>
            <a:r>
              <a:rPr lang="en-US" altLang="ko-KR" dirty="0" smtClean="0">
                <a:solidFill>
                  <a:schemeClr val="bg1"/>
                </a:solidFill>
              </a:rPr>
              <a:t>“</a:t>
            </a:r>
            <a:r>
              <a:rPr lang="ko-KR" altLang="en-US" dirty="0" smtClean="0">
                <a:solidFill>
                  <a:schemeClr val="bg1"/>
                </a:solidFill>
              </a:rPr>
              <a:t>글로벌 </a:t>
            </a:r>
            <a:r>
              <a:rPr lang="en-US" altLang="ko-KR" dirty="0" smtClean="0">
                <a:solidFill>
                  <a:schemeClr val="bg1"/>
                </a:solidFill>
              </a:rPr>
              <a:t>SCM</a:t>
            </a:r>
            <a:r>
              <a:rPr lang="ko-KR" altLang="en-US" dirty="0" smtClean="0">
                <a:solidFill>
                  <a:schemeClr val="bg1"/>
                </a:solidFill>
              </a:rPr>
              <a:t>과 </a:t>
            </a:r>
            <a:r>
              <a:rPr lang="en-US" altLang="ko-KR" dirty="0" smtClean="0">
                <a:solidFill>
                  <a:schemeClr val="bg1"/>
                </a:solidFill>
              </a:rPr>
              <a:t>ERP”</a:t>
            </a:r>
            <a:endParaRPr lang="en-US" dirty="0">
              <a:solidFill>
                <a:schemeClr val="bg1"/>
              </a:solidFill>
            </a:endParaRPr>
          </a:p>
        </p:txBody>
      </p:sp>
      <p:pic>
        <p:nvPicPr>
          <p:cNvPr id="18" name="Picture 7" descr="pod_supply-chain-all-no-lab"/>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gray">
          <a:xfrm>
            <a:off x="5000391" y="1581695"/>
            <a:ext cx="1810251" cy="1177073"/>
          </a:xfrm>
          <a:prstGeom prst="rect">
            <a:avLst/>
          </a:prstGeom>
          <a:noFill/>
          <a:ln w="9525">
            <a:noFill/>
            <a:miter lim="800000"/>
            <a:headEnd/>
            <a:tailEnd/>
          </a:ln>
        </p:spPr>
      </p:pic>
      <p:pic>
        <p:nvPicPr>
          <p:cNvPr id="19" name="Picture 7" descr="pod_supply-chain-all-no-lab"/>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gray">
          <a:xfrm flipH="1">
            <a:off x="2140783" y="2392785"/>
            <a:ext cx="1810251" cy="1177073"/>
          </a:xfrm>
          <a:prstGeom prst="rect">
            <a:avLst/>
          </a:prstGeom>
          <a:noFill/>
          <a:ln w="9525">
            <a:noFill/>
            <a:miter lim="800000"/>
            <a:headEnd/>
            <a:tailEnd/>
          </a:ln>
        </p:spPr>
      </p:pic>
      <p:pic>
        <p:nvPicPr>
          <p:cNvPr id="21" name="Picture 20" descr="pod_supply-chain-all-no-lab"/>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gray">
          <a:xfrm>
            <a:off x="4175585" y="3248340"/>
            <a:ext cx="1810251" cy="1177073"/>
          </a:xfrm>
          <a:prstGeom prst="rect">
            <a:avLst/>
          </a:prstGeom>
          <a:noFill/>
          <a:ln w="9525">
            <a:noFill/>
            <a:miter lim="800000"/>
            <a:headEnd/>
            <a:tailEnd/>
          </a:ln>
        </p:spPr>
      </p:pic>
      <p:grpSp>
        <p:nvGrpSpPr>
          <p:cNvPr id="12" name="Group 11"/>
          <p:cNvGrpSpPr/>
          <p:nvPr/>
        </p:nvGrpSpPr>
        <p:grpSpPr>
          <a:xfrm>
            <a:off x="3469455" y="1708952"/>
            <a:ext cx="889407" cy="461681"/>
            <a:chOff x="-489587" y="2406637"/>
            <a:chExt cx="2114264" cy="1097489"/>
          </a:xfrm>
        </p:grpSpPr>
        <p:grpSp>
          <p:nvGrpSpPr>
            <p:cNvPr id="11" name="Group 10"/>
            <p:cNvGrpSpPr/>
            <p:nvPr/>
          </p:nvGrpSpPr>
          <p:grpSpPr>
            <a:xfrm>
              <a:off x="383378" y="2869151"/>
              <a:ext cx="368331" cy="634975"/>
              <a:chOff x="923114" y="1677590"/>
              <a:chExt cx="421603" cy="726812"/>
            </a:xfrm>
          </p:grpSpPr>
          <p:sp>
            <p:nvSpPr>
              <p:cNvPr id="4" name="Rectangle 3"/>
              <p:cNvSpPr/>
              <p:nvPr/>
            </p:nvSpPr>
            <p:spPr bwMode="gray">
              <a:xfrm>
                <a:off x="1067276" y="1677590"/>
                <a:ext cx="133275" cy="697690"/>
              </a:xfrm>
              <a:prstGeom prst="rect">
                <a:avLst/>
              </a:prstGeom>
              <a:solidFill>
                <a:srgbClr val="FFFFFF"/>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smtClean="0">
                  <a:ln>
                    <a:noFill/>
                  </a:ln>
                  <a:effectLst/>
                  <a:uLnTx/>
                  <a:uFillTx/>
                  <a:latin typeface="나눔고딕"/>
                  <a:ea typeface="나눔고딕"/>
                  <a:cs typeface="나눔고딕"/>
                </a:endParaRPr>
              </a:p>
            </p:txBody>
          </p:sp>
          <p:sp>
            <p:nvSpPr>
              <p:cNvPr id="23" name="Rectangle 22"/>
              <p:cNvSpPr/>
              <p:nvPr/>
            </p:nvSpPr>
            <p:spPr bwMode="gray">
              <a:xfrm rot="5400000">
                <a:off x="1067278" y="2126963"/>
                <a:ext cx="133275" cy="421603"/>
              </a:xfrm>
              <a:prstGeom prst="rect">
                <a:avLst/>
              </a:prstGeom>
              <a:solidFill>
                <a:srgbClr val="FFFFFF"/>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smtClean="0">
                  <a:ln>
                    <a:noFill/>
                  </a:ln>
                  <a:effectLst/>
                  <a:uLnTx/>
                  <a:uFillTx/>
                  <a:latin typeface="나눔고딕"/>
                  <a:ea typeface="나눔고딕"/>
                  <a:cs typeface="나눔고딕"/>
                </a:endParaRPr>
              </a:p>
            </p:txBody>
          </p:sp>
        </p:grpSp>
        <p:pic>
          <p:nvPicPr>
            <p:cNvPr id="10" name="Picture 9" descr="1.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9587" y="2406637"/>
              <a:ext cx="2114264" cy="909347"/>
            </a:xfrm>
            <a:prstGeom prst="rect">
              <a:avLst/>
            </a:prstGeom>
          </p:spPr>
        </p:pic>
        <p:sp>
          <p:nvSpPr>
            <p:cNvPr id="3" name="Oval 2"/>
            <p:cNvSpPr/>
            <p:nvPr/>
          </p:nvSpPr>
          <p:spPr bwMode="gray">
            <a:xfrm>
              <a:off x="380942" y="2699762"/>
              <a:ext cx="373207" cy="373207"/>
            </a:xfrm>
            <a:prstGeom prst="ellipse">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smtClean="0">
                <a:ln>
                  <a:noFill/>
                </a:ln>
                <a:effectLst/>
                <a:uLnTx/>
                <a:uFillTx/>
                <a:latin typeface="나눔고딕"/>
                <a:ea typeface="나눔고딕"/>
                <a:cs typeface="나눔고딕"/>
              </a:endParaRPr>
            </a:p>
          </p:txBody>
        </p:sp>
      </p:grpSp>
      <p:cxnSp>
        <p:nvCxnSpPr>
          <p:cNvPr id="14" name="Straight Arrow Connector 13"/>
          <p:cNvCxnSpPr/>
          <p:nvPr/>
        </p:nvCxnSpPr>
        <p:spPr>
          <a:xfrm flipH="1">
            <a:off x="3520015" y="2257692"/>
            <a:ext cx="211670" cy="250854"/>
          </a:xfrm>
          <a:prstGeom prst="straightConnector1">
            <a:avLst/>
          </a:prstGeom>
          <a:ln w="19050" cmpd="sng">
            <a:solidFill>
              <a:srgbClr val="FFFF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4131513" y="1740304"/>
            <a:ext cx="1183791" cy="376284"/>
          </a:xfrm>
          <a:prstGeom prst="straightConnector1">
            <a:avLst/>
          </a:prstGeom>
          <a:ln w="19050" cmpd="sng">
            <a:solidFill>
              <a:srgbClr val="FFFF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3998234" y="2289049"/>
            <a:ext cx="564456" cy="1105328"/>
          </a:xfrm>
          <a:prstGeom prst="straightConnector1">
            <a:avLst/>
          </a:prstGeom>
          <a:ln w="19050" cmpd="sng">
            <a:solidFill>
              <a:srgbClr val="FFFFFF"/>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67083" y="1086353"/>
            <a:ext cx="2277668" cy="584776"/>
          </a:xfrm>
          <a:prstGeom prst="rect">
            <a:avLst/>
          </a:prstGeom>
          <a:noFill/>
        </p:spPr>
        <p:txBody>
          <a:bodyPr wrap="none" rtlCol="0">
            <a:spAutoFit/>
          </a:bodyPr>
          <a:lstStyle/>
          <a:p>
            <a:pPr fontAlgn="base">
              <a:spcBef>
                <a:spcPct val="50000"/>
              </a:spcBef>
              <a:spcAft>
                <a:spcPct val="0"/>
              </a:spcAft>
              <a:buClr>
                <a:srgbClr val="F0AB00"/>
              </a:buClr>
              <a:buSzPct val="80000"/>
            </a:pPr>
            <a:r>
              <a:rPr lang="en-US" altLang="ko-KR" sz="1400" b="1" kern="0" dirty="0" smtClean="0">
                <a:solidFill>
                  <a:srgbClr val="FFFFFF"/>
                </a:solidFill>
                <a:latin typeface="나눔고딕"/>
                <a:ea typeface="나눔고딕"/>
                <a:cs typeface="나눔고딕"/>
              </a:rPr>
              <a:t>Global Operation Center: </a:t>
            </a:r>
          </a:p>
          <a:p>
            <a:pPr fontAlgn="base">
              <a:spcBef>
                <a:spcPct val="50000"/>
              </a:spcBef>
              <a:spcAft>
                <a:spcPct val="0"/>
              </a:spcAft>
              <a:buClr>
                <a:srgbClr val="F0AB00"/>
              </a:buClr>
              <a:buSzPct val="80000"/>
            </a:pPr>
            <a:r>
              <a:rPr lang="en-US" altLang="ko-KR" sz="1200" kern="0" dirty="0" smtClean="0">
                <a:solidFill>
                  <a:srgbClr val="FFFFFF"/>
                </a:solidFill>
                <a:latin typeface="나눔고딕"/>
                <a:ea typeface="나눔고딕"/>
                <a:cs typeface="나눔고딕"/>
              </a:rPr>
              <a:t>Supply Chain Control Tower</a:t>
            </a:r>
            <a:endParaRPr lang="ko-KR" altLang="en-US" sz="1200" kern="0" dirty="0" smtClean="0">
              <a:solidFill>
                <a:srgbClr val="FFFFFF"/>
              </a:solidFill>
              <a:latin typeface="나눔고딕"/>
              <a:ea typeface="나눔고딕"/>
              <a:cs typeface="나눔고딕"/>
            </a:endParaRPr>
          </a:p>
        </p:txBody>
      </p:sp>
      <p:sp>
        <p:nvSpPr>
          <p:cNvPr id="59" name="TextBox 58"/>
          <p:cNvSpPr txBox="1"/>
          <p:nvPr/>
        </p:nvSpPr>
        <p:spPr>
          <a:xfrm>
            <a:off x="6195296" y="1086353"/>
            <a:ext cx="2331352" cy="584776"/>
          </a:xfrm>
          <a:prstGeom prst="rect">
            <a:avLst/>
          </a:prstGeom>
          <a:noFill/>
        </p:spPr>
        <p:txBody>
          <a:bodyPr wrap="none" rtlCol="0">
            <a:spAutoFit/>
          </a:bodyPr>
          <a:lstStyle/>
          <a:p>
            <a:pPr fontAlgn="base">
              <a:spcBef>
                <a:spcPct val="50000"/>
              </a:spcBef>
              <a:spcAft>
                <a:spcPct val="0"/>
              </a:spcAft>
              <a:buClr>
                <a:srgbClr val="F0AB00"/>
              </a:buClr>
              <a:buSzPct val="80000"/>
            </a:pPr>
            <a:r>
              <a:rPr lang="en-US" altLang="ko-KR" sz="1400" b="1" kern="0" dirty="0" smtClean="0">
                <a:solidFill>
                  <a:srgbClr val="FFFFFF"/>
                </a:solidFill>
                <a:latin typeface="나눔고딕"/>
                <a:ea typeface="나눔고딕"/>
                <a:cs typeface="나눔고딕"/>
              </a:rPr>
              <a:t>Global Business Manager: </a:t>
            </a:r>
          </a:p>
          <a:p>
            <a:pPr fontAlgn="base">
              <a:spcBef>
                <a:spcPct val="50000"/>
              </a:spcBef>
              <a:spcAft>
                <a:spcPct val="0"/>
              </a:spcAft>
              <a:buClr>
                <a:srgbClr val="F0AB00"/>
              </a:buClr>
              <a:buSzPct val="80000"/>
            </a:pPr>
            <a:r>
              <a:rPr lang="en-US" altLang="ko-KR" sz="1200" kern="0" dirty="0" smtClean="0">
                <a:solidFill>
                  <a:srgbClr val="FFFFFF"/>
                </a:solidFill>
                <a:latin typeface="나눔고딕"/>
                <a:ea typeface="나눔고딕"/>
                <a:cs typeface="나눔고딕"/>
              </a:rPr>
              <a:t>Owner of Total Landed Cost</a:t>
            </a:r>
            <a:endParaRPr lang="ko-KR" altLang="en-US" sz="1200" kern="0" dirty="0" smtClean="0">
              <a:solidFill>
                <a:srgbClr val="FFFFFF"/>
              </a:solidFill>
              <a:latin typeface="나눔고딕"/>
              <a:ea typeface="나눔고딕"/>
              <a:cs typeface="나눔고딕"/>
            </a:endParaRPr>
          </a:p>
        </p:txBody>
      </p:sp>
      <p:sp>
        <p:nvSpPr>
          <p:cNvPr id="60" name="TextBox 59"/>
          <p:cNvSpPr txBox="1"/>
          <p:nvPr/>
        </p:nvSpPr>
        <p:spPr>
          <a:xfrm>
            <a:off x="567083" y="4102718"/>
            <a:ext cx="3091138" cy="584776"/>
          </a:xfrm>
          <a:prstGeom prst="rect">
            <a:avLst/>
          </a:prstGeom>
          <a:noFill/>
        </p:spPr>
        <p:txBody>
          <a:bodyPr wrap="none" rtlCol="0">
            <a:spAutoFit/>
          </a:bodyPr>
          <a:lstStyle/>
          <a:p>
            <a:pPr fontAlgn="base">
              <a:spcBef>
                <a:spcPct val="50000"/>
              </a:spcBef>
              <a:spcAft>
                <a:spcPct val="0"/>
              </a:spcAft>
              <a:buClr>
                <a:srgbClr val="F0AB00"/>
              </a:buClr>
              <a:buSzPct val="80000"/>
            </a:pPr>
            <a:r>
              <a:rPr lang="en-US" altLang="ko-KR" sz="1400" b="1" kern="0" dirty="0" smtClean="0">
                <a:solidFill>
                  <a:srgbClr val="FFFFFF"/>
                </a:solidFill>
                <a:latin typeface="나눔고딕"/>
                <a:ea typeface="나눔고딕"/>
                <a:cs typeface="나눔고딕"/>
              </a:rPr>
              <a:t>Weekly response to market signals: </a:t>
            </a:r>
          </a:p>
          <a:p>
            <a:pPr fontAlgn="base">
              <a:spcBef>
                <a:spcPct val="50000"/>
              </a:spcBef>
              <a:spcAft>
                <a:spcPct val="0"/>
              </a:spcAft>
              <a:buClr>
                <a:srgbClr val="F0AB00"/>
              </a:buClr>
              <a:buSzPct val="80000"/>
            </a:pPr>
            <a:r>
              <a:rPr lang="en-US" altLang="ko-KR" sz="1200" kern="0" dirty="0" smtClean="0">
                <a:solidFill>
                  <a:srgbClr val="FFFFFF"/>
                </a:solidFill>
                <a:latin typeface="나눔고딕"/>
                <a:ea typeface="나눔고딕"/>
                <a:cs typeface="나눔고딕"/>
              </a:rPr>
              <a:t>Daily Network Optimization</a:t>
            </a:r>
          </a:p>
        </p:txBody>
      </p:sp>
      <p:sp>
        <p:nvSpPr>
          <p:cNvPr id="61" name="TextBox 60"/>
          <p:cNvSpPr txBox="1"/>
          <p:nvPr/>
        </p:nvSpPr>
        <p:spPr>
          <a:xfrm>
            <a:off x="6195296" y="4102718"/>
            <a:ext cx="2250202" cy="584776"/>
          </a:xfrm>
          <a:prstGeom prst="rect">
            <a:avLst/>
          </a:prstGeom>
          <a:noFill/>
        </p:spPr>
        <p:txBody>
          <a:bodyPr wrap="none" rtlCol="0">
            <a:spAutoFit/>
          </a:bodyPr>
          <a:lstStyle/>
          <a:p>
            <a:pPr fontAlgn="base">
              <a:spcBef>
                <a:spcPct val="50000"/>
              </a:spcBef>
              <a:spcAft>
                <a:spcPct val="0"/>
              </a:spcAft>
              <a:buClr>
                <a:srgbClr val="F0AB00"/>
              </a:buClr>
              <a:buSzPct val="80000"/>
            </a:pPr>
            <a:r>
              <a:rPr lang="en-US" altLang="ko-KR" sz="1400" b="1" kern="0" dirty="0" smtClean="0">
                <a:solidFill>
                  <a:srgbClr val="FFFFFF"/>
                </a:solidFill>
                <a:latin typeface="나눔고딕"/>
                <a:ea typeface="나눔고딕"/>
                <a:cs typeface="나눔고딕"/>
              </a:rPr>
              <a:t>Two days fixed schedule:</a:t>
            </a:r>
            <a:endParaRPr lang="en-US" altLang="ko-KR" sz="1200" kern="0" dirty="0" smtClean="0">
              <a:solidFill>
                <a:srgbClr val="FFFFFF"/>
              </a:solidFill>
              <a:latin typeface="나눔고딕"/>
              <a:ea typeface="나눔고딕"/>
              <a:cs typeface="나눔고딕"/>
            </a:endParaRPr>
          </a:p>
          <a:p>
            <a:pPr fontAlgn="base">
              <a:spcBef>
                <a:spcPct val="50000"/>
              </a:spcBef>
              <a:spcAft>
                <a:spcPct val="0"/>
              </a:spcAft>
              <a:buClr>
                <a:srgbClr val="F0AB00"/>
              </a:buClr>
              <a:buSzPct val="80000"/>
            </a:pPr>
            <a:r>
              <a:rPr lang="en-US" altLang="ko-KR" sz="1200" kern="0" dirty="0" smtClean="0">
                <a:solidFill>
                  <a:srgbClr val="FFFFFF"/>
                </a:solidFill>
                <a:latin typeface="나눔고딕"/>
                <a:ea typeface="나눔고딕"/>
                <a:cs typeface="나눔고딕"/>
              </a:rPr>
              <a:t>Fanatic Discipline </a:t>
            </a:r>
          </a:p>
        </p:txBody>
      </p:sp>
    </p:spTree>
    <p:extLst>
      <p:ext uri="{BB962C8B-B14F-4D97-AF65-F5344CB8AC3E}">
        <p14:creationId xmlns:p14="http://schemas.microsoft.com/office/powerpoint/2010/main" val="1154963951"/>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40"/>
          <p:cNvSpPr/>
          <p:nvPr/>
        </p:nvSpPr>
        <p:spPr>
          <a:xfrm>
            <a:off x="-17860" y="192005"/>
            <a:ext cx="9179719" cy="484401"/>
          </a:xfrm>
          <a:prstGeom prst="rect">
            <a:avLst/>
          </a:prstGeom>
          <a:solidFill>
            <a:srgbClr val="53585F"/>
          </a:solidFill>
          <a:ln w="12700">
            <a:miter lim="400000"/>
          </a:ln>
        </p:spPr>
        <p:txBody>
          <a:bodyPr lIns="0" tIns="0" rIns="0" bIns="0" anchor="ctr"/>
          <a:lstStyle/>
          <a:p>
            <a:pPr>
              <a:defRPr sz="1800">
                <a:solidFill>
                  <a:srgbClr val="000000"/>
                </a:solidFill>
              </a:defRPr>
            </a:pPr>
            <a:r>
              <a:rPr lang="ko-KR" altLang="en-US" sz="2000" dirty="0">
                <a:solidFill>
                  <a:srgbClr val="FFFFFF"/>
                </a:solidFill>
                <a:latin typeface="맑은 고딕" pitchFamily="50" charset="-127"/>
                <a:ea typeface="맑은 고딕" pitchFamily="50" charset="-127"/>
              </a:rPr>
              <a:t>경력 및 학력</a:t>
            </a:r>
          </a:p>
        </p:txBody>
      </p:sp>
      <p:sp>
        <p:nvSpPr>
          <p:cNvPr id="3" name="TextBox 2"/>
          <p:cNvSpPr txBox="1"/>
          <p:nvPr/>
        </p:nvSpPr>
        <p:spPr>
          <a:xfrm>
            <a:off x="1004887" y="881334"/>
            <a:ext cx="6426837" cy="38808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1887" tIns="31887" rIns="31887" bIns="31887" numCol="1" spcCol="23915" rtlCol="0" anchor="ctr">
            <a:spAutoFit/>
          </a:bodyPr>
          <a:lstStyle/>
          <a:p>
            <a:pPr marL="286984" indent="-286984" defTabSz="366702" latinLnBrk="1" hangingPunct="0">
              <a:buFont typeface="Wingdings" pitchFamily="2" charset="2"/>
              <a:buChar char="§"/>
            </a:pPr>
            <a:r>
              <a:rPr lang="ko-KR" altLang="en-US" b="1" dirty="0">
                <a:solidFill>
                  <a:srgbClr val="000000"/>
                </a:solidFill>
                <a:sym typeface="Apple SD 산돌고딕 Neo 옅은체"/>
              </a:rPr>
              <a:t>경력</a:t>
            </a:r>
            <a:endParaRPr lang="en-US" altLang="ko-KR" b="1" dirty="0">
              <a:solidFill>
                <a:srgbClr val="000000"/>
              </a:solidFill>
              <a:sym typeface="Apple SD 산돌고딕 Neo 옅은체"/>
            </a:endParaRPr>
          </a:p>
          <a:p>
            <a:pPr defTabSz="366702" latinLnBrk="1" hangingPunct="0"/>
            <a:endParaRPr lang="en-US" altLang="ko-KR" sz="1400" dirty="0">
              <a:solidFill>
                <a:srgbClr val="000000"/>
              </a:solidFill>
              <a:sym typeface="Apple SD 산돌고딕 Neo 옅은체"/>
            </a:endParaRPr>
          </a:p>
          <a:p>
            <a:pPr defTabSz="366702" latinLnBrk="1" hangingPunct="0"/>
            <a:r>
              <a:rPr lang="ko-KR" altLang="en-US" sz="1400" dirty="0" smtClean="0">
                <a:solidFill>
                  <a:srgbClr val="000000"/>
                </a:solidFill>
              </a:rPr>
              <a:t>녹십자 영업부</a:t>
            </a:r>
            <a:endParaRPr lang="en-US" altLang="ko-KR" sz="1400" dirty="0">
              <a:solidFill>
                <a:srgbClr val="000000"/>
              </a:solidFill>
            </a:endParaRPr>
          </a:p>
          <a:p>
            <a:pPr defTabSz="366702" latinLnBrk="1" hangingPunct="0"/>
            <a:r>
              <a:rPr lang="ko-KR" altLang="en-US" sz="1400" dirty="0" err="1" smtClean="0">
                <a:solidFill>
                  <a:srgbClr val="000000"/>
                </a:solidFill>
                <a:sym typeface="Apple SD 산돌고딕 Neo 옅은체"/>
              </a:rPr>
              <a:t>아모레퍼시픽</a:t>
            </a:r>
            <a:r>
              <a:rPr lang="ko-KR" altLang="en-US" sz="1400" dirty="0" smtClean="0">
                <a:solidFill>
                  <a:srgbClr val="000000"/>
                </a:solidFill>
                <a:sym typeface="Apple SD 산돌고딕 Neo 옅은체"/>
              </a:rPr>
              <a:t> 마케팅</a:t>
            </a:r>
            <a:r>
              <a:rPr lang="en-US" altLang="ko-KR" sz="1400" dirty="0" smtClean="0">
                <a:solidFill>
                  <a:srgbClr val="000000"/>
                </a:solidFill>
                <a:sym typeface="Apple SD 산돌고딕 Neo 옅은체"/>
              </a:rPr>
              <a:t>,</a:t>
            </a:r>
            <a:r>
              <a:rPr lang="ko-KR" altLang="en-US" sz="1400" dirty="0" smtClean="0">
                <a:solidFill>
                  <a:srgbClr val="000000"/>
                </a:solidFill>
                <a:sym typeface="Apple SD 산돌고딕 Neo 옅은체"/>
              </a:rPr>
              <a:t> 기획조정실</a:t>
            </a:r>
            <a:endParaRPr lang="en-US" altLang="ko-KR" sz="1400" dirty="0">
              <a:solidFill>
                <a:srgbClr val="000000"/>
              </a:solidFill>
              <a:sym typeface="Apple SD 산돌고딕 Neo 옅은체"/>
            </a:endParaRPr>
          </a:p>
          <a:p>
            <a:pPr defTabSz="366702" latinLnBrk="1" hangingPunct="0"/>
            <a:r>
              <a:rPr lang="en-US" altLang="ko-KR" sz="1400" dirty="0">
                <a:solidFill>
                  <a:srgbClr val="000000"/>
                </a:solidFill>
                <a:sym typeface="Apple SD 산돌고딕 Neo 옅은체"/>
              </a:rPr>
              <a:t>SAP(</a:t>
            </a:r>
            <a:r>
              <a:rPr lang="ko-KR" altLang="en-US" sz="1400" dirty="0">
                <a:solidFill>
                  <a:srgbClr val="000000"/>
                </a:solidFill>
                <a:sym typeface="Apple SD 산돌고딕 Neo 옅은체"/>
              </a:rPr>
              <a:t>기업</a:t>
            </a:r>
            <a:r>
              <a:rPr lang="en-US" altLang="ko-KR" sz="1400" dirty="0">
                <a:solidFill>
                  <a:srgbClr val="000000"/>
                </a:solidFill>
                <a:sym typeface="Apple SD 산돌고딕 Neo 옅은체"/>
              </a:rPr>
              <a:t>ERP </a:t>
            </a:r>
            <a:r>
              <a:rPr lang="ko-KR" altLang="en-US" sz="1400" dirty="0">
                <a:solidFill>
                  <a:srgbClr val="000000"/>
                </a:solidFill>
                <a:sym typeface="Apple SD 산돌고딕 Neo 옅은체"/>
              </a:rPr>
              <a:t>세계</a:t>
            </a:r>
            <a:r>
              <a:rPr lang="en-US" altLang="ko-KR" sz="1400" dirty="0">
                <a:solidFill>
                  <a:srgbClr val="000000"/>
                </a:solidFill>
                <a:sym typeface="Apple SD 산돌고딕 Neo 옅은체"/>
              </a:rPr>
              <a:t>1</a:t>
            </a:r>
            <a:r>
              <a:rPr lang="ko-KR" altLang="en-US" sz="1400" dirty="0">
                <a:solidFill>
                  <a:srgbClr val="000000"/>
                </a:solidFill>
                <a:sym typeface="Apple SD 산돌고딕 Neo 옅은체"/>
              </a:rPr>
              <a:t>위</a:t>
            </a:r>
            <a:r>
              <a:rPr lang="en-US" altLang="ko-KR" sz="1400" dirty="0">
                <a:solidFill>
                  <a:srgbClr val="000000"/>
                </a:solidFill>
                <a:sym typeface="Apple SD 산돌고딕 Neo 옅은체"/>
              </a:rPr>
              <a:t>) </a:t>
            </a:r>
            <a:r>
              <a:rPr lang="ko-KR" altLang="en-US" sz="1400" dirty="0">
                <a:solidFill>
                  <a:srgbClr val="000000"/>
                </a:solidFill>
                <a:sym typeface="Apple SD 산돌고딕 Neo 옅은체"/>
              </a:rPr>
              <a:t>제조사업본부장 상무</a:t>
            </a:r>
            <a:endParaRPr lang="en-US" altLang="ko-KR" sz="1400" dirty="0">
              <a:solidFill>
                <a:srgbClr val="000000"/>
              </a:solidFill>
              <a:sym typeface="Apple SD 산돌고딕 Neo 옅은체"/>
            </a:endParaRPr>
          </a:p>
          <a:p>
            <a:pPr defTabSz="366702" latinLnBrk="1" hangingPunct="0"/>
            <a:r>
              <a:rPr lang="en-US" altLang="ko-KR" sz="1400" dirty="0">
                <a:solidFill>
                  <a:srgbClr val="000000"/>
                </a:solidFill>
              </a:rPr>
              <a:t>PWC </a:t>
            </a:r>
            <a:r>
              <a:rPr lang="ko-KR" altLang="en-US" sz="1400" dirty="0" err="1">
                <a:solidFill>
                  <a:srgbClr val="000000"/>
                </a:solidFill>
              </a:rPr>
              <a:t>삼일회계법인</a:t>
            </a:r>
            <a:r>
              <a:rPr lang="ko-KR" altLang="en-US" sz="1400" dirty="0">
                <a:solidFill>
                  <a:srgbClr val="000000"/>
                </a:solidFill>
              </a:rPr>
              <a:t> 경영자문본부  상무</a:t>
            </a:r>
            <a:endParaRPr lang="en-US" altLang="ko-KR" sz="1400" dirty="0">
              <a:solidFill>
                <a:srgbClr val="000000"/>
              </a:solidFill>
            </a:endParaRPr>
          </a:p>
          <a:p>
            <a:pPr defTabSz="366702" latinLnBrk="1" hangingPunct="0"/>
            <a:r>
              <a:rPr lang="en-US" altLang="ko-KR" sz="1400" dirty="0">
                <a:solidFill>
                  <a:srgbClr val="000000"/>
                </a:solidFill>
                <a:sym typeface="Apple SD 산돌고딕 Neo 옅은체"/>
              </a:rPr>
              <a:t>2005</a:t>
            </a:r>
            <a:r>
              <a:rPr lang="en-US" altLang="ko-KR" sz="1400" dirty="0">
                <a:solidFill>
                  <a:srgbClr val="000000"/>
                </a:solidFill>
              </a:rPr>
              <a:t>~2015</a:t>
            </a:r>
            <a:r>
              <a:rPr lang="ko-KR" altLang="en-US" sz="1400" dirty="0">
                <a:solidFill>
                  <a:srgbClr val="000000"/>
                </a:solidFill>
              </a:rPr>
              <a:t>년 </a:t>
            </a:r>
            <a:r>
              <a:rPr lang="en-US" altLang="ko-KR" sz="1400" dirty="0">
                <a:solidFill>
                  <a:srgbClr val="000000"/>
                </a:solidFill>
              </a:rPr>
              <a:t>1</a:t>
            </a:r>
            <a:r>
              <a:rPr lang="ko-KR" altLang="en-US" sz="1400" dirty="0">
                <a:solidFill>
                  <a:srgbClr val="000000"/>
                </a:solidFill>
              </a:rPr>
              <a:t>월  </a:t>
            </a:r>
            <a:r>
              <a:rPr lang="en-US" altLang="ko-KR" sz="1400" dirty="0" err="1">
                <a:solidFill>
                  <a:srgbClr val="000000"/>
                </a:solidFill>
                <a:sym typeface="Apple SD 산돌고딕 Neo 옅은체"/>
              </a:rPr>
              <a:t>Siflex</a:t>
            </a:r>
            <a:r>
              <a:rPr lang="en-US" altLang="ko-KR" sz="1400" dirty="0">
                <a:solidFill>
                  <a:srgbClr val="000000"/>
                </a:solidFill>
                <a:sym typeface="Apple SD 산돌고딕 Neo 옅은체"/>
              </a:rPr>
              <a:t> </a:t>
            </a:r>
            <a:r>
              <a:rPr lang="ko-KR" altLang="en-US" sz="1400" dirty="0">
                <a:solidFill>
                  <a:srgbClr val="000000"/>
                </a:solidFill>
                <a:sym typeface="Apple SD 산돌고딕 Neo 옅은체"/>
              </a:rPr>
              <a:t>대표이사</a:t>
            </a:r>
            <a:r>
              <a:rPr lang="en-US" altLang="ko-KR" sz="1400" dirty="0">
                <a:solidFill>
                  <a:srgbClr val="000000"/>
                </a:solidFill>
                <a:sym typeface="Apple SD 산돌고딕 Neo 옅은체"/>
              </a:rPr>
              <a:t> </a:t>
            </a:r>
            <a:r>
              <a:rPr lang="ko-KR" altLang="en-US" sz="1400" dirty="0" smtClean="0">
                <a:solidFill>
                  <a:srgbClr val="000000"/>
                </a:solidFill>
                <a:sym typeface="Apple SD 산돌고딕 Neo 옅은체"/>
              </a:rPr>
              <a:t>사장</a:t>
            </a:r>
            <a:endParaRPr lang="en-US" altLang="ko-KR" sz="1400" dirty="0">
              <a:solidFill>
                <a:srgbClr val="000000"/>
              </a:solidFill>
              <a:sym typeface="Apple SD 산돌고딕 Neo 옅은체"/>
            </a:endParaRPr>
          </a:p>
          <a:p>
            <a:pPr defTabSz="366702" latinLnBrk="1" hangingPunct="0"/>
            <a:r>
              <a:rPr lang="ko-KR" altLang="en-US" dirty="0" smtClean="0">
                <a:solidFill>
                  <a:srgbClr val="000000"/>
                </a:solidFill>
              </a:rPr>
              <a:t>현재</a:t>
            </a:r>
            <a:r>
              <a:rPr lang="en-US" altLang="ko-KR" dirty="0" smtClean="0">
                <a:solidFill>
                  <a:srgbClr val="000000"/>
                </a:solidFill>
              </a:rPr>
              <a:t>,</a:t>
            </a:r>
            <a:r>
              <a:rPr lang="ko-KR" altLang="en-US" dirty="0" smtClean="0">
                <a:solidFill>
                  <a:srgbClr val="000000"/>
                </a:solidFill>
              </a:rPr>
              <a:t> </a:t>
            </a:r>
            <a:r>
              <a:rPr lang="ko-KR" altLang="en-US" dirty="0">
                <a:solidFill>
                  <a:srgbClr val="000000"/>
                </a:solidFill>
              </a:rPr>
              <a:t>연세대학교 </a:t>
            </a:r>
            <a:r>
              <a:rPr lang="ko-KR" altLang="en-US" dirty="0" smtClean="0">
                <a:solidFill>
                  <a:srgbClr val="000000"/>
                </a:solidFill>
              </a:rPr>
              <a:t>생명공학과 </a:t>
            </a:r>
            <a:r>
              <a:rPr lang="ko-KR" altLang="en-US" dirty="0">
                <a:solidFill>
                  <a:srgbClr val="000000"/>
                </a:solidFill>
              </a:rPr>
              <a:t>일반대학원 겸임교수 </a:t>
            </a:r>
            <a:endParaRPr lang="en-US" altLang="ko-KR" dirty="0">
              <a:solidFill>
                <a:srgbClr val="000000"/>
              </a:solidFill>
            </a:endParaRPr>
          </a:p>
          <a:p>
            <a:pPr defTabSz="366702" latinLnBrk="1" hangingPunct="0"/>
            <a:r>
              <a:rPr lang="ko-KR" altLang="en-US" dirty="0" smtClean="0">
                <a:solidFill>
                  <a:srgbClr val="000000"/>
                </a:solidFill>
              </a:rPr>
              <a:t>현재</a:t>
            </a:r>
            <a:r>
              <a:rPr lang="en-US" altLang="ko-KR" dirty="0" smtClean="0">
                <a:solidFill>
                  <a:srgbClr val="000000"/>
                </a:solidFill>
              </a:rPr>
              <a:t>,</a:t>
            </a:r>
            <a:r>
              <a:rPr lang="ko-KR" altLang="en-US" dirty="0" smtClean="0">
                <a:solidFill>
                  <a:srgbClr val="000000"/>
                </a:solidFill>
              </a:rPr>
              <a:t> </a:t>
            </a:r>
            <a:r>
              <a:rPr lang="en-US" altLang="ko-KR" dirty="0">
                <a:solidFill>
                  <a:srgbClr val="000000"/>
                </a:solidFill>
              </a:rPr>
              <a:t>ZIN Corporation</a:t>
            </a:r>
            <a:r>
              <a:rPr lang="ko-KR" altLang="en-US" dirty="0">
                <a:solidFill>
                  <a:srgbClr val="000000"/>
                </a:solidFill>
              </a:rPr>
              <a:t>㈜ 회장  </a:t>
            </a:r>
            <a:endParaRPr lang="en-US" altLang="ko-KR" dirty="0" smtClean="0">
              <a:solidFill>
                <a:srgbClr val="000000"/>
              </a:solidFill>
            </a:endParaRPr>
          </a:p>
          <a:p>
            <a:pPr defTabSz="366702" latinLnBrk="1" hangingPunct="0"/>
            <a:endParaRPr lang="en-US" altLang="ko-KR" dirty="0" smtClean="0">
              <a:solidFill>
                <a:srgbClr val="000000"/>
              </a:solidFill>
            </a:endParaRPr>
          </a:p>
          <a:p>
            <a:pPr defTabSz="366702" latinLnBrk="1" hangingPunct="0"/>
            <a:r>
              <a:rPr lang="ko-KR" altLang="en-US" dirty="0" smtClean="0">
                <a:solidFill>
                  <a:srgbClr val="000000"/>
                </a:solidFill>
              </a:rPr>
              <a:t>수</a:t>
            </a:r>
            <a:r>
              <a:rPr lang="ko-KR" altLang="en-US" dirty="0">
                <a:solidFill>
                  <a:srgbClr val="000000"/>
                </a:solidFill>
              </a:rPr>
              <a:t>상</a:t>
            </a:r>
            <a:r>
              <a:rPr lang="en-US" altLang="ko-KR" dirty="0" smtClean="0">
                <a:solidFill>
                  <a:srgbClr val="000000"/>
                </a:solidFill>
              </a:rPr>
              <a:t>: </a:t>
            </a:r>
            <a:r>
              <a:rPr lang="ko-KR" altLang="en-US" dirty="0" smtClean="0">
                <a:solidFill>
                  <a:srgbClr val="000000"/>
                </a:solidFill>
              </a:rPr>
              <a:t>대한민국 산업포장 수상</a:t>
            </a:r>
            <a:r>
              <a:rPr lang="en-US" altLang="ko-KR" dirty="0" smtClean="0">
                <a:solidFill>
                  <a:srgbClr val="000000"/>
                </a:solidFill>
              </a:rPr>
              <a:t>(2013</a:t>
            </a:r>
            <a:r>
              <a:rPr lang="ko-KR" altLang="en-US" dirty="0" smtClean="0">
                <a:solidFill>
                  <a:srgbClr val="000000"/>
                </a:solidFill>
              </a:rPr>
              <a:t>년 대한민국</a:t>
            </a:r>
            <a:r>
              <a:rPr lang="en-US" altLang="ko-KR" dirty="0" smtClean="0">
                <a:solidFill>
                  <a:srgbClr val="000000"/>
                </a:solidFill>
              </a:rPr>
              <a:t>)</a:t>
            </a:r>
            <a:endParaRPr lang="en-US" altLang="ko-KR" dirty="0">
              <a:solidFill>
                <a:srgbClr val="000000"/>
              </a:solidFill>
            </a:endParaRPr>
          </a:p>
          <a:p>
            <a:pPr defTabSz="366702" latinLnBrk="1" hangingPunct="0"/>
            <a:endParaRPr lang="en-US" altLang="ko-KR" sz="1400" dirty="0">
              <a:solidFill>
                <a:srgbClr val="000000"/>
              </a:solidFill>
              <a:sym typeface="Apple SD 산돌고딕 Neo 옅은체"/>
            </a:endParaRPr>
          </a:p>
          <a:p>
            <a:pPr marL="286984" indent="-286984" defTabSz="366702" latinLnBrk="1" hangingPunct="0">
              <a:buFont typeface="Wingdings" pitchFamily="2" charset="2"/>
              <a:buChar char="§"/>
            </a:pPr>
            <a:r>
              <a:rPr lang="ko-KR" altLang="en-US" sz="1400" b="1" dirty="0">
                <a:solidFill>
                  <a:srgbClr val="000000"/>
                </a:solidFill>
              </a:rPr>
              <a:t>학력</a:t>
            </a:r>
            <a:endParaRPr lang="en-US" altLang="ko-KR" sz="1400" b="1" dirty="0">
              <a:solidFill>
                <a:srgbClr val="000000"/>
              </a:solidFill>
            </a:endParaRPr>
          </a:p>
          <a:p>
            <a:pPr defTabSz="366702" latinLnBrk="1" hangingPunct="0"/>
            <a:endParaRPr lang="en-US" altLang="ko-KR" sz="1400" dirty="0">
              <a:solidFill>
                <a:srgbClr val="000000"/>
              </a:solidFill>
            </a:endParaRPr>
          </a:p>
          <a:p>
            <a:pPr defTabSz="366702" latinLnBrk="1" hangingPunct="0"/>
            <a:r>
              <a:rPr lang="ko-KR" altLang="en-US" sz="1400" dirty="0">
                <a:solidFill>
                  <a:srgbClr val="000000"/>
                </a:solidFill>
                <a:sym typeface="Apple SD 산돌고딕 Neo 옅은체"/>
              </a:rPr>
              <a:t>성균관대학교 졸업</a:t>
            </a:r>
            <a:endParaRPr lang="en-US" altLang="ko-KR" sz="1400" dirty="0">
              <a:solidFill>
                <a:srgbClr val="000000"/>
              </a:solidFill>
              <a:sym typeface="Apple SD 산돌고딕 Neo 옅은체"/>
            </a:endParaRPr>
          </a:p>
          <a:p>
            <a:pPr defTabSz="366702" latinLnBrk="1" hangingPunct="0"/>
            <a:r>
              <a:rPr lang="ko-KR" altLang="en-US" sz="1400" dirty="0">
                <a:solidFill>
                  <a:srgbClr val="000000"/>
                </a:solidFill>
              </a:rPr>
              <a:t>연세대학교 경영학석사</a:t>
            </a:r>
            <a:endParaRPr lang="en-US" altLang="ko-KR" sz="1400" dirty="0">
              <a:solidFill>
                <a:srgbClr val="000000"/>
              </a:solidFill>
            </a:endParaRPr>
          </a:p>
          <a:p>
            <a:pPr defTabSz="366702" latinLnBrk="1" hangingPunct="0"/>
            <a:r>
              <a:rPr lang="ko-KR" altLang="en-US" sz="1400" dirty="0">
                <a:solidFill>
                  <a:srgbClr val="000000"/>
                </a:solidFill>
                <a:sym typeface="Apple SD 산돌고딕 Neo 옅은체"/>
              </a:rPr>
              <a:t>연세대학교 정보대학원 </a:t>
            </a:r>
            <a:r>
              <a:rPr lang="en-US" altLang="ko-KR" sz="1400" dirty="0">
                <a:solidFill>
                  <a:srgbClr val="000000"/>
                </a:solidFill>
                <a:sym typeface="Apple SD 산돌고딕 Neo 옅은체"/>
              </a:rPr>
              <a:t>E-Business</a:t>
            </a:r>
            <a:r>
              <a:rPr lang="ko-KR" altLang="en-US" sz="1400" dirty="0">
                <a:solidFill>
                  <a:srgbClr val="000000"/>
                </a:solidFill>
                <a:sym typeface="Apple SD 산돌고딕 Neo 옅은체"/>
              </a:rPr>
              <a:t>전략 박사과정</a:t>
            </a:r>
          </a:p>
        </p:txBody>
      </p:sp>
    </p:spTree>
    <p:extLst>
      <p:ext uri="{BB962C8B-B14F-4D97-AF65-F5344CB8AC3E}">
        <p14:creationId xmlns:p14="http://schemas.microsoft.com/office/powerpoint/2010/main" val="2264010468"/>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직사각형 2"/>
          <p:cNvSpPr/>
          <p:nvPr/>
        </p:nvSpPr>
        <p:spPr bwMode="gray">
          <a:xfrm>
            <a:off x="0" y="0"/>
            <a:ext cx="9223513" cy="5247861"/>
          </a:xfrm>
          <a:prstGeom prst="rect">
            <a:avLst/>
          </a:prstGeom>
          <a:solidFill>
            <a:schemeClr val="tx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sz="20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pic>
        <p:nvPicPr>
          <p:cNvPr id="1026" name="Picture 2" descr="C:\Users\Sangwoo\Desktop\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036"/>
            <a:ext cx="9223513" cy="514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1932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직사각형 2"/>
          <p:cNvSpPr/>
          <p:nvPr/>
        </p:nvSpPr>
        <p:spPr bwMode="gray">
          <a:xfrm>
            <a:off x="0" y="0"/>
            <a:ext cx="9223513" cy="5247861"/>
          </a:xfrm>
          <a:prstGeom prst="rect">
            <a:avLst/>
          </a:prstGeom>
          <a:solidFill>
            <a:schemeClr val="tx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sz="20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pic>
        <p:nvPicPr>
          <p:cNvPr id="2050" name="Picture 2" descr="C:\Users\Sangwoo\Desktop\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3" y="173251"/>
            <a:ext cx="9311105" cy="5074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9369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직사각형 2"/>
          <p:cNvSpPr/>
          <p:nvPr/>
        </p:nvSpPr>
        <p:spPr bwMode="gray">
          <a:xfrm>
            <a:off x="0" y="0"/>
            <a:ext cx="9223513" cy="5247861"/>
          </a:xfrm>
          <a:prstGeom prst="rect">
            <a:avLst/>
          </a:prstGeom>
          <a:solidFill>
            <a:schemeClr val="tx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sz="20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pic>
        <p:nvPicPr>
          <p:cNvPr id="3074" name="Picture 2" descr="C:\Users\Sangwoo\Desktop\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299"/>
            <a:ext cx="9223513" cy="494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7638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863169854_4bb5c40f4e_o.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84" y="-342"/>
            <a:ext cx="9137045" cy="5144189"/>
          </a:xfrm>
          <a:prstGeom prst="rect">
            <a:avLst/>
          </a:prstGeom>
        </p:spPr>
      </p:pic>
      <p:sp>
        <p:nvSpPr>
          <p:cNvPr id="5" name="Rectangle 4"/>
          <p:cNvSpPr/>
          <p:nvPr/>
        </p:nvSpPr>
        <p:spPr bwMode="gray">
          <a:xfrm flipV="1">
            <a:off x="6" y="1"/>
            <a:ext cx="9143999" cy="1520324"/>
          </a:xfrm>
          <a:prstGeom prst="rect">
            <a:avLst/>
          </a:prstGeom>
          <a:gradFill flip="none" rotWithShape="1">
            <a:gsLst>
              <a:gs pos="0">
                <a:schemeClr val="tx1">
                  <a:alpha val="91000"/>
                </a:schemeClr>
              </a:gs>
              <a:gs pos="100000">
                <a:srgbClr val="000000">
                  <a:tint val="23500"/>
                  <a:satMod val="160000"/>
                  <a:alpha val="0"/>
                </a:srgbClr>
              </a:gs>
            </a:gsLst>
            <a:lin ang="16200000" scaled="1"/>
            <a:tileRect/>
          </a:gradFill>
          <a:ln w="6350" algn="ctr">
            <a:noFill/>
            <a:miter lim="800000"/>
            <a:headEnd/>
            <a:tailEnd/>
          </a:ln>
        </p:spPr>
        <p:txBody>
          <a:bodyPr lIns="93333" tIns="74665" rIns="93333" bIns="74665" rtlCol="0" anchor="ctr"/>
          <a:lstStyle/>
          <a:p>
            <a:pPr algn="ctr" defTabSz="948259" fontAlgn="base">
              <a:spcBef>
                <a:spcPct val="50000"/>
              </a:spcBef>
              <a:spcAft>
                <a:spcPct val="0"/>
              </a:spcAft>
              <a:buClr>
                <a:srgbClr val="F0AB00"/>
              </a:buClr>
              <a:buSzPct val="80000"/>
              <a:defRPr/>
            </a:pPr>
            <a:endParaRPr lang="en-US" sz="1900" kern="0" dirty="0">
              <a:solidFill>
                <a:sysClr val="windowText" lastClr="000000"/>
              </a:solidFill>
              <a:latin typeface="나눔고딕"/>
              <a:ea typeface="나눔고딕"/>
              <a:cs typeface="나눔고딕"/>
            </a:endParaRPr>
          </a:p>
        </p:txBody>
      </p:sp>
      <p:sp>
        <p:nvSpPr>
          <p:cNvPr id="2" name="Title 1"/>
          <p:cNvSpPr>
            <a:spLocks noGrp="1"/>
          </p:cNvSpPr>
          <p:nvPr>
            <p:ph type="title"/>
          </p:nvPr>
        </p:nvSpPr>
        <p:spPr/>
        <p:txBody>
          <a:bodyPr/>
          <a:lstStyle/>
          <a:p>
            <a:r>
              <a:rPr lang="en-US" altLang="ko-KR" dirty="0" smtClean="0">
                <a:solidFill>
                  <a:srgbClr val="FFFFFF"/>
                </a:solidFill>
              </a:rPr>
              <a:t>0.01</a:t>
            </a:r>
            <a:r>
              <a:rPr lang="ko-KR" altLang="en-US" dirty="0" smtClean="0">
                <a:solidFill>
                  <a:srgbClr val="FFFFFF"/>
                </a:solidFill>
              </a:rPr>
              <a:t>초의 승부</a:t>
            </a:r>
            <a:endParaRPr lang="en-US" dirty="0">
              <a:solidFill>
                <a:srgbClr val="FFFFFF"/>
              </a:solidFill>
            </a:endParaRPr>
          </a:p>
        </p:txBody>
      </p:sp>
      <p:sp>
        <p:nvSpPr>
          <p:cNvPr id="49" name="Rectangle 48"/>
          <p:cNvSpPr/>
          <p:nvPr/>
        </p:nvSpPr>
        <p:spPr bwMode="gray">
          <a:xfrm>
            <a:off x="1812" y="3189423"/>
            <a:ext cx="9140389" cy="1954078"/>
          </a:xfrm>
          <a:prstGeom prst="rect">
            <a:avLst/>
          </a:prstGeom>
          <a:gradFill flip="none" rotWithShape="1">
            <a:gsLst>
              <a:gs pos="0">
                <a:srgbClr val="000000">
                  <a:alpha val="73000"/>
                </a:srgbClr>
              </a:gs>
              <a:gs pos="100000">
                <a:srgbClr val="000000">
                  <a:tint val="23500"/>
                  <a:satMod val="160000"/>
                  <a:alpha val="0"/>
                </a:srgbClr>
              </a:gs>
            </a:gsLst>
            <a:lin ang="16200000" scaled="1"/>
            <a:tileRect/>
          </a:gradFill>
          <a:ln w="6350" algn="ctr">
            <a:noFill/>
            <a:miter lim="800000"/>
            <a:headEnd/>
            <a:tailEnd/>
          </a:ln>
        </p:spPr>
        <p:txBody>
          <a:bodyPr lIns="43254" tIns="34603" rIns="43254" bIns="34603" rtlCol="0" anchor="ctr"/>
          <a:lstStyle/>
          <a:p>
            <a:pPr algn="ctr" defTabSz="439460">
              <a:spcBef>
                <a:spcPct val="50000"/>
              </a:spcBef>
              <a:buClr>
                <a:srgbClr val="F0AB00"/>
              </a:buClr>
              <a:buSzPct val="80000"/>
              <a:defRPr/>
            </a:pPr>
            <a:endParaRPr lang="en-US" sz="900" kern="0" dirty="0">
              <a:solidFill>
                <a:sysClr val="windowText" lastClr="000000"/>
              </a:solidFill>
              <a:latin typeface="나눔고딕"/>
              <a:ea typeface="나눔고딕"/>
              <a:cs typeface="나눔고딕"/>
            </a:endParaRPr>
          </a:p>
        </p:txBody>
      </p:sp>
      <p:grpSp>
        <p:nvGrpSpPr>
          <p:cNvPr id="44" name="Group 43"/>
          <p:cNvGrpSpPr/>
          <p:nvPr/>
        </p:nvGrpSpPr>
        <p:grpSpPr>
          <a:xfrm>
            <a:off x="5114351" y="1881748"/>
            <a:ext cx="1503375" cy="1569946"/>
            <a:chOff x="5090641" y="1915155"/>
            <a:chExt cx="1494957" cy="1561110"/>
          </a:xfrm>
        </p:grpSpPr>
        <p:grpSp>
          <p:nvGrpSpPr>
            <p:cNvPr id="20" name="Group 19"/>
            <p:cNvGrpSpPr/>
            <p:nvPr/>
          </p:nvGrpSpPr>
          <p:grpSpPr>
            <a:xfrm>
              <a:off x="5183518" y="2074185"/>
              <a:ext cx="1402080" cy="1402080"/>
              <a:chOff x="2540341" y="2690871"/>
              <a:chExt cx="1402080" cy="1402080"/>
            </a:xfrm>
          </p:grpSpPr>
          <p:grpSp>
            <p:nvGrpSpPr>
              <p:cNvPr id="21" name="Group 20"/>
              <p:cNvGrpSpPr/>
              <p:nvPr/>
            </p:nvGrpSpPr>
            <p:grpSpPr>
              <a:xfrm>
                <a:off x="2540341" y="2690871"/>
                <a:ext cx="1402080" cy="1402080"/>
                <a:chOff x="3068320" y="2476500"/>
                <a:chExt cx="1402080" cy="1402080"/>
              </a:xfrm>
            </p:grpSpPr>
            <p:pic>
              <p:nvPicPr>
                <p:cNvPr id="26" name="Picture 25" descr="1.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78918" y="2476500"/>
                  <a:ext cx="691482" cy="352748"/>
                </a:xfrm>
                <a:prstGeom prst="rect">
                  <a:avLst/>
                </a:prstGeom>
              </p:spPr>
            </p:pic>
            <p:pic>
              <p:nvPicPr>
                <p:cNvPr id="27" name="Picture 26" descr="1.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68320" y="3490094"/>
                  <a:ext cx="307926" cy="388486"/>
                </a:xfrm>
                <a:prstGeom prst="rect">
                  <a:avLst/>
                </a:prstGeom>
              </p:spPr>
            </p:pic>
            <p:pic>
              <p:nvPicPr>
                <p:cNvPr id="28" name="Picture 27" descr="1.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64766" y="2901528"/>
                  <a:ext cx="505634" cy="977052"/>
                </a:xfrm>
                <a:prstGeom prst="rect">
                  <a:avLst/>
                </a:prstGeom>
              </p:spPr>
            </p:pic>
            <p:pic>
              <p:nvPicPr>
                <p:cNvPr id="29" name="Picture 28" descr="1.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068320" y="2476500"/>
                  <a:ext cx="483450" cy="425028"/>
                </a:xfrm>
                <a:prstGeom prst="rect">
                  <a:avLst/>
                </a:prstGeom>
              </p:spPr>
            </p:pic>
          </p:grpSp>
          <p:grpSp>
            <p:nvGrpSpPr>
              <p:cNvPr id="22" name="Group 21"/>
              <p:cNvGrpSpPr/>
              <p:nvPr/>
            </p:nvGrpSpPr>
            <p:grpSpPr>
              <a:xfrm>
                <a:off x="2606256" y="2756786"/>
                <a:ext cx="1270251" cy="1270251"/>
                <a:chOff x="1529458" y="3272208"/>
                <a:chExt cx="1270251" cy="1270251"/>
              </a:xfrm>
            </p:grpSpPr>
            <p:pic>
              <p:nvPicPr>
                <p:cNvPr id="23" name="Picture 22" descr="1.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431196" y="3552048"/>
                  <a:ext cx="368513" cy="990411"/>
                </a:xfrm>
                <a:prstGeom prst="rect">
                  <a:avLst/>
                </a:prstGeom>
              </p:spPr>
            </p:pic>
            <p:pic>
              <p:nvPicPr>
                <p:cNvPr id="24" name="Picture 23" descr="1.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529459" y="3272208"/>
                  <a:ext cx="972446" cy="371235"/>
                </a:xfrm>
                <a:prstGeom prst="rect">
                  <a:avLst/>
                </a:prstGeom>
              </p:spPr>
            </p:pic>
            <p:pic>
              <p:nvPicPr>
                <p:cNvPr id="25" name="Picture 24" descr="1.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529458" y="3717260"/>
                  <a:ext cx="749285" cy="825199"/>
                </a:xfrm>
                <a:prstGeom prst="rect">
                  <a:avLst/>
                </a:prstGeom>
              </p:spPr>
            </p:pic>
          </p:grpSp>
        </p:grpSp>
        <p:grpSp>
          <p:nvGrpSpPr>
            <p:cNvPr id="30" name="Group 29"/>
            <p:cNvGrpSpPr/>
            <p:nvPr/>
          </p:nvGrpSpPr>
          <p:grpSpPr>
            <a:xfrm>
              <a:off x="5090641" y="1915155"/>
              <a:ext cx="774193" cy="774193"/>
              <a:chOff x="4254499" y="2260599"/>
              <a:chExt cx="774193" cy="774193"/>
            </a:xfrm>
          </p:grpSpPr>
          <p:pic>
            <p:nvPicPr>
              <p:cNvPr id="31" name="Picture 30" descr="1.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687510" y="2585638"/>
                <a:ext cx="341182" cy="449154"/>
              </a:xfrm>
              <a:prstGeom prst="rect">
                <a:avLst/>
              </a:prstGeom>
            </p:spPr>
          </p:pic>
          <p:pic>
            <p:nvPicPr>
              <p:cNvPr id="32" name="Picture 31" descr="1.pn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254499" y="2260599"/>
                <a:ext cx="577559" cy="609951"/>
              </a:xfrm>
              <a:prstGeom prst="rect">
                <a:avLst/>
              </a:prstGeom>
            </p:spPr>
          </p:pic>
        </p:grpSp>
      </p:grpSp>
      <p:grpSp>
        <p:nvGrpSpPr>
          <p:cNvPr id="33" name="Group 32"/>
          <p:cNvGrpSpPr/>
          <p:nvPr/>
        </p:nvGrpSpPr>
        <p:grpSpPr>
          <a:xfrm rot="5400000">
            <a:off x="-11927" y="1683082"/>
            <a:ext cx="1679361" cy="1679312"/>
            <a:chOff x="2540341" y="2690871"/>
            <a:chExt cx="1402080" cy="1402080"/>
          </a:xfrm>
        </p:grpSpPr>
        <p:grpSp>
          <p:nvGrpSpPr>
            <p:cNvPr id="34" name="Group 33"/>
            <p:cNvGrpSpPr/>
            <p:nvPr/>
          </p:nvGrpSpPr>
          <p:grpSpPr>
            <a:xfrm>
              <a:off x="2540341" y="2690871"/>
              <a:ext cx="1402080" cy="1402080"/>
              <a:chOff x="3068320" y="2476500"/>
              <a:chExt cx="1402080" cy="1402080"/>
            </a:xfrm>
          </p:grpSpPr>
          <p:pic>
            <p:nvPicPr>
              <p:cNvPr id="39" name="Picture 38" descr="1.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78918" y="2476500"/>
                <a:ext cx="691482" cy="352748"/>
              </a:xfrm>
              <a:prstGeom prst="rect">
                <a:avLst/>
              </a:prstGeom>
            </p:spPr>
          </p:pic>
          <p:pic>
            <p:nvPicPr>
              <p:cNvPr id="40" name="Picture 39" descr="1.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68320" y="3490094"/>
                <a:ext cx="307926" cy="388486"/>
              </a:xfrm>
              <a:prstGeom prst="rect">
                <a:avLst/>
              </a:prstGeom>
            </p:spPr>
          </p:pic>
          <p:pic>
            <p:nvPicPr>
              <p:cNvPr id="41" name="Picture 40" descr="1.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64766" y="2901528"/>
                <a:ext cx="505634" cy="977052"/>
              </a:xfrm>
              <a:prstGeom prst="rect">
                <a:avLst/>
              </a:prstGeom>
            </p:spPr>
          </p:pic>
          <p:pic>
            <p:nvPicPr>
              <p:cNvPr id="42" name="Picture 41" descr="1.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068320" y="2476500"/>
                <a:ext cx="483450" cy="425028"/>
              </a:xfrm>
              <a:prstGeom prst="rect">
                <a:avLst/>
              </a:prstGeom>
            </p:spPr>
          </p:pic>
        </p:grpSp>
        <p:grpSp>
          <p:nvGrpSpPr>
            <p:cNvPr id="35" name="Group 34"/>
            <p:cNvGrpSpPr/>
            <p:nvPr/>
          </p:nvGrpSpPr>
          <p:grpSpPr>
            <a:xfrm>
              <a:off x="2606256" y="2756786"/>
              <a:ext cx="1270251" cy="1270251"/>
              <a:chOff x="1529458" y="3272208"/>
              <a:chExt cx="1270251" cy="1270251"/>
            </a:xfrm>
          </p:grpSpPr>
          <p:pic>
            <p:nvPicPr>
              <p:cNvPr id="36" name="Picture 35" descr="1.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431196" y="3552048"/>
                <a:ext cx="368513" cy="990411"/>
              </a:xfrm>
              <a:prstGeom prst="rect">
                <a:avLst/>
              </a:prstGeom>
            </p:spPr>
          </p:pic>
          <p:pic>
            <p:nvPicPr>
              <p:cNvPr id="37" name="Picture 36" descr="1.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529459" y="3272208"/>
                <a:ext cx="972446" cy="371235"/>
              </a:xfrm>
              <a:prstGeom prst="rect">
                <a:avLst/>
              </a:prstGeom>
            </p:spPr>
          </p:pic>
          <p:pic>
            <p:nvPicPr>
              <p:cNvPr id="38" name="Picture 37" descr="1.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529458" y="3717260"/>
                <a:ext cx="749285" cy="825199"/>
              </a:xfrm>
              <a:prstGeom prst="rect">
                <a:avLst/>
              </a:prstGeom>
            </p:spPr>
          </p:pic>
        </p:grpSp>
      </p:grpSp>
      <p:grpSp>
        <p:nvGrpSpPr>
          <p:cNvPr id="48" name="Group 47"/>
          <p:cNvGrpSpPr/>
          <p:nvPr/>
        </p:nvGrpSpPr>
        <p:grpSpPr>
          <a:xfrm>
            <a:off x="3070595" y="1714233"/>
            <a:ext cx="1084791" cy="1094971"/>
            <a:chOff x="4243630" y="2182068"/>
            <a:chExt cx="1239417" cy="1251012"/>
          </a:xfrm>
        </p:grpSpPr>
        <p:grpSp>
          <p:nvGrpSpPr>
            <p:cNvPr id="8" name="Group 7"/>
            <p:cNvGrpSpPr/>
            <p:nvPr/>
          </p:nvGrpSpPr>
          <p:grpSpPr>
            <a:xfrm rot="1390347">
              <a:off x="4243630" y="2182068"/>
              <a:ext cx="1239417" cy="1251012"/>
              <a:chOff x="2091060" y="1591459"/>
              <a:chExt cx="706021" cy="712626"/>
            </a:xfrm>
          </p:grpSpPr>
          <p:grpSp>
            <p:nvGrpSpPr>
              <p:cNvPr id="9" name="Group 8"/>
              <p:cNvGrpSpPr/>
              <p:nvPr/>
            </p:nvGrpSpPr>
            <p:grpSpPr>
              <a:xfrm>
                <a:off x="2153791" y="1657301"/>
                <a:ext cx="580354" cy="580354"/>
                <a:chOff x="2149707" y="1636881"/>
                <a:chExt cx="580354" cy="580354"/>
              </a:xfrm>
            </p:grpSpPr>
            <p:sp>
              <p:nvSpPr>
                <p:cNvPr id="14" name="Oval 13"/>
                <p:cNvSpPr/>
                <p:nvPr/>
              </p:nvSpPr>
              <p:spPr>
                <a:xfrm>
                  <a:off x="2149707" y="1636881"/>
                  <a:ext cx="580354" cy="580354"/>
                </a:xfrm>
                <a:prstGeom prst="ellipse">
                  <a:avLst/>
                </a:prstGeom>
                <a:no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나눔고딕"/>
                    <a:ea typeface="나눔고딕"/>
                    <a:cs typeface="나눔고딕"/>
                  </a:endParaRPr>
                </a:p>
              </p:txBody>
            </p:sp>
            <p:grpSp>
              <p:nvGrpSpPr>
                <p:cNvPr id="15" name="Group 14"/>
                <p:cNvGrpSpPr/>
                <p:nvPr/>
              </p:nvGrpSpPr>
              <p:grpSpPr>
                <a:xfrm rot="1800000">
                  <a:off x="2353042" y="1841795"/>
                  <a:ext cx="173684" cy="170526"/>
                  <a:chOff x="3083776" y="2046709"/>
                  <a:chExt cx="335281" cy="329184"/>
                </a:xfrm>
              </p:grpSpPr>
              <p:pic>
                <p:nvPicPr>
                  <p:cNvPr id="16" name="Picture 15" descr="1.pn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083777" y="2217235"/>
                    <a:ext cx="134028" cy="158658"/>
                  </a:xfrm>
                  <a:prstGeom prst="rect">
                    <a:avLst/>
                  </a:prstGeom>
                </p:spPr>
              </p:pic>
              <p:pic>
                <p:nvPicPr>
                  <p:cNvPr id="17" name="Picture 16" descr="1.png"/>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287225" y="2217235"/>
                    <a:ext cx="131832" cy="98259"/>
                  </a:xfrm>
                  <a:prstGeom prst="rect">
                    <a:avLst/>
                  </a:prstGeom>
                  <a:noFill/>
                  <a:ln>
                    <a:noFill/>
                  </a:ln>
                </p:spPr>
              </p:pic>
              <p:pic>
                <p:nvPicPr>
                  <p:cNvPr id="18" name="Picture 17" descr="1.png"/>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3287225" y="2046709"/>
                    <a:ext cx="131831" cy="105434"/>
                  </a:xfrm>
                  <a:prstGeom prst="rect">
                    <a:avLst/>
                  </a:prstGeom>
                </p:spPr>
              </p:pic>
              <p:pic>
                <p:nvPicPr>
                  <p:cNvPr id="19" name="Picture 18" descr="1.png"/>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3083776" y="2046709"/>
                    <a:ext cx="134029" cy="105434"/>
                  </a:xfrm>
                  <a:prstGeom prst="rect">
                    <a:avLst/>
                  </a:prstGeom>
                </p:spPr>
              </p:pic>
            </p:grpSp>
          </p:grpSp>
          <p:sp>
            <p:nvSpPr>
              <p:cNvPr id="10" name="Isosceles Triangle 9"/>
              <p:cNvSpPr/>
              <p:nvPr/>
            </p:nvSpPr>
            <p:spPr>
              <a:xfrm rot="10800000">
                <a:off x="2416749" y="1591459"/>
                <a:ext cx="54438" cy="46929"/>
              </a:xfrm>
              <a:prstGeom prst="triangl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나눔고딕"/>
                  <a:ea typeface="나눔고딕"/>
                  <a:cs typeface="나눔고딕"/>
                </a:endParaRPr>
              </a:p>
            </p:txBody>
          </p:sp>
          <p:sp>
            <p:nvSpPr>
              <p:cNvPr id="11" name="Isosceles Triangle 10"/>
              <p:cNvSpPr/>
              <p:nvPr/>
            </p:nvSpPr>
            <p:spPr>
              <a:xfrm>
                <a:off x="2416749" y="2257156"/>
                <a:ext cx="54438" cy="46929"/>
              </a:xfrm>
              <a:prstGeom prst="triangl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나눔고딕"/>
                  <a:ea typeface="나눔고딕"/>
                  <a:cs typeface="나눔고딕"/>
                </a:endParaRPr>
              </a:p>
            </p:txBody>
          </p:sp>
          <p:sp>
            <p:nvSpPr>
              <p:cNvPr id="12" name="Isosceles Triangle 11"/>
              <p:cNvSpPr/>
              <p:nvPr/>
            </p:nvSpPr>
            <p:spPr>
              <a:xfrm rot="5400000">
                <a:off x="2087306" y="1924014"/>
                <a:ext cx="54438" cy="46929"/>
              </a:xfrm>
              <a:prstGeom prst="triangl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나눔고딕"/>
                  <a:ea typeface="나눔고딕"/>
                  <a:cs typeface="나눔고딕"/>
                </a:endParaRPr>
              </a:p>
            </p:txBody>
          </p:sp>
          <p:sp>
            <p:nvSpPr>
              <p:cNvPr id="13" name="Isosceles Triangle 12"/>
              <p:cNvSpPr/>
              <p:nvPr/>
            </p:nvSpPr>
            <p:spPr>
              <a:xfrm rot="16200000">
                <a:off x="2746398" y="1924014"/>
                <a:ext cx="54438" cy="46929"/>
              </a:xfrm>
              <a:prstGeom prst="triangl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나눔고딕"/>
                  <a:ea typeface="나눔고딕"/>
                  <a:cs typeface="나눔고딕"/>
                </a:endParaRPr>
              </a:p>
            </p:txBody>
          </p:sp>
        </p:grpSp>
        <p:sp>
          <p:nvSpPr>
            <p:cNvPr id="43" name="Oval 42"/>
            <p:cNvSpPr/>
            <p:nvPr/>
          </p:nvSpPr>
          <p:spPr>
            <a:xfrm>
              <a:off x="4815697" y="2732085"/>
              <a:ext cx="118397" cy="118397"/>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나눔고딕"/>
                <a:ea typeface="나눔고딕"/>
                <a:cs typeface="나눔고딕"/>
              </a:endParaRPr>
            </a:p>
          </p:txBody>
        </p:sp>
      </p:grpSp>
      <p:pic>
        <p:nvPicPr>
          <p:cNvPr id="47" name="Picture 46"/>
          <p:cNvPicPr>
            <a:picLocks noChangeAspect="1"/>
          </p:cNvPicPr>
          <p:nvPr/>
        </p:nvPicPr>
        <p:blipFill>
          <a:blip r:embed="rId16"/>
          <a:stretch>
            <a:fillRect/>
          </a:stretch>
        </p:blipFill>
        <p:spPr>
          <a:xfrm flipH="1">
            <a:off x="2393232" y="1893033"/>
            <a:ext cx="112736" cy="95147"/>
          </a:xfrm>
          <a:prstGeom prst="rect">
            <a:avLst/>
          </a:prstGeom>
        </p:spPr>
      </p:pic>
    </p:spTree>
    <p:extLst>
      <p:ext uri="{BB962C8B-B14F-4D97-AF65-F5344CB8AC3E}">
        <p14:creationId xmlns:p14="http://schemas.microsoft.com/office/powerpoint/2010/main" val="3127749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descr="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 y="0"/>
            <a:ext cx="9143999" cy="5143500"/>
          </a:xfrm>
          <a:prstGeom prst="rect">
            <a:avLst/>
          </a:prstGeom>
        </p:spPr>
      </p:pic>
      <p:sp>
        <p:nvSpPr>
          <p:cNvPr id="102" name="Line 8"/>
          <p:cNvSpPr>
            <a:spLocks noChangeShapeType="1"/>
          </p:cNvSpPr>
          <p:nvPr/>
        </p:nvSpPr>
        <p:spPr bwMode="auto">
          <a:xfrm flipV="1">
            <a:off x="1158089" y="1183395"/>
            <a:ext cx="10266" cy="3360618"/>
          </a:xfrm>
          <a:prstGeom prst="line">
            <a:avLst/>
          </a:prstGeom>
          <a:noFill/>
          <a:ln w="44450">
            <a:solidFill>
              <a:schemeClr val="tx1"/>
            </a:solidFill>
            <a:round/>
            <a:headEnd/>
            <a:tailEnd type="triangle" w="med" len="med"/>
          </a:ln>
        </p:spPr>
        <p:txBody>
          <a:bodyPr lIns="91425" tIns="45712" rIns="91425" bIns="45712"/>
          <a:lstStyle/>
          <a:p>
            <a:endParaRPr lang="en-GB">
              <a:latin typeface="나눔고딕"/>
              <a:ea typeface="나눔고딕"/>
              <a:cs typeface="나눔고딕"/>
            </a:endParaRPr>
          </a:p>
        </p:txBody>
      </p:sp>
      <p:sp>
        <p:nvSpPr>
          <p:cNvPr id="103" name="Line 9"/>
          <p:cNvSpPr>
            <a:spLocks noChangeShapeType="1"/>
          </p:cNvSpPr>
          <p:nvPr/>
        </p:nvSpPr>
        <p:spPr bwMode="auto">
          <a:xfrm rot="5400000" flipV="1">
            <a:off x="3952828" y="1730250"/>
            <a:ext cx="1708" cy="5625816"/>
          </a:xfrm>
          <a:prstGeom prst="line">
            <a:avLst/>
          </a:prstGeom>
          <a:noFill/>
          <a:ln w="44450">
            <a:solidFill>
              <a:schemeClr val="tx1"/>
            </a:solidFill>
            <a:round/>
            <a:headEnd/>
            <a:tailEnd type="triangle" w="med" len="med"/>
          </a:ln>
        </p:spPr>
        <p:txBody>
          <a:bodyPr lIns="91425" tIns="45712" rIns="91425" bIns="45712"/>
          <a:lstStyle/>
          <a:p>
            <a:endParaRPr lang="en-GB">
              <a:latin typeface="나눔고딕"/>
              <a:ea typeface="나눔고딕"/>
              <a:cs typeface="나눔고딕"/>
            </a:endParaRPr>
          </a:p>
        </p:txBody>
      </p:sp>
      <p:sp>
        <p:nvSpPr>
          <p:cNvPr id="104" name="Freeform 103"/>
          <p:cNvSpPr/>
          <p:nvPr/>
        </p:nvSpPr>
        <p:spPr>
          <a:xfrm>
            <a:off x="1977965" y="1719794"/>
            <a:ext cx="3887575" cy="2455792"/>
          </a:xfrm>
          <a:custGeom>
            <a:avLst/>
            <a:gdLst>
              <a:gd name="connsiteX0" fmla="*/ 0 w 4523836"/>
              <a:gd name="connsiteY0" fmla="*/ 0 h 1969111"/>
              <a:gd name="connsiteX1" fmla="*/ 713538 w 4523836"/>
              <a:gd name="connsiteY1" fmla="*/ 799060 h 1969111"/>
              <a:gd name="connsiteX2" fmla="*/ 2083533 w 4523836"/>
              <a:gd name="connsiteY2" fmla="*/ 1583850 h 1969111"/>
              <a:gd name="connsiteX3" fmla="*/ 4523836 w 4523836"/>
              <a:gd name="connsiteY3" fmla="*/ 1969111 h 1969111"/>
            </a:gdLst>
            <a:ahLst/>
            <a:cxnLst>
              <a:cxn ang="0">
                <a:pos x="connsiteX0" y="connsiteY0"/>
              </a:cxn>
              <a:cxn ang="0">
                <a:pos x="connsiteX1" y="connsiteY1"/>
              </a:cxn>
              <a:cxn ang="0">
                <a:pos x="connsiteX2" y="connsiteY2"/>
              </a:cxn>
              <a:cxn ang="0">
                <a:pos x="connsiteX3" y="connsiteY3"/>
              </a:cxn>
            </a:cxnLst>
            <a:rect l="l" t="t" r="r" b="b"/>
            <a:pathLst>
              <a:path w="4523836" h="1969111">
                <a:moveTo>
                  <a:pt x="0" y="0"/>
                </a:moveTo>
                <a:cubicBezTo>
                  <a:pt x="183141" y="267542"/>
                  <a:pt x="366283" y="535085"/>
                  <a:pt x="713538" y="799060"/>
                </a:cubicBezTo>
                <a:cubicBezTo>
                  <a:pt x="1060793" y="1063035"/>
                  <a:pt x="1448483" y="1388842"/>
                  <a:pt x="2083533" y="1583850"/>
                </a:cubicBezTo>
                <a:cubicBezTo>
                  <a:pt x="2718583" y="1778858"/>
                  <a:pt x="4041008" y="1921548"/>
                  <a:pt x="4523836" y="1969111"/>
                </a:cubicBezTo>
              </a:path>
            </a:pathLst>
          </a:custGeom>
          <a:ln w="28575"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나눔고딕"/>
              <a:ea typeface="나눔고딕"/>
              <a:cs typeface="나눔고딕"/>
            </a:endParaRPr>
          </a:p>
        </p:txBody>
      </p:sp>
      <p:cxnSp>
        <p:nvCxnSpPr>
          <p:cNvPr id="105" name="Straight Connector 104"/>
          <p:cNvCxnSpPr/>
          <p:nvPr/>
        </p:nvCxnSpPr>
        <p:spPr>
          <a:xfrm>
            <a:off x="697480" y="1658399"/>
            <a:ext cx="1006746" cy="2523"/>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97480" y="4154204"/>
            <a:ext cx="4810166" cy="1263"/>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962316" y="1780049"/>
            <a:ext cx="0" cy="3174781"/>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763067" y="4179607"/>
            <a:ext cx="0" cy="775220"/>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109" name="Rectangle 12"/>
          <p:cNvSpPr>
            <a:spLocks noChangeArrowheads="1"/>
          </p:cNvSpPr>
          <p:nvPr/>
        </p:nvSpPr>
        <p:spPr bwMode="auto">
          <a:xfrm>
            <a:off x="1704232" y="1541801"/>
            <a:ext cx="516179" cy="238249"/>
          </a:xfrm>
          <a:prstGeom prst="rect">
            <a:avLst/>
          </a:prstGeom>
          <a:solidFill>
            <a:schemeClr val="tx2">
              <a:lumMod val="40000"/>
              <a:lumOff val="60000"/>
            </a:schemeClr>
          </a:solidFill>
          <a:ln w="22225" algn="ctr">
            <a:noFill/>
            <a:miter lim="800000"/>
            <a:headEnd/>
            <a:tailEnd/>
          </a:ln>
        </p:spPr>
        <p:txBody>
          <a:bodyPr wrap="none" lIns="91425" tIns="45712" rIns="91425" bIns="45712" anchor="ctr"/>
          <a:lstStyle/>
          <a:p>
            <a:endParaRPr lang="en-US">
              <a:latin typeface="나눔고딕"/>
              <a:ea typeface="나눔고딕"/>
              <a:cs typeface="나눔고딕"/>
            </a:endParaRPr>
          </a:p>
        </p:txBody>
      </p:sp>
      <p:sp>
        <p:nvSpPr>
          <p:cNvPr id="110" name="Oval 19"/>
          <p:cNvSpPr>
            <a:spLocks noChangeArrowheads="1"/>
          </p:cNvSpPr>
          <p:nvPr/>
        </p:nvSpPr>
        <p:spPr bwMode="auto">
          <a:xfrm>
            <a:off x="2531395" y="2668532"/>
            <a:ext cx="264277" cy="261451"/>
          </a:xfrm>
          <a:prstGeom prst="ellipse">
            <a:avLst/>
          </a:prstGeom>
          <a:solidFill>
            <a:schemeClr val="tx2">
              <a:lumMod val="60000"/>
              <a:lumOff val="40000"/>
            </a:schemeClr>
          </a:solidFill>
          <a:ln w="22225" algn="ctr">
            <a:noFill/>
            <a:round/>
            <a:headEnd/>
            <a:tailEnd/>
          </a:ln>
        </p:spPr>
        <p:txBody>
          <a:bodyPr wrap="none" anchor="ctr"/>
          <a:lstStyle/>
          <a:p>
            <a:endParaRPr lang="en-US">
              <a:latin typeface="나눔고딕"/>
              <a:ea typeface="나눔고딕"/>
              <a:cs typeface="나눔고딕"/>
            </a:endParaRPr>
          </a:p>
        </p:txBody>
      </p:sp>
      <p:sp>
        <p:nvSpPr>
          <p:cNvPr id="111" name="Oval 23"/>
          <p:cNvSpPr>
            <a:spLocks noChangeArrowheads="1"/>
          </p:cNvSpPr>
          <p:nvPr/>
        </p:nvSpPr>
        <p:spPr bwMode="auto">
          <a:xfrm>
            <a:off x="3687122" y="3577126"/>
            <a:ext cx="264277" cy="261451"/>
          </a:xfrm>
          <a:prstGeom prst="ellipse">
            <a:avLst/>
          </a:prstGeom>
          <a:solidFill>
            <a:schemeClr val="tx2">
              <a:lumMod val="75000"/>
            </a:schemeClr>
          </a:solidFill>
          <a:ln w="22225" algn="ctr">
            <a:noFill/>
            <a:round/>
            <a:headEnd/>
            <a:tailEnd/>
          </a:ln>
        </p:spPr>
        <p:txBody>
          <a:bodyPr wrap="none" anchor="ctr"/>
          <a:lstStyle/>
          <a:p>
            <a:endParaRPr lang="en-US">
              <a:latin typeface="나눔고딕"/>
              <a:ea typeface="나눔고딕"/>
              <a:cs typeface="나눔고딕"/>
            </a:endParaRPr>
          </a:p>
        </p:txBody>
      </p:sp>
      <p:sp>
        <p:nvSpPr>
          <p:cNvPr id="112" name="Rectangle 27"/>
          <p:cNvSpPr>
            <a:spLocks noChangeArrowheads="1"/>
          </p:cNvSpPr>
          <p:nvPr/>
        </p:nvSpPr>
        <p:spPr bwMode="auto">
          <a:xfrm>
            <a:off x="5507646" y="4033167"/>
            <a:ext cx="510840" cy="242074"/>
          </a:xfrm>
          <a:prstGeom prst="rect">
            <a:avLst/>
          </a:prstGeom>
          <a:solidFill>
            <a:schemeClr val="tx2">
              <a:lumMod val="50000"/>
            </a:schemeClr>
          </a:solidFill>
          <a:ln w="22225" algn="ctr">
            <a:noFill/>
            <a:miter lim="800000"/>
            <a:headEnd/>
            <a:tailEnd/>
          </a:ln>
        </p:spPr>
        <p:txBody>
          <a:bodyPr wrap="none" anchor="ctr"/>
          <a:lstStyle/>
          <a:p>
            <a:endParaRPr lang="en-US">
              <a:latin typeface="나눔고딕"/>
              <a:ea typeface="나눔고딕"/>
              <a:cs typeface="나눔고딕"/>
            </a:endParaRPr>
          </a:p>
        </p:txBody>
      </p:sp>
      <p:sp>
        <p:nvSpPr>
          <p:cNvPr id="113" name="Line 8"/>
          <p:cNvSpPr>
            <a:spLocks noChangeShapeType="1"/>
          </p:cNvSpPr>
          <p:nvPr/>
        </p:nvSpPr>
        <p:spPr bwMode="auto">
          <a:xfrm flipV="1">
            <a:off x="892163" y="1691348"/>
            <a:ext cx="0" cy="886359"/>
          </a:xfrm>
          <a:prstGeom prst="line">
            <a:avLst/>
          </a:prstGeom>
          <a:noFill/>
          <a:ln w="28575" cmpd="sng">
            <a:solidFill>
              <a:schemeClr val="tx1"/>
            </a:solidFill>
            <a:round/>
            <a:headEnd type="none"/>
            <a:tailEnd type="triangle" w="med" len="med"/>
          </a:ln>
        </p:spPr>
        <p:txBody>
          <a:bodyPr lIns="91425" tIns="45712" rIns="91425" bIns="45712"/>
          <a:lstStyle/>
          <a:p>
            <a:endParaRPr lang="en-GB">
              <a:latin typeface="나눔고딕"/>
              <a:ea typeface="나눔고딕"/>
              <a:cs typeface="나눔고딕"/>
            </a:endParaRPr>
          </a:p>
        </p:txBody>
      </p:sp>
      <p:sp>
        <p:nvSpPr>
          <p:cNvPr id="114" name="Line 8"/>
          <p:cNvSpPr>
            <a:spLocks noChangeShapeType="1"/>
          </p:cNvSpPr>
          <p:nvPr/>
        </p:nvSpPr>
        <p:spPr bwMode="auto">
          <a:xfrm flipH="1" flipV="1">
            <a:off x="2014700" y="4751408"/>
            <a:ext cx="1181212" cy="0"/>
          </a:xfrm>
          <a:prstGeom prst="line">
            <a:avLst/>
          </a:prstGeom>
          <a:noFill/>
          <a:ln w="28575" cmpd="sng">
            <a:solidFill>
              <a:schemeClr val="tx1"/>
            </a:solidFill>
            <a:round/>
            <a:headEnd type="none"/>
            <a:tailEnd type="triangle" w="med" len="med"/>
          </a:ln>
        </p:spPr>
        <p:txBody>
          <a:bodyPr lIns="91425" tIns="45712" rIns="91425" bIns="45712"/>
          <a:lstStyle/>
          <a:p>
            <a:endParaRPr lang="en-GB">
              <a:latin typeface="나눔고딕"/>
              <a:ea typeface="나눔고딕"/>
              <a:cs typeface="나눔고딕"/>
            </a:endParaRPr>
          </a:p>
        </p:txBody>
      </p:sp>
      <p:sp>
        <p:nvSpPr>
          <p:cNvPr id="115" name="Line 8"/>
          <p:cNvSpPr>
            <a:spLocks noChangeShapeType="1"/>
          </p:cNvSpPr>
          <p:nvPr/>
        </p:nvSpPr>
        <p:spPr bwMode="auto">
          <a:xfrm flipV="1">
            <a:off x="892163" y="3237292"/>
            <a:ext cx="0" cy="884780"/>
          </a:xfrm>
          <a:prstGeom prst="line">
            <a:avLst/>
          </a:prstGeom>
          <a:noFill/>
          <a:ln w="28575" cmpd="sng">
            <a:solidFill>
              <a:schemeClr val="tx1"/>
            </a:solidFill>
            <a:round/>
            <a:headEnd type="triangle"/>
            <a:tailEnd type="none" w="med" len="med"/>
          </a:ln>
        </p:spPr>
        <p:txBody>
          <a:bodyPr lIns="91425" tIns="45712" rIns="91425" bIns="45712"/>
          <a:lstStyle/>
          <a:p>
            <a:endParaRPr lang="en-GB">
              <a:latin typeface="나눔고딕"/>
              <a:ea typeface="나눔고딕"/>
              <a:cs typeface="나눔고딕"/>
            </a:endParaRPr>
          </a:p>
        </p:txBody>
      </p:sp>
      <p:sp>
        <p:nvSpPr>
          <p:cNvPr id="116" name="Line 8"/>
          <p:cNvSpPr>
            <a:spLocks noChangeShapeType="1"/>
          </p:cNvSpPr>
          <p:nvPr/>
        </p:nvSpPr>
        <p:spPr bwMode="auto">
          <a:xfrm flipH="1" flipV="1">
            <a:off x="4528414" y="4751408"/>
            <a:ext cx="1182607" cy="0"/>
          </a:xfrm>
          <a:prstGeom prst="line">
            <a:avLst/>
          </a:prstGeom>
          <a:noFill/>
          <a:ln w="28575" cmpd="sng">
            <a:solidFill>
              <a:schemeClr val="tx1"/>
            </a:solidFill>
            <a:round/>
            <a:headEnd type="triangle"/>
            <a:tailEnd type="none" w="med" len="med"/>
          </a:ln>
        </p:spPr>
        <p:txBody>
          <a:bodyPr lIns="91425" tIns="45712" rIns="91425" bIns="45712"/>
          <a:lstStyle/>
          <a:p>
            <a:endParaRPr lang="en-GB">
              <a:latin typeface="나눔고딕"/>
              <a:ea typeface="나눔고딕"/>
              <a:cs typeface="나눔고딕"/>
            </a:endParaRPr>
          </a:p>
        </p:txBody>
      </p:sp>
      <p:sp>
        <p:nvSpPr>
          <p:cNvPr id="117" name="TextBox 116"/>
          <p:cNvSpPr txBox="1"/>
          <p:nvPr/>
        </p:nvSpPr>
        <p:spPr>
          <a:xfrm>
            <a:off x="572002" y="2645889"/>
            <a:ext cx="640322" cy="523220"/>
          </a:xfrm>
          <a:prstGeom prst="rect">
            <a:avLst/>
          </a:prstGeom>
          <a:noFill/>
        </p:spPr>
        <p:txBody>
          <a:bodyPr wrap="none" rtlCol="0" anchor="ctr">
            <a:spAutoFit/>
          </a:bodyPr>
          <a:lstStyle/>
          <a:p>
            <a:pPr algn="ctr"/>
            <a:r>
              <a:rPr lang="en-US" sz="1400" b="1" dirty="0" smtClean="0">
                <a:latin typeface="나눔고딕"/>
                <a:ea typeface="나눔고딕"/>
                <a:cs typeface="나눔고딕"/>
              </a:rPr>
              <a:t>Value</a:t>
            </a:r>
          </a:p>
          <a:p>
            <a:pPr algn="ctr"/>
            <a:r>
              <a:rPr lang="en-US" sz="1400" b="1" dirty="0" smtClean="0">
                <a:latin typeface="나눔고딕"/>
                <a:ea typeface="나눔고딕"/>
                <a:cs typeface="나눔고딕"/>
              </a:rPr>
              <a:t>Lost</a:t>
            </a:r>
            <a:endParaRPr lang="en-US" sz="1400" b="1" dirty="0">
              <a:latin typeface="나눔고딕"/>
              <a:ea typeface="나눔고딕"/>
              <a:cs typeface="나눔고딕"/>
            </a:endParaRPr>
          </a:p>
        </p:txBody>
      </p:sp>
      <p:sp>
        <p:nvSpPr>
          <p:cNvPr id="118" name="TextBox 117"/>
          <p:cNvSpPr txBox="1"/>
          <p:nvPr/>
        </p:nvSpPr>
        <p:spPr>
          <a:xfrm>
            <a:off x="3271801" y="4597523"/>
            <a:ext cx="1180718" cy="307777"/>
          </a:xfrm>
          <a:prstGeom prst="rect">
            <a:avLst/>
          </a:prstGeom>
          <a:noFill/>
        </p:spPr>
        <p:txBody>
          <a:bodyPr wrap="none" rtlCol="0" anchor="ctr">
            <a:spAutoFit/>
          </a:bodyPr>
          <a:lstStyle/>
          <a:p>
            <a:pPr algn="ctr"/>
            <a:r>
              <a:rPr lang="en-US" sz="1400" b="1" dirty="0" smtClean="0">
                <a:latin typeface="나눔고딕"/>
                <a:ea typeface="나눔고딕"/>
                <a:cs typeface="나눔고딕"/>
              </a:rPr>
              <a:t>Action Time</a:t>
            </a:r>
            <a:endParaRPr lang="en-US" sz="1400" b="1" dirty="0">
              <a:latin typeface="나눔고딕"/>
              <a:ea typeface="나눔고딕"/>
              <a:cs typeface="나눔고딕"/>
            </a:endParaRPr>
          </a:p>
        </p:txBody>
      </p:sp>
      <p:sp>
        <p:nvSpPr>
          <p:cNvPr id="119" name="TextBox 118"/>
          <p:cNvSpPr txBox="1"/>
          <p:nvPr/>
        </p:nvSpPr>
        <p:spPr>
          <a:xfrm>
            <a:off x="815653" y="852933"/>
            <a:ext cx="705415" cy="338554"/>
          </a:xfrm>
          <a:prstGeom prst="rect">
            <a:avLst/>
          </a:prstGeom>
          <a:noFill/>
        </p:spPr>
        <p:txBody>
          <a:bodyPr wrap="none" rtlCol="0" anchor="ctr">
            <a:spAutoFit/>
          </a:bodyPr>
          <a:lstStyle/>
          <a:p>
            <a:pPr algn="ctr"/>
            <a:r>
              <a:rPr lang="en-US" b="1" dirty="0" smtClean="0">
                <a:latin typeface="나눔고딕"/>
                <a:ea typeface="나눔고딕"/>
                <a:cs typeface="나눔고딕"/>
              </a:rPr>
              <a:t>Value</a:t>
            </a:r>
            <a:endParaRPr lang="en-US" b="1" dirty="0">
              <a:latin typeface="나눔고딕"/>
              <a:ea typeface="나눔고딕"/>
              <a:cs typeface="나눔고딕"/>
            </a:endParaRPr>
          </a:p>
        </p:txBody>
      </p:sp>
      <p:sp>
        <p:nvSpPr>
          <p:cNvPr id="120" name="TextBox 119"/>
          <p:cNvSpPr txBox="1"/>
          <p:nvPr/>
        </p:nvSpPr>
        <p:spPr>
          <a:xfrm>
            <a:off x="6806745" y="4341800"/>
            <a:ext cx="644274" cy="338554"/>
          </a:xfrm>
          <a:prstGeom prst="rect">
            <a:avLst/>
          </a:prstGeom>
          <a:noFill/>
        </p:spPr>
        <p:txBody>
          <a:bodyPr wrap="none" rtlCol="0" anchor="ctr">
            <a:spAutoFit/>
          </a:bodyPr>
          <a:lstStyle/>
          <a:p>
            <a:pPr algn="ctr"/>
            <a:r>
              <a:rPr lang="en-US" b="1" dirty="0" smtClean="0">
                <a:latin typeface="나눔고딕"/>
                <a:ea typeface="나눔고딕"/>
                <a:cs typeface="나눔고딕"/>
              </a:rPr>
              <a:t>Time</a:t>
            </a:r>
            <a:endParaRPr lang="en-US" b="1" dirty="0">
              <a:latin typeface="나눔고딕"/>
              <a:ea typeface="나눔고딕"/>
              <a:cs typeface="나눔고딕"/>
            </a:endParaRPr>
          </a:p>
        </p:txBody>
      </p:sp>
      <p:sp>
        <p:nvSpPr>
          <p:cNvPr id="121" name="TextBox 120"/>
          <p:cNvSpPr txBox="1"/>
          <p:nvPr/>
        </p:nvSpPr>
        <p:spPr>
          <a:xfrm>
            <a:off x="2355719" y="2001995"/>
            <a:ext cx="723275" cy="461665"/>
          </a:xfrm>
          <a:prstGeom prst="rect">
            <a:avLst/>
          </a:prstGeom>
          <a:noFill/>
        </p:spPr>
        <p:txBody>
          <a:bodyPr wrap="none" rtlCol="0" anchor="ctr">
            <a:spAutoFit/>
          </a:bodyPr>
          <a:lstStyle/>
          <a:p>
            <a:r>
              <a:rPr lang="en-US" sz="1200" dirty="0" smtClean="0">
                <a:latin typeface="나눔고딕"/>
                <a:ea typeface="나눔고딕"/>
                <a:cs typeface="나눔고딕"/>
              </a:rPr>
              <a:t>Data</a:t>
            </a:r>
          </a:p>
          <a:p>
            <a:r>
              <a:rPr lang="en-US" sz="1200" dirty="0" smtClean="0">
                <a:latin typeface="나눔고딕"/>
                <a:ea typeface="나눔고딕"/>
                <a:cs typeface="나눔고딕"/>
              </a:rPr>
              <a:t>Latency</a:t>
            </a:r>
            <a:endParaRPr lang="en-US" sz="1200" dirty="0">
              <a:latin typeface="나눔고딕"/>
              <a:ea typeface="나눔고딕"/>
              <a:cs typeface="나눔고딕"/>
            </a:endParaRPr>
          </a:p>
        </p:txBody>
      </p:sp>
      <p:sp>
        <p:nvSpPr>
          <p:cNvPr id="122" name="TextBox 121"/>
          <p:cNvSpPr txBox="1"/>
          <p:nvPr/>
        </p:nvSpPr>
        <p:spPr>
          <a:xfrm>
            <a:off x="2472643" y="3311964"/>
            <a:ext cx="750041" cy="461665"/>
          </a:xfrm>
          <a:prstGeom prst="rect">
            <a:avLst/>
          </a:prstGeom>
          <a:noFill/>
        </p:spPr>
        <p:txBody>
          <a:bodyPr wrap="none" rtlCol="0" anchor="ctr">
            <a:spAutoFit/>
          </a:bodyPr>
          <a:lstStyle/>
          <a:p>
            <a:pPr algn="r"/>
            <a:r>
              <a:rPr lang="en-US" sz="1200" dirty="0" smtClean="0">
                <a:latin typeface="나눔고딕"/>
                <a:ea typeface="나눔고딕"/>
                <a:cs typeface="나눔고딕"/>
              </a:rPr>
              <a:t>Analysis</a:t>
            </a:r>
          </a:p>
          <a:p>
            <a:pPr algn="r"/>
            <a:r>
              <a:rPr lang="en-US" sz="1200" dirty="0" smtClean="0">
                <a:latin typeface="나눔고딕"/>
                <a:ea typeface="나눔고딕"/>
                <a:cs typeface="나눔고딕"/>
              </a:rPr>
              <a:t>Latency</a:t>
            </a:r>
            <a:endParaRPr lang="en-US" sz="1200" dirty="0">
              <a:latin typeface="나눔고딕"/>
              <a:ea typeface="나눔고딕"/>
              <a:cs typeface="나눔고딕"/>
            </a:endParaRPr>
          </a:p>
        </p:txBody>
      </p:sp>
      <p:sp>
        <p:nvSpPr>
          <p:cNvPr id="123" name="TextBox 122"/>
          <p:cNvSpPr txBox="1"/>
          <p:nvPr/>
        </p:nvSpPr>
        <p:spPr>
          <a:xfrm>
            <a:off x="4056708" y="3903277"/>
            <a:ext cx="781126" cy="461665"/>
          </a:xfrm>
          <a:prstGeom prst="rect">
            <a:avLst/>
          </a:prstGeom>
          <a:noFill/>
        </p:spPr>
        <p:txBody>
          <a:bodyPr wrap="none" rtlCol="0" anchor="ctr">
            <a:spAutoFit/>
          </a:bodyPr>
          <a:lstStyle/>
          <a:p>
            <a:pPr algn="ctr"/>
            <a:r>
              <a:rPr lang="en-US" sz="1200" dirty="0" smtClean="0">
                <a:latin typeface="나눔고딕"/>
                <a:ea typeface="나눔고딕"/>
                <a:cs typeface="나눔고딕"/>
              </a:rPr>
              <a:t>Decision</a:t>
            </a:r>
          </a:p>
          <a:p>
            <a:pPr algn="ctr"/>
            <a:r>
              <a:rPr lang="en-US" sz="1200" dirty="0" smtClean="0">
                <a:latin typeface="나눔고딕"/>
                <a:ea typeface="나눔고딕"/>
                <a:cs typeface="나눔고딕"/>
              </a:rPr>
              <a:t>Latency</a:t>
            </a:r>
            <a:endParaRPr lang="en-US" sz="1200" dirty="0">
              <a:latin typeface="나눔고딕"/>
              <a:ea typeface="나눔고딕"/>
              <a:cs typeface="나눔고딕"/>
            </a:endParaRPr>
          </a:p>
        </p:txBody>
      </p:sp>
      <p:grpSp>
        <p:nvGrpSpPr>
          <p:cNvPr id="7" name="Group 6"/>
          <p:cNvGrpSpPr/>
          <p:nvPr/>
        </p:nvGrpSpPr>
        <p:grpSpPr>
          <a:xfrm>
            <a:off x="2837146" y="1138572"/>
            <a:ext cx="5993095" cy="3192610"/>
            <a:chOff x="2837140" y="1138572"/>
            <a:chExt cx="5993095" cy="3192610"/>
          </a:xfrm>
        </p:grpSpPr>
        <p:sp>
          <p:nvSpPr>
            <p:cNvPr id="124" name="Rounded Rectangular Callout 123"/>
            <p:cNvSpPr/>
            <p:nvPr/>
          </p:nvSpPr>
          <p:spPr>
            <a:xfrm>
              <a:off x="2837140" y="1138572"/>
              <a:ext cx="2799978" cy="475004"/>
            </a:xfrm>
            <a:prstGeom prst="wedgeRoundRectCallout">
              <a:avLst>
                <a:gd name="adj1" fmla="val -69135"/>
                <a:gd name="adj2" fmla="val 56142"/>
                <a:gd name="adj3" fmla="val 1666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ko-KR" altLang="en-US" sz="1600" dirty="0" smtClean="0">
                  <a:solidFill>
                    <a:schemeClr val="tx1"/>
                  </a:solidFill>
                  <a:latin typeface="나눔고딕"/>
                  <a:ea typeface="나눔고딕"/>
                  <a:cs typeface="나눔고딕"/>
                </a:rPr>
                <a:t>공이 날아오는 것을 센싱한다</a:t>
              </a:r>
              <a:endParaRPr lang="en-US" sz="1600" dirty="0">
                <a:solidFill>
                  <a:schemeClr val="tx1"/>
                </a:solidFill>
                <a:latin typeface="나눔고딕"/>
                <a:ea typeface="나눔고딕"/>
                <a:cs typeface="나눔고딕"/>
              </a:endParaRPr>
            </a:p>
          </p:txBody>
        </p:sp>
        <p:sp>
          <p:nvSpPr>
            <p:cNvPr id="125" name="Rounded Rectangular Callout 124"/>
            <p:cNvSpPr/>
            <p:nvPr/>
          </p:nvSpPr>
          <p:spPr>
            <a:xfrm>
              <a:off x="3425723" y="2049531"/>
              <a:ext cx="2909336" cy="620751"/>
            </a:xfrm>
            <a:prstGeom prst="wedgeRoundRectCallout">
              <a:avLst>
                <a:gd name="adj1" fmla="val -69135"/>
                <a:gd name="adj2" fmla="val 56142"/>
                <a:gd name="adj3" fmla="val 1666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ko-KR" altLang="en-US" sz="1600" dirty="0" smtClean="0">
                  <a:solidFill>
                    <a:schemeClr val="tx1"/>
                  </a:solidFill>
                  <a:latin typeface="나눔고딕"/>
                  <a:ea typeface="나눔고딕"/>
                  <a:cs typeface="나눔고딕"/>
                </a:rPr>
                <a:t>현재와 과거경험으로부터</a:t>
              </a:r>
              <a:endParaRPr lang="en-US" altLang="ko-KR" sz="1600" dirty="0" smtClean="0">
                <a:solidFill>
                  <a:schemeClr val="tx1"/>
                </a:solidFill>
                <a:latin typeface="나눔고딕"/>
                <a:ea typeface="나눔고딕"/>
                <a:cs typeface="나눔고딕"/>
              </a:endParaRPr>
            </a:p>
            <a:p>
              <a:pPr algn="ctr"/>
              <a:r>
                <a:rPr lang="ko-KR" altLang="en-US" sz="1600" dirty="0" smtClean="0">
                  <a:solidFill>
                    <a:schemeClr val="tx1"/>
                  </a:solidFill>
                  <a:latin typeface="나눔고딕"/>
                  <a:ea typeface="나눔고딕"/>
                  <a:cs typeface="나눔고딕"/>
                </a:rPr>
                <a:t>공의 속도와 구질정보를 구한다</a:t>
              </a:r>
              <a:endParaRPr lang="en-US" sz="1600" dirty="0">
                <a:solidFill>
                  <a:schemeClr val="tx1"/>
                </a:solidFill>
                <a:latin typeface="나눔고딕"/>
                <a:ea typeface="나눔고딕"/>
                <a:cs typeface="나눔고딕"/>
              </a:endParaRPr>
            </a:p>
          </p:txBody>
        </p:sp>
        <p:sp>
          <p:nvSpPr>
            <p:cNvPr id="126" name="Rounded Rectangular Callout 125"/>
            <p:cNvSpPr/>
            <p:nvPr/>
          </p:nvSpPr>
          <p:spPr>
            <a:xfrm>
              <a:off x="4587903" y="2849352"/>
              <a:ext cx="2799978" cy="639514"/>
            </a:xfrm>
            <a:prstGeom prst="wedgeRoundRectCallout">
              <a:avLst>
                <a:gd name="adj1" fmla="val -69135"/>
                <a:gd name="adj2" fmla="val 67824"/>
                <a:gd name="adj3" fmla="val 1666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ko-KR" altLang="en-US" sz="1600" dirty="0" smtClean="0">
                  <a:solidFill>
                    <a:schemeClr val="tx1"/>
                  </a:solidFill>
                  <a:latin typeface="나눔고딕"/>
                  <a:ea typeface="나눔고딕"/>
                  <a:cs typeface="나눔고딕"/>
                </a:rPr>
                <a:t>어떻게 배트를 휘둘러야 할지 판단한다</a:t>
              </a:r>
              <a:endParaRPr lang="en-US" sz="1600" dirty="0">
                <a:solidFill>
                  <a:schemeClr val="tx1"/>
                </a:solidFill>
                <a:latin typeface="나눔고딕"/>
                <a:ea typeface="나눔고딕"/>
                <a:cs typeface="나눔고딕"/>
              </a:endParaRPr>
            </a:p>
          </p:txBody>
        </p:sp>
        <p:sp>
          <p:nvSpPr>
            <p:cNvPr id="127" name="Rounded Rectangular Callout 126"/>
            <p:cNvSpPr/>
            <p:nvPr/>
          </p:nvSpPr>
          <p:spPr>
            <a:xfrm>
              <a:off x="6598082" y="3691668"/>
              <a:ext cx="2232153" cy="639514"/>
            </a:xfrm>
            <a:prstGeom prst="wedgeRoundRectCallout">
              <a:avLst>
                <a:gd name="adj1" fmla="val -72482"/>
                <a:gd name="adj2" fmla="val 16425"/>
                <a:gd name="adj3" fmla="val 1666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ko-KR" altLang="en-US" sz="1600" dirty="0" smtClean="0">
                  <a:solidFill>
                    <a:schemeClr val="tx1"/>
                  </a:solidFill>
                  <a:latin typeface="나눔고딕"/>
                  <a:ea typeface="나눔고딕"/>
                  <a:cs typeface="나눔고딕"/>
                </a:rPr>
                <a:t>근육에 명령을 내려</a:t>
              </a:r>
              <a:endParaRPr lang="en-US" altLang="ko-KR" sz="1600" dirty="0" smtClean="0">
                <a:solidFill>
                  <a:schemeClr val="tx1"/>
                </a:solidFill>
                <a:latin typeface="나눔고딕"/>
                <a:ea typeface="나눔고딕"/>
                <a:cs typeface="나눔고딕"/>
              </a:endParaRPr>
            </a:p>
            <a:p>
              <a:pPr algn="ctr"/>
              <a:r>
                <a:rPr lang="ko-KR" altLang="en-US" sz="1600" dirty="0" smtClean="0">
                  <a:solidFill>
                    <a:schemeClr val="tx1"/>
                  </a:solidFill>
                  <a:latin typeface="나눔고딕"/>
                  <a:ea typeface="나눔고딕"/>
                  <a:cs typeface="나눔고딕"/>
                </a:rPr>
                <a:t>배트를</a:t>
              </a:r>
              <a:r>
                <a:rPr lang="ko-KR" altLang="ko-KR" sz="1600" dirty="0">
                  <a:solidFill>
                    <a:schemeClr val="tx1"/>
                  </a:solidFill>
                  <a:latin typeface="나눔고딕"/>
                  <a:ea typeface="나눔고딕"/>
                  <a:cs typeface="나눔고딕"/>
                </a:rPr>
                <a:t> </a:t>
              </a:r>
              <a:r>
                <a:rPr lang="ko-KR" altLang="en-US" sz="1600" dirty="0" smtClean="0">
                  <a:solidFill>
                    <a:schemeClr val="tx1"/>
                  </a:solidFill>
                  <a:latin typeface="나눔고딕"/>
                  <a:ea typeface="나눔고딕"/>
                  <a:cs typeface="나눔고딕"/>
                </a:rPr>
                <a:t>휘두른다</a:t>
              </a:r>
              <a:endParaRPr lang="en-US" sz="1600" dirty="0">
                <a:solidFill>
                  <a:schemeClr val="tx1"/>
                </a:solidFill>
                <a:latin typeface="나눔고딕"/>
                <a:ea typeface="나눔고딕"/>
                <a:cs typeface="나눔고딕"/>
              </a:endParaRPr>
            </a:p>
          </p:txBody>
        </p:sp>
      </p:grpSp>
      <p:sp>
        <p:nvSpPr>
          <p:cNvPr id="2" name="Title 1"/>
          <p:cNvSpPr>
            <a:spLocks noGrp="1"/>
          </p:cNvSpPr>
          <p:nvPr>
            <p:ph type="title"/>
          </p:nvPr>
        </p:nvSpPr>
        <p:spPr/>
        <p:txBody>
          <a:bodyPr/>
          <a:lstStyle/>
          <a:p>
            <a:r>
              <a:rPr lang="en-US" altLang="ko-KR" dirty="0" smtClean="0"/>
              <a:t>Time to Value</a:t>
            </a:r>
            <a:endParaRPr lang="en-US" dirty="0"/>
          </a:p>
        </p:txBody>
      </p:sp>
      <p:sp>
        <p:nvSpPr>
          <p:cNvPr id="31" name="TextBox 30"/>
          <p:cNvSpPr txBox="1"/>
          <p:nvPr/>
        </p:nvSpPr>
        <p:spPr>
          <a:xfrm>
            <a:off x="6199304" y="4895759"/>
            <a:ext cx="2700285" cy="123111"/>
          </a:xfrm>
          <a:prstGeom prst="rect">
            <a:avLst/>
          </a:prstGeom>
          <a:noFill/>
        </p:spPr>
        <p:txBody>
          <a:bodyPr wrap="none" lIns="0" tIns="0" rIns="0" bIns="0" rtlCol="0">
            <a:spAutoFit/>
          </a:bodyPr>
          <a:lstStyle/>
          <a:p>
            <a:pPr algn="r" fontAlgn="base">
              <a:spcBef>
                <a:spcPts val="600"/>
              </a:spcBef>
              <a:spcAft>
                <a:spcPct val="0"/>
              </a:spcAft>
              <a:buClr>
                <a:srgbClr val="F0AB00"/>
              </a:buClr>
              <a:buSzPct val="80000"/>
            </a:pPr>
            <a:r>
              <a:rPr lang="en-US" altLang="ko-KR" sz="800" kern="0" dirty="0" smtClean="0">
                <a:solidFill>
                  <a:schemeClr val="accent2"/>
                </a:solidFill>
                <a:latin typeface="나눔고딕"/>
                <a:ea typeface="나눔고딕"/>
                <a:cs typeface="나눔고딕"/>
              </a:rPr>
              <a:t>Source: Dr. Richard </a:t>
            </a:r>
            <a:r>
              <a:rPr lang="en-US" altLang="ko-KR" sz="800" kern="0" dirty="0" err="1" smtClean="0">
                <a:solidFill>
                  <a:schemeClr val="accent2"/>
                </a:solidFill>
                <a:latin typeface="나눔고딕"/>
                <a:ea typeface="나눔고딕"/>
                <a:cs typeface="나눔고딕"/>
              </a:rPr>
              <a:t>Hackathorn</a:t>
            </a:r>
            <a:r>
              <a:rPr lang="en-US" altLang="ko-KR" sz="800" kern="0" dirty="0" smtClean="0">
                <a:solidFill>
                  <a:schemeClr val="accent2"/>
                </a:solidFill>
                <a:latin typeface="나눔고딕"/>
                <a:ea typeface="나눔고딕"/>
                <a:cs typeface="나눔고딕"/>
              </a:rPr>
              <a:t>, Bolder Technologies Inc.</a:t>
            </a:r>
            <a:endParaRPr lang="en-US" sz="800" kern="0" dirty="0" smtClean="0">
              <a:solidFill>
                <a:schemeClr val="accent2"/>
              </a:solidFill>
              <a:latin typeface="나눔고딕"/>
              <a:ea typeface="나눔고딕"/>
              <a:cs typeface="나눔고딕"/>
            </a:endParaRPr>
          </a:p>
        </p:txBody>
      </p:sp>
    </p:spTree>
    <p:extLst>
      <p:ext uri="{BB962C8B-B14F-4D97-AF65-F5344CB8AC3E}">
        <p14:creationId xmlns:p14="http://schemas.microsoft.com/office/powerpoint/2010/main" val="4151974759"/>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descr="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 y="0"/>
            <a:ext cx="9143999" cy="5143500"/>
          </a:xfrm>
          <a:prstGeom prst="rect">
            <a:avLst/>
          </a:prstGeom>
        </p:spPr>
      </p:pic>
      <p:sp>
        <p:nvSpPr>
          <p:cNvPr id="102" name="Line 8"/>
          <p:cNvSpPr>
            <a:spLocks noChangeShapeType="1"/>
          </p:cNvSpPr>
          <p:nvPr/>
        </p:nvSpPr>
        <p:spPr bwMode="auto">
          <a:xfrm flipV="1">
            <a:off x="1158089" y="1183395"/>
            <a:ext cx="10266" cy="3360618"/>
          </a:xfrm>
          <a:prstGeom prst="line">
            <a:avLst/>
          </a:prstGeom>
          <a:noFill/>
          <a:ln w="44450">
            <a:solidFill>
              <a:schemeClr val="tx1"/>
            </a:solidFill>
            <a:round/>
            <a:headEnd/>
            <a:tailEnd type="triangle" w="med" len="med"/>
          </a:ln>
        </p:spPr>
        <p:txBody>
          <a:bodyPr lIns="91425" tIns="45712" rIns="91425" bIns="45712"/>
          <a:lstStyle/>
          <a:p>
            <a:endParaRPr lang="en-GB">
              <a:latin typeface="나눔고딕"/>
              <a:ea typeface="나눔고딕"/>
              <a:cs typeface="나눔고딕"/>
            </a:endParaRPr>
          </a:p>
        </p:txBody>
      </p:sp>
      <p:sp>
        <p:nvSpPr>
          <p:cNvPr id="103" name="Line 9"/>
          <p:cNvSpPr>
            <a:spLocks noChangeShapeType="1"/>
          </p:cNvSpPr>
          <p:nvPr/>
        </p:nvSpPr>
        <p:spPr bwMode="auto">
          <a:xfrm rot="5400000" flipV="1">
            <a:off x="3952828" y="1730250"/>
            <a:ext cx="1708" cy="5625816"/>
          </a:xfrm>
          <a:prstGeom prst="line">
            <a:avLst/>
          </a:prstGeom>
          <a:noFill/>
          <a:ln w="44450">
            <a:solidFill>
              <a:schemeClr val="tx1"/>
            </a:solidFill>
            <a:round/>
            <a:headEnd/>
            <a:tailEnd type="triangle" w="med" len="med"/>
          </a:ln>
        </p:spPr>
        <p:txBody>
          <a:bodyPr lIns="91425" tIns="45712" rIns="91425" bIns="45712"/>
          <a:lstStyle/>
          <a:p>
            <a:endParaRPr lang="en-GB">
              <a:latin typeface="나눔고딕"/>
              <a:ea typeface="나눔고딕"/>
              <a:cs typeface="나눔고딕"/>
            </a:endParaRPr>
          </a:p>
        </p:txBody>
      </p:sp>
      <p:sp>
        <p:nvSpPr>
          <p:cNvPr id="104" name="Freeform 103"/>
          <p:cNvSpPr/>
          <p:nvPr/>
        </p:nvSpPr>
        <p:spPr>
          <a:xfrm>
            <a:off x="1977965" y="1719794"/>
            <a:ext cx="3887575" cy="2455792"/>
          </a:xfrm>
          <a:custGeom>
            <a:avLst/>
            <a:gdLst>
              <a:gd name="connsiteX0" fmla="*/ 0 w 4523836"/>
              <a:gd name="connsiteY0" fmla="*/ 0 h 1969111"/>
              <a:gd name="connsiteX1" fmla="*/ 713538 w 4523836"/>
              <a:gd name="connsiteY1" fmla="*/ 799060 h 1969111"/>
              <a:gd name="connsiteX2" fmla="*/ 2083533 w 4523836"/>
              <a:gd name="connsiteY2" fmla="*/ 1583850 h 1969111"/>
              <a:gd name="connsiteX3" fmla="*/ 4523836 w 4523836"/>
              <a:gd name="connsiteY3" fmla="*/ 1969111 h 1969111"/>
            </a:gdLst>
            <a:ahLst/>
            <a:cxnLst>
              <a:cxn ang="0">
                <a:pos x="connsiteX0" y="connsiteY0"/>
              </a:cxn>
              <a:cxn ang="0">
                <a:pos x="connsiteX1" y="connsiteY1"/>
              </a:cxn>
              <a:cxn ang="0">
                <a:pos x="connsiteX2" y="connsiteY2"/>
              </a:cxn>
              <a:cxn ang="0">
                <a:pos x="connsiteX3" y="connsiteY3"/>
              </a:cxn>
            </a:cxnLst>
            <a:rect l="l" t="t" r="r" b="b"/>
            <a:pathLst>
              <a:path w="4523836" h="1969111">
                <a:moveTo>
                  <a:pt x="0" y="0"/>
                </a:moveTo>
                <a:cubicBezTo>
                  <a:pt x="183141" y="267542"/>
                  <a:pt x="366283" y="535085"/>
                  <a:pt x="713538" y="799060"/>
                </a:cubicBezTo>
                <a:cubicBezTo>
                  <a:pt x="1060793" y="1063035"/>
                  <a:pt x="1448483" y="1388842"/>
                  <a:pt x="2083533" y="1583850"/>
                </a:cubicBezTo>
                <a:cubicBezTo>
                  <a:pt x="2718583" y="1778858"/>
                  <a:pt x="4041008" y="1921548"/>
                  <a:pt x="4523836" y="1969111"/>
                </a:cubicBezTo>
              </a:path>
            </a:pathLst>
          </a:custGeom>
          <a:ln w="28575"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나눔고딕"/>
              <a:ea typeface="나눔고딕"/>
              <a:cs typeface="나눔고딕"/>
            </a:endParaRPr>
          </a:p>
        </p:txBody>
      </p:sp>
      <p:cxnSp>
        <p:nvCxnSpPr>
          <p:cNvPr id="105" name="Straight Connector 104"/>
          <p:cNvCxnSpPr/>
          <p:nvPr/>
        </p:nvCxnSpPr>
        <p:spPr>
          <a:xfrm>
            <a:off x="697480" y="1658399"/>
            <a:ext cx="1006746" cy="2523"/>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97480" y="4154204"/>
            <a:ext cx="4810166" cy="1263"/>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962316" y="1780049"/>
            <a:ext cx="0" cy="3174781"/>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763067" y="4179607"/>
            <a:ext cx="0" cy="775220"/>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109" name="Rectangle 12"/>
          <p:cNvSpPr>
            <a:spLocks noChangeArrowheads="1"/>
          </p:cNvSpPr>
          <p:nvPr/>
        </p:nvSpPr>
        <p:spPr bwMode="auto">
          <a:xfrm>
            <a:off x="1704232" y="1541801"/>
            <a:ext cx="516179" cy="238249"/>
          </a:xfrm>
          <a:prstGeom prst="rect">
            <a:avLst/>
          </a:prstGeom>
          <a:solidFill>
            <a:schemeClr val="tx2">
              <a:lumMod val="40000"/>
              <a:lumOff val="60000"/>
            </a:schemeClr>
          </a:solidFill>
          <a:ln w="22225" algn="ctr">
            <a:noFill/>
            <a:miter lim="800000"/>
            <a:headEnd/>
            <a:tailEnd/>
          </a:ln>
        </p:spPr>
        <p:txBody>
          <a:bodyPr wrap="none" lIns="91425" tIns="45712" rIns="91425" bIns="45712" anchor="ctr"/>
          <a:lstStyle/>
          <a:p>
            <a:endParaRPr lang="en-US">
              <a:latin typeface="나눔고딕"/>
              <a:ea typeface="나눔고딕"/>
              <a:cs typeface="나눔고딕"/>
            </a:endParaRPr>
          </a:p>
        </p:txBody>
      </p:sp>
      <p:sp>
        <p:nvSpPr>
          <p:cNvPr id="110" name="Oval 19"/>
          <p:cNvSpPr>
            <a:spLocks noChangeArrowheads="1"/>
          </p:cNvSpPr>
          <p:nvPr/>
        </p:nvSpPr>
        <p:spPr bwMode="auto">
          <a:xfrm>
            <a:off x="2531395" y="2668532"/>
            <a:ext cx="264277" cy="261451"/>
          </a:xfrm>
          <a:prstGeom prst="ellipse">
            <a:avLst/>
          </a:prstGeom>
          <a:solidFill>
            <a:schemeClr val="tx2">
              <a:lumMod val="60000"/>
              <a:lumOff val="40000"/>
            </a:schemeClr>
          </a:solidFill>
          <a:ln w="22225" algn="ctr">
            <a:noFill/>
            <a:round/>
            <a:headEnd/>
            <a:tailEnd/>
          </a:ln>
        </p:spPr>
        <p:txBody>
          <a:bodyPr wrap="none" anchor="ctr"/>
          <a:lstStyle/>
          <a:p>
            <a:endParaRPr lang="en-US">
              <a:latin typeface="나눔고딕"/>
              <a:ea typeface="나눔고딕"/>
              <a:cs typeface="나눔고딕"/>
            </a:endParaRPr>
          </a:p>
        </p:txBody>
      </p:sp>
      <p:sp>
        <p:nvSpPr>
          <p:cNvPr id="111" name="Oval 23"/>
          <p:cNvSpPr>
            <a:spLocks noChangeArrowheads="1"/>
          </p:cNvSpPr>
          <p:nvPr/>
        </p:nvSpPr>
        <p:spPr bwMode="auto">
          <a:xfrm>
            <a:off x="3687122" y="3577126"/>
            <a:ext cx="264277" cy="261451"/>
          </a:xfrm>
          <a:prstGeom prst="ellipse">
            <a:avLst/>
          </a:prstGeom>
          <a:solidFill>
            <a:schemeClr val="tx2">
              <a:lumMod val="75000"/>
            </a:schemeClr>
          </a:solidFill>
          <a:ln w="22225" algn="ctr">
            <a:noFill/>
            <a:round/>
            <a:headEnd/>
            <a:tailEnd/>
          </a:ln>
        </p:spPr>
        <p:txBody>
          <a:bodyPr wrap="none" anchor="ctr"/>
          <a:lstStyle/>
          <a:p>
            <a:endParaRPr lang="en-US">
              <a:latin typeface="나눔고딕"/>
              <a:ea typeface="나눔고딕"/>
              <a:cs typeface="나눔고딕"/>
            </a:endParaRPr>
          </a:p>
        </p:txBody>
      </p:sp>
      <p:sp>
        <p:nvSpPr>
          <p:cNvPr id="112" name="Rectangle 27"/>
          <p:cNvSpPr>
            <a:spLocks noChangeArrowheads="1"/>
          </p:cNvSpPr>
          <p:nvPr/>
        </p:nvSpPr>
        <p:spPr bwMode="auto">
          <a:xfrm>
            <a:off x="5507646" y="4033167"/>
            <a:ext cx="510840" cy="242074"/>
          </a:xfrm>
          <a:prstGeom prst="rect">
            <a:avLst/>
          </a:prstGeom>
          <a:solidFill>
            <a:schemeClr val="tx2">
              <a:lumMod val="50000"/>
            </a:schemeClr>
          </a:solidFill>
          <a:ln w="22225" algn="ctr">
            <a:noFill/>
            <a:miter lim="800000"/>
            <a:headEnd/>
            <a:tailEnd/>
          </a:ln>
        </p:spPr>
        <p:txBody>
          <a:bodyPr wrap="none" anchor="ctr"/>
          <a:lstStyle/>
          <a:p>
            <a:endParaRPr lang="en-US">
              <a:latin typeface="나눔고딕"/>
              <a:ea typeface="나눔고딕"/>
              <a:cs typeface="나눔고딕"/>
            </a:endParaRPr>
          </a:p>
        </p:txBody>
      </p:sp>
      <p:sp>
        <p:nvSpPr>
          <p:cNvPr id="113" name="Line 8"/>
          <p:cNvSpPr>
            <a:spLocks noChangeShapeType="1"/>
          </p:cNvSpPr>
          <p:nvPr/>
        </p:nvSpPr>
        <p:spPr bwMode="auto">
          <a:xfrm flipV="1">
            <a:off x="892163" y="1691348"/>
            <a:ext cx="0" cy="886359"/>
          </a:xfrm>
          <a:prstGeom prst="line">
            <a:avLst/>
          </a:prstGeom>
          <a:noFill/>
          <a:ln w="28575" cmpd="sng">
            <a:solidFill>
              <a:schemeClr val="tx1"/>
            </a:solidFill>
            <a:round/>
            <a:headEnd type="none"/>
            <a:tailEnd type="triangle" w="med" len="med"/>
          </a:ln>
        </p:spPr>
        <p:txBody>
          <a:bodyPr lIns="91425" tIns="45712" rIns="91425" bIns="45712"/>
          <a:lstStyle/>
          <a:p>
            <a:endParaRPr lang="en-GB">
              <a:latin typeface="나눔고딕"/>
              <a:ea typeface="나눔고딕"/>
              <a:cs typeface="나눔고딕"/>
            </a:endParaRPr>
          </a:p>
        </p:txBody>
      </p:sp>
      <p:sp>
        <p:nvSpPr>
          <p:cNvPr id="114" name="Line 8"/>
          <p:cNvSpPr>
            <a:spLocks noChangeShapeType="1"/>
          </p:cNvSpPr>
          <p:nvPr/>
        </p:nvSpPr>
        <p:spPr bwMode="auto">
          <a:xfrm flipH="1" flipV="1">
            <a:off x="2014700" y="4751408"/>
            <a:ext cx="1181212" cy="0"/>
          </a:xfrm>
          <a:prstGeom prst="line">
            <a:avLst/>
          </a:prstGeom>
          <a:noFill/>
          <a:ln w="28575" cmpd="sng">
            <a:solidFill>
              <a:schemeClr val="tx1"/>
            </a:solidFill>
            <a:round/>
            <a:headEnd type="none"/>
            <a:tailEnd type="triangle" w="med" len="med"/>
          </a:ln>
        </p:spPr>
        <p:txBody>
          <a:bodyPr lIns="91425" tIns="45712" rIns="91425" bIns="45712"/>
          <a:lstStyle/>
          <a:p>
            <a:endParaRPr lang="en-GB">
              <a:latin typeface="나눔고딕"/>
              <a:ea typeface="나눔고딕"/>
              <a:cs typeface="나눔고딕"/>
            </a:endParaRPr>
          </a:p>
        </p:txBody>
      </p:sp>
      <p:sp>
        <p:nvSpPr>
          <p:cNvPr id="115" name="Line 8"/>
          <p:cNvSpPr>
            <a:spLocks noChangeShapeType="1"/>
          </p:cNvSpPr>
          <p:nvPr/>
        </p:nvSpPr>
        <p:spPr bwMode="auto">
          <a:xfrm flipV="1">
            <a:off x="892163" y="3237292"/>
            <a:ext cx="0" cy="884780"/>
          </a:xfrm>
          <a:prstGeom prst="line">
            <a:avLst/>
          </a:prstGeom>
          <a:noFill/>
          <a:ln w="28575" cmpd="sng">
            <a:solidFill>
              <a:schemeClr val="tx1"/>
            </a:solidFill>
            <a:round/>
            <a:headEnd type="triangle"/>
            <a:tailEnd type="none" w="med" len="med"/>
          </a:ln>
        </p:spPr>
        <p:txBody>
          <a:bodyPr lIns="91425" tIns="45712" rIns="91425" bIns="45712"/>
          <a:lstStyle/>
          <a:p>
            <a:endParaRPr lang="en-GB">
              <a:latin typeface="나눔고딕"/>
              <a:ea typeface="나눔고딕"/>
              <a:cs typeface="나눔고딕"/>
            </a:endParaRPr>
          </a:p>
        </p:txBody>
      </p:sp>
      <p:sp>
        <p:nvSpPr>
          <p:cNvPr id="116" name="Line 8"/>
          <p:cNvSpPr>
            <a:spLocks noChangeShapeType="1"/>
          </p:cNvSpPr>
          <p:nvPr/>
        </p:nvSpPr>
        <p:spPr bwMode="auto">
          <a:xfrm flipH="1" flipV="1">
            <a:off x="4528414" y="4751408"/>
            <a:ext cx="1182607" cy="0"/>
          </a:xfrm>
          <a:prstGeom prst="line">
            <a:avLst/>
          </a:prstGeom>
          <a:noFill/>
          <a:ln w="28575" cmpd="sng">
            <a:solidFill>
              <a:schemeClr val="tx1"/>
            </a:solidFill>
            <a:round/>
            <a:headEnd type="triangle"/>
            <a:tailEnd type="none" w="med" len="med"/>
          </a:ln>
        </p:spPr>
        <p:txBody>
          <a:bodyPr lIns="91425" tIns="45712" rIns="91425" bIns="45712"/>
          <a:lstStyle/>
          <a:p>
            <a:endParaRPr lang="en-GB">
              <a:latin typeface="나눔고딕"/>
              <a:ea typeface="나눔고딕"/>
              <a:cs typeface="나눔고딕"/>
            </a:endParaRPr>
          </a:p>
        </p:txBody>
      </p:sp>
      <p:sp>
        <p:nvSpPr>
          <p:cNvPr id="117" name="TextBox 116"/>
          <p:cNvSpPr txBox="1"/>
          <p:nvPr/>
        </p:nvSpPr>
        <p:spPr>
          <a:xfrm>
            <a:off x="572002" y="2645889"/>
            <a:ext cx="640322" cy="523220"/>
          </a:xfrm>
          <a:prstGeom prst="rect">
            <a:avLst/>
          </a:prstGeom>
          <a:noFill/>
        </p:spPr>
        <p:txBody>
          <a:bodyPr wrap="none" rtlCol="0" anchor="ctr">
            <a:spAutoFit/>
          </a:bodyPr>
          <a:lstStyle/>
          <a:p>
            <a:pPr algn="ctr"/>
            <a:r>
              <a:rPr lang="en-US" sz="1400" b="1" dirty="0" smtClean="0">
                <a:latin typeface="나눔고딕"/>
                <a:ea typeface="나눔고딕"/>
                <a:cs typeface="나눔고딕"/>
              </a:rPr>
              <a:t>Value</a:t>
            </a:r>
          </a:p>
          <a:p>
            <a:pPr algn="ctr"/>
            <a:r>
              <a:rPr lang="en-US" sz="1400" b="1" dirty="0" smtClean="0">
                <a:latin typeface="나눔고딕"/>
                <a:ea typeface="나눔고딕"/>
                <a:cs typeface="나눔고딕"/>
              </a:rPr>
              <a:t>Lost</a:t>
            </a:r>
            <a:endParaRPr lang="en-US" sz="1400" b="1" dirty="0">
              <a:latin typeface="나눔고딕"/>
              <a:ea typeface="나눔고딕"/>
              <a:cs typeface="나눔고딕"/>
            </a:endParaRPr>
          </a:p>
        </p:txBody>
      </p:sp>
      <p:sp>
        <p:nvSpPr>
          <p:cNvPr id="118" name="TextBox 117"/>
          <p:cNvSpPr txBox="1"/>
          <p:nvPr/>
        </p:nvSpPr>
        <p:spPr>
          <a:xfrm>
            <a:off x="3271801" y="4597523"/>
            <a:ext cx="1180718" cy="307777"/>
          </a:xfrm>
          <a:prstGeom prst="rect">
            <a:avLst/>
          </a:prstGeom>
          <a:noFill/>
        </p:spPr>
        <p:txBody>
          <a:bodyPr wrap="none" rtlCol="0" anchor="ctr">
            <a:spAutoFit/>
          </a:bodyPr>
          <a:lstStyle/>
          <a:p>
            <a:pPr algn="ctr"/>
            <a:r>
              <a:rPr lang="en-US" sz="1400" b="1" dirty="0" smtClean="0">
                <a:latin typeface="나눔고딕"/>
                <a:ea typeface="나눔고딕"/>
                <a:cs typeface="나눔고딕"/>
              </a:rPr>
              <a:t>Action Time</a:t>
            </a:r>
            <a:endParaRPr lang="en-US" sz="1400" b="1" dirty="0">
              <a:latin typeface="나눔고딕"/>
              <a:ea typeface="나눔고딕"/>
              <a:cs typeface="나눔고딕"/>
            </a:endParaRPr>
          </a:p>
        </p:txBody>
      </p:sp>
      <p:sp>
        <p:nvSpPr>
          <p:cNvPr id="119" name="TextBox 118"/>
          <p:cNvSpPr txBox="1"/>
          <p:nvPr/>
        </p:nvSpPr>
        <p:spPr>
          <a:xfrm>
            <a:off x="815653" y="852933"/>
            <a:ext cx="705415" cy="338554"/>
          </a:xfrm>
          <a:prstGeom prst="rect">
            <a:avLst/>
          </a:prstGeom>
          <a:noFill/>
        </p:spPr>
        <p:txBody>
          <a:bodyPr wrap="none" rtlCol="0" anchor="ctr">
            <a:spAutoFit/>
          </a:bodyPr>
          <a:lstStyle/>
          <a:p>
            <a:pPr algn="ctr"/>
            <a:r>
              <a:rPr lang="en-US" b="1" dirty="0" smtClean="0">
                <a:latin typeface="나눔고딕"/>
                <a:ea typeface="나눔고딕"/>
                <a:cs typeface="나눔고딕"/>
              </a:rPr>
              <a:t>Value</a:t>
            </a:r>
            <a:endParaRPr lang="en-US" b="1" dirty="0">
              <a:latin typeface="나눔고딕"/>
              <a:ea typeface="나눔고딕"/>
              <a:cs typeface="나눔고딕"/>
            </a:endParaRPr>
          </a:p>
        </p:txBody>
      </p:sp>
      <p:sp>
        <p:nvSpPr>
          <p:cNvPr id="120" name="TextBox 119"/>
          <p:cNvSpPr txBox="1"/>
          <p:nvPr/>
        </p:nvSpPr>
        <p:spPr>
          <a:xfrm>
            <a:off x="6806745" y="4341800"/>
            <a:ext cx="644274" cy="338554"/>
          </a:xfrm>
          <a:prstGeom prst="rect">
            <a:avLst/>
          </a:prstGeom>
          <a:noFill/>
        </p:spPr>
        <p:txBody>
          <a:bodyPr wrap="none" rtlCol="0" anchor="ctr">
            <a:spAutoFit/>
          </a:bodyPr>
          <a:lstStyle/>
          <a:p>
            <a:pPr algn="ctr"/>
            <a:r>
              <a:rPr lang="en-US" b="1" dirty="0" smtClean="0">
                <a:latin typeface="나눔고딕"/>
                <a:ea typeface="나눔고딕"/>
                <a:cs typeface="나눔고딕"/>
              </a:rPr>
              <a:t>Time</a:t>
            </a:r>
            <a:endParaRPr lang="en-US" b="1" dirty="0">
              <a:latin typeface="나눔고딕"/>
              <a:ea typeface="나눔고딕"/>
              <a:cs typeface="나눔고딕"/>
            </a:endParaRPr>
          </a:p>
        </p:txBody>
      </p:sp>
      <p:sp>
        <p:nvSpPr>
          <p:cNvPr id="121" name="TextBox 120"/>
          <p:cNvSpPr txBox="1"/>
          <p:nvPr/>
        </p:nvSpPr>
        <p:spPr>
          <a:xfrm>
            <a:off x="2355719" y="2001995"/>
            <a:ext cx="723275" cy="461665"/>
          </a:xfrm>
          <a:prstGeom prst="rect">
            <a:avLst/>
          </a:prstGeom>
          <a:noFill/>
        </p:spPr>
        <p:txBody>
          <a:bodyPr wrap="none" rtlCol="0" anchor="ctr">
            <a:spAutoFit/>
          </a:bodyPr>
          <a:lstStyle/>
          <a:p>
            <a:r>
              <a:rPr lang="en-US" sz="1200" dirty="0" smtClean="0">
                <a:latin typeface="나눔고딕"/>
                <a:ea typeface="나눔고딕"/>
                <a:cs typeface="나눔고딕"/>
              </a:rPr>
              <a:t>Data</a:t>
            </a:r>
          </a:p>
          <a:p>
            <a:r>
              <a:rPr lang="en-US" sz="1200" dirty="0" smtClean="0">
                <a:latin typeface="나눔고딕"/>
                <a:ea typeface="나눔고딕"/>
                <a:cs typeface="나눔고딕"/>
              </a:rPr>
              <a:t>Latency</a:t>
            </a:r>
            <a:endParaRPr lang="en-US" sz="1200" dirty="0">
              <a:latin typeface="나눔고딕"/>
              <a:ea typeface="나눔고딕"/>
              <a:cs typeface="나눔고딕"/>
            </a:endParaRPr>
          </a:p>
        </p:txBody>
      </p:sp>
      <p:sp>
        <p:nvSpPr>
          <p:cNvPr id="122" name="TextBox 121"/>
          <p:cNvSpPr txBox="1"/>
          <p:nvPr/>
        </p:nvSpPr>
        <p:spPr>
          <a:xfrm>
            <a:off x="2472643" y="3311964"/>
            <a:ext cx="750041" cy="461665"/>
          </a:xfrm>
          <a:prstGeom prst="rect">
            <a:avLst/>
          </a:prstGeom>
          <a:noFill/>
        </p:spPr>
        <p:txBody>
          <a:bodyPr wrap="none" rtlCol="0" anchor="ctr">
            <a:spAutoFit/>
          </a:bodyPr>
          <a:lstStyle/>
          <a:p>
            <a:pPr algn="r"/>
            <a:r>
              <a:rPr lang="en-US" sz="1200" dirty="0" smtClean="0">
                <a:latin typeface="나눔고딕"/>
                <a:ea typeface="나눔고딕"/>
                <a:cs typeface="나눔고딕"/>
              </a:rPr>
              <a:t>Analysis</a:t>
            </a:r>
          </a:p>
          <a:p>
            <a:pPr algn="r"/>
            <a:r>
              <a:rPr lang="en-US" sz="1200" dirty="0" smtClean="0">
                <a:latin typeface="나눔고딕"/>
                <a:ea typeface="나눔고딕"/>
                <a:cs typeface="나눔고딕"/>
              </a:rPr>
              <a:t>Latency</a:t>
            </a:r>
            <a:endParaRPr lang="en-US" sz="1200" dirty="0">
              <a:latin typeface="나눔고딕"/>
              <a:ea typeface="나눔고딕"/>
              <a:cs typeface="나눔고딕"/>
            </a:endParaRPr>
          </a:p>
        </p:txBody>
      </p:sp>
      <p:sp>
        <p:nvSpPr>
          <p:cNvPr id="123" name="TextBox 122"/>
          <p:cNvSpPr txBox="1"/>
          <p:nvPr/>
        </p:nvSpPr>
        <p:spPr>
          <a:xfrm>
            <a:off x="4056708" y="3903277"/>
            <a:ext cx="781126" cy="461665"/>
          </a:xfrm>
          <a:prstGeom prst="rect">
            <a:avLst/>
          </a:prstGeom>
          <a:noFill/>
        </p:spPr>
        <p:txBody>
          <a:bodyPr wrap="none" rtlCol="0" anchor="ctr">
            <a:spAutoFit/>
          </a:bodyPr>
          <a:lstStyle/>
          <a:p>
            <a:pPr algn="ctr"/>
            <a:r>
              <a:rPr lang="en-US" sz="1200" dirty="0" smtClean="0">
                <a:latin typeface="나눔고딕"/>
                <a:ea typeface="나눔고딕"/>
                <a:cs typeface="나눔고딕"/>
              </a:rPr>
              <a:t>Decision</a:t>
            </a:r>
          </a:p>
          <a:p>
            <a:pPr algn="ctr"/>
            <a:r>
              <a:rPr lang="en-US" sz="1200" dirty="0" smtClean="0">
                <a:latin typeface="나눔고딕"/>
                <a:ea typeface="나눔고딕"/>
                <a:cs typeface="나눔고딕"/>
              </a:rPr>
              <a:t>Latency</a:t>
            </a:r>
            <a:endParaRPr lang="en-US" sz="1200" dirty="0">
              <a:latin typeface="나눔고딕"/>
              <a:ea typeface="나눔고딕"/>
              <a:cs typeface="나눔고딕"/>
            </a:endParaRPr>
          </a:p>
        </p:txBody>
      </p:sp>
      <p:sp>
        <p:nvSpPr>
          <p:cNvPr id="2" name="Title 1"/>
          <p:cNvSpPr>
            <a:spLocks noGrp="1"/>
          </p:cNvSpPr>
          <p:nvPr>
            <p:ph type="title"/>
          </p:nvPr>
        </p:nvSpPr>
        <p:spPr/>
        <p:txBody>
          <a:bodyPr/>
          <a:lstStyle/>
          <a:p>
            <a:r>
              <a:rPr lang="en-US" altLang="ko-KR" dirty="0" smtClean="0"/>
              <a:t>Time to Value</a:t>
            </a:r>
            <a:endParaRPr lang="en-US" dirty="0"/>
          </a:p>
        </p:txBody>
      </p:sp>
      <p:grpSp>
        <p:nvGrpSpPr>
          <p:cNvPr id="6" name="Group 5"/>
          <p:cNvGrpSpPr/>
          <p:nvPr/>
        </p:nvGrpSpPr>
        <p:grpSpPr>
          <a:xfrm>
            <a:off x="2204768" y="1481241"/>
            <a:ext cx="5194774" cy="2819593"/>
            <a:chOff x="2204768" y="1481236"/>
            <a:chExt cx="5194774" cy="2819593"/>
          </a:xfrm>
        </p:grpSpPr>
        <p:sp>
          <p:nvSpPr>
            <p:cNvPr id="128" name="TextBox 127"/>
            <p:cNvSpPr txBox="1"/>
            <p:nvPr/>
          </p:nvSpPr>
          <p:spPr>
            <a:xfrm>
              <a:off x="2204768" y="1481236"/>
              <a:ext cx="1569660" cy="338554"/>
            </a:xfrm>
            <a:prstGeom prst="rect">
              <a:avLst/>
            </a:prstGeom>
            <a:noFill/>
          </p:spPr>
          <p:txBody>
            <a:bodyPr wrap="none" rtlCol="0" anchor="ctr">
              <a:spAutoFit/>
            </a:bodyPr>
            <a:lstStyle/>
            <a:p>
              <a:pPr algn="ctr"/>
              <a:r>
                <a:rPr lang="en-US" sz="1600" b="1" dirty="0" smtClean="0">
                  <a:latin typeface="나눔고딕"/>
                  <a:ea typeface="나눔고딕"/>
                  <a:cs typeface="나눔고딕"/>
                </a:rPr>
                <a:t>Business Event</a:t>
              </a:r>
              <a:endParaRPr lang="en-US" sz="1600" b="1" dirty="0">
                <a:latin typeface="나눔고딕"/>
                <a:ea typeface="나눔고딕"/>
                <a:cs typeface="나눔고딕"/>
              </a:endParaRPr>
            </a:p>
          </p:txBody>
        </p:sp>
        <p:sp>
          <p:nvSpPr>
            <p:cNvPr id="129" name="TextBox 128"/>
            <p:cNvSpPr txBox="1"/>
            <p:nvPr/>
          </p:nvSpPr>
          <p:spPr>
            <a:xfrm>
              <a:off x="2743616" y="2603900"/>
              <a:ext cx="3647922" cy="338554"/>
            </a:xfrm>
            <a:prstGeom prst="rect">
              <a:avLst/>
            </a:prstGeom>
            <a:noFill/>
          </p:spPr>
          <p:txBody>
            <a:bodyPr wrap="none" rtlCol="0" anchor="ctr">
              <a:spAutoFit/>
            </a:bodyPr>
            <a:lstStyle/>
            <a:p>
              <a:pPr algn="ctr"/>
              <a:r>
                <a:rPr lang="en-US" sz="1600" b="1" dirty="0" smtClean="0">
                  <a:latin typeface="나눔고딕"/>
                  <a:ea typeface="나눔고딕"/>
                  <a:cs typeface="나눔고딕"/>
                </a:rPr>
                <a:t>Data Integrated &amp; Ready for Analysis</a:t>
              </a:r>
              <a:endParaRPr lang="en-US" sz="1600" b="1" dirty="0">
                <a:latin typeface="나눔고딕"/>
                <a:ea typeface="나눔고딕"/>
                <a:cs typeface="나눔고딕"/>
              </a:endParaRPr>
            </a:p>
          </p:txBody>
        </p:sp>
        <p:sp>
          <p:nvSpPr>
            <p:cNvPr id="130" name="TextBox 129"/>
            <p:cNvSpPr txBox="1"/>
            <p:nvPr/>
          </p:nvSpPr>
          <p:spPr>
            <a:xfrm>
              <a:off x="3914212" y="3445812"/>
              <a:ext cx="2242424" cy="338554"/>
            </a:xfrm>
            <a:prstGeom prst="rect">
              <a:avLst/>
            </a:prstGeom>
            <a:noFill/>
          </p:spPr>
          <p:txBody>
            <a:bodyPr wrap="none" rtlCol="0" anchor="ctr">
              <a:spAutoFit/>
            </a:bodyPr>
            <a:lstStyle/>
            <a:p>
              <a:pPr algn="ctr"/>
              <a:r>
                <a:rPr lang="en-US" sz="1600" b="1" dirty="0" smtClean="0">
                  <a:latin typeface="나눔고딕"/>
                  <a:ea typeface="나눔고딕"/>
                  <a:cs typeface="나눔고딕"/>
                </a:rPr>
                <a:t>Information Delivered</a:t>
              </a:r>
              <a:endParaRPr lang="en-US" sz="1600" b="1" dirty="0">
                <a:latin typeface="나눔고딕"/>
                <a:ea typeface="나눔고딕"/>
                <a:cs typeface="나눔고딕"/>
              </a:endParaRPr>
            </a:p>
          </p:txBody>
        </p:sp>
        <p:sp>
          <p:nvSpPr>
            <p:cNvPr id="131" name="TextBox 130"/>
            <p:cNvSpPr txBox="1"/>
            <p:nvPr/>
          </p:nvSpPr>
          <p:spPr>
            <a:xfrm>
              <a:off x="5987892" y="3962275"/>
              <a:ext cx="1411650" cy="338554"/>
            </a:xfrm>
            <a:prstGeom prst="rect">
              <a:avLst/>
            </a:prstGeom>
            <a:noFill/>
          </p:spPr>
          <p:txBody>
            <a:bodyPr wrap="none" rtlCol="0" anchor="ctr">
              <a:spAutoFit/>
            </a:bodyPr>
            <a:lstStyle/>
            <a:p>
              <a:pPr algn="ctr"/>
              <a:r>
                <a:rPr lang="en-US" sz="1600" b="1" dirty="0" smtClean="0">
                  <a:latin typeface="나눔고딕"/>
                  <a:ea typeface="나눔고딕"/>
                  <a:cs typeface="나눔고딕"/>
                </a:rPr>
                <a:t>Action Taken</a:t>
              </a:r>
              <a:endParaRPr lang="en-US" sz="1600" b="1" dirty="0">
                <a:latin typeface="나눔고딕"/>
                <a:ea typeface="나눔고딕"/>
                <a:cs typeface="나눔고딕"/>
              </a:endParaRPr>
            </a:p>
          </p:txBody>
        </p:sp>
      </p:grpSp>
      <p:sp>
        <p:nvSpPr>
          <p:cNvPr id="31" name="TextBox 30"/>
          <p:cNvSpPr txBox="1"/>
          <p:nvPr/>
        </p:nvSpPr>
        <p:spPr>
          <a:xfrm>
            <a:off x="6199304" y="4895759"/>
            <a:ext cx="2700285" cy="123111"/>
          </a:xfrm>
          <a:prstGeom prst="rect">
            <a:avLst/>
          </a:prstGeom>
          <a:noFill/>
        </p:spPr>
        <p:txBody>
          <a:bodyPr wrap="none" lIns="0" tIns="0" rIns="0" bIns="0" rtlCol="0">
            <a:spAutoFit/>
          </a:bodyPr>
          <a:lstStyle/>
          <a:p>
            <a:pPr algn="r" fontAlgn="base">
              <a:spcBef>
                <a:spcPts val="600"/>
              </a:spcBef>
              <a:spcAft>
                <a:spcPct val="0"/>
              </a:spcAft>
              <a:buClr>
                <a:srgbClr val="F0AB00"/>
              </a:buClr>
              <a:buSzPct val="80000"/>
            </a:pPr>
            <a:r>
              <a:rPr lang="en-US" altLang="ko-KR" sz="800" kern="0" dirty="0" smtClean="0">
                <a:solidFill>
                  <a:schemeClr val="accent2"/>
                </a:solidFill>
                <a:latin typeface="나눔고딕"/>
                <a:ea typeface="나눔고딕"/>
                <a:cs typeface="나눔고딕"/>
              </a:rPr>
              <a:t>Source: Dr. Richard </a:t>
            </a:r>
            <a:r>
              <a:rPr lang="en-US" altLang="ko-KR" sz="800" kern="0" dirty="0" err="1" smtClean="0">
                <a:solidFill>
                  <a:schemeClr val="accent2"/>
                </a:solidFill>
                <a:latin typeface="나눔고딕"/>
                <a:ea typeface="나눔고딕"/>
                <a:cs typeface="나눔고딕"/>
              </a:rPr>
              <a:t>Hackathorn</a:t>
            </a:r>
            <a:r>
              <a:rPr lang="en-US" altLang="ko-KR" sz="800" kern="0" dirty="0" smtClean="0">
                <a:solidFill>
                  <a:schemeClr val="accent2"/>
                </a:solidFill>
                <a:latin typeface="나눔고딕"/>
                <a:ea typeface="나눔고딕"/>
                <a:cs typeface="나눔고딕"/>
              </a:rPr>
              <a:t>, Bolder Technologies Inc.</a:t>
            </a:r>
            <a:endParaRPr lang="en-US" sz="800" kern="0" dirty="0" smtClean="0">
              <a:solidFill>
                <a:schemeClr val="accent2"/>
              </a:solidFill>
              <a:latin typeface="나눔고딕"/>
              <a:ea typeface="나눔고딕"/>
              <a:cs typeface="나눔고딕"/>
            </a:endParaRPr>
          </a:p>
        </p:txBody>
      </p:sp>
    </p:spTree>
    <p:extLst>
      <p:ext uri="{BB962C8B-B14F-4D97-AF65-F5344CB8AC3E}">
        <p14:creationId xmlns:p14="http://schemas.microsoft.com/office/powerpoint/2010/main" val="3144381523"/>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descr="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 y="0"/>
            <a:ext cx="9143999" cy="5143500"/>
          </a:xfrm>
          <a:prstGeom prst="rect">
            <a:avLst/>
          </a:prstGeom>
        </p:spPr>
      </p:pic>
      <p:sp>
        <p:nvSpPr>
          <p:cNvPr id="2" name="Title 1"/>
          <p:cNvSpPr>
            <a:spLocks noGrp="1"/>
          </p:cNvSpPr>
          <p:nvPr>
            <p:ph type="title"/>
          </p:nvPr>
        </p:nvSpPr>
        <p:spPr/>
        <p:txBody>
          <a:bodyPr/>
          <a:lstStyle/>
          <a:p>
            <a:r>
              <a:rPr lang="en-US" altLang="ko-KR" dirty="0" smtClean="0"/>
              <a:t>Time to Value</a:t>
            </a:r>
            <a:endParaRPr lang="en-US" dirty="0"/>
          </a:p>
        </p:txBody>
      </p:sp>
      <p:sp>
        <p:nvSpPr>
          <p:cNvPr id="75" name="Line 8"/>
          <p:cNvSpPr>
            <a:spLocks noChangeShapeType="1"/>
          </p:cNvSpPr>
          <p:nvPr/>
        </p:nvSpPr>
        <p:spPr bwMode="auto">
          <a:xfrm flipV="1">
            <a:off x="1158089" y="1183395"/>
            <a:ext cx="10266" cy="3360618"/>
          </a:xfrm>
          <a:prstGeom prst="line">
            <a:avLst/>
          </a:prstGeom>
          <a:noFill/>
          <a:ln w="44450">
            <a:solidFill>
              <a:schemeClr val="tx1"/>
            </a:solidFill>
            <a:round/>
            <a:headEnd/>
            <a:tailEnd type="triangle" w="med" len="med"/>
          </a:ln>
        </p:spPr>
        <p:txBody>
          <a:bodyPr lIns="91425" tIns="45712" rIns="91425" bIns="45712"/>
          <a:lstStyle/>
          <a:p>
            <a:endParaRPr lang="en-GB">
              <a:latin typeface="나눔고딕"/>
              <a:ea typeface="나눔고딕"/>
              <a:cs typeface="나눔고딕"/>
            </a:endParaRPr>
          </a:p>
        </p:txBody>
      </p:sp>
      <p:sp>
        <p:nvSpPr>
          <p:cNvPr id="76" name="Line 9"/>
          <p:cNvSpPr>
            <a:spLocks noChangeShapeType="1"/>
          </p:cNvSpPr>
          <p:nvPr/>
        </p:nvSpPr>
        <p:spPr bwMode="auto">
          <a:xfrm rot="5400000" flipV="1">
            <a:off x="3952828" y="1730250"/>
            <a:ext cx="1708" cy="5625816"/>
          </a:xfrm>
          <a:prstGeom prst="line">
            <a:avLst/>
          </a:prstGeom>
          <a:noFill/>
          <a:ln w="44450">
            <a:solidFill>
              <a:schemeClr val="tx1"/>
            </a:solidFill>
            <a:round/>
            <a:headEnd/>
            <a:tailEnd type="triangle" w="med" len="med"/>
          </a:ln>
        </p:spPr>
        <p:txBody>
          <a:bodyPr lIns="91425" tIns="45712" rIns="91425" bIns="45712"/>
          <a:lstStyle/>
          <a:p>
            <a:endParaRPr lang="en-GB">
              <a:latin typeface="나눔고딕"/>
              <a:ea typeface="나눔고딕"/>
              <a:cs typeface="나눔고딕"/>
            </a:endParaRPr>
          </a:p>
        </p:txBody>
      </p:sp>
      <p:sp>
        <p:nvSpPr>
          <p:cNvPr id="77" name="Freeform 76"/>
          <p:cNvSpPr/>
          <p:nvPr/>
        </p:nvSpPr>
        <p:spPr>
          <a:xfrm>
            <a:off x="1977965" y="1719794"/>
            <a:ext cx="3887575" cy="2455792"/>
          </a:xfrm>
          <a:custGeom>
            <a:avLst/>
            <a:gdLst>
              <a:gd name="connsiteX0" fmla="*/ 0 w 4523836"/>
              <a:gd name="connsiteY0" fmla="*/ 0 h 1969111"/>
              <a:gd name="connsiteX1" fmla="*/ 713538 w 4523836"/>
              <a:gd name="connsiteY1" fmla="*/ 799060 h 1969111"/>
              <a:gd name="connsiteX2" fmla="*/ 2083533 w 4523836"/>
              <a:gd name="connsiteY2" fmla="*/ 1583850 h 1969111"/>
              <a:gd name="connsiteX3" fmla="*/ 4523836 w 4523836"/>
              <a:gd name="connsiteY3" fmla="*/ 1969111 h 1969111"/>
            </a:gdLst>
            <a:ahLst/>
            <a:cxnLst>
              <a:cxn ang="0">
                <a:pos x="connsiteX0" y="connsiteY0"/>
              </a:cxn>
              <a:cxn ang="0">
                <a:pos x="connsiteX1" y="connsiteY1"/>
              </a:cxn>
              <a:cxn ang="0">
                <a:pos x="connsiteX2" y="connsiteY2"/>
              </a:cxn>
              <a:cxn ang="0">
                <a:pos x="connsiteX3" y="connsiteY3"/>
              </a:cxn>
            </a:cxnLst>
            <a:rect l="l" t="t" r="r" b="b"/>
            <a:pathLst>
              <a:path w="4523836" h="1969111">
                <a:moveTo>
                  <a:pt x="0" y="0"/>
                </a:moveTo>
                <a:cubicBezTo>
                  <a:pt x="183141" y="267542"/>
                  <a:pt x="366283" y="535085"/>
                  <a:pt x="713538" y="799060"/>
                </a:cubicBezTo>
                <a:cubicBezTo>
                  <a:pt x="1060793" y="1063035"/>
                  <a:pt x="1448483" y="1388842"/>
                  <a:pt x="2083533" y="1583850"/>
                </a:cubicBezTo>
                <a:cubicBezTo>
                  <a:pt x="2718583" y="1778858"/>
                  <a:pt x="4041008" y="1921548"/>
                  <a:pt x="4523836" y="1969111"/>
                </a:cubicBezTo>
              </a:path>
            </a:pathLst>
          </a:custGeom>
          <a:ln w="28575"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나눔고딕"/>
              <a:ea typeface="나눔고딕"/>
              <a:cs typeface="나눔고딕"/>
            </a:endParaRPr>
          </a:p>
        </p:txBody>
      </p:sp>
      <p:cxnSp>
        <p:nvCxnSpPr>
          <p:cNvPr id="78" name="Straight Connector 77"/>
          <p:cNvCxnSpPr/>
          <p:nvPr/>
        </p:nvCxnSpPr>
        <p:spPr>
          <a:xfrm>
            <a:off x="697480" y="1658399"/>
            <a:ext cx="1006746" cy="2523"/>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697480" y="4154204"/>
            <a:ext cx="4810166" cy="1263"/>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962316" y="1780049"/>
            <a:ext cx="0" cy="3174781"/>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763067" y="4179607"/>
            <a:ext cx="0" cy="775220"/>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82" name="Rectangle 12"/>
          <p:cNvSpPr>
            <a:spLocks noChangeArrowheads="1"/>
          </p:cNvSpPr>
          <p:nvPr/>
        </p:nvSpPr>
        <p:spPr bwMode="auto">
          <a:xfrm>
            <a:off x="1704232" y="1541801"/>
            <a:ext cx="516179" cy="238249"/>
          </a:xfrm>
          <a:prstGeom prst="rect">
            <a:avLst/>
          </a:prstGeom>
          <a:solidFill>
            <a:schemeClr val="tx2">
              <a:lumMod val="40000"/>
              <a:lumOff val="60000"/>
            </a:schemeClr>
          </a:solidFill>
          <a:ln w="22225" algn="ctr">
            <a:noFill/>
            <a:miter lim="800000"/>
            <a:headEnd/>
            <a:tailEnd/>
          </a:ln>
        </p:spPr>
        <p:txBody>
          <a:bodyPr wrap="none" lIns="91425" tIns="45712" rIns="91425" bIns="45712" anchor="ctr"/>
          <a:lstStyle/>
          <a:p>
            <a:endParaRPr lang="en-US">
              <a:latin typeface="나눔고딕"/>
              <a:ea typeface="나눔고딕"/>
              <a:cs typeface="나눔고딕"/>
            </a:endParaRPr>
          </a:p>
        </p:txBody>
      </p:sp>
      <p:sp>
        <p:nvSpPr>
          <p:cNvPr id="83" name="Oval 19"/>
          <p:cNvSpPr>
            <a:spLocks noChangeArrowheads="1"/>
          </p:cNvSpPr>
          <p:nvPr/>
        </p:nvSpPr>
        <p:spPr bwMode="auto">
          <a:xfrm>
            <a:off x="2531395" y="2668532"/>
            <a:ext cx="264277" cy="261451"/>
          </a:xfrm>
          <a:prstGeom prst="ellipse">
            <a:avLst/>
          </a:prstGeom>
          <a:solidFill>
            <a:schemeClr val="tx2">
              <a:lumMod val="60000"/>
              <a:lumOff val="40000"/>
            </a:schemeClr>
          </a:solidFill>
          <a:ln w="22225" algn="ctr">
            <a:noFill/>
            <a:round/>
            <a:headEnd/>
            <a:tailEnd/>
          </a:ln>
        </p:spPr>
        <p:txBody>
          <a:bodyPr wrap="none" anchor="ctr"/>
          <a:lstStyle/>
          <a:p>
            <a:endParaRPr lang="en-US">
              <a:latin typeface="나눔고딕"/>
              <a:ea typeface="나눔고딕"/>
              <a:cs typeface="나눔고딕"/>
            </a:endParaRPr>
          </a:p>
        </p:txBody>
      </p:sp>
      <p:sp>
        <p:nvSpPr>
          <p:cNvPr id="84" name="Oval 23"/>
          <p:cNvSpPr>
            <a:spLocks noChangeArrowheads="1"/>
          </p:cNvSpPr>
          <p:nvPr/>
        </p:nvSpPr>
        <p:spPr bwMode="auto">
          <a:xfrm>
            <a:off x="3687122" y="3577126"/>
            <a:ext cx="264277" cy="261451"/>
          </a:xfrm>
          <a:prstGeom prst="ellipse">
            <a:avLst/>
          </a:prstGeom>
          <a:solidFill>
            <a:schemeClr val="tx2">
              <a:lumMod val="75000"/>
            </a:schemeClr>
          </a:solidFill>
          <a:ln w="22225" algn="ctr">
            <a:noFill/>
            <a:round/>
            <a:headEnd/>
            <a:tailEnd/>
          </a:ln>
        </p:spPr>
        <p:txBody>
          <a:bodyPr wrap="none" anchor="ctr"/>
          <a:lstStyle/>
          <a:p>
            <a:endParaRPr lang="en-US">
              <a:latin typeface="나눔고딕"/>
              <a:ea typeface="나눔고딕"/>
              <a:cs typeface="나눔고딕"/>
            </a:endParaRPr>
          </a:p>
        </p:txBody>
      </p:sp>
      <p:sp>
        <p:nvSpPr>
          <p:cNvPr id="85" name="Rectangle 27"/>
          <p:cNvSpPr>
            <a:spLocks noChangeArrowheads="1"/>
          </p:cNvSpPr>
          <p:nvPr/>
        </p:nvSpPr>
        <p:spPr bwMode="auto">
          <a:xfrm>
            <a:off x="5507646" y="4033167"/>
            <a:ext cx="510840" cy="242074"/>
          </a:xfrm>
          <a:prstGeom prst="rect">
            <a:avLst/>
          </a:prstGeom>
          <a:solidFill>
            <a:schemeClr val="tx2">
              <a:lumMod val="50000"/>
            </a:schemeClr>
          </a:solidFill>
          <a:ln w="22225" algn="ctr">
            <a:noFill/>
            <a:miter lim="800000"/>
            <a:headEnd/>
            <a:tailEnd/>
          </a:ln>
        </p:spPr>
        <p:txBody>
          <a:bodyPr wrap="none" anchor="ctr"/>
          <a:lstStyle/>
          <a:p>
            <a:endParaRPr lang="en-US">
              <a:latin typeface="나눔고딕"/>
              <a:ea typeface="나눔고딕"/>
              <a:cs typeface="나눔고딕"/>
            </a:endParaRPr>
          </a:p>
        </p:txBody>
      </p:sp>
      <p:sp>
        <p:nvSpPr>
          <p:cNvPr id="86" name="Line 8"/>
          <p:cNvSpPr>
            <a:spLocks noChangeShapeType="1"/>
          </p:cNvSpPr>
          <p:nvPr/>
        </p:nvSpPr>
        <p:spPr bwMode="auto">
          <a:xfrm flipV="1">
            <a:off x="892163" y="1691348"/>
            <a:ext cx="0" cy="886359"/>
          </a:xfrm>
          <a:prstGeom prst="line">
            <a:avLst/>
          </a:prstGeom>
          <a:noFill/>
          <a:ln w="28575" cmpd="sng">
            <a:solidFill>
              <a:schemeClr val="tx1"/>
            </a:solidFill>
            <a:round/>
            <a:headEnd type="none"/>
            <a:tailEnd type="triangle" w="med" len="med"/>
          </a:ln>
        </p:spPr>
        <p:txBody>
          <a:bodyPr lIns="91425" tIns="45712" rIns="91425" bIns="45712"/>
          <a:lstStyle/>
          <a:p>
            <a:endParaRPr lang="en-GB">
              <a:latin typeface="나눔고딕"/>
              <a:ea typeface="나눔고딕"/>
              <a:cs typeface="나눔고딕"/>
            </a:endParaRPr>
          </a:p>
        </p:txBody>
      </p:sp>
      <p:sp>
        <p:nvSpPr>
          <p:cNvPr id="87" name="Line 8"/>
          <p:cNvSpPr>
            <a:spLocks noChangeShapeType="1"/>
          </p:cNvSpPr>
          <p:nvPr/>
        </p:nvSpPr>
        <p:spPr bwMode="auto">
          <a:xfrm flipH="1" flipV="1">
            <a:off x="2014700" y="4751408"/>
            <a:ext cx="1181212" cy="0"/>
          </a:xfrm>
          <a:prstGeom prst="line">
            <a:avLst/>
          </a:prstGeom>
          <a:noFill/>
          <a:ln w="28575" cmpd="sng">
            <a:solidFill>
              <a:schemeClr val="tx1"/>
            </a:solidFill>
            <a:round/>
            <a:headEnd type="none"/>
            <a:tailEnd type="triangle" w="med" len="med"/>
          </a:ln>
        </p:spPr>
        <p:txBody>
          <a:bodyPr lIns="91425" tIns="45712" rIns="91425" bIns="45712"/>
          <a:lstStyle/>
          <a:p>
            <a:endParaRPr lang="en-GB">
              <a:latin typeface="나눔고딕"/>
              <a:ea typeface="나눔고딕"/>
              <a:cs typeface="나눔고딕"/>
            </a:endParaRPr>
          </a:p>
        </p:txBody>
      </p:sp>
      <p:sp>
        <p:nvSpPr>
          <p:cNvPr id="88" name="Line 8"/>
          <p:cNvSpPr>
            <a:spLocks noChangeShapeType="1"/>
          </p:cNvSpPr>
          <p:nvPr/>
        </p:nvSpPr>
        <p:spPr bwMode="auto">
          <a:xfrm flipV="1">
            <a:off x="892163" y="3237292"/>
            <a:ext cx="0" cy="884780"/>
          </a:xfrm>
          <a:prstGeom prst="line">
            <a:avLst/>
          </a:prstGeom>
          <a:noFill/>
          <a:ln w="28575" cmpd="sng">
            <a:solidFill>
              <a:schemeClr val="tx1"/>
            </a:solidFill>
            <a:round/>
            <a:headEnd type="triangle"/>
            <a:tailEnd type="none" w="med" len="med"/>
          </a:ln>
        </p:spPr>
        <p:txBody>
          <a:bodyPr lIns="91425" tIns="45712" rIns="91425" bIns="45712"/>
          <a:lstStyle/>
          <a:p>
            <a:endParaRPr lang="en-GB">
              <a:latin typeface="나눔고딕"/>
              <a:ea typeface="나눔고딕"/>
              <a:cs typeface="나눔고딕"/>
            </a:endParaRPr>
          </a:p>
        </p:txBody>
      </p:sp>
      <p:sp>
        <p:nvSpPr>
          <p:cNvPr id="89" name="Line 8"/>
          <p:cNvSpPr>
            <a:spLocks noChangeShapeType="1"/>
          </p:cNvSpPr>
          <p:nvPr/>
        </p:nvSpPr>
        <p:spPr bwMode="auto">
          <a:xfrm flipH="1" flipV="1">
            <a:off x="4528414" y="4751408"/>
            <a:ext cx="1182607" cy="0"/>
          </a:xfrm>
          <a:prstGeom prst="line">
            <a:avLst/>
          </a:prstGeom>
          <a:noFill/>
          <a:ln w="28575" cmpd="sng">
            <a:solidFill>
              <a:schemeClr val="tx1"/>
            </a:solidFill>
            <a:round/>
            <a:headEnd type="triangle"/>
            <a:tailEnd type="none" w="med" len="med"/>
          </a:ln>
        </p:spPr>
        <p:txBody>
          <a:bodyPr lIns="91425" tIns="45712" rIns="91425" bIns="45712"/>
          <a:lstStyle/>
          <a:p>
            <a:endParaRPr lang="en-GB">
              <a:latin typeface="나눔고딕"/>
              <a:ea typeface="나눔고딕"/>
              <a:cs typeface="나눔고딕"/>
            </a:endParaRPr>
          </a:p>
        </p:txBody>
      </p:sp>
      <p:sp>
        <p:nvSpPr>
          <p:cNvPr id="90" name="TextBox 89"/>
          <p:cNvSpPr txBox="1"/>
          <p:nvPr/>
        </p:nvSpPr>
        <p:spPr>
          <a:xfrm>
            <a:off x="572002" y="2645889"/>
            <a:ext cx="640322" cy="523220"/>
          </a:xfrm>
          <a:prstGeom prst="rect">
            <a:avLst/>
          </a:prstGeom>
          <a:noFill/>
        </p:spPr>
        <p:txBody>
          <a:bodyPr wrap="none" rtlCol="0" anchor="ctr">
            <a:spAutoFit/>
          </a:bodyPr>
          <a:lstStyle/>
          <a:p>
            <a:pPr algn="ctr"/>
            <a:r>
              <a:rPr lang="en-US" sz="1400" b="1" dirty="0" smtClean="0">
                <a:latin typeface="나눔고딕"/>
                <a:ea typeface="나눔고딕"/>
                <a:cs typeface="나눔고딕"/>
              </a:rPr>
              <a:t>Value</a:t>
            </a:r>
          </a:p>
          <a:p>
            <a:pPr algn="ctr"/>
            <a:r>
              <a:rPr lang="en-US" sz="1400" b="1" dirty="0" smtClean="0">
                <a:latin typeface="나눔고딕"/>
                <a:ea typeface="나눔고딕"/>
                <a:cs typeface="나눔고딕"/>
              </a:rPr>
              <a:t>Lost</a:t>
            </a:r>
            <a:endParaRPr lang="en-US" sz="1400" b="1" dirty="0">
              <a:latin typeface="나눔고딕"/>
              <a:ea typeface="나눔고딕"/>
              <a:cs typeface="나눔고딕"/>
            </a:endParaRPr>
          </a:p>
        </p:txBody>
      </p:sp>
      <p:sp>
        <p:nvSpPr>
          <p:cNvPr id="91" name="TextBox 90"/>
          <p:cNvSpPr txBox="1"/>
          <p:nvPr/>
        </p:nvSpPr>
        <p:spPr>
          <a:xfrm>
            <a:off x="3631053" y="4597523"/>
            <a:ext cx="462225" cy="307777"/>
          </a:xfrm>
          <a:prstGeom prst="rect">
            <a:avLst/>
          </a:prstGeom>
          <a:noFill/>
        </p:spPr>
        <p:txBody>
          <a:bodyPr wrap="none" rtlCol="0" anchor="ctr">
            <a:spAutoFit/>
          </a:bodyPr>
          <a:lstStyle/>
          <a:p>
            <a:pPr algn="ctr"/>
            <a:r>
              <a:rPr lang="en-US" altLang="ko-KR" sz="1400" b="1" dirty="0" smtClean="0">
                <a:latin typeface="나눔고딕"/>
                <a:ea typeface="나눔고딕"/>
                <a:cs typeface="나눔고딕"/>
              </a:rPr>
              <a:t>1</a:t>
            </a:r>
            <a:r>
              <a:rPr lang="ko-KR" altLang="en-US" sz="1400" b="1" dirty="0" smtClean="0">
                <a:latin typeface="나눔고딕"/>
                <a:ea typeface="나눔고딕"/>
                <a:cs typeface="나눔고딕"/>
              </a:rPr>
              <a:t>년</a:t>
            </a:r>
            <a:endParaRPr lang="en-US" sz="1400" b="1" dirty="0">
              <a:latin typeface="나눔고딕"/>
              <a:ea typeface="나눔고딕"/>
              <a:cs typeface="나눔고딕"/>
            </a:endParaRPr>
          </a:p>
        </p:txBody>
      </p:sp>
      <p:sp>
        <p:nvSpPr>
          <p:cNvPr id="92" name="TextBox 91"/>
          <p:cNvSpPr txBox="1"/>
          <p:nvPr/>
        </p:nvSpPr>
        <p:spPr>
          <a:xfrm>
            <a:off x="2204768" y="1481236"/>
            <a:ext cx="1569660" cy="338554"/>
          </a:xfrm>
          <a:prstGeom prst="rect">
            <a:avLst/>
          </a:prstGeom>
          <a:noFill/>
        </p:spPr>
        <p:txBody>
          <a:bodyPr wrap="none" rtlCol="0" anchor="ctr">
            <a:spAutoFit/>
          </a:bodyPr>
          <a:lstStyle/>
          <a:p>
            <a:pPr algn="ctr"/>
            <a:r>
              <a:rPr lang="en-US" sz="1600" b="1" dirty="0" smtClean="0">
                <a:latin typeface="나눔고딕"/>
                <a:ea typeface="나눔고딕"/>
                <a:cs typeface="나눔고딕"/>
              </a:rPr>
              <a:t>Business Event</a:t>
            </a:r>
            <a:endParaRPr lang="en-US" sz="1600" b="1" dirty="0">
              <a:latin typeface="나눔고딕"/>
              <a:ea typeface="나눔고딕"/>
              <a:cs typeface="나눔고딕"/>
            </a:endParaRPr>
          </a:p>
        </p:txBody>
      </p:sp>
      <p:sp>
        <p:nvSpPr>
          <p:cNvPr id="93" name="TextBox 92"/>
          <p:cNvSpPr txBox="1"/>
          <p:nvPr/>
        </p:nvSpPr>
        <p:spPr>
          <a:xfrm>
            <a:off x="5987892" y="3962275"/>
            <a:ext cx="1411650" cy="338554"/>
          </a:xfrm>
          <a:prstGeom prst="rect">
            <a:avLst/>
          </a:prstGeom>
          <a:noFill/>
        </p:spPr>
        <p:txBody>
          <a:bodyPr wrap="none" rtlCol="0" anchor="ctr">
            <a:spAutoFit/>
          </a:bodyPr>
          <a:lstStyle/>
          <a:p>
            <a:pPr algn="ctr"/>
            <a:r>
              <a:rPr lang="en-US" sz="1600" b="1" dirty="0" smtClean="0">
                <a:latin typeface="나눔고딕"/>
                <a:ea typeface="나눔고딕"/>
                <a:cs typeface="나눔고딕"/>
              </a:rPr>
              <a:t>Action Taken</a:t>
            </a:r>
            <a:endParaRPr lang="en-US" sz="1600" b="1" dirty="0">
              <a:latin typeface="나눔고딕"/>
              <a:ea typeface="나눔고딕"/>
              <a:cs typeface="나눔고딕"/>
            </a:endParaRPr>
          </a:p>
        </p:txBody>
      </p:sp>
      <p:sp>
        <p:nvSpPr>
          <p:cNvPr id="94" name="TextBox 93"/>
          <p:cNvSpPr txBox="1"/>
          <p:nvPr/>
        </p:nvSpPr>
        <p:spPr>
          <a:xfrm>
            <a:off x="815653" y="852933"/>
            <a:ext cx="705415" cy="338554"/>
          </a:xfrm>
          <a:prstGeom prst="rect">
            <a:avLst/>
          </a:prstGeom>
          <a:noFill/>
        </p:spPr>
        <p:txBody>
          <a:bodyPr wrap="none" rtlCol="0" anchor="ctr">
            <a:spAutoFit/>
          </a:bodyPr>
          <a:lstStyle/>
          <a:p>
            <a:pPr algn="ctr"/>
            <a:r>
              <a:rPr lang="en-US" b="1" dirty="0" smtClean="0">
                <a:latin typeface="나눔고딕"/>
                <a:ea typeface="나눔고딕"/>
                <a:cs typeface="나눔고딕"/>
              </a:rPr>
              <a:t>Value</a:t>
            </a:r>
            <a:endParaRPr lang="en-US" b="1" dirty="0">
              <a:latin typeface="나눔고딕"/>
              <a:ea typeface="나눔고딕"/>
              <a:cs typeface="나눔고딕"/>
            </a:endParaRPr>
          </a:p>
        </p:txBody>
      </p:sp>
      <p:sp>
        <p:nvSpPr>
          <p:cNvPr id="95" name="TextBox 94"/>
          <p:cNvSpPr txBox="1"/>
          <p:nvPr/>
        </p:nvSpPr>
        <p:spPr>
          <a:xfrm>
            <a:off x="6806745" y="4341800"/>
            <a:ext cx="644274" cy="338554"/>
          </a:xfrm>
          <a:prstGeom prst="rect">
            <a:avLst/>
          </a:prstGeom>
          <a:noFill/>
        </p:spPr>
        <p:txBody>
          <a:bodyPr wrap="none" rtlCol="0" anchor="ctr">
            <a:spAutoFit/>
          </a:bodyPr>
          <a:lstStyle/>
          <a:p>
            <a:pPr algn="ctr"/>
            <a:r>
              <a:rPr lang="en-US" b="1" dirty="0" smtClean="0">
                <a:latin typeface="나눔고딕"/>
                <a:ea typeface="나눔고딕"/>
                <a:cs typeface="나눔고딕"/>
              </a:rPr>
              <a:t>Time</a:t>
            </a:r>
            <a:endParaRPr lang="en-US" b="1" dirty="0">
              <a:latin typeface="나눔고딕"/>
              <a:ea typeface="나눔고딕"/>
              <a:cs typeface="나눔고딕"/>
            </a:endParaRPr>
          </a:p>
        </p:txBody>
      </p:sp>
      <p:sp>
        <p:nvSpPr>
          <p:cNvPr id="96" name="TextBox 95"/>
          <p:cNvSpPr txBox="1"/>
          <p:nvPr/>
        </p:nvSpPr>
        <p:spPr>
          <a:xfrm>
            <a:off x="3571009" y="1999561"/>
            <a:ext cx="3114343" cy="830997"/>
          </a:xfrm>
          <a:prstGeom prst="rect">
            <a:avLst/>
          </a:prstGeom>
          <a:noFill/>
        </p:spPr>
        <p:txBody>
          <a:bodyPr wrap="none" rtlCol="0" anchor="ctr">
            <a:spAutoFit/>
          </a:bodyPr>
          <a:lstStyle/>
          <a:p>
            <a:pPr algn="ctr"/>
            <a:r>
              <a:rPr lang="en-US" altLang="ko-KR" sz="2400" b="1" dirty="0" smtClean="0">
                <a:latin typeface="나눔고딕"/>
                <a:ea typeface="나눔고딕"/>
                <a:cs typeface="나눔고딕"/>
              </a:rPr>
              <a:t>1</a:t>
            </a:r>
            <a:r>
              <a:rPr lang="ko-KR" altLang="en-US" sz="2400" b="1" dirty="0" smtClean="0">
                <a:latin typeface="나눔고딕"/>
                <a:ea typeface="나눔고딕"/>
                <a:cs typeface="나눔고딕"/>
              </a:rPr>
              <a:t>년 주기</a:t>
            </a:r>
            <a:r>
              <a:rPr lang="en-US" altLang="ko-KR" sz="2400" b="1" dirty="0" smtClean="0">
                <a:latin typeface="나눔고딕"/>
                <a:ea typeface="나눔고딕"/>
                <a:cs typeface="나눔고딕"/>
              </a:rPr>
              <a:t> PDCA</a:t>
            </a:r>
            <a:endParaRPr lang="en-US" altLang="ko-KR" sz="2400" b="1" dirty="0">
              <a:latin typeface="나눔고딕"/>
              <a:ea typeface="나눔고딕"/>
              <a:cs typeface="나눔고딕"/>
            </a:endParaRPr>
          </a:p>
          <a:p>
            <a:pPr algn="ctr"/>
            <a:r>
              <a:rPr lang="en-US" altLang="ko-KR" sz="2400" b="1" dirty="0" smtClean="0">
                <a:latin typeface="나눔고딕"/>
                <a:ea typeface="나눔고딕"/>
                <a:cs typeface="나눔고딕"/>
              </a:rPr>
              <a:t>(Plan-Do-Check-Act)</a:t>
            </a:r>
            <a:endParaRPr lang="en-US" sz="2400" b="1" dirty="0">
              <a:latin typeface="나눔고딕"/>
              <a:ea typeface="나눔고딕"/>
              <a:cs typeface="나눔고딕"/>
            </a:endParaRPr>
          </a:p>
        </p:txBody>
      </p:sp>
      <p:sp>
        <p:nvSpPr>
          <p:cNvPr id="26" name="TextBox 25"/>
          <p:cNvSpPr txBox="1"/>
          <p:nvPr/>
        </p:nvSpPr>
        <p:spPr>
          <a:xfrm>
            <a:off x="6199304" y="4895759"/>
            <a:ext cx="2700285" cy="123111"/>
          </a:xfrm>
          <a:prstGeom prst="rect">
            <a:avLst/>
          </a:prstGeom>
          <a:noFill/>
        </p:spPr>
        <p:txBody>
          <a:bodyPr wrap="none" lIns="0" tIns="0" rIns="0" bIns="0" rtlCol="0">
            <a:spAutoFit/>
          </a:bodyPr>
          <a:lstStyle/>
          <a:p>
            <a:pPr algn="r" fontAlgn="base">
              <a:spcBef>
                <a:spcPts val="600"/>
              </a:spcBef>
              <a:spcAft>
                <a:spcPct val="0"/>
              </a:spcAft>
              <a:buClr>
                <a:srgbClr val="F0AB00"/>
              </a:buClr>
              <a:buSzPct val="80000"/>
            </a:pPr>
            <a:r>
              <a:rPr lang="en-US" altLang="ko-KR" sz="800" kern="0" dirty="0" smtClean="0">
                <a:solidFill>
                  <a:schemeClr val="accent2"/>
                </a:solidFill>
                <a:latin typeface="나눔고딕"/>
                <a:ea typeface="나눔고딕"/>
                <a:cs typeface="나눔고딕"/>
              </a:rPr>
              <a:t>Source: Dr. Richard </a:t>
            </a:r>
            <a:r>
              <a:rPr lang="en-US" altLang="ko-KR" sz="800" kern="0" dirty="0" err="1" smtClean="0">
                <a:solidFill>
                  <a:schemeClr val="accent2"/>
                </a:solidFill>
                <a:latin typeface="나눔고딕"/>
                <a:ea typeface="나눔고딕"/>
                <a:cs typeface="나눔고딕"/>
              </a:rPr>
              <a:t>Hackathorn</a:t>
            </a:r>
            <a:r>
              <a:rPr lang="en-US" altLang="ko-KR" sz="800" kern="0" dirty="0" smtClean="0">
                <a:solidFill>
                  <a:schemeClr val="accent2"/>
                </a:solidFill>
                <a:latin typeface="나눔고딕"/>
                <a:ea typeface="나눔고딕"/>
                <a:cs typeface="나눔고딕"/>
              </a:rPr>
              <a:t>, Bolder Technologies Inc.</a:t>
            </a:r>
            <a:endParaRPr lang="en-US" sz="800" kern="0" dirty="0" smtClean="0">
              <a:solidFill>
                <a:schemeClr val="accent2"/>
              </a:solidFill>
              <a:latin typeface="나눔고딕"/>
              <a:ea typeface="나눔고딕"/>
              <a:cs typeface="나눔고딕"/>
            </a:endParaRPr>
          </a:p>
        </p:txBody>
      </p:sp>
    </p:spTree>
    <p:extLst>
      <p:ext uri="{BB962C8B-B14F-4D97-AF65-F5344CB8AC3E}">
        <p14:creationId xmlns:p14="http://schemas.microsoft.com/office/powerpoint/2010/main" val="730202984"/>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descr="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 y="0"/>
            <a:ext cx="9143999" cy="5143500"/>
          </a:xfrm>
          <a:prstGeom prst="rect">
            <a:avLst/>
          </a:prstGeom>
        </p:spPr>
      </p:pic>
      <p:sp>
        <p:nvSpPr>
          <p:cNvPr id="2" name="Title 1"/>
          <p:cNvSpPr>
            <a:spLocks noGrp="1"/>
          </p:cNvSpPr>
          <p:nvPr>
            <p:ph type="title"/>
          </p:nvPr>
        </p:nvSpPr>
        <p:spPr/>
        <p:txBody>
          <a:bodyPr/>
          <a:lstStyle/>
          <a:p>
            <a:r>
              <a:rPr lang="en-US" altLang="ko-KR" dirty="0" smtClean="0"/>
              <a:t>Time to Value</a:t>
            </a:r>
            <a:endParaRPr lang="en-US" dirty="0"/>
          </a:p>
        </p:txBody>
      </p:sp>
      <p:sp>
        <p:nvSpPr>
          <p:cNvPr id="26" name="Line 8"/>
          <p:cNvSpPr>
            <a:spLocks noChangeShapeType="1"/>
          </p:cNvSpPr>
          <p:nvPr/>
        </p:nvSpPr>
        <p:spPr bwMode="auto">
          <a:xfrm flipV="1">
            <a:off x="1158089" y="1183395"/>
            <a:ext cx="10266" cy="3360618"/>
          </a:xfrm>
          <a:prstGeom prst="line">
            <a:avLst/>
          </a:prstGeom>
          <a:noFill/>
          <a:ln w="44450">
            <a:solidFill>
              <a:schemeClr val="tx1"/>
            </a:solidFill>
            <a:round/>
            <a:headEnd/>
            <a:tailEnd type="triangle" w="med" len="med"/>
          </a:ln>
        </p:spPr>
        <p:txBody>
          <a:bodyPr lIns="91425" tIns="45712" rIns="91425" bIns="45712"/>
          <a:lstStyle/>
          <a:p>
            <a:endParaRPr lang="en-GB">
              <a:latin typeface="나눔고딕"/>
              <a:ea typeface="나눔고딕"/>
              <a:cs typeface="나눔고딕"/>
            </a:endParaRPr>
          </a:p>
        </p:txBody>
      </p:sp>
      <p:sp>
        <p:nvSpPr>
          <p:cNvPr id="27" name="Line 9"/>
          <p:cNvSpPr>
            <a:spLocks noChangeShapeType="1"/>
          </p:cNvSpPr>
          <p:nvPr/>
        </p:nvSpPr>
        <p:spPr bwMode="auto">
          <a:xfrm rot="5400000" flipV="1">
            <a:off x="3952828" y="1730250"/>
            <a:ext cx="1708" cy="5625816"/>
          </a:xfrm>
          <a:prstGeom prst="line">
            <a:avLst/>
          </a:prstGeom>
          <a:noFill/>
          <a:ln w="44450">
            <a:solidFill>
              <a:schemeClr val="tx1"/>
            </a:solidFill>
            <a:round/>
            <a:headEnd/>
            <a:tailEnd type="triangle" w="med" len="med"/>
          </a:ln>
        </p:spPr>
        <p:txBody>
          <a:bodyPr lIns="91425" tIns="45712" rIns="91425" bIns="45712"/>
          <a:lstStyle/>
          <a:p>
            <a:endParaRPr lang="en-GB">
              <a:latin typeface="나눔고딕"/>
              <a:ea typeface="나눔고딕"/>
              <a:cs typeface="나눔고딕"/>
            </a:endParaRPr>
          </a:p>
        </p:txBody>
      </p:sp>
      <p:cxnSp>
        <p:nvCxnSpPr>
          <p:cNvPr id="28" name="Straight Connector 27"/>
          <p:cNvCxnSpPr/>
          <p:nvPr/>
        </p:nvCxnSpPr>
        <p:spPr>
          <a:xfrm>
            <a:off x="697480" y="1658399"/>
            <a:ext cx="1006746" cy="2523"/>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97486" y="3373056"/>
            <a:ext cx="4003755" cy="1"/>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962316" y="1780049"/>
            <a:ext cx="0" cy="3174781"/>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701235" y="3371792"/>
            <a:ext cx="0" cy="1583037"/>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32" name="Line 8"/>
          <p:cNvSpPr>
            <a:spLocks noChangeShapeType="1"/>
          </p:cNvSpPr>
          <p:nvPr/>
        </p:nvSpPr>
        <p:spPr bwMode="auto">
          <a:xfrm flipV="1">
            <a:off x="892163" y="1691348"/>
            <a:ext cx="0" cy="548640"/>
          </a:xfrm>
          <a:prstGeom prst="line">
            <a:avLst/>
          </a:prstGeom>
          <a:noFill/>
          <a:ln w="28575" cmpd="sng">
            <a:solidFill>
              <a:schemeClr val="tx1"/>
            </a:solidFill>
            <a:round/>
            <a:headEnd type="none"/>
            <a:tailEnd type="triangle" w="med" len="med"/>
          </a:ln>
        </p:spPr>
        <p:txBody>
          <a:bodyPr lIns="91425" tIns="45712" rIns="91425" bIns="45712"/>
          <a:lstStyle/>
          <a:p>
            <a:endParaRPr lang="en-GB">
              <a:latin typeface="나눔고딕"/>
              <a:ea typeface="나눔고딕"/>
              <a:cs typeface="나눔고딕"/>
            </a:endParaRPr>
          </a:p>
        </p:txBody>
      </p:sp>
      <p:sp>
        <p:nvSpPr>
          <p:cNvPr id="33" name="Line 8"/>
          <p:cNvSpPr>
            <a:spLocks noChangeShapeType="1"/>
          </p:cNvSpPr>
          <p:nvPr/>
        </p:nvSpPr>
        <p:spPr bwMode="auto">
          <a:xfrm flipH="1" flipV="1">
            <a:off x="2014706" y="4751408"/>
            <a:ext cx="731519" cy="0"/>
          </a:xfrm>
          <a:prstGeom prst="line">
            <a:avLst/>
          </a:prstGeom>
          <a:noFill/>
          <a:ln w="28575" cmpd="sng">
            <a:solidFill>
              <a:schemeClr val="tx1"/>
            </a:solidFill>
            <a:round/>
            <a:headEnd type="none"/>
            <a:tailEnd type="triangle" w="med" len="med"/>
          </a:ln>
        </p:spPr>
        <p:txBody>
          <a:bodyPr lIns="91425" tIns="45712" rIns="91425" bIns="45712"/>
          <a:lstStyle/>
          <a:p>
            <a:endParaRPr lang="en-GB">
              <a:latin typeface="나눔고딕"/>
              <a:ea typeface="나눔고딕"/>
              <a:cs typeface="나눔고딕"/>
            </a:endParaRPr>
          </a:p>
        </p:txBody>
      </p:sp>
      <p:sp>
        <p:nvSpPr>
          <p:cNvPr id="34" name="Line 8"/>
          <p:cNvSpPr>
            <a:spLocks noChangeShapeType="1"/>
          </p:cNvSpPr>
          <p:nvPr/>
        </p:nvSpPr>
        <p:spPr bwMode="auto">
          <a:xfrm flipV="1">
            <a:off x="892163" y="2770797"/>
            <a:ext cx="0" cy="548640"/>
          </a:xfrm>
          <a:prstGeom prst="line">
            <a:avLst/>
          </a:prstGeom>
          <a:noFill/>
          <a:ln w="28575" cmpd="sng">
            <a:solidFill>
              <a:schemeClr val="tx1"/>
            </a:solidFill>
            <a:round/>
            <a:headEnd type="triangle"/>
            <a:tailEnd type="none" w="med" len="med"/>
          </a:ln>
        </p:spPr>
        <p:txBody>
          <a:bodyPr lIns="91425" tIns="45712" rIns="91425" bIns="45712"/>
          <a:lstStyle/>
          <a:p>
            <a:endParaRPr lang="en-GB">
              <a:latin typeface="나눔고딕"/>
              <a:ea typeface="나눔고딕"/>
              <a:cs typeface="나눔고딕"/>
            </a:endParaRPr>
          </a:p>
        </p:txBody>
      </p:sp>
      <p:sp>
        <p:nvSpPr>
          <p:cNvPr id="35" name="Line 8"/>
          <p:cNvSpPr>
            <a:spLocks noChangeShapeType="1"/>
          </p:cNvSpPr>
          <p:nvPr/>
        </p:nvSpPr>
        <p:spPr bwMode="auto">
          <a:xfrm flipH="1" flipV="1">
            <a:off x="3955854" y="4751408"/>
            <a:ext cx="731519" cy="0"/>
          </a:xfrm>
          <a:prstGeom prst="line">
            <a:avLst/>
          </a:prstGeom>
          <a:noFill/>
          <a:ln w="28575" cmpd="sng">
            <a:solidFill>
              <a:schemeClr val="tx1"/>
            </a:solidFill>
            <a:round/>
            <a:headEnd type="triangle"/>
            <a:tailEnd type="none" w="med" len="med"/>
          </a:ln>
        </p:spPr>
        <p:txBody>
          <a:bodyPr lIns="91425" tIns="45712" rIns="91425" bIns="45712"/>
          <a:lstStyle/>
          <a:p>
            <a:endParaRPr lang="en-GB">
              <a:latin typeface="나눔고딕"/>
              <a:ea typeface="나눔고딕"/>
              <a:cs typeface="나눔고딕"/>
            </a:endParaRPr>
          </a:p>
        </p:txBody>
      </p:sp>
      <p:sp>
        <p:nvSpPr>
          <p:cNvPr id="36" name="TextBox 35"/>
          <p:cNvSpPr txBox="1"/>
          <p:nvPr/>
        </p:nvSpPr>
        <p:spPr>
          <a:xfrm>
            <a:off x="572002" y="2243782"/>
            <a:ext cx="640322" cy="523220"/>
          </a:xfrm>
          <a:prstGeom prst="rect">
            <a:avLst/>
          </a:prstGeom>
          <a:noFill/>
        </p:spPr>
        <p:txBody>
          <a:bodyPr wrap="none" rtlCol="0" anchor="ctr">
            <a:spAutoFit/>
          </a:bodyPr>
          <a:lstStyle/>
          <a:p>
            <a:pPr algn="ctr"/>
            <a:r>
              <a:rPr lang="en-US" sz="1400" b="1" dirty="0" smtClean="0">
                <a:latin typeface="나눔고딕"/>
                <a:ea typeface="나눔고딕"/>
                <a:cs typeface="나눔고딕"/>
              </a:rPr>
              <a:t>Value</a:t>
            </a:r>
          </a:p>
          <a:p>
            <a:pPr algn="ctr"/>
            <a:r>
              <a:rPr lang="en-US" sz="1400" b="1" dirty="0" smtClean="0">
                <a:latin typeface="나눔고딕"/>
                <a:ea typeface="나눔고딕"/>
                <a:cs typeface="나눔고딕"/>
              </a:rPr>
              <a:t>Lost</a:t>
            </a:r>
            <a:endParaRPr lang="en-US" sz="1400" b="1" dirty="0">
              <a:latin typeface="나눔고딕"/>
              <a:ea typeface="나눔고딕"/>
              <a:cs typeface="나눔고딕"/>
            </a:endParaRPr>
          </a:p>
        </p:txBody>
      </p:sp>
      <p:sp>
        <p:nvSpPr>
          <p:cNvPr id="37" name="TextBox 36"/>
          <p:cNvSpPr txBox="1"/>
          <p:nvPr/>
        </p:nvSpPr>
        <p:spPr>
          <a:xfrm>
            <a:off x="3035540" y="4597522"/>
            <a:ext cx="630986" cy="307777"/>
          </a:xfrm>
          <a:prstGeom prst="rect">
            <a:avLst/>
          </a:prstGeom>
          <a:noFill/>
        </p:spPr>
        <p:txBody>
          <a:bodyPr wrap="none" rtlCol="0" anchor="ctr">
            <a:spAutoFit/>
          </a:bodyPr>
          <a:lstStyle/>
          <a:p>
            <a:pPr algn="ctr"/>
            <a:r>
              <a:rPr lang="en-US" altLang="ko-KR" sz="1400" b="1" dirty="0" smtClean="0">
                <a:latin typeface="나눔고딕"/>
                <a:ea typeface="나눔고딕"/>
                <a:cs typeface="나눔고딕"/>
              </a:rPr>
              <a:t>1</a:t>
            </a:r>
            <a:r>
              <a:rPr lang="ko-KR" altLang="en-US" sz="1400" b="1" dirty="0" smtClean="0">
                <a:latin typeface="나눔고딕"/>
                <a:ea typeface="나눔고딕"/>
                <a:cs typeface="나눔고딕"/>
              </a:rPr>
              <a:t>개월</a:t>
            </a:r>
            <a:endParaRPr lang="en-US" sz="1400" b="1" dirty="0">
              <a:latin typeface="나눔고딕"/>
              <a:ea typeface="나눔고딕"/>
              <a:cs typeface="나눔고딕"/>
            </a:endParaRPr>
          </a:p>
        </p:txBody>
      </p:sp>
      <p:sp>
        <p:nvSpPr>
          <p:cNvPr id="38" name="TextBox 37"/>
          <p:cNvSpPr txBox="1"/>
          <p:nvPr/>
        </p:nvSpPr>
        <p:spPr>
          <a:xfrm>
            <a:off x="815653" y="852933"/>
            <a:ext cx="705415" cy="338554"/>
          </a:xfrm>
          <a:prstGeom prst="rect">
            <a:avLst/>
          </a:prstGeom>
          <a:noFill/>
        </p:spPr>
        <p:txBody>
          <a:bodyPr wrap="none" rtlCol="0" anchor="ctr">
            <a:spAutoFit/>
          </a:bodyPr>
          <a:lstStyle/>
          <a:p>
            <a:pPr algn="ctr"/>
            <a:r>
              <a:rPr lang="en-US" b="1" dirty="0" smtClean="0">
                <a:latin typeface="나눔고딕"/>
                <a:ea typeface="나눔고딕"/>
                <a:cs typeface="나눔고딕"/>
              </a:rPr>
              <a:t>Value</a:t>
            </a:r>
            <a:endParaRPr lang="en-US" b="1" dirty="0">
              <a:latin typeface="나눔고딕"/>
              <a:ea typeface="나눔고딕"/>
              <a:cs typeface="나눔고딕"/>
            </a:endParaRPr>
          </a:p>
        </p:txBody>
      </p:sp>
      <p:sp>
        <p:nvSpPr>
          <p:cNvPr id="39" name="TextBox 38"/>
          <p:cNvSpPr txBox="1"/>
          <p:nvPr/>
        </p:nvSpPr>
        <p:spPr>
          <a:xfrm>
            <a:off x="6806745" y="4341800"/>
            <a:ext cx="644274" cy="338554"/>
          </a:xfrm>
          <a:prstGeom prst="rect">
            <a:avLst/>
          </a:prstGeom>
          <a:noFill/>
        </p:spPr>
        <p:txBody>
          <a:bodyPr wrap="none" rtlCol="0" anchor="ctr">
            <a:spAutoFit/>
          </a:bodyPr>
          <a:lstStyle/>
          <a:p>
            <a:pPr algn="ctr"/>
            <a:r>
              <a:rPr lang="en-US" b="1" dirty="0" smtClean="0">
                <a:latin typeface="나눔고딕"/>
                <a:ea typeface="나눔고딕"/>
                <a:cs typeface="나눔고딕"/>
              </a:rPr>
              <a:t>Time</a:t>
            </a:r>
            <a:endParaRPr lang="en-US" b="1" dirty="0">
              <a:latin typeface="나눔고딕"/>
              <a:ea typeface="나눔고딕"/>
              <a:cs typeface="나눔고딕"/>
            </a:endParaRPr>
          </a:p>
        </p:txBody>
      </p:sp>
      <p:sp>
        <p:nvSpPr>
          <p:cNvPr id="40" name="Freeform 39"/>
          <p:cNvSpPr/>
          <p:nvPr/>
        </p:nvSpPr>
        <p:spPr>
          <a:xfrm>
            <a:off x="2002624" y="1776244"/>
            <a:ext cx="2525784" cy="1595546"/>
          </a:xfrm>
          <a:custGeom>
            <a:avLst/>
            <a:gdLst>
              <a:gd name="connsiteX0" fmla="*/ 0 w 4523836"/>
              <a:gd name="connsiteY0" fmla="*/ 0 h 1969111"/>
              <a:gd name="connsiteX1" fmla="*/ 713538 w 4523836"/>
              <a:gd name="connsiteY1" fmla="*/ 799060 h 1969111"/>
              <a:gd name="connsiteX2" fmla="*/ 2083533 w 4523836"/>
              <a:gd name="connsiteY2" fmla="*/ 1583850 h 1969111"/>
              <a:gd name="connsiteX3" fmla="*/ 4523836 w 4523836"/>
              <a:gd name="connsiteY3" fmla="*/ 1969111 h 1969111"/>
            </a:gdLst>
            <a:ahLst/>
            <a:cxnLst>
              <a:cxn ang="0">
                <a:pos x="connsiteX0" y="connsiteY0"/>
              </a:cxn>
              <a:cxn ang="0">
                <a:pos x="connsiteX1" y="connsiteY1"/>
              </a:cxn>
              <a:cxn ang="0">
                <a:pos x="connsiteX2" y="connsiteY2"/>
              </a:cxn>
              <a:cxn ang="0">
                <a:pos x="connsiteX3" y="connsiteY3"/>
              </a:cxn>
            </a:cxnLst>
            <a:rect l="l" t="t" r="r" b="b"/>
            <a:pathLst>
              <a:path w="4523836" h="1969111">
                <a:moveTo>
                  <a:pt x="0" y="0"/>
                </a:moveTo>
                <a:cubicBezTo>
                  <a:pt x="183141" y="267542"/>
                  <a:pt x="366283" y="535085"/>
                  <a:pt x="713538" y="799060"/>
                </a:cubicBezTo>
                <a:cubicBezTo>
                  <a:pt x="1060793" y="1063035"/>
                  <a:pt x="1448483" y="1388842"/>
                  <a:pt x="2083533" y="1583850"/>
                </a:cubicBezTo>
                <a:cubicBezTo>
                  <a:pt x="2718583" y="1778858"/>
                  <a:pt x="4041008" y="1921548"/>
                  <a:pt x="4523836" y="1969111"/>
                </a:cubicBezTo>
              </a:path>
            </a:pathLst>
          </a:custGeom>
          <a:ln w="28575"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나눔고딕"/>
              <a:ea typeface="나눔고딕"/>
              <a:cs typeface="나눔고딕"/>
            </a:endParaRPr>
          </a:p>
        </p:txBody>
      </p:sp>
      <p:sp>
        <p:nvSpPr>
          <p:cNvPr id="41" name="Rectangle 12"/>
          <p:cNvSpPr>
            <a:spLocks noChangeArrowheads="1"/>
          </p:cNvSpPr>
          <p:nvPr/>
        </p:nvSpPr>
        <p:spPr bwMode="auto">
          <a:xfrm>
            <a:off x="1704232" y="1541801"/>
            <a:ext cx="516179" cy="238249"/>
          </a:xfrm>
          <a:prstGeom prst="rect">
            <a:avLst/>
          </a:prstGeom>
          <a:solidFill>
            <a:schemeClr val="tx2">
              <a:lumMod val="40000"/>
              <a:lumOff val="60000"/>
            </a:schemeClr>
          </a:solidFill>
          <a:ln w="22225" algn="ctr">
            <a:noFill/>
            <a:miter lim="800000"/>
            <a:headEnd/>
            <a:tailEnd/>
          </a:ln>
        </p:spPr>
        <p:txBody>
          <a:bodyPr wrap="none" lIns="91425" tIns="45712" rIns="91425" bIns="45712" anchor="ctr"/>
          <a:lstStyle/>
          <a:p>
            <a:endParaRPr lang="en-US">
              <a:latin typeface="나눔고딕"/>
              <a:ea typeface="나눔고딕"/>
              <a:cs typeface="나눔고딕"/>
            </a:endParaRPr>
          </a:p>
        </p:txBody>
      </p:sp>
      <p:sp>
        <p:nvSpPr>
          <p:cNvPr id="42" name="Oval 19"/>
          <p:cNvSpPr>
            <a:spLocks noChangeArrowheads="1"/>
          </p:cNvSpPr>
          <p:nvPr/>
        </p:nvSpPr>
        <p:spPr bwMode="auto">
          <a:xfrm>
            <a:off x="2368026" y="2394850"/>
            <a:ext cx="264277" cy="261451"/>
          </a:xfrm>
          <a:prstGeom prst="ellipse">
            <a:avLst/>
          </a:prstGeom>
          <a:solidFill>
            <a:schemeClr val="tx2">
              <a:lumMod val="60000"/>
              <a:lumOff val="40000"/>
            </a:schemeClr>
          </a:solidFill>
          <a:ln w="22225" algn="ctr">
            <a:noFill/>
            <a:round/>
            <a:headEnd/>
            <a:tailEnd/>
          </a:ln>
        </p:spPr>
        <p:txBody>
          <a:bodyPr wrap="none" anchor="ctr"/>
          <a:lstStyle/>
          <a:p>
            <a:endParaRPr lang="en-US">
              <a:latin typeface="나눔고딕"/>
              <a:ea typeface="나눔고딕"/>
              <a:cs typeface="나눔고딕"/>
            </a:endParaRPr>
          </a:p>
        </p:txBody>
      </p:sp>
      <p:sp>
        <p:nvSpPr>
          <p:cNvPr id="43" name="Oval 23"/>
          <p:cNvSpPr>
            <a:spLocks noChangeArrowheads="1"/>
          </p:cNvSpPr>
          <p:nvPr/>
        </p:nvSpPr>
        <p:spPr bwMode="auto">
          <a:xfrm>
            <a:off x="3406057" y="3054522"/>
            <a:ext cx="264277" cy="261451"/>
          </a:xfrm>
          <a:prstGeom prst="ellipse">
            <a:avLst/>
          </a:prstGeom>
          <a:solidFill>
            <a:schemeClr val="tx2">
              <a:lumMod val="75000"/>
            </a:schemeClr>
          </a:solidFill>
          <a:ln w="22225" algn="ctr">
            <a:noFill/>
            <a:round/>
            <a:headEnd/>
            <a:tailEnd/>
          </a:ln>
        </p:spPr>
        <p:txBody>
          <a:bodyPr wrap="none" anchor="ctr"/>
          <a:lstStyle/>
          <a:p>
            <a:endParaRPr lang="en-US">
              <a:latin typeface="나눔고딕"/>
              <a:ea typeface="나눔고딕"/>
              <a:cs typeface="나눔고딕"/>
            </a:endParaRPr>
          </a:p>
        </p:txBody>
      </p:sp>
      <p:sp>
        <p:nvSpPr>
          <p:cNvPr id="44" name="Rectangle 27"/>
          <p:cNvSpPr>
            <a:spLocks noChangeArrowheads="1"/>
          </p:cNvSpPr>
          <p:nvPr/>
        </p:nvSpPr>
        <p:spPr bwMode="auto">
          <a:xfrm>
            <a:off x="4452519" y="3250755"/>
            <a:ext cx="510840" cy="242074"/>
          </a:xfrm>
          <a:prstGeom prst="rect">
            <a:avLst/>
          </a:prstGeom>
          <a:solidFill>
            <a:schemeClr val="tx2">
              <a:lumMod val="50000"/>
            </a:schemeClr>
          </a:solidFill>
          <a:ln w="22225" algn="ctr">
            <a:noFill/>
            <a:miter lim="800000"/>
            <a:headEnd/>
            <a:tailEnd/>
          </a:ln>
        </p:spPr>
        <p:txBody>
          <a:bodyPr wrap="none" anchor="ctr"/>
          <a:lstStyle/>
          <a:p>
            <a:endParaRPr lang="en-US">
              <a:latin typeface="나눔고딕"/>
              <a:ea typeface="나눔고딕"/>
              <a:cs typeface="나눔고딕"/>
            </a:endParaRPr>
          </a:p>
        </p:txBody>
      </p:sp>
      <p:sp>
        <p:nvSpPr>
          <p:cNvPr id="45" name="TextBox 44"/>
          <p:cNvSpPr txBox="1"/>
          <p:nvPr/>
        </p:nvSpPr>
        <p:spPr>
          <a:xfrm>
            <a:off x="2204768" y="1481236"/>
            <a:ext cx="1569660" cy="338554"/>
          </a:xfrm>
          <a:prstGeom prst="rect">
            <a:avLst/>
          </a:prstGeom>
          <a:noFill/>
        </p:spPr>
        <p:txBody>
          <a:bodyPr wrap="none" rtlCol="0" anchor="ctr">
            <a:spAutoFit/>
          </a:bodyPr>
          <a:lstStyle/>
          <a:p>
            <a:pPr algn="ctr"/>
            <a:r>
              <a:rPr lang="en-US" sz="1600" b="1" dirty="0" smtClean="0">
                <a:latin typeface="나눔고딕"/>
                <a:ea typeface="나눔고딕"/>
                <a:cs typeface="나눔고딕"/>
              </a:rPr>
              <a:t>Business Event</a:t>
            </a:r>
            <a:endParaRPr lang="en-US" sz="1600" b="1" dirty="0">
              <a:latin typeface="나눔고딕"/>
              <a:ea typeface="나눔고딕"/>
              <a:cs typeface="나눔고딕"/>
            </a:endParaRPr>
          </a:p>
        </p:txBody>
      </p:sp>
      <p:sp>
        <p:nvSpPr>
          <p:cNvPr id="46" name="TextBox 45"/>
          <p:cNvSpPr txBox="1"/>
          <p:nvPr/>
        </p:nvSpPr>
        <p:spPr>
          <a:xfrm>
            <a:off x="4932765" y="3179861"/>
            <a:ext cx="1411650" cy="338554"/>
          </a:xfrm>
          <a:prstGeom prst="rect">
            <a:avLst/>
          </a:prstGeom>
          <a:noFill/>
        </p:spPr>
        <p:txBody>
          <a:bodyPr wrap="none" rtlCol="0" anchor="ctr">
            <a:spAutoFit/>
          </a:bodyPr>
          <a:lstStyle/>
          <a:p>
            <a:pPr algn="ctr"/>
            <a:r>
              <a:rPr lang="en-US" sz="1600" b="1" dirty="0" smtClean="0">
                <a:latin typeface="나눔고딕"/>
                <a:ea typeface="나눔고딕"/>
                <a:cs typeface="나눔고딕"/>
              </a:rPr>
              <a:t>Action Taken</a:t>
            </a:r>
            <a:endParaRPr lang="en-US" sz="1600" b="1" dirty="0">
              <a:latin typeface="나눔고딕"/>
              <a:ea typeface="나눔고딕"/>
              <a:cs typeface="나눔고딕"/>
            </a:endParaRPr>
          </a:p>
        </p:txBody>
      </p:sp>
      <p:sp>
        <p:nvSpPr>
          <p:cNvPr id="47" name="TextBox 46"/>
          <p:cNvSpPr txBox="1"/>
          <p:nvPr/>
        </p:nvSpPr>
        <p:spPr>
          <a:xfrm>
            <a:off x="4586331" y="1886210"/>
            <a:ext cx="2069797" cy="461665"/>
          </a:xfrm>
          <a:prstGeom prst="rect">
            <a:avLst/>
          </a:prstGeom>
          <a:noFill/>
        </p:spPr>
        <p:txBody>
          <a:bodyPr wrap="none" rtlCol="0" anchor="ctr">
            <a:spAutoFit/>
          </a:bodyPr>
          <a:lstStyle/>
          <a:p>
            <a:pPr algn="ctr"/>
            <a:r>
              <a:rPr lang="ko-KR" altLang="en-US" sz="2400" b="1" dirty="0" smtClean="0">
                <a:latin typeface="나눔고딕"/>
                <a:ea typeface="나눔고딕"/>
                <a:cs typeface="나눔고딕"/>
              </a:rPr>
              <a:t>월 단위 </a:t>
            </a:r>
            <a:r>
              <a:rPr lang="en-US" altLang="ko-KR" sz="2400" b="1" dirty="0" smtClean="0">
                <a:latin typeface="나눔고딕"/>
                <a:ea typeface="나눔고딕"/>
                <a:cs typeface="나눔고딕"/>
              </a:rPr>
              <a:t>PDCA</a:t>
            </a:r>
            <a:endParaRPr lang="en-US" sz="2400" b="1" dirty="0">
              <a:latin typeface="나눔고딕"/>
              <a:ea typeface="나눔고딕"/>
              <a:cs typeface="나눔고딕"/>
            </a:endParaRPr>
          </a:p>
        </p:txBody>
      </p:sp>
      <p:sp>
        <p:nvSpPr>
          <p:cNvPr id="48" name="TextBox 47"/>
          <p:cNvSpPr txBox="1"/>
          <p:nvPr/>
        </p:nvSpPr>
        <p:spPr>
          <a:xfrm>
            <a:off x="6199304" y="4895759"/>
            <a:ext cx="2700285" cy="123111"/>
          </a:xfrm>
          <a:prstGeom prst="rect">
            <a:avLst/>
          </a:prstGeom>
          <a:noFill/>
        </p:spPr>
        <p:txBody>
          <a:bodyPr wrap="none" lIns="0" tIns="0" rIns="0" bIns="0" rtlCol="0">
            <a:spAutoFit/>
          </a:bodyPr>
          <a:lstStyle/>
          <a:p>
            <a:pPr algn="r" fontAlgn="base">
              <a:spcBef>
                <a:spcPts val="600"/>
              </a:spcBef>
              <a:spcAft>
                <a:spcPct val="0"/>
              </a:spcAft>
              <a:buClr>
                <a:srgbClr val="F0AB00"/>
              </a:buClr>
              <a:buSzPct val="80000"/>
            </a:pPr>
            <a:r>
              <a:rPr lang="en-US" altLang="ko-KR" sz="800" kern="0" dirty="0" smtClean="0">
                <a:solidFill>
                  <a:schemeClr val="accent2"/>
                </a:solidFill>
                <a:latin typeface="나눔고딕"/>
                <a:ea typeface="나눔고딕"/>
                <a:cs typeface="나눔고딕"/>
              </a:rPr>
              <a:t>Source: Dr. Richard </a:t>
            </a:r>
            <a:r>
              <a:rPr lang="en-US" altLang="ko-KR" sz="800" kern="0" dirty="0" err="1" smtClean="0">
                <a:solidFill>
                  <a:schemeClr val="accent2"/>
                </a:solidFill>
                <a:latin typeface="나눔고딕"/>
                <a:ea typeface="나눔고딕"/>
                <a:cs typeface="나눔고딕"/>
              </a:rPr>
              <a:t>Hackathorn</a:t>
            </a:r>
            <a:r>
              <a:rPr lang="en-US" altLang="ko-KR" sz="800" kern="0" dirty="0" smtClean="0">
                <a:solidFill>
                  <a:schemeClr val="accent2"/>
                </a:solidFill>
                <a:latin typeface="나눔고딕"/>
                <a:ea typeface="나눔고딕"/>
                <a:cs typeface="나눔고딕"/>
              </a:rPr>
              <a:t>, Bolder Technologies Inc.</a:t>
            </a:r>
            <a:endParaRPr lang="en-US" sz="800" kern="0" dirty="0" smtClean="0">
              <a:solidFill>
                <a:schemeClr val="accent2"/>
              </a:solidFill>
              <a:latin typeface="나눔고딕"/>
              <a:ea typeface="나눔고딕"/>
              <a:cs typeface="나눔고딕"/>
            </a:endParaRPr>
          </a:p>
        </p:txBody>
      </p:sp>
    </p:spTree>
    <p:extLst>
      <p:ext uri="{BB962C8B-B14F-4D97-AF65-F5344CB8AC3E}">
        <p14:creationId xmlns:p14="http://schemas.microsoft.com/office/powerpoint/2010/main" val="3625911036"/>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descr="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 y="0"/>
            <a:ext cx="9143999" cy="5143500"/>
          </a:xfrm>
          <a:prstGeom prst="rect">
            <a:avLst/>
          </a:prstGeom>
        </p:spPr>
      </p:pic>
      <p:sp>
        <p:nvSpPr>
          <p:cNvPr id="2" name="Title 1"/>
          <p:cNvSpPr>
            <a:spLocks noGrp="1"/>
          </p:cNvSpPr>
          <p:nvPr>
            <p:ph type="title"/>
          </p:nvPr>
        </p:nvSpPr>
        <p:spPr/>
        <p:txBody>
          <a:bodyPr/>
          <a:lstStyle/>
          <a:p>
            <a:r>
              <a:rPr lang="en-US" altLang="ko-KR" dirty="0" smtClean="0"/>
              <a:t>Time to Value</a:t>
            </a:r>
            <a:endParaRPr lang="en-US" dirty="0"/>
          </a:p>
        </p:txBody>
      </p:sp>
      <p:sp>
        <p:nvSpPr>
          <p:cNvPr id="26" name="Line 8"/>
          <p:cNvSpPr>
            <a:spLocks noChangeShapeType="1"/>
          </p:cNvSpPr>
          <p:nvPr/>
        </p:nvSpPr>
        <p:spPr bwMode="auto">
          <a:xfrm flipV="1">
            <a:off x="1158089" y="1183395"/>
            <a:ext cx="10266" cy="3360618"/>
          </a:xfrm>
          <a:prstGeom prst="line">
            <a:avLst/>
          </a:prstGeom>
          <a:noFill/>
          <a:ln w="44450">
            <a:solidFill>
              <a:schemeClr val="tx1"/>
            </a:solidFill>
            <a:round/>
            <a:headEnd/>
            <a:tailEnd type="triangle" w="med" len="med"/>
          </a:ln>
        </p:spPr>
        <p:txBody>
          <a:bodyPr lIns="91425" tIns="45712" rIns="91425" bIns="45712"/>
          <a:lstStyle/>
          <a:p>
            <a:endParaRPr lang="en-GB">
              <a:latin typeface="나눔고딕"/>
              <a:ea typeface="나눔고딕"/>
              <a:cs typeface="나눔고딕"/>
            </a:endParaRPr>
          </a:p>
        </p:txBody>
      </p:sp>
      <p:sp>
        <p:nvSpPr>
          <p:cNvPr id="27" name="Line 9"/>
          <p:cNvSpPr>
            <a:spLocks noChangeShapeType="1"/>
          </p:cNvSpPr>
          <p:nvPr/>
        </p:nvSpPr>
        <p:spPr bwMode="auto">
          <a:xfrm rot="5400000" flipV="1">
            <a:off x="3952828" y="1730250"/>
            <a:ext cx="1708" cy="5625816"/>
          </a:xfrm>
          <a:prstGeom prst="line">
            <a:avLst/>
          </a:prstGeom>
          <a:noFill/>
          <a:ln w="44450">
            <a:solidFill>
              <a:schemeClr val="tx1"/>
            </a:solidFill>
            <a:round/>
            <a:headEnd/>
            <a:tailEnd type="triangle" w="med" len="med"/>
          </a:ln>
        </p:spPr>
        <p:txBody>
          <a:bodyPr lIns="91425" tIns="45712" rIns="91425" bIns="45712"/>
          <a:lstStyle/>
          <a:p>
            <a:endParaRPr lang="en-GB">
              <a:latin typeface="나눔고딕"/>
              <a:ea typeface="나눔고딕"/>
              <a:cs typeface="나눔고딕"/>
            </a:endParaRPr>
          </a:p>
        </p:txBody>
      </p:sp>
      <p:cxnSp>
        <p:nvCxnSpPr>
          <p:cNvPr id="28" name="Straight Connector 27"/>
          <p:cNvCxnSpPr/>
          <p:nvPr/>
        </p:nvCxnSpPr>
        <p:spPr>
          <a:xfrm>
            <a:off x="697480" y="1658399"/>
            <a:ext cx="1006746" cy="2523"/>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97480" y="2738467"/>
            <a:ext cx="3035308" cy="1"/>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962316" y="1780049"/>
            <a:ext cx="0" cy="3174781"/>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46" idx="2"/>
          </p:cNvCxnSpPr>
          <p:nvPr/>
        </p:nvCxnSpPr>
        <p:spPr>
          <a:xfrm>
            <a:off x="3732788" y="2849095"/>
            <a:ext cx="0" cy="2105735"/>
          </a:xfrm>
          <a:prstGeom prst="line">
            <a:avLst/>
          </a:prstGeom>
          <a:ln w="28575" cmpd="sng">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32" name="Line 8"/>
          <p:cNvSpPr>
            <a:spLocks noChangeShapeType="1"/>
          </p:cNvSpPr>
          <p:nvPr/>
        </p:nvSpPr>
        <p:spPr bwMode="auto">
          <a:xfrm flipV="1">
            <a:off x="892163" y="1691348"/>
            <a:ext cx="0" cy="228600"/>
          </a:xfrm>
          <a:prstGeom prst="line">
            <a:avLst/>
          </a:prstGeom>
          <a:noFill/>
          <a:ln w="28575" cmpd="sng">
            <a:solidFill>
              <a:schemeClr val="tx1"/>
            </a:solidFill>
            <a:round/>
            <a:headEnd type="none"/>
            <a:tailEnd type="triangle" w="med" len="med"/>
          </a:ln>
        </p:spPr>
        <p:txBody>
          <a:bodyPr lIns="91425" tIns="45712" rIns="91425" bIns="45712"/>
          <a:lstStyle/>
          <a:p>
            <a:endParaRPr lang="en-GB">
              <a:latin typeface="나눔고딕"/>
              <a:ea typeface="나눔고딕"/>
              <a:cs typeface="나눔고딕"/>
            </a:endParaRPr>
          </a:p>
        </p:txBody>
      </p:sp>
      <p:sp>
        <p:nvSpPr>
          <p:cNvPr id="33" name="Line 8"/>
          <p:cNvSpPr>
            <a:spLocks noChangeShapeType="1"/>
          </p:cNvSpPr>
          <p:nvPr/>
        </p:nvSpPr>
        <p:spPr bwMode="auto">
          <a:xfrm flipH="1" flipV="1">
            <a:off x="2014700" y="4751408"/>
            <a:ext cx="228600" cy="0"/>
          </a:xfrm>
          <a:prstGeom prst="line">
            <a:avLst/>
          </a:prstGeom>
          <a:noFill/>
          <a:ln w="28575" cmpd="sng">
            <a:solidFill>
              <a:schemeClr val="tx1"/>
            </a:solidFill>
            <a:round/>
            <a:headEnd type="none"/>
            <a:tailEnd type="triangle" w="med" len="med"/>
          </a:ln>
        </p:spPr>
        <p:txBody>
          <a:bodyPr lIns="91425" tIns="45712" rIns="91425" bIns="45712"/>
          <a:lstStyle/>
          <a:p>
            <a:endParaRPr lang="en-GB">
              <a:latin typeface="나눔고딕"/>
              <a:ea typeface="나눔고딕"/>
              <a:cs typeface="나눔고딕"/>
            </a:endParaRPr>
          </a:p>
        </p:txBody>
      </p:sp>
      <p:sp>
        <p:nvSpPr>
          <p:cNvPr id="34" name="Line 8"/>
          <p:cNvSpPr>
            <a:spLocks noChangeShapeType="1"/>
          </p:cNvSpPr>
          <p:nvPr/>
        </p:nvSpPr>
        <p:spPr bwMode="auto">
          <a:xfrm flipV="1">
            <a:off x="892163" y="2484351"/>
            <a:ext cx="0" cy="228600"/>
          </a:xfrm>
          <a:prstGeom prst="line">
            <a:avLst/>
          </a:prstGeom>
          <a:noFill/>
          <a:ln w="28575" cmpd="sng">
            <a:solidFill>
              <a:schemeClr val="tx1"/>
            </a:solidFill>
            <a:round/>
            <a:headEnd type="triangle"/>
            <a:tailEnd type="none" w="med" len="med"/>
          </a:ln>
        </p:spPr>
        <p:txBody>
          <a:bodyPr lIns="91425" tIns="45712" rIns="91425" bIns="45712"/>
          <a:lstStyle/>
          <a:p>
            <a:endParaRPr lang="en-GB">
              <a:latin typeface="나눔고딕"/>
              <a:ea typeface="나눔고딕"/>
              <a:cs typeface="나눔고딕"/>
            </a:endParaRPr>
          </a:p>
        </p:txBody>
      </p:sp>
      <p:sp>
        <p:nvSpPr>
          <p:cNvPr id="35" name="Line 8"/>
          <p:cNvSpPr>
            <a:spLocks noChangeShapeType="1"/>
          </p:cNvSpPr>
          <p:nvPr/>
        </p:nvSpPr>
        <p:spPr bwMode="auto">
          <a:xfrm flipH="1" flipV="1">
            <a:off x="3456548" y="4751408"/>
            <a:ext cx="228600" cy="0"/>
          </a:xfrm>
          <a:prstGeom prst="line">
            <a:avLst/>
          </a:prstGeom>
          <a:noFill/>
          <a:ln w="28575" cmpd="sng">
            <a:solidFill>
              <a:schemeClr val="tx1"/>
            </a:solidFill>
            <a:round/>
            <a:headEnd type="triangle"/>
            <a:tailEnd type="none" w="med" len="med"/>
          </a:ln>
        </p:spPr>
        <p:txBody>
          <a:bodyPr lIns="91425" tIns="45712" rIns="91425" bIns="45712"/>
          <a:lstStyle/>
          <a:p>
            <a:endParaRPr lang="en-GB">
              <a:latin typeface="나눔고딕"/>
              <a:ea typeface="나눔고딕"/>
              <a:cs typeface="나눔고딕"/>
            </a:endParaRPr>
          </a:p>
        </p:txBody>
      </p:sp>
      <p:sp>
        <p:nvSpPr>
          <p:cNvPr id="36" name="TextBox 35"/>
          <p:cNvSpPr txBox="1"/>
          <p:nvPr/>
        </p:nvSpPr>
        <p:spPr>
          <a:xfrm>
            <a:off x="572002" y="1940541"/>
            <a:ext cx="640322" cy="523220"/>
          </a:xfrm>
          <a:prstGeom prst="rect">
            <a:avLst/>
          </a:prstGeom>
          <a:noFill/>
        </p:spPr>
        <p:txBody>
          <a:bodyPr wrap="none" rtlCol="0" anchor="ctr">
            <a:spAutoFit/>
          </a:bodyPr>
          <a:lstStyle/>
          <a:p>
            <a:pPr algn="ctr"/>
            <a:r>
              <a:rPr lang="en-US" sz="1400" b="1" dirty="0" smtClean="0">
                <a:latin typeface="나눔고딕"/>
                <a:ea typeface="나눔고딕"/>
                <a:cs typeface="나눔고딕"/>
              </a:rPr>
              <a:t>Value</a:t>
            </a:r>
          </a:p>
          <a:p>
            <a:pPr algn="ctr"/>
            <a:r>
              <a:rPr lang="en-US" sz="1400" b="1" dirty="0" smtClean="0">
                <a:latin typeface="나눔고딕"/>
                <a:ea typeface="나눔고딕"/>
                <a:cs typeface="나눔고딕"/>
              </a:rPr>
              <a:t>Lost</a:t>
            </a:r>
            <a:endParaRPr lang="en-US" sz="1400" b="1" dirty="0">
              <a:latin typeface="나눔고딕"/>
              <a:ea typeface="나눔고딕"/>
              <a:cs typeface="나눔고딕"/>
            </a:endParaRPr>
          </a:p>
        </p:txBody>
      </p:sp>
      <p:sp>
        <p:nvSpPr>
          <p:cNvPr id="37" name="TextBox 36"/>
          <p:cNvSpPr txBox="1"/>
          <p:nvPr/>
        </p:nvSpPr>
        <p:spPr>
          <a:xfrm>
            <a:off x="2618817" y="4597522"/>
            <a:ext cx="462225" cy="307777"/>
          </a:xfrm>
          <a:prstGeom prst="rect">
            <a:avLst/>
          </a:prstGeom>
          <a:noFill/>
        </p:spPr>
        <p:txBody>
          <a:bodyPr wrap="none" rtlCol="0" anchor="ctr">
            <a:spAutoFit/>
          </a:bodyPr>
          <a:lstStyle/>
          <a:p>
            <a:pPr algn="ctr"/>
            <a:r>
              <a:rPr lang="en-US" altLang="ko-KR" sz="1400" b="1" dirty="0" smtClean="0">
                <a:latin typeface="나눔고딕"/>
                <a:ea typeface="나눔고딕"/>
                <a:cs typeface="나눔고딕"/>
              </a:rPr>
              <a:t>1</a:t>
            </a:r>
            <a:r>
              <a:rPr lang="ko-KR" altLang="en-US" sz="1400" b="1" dirty="0" smtClean="0">
                <a:latin typeface="나눔고딕"/>
                <a:ea typeface="나눔고딕"/>
                <a:cs typeface="나눔고딕"/>
              </a:rPr>
              <a:t>주</a:t>
            </a:r>
            <a:endParaRPr lang="en-US" sz="1400" b="1" dirty="0">
              <a:latin typeface="나눔고딕"/>
              <a:ea typeface="나눔고딕"/>
              <a:cs typeface="나눔고딕"/>
            </a:endParaRPr>
          </a:p>
        </p:txBody>
      </p:sp>
      <p:sp>
        <p:nvSpPr>
          <p:cNvPr id="38" name="TextBox 37"/>
          <p:cNvSpPr txBox="1"/>
          <p:nvPr/>
        </p:nvSpPr>
        <p:spPr>
          <a:xfrm>
            <a:off x="815653" y="852933"/>
            <a:ext cx="705415" cy="338554"/>
          </a:xfrm>
          <a:prstGeom prst="rect">
            <a:avLst/>
          </a:prstGeom>
          <a:noFill/>
        </p:spPr>
        <p:txBody>
          <a:bodyPr wrap="none" rtlCol="0" anchor="ctr">
            <a:spAutoFit/>
          </a:bodyPr>
          <a:lstStyle/>
          <a:p>
            <a:pPr algn="ctr"/>
            <a:r>
              <a:rPr lang="en-US" b="1" dirty="0" smtClean="0">
                <a:latin typeface="나눔고딕"/>
                <a:ea typeface="나눔고딕"/>
                <a:cs typeface="나눔고딕"/>
              </a:rPr>
              <a:t>Value</a:t>
            </a:r>
            <a:endParaRPr lang="en-US" b="1" dirty="0">
              <a:latin typeface="나눔고딕"/>
              <a:ea typeface="나눔고딕"/>
              <a:cs typeface="나눔고딕"/>
            </a:endParaRPr>
          </a:p>
        </p:txBody>
      </p:sp>
      <p:sp>
        <p:nvSpPr>
          <p:cNvPr id="39" name="TextBox 38"/>
          <p:cNvSpPr txBox="1"/>
          <p:nvPr/>
        </p:nvSpPr>
        <p:spPr>
          <a:xfrm>
            <a:off x="6806745" y="4341800"/>
            <a:ext cx="644274" cy="338554"/>
          </a:xfrm>
          <a:prstGeom prst="rect">
            <a:avLst/>
          </a:prstGeom>
          <a:noFill/>
        </p:spPr>
        <p:txBody>
          <a:bodyPr wrap="none" rtlCol="0" anchor="ctr">
            <a:spAutoFit/>
          </a:bodyPr>
          <a:lstStyle/>
          <a:p>
            <a:pPr algn="ctr"/>
            <a:r>
              <a:rPr lang="en-US" b="1" dirty="0" smtClean="0">
                <a:latin typeface="나눔고딕"/>
                <a:ea typeface="나눔고딕"/>
                <a:cs typeface="나눔고딕"/>
              </a:rPr>
              <a:t>Time</a:t>
            </a:r>
            <a:endParaRPr lang="en-US" b="1" dirty="0">
              <a:latin typeface="나눔고딕"/>
              <a:ea typeface="나눔고딕"/>
              <a:cs typeface="나눔고딕"/>
            </a:endParaRPr>
          </a:p>
        </p:txBody>
      </p:sp>
      <p:sp>
        <p:nvSpPr>
          <p:cNvPr id="40" name="Freeform 39"/>
          <p:cNvSpPr/>
          <p:nvPr/>
        </p:nvSpPr>
        <p:spPr>
          <a:xfrm>
            <a:off x="1992214" y="1766073"/>
            <a:ext cx="1522844" cy="961985"/>
          </a:xfrm>
          <a:custGeom>
            <a:avLst/>
            <a:gdLst>
              <a:gd name="connsiteX0" fmla="*/ 0 w 4523836"/>
              <a:gd name="connsiteY0" fmla="*/ 0 h 1969111"/>
              <a:gd name="connsiteX1" fmla="*/ 713538 w 4523836"/>
              <a:gd name="connsiteY1" fmla="*/ 799060 h 1969111"/>
              <a:gd name="connsiteX2" fmla="*/ 2083533 w 4523836"/>
              <a:gd name="connsiteY2" fmla="*/ 1583850 h 1969111"/>
              <a:gd name="connsiteX3" fmla="*/ 4523836 w 4523836"/>
              <a:gd name="connsiteY3" fmla="*/ 1969111 h 1969111"/>
            </a:gdLst>
            <a:ahLst/>
            <a:cxnLst>
              <a:cxn ang="0">
                <a:pos x="connsiteX0" y="connsiteY0"/>
              </a:cxn>
              <a:cxn ang="0">
                <a:pos x="connsiteX1" y="connsiteY1"/>
              </a:cxn>
              <a:cxn ang="0">
                <a:pos x="connsiteX2" y="connsiteY2"/>
              </a:cxn>
              <a:cxn ang="0">
                <a:pos x="connsiteX3" y="connsiteY3"/>
              </a:cxn>
            </a:cxnLst>
            <a:rect l="l" t="t" r="r" b="b"/>
            <a:pathLst>
              <a:path w="4523836" h="1969111">
                <a:moveTo>
                  <a:pt x="0" y="0"/>
                </a:moveTo>
                <a:cubicBezTo>
                  <a:pt x="183141" y="267542"/>
                  <a:pt x="366283" y="535085"/>
                  <a:pt x="713538" y="799060"/>
                </a:cubicBezTo>
                <a:cubicBezTo>
                  <a:pt x="1060793" y="1063035"/>
                  <a:pt x="1448483" y="1388842"/>
                  <a:pt x="2083533" y="1583850"/>
                </a:cubicBezTo>
                <a:cubicBezTo>
                  <a:pt x="2718583" y="1778858"/>
                  <a:pt x="4041008" y="1921548"/>
                  <a:pt x="4523836" y="1969111"/>
                </a:cubicBezTo>
              </a:path>
            </a:pathLst>
          </a:custGeom>
          <a:ln w="28575"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나눔고딕"/>
              <a:ea typeface="나눔고딕"/>
              <a:cs typeface="나눔고딕"/>
            </a:endParaRPr>
          </a:p>
        </p:txBody>
      </p:sp>
      <p:sp>
        <p:nvSpPr>
          <p:cNvPr id="41" name="TextBox 40"/>
          <p:cNvSpPr txBox="1"/>
          <p:nvPr/>
        </p:nvSpPr>
        <p:spPr>
          <a:xfrm>
            <a:off x="2204768" y="1481236"/>
            <a:ext cx="1569660" cy="338554"/>
          </a:xfrm>
          <a:prstGeom prst="rect">
            <a:avLst/>
          </a:prstGeom>
          <a:noFill/>
        </p:spPr>
        <p:txBody>
          <a:bodyPr wrap="none" rtlCol="0" anchor="ctr">
            <a:spAutoFit/>
          </a:bodyPr>
          <a:lstStyle/>
          <a:p>
            <a:pPr algn="ctr"/>
            <a:r>
              <a:rPr lang="en-US" sz="1600" b="1" dirty="0" smtClean="0">
                <a:latin typeface="나눔고딕"/>
                <a:ea typeface="나눔고딕"/>
                <a:cs typeface="나눔고딕"/>
              </a:rPr>
              <a:t>Business Event</a:t>
            </a:r>
            <a:endParaRPr lang="en-US" sz="1600" b="1" dirty="0">
              <a:latin typeface="나눔고딕"/>
              <a:ea typeface="나눔고딕"/>
              <a:cs typeface="나눔고딕"/>
            </a:endParaRPr>
          </a:p>
        </p:txBody>
      </p:sp>
      <p:sp>
        <p:nvSpPr>
          <p:cNvPr id="42" name="TextBox 41"/>
          <p:cNvSpPr txBox="1"/>
          <p:nvPr/>
        </p:nvSpPr>
        <p:spPr>
          <a:xfrm>
            <a:off x="3957614" y="2536126"/>
            <a:ext cx="1411650" cy="338554"/>
          </a:xfrm>
          <a:prstGeom prst="rect">
            <a:avLst/>
          </a:prstGeom>
          <a:noFill/>
        </p:spPr>
        <p:txBody>
          <a:bodyPr wrap="none" rtlCol="0" anchor="ctr">
            <a:spAutoFit/>
          </a:bodyPr>
          <a:lstStyle/>
          <a:p>
            <a:pPr algn="ctr"/>
            <a:r>
              <a:rPr lang="en-US" sz="1600" b="1" dirty="0" smtClean="0">
                <a:latin typeface="나눔고딕"/>
                <a:ea typeface="나눔고딕"/>
                <a:cs typeface="나눔고딕"/>
              </a:rPr>
              <a:t>Action Taken</a:t>
            </a:r>
            <a:endParaRPr lang="en-US" sz="1600" b="1" dirty="0">
              <a:latin typeface="나눔고딕"/>
              <a:ea typeface="나눔고딕"/>
              <a:cs typeface="나눔고딕"/>
            </a:endParaRPr>
          </a:p>
        </p:txBody>
      </p:sp>
      <p:sp>
        <p:nvSpPr>
          <p:cNvPr id="43" name="Rectangle 12"/>
          <p:cNvSpPr>
            <a:spLocks noChangeArrowheads="1"/>
          </p:cNvSpPr>
          <p:nvPr/>
        </p:nvSpPr>
        <p:spPr bwMode="auto">
          <a:xfrm>
            <a:off x="1704232" y="1541801"/>
            <a:ext cx="516179" cy="238249"/>
          </a:xfrm>
          <a:prstGeom prst="rect">
            <a:avLst/>
          </a:prstGeom>
          <a:solidFill>
            <a:schemeClr val="tx2">
              <a:lumMod val="40000"/>
              <a:lumOff val="60000"/>
            </a:schemeClr>
          </a:solidFill>
          <a:ln w="22225" algn="ctr">
            <a:noFill/>
            <a:miter lim="800000"/>
            <a:headEnd/>
            <a:tailEnd/>
          </a:ln>
        </p:spPr>
        <p:txBody>
          <a:bodyPr wrap="none" lIns="91425" tIns="45712" rIns="91425" bIns="45712" anchor="ctr"/>
          <a:lstStyle/>
          <a:p>
            <a:endParaRPr lang="en-US">
              <a:latin typeface="나눔고딕"/>
              <a:ea typeface="나눔고딕"/>
              <a:cs typeface="나눔고딕"/>
            </a:endParaRPr>
          </a:p>
        </p:txBody>
      </p:sp>
      <p:sp>
        <p:nvSpPr>
          <p:cNvPr id="44" name="Oval 19"/>
          <p:cNvSpPr>
            <a:spLocks noChangeArrowheads="1"/>
          </p:cNvSpPr>
          <p:nvPr/>
        </p:nvSpPr>
        <p:spPr bwMode="auto">
          <a:xfrm>
            <a:off x="2166209" y="2086424"/>
            <a:ext cx="264277" cy="261451"/>
          </a:xfrm>
          <a:prstGeom prst="ellipse">
            <a:avLst/>
          </a:prstGeom>
          <a:solidFill>
            <a:schemeClr val="tx2">
              <a:lumMod val="60000"/>
              <a:lumOff val="40000"/>
            </a:schemeClr>
          </a:solidFill>
          <a:ln w="22225" algn="ctr">
            <a:noFill/>
            <a:round/>
            <a:headEnd/>
            <a:tailEnd/>
          </a:ln>
        </p:spPr>
        <p:txBody>
          <a:bodyPr wrap="none" anchor="ctr"/>
          <a:lstStyle/>
          <a:p>
            <a:endParaRPr lang="en-US">
              <a:latin typeface="나눔고딕"/>
              <a:ea typeface="나눔고딕"/>
              <a:cs typeface="나눔고딕"/>
            </a:endParaRPr>
          </a:p>
        </p:txBody>
      </p:sp>
      <p:sp>
        <p:nvSpPr>
          <p:cNvPr id="45" name="Oval 23"/>
          <p:cNvSpPr>
            <a:spLocks noChangeArrowheads="1"/>
          </p:cNvSpPr>
          <p:nvPr/>
        </p:nvSpPr>
        <p:spPr bwMode="auto">
          <a:xfrm>
            <a:off x="2760680" y="2466605"/>
            <a:ext cx="264277" cy="261451"/>
          </a:xfrm>
          <a:prstGeom prst="ellipse">
            <a:avLst/>
          </a:prstGeom>
          <a:solidFill>
            <a:schemeClr val="tx2">
              <a:lumMod val="75000"/>
            </a:schemeClr>
          </a:solidFill>
          <a:ln w="22225" algn="ctr">
            <a:noFill/>
            <a:round/>
            <a:headEnd/>
            <a:tailEnd/>
          </a:ln>
        </p:spPr>
        <p:txBody>
          <a:bodyPr wrap="none" anchor="ctr"/>
          <a:lstStyle/>
          <a:p>
            <a:endParaRPr lang="en-US">
              <a:latin typeface="나눔고딕"/>
              <a:ea typeface="나눔고딕"/>
              <a:cs typeface="나눔고딕"/>
            </a:endParaRPr>
          </a:p>
        </p:txBody>
      </p:sp>
      <p:sp>
        <p:nvSpPr>
          <p:cNvPr id="46" name="Rectangle 27"/>
          <p:cNvSpPr>
            <a:spLocks noChangeArrowheads="1"/>
          </p:cNvSpPr>
          <p:nvPr/>
        </p:nvSpPr>
        <p:spPr bwMode="auto">
          <a:xfrm>
            <a:off x="3477368" y="2607018"/>
            <a:ext cx="510840" cy="242074"/>
          </a:xfrm>
          <a:prstGeom prst="rect">
            <a:avLst/>
          </a:prstGeom>
          <a:solidFill>
            <a:schemeClr val="tx2">
              <a:lumMod val="50000"/>
            </a:schemeClr>
          </a:solidFill>
          <a:ln w="22225" algn="ctr">
            <a:noFill/>
            <a:miter lim="800000"/>
            <a:headEnd/>
            <a:tailEnd/>
          </a:ln>
        </p:spPr>
        <p:txBody>
          <a:bodyPr wrap="none" anchor="ctr"/>
          <a:lstStyle/>
          <a:p>
            <a:endParaRPr lang="en-US">
              <a:latin typeface="나눔고딕"/>
              <a:ea typeface="나눔고딕"/>
              <a:cs typeface="나눔고딕"/>
            </a:endParaRPr>
          </a:p>
        </p:txBody>
      </p:sp>
      <p:sp>
        <p:nvSpPr>
          <p:cNvPr id="47" name="TextBox 46"/>
          <p:cNvSpPr txBox="1"/>
          <p:nvPr/>
        </p:nvSpPr>
        <p:spPr>
          <a:xfrm>
            <a:off x="4387559" y="1886210"/>
            <a:ext cx="2467342" cy="461665"/>
          </a:xfrm>
          <a:prstGeom prst="rect">
            <a:avLst/>
          </a:prstGeom>
          <a:noFill/>
        </p:spPr>
        <p:txBody>
          <a:bodyPr wrap="none" rtlCol="0" anchor="ctr">
            <a:spAutoFit/>
          </a:bodyPr>
          <a:lstStyle/>
          <a:p>
            <a:pPr algn="ctr"/>
            <a:r>
              <a:rPr lang="ko-KR" altLang="en-US" sz="2400" b="1" dirty="0" smtClean="0">
                <a:latin typeface="나눔고딕"/>
                <a:ea typeface="나눔고딕"/>
                <a:cs typeface="나눔고딕"/>
              </a:rPr>
              <a:t>주</a:t>
            </a:r>
            <a:r>
              <a:rPr lang="en-US" altLang="ko-KR" sz="2400" b="1" dirty="0" smtClean="0">
                <a:latin typeface="나눔고딕"/>
                <a:ea typeface="나눔고딕"/>
                <a:cs typeface="나눔고딕"/>
              </a:rPr>
              <a:t>/</a:t>
            </a:r>
            <a:r>
              <a:rPr lang="ko-KR" altLang="en-US" sz="2400" b="1" dirty="0" smtClean="0">
                <a:latin typeface="나눔고딕"/>
                <a:ea typeface="나눔고딕"/>
                <a:cs typeface="나눔고딕"/>
              </a:rPr>
              <a:t>일 단위 </a:t>
            </a:r>
            <a:r>
              <a:rPr lang="en-US" altLang="ko-KR" sz="2400" b="1" dirty="0" smtClean="0">
                <a:latin typeface="나눔고딕"/>
                <a:ea typeface="나눔고딕"/>
                <a:cs typeface="나눔고딕"/>
              </a:rPr>
              <a:t>PDCA</a:t>
            </a:r>
            <a:endParaRPr lang="en-US" sz="2400" b="1" dirty="0">
              <a:latin typeface="나눔고딕"/>
              <a:ea typeface="나눔고딕"/>
              <a:cs typeface="나눔고딕"/>
            </a:endParaRPr>
          </a:p>
        </p:txBody>
      </p:sp>
      <p:sp>
        <p:nvSpPr>
          <p:cNvPr id="48" name="TextBox 47"/>
          <p:cNvSpPr txBox="1"/>
          <p:nvPr/>
        </p:nvSpPr>
        <p:spPr>
          <a:xfrm>
            <a:off x="6199304" y="4895759"/>
            <a:ext cx="2700285" cy="123111"/>
          </a:xfrm>
          <a:prstGeom prst="rect">
            <a:avLst/>
          </a:prstGeom>
          <a:noFill/>
        </p:spPr>
        <p:txBody>
          <a:bodyPr wrap="none" lIns="0" tIns="0" rIns="0" bIns="0" rtlCol="0">
            <a:spAutoFit/>
          </a:bodyPr>
          <a:lstStyle/>
          <a:p>
            <a:pPr algn="r" fontAlgn="base">
              <a:spcBef>
                <a:spcPts val="600"/>
              </a:spcBef>
              <a:spcAft>
                <a:spcPct val="0"/>
              </a:spcAft>
              <a:buClr>
                <a:srgbClr val="F0AB00"/>
              </a:buClr>
              <a:buSzPct val="80000"/>
            </a:pPr>
            <a:r>
              <a:rPr lang="en-US" altLang="ko-KR" sz="800" kern="0" dirty="0" smtClean="0">
                <a:solidFill>
                  <a:schemeClr val="accent2"/>
                </a:solidFill>
                <a:latin typeface="나눔고딕"/>
                <a:ea typeface="나눔고딕"/>
                <a:cs typeface="나눔고딕"/>
              </a:rPr>
              <a:t>Source: Dr. Richard </a:t>
            </a:r>
            <a:r>
              <a:rPr lang="en-US" altLang="ko-KR" sz="800" kern="0" dirty="0" err="1" smtClean="0">
                <a:solidFill>
                  <a:schemeClr val="accent2"/>
                </a:solidFill>
                <a:latin typeface="나눔고딕"/>
                <a:ea typeface="나눔고딕"/>
                <a:cs typeface="나눔고딕"/>
              </a:rPr>
              <a:t>Hackathorn</a:t>
            </a:r>
            <a:r>
              <a:rPr lang="en-US" altLang="ko-KR" sz="800" kern="0" dirty="0" smtClean="0">
                <a:solidFill>
                  <a:schemeClr val="accent2"/>
                </a:solidFill>
                <a:latin typeface="나눔고딕"/>
                <a:ea typeface="나눔고딕"/>
                <a:cs typeface="나눔고딕"/>
              </a:rPr>
              <a:t>, Bolder Technologies Inc.</a:t>
            </a:r>
            <a:endParaRPr lang="en-US" sz="800" kern="0" dirty="0" smtClean="0">
              <a:solidFill>
                <a:schemeClr val="accent2"/>
              </a:solidFill>
              <a:latin typeface="나눔고딕"/>
              <a:ea typeface="나눔고딕"/>
              <a:cs typeface="나눔고딕"/>
            </a:endParaRPr>
          </a:p>
        </p:txBody>
      </p:sp>
    </p:spTree>
    <p:extLst>
      <p:ext uri="{BB962C8B-B14F-4D97-AF65-F5344CB8AC3E}">
        <p14:creationId xmlns:p14="http://schemas.microsoft.com/office/powerpoint/2010/main" val="3625911036"/>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6"/>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gray">
          <a:xfrm flipV="1">
            <a:off x="6" y="1"/>
            <a:ext cx="9143999" cy="1520324"/>
          </a:xfrm>
          <a:prstGeom prst="rect">
            <a:avLst/>
          </a:prstGeom>
          <a:gradFill flip="none" rotWithShape="1">
            <a:gsLst>
              <a:gs pos="0">
                <a:schemeClr val="tx1">
                  <a:alpha val="91000"/>
                </a:schemeClr>
              </a:gs>
              <a:gs pos="100000">
                <a:srgbClr val="000000">
                  <a:tint val="23500"/>
                  <a:satMod val="160000"/>
                  <a:alpha val="0"/>
                </a:srgbClr>
              </a:gs>
            </a:gsLst>
            <a:lin ang="16200000" scaled="1"/>
            <a:tileRect/>
          </a:gradFill>
          <a:ln w="6350" algn="ctr">
            <a:noFill/>
            <a:miter lim="800000"/>
            <a:headEnd/>
            <a:tailEnd/>
          </a:ln>
        </p:spPr>
        <p:txBody>
          <a:bodyPr lIns="93333" tIns="74665" rIns="93333" bIns="74665" rtlCol="0" anchor="ctr"/>
          <a:lstStyle/>
          <a:p>
            <a:pPr algn="ctr" defTabSz="948259" fontAlgn="base">
              <a:spcBef>
                <a:spcPct val="50000"/>
              </a:spcBef>
              <a:spcAft>
                <a:spcPct val="0"/>
              </a:spcAft>
              <a:buClr>
                <a:srgbClr val="F0AB00"/>
              </a:buClr>
              <a:buSzPct val="80000"/>
              <a:defRPr/>
            </a:pPr>
            <a:endParaRPr lang="en-US" sz="1900" kern="0" dirty="0">
              <a:solidFill>
                <a:sysClr val="windowText" lastClr="000000"/>
              </a:solidFill>
              <a:latin typeface="나눔고딕"/>
              <a:ea typeface="나눔고딕"/>
              <a:cs typeface="나눔고딕"/>
            </a:endParaRPr>
          </a:p>
        </p:txBody>
      </p:sp>
      <p:sp>
        <p:nvSpPr>
          <p:cNvPr id="7" name="Rectangle 6"/>
          <p:cNvSpPr/>
          <p:nvPr/>
        </p:nvSpPr>
        <p:spPr bwMode="gray">
          <a:xfrm>
            <a:off x="6" y="0"/>
            <a:ext cx="9140389" cy="5143500"/>
          </a:xfrm>
          <a:prstGeom prst="rect">
            <a:avLst/>
          </a:prstGeom>
          <a:gradFill flip="none" rotWithShape="1">
            <a:gsLst>
              <a:gs pos="40000">
                <a:srgbClr val="000000">
                  <a:alpha val="73000"/>
                </a:srgbClr>
              </a:gs>
              <a:gs pos="100000">
                <a:srgbClr val="000000">
                  <a:tint val="23500"/>
                  <a:satMod val="160000"/>
                  <a:alpha val="0"/>
                </a:srgbClr>
              </a:gs>
            </a:gsLst>
            <a:lin ang="16200000" scaled="1"/>
            <a:tileRect/>
          </a:gradFill>
          <a:ln w="6350" algn="ctr">
            <a:noFill/>
            <a:miter lim="800000"/>
            <a:headEnd/>
            <a:tailEnd/>
          </a:ln>
        </p:spPr>
        <p:txBody>
          <a:bodyPr lIns="43254" tIns="34603" rIns="43254" bIns="34603" rtlCol="0" anchor="ctr"/>
          <a:lstStyle/>
          <a:p>
            <a:pPr algn="ctr" defTabSz="439460">
              <a:spcBef>
                <a:spcPct val="50000"/>
              </a:spcBef>
              <a:buClr>
                <a:srgbClr val="F0AB00"/>
              </a:buClr>
              <a:buSzPct val="80000"/>
              <a:defRPr/>
            </a:pPr>
            <a:endParaRPr lang="en-US" sz="900" kern="0" dirty="0">
              <a:solidFill>
                <a:sysClr val="windowText" lastClr="000000"/>
              </a:solidFill>
              <a:latin typeface="나눔고딕"/>
              <a:ea typeface="나눔고딕"/>
              <a:cs typeface="나눔고딕"/>
            </a:endParaRPr>
          </a:p>
        </p:txBody>
      </p:sp>
      <p:sp>
        <p:nvSpPr>
          <p:cNvPr id="2" name="Title 1"/>
          <p:cNvSpPr>
            <a:spLocks noGrp="1"/>
          </p:cNvSpPr>
          <p:nvPr>
            <p:ph type="title"/>
          </p:nvPr>
        </p:nvSpPr>
        <p:spPr/>
        <p:txBody>
          <a:bodyPr/>
          <a:lstStyle/>
          <a:p>
            <a:r>
              <a:rPr lang="en-US" dirty="0" smtClean="0">
                <a:solidFill>
                  <a:srgbClr val="FFFFFF"/>
                </a:solidFill>
              </a:rPr>
              <a:t>Industry 4.0 – “M2M</a:t>
            </a:r>
            <a:r>
              <a:rPr lang="en-US" altLang="ko-KR" dirty="0" smtClean="0">
                <a:solidFill>
                  <a:srgbClr val="FFFFFF"/>
                </a:solidFill>
              </a:rPr>
              <a:t>,</a:t>
            </a:r>
            <a:r>
              <a:rPr lang="ko-KR" altLang="en-US" dirty="0" smtClean="0">
                <a:solidFill>
                  <a:srgbClr val="FFFFFF"/>
                </a:solidFill>
              </a:rPr>
              <a:t> </a:t>
            </a:r>
            <a:r>
              <a:rPr lang="en-US" altLang="ko-KR" dirty="0" smtClean="0">
                <a:solidFill>
                  <a:srgbClr val="FFFFFF"/>
                </a:solidFill>
              </a:rPr>
              <a:t>Cyber-Physical</a:t>
            </a:r>
            <a:r>
              <a:rPr lang="ko-KR" altLang="en-US" dirty="0" smtClean="0">
                <a:solidFill>
                  <a:srgbClr val="FFFFFF"/>
                </a:solidFill>
              </a:rPr>
              <a:t> </a:t>
            </a:r>
            <a:r>
              <a:rPr lang="en-US" altLang="ko-KR" dirty="0" smtClean="0">
                <a:solidFill>
                  <a:srgbClr val="FFFFFF"/>
                </a:solidFill>
              </a:rPr>
              <a:t>System</a:t>
            </a:r>
            <a:r>
              <a:rPr lang="ko-KR" altLang="en-US" dirty="0" smtClean="0">
                <a:solidFill>
                  <a:srgbClr val="FFFFFF"/>
                </a:solidFill>
              </a:rPr>
              <a:t> </a:t>
            </a:r>
            <a:r>
              <a:rPr lang="en-US" altLang="ko-KR" dirty="0">
                <a:solidFill>
                  <a:srgbClr val="FFFFFF"/>
                </a:solidFill>
              </a:rPr>
              <a:t>&amp;</a:t>
            </a:r>
            <a:r>
              <a:rPr lang="ko-KR" altLang="en-US" dirty="0" smtClean="0">
                <a:solidFill>
                  <a:srgbClr val="FFFFFF"/>
                </a:solidFill>
              </a:rPr>
              <a:t> </a:t>
            </a:r>
            <a:r>
              <a:rPr lang="en-US" altLang="ko-KR" dirty="0" smtClean="0">
                <a:solidFill>
                  <a:srgbClr val="FFFFFF"/>
                </a:solidFill>
              </a:rPr>
              <a:t>Smart Connectivity</a:t>
            </a:r>
            <a:r>
              <a:rPr lang="en-US" dirty="0" smtClean="0">
                <a:solidFill>
                  <a:srgbClr val="FFFFFF"/>
                </a:solidFill>
              </a:rPr>
              <a:t>”</a:t>
            </a:r>
            <a:endParaRPr lang="en-US" dirty="0">
              <a:solidFill>
                <a:srgbClr val="FFFFFF"/>
              </a:solidFill>
            </a:endParaRPr>
          </a:p>
        </p:txBody>
      </p:sp>
      <p:grpSp>
        <p:nvGrpSpPr>
          <p:cNvPr id="13" name="Group 12"/>
          <p:cNvGrpSpPr/>
          <p:nvPr/>
        </p:nvGrpSpPr>
        <p:grpSpPr>
          <a:xfrm>
            <a:off x="680734" y="883744"/>
            <a:ext cx="8188946" cy="4030572"/>
            <a:chOff x="680734" y="883744"/>
            <a:chExt cx="8188946" cy="4030572"/>
          </a:xfrm>
        </p:grpSpPr>
        <p:sp>
          <p:nvSpPr>
            <p:cNvPr id="9" name="TextBox 8"/>
            <p:cNvSpPr txBox="1"/>
            <p:nvPr/>
          </p:nvSpPr>
          <p:spPr>
            <a:xfrm>
              <a:off x="4957588" y="2171908"/>
              <a:ext cx="3912092" cy="1454244"/>
            </a:xfrm>
            <a:prstGeom prst="rect">
              <a:avLst/>
            </a:prstGeom>
            <a:noFill/>
          </p:spPr>
          <p:txBody>
            <a:bodyPr wrap="square" lIns="0" tIns="0" rIns="0" bIns="0" rtlCol="0">
              <a:spAutoFit/>
            </a:bodyPr>
            <a:lstStyle/>
            <a:p>
              <a:pPr marL="257106" indent="-257106" fontAlgn="base">
                <a:spcBef>
                  <a:spcPts val="900"/>
                </a:spcBef>
                <a:spcAft>
                  <a:spcPct val="0"/>
                </a:spcAft>
                <a:buSzPct val="100000"/>
                <a:buFont typeface="Wingdings" charset="2"/>
                <a:buChar char="§"/>
              </a:pPr>
              <a:r>
                <a:rPr lang="en-US" altLang="ko-KR" sz="1800" b="1" kern="0" dirty="0" smtClean="0">
                  <a:solidFill>
                    <a:srgbClr val="FFFFFF"/>
                  </a:solidFill>
                  <a:latin typeface="나눔고딕"/>
                  <a:ea typeface="나눔고딕"/>
                  <a:cs typeface="나눔고딕"/>
                </a:rPr>
                <a:t>Machine to Machine Connectivity</a:t>
              </a:r>
            </a:p>
            <a:p>
              <a:pPr marL="257106" indent="-257106" fontAlgn="base">
                <a:spcBef>
                  <a:spcPts val="900"/>
                </a:spcBef>
                <a:spcAft>
                  <a:spcPct val="0"/>
                </a:spcAft>
                <a:buSzPct val="100000"/>
                <a:buFont typeface="Wingdings" charset="2"/>
                <a:buChar char="§"/>
              </a:pPr>
              <a:r>
                <a:rPr lang="en-US" altLang="ko-KR" sz="1800" b="1" kern="0" dirty="0" smtClean="0">
                  <a:solidFill>
                    <a:srgbClr val="FFFFFF"/>
                  </a:solidFill>
                  <a:latin typeface="나눔고딕"/>
                  <a:ea typeface="나눔고딕"/>
                  <a:cs typeface="나눔고딕"/>
                </a:rPr>
                <a:t>Smart Machine with Analytics</a:t>
              </a:r>
            </a:p>
            <a:p>
              <a:pPr marL="257106" indent="-257106" fontAlgn="base">
                <a:spcBef>
                  <a:spcPts val="900"/>
                </a:spcBef>
                <a:spcAft>
                  <a:spcPct val="0"/>
                </a:spcAft>
                <a:buSzPct val="100000"/>
                <a:buFont typeface="Wingdings" charset="2"/>
                <a:buChar char="§"/>
              </a:pPr>
              <a:r>
                <a:rPr lang="en-US" altLang="ko-KR" sz="1800" b="1" kern="0" dirty="0" smtClean="0">
                  <a:solidFill>
                    <a:srgbClr val="FFFFFF"/>
                  </a:solidFill>
                  <a:latin typeface="나눔고딕"/>
                  <a:ea typeface="나눔고딕"/>
                  <a:cs typeface="나눔고딕"/>
                </a:rPr>
                <a:t>Network Convergence</a:t>
              </a:r>
            </a:p>
            <a:p>
              <a:pPr marL="257106" indent="-257106" fontAlgn="base">
                <a:spcBef>
                  <a:spcPts val="900"/>
                </a:spcBef>
                <a:spcAft>
                  <a:spcPct val="0"/>
                </a:spcAft>
                <a:buSzPct val="100000"/>
                <a:buFont typeface="Wingdings" charset="2"/>
                <a:buChar char="§"/>
              </a:pPr>
              <a:r>
                <a:rPr lang="en-US" altLang="ko-KR" sz="1800" b="1" kern="0" dirty="0" smtClean="0">
                  <a:solidFill>
                    <a:srgbClr val="FFFFFF"/>
                  </a:solidFill>
                  <a:latin typeface="나눔고딕"/>
                  <a:ea typeface="나눔고딕"/>
                  <a:cs typeface="나눔고딕"/>
                </a:rPr>
                <a:t>Big Data Composite App Platform</a:t>
              </a:r>
              <a:endParaRPr lang="en-US" altLang="ko-KR" sz="1800" b="1" kern="0" dirty="0">
                <a:solidFill>
                  <a:srgbClr val="FFFFFF"/>
                </a:solidFill>
                <a:latin typeface="나눔고딕"/>
                <a:ea typeface="나눔고딕"/>
                <a:cs typeface="나눔고딕"/>
              </a:endParaRPr>
            </a:p>
          </p:txBody>
        </p:sp>
        <p:sp>
          <p:nvSpPr>
            <p:cNvPr id="10" name="Donut 9"/>
            <p:cNvSpPr/>
            <p:nvPr/>
          </p:nvSpPr>
          <p:spPr bwMode="gray">
            <a:xfrm>
              <a:off x="680734" y="883744"/>
              <a:ext cx="4030455" cy="4030572"/>
            </a:xfrm>
            <a:prstGeom prst="donut">
              <a:avLst>
                <a:gd name="adj" fmla="val 3873"/>
              </a:avLst>
            </a:prstGeom>
            <a:solidFill>
              <a:schemeClr val="bg1">
                <a:lumMod val="50000"/>
                <a:alpha val="37000"/>
              </a:schemeClr>
            </a:solidFill>
            <a:ln w="6350" algn="ctr">
              <a:noFill/>
              <a:miter lim="800000"/>
              <a:headEnd/>
              <a:tailEnd/>
            </a:ln>
          </p:spPr>
          <p:txBody>
            <a:bodyPr lIns="90000" tIns="72000" rIns="90000" bIns="72000" rtlCol="0" anchor="ctr"/>
            <a:lstStyle/>
            <a:p>
              <a:pPr algn="ctr" defTabSz="685617" fontAlgn="base">
                <a:spcBef>
                  <a:spcPct val="50000"/>
                </a:spcBef>
                <a:spcAft>
                  <a:spcPct val="0"/>
                </a:spcAft>
                <a:buClr>
                  <a:srgbClr val="F0AB00"/>
                </a:buClr>
                <a:buSzPct val="80000"/>
              </a:pPr>
              <a:endParaRPr lang="en-US" sz="1500" b="1" kern="0" dirty="0" err="1">
                <a:solidFill>
                  <a:srgbClr val="FFFFFF"/>
                </a:solidFill>
                <a:latin typeface="나눔고딕"/>
                <a:ea typeface="나눔고딕"/>
                <a:cs typeface="나눔고딕"/>
              </a:endParaRPr>
            </a:p>
          </p:txBody>
        </p:sp>
        <p:pic>
          <p:nvPicPr>
            <p:cNvPr id="8" name="Picture 7" descr="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8017" y="1061086"/>
              <a:ext cx="3675888" cy="3675888"/>
            </a:xfrm>
            <a:prstGeom prst="rect">
              <a:avLst/>
            </a:prstGeom>
          </p:spPr>
        </p:pic>
      </p:grpSp>
    </p:spTree>
    <p:extLst>
      <p:ext uri="{BB962C8B-B14F-4D97-AF65-F5344CB8AC3E}">
        <p14:creationId xmlns:p14="http://schemas.microsoft.com/office/powerpoint/2010/main" val="1723916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84" y="0"/>
            <a:ext cx="9137045" cy="5143500"/>
          </a:xfrm>
          <a:prstGeom prst="rect">
            <a:avLst/>
          </a:prstGeom>
        </p:spPr>
      </p:pic>
      <p:sp>
        <p:nvSpPr>
          <p:cNvPr id="5" name="Rectangle 4"/>
          <p:cNvSpPr/>
          <p:nvPr/>
        </p:nvSpPr>
        <p:spPr bwMode="gray">
          <a:xfrm>
            <a:off x="1812" y="3189423"/>
            <a:ext cx="9140389" cy="1954078"/>
          </a:xfrm>
          <a:prstGeom prst="rect">
            <a:avLst/>
          </a:prstGeom>
          <a:gradFill flip="none" rotWithShape="1">
            <a:gsLst>
              <a:gs pos="0">
                <a:srgbClr val="000000">
                  <a:alpha val="73000"/>
                </a:srgbClr>
              </a:gs>
              <a:gs pos="100000">
                <a:srgbClr val="000000">
                  <a:tint val="23500"/>
                  <a:satMod val="160000"/>
                  <a:alpha val="0"/>
                </a:srgbClr>
              </a:gs>
            </a:gsLst>
            <a:lin ang="16200000" scaled="1"/>
            <a:tileRect/>
          </a:gradFill>
          <a:ln w="6350" algn="ctr">
            <a:noFill/>
            <a:miter lim="800000"/>
            <a:headEnd/>
            <a:tailEnd/>
          </a:ln>
        </p:spPr>
        <p:txBody>
          <a:bodyPr lIns="43254" tIns="34603" rIns="43254" bIns="34603" rtlCol="0" anchor="ctr"/>
          <a:lstStyle/>
          <a:p>
            <a:pPr algn="ctr" defTabSz="439460">
              <a:spcBef>
                <a:spcPct val="50000"/>
              </a:spcBef>
              <a:buClr>
                <a:srgbClr val="F0AB00"/>
              </a:buClr>
              <a:buSzPct val="80000"/>
              <a:defRPr/>
            </a:pPr>
            <a:endParaRPr lang="en-US" sz="900" kern="0" dirty="0">
              <a:solidFill>
                <a:sysClr val="windowText" lastClr="000000"/>
              </a:solidFill>
              <a:latin typeface="나눔고딕"/>
              <a:ea typeface="나눔고딕"/>
              <a:cs typeface="나눔고딕"/>
            </a:endParaRPr>
          </a:p>
        </p:txBody>
      </p:sp>
      <p:sp>
        <p:nvSpPr>
          <p:cNvPr id="6" name="TextBox 5"/>
          <p:cNvSpPr txBox="1"/>
          <p:nvPr/>
        </p:nvSpPr>
        <p:spPr>
          <a:xfrm>
            <a:off x="5200733" y="3928098"/>
            <a:ext cx="3540947" cy="692497"/>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US" sz="4500" b="1" kern="0" dirty="0">
                <a:solidFill>
                  <a:schemeClr val="bg1"/>
                </a:solidFill>
                <a:latin typeface="BentonSans Bold" panose="02000803000000020004" pitchFamily="2" charset="0"/>
                <a:ea typeface="Arial Unicode MS" pitchFamily="34" charset="-128"/>
                <a:cs typeface="Arial Unicode MS" pitchFamily="34" charset="-128"/>
              </a:rPr>
              <a:t>Run</a:t>
            </a:r>
            <a:r>
              <a:rPr lang="en-US" sz="4500" b="1" kern="0" dirty="0">
                <a:solidFill>
                  <a:srgbClr val="FFC000"/>
                </a:solidFill>
                <a:latin typeface="BentonSans Bold" panose="02000803000000020004" pitchFamily="2" charset="0"/>
                <a:ea typeface="Arial Unicode MS" pitchFamily="34" charset="-128"/>
                <a:cs typeface="Arial Unicode MS" pitchFamily="34" charset="-128"/>
              </a:rPr>
              <a:t> simple.</a:t>
            </a:r>
            <a:endParaRPr lang="en-US" sz="4500" kern="0" dirty="0">
              <a:solidFill>
                <a:schemeClr val="bg1"/>
              </a:solidFill>
              <a:latin typeface="BentonSans Bold" panose="02000803000000020004" pitchFamily="2" charset="0"/>
              <a:ea typeface="Arial Unicode MS" pitchFamily="34" charset="-128"/>
              <a:cs typeface="Arial Unicode MS" pitchFamily="34" charset="-128"/>
            </a:endParaRPr>
          </a:p>
        </p:txBody>
      </p:sp>
      <p:pic>
        <p:nvPicPr>
          <p:cNvPr id="7" name="Picture 6" descr="SAP_grad_R_pref.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021" y="4561741"/>
            <a:ext cx="684757" cy="340121"/>
          </a:xfrm>
          <a:prstGeom prst="rect">
            <a:avLst/>
          </a:prstGeom>
          <a:noFill/>
          <a:ln>
            <a:noFill/>
          </a:ln>
        </p:spPr>
      </p:pic>
      <p:sp>
        <p:nvSpPr>
          <p:cNvPr id="9" name="Rectangle 8"/>
          <p:cNvSpPr/>
          <p:nvPr/>
        </p:nvSpPr>
        <p:spPr bwMode="gray">
          <a:xfrm flipV="1">
            <a:off x="7" y="1"/>
            <a:ext cx="9143999" cy="1952060"/>
          </a:xfrm>
          <a:prstGeom prst="rect">
            <a:avLst/>
          </a:prstGeom>
          <a:gradFill flip="none" rotWithShape="1">
            <a:gsLst>
              <a:gs pos="0">
                <a:schemeClr val="tx1">
                  <a:alpha val="91000"/>
                </a:schemeClr>
              </a:gs>
              <a:gs pos="100000">
                <a:srgbClr val="000000">
                  <a:tint val="23500"/>
                  <a:satMod val="160000"/>
                  <a:alpha val="0"/>
                </a:srgbClr>
              </a:gs>
            </a:gsLst>
            <a:lin ang="16200000" scaled="1"/>
            <a:tileRect/>
          </a:gradFill>
          <a:ln w="6350" algn="ctr">
            <a:noFill/>
            <a:miter lim="800000"/>
            <a:headEnd/>
            <a:tailEnd/>
          </a:ln>
        </p:spPr>
        <p:txBody>
          <a:bodyPr lIns="93333" tIns="74665" rIns="93333" bIns="74665" rtlCol="0" anchor="ctr"/>
          <a:lstStyle/>
          <a:p>
            <a:pPr algn="ctr" defTabSz="948259" fontAlgn="base">
              <a:spcBef>
                <a:spcPct val="50000"/>
              </a:spcBef>
              <a:spcAft>
                <a:spcPct val="0"/>
              </a:spcAft>
              <a:buClr>
                <a:srgbClr val="F0AB00"/>
              </a:buClr>
              <a:buSzPct val="80000"/>
              <a:defRPr/>
            </a:pPr>
            <a:endParaRPr lang="en-US" sz="1900" kern="0" dirty="0">
              <a:solidFill>
                <a:sysClr val="windowText" lastClr="000000"/>
              </a:solidFill>
              <a:latin typeface="나눔고딕"/>
              <a:ea typeface="나눔고딕"/>
              <a:cs typeface="나눔고딕"/>
            </a:endParaRPr>
          </a:p>
        </p:txBody>
      </p:sp>
      <p:sp>
        <p:nvSpPr>
          <p:cNvPr id="2" name="Title 1"/>
          <p:cNvSpPr>
            <a:spLocks noGrp="1"/>
          </p:cNvSpPr>
          <p:nvPr>
            <p:ph type="title"/>
          </p:nvPr>
        </p:nvSpPr>
        <p:spPr>
          <a:xfrm>
            <a:off x="242887" y="243002"/>
            <a:ext cx="8658239" cy="692337"/>
          </a:xfrm>
        </p:spPr>
        <p:txBody>
          <a:bodyPr anchor="ctr"/>
          <a:lstStyle/>
          <a:p>
            <a:pPr algn="ctr"/>
            <a:r>
              <a:rPr lang="en-US" sz="3200" dirty="0" smtClean="0">
                <a:solidFill>
                  <a:schemeClr val="bg1"/>
                </a:solidFill>
              </a:rPr>
              <a:t>Industry 4.0 New IT Trend</a:t>
            </a:r>
            <a:endParaRPr lang="en-US" sz="3200" dirty="0">
              <a:solidFill>
                <a:schemeClr val="bg1"/>
              </a:solidFill>
            </a:endParaRPr>
          </a:p>
        </p:txBody>
      </p:sp>
      <p:sp>
        <p:nvSpPr>
          <p:cNvPr id="3" name="Subtitle 2"/>
          <p:cNvSpPr>
            <a:spLocks noGrp="1"/>
          </p:cNvSpPr>
          <p:nvPr>
            <p:ph type="subTitle" idx="1"/>
          </p:nvPr>
        </p:nvSpPr>
        <p:spPr>
          <a:xfrm>
            <a:off x="351649" y="1124903"/>
            <a:ext cx="8440702" cy="438480"/>
          </a:xfrm>
        </p:spPr>
        <p:txBody>
          <a:bodyPr anchor="ctr"/>
          <a:lstStyle/>
          <a:p>
            <a:r>
              <a:rPr lang="en-US" dirty="0" smtClean="0">
                <a:solidFill>
                  <a:schemeClr val="bg1"/>
                </a:solidFill>
              </a:rPr>
              <a:t>SAP Korea</a:t>
            </a:r>
          </a:p>
          <a:p>
            <a:r>
              <a:rPr lang="en-US" dirty="0" smtClean="0">
                <a:solidFill>
                  <a:schemeClr val="bg1"/>
                </a:solidFill>
              </a:rPr>
              <a:t>May, 2015</a:t>
            </a:r>
            <a:endParaRPr lang="en-US" dirty="0">
              <a:solidFill>
                <a:schemeClr val="bg1"/>
              </a:solidFill>
            </a:endParaRPr>
          </a:p>
        </p:txBody>
      </p:sp>
    </p:spTree>
    <p:extLst>
      <p:ext uri="{BB962C8B-B14F-4D97-AF65-F5344CB8AC3E}">
        <p14:creationId xmlns:p14="http://schemas.microsoft.com/office/powerpoint/2010/main" val="17348596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_blue.jpg"/>
          <p:cNvPicPr>
            <a:picLocks noChangeAspect="1"/>
          </p:cNvPicPr>
          <p:nvPr/>
        </p:nvPicPr>
        <p:blipFill rotWithShape="1">
          <a:blip r:embed="rId2" cstate="print">
            <a:extLst>
              <a:ext uri="{28A0092B-C50C-407E-A947-70E740481C1C}">
                <a14:useLocalDpi xmlns:a14="http://schemas.microsoft.com/office/drawing/2010/main"/>
              </a:ext>
            </a:extLst>
          </a:blip>
          <a:srcRect b="-74"/>
          <a:stretch/>
        </p:blipFill>
        <p:spPr>
          <a:xfrm>
            <a:off x="3484" y="0"/>
            <a:ext cx="9137045" cy="5143500"/>
          </a:xfrm>
          <a:prstGeom prst="rect">
            <a:avLst/>
          </a:prstGeom>
        </p:spPr>
      </p:pic>
      <p:sp>
        <p:nvSpPr>
          <p:cNvPr id="3" name="Title 2"/>
          <p:cNvSpPr>
            <a:spLocks noGrp="1"/>
          </p:cNvSpPr>
          <p:nvPr>
            <p:ph type="title"/>
          </p:nvPr>
        </p:nvSpPr>
        <p:spPr>
          <a:xfrm>
            <a:off x="242937" y="243000"/>
            <a:ext cx="8656646" cy="567000"/>
          </a:xfrm>
        </p:spPr>
        <p:txBody>
          <a:bodyPr/>
          <a:lstStyle/>
          <a:p>
            <a:r>
              <a:rPr lang="ko-KR" altLang="en-US" dirty="0" smtClean="0"/>
              <a:t>독일의 </a:t>
            </a:r>
            <a:r>
              <a:rPr lang="en-US" altLang="ko-KR" dirty="0" smtClean="0"/>
              <a:t>Industry 4.0</a:t>
            </a:r>
            <a:r>
              <a:rPr lang="ko-KR" altLang="en-US" dirty="0" smtClean="0"/>
              <a:t>을 통한 미래성장 계획</a:t>
            </a:r>
            <a:endParaRPr lang="en-US" dirty="0"/>
          </a:p>
        </p:txBody>
      </p:sp>
      <p:sp>
        <p:nvSpPr>
          <p:cNvPr id="6" name="Hexagon 5"/>
          <p:cNvSpPr/>
          <p:nvPr/>
        </p:nvSpPr>
        <p:spPr bwMode="gray">
          <a:xfrm>
            <a:off x="1075336" y="2493869"/>
            <a:ext cx="2547688" cy="981561"/>
          </a:xfrm>
          <a:prstGeom prst="hexagon">
            <a:avLst/>
          </a:prstGeom>
          <a:solidFill>
            <a:schemeClr val="tx2">
              <a:lumMod val="40000"/>
              <a:lumOff val="6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smtClean="0">
              <a:ln>
                <a:noFill/>
              </a:ln>
              <a:effectLst/>
              <a:uLnTx/>
              <a:uFillTx/>
              <a:latin typeface="나눔고딕"/>
              <a:ea typeface="나눔고딕"/>
              <a:cs typeface="나눔고딕"/>
            </a:endParaRPr>
          </a:p>
        </p:txBody>
      </p:sp>
      <p:sp>
        <p:nvSpPr>
          <p:cNvPr id="9" name="Hexagon 8"/>
          <p:cNvSpPr/>
          <p:nvPr/>
        </p:nvSpPr>
        <p:spPr bwMode="gray">
          <a:xfrm>
            <a:off x="5520976" y="2493869"/>
            <a:ext cx="2547688" cy="981561"/>
          </a:xfrm>
          <a:prstGeom prst="hexagon">
            <a:avLst/>
          </a:prstGeom>
          <a:solidFill>
            <a:schemeClr val="tx2">
              <a:lumMod val="40000"/>
              <a:lumOff val="6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smtClean="0">
              <a:ln>
                <a:noFill/>
              </a:ln>
              <a:effectLst/>
              <a:uLnTx/>
              <a:uFillTx/>
              <a:latin typeface="나눔고딕"/>
              <a:ea typeface="나눔고딕"/>
              <a:cs typeface="나눔고딕"/>
            </a:endParaRPr>
          </a:p>
        </p:txBody>
      </p:sp>
      <p:sp>
        <p:nvSpPr>
          <p:cNvPr id="14" name="TextBox 13"/>
          <p:cNvSpPr txBox="1"/>
          <p:nvPr/>
        </p:nvSpPr>
        <p:spPr>
          <a:xfrm>
            <a:off x="1838284" y="2572284"/>
            <a:ext cx="1021805" cy="246221"/>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ko-KR" altLang="en-US" b="1" kern="0" dirty="0" smtClean="0">
                <a:latin typeface="나눔고딕"/>
                <a:ea typeface="나눔고딕"/>
                <a:cs typeface="나눔고딕"/>
              </a:rPr>
              <a:t>제조업 리더</a:t>
            </a:r>
            <a:endParaRPr lang="en-US" b="1" kern="0" dirty="0" err="1" smtClean="0">
              <a:latin typeface="나눔고딕"/>
              <a:ea typeface="나눔고딕"/>
              <a:cs typeface="나눔고딕"/>
            </a:endParaRPr>
          </a:p>
        </p:txBody>
      </p:sp>
      <p:sp>
        <p:nvSpPr>
          <p:cNvPr id="15" name="TextBox 14"/>
          <p:cNvSpPr txBox="1"/>
          <p:nvPr/>
        </p:nvSpPr>
        <p:spPr>
          <a:xfrm>
            <a:off x="5869454" y="2572284"/>
            <a:ext cx="1850739" cy="246221"/>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ko-KR" altLang="en-US" b="1" kern="0" dirty="0" smtClean="0">
                <a:latin typeface="나눔고딕"/>
                <a:ea typeface="나눔고딕"/>
                <a:cs typeface="나눔고딕"/>
              </a:rPr>
              <a:t>임베디드 시스템 리더</a:t>
            </a:r>
            <a:endParaRPr lang="en-US" b="1" kern="0" dirty="0" err="1" smtClean="0">
              <a:latin typeface="나눔고딕"/>
              <a:ea typeface="나눔고딕"/>
              <a:cs typeface="나눔고딕"/>
            </a:endParaRPr>
          </a:p>
        </p:txBody>
      </p:sp>
      <p:sp>
        <p:nvSpPr>
          <p:cNvPr id="16" name="TextBox 15"/>
          <p:cNvSpPr txBox="1"/>
          <p:nvPr/>
        </p:nvSpPr>
        <p:spPr>
          <a:xfrm>
            <a:off x="1472007" y="2927823"/>
            <a:ext cx="1231106" cy="407804"/>
          </a:xfrm>
          <a:prstGeom prst="rect">
            <a:avLst/>
          </a:prstGeom>
          <a:noFill/>
        </p:spPr>
        <p:txBody>
          <a:bodyPr wrap="none" lIns="0" tIns="0" rIns="0" bIns="0" rtlCol="0">
            <a:spAutoFit/>
          </a:bodyPr>
          <a:lstStyle/>
          <a:p>
            <a:pPr marL="171450" indent="-171450" fontAlgn="base">
              <a:spcBef>
                <a:spcPts val="300"/>
              </a:spcBef>
              <a:spcAft>
                <a:spcPct val="0"/>
              </a:spcAft>
              <a:buSzPct val="100000"/>
              <a:buFont typeface="Arial"/>
              <a:buChar char="•"/>
            </a:pPr>
            <a:r>
              <a:rPr lang="ko-KR" altLang="en-US" sz="1200" b="1" kern="0" dirty="0" smtClean="0">
                <a:latin typeface="나눔고딕"/>
                <a:ea typeface="나눔고딕"/>
                <a:cs typeface="나눔고딕"/>
              </a:rPr>
              <a:t>높은 기술력</a:t>
            </a:r>
            <a:endParaRPr lang="en-US" altLang="ko-KR" sz="1200" b="1" kern="0" dirty="0" smtClean="0">
              <a:latin typeface="나눔고딕"/>
              <a:ea typeface="나눔고딕"/>
              <a:cs typeface="나눔고딕"/>
            </a:endParaRPr>
          </a:p>
          <a:p>
            <a:pPr marL="171450" indent="-171450" fontAlgn="base">
              <a:spcBef>
                <a:spcPts val="300"/>
              </a:spcBef>
              <a:spcAft>
                <a:spcPct val="0"/>
              </a:spcAft>
              <a:buSzPct val="100000"/>
              <a:buFont typeface="Arial"/>
              <a:buChar char="•"/>
            </a:pPr>
            <a:r>
              <a:rPr lang="ko-KR" altLang="en-US" sz="1200" b="1" kern="0" dirty="0" smtClean="0">
                <a:latin typeface="나눔고딕"/>
                <a:ea typeface="나눔고딕"/>
                <a:cs typeface="나눔고딕"/>
              </a:rPr>
              <a:t>전통적 제조강국</a:t>
            </a:r>
            <a:endParaRPr lang="en-US" sz="1200" b="1" kern="0" dirty="0" smtClean="0">
              <a:latin typeface="나눔고딕"/>
              <a:ea typeface="나눔고딕"/>
              <a:cs typeface="나눔고딕"/>
            </a:endParaRPr>
          </a:p>
        </p:txBody>
      </p:sp>
      <p:sp>
        <p:nvSpPr>
          <p:cNvPr id="17" name="TextBox 16"/>
          <p:cNvSpPr txBox="1"/>
          <p:nvPr/>
        </p:nvSpPr>
        <p:spPr>
          <a:xfrm>
            <a:off x="5917654" y="2927823"/>
            <a:ext cx="1821011" cy="407804"/>
          </a:xfrm>
          <a:prstGeom prst="rect">
            <a:avLst/>
          </a:prstGeom>
          <a:noFill/>
        </p:spPr>
        <p:txBody>
          <a:bodyPr wrap="none" lIns="0" tIns="0" rIns="0" bIns="0" rtlCol="0">
            <a:spAutoFit/>
          </a:bodyPr>
          <a:lstStyle/>
          <a:p>
            <a:pPr marL="171450" indent="-171450" fontAlgn="base">
              <a:spcBef>
                <a:spcPts val="300"/>
              </a:spcBef>
              <a:spcAft>
                <a:spcPct val="0"/>
              </a:spcAft>
              <a:buSzPct val="100000"/>
              <a:buFont typeface="Arial"/>
              <a:buChar char="•"/>
            </a:pPr>
            <a:r>
              <a:rPr lang="en-US" altLang="ko-KR" sz="1200" b="1" kern="0" dirty="0" smtClean="0">
                <a:latin typeface="나눔고딕"/>
                <a:ea typeface="나눔고딕"/>
                <a:cs typeface="나눔고딕"/>
              </a:rPr>
              <a:t>Embedded System </a:t>
            </a:r>
            <a:r>
              <a:rPr lang="ko-KR" altLang="en-US" sz="1200" b="1" kern="0" dirty="0" smtClean="0">
                <a:latin typeface="나눔고딕"/>
                <a:ea typeface="나눔고딕"/>
                <a:cs typeface="나눔고딕"/>
              </a:rPr>
              <a:t>강자</a:t>
            </a:r>
            <a:endParaRPr lang="en-US" altLang="ko-KR" sz="1200" b="1" kern="0" dirty="0" smtClean="0">
              <a:latin typeface="나눔고딕"/>
              <a:ea typeface="나눔고딕"/>
              <a:cs typeface="나눔고딕"/>
            </a:endParaRPr>
          </a:p>
          <a:p>
            <a:pPr marL="171450" indent="-171450" fontAlgn="base">
              <a:spcBef>
                <a:spcPts val="300"/>
              </a:spcBef>
              <a:spcAft>
                <a:spcPct val="0"/>
              </a:spcAft>
              <a:buSzPct val="100000"/>
              <a:buFont typeface="Arial"/>
              <a:buChar char="•"/>
            </a:pPr>
            <a:r>
              <a:rPr lang="en-US" sz="1200" b="1" kern="0" dirty="0" smtClean="0">
                <a:latin typeface="나눔고딕"/>
                <a:ea typeface="나눔고딕"/>
                <a:cs typeface="나눔고딕"/>
              </a:rPr>
              <a:t>IT </a:t>
            </a:r>
            <a:r>
              <a:rPr lang="ko-KR" altLang="en-US" sz="1200" b="1" kern="0" dirty="0" smtClean="0">
                <a:latin typeface="나눔고딕"/>
                <a:ea typeface="나눔고딕"/>
                <a:cs typeface="나눔고딕"/>
              </a:rPr>
              <a:t>기술 융합</a:t>
            </a:r>
            <a:endParaRPr lang="en-US" sz="1200" b="1" kern="0" dirty="0" smtClean="0">
              <a:latin typeface="나눔고딕"/>
              <a:ea typeface="나눔고딕"/>
              <a:cs typeface="나눔고딕"/>
            </a:endParaRPr>
          </a:p>
        </p:txBody>
      </p:sp>
      <p:sp>
        <p:nvSpPr>
          <p:cNvPr id="12" name="Down Arrow 11"/>
          <p:cNvSpPr/>
          <p:nvPr/>
        </p:nvSpPr>
        <p:spPr bwMode="gray">
          <a:xfrm>
            <a:off x="3378430" y="2308729"/>
            <a:ext cx="2387142" cy="2056709"/>
          </a:xfrm>
          <a:prstGeom prst="downArrow">
            <a:avLst>
              <a:gd name="adj1" fmla="val 61205"/>
              <a:gd name="adj2" fmla="val 38713"/>
            </a:avLst>
          </a:prstGeom>
          <a:solidFill>
            <a:schemeClr val="tx2">
              <a:lumMod val="75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smtClean="0">
              <a:ln>
                <a:noFill/>
              </a:ln>
              <a:effectLst/>
              <a:uLnTx/>
              <a:uFillTx/>
              <a:latin typeface="나눔고딕"/>
              <a:ea typeface="나눔고딕"/>
              <a:cs typeface="나눔고딕"/>
            </a:endParaRPr>
          </a:p>
        </p:txBody>
      </p:sp>
      <p:sp>
        <p:nvSpPr>
          <p:cNvPr id="13" name="Plus 12"/>
          <p:cNvSpPr/>
          <p:nvPr/>
        </p:nvSpPr>
        <p:spPr bwMode="gray">
          <a:xfrm>
            <a:off x="3823294" y="2324446"/>
            <a:ext cx="1497423" cy="1415792"/>
          </a:xfrm>
          <a:prstGeom prst="mathPlus">
            <a:avLst/>
          </a:prstGeom>
          <a:solidFill>
            <a:schemeClr val="tx2">
              <a:lumMod val="50000"/>
            </a:schemeClr>
          </a:solidFill>
          <a:ln w="19050" cmpd="sng"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smtClean="0">
              <a:ln>
                <a:noFill/>
              </a:ln>
              <a:effectLst/>
              <a:uLnTx/>
              <a:uFillTx/>
              <a:latin typeface="나눔고딕"/>
              <a:ea typeface="나눔고딕"/>
              <a:cs typeface="나눔고딕"/>
            </a:endParaRPr>
          </a:p>
        </p:txBody>
      </p:sp>
      <p:sp>
        <p:nvSpPr>
          <p:cNvPr id="19" name="TextBox 18"/>
          <p:cNvSpPr txBox="1"/>
          <p:nvPr/>
        </p:nvSpPr>
        <p:spPr>
          <a:xfrm>
            <a:off x="4056789" y="2945129"/>
            <a:ext cx="1030433" cy="184666"/>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en-US" altLang="ko-KR" sz="1200" b="1" kern="0" dirty="0" smtClean="0">
                <a:solidFill>
                  <a:schemeClr val="bg1"/>
                </a:solidFill>
                <a:latin typeface="나눔고딕"/>
                <a:ea typeface="나눔고딕"/>
                <a:cs typeface="나눔고딕"/>
              </a:rPr>
              <a:t>Breakthrough</a:t>
            </a:r>
            <a:endParaRPr lang="en-US" sz="1200" b="1" kern="0" dirty="0" smtClean="0">
              <a:solidFill>
                <a:schemeClr val="bg1"/>
              </a:solidFill>
              <a:latin typeface="나눔고딕"/>
              <a:ea typeface="나눔고딕"/>
              <a:cs typeface="나눔고딕"/>
            </a:endParaRPr>
          </a:p>
        </p:txBody>
      </p:sp>
      <p:grpSp>
        <p:nvGrpSpPr>
          <p:cNvPr id="29" name="Group 28"/>
          <p:cNvGrpSpPr/>
          <p:nvPr/>
        </p:nvGrpSpPr>
        <p:grpSpPr>
          <a:xfrm>
            <a:off x="2292049" y="921872"/>
            <a:ext cx="4559915" cy="1489633"/>
            <a:chOff x="2419437" y="921869"/>
            <a:chExt cx="4559915" cy="1489633"/>
          </a:xfrm>
        </p:grpSpPr>
        <p:sp>
          <p:nvSpPr>
            <p:cNvPr id="5" name="Rounded Rectangle 4"/>
            <p:cNvSpPr/>
            <p:nvPr/>
          </p:nvSpPr>
          <p:spPr bwMode="gray">
            <a:xfrm>
              <a:off x="2419437" y="921869"/>
              <a:ext cx="4559915" cy="1489633"/>
            </a:xfrm>
            <a:prstGeom prst="roundRect">
              <a:avLst>
                <a:gd name="adj" fmla="val 14271"/>
              </a:avLst>
            </a:prstGeom>
            <a:solidFill>
              <a:schemeClr val="tx2">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smtClean="0">
                <a:ln>
                  <a:noFill/>
                </a:ln>
                <a:effectLst/>
                <a:uLnTx/>
                <a:uFillTx/>
                <a:latin typeface="나눔고딕"/>
                <a:ea typeface="나눔고딕"/>
                <a:cs typeface="나눔고딕"/>
              </a:endParaRPr>
            </a:p>
          </p:txBody>
        </p:sp>
        <p:sp>
          <p:nvSpPr>
            <p:cNvPr id="4" name="TextBox 3"/>
            <p:cNvSpPr txBox="1"/>
            <p:nvPr/>
          </p:nvSpPr>
          <p:spPr>
            <a:xfrm>
              <a:off x="4188492" y="1018598"/>
              <a:ext cx="1021805" cy="246221"/>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ko-KR" altLang="en-US" b="1" kern="0" dirty="0" smtClean="0">
                  <a:latin typeface="나눔고딕"/>
                  <a:ea typeface="나눔고딕"/>
                  <a:cs typeface="나눔고딕"/>
                </a:rPr>
                <a:t>독일의 고민</a:t>
              </a:r>
              <a:endParaRPr lang="en-US" b="1" kern="0" dirty="0" err="1" smtClean="0">
                <a:latin typeface="나눔고딕"/>
                <a:ea typeface="나눔고딕"/>
                <a:cs typeface="나눔고딕"/>
              </a:endParaRPr>
            </a:p>
          </p:txBody>
        </p:sp>
        <p:sp>
          <p:nvSpPr>
            <p:cNvPr id="7" name="TextBox 6"/>
            <p:cNvSpPr txBox="1"/>
            <p:nvPr/>
          </p:nvSpPr>
          <p:spPr>
            <a:xfrm>
              <a:off x="2589842" y="1383886"/>
              <a:ext cx="4219104" cy="854080"/>
            </a:xfrm>
            <a:prstGeom prst="rect">
              <a:avLst/>
            </a:prstGeom>
            <a:noFill/>
          </p:spPr>
          <p:txBody>
            <a:bodyPr wrap="none" lIns="0" tIns="0" rIns="0" bIns="0" rtlCol="0">
              <a:spAutoFit/>
            </a:bodyPr>
            <a:lstStyle/>
            <a:p>
              <a:pPr marL="171450" indent="-171450" fontAlgn="base">
                <a:spcBef>
                  <a:spcPts val="300"/>
                </a:spcBef>
                <a:spcAft>
                  <a:spcPct val="0"/>
                </a:spcAft>
                <a:buSzPct val="100000"/>
                <a:buFont typeface="Arial"/>
                <a:buChar char="•"/>
              </a:pPr>
              <a:r>
                <a:rPr lang="ko-KR" altLang="en-US" sz="1200" b="1" kern="0" dirty="0" smtClean="0">
                  <a:latin typeface="나눔고딕"/>
                  <a:ea typeface="나눔고딕"/>
                  <a:cs typeface="나눔고딕"/>
                </a:rPr>
                <a:t>제조업을 어떻게 자국에 유치할 것인가</a:t>
              </a:r>
              <a:r>
                <a:rPr lang="en-US" altLang="ko-KR" sz="1200" b="1" kern="0" dirty="0" smtClean="0">
                  <a:latin typeface="나눔고딕"/>
                  <a:ea typeface="나눔고딕"/>
                  <a:cs typeface="나눔고딕"/>
                </a:rPr>
                <a:t>?</a:t>
              </a:r>
            </a:p>
            <a:p>
              <a:pPr marL="171450" indent="-171450" fontAlgn="base">
                <a:spcBef>
                  <a:spcPts val="300"/>
                </a:spcBef>
                <a:spcAft>
                  <a:spcPct val="0"/>
                </a:spcAft>
                <a:buSzPct val="100000"/>
                <a:buFont typeface="Arial"/>
                <a:buChar char="•"/>
              </a:pPr>
              <a:r>
                <a:rPr lang="ko-KR" altLang="en-US" sz="1200" b="1" kern="0" dirty="0" smtClean="0">
                  <a:latin typeface="나눔고딕"/>
                  <a:ea typeface="나눔고딕"/>
                  <a:cs typeface="나눔고딕"/>
                </a:rPr>
                <a:t>저가생산국과 어떻게 경쟁할 것인가</a:t>
              </a:r>
              <a:r>
                <a:rPr lang="en-US" altLang="ko-KR" sz="1200" b="1" kern="0" dirty="0" smtClean="0">
                  <a:latin typeface="나눔고딕"/>
                  <a:ea typeface="나눔고딕"/>
                  <a:cs typeface="나눔고딕"/>
                </a:rPr>
                <a:t>?</a:t>
              </a:r>
            </a:p>
            <a:p>
              <a:pPr marL="171450" indent="-171450" fontAlgn="base">
                <a:spcBef>
                  <a:spcPts val="300"/>
                </a:spcBef>
                <a:spcAft>
                  <a:spcPct val="0"/>
                </a:spcAft>
                <a:buSzPct val="100000"/>
                <a:buFont typeface="Arial"/>
                <a:buChar char="•"/>
              </a:pPr>
              <a:r>
                <a:rPr lang="ko-KR" altLang="en-US" sz="1200" b="1" kern="0" dirty="0" smtClean="0">
                  <a:latin typeface="나눔고딕"/>
                  <a:ea typeface="나눔고딕"/>
                  <a:cs typeface="나눔고딕"/>
                </a:rPr>
                <a:t>현재의 기술 리더십은 어떻게 보존할 것인가</a:t>
              </a:r>
              <a:r>
                <a:rPr lang="en-US" altLang="ko-KR" sz="1200" b="1" kern="0" dirty="0" smtClean="0">
                  <a:latin typeface="나눔고딕"/>
                  <a:ea typeface="나눔고딕"/>
                  <a:cs typeface="나눔고딕"/>
                </a:rPr>
                <a:t>?</a:t>
              </a:r>
            </a:p>
            <a:p>
              <a:pPr marL="171450" indent="-171450" fontAlgn="base">
                <a:spcBef>
                  <a:spcPts val="300"/>
                </a:spcBef>
                <a:spcAft>
                  <a:spcPct val="0"/>
                </a:spcAft>
                <a:buSzPct val="100000"/>
                <a:buFont typeface="Arial"/>
                <a:buChar char="•"/>
              </a:pPr>
              <a:r>
                <a:rPr lang="ko-KR" altLang="en-US" sz="1200" b="1" kern="0" dirty="0" smtClean="0">
                  <a:latin typeface="나눔고딕"/>
                  <a:ea typeface="나눔고딕"/>
                  <a:cs typeface="나눔고딕"/>
                </a:rPr>
                <a:t>인구고령화</a:t>
              </a:r>
              <a:r>
                <a:rPr lang="en-US" altLang="ko-KR" sz="1200" b="1" kern="0" dirty="0" smtClean="0">
                  <a:latin typeface="나눔고딕"/>
                  <a:ea typeface="나눔고딕"/>
                  <a:cs typeface="나눔고딕"/>
                </a:rPr>
                <a:t>,</a:t>
              </a:r>
              <a:r>
                <a:rPr lang="ko-KR" altLang="en-US" sz="1200" b="1" kern="0" dirty="0" smtClean="0">
                  <a:latin typeface="나눔고딕"/>
                  <a:ea typeface="나눔고딕"/>
                  <a:cs typeface="나눔고딕"/>
                </a:rPr>
                <a:t> 고임금문제</a:t>
              </a:r>
              <a:r>
                <a:rPr lang="en-US" altLang="ko-KR" sz="1200" b="1" kern="0" dirty="0" smtClean="0">
                  <a:latin typeface="나눔고딕"/>
                  <a:ea typeface="나눔고딕"/>
                  <a:cs typeface="나눔고딕"/>
                </a:rPr>
                <a:t>,</a:t>
              </a:r>
              <a:r>
                <a:rPr lang="ko-KR" altLang="en-US" sz="1200" b="1" kern="0" dirty="0" smtClean="0">
                  <a:latin typeface="나눔고딕"/>
                  <a:ea typeface="나눔고딕"/>
                  <a:cs typeface="나눔고딕"/>
                </a:rPr>
                <a:t> 노동의 고도화는 어떻게 이룰 것인가</a:t>
              </a:r>
              <a:r>
                <a:rPr lang="en-US" altLang="ko-KR" sz="1200" b="1" kern="0" dirty="0" smtClean="0">
                  <a:latin typeface="나눔고딕"/>
                  <a:ea typeface="나눔고딕"/>
                  <a:cs typeface="나눔고딕"/>
                </a:rPr>
                <a:t>?</a:t>
              </a:r>
              <a:endParaRPr lang="en-US" sz="1200" b="1" kern="0" dirty="0" smtClean="0">
                <a:latin typeface="나눔고딕"/>
                <a:ea typeface="나눔고딕"/>
                <a:cs typeface="나눔고딕"/>
              </a:endParaRPr>
            </a:p>
          </p:txBody>
        </p:sp>
      </p:grpSp>
      <p:sp>
        <p:nvSpPr>
          <p:cNvPr id="10" name="Oval 9"/>
          <p:cNvSpPr/>
          <p:nvPr/>
        </p:nvSpPr>
        <p:spPr bwMode="gray">
          <a:xfrm>
            <a:off x="2507804" y="3659310"/>
            <a:ext cx="4128394" cy="1102716"/>
          </a:xfrm>
          <a:prstGeom prst="ellipse">
            <a:avLst/>
          </a:prstGeom>
          <a:solidFill>
            <a:schemeClr val="tx2">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smtClean="0">
              <a:ln>
                <a:noFill/>
              </a:ln>
              <a:effectLst/>
              <a:uLnTx/>
              <a:uFillTx/>
              <a:latin typeface="나눔고딕"/>
              <a:ea typeface="나눔고딕"/>
              <a:cs typeface="나눔고딕"/>
            </a:endParaRPr>
          </a:p>
        </p:txBody>
      </p:sp>
      <p:sp>
        <p:nvSpPr>
          <p:cNvPr id="11" name="Oval 10"/>
          <p:cNvSpPr/>
          <p:nvPr/>
        </p:nvSpPr>
        <p:spPr bwMode="gray">
          <a:xfrm>
            <a:off x="3053113" y="4142958"/>
            <a:ext cx="3037774" cy="541684"/>
          </a:xfrm>
          <a:prstGeom prst="ellipse">
            <a:avLst/>
          </a:prstGeom>
          <a:solidFill>
            <a:srgbClr val="003B66"/>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smtClean="0">
              <a:ln>
                <a:noFill/>
              </a:ln>
              <a:effectLst/>
              <a:uLnTx/>
              <a:uFillTx/>
              <a:latin typeface="나눔고딕"/>
              <a:ea typeface="나눔고딕"/>
              <a:cs typeface="나눔고딕"/>
            </a:endParaRPr>
          </a:p>
        </p:txBody>
      </p:sp>
      <p:sp>
        <p:nvSpPr>
          <p:cNvPr id="18" name="TextBox 17"/>
          <p:cNvSpPr txBox="1"/>
          <p:nvPr/>
        </p:nvSpPr>
        <p:spPr>
          <a:xfrm>
            <a:off x="6369432" y="3711626"/>
            <a:ext cx="1320874" cy="1000274"/>
          </a:xfrm>
          <a:prstGeom prst="rect">
            <a:avLst/>
          </a:prstGeom>
          <a:noFill/>
        </p:spPr>
        <p:txBody>
          <a:bodyPr wrap="none" lIns="0" tIns="0" rIns="0" bIns="0" rtlCol="0">
            <a:spAutoFit/>
          </a:bodyPr>
          <a:lstStyle/>
          <a:p>
            <a:pPr marL="171450" indent="-171450" fontAlgn="base">
              <a:spcBef>
                <a:spcPts val="300"/>
              </a:spcBef>
              <a:spcAft>
                <a:spcPct val="0"/>
              </a:spcAft>
              <a:buSzPct val="100000"/>
              <a:buFont typeface="Arial"/>
              <a:buChar char="•"/>
            </a:pPr>
            <a:r>
              <a:rPr lang="ko-KR" altLang="en-US" sz="1100" b="1" kern="0" dirty="0" smtClean="0">
                <a:latin typeface="나눔고딕"/>
                <a:ea typeface="나눔고딕"/>
                <a:cs typeface="나눔고딕"/>
              </a:rPr>
              <a:t>고객가치 향상</a:t>
            </a:r>
            <a:endParaRPr lang="en-US" altLang="ko-KR" sz="1100" b="1" kern="0" dirty="0" smtClean="0">
              <a:latin typeface="나눔고딕"/>
              <a:ea typeface="나눔고딕"/>
              <a:cs typeface="나눔고딕"/>
            </a:endParaRPr>
          </a:p>
          <a:p>
            <a:pPr marL="171450" indent="-171450" fontAlgn="base">
              <a:spcBef>
                <a:spcPts val="300"/>
              </a:spcBef>
              <a:spcAft>
                <a:spcPct val="0"/>
              </a:spcAft>
              <a:buSzPct val="100000"/>
              <a:buFont typeface="Arial"/>
              <a:buChar char="•"/>
            </a:pPr>
            <a:r>
              <a:rPr lang="ko-KR" altLang="en-US" sz="1100" b="1" kern="0" dirty="0" smtClean="0">
                <a:latin typeface="나눔고딕"/>
                <a:ea typeface="나눔고딕"/>
                <a:cs typeface="나눔고딕"/>
              </a:rPr>
              <a:t>마켓 리더십 확보</a:t>
            </a:r>
            <a:endParaRPr lang="en-US" altLang="ko-KR" sz="1100" b="1" kern="0" dirty="0" smtClean="0">
              <a:latin typeface="나눔고딕"/>
              <a:ea typeface="나눔고딕"/>
              <a:cs typeface="나눔고딕"/>
            </a:endParaRPr>
          </a:p>
          <a:p>
            <a:pPr marL="171450" indent="-171450" fontAlgn="base">
              <a:spcBef>
                <a:spcPts val="300"/>
              </a:spcBef>
              <a:spcAft>
                <a:spcPct val="0"/>
              </a:spcAft>
              <a:buSzPct val="100000"/>
              <a:buFont typeface="Arial"/>
              <a:buChar char="•"/>
            </a:pPr>
            <a:r>
              <a:rPr lang="ko-KR" altLang="en-US" sz="1100" b="1" kern="0" dirty="0" smtClean="0">
                <a:latin typeface="나눔고딕"/>
                <a:ea typeface="나눔고딕"/>
                <a:cs typeface="나눔고딕"/>
              </a:rPr>
              <a:t>기술</a:t>
            </a:r>
            <a:r>
              <a:rPr lang="en-US" altLang="ko-KR" sz="1100" b="1" kern="0" dirty="0" smtClean="0">
                <a:latin typeface="나눔고딕"/>
                <a:ea typeface="나눔고딕"/>
                <a:cs typeface="나눔고딕"/>
              </a:rPr>
              <a:t>/</a:t>
            </a:r>
            <a:r>
              <a:rPr lang="ko-KR" altLang="en-US" sz="1100" b="1" kern="0" dirty="0" smtClean="0">
                <a:latin typeface="나눔고딕"/>
                <a:ea typeface="나눔고딕"/>
                <a:cs typeface="나눔고딕"/>
              </a:rPr>
              <a:t>제조업 주도</a:t>
            </a:r>
            <a:endParaRPr lang="en-US" altLang="ko-KR" sz="1100" b="1" kern="0" dirty="0" smtClean="0">
              <a:latin typeface="나눔고딕"/>
              <a:ea typeface="나눔고딕"/>
              <a:cs typeface="나눔고딕"/>
            </a:endParaRPr>
          </a:p>
          <a:p>
            <a:pPr marL="171450" indent="-171450" fontAlgn="base">
              <a:spcBef>
                <a:spcPts val="300"/>
              </a:spcBef>
              <a:spcAft>
                <a:spcPct val="0"/>
              </a:spcAft>
              <a:buSzPct val="100000"/>
              <a:buFont typeface="Arial"/>
              <a:buChar char="•"/>
            </a:pPr>
            <a:r>
              <a:rPr lang="ko-KR" altLang="en-US" sz="1100" b="1" kern="0" dirty="0" smtClean="0">
                <a:latin typeface="나눔고딕"/>
                <a:ea typeface="나눔고딕"/>
                <a:cs typeface="나눔고딕"/>
              </a:rPr>
              <a:t>제조업 자국유치</a:t>
            </a:r>
            <a:endParaRPr lang="en-US" altLang="ko-KR" sz="1100" b="1" kern="0" dirty="0" smtClean="0">
              <a:latin typeface="나눔고딕"/>
              <a:ea typeface="나눔고딕"/>
              <a:cs typeface="나눔고딕"/>
            </a:endParaRPr>
          </a:p>
          <a:p>
            <a:pPr marL="171450" indent="-171450" fontAlgn="base">
              <a:spcBef>
                <a:spcPts val="300"/>
              </a:spcBef>
              <a:spcAft>
                <a:spcPct val="0"/>
              </a:spcAft>
              <a:buSzPct val="100000"/>
              <a:buFont typeface="Arial"/>
              <a:buChar char="•"/>
            </a:pPr>
            <a:r>
              <a:rPr lang="ko-KR" altLang="en-US" sz="1100" b="1" kern="0" dirty="0" smtClean="0">
                <a:latin typeface="나눔고딕"/>
                <a:ea typeface="나눔고딕"/>
                <a:cs typeface="나눔고딕"/>
              </a:rPr>
              <a:t>고령화</a:t>
            </a:r>
            <a:r>
              <a:rPr lang="en-US" altLang="ko-KR" sz="1100" b="1" kern="0" dirty="0" smtClean="0">
                <a:latin typeface="나눔고딕"/>
                <a:ea typeface="나눔고딕"/>
                <a:cs typeface="나눔고딕"/>
              </a:rPr>
              <a:t>/</a:t>
            </a:r>
            <a:r>
              <a:rPr lang="ko-KR" altLang="en-US" sz="1100" b="1" kern="0" dirty="0" smtClean="0">
                <a:latin typeface="나눔고딕"/>
                <a:ea typeface="나눔고딕"/>
                <a:cs typeface="나눔고딕"/>
              </a:rPr>
              <a:t>고임금 대응</a:t>
            </a:r>
            <a:endParaRPr lang="en-US" sz="1100" b="1" kern="0" dirty="0" smtClean="0">
              <a:latin typeface="나눔고딕"/>
              <a:ea typeface="나눔고딕"/>
              <a:cs typeface="나눔고딕"/>
            </a:endParaRPr>
          </a:p>
        </p:txBody>
      </p:sp>
      <p:sp>
        <p:nvSpPr>
          <p:cNvPr id="20" name="TextBox 19"/>
          <p:cNvSpPr txBox="1"/>
          <p:nvPr/>
        </p:nvSpPr>
        <p:spPr>
          <a:xfrm>
            <a:off x="3082493" y="3849091"/>
            <a:ext cx="2979027" cy="246221"/>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ko-KR" altLang="en-US" b="1" kern="0" dirty="0" smtClean="0">
                <a:latin typeface="나눔고딕"/>
                <a:ea typeface="나눔고딕"/>
                <a:cs typeface="나눔고딕"/>
              </a:rPr>
              <a:t>독일의 </a:t>
            </a:r>
            <a:r>
              <a:rPr lang="en-US" altLang="ko-KR" b="1" kern="0" dirty="0" smtClean="0">
                <a:latin typeface="나눔고딕"/>
                <a:ea typeface="나눔고딕"/>
                <a:cs typeface="나눔고딕"/>
              </a:rPr>
              <a:t>High Tech Strategy 2020</a:t>
            </a:r>
            <a:endParaRPr lang="en-US" b="1" kern="0" dirty="0" smtClean="0">
              <a:latin typeface="나눔고딕"/>
              <a:ea typeface="나눔고딕"/>
              <a:cs typeface="나눔고딕"/>
            </a:endParaRPr>
          </a:p>
        </p:txBody>
      </p:sp>
      <p:sp>
        <p:nvSpPr>
          <p:cNvPr id="21" name="TextBox 20"/>
          <p:cNvSpPr txBox="1"/>
          <p:nvPr/>
        </p:nvSpPr>
        <p:spPr>
          <a:xfrm>
            <a:off x="3870675" y="4268450"/>
            <a:ext cx="1402663" cy="307777"/>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en-US" altLang="ko-KR" sz="2000" b="1" kern="0" dirty="0" smtClean="0">
                <a:solidFill>
                  <a:srgbClr val="FFFFFF"/>
                </a:solidFill>
                <a:latin typeface="나눔고딕"/>
                <a:ea typeface="나눔고딕"/>
                <a:cs typeface="나눔고딕"/>
              </a:rPr>
              <a:t>Industry 4.0</a:t>
            </a:r>
            <a:endParaRPr lang="en-US" sz="2000" b="1" kern="0" dirty="0" smtClean="0">
              <a:solidFill>
                <a:srgbClr val="FFFFFF"/>
              </a:solidFill>
              <a:latin typeface="나눔고딕"/>
              <a:ea typeface="나눔고딕"/>
              <a:cs typeface="나눔고딕"/>
            </a:endParaRPr>
          </a:p>
        </p:txBody>
      </p:sp>
      <p:sp>
        <p:nvSpPr>
          <p:cNvPr id="28" name="TextBox 27"/>
          <p:cNvSpPr txBox="1"/>
          <p:nvPr/>
        </p:nvSpPr>
        <p:spPr>
          <a:xfrm>
            <a:off x="4962614" y="4895759"/>
            <a:ext cx="3936975" cy="123111"/>
          </a:xfrm>
          <a:prstGeom prst="rect">
            <a:avLst/>
          </a:prstGeom>
          <a:noFill/>
        </p:spPr>
        <p:txBody>
          <a:bodyPr wrap="none" lIns="0" tIns="0" rIns="0" bIns="0" rtlCol="0">
            <a:spAutoFit/>
          </a:bodyPr>
          <a:lstStyle/>
          <a:p>
            <a:pPr algn="r" fontAlgn="base">
              <a:spcBef>
                <a:spcPts val="600"/>
              </a:spcBef>
              <a:spcAft>
                <a:spcPct val="0"/>
              </a:spcAft>
              <a:buClr>
                <a:srgbClr val="F0AB00"/>
              </a:buClr>
              <a:buSzPct val="80000"/>
            </a:pPr>
            <a:r>
              <a:rPr lang="en-US" altLang="ko-KR" sz="800" kern="0" dirty="0" smtClean="0">
                <a:solidFill>
                  <a:schemeClr val="accent2"/>
                </a:solidFill>
                <a:latin typeface="나눔고딕"/>
                <a:ea typeface="나눔고딕"/>
                <a:cs typeface="나눔고딕"/>
              </a:rPr>
              <a:t>Source: </a:t>
            </a:r>
            <a:r>
              <a:rPr lang="ko-KR" altLang="en-US" sz="800" kern="0" dirty="0" smtClean="0">
                <a:solidFill>
                  <a:schemeClr val="accent2"/>
                </a:solidFill>
                <a:latin typeface="나눔고딕"/>
                <a:ea typeface="나눔고딕"/>
                <a:cs typeface="나눔고딕"/>
              </a:rPr>
              <a:t>박형근</a:t>
            </a:r>
            <a:r>
              <a:rPr lang="en-US" altLang="ko-KR" sz="800" kern="0" dirty="0" smtClean="0">
                <a:solidFill>
                  <a:schemeClr val="accent2"/>
                </a:solidFill>
                <a:latin typeface="나눔고딕"/>
                <a:ea typeface="나눔고딕"/>
                <a:cs typeface="나눔고딕"/>
              </a:rPr>
              <a:t>,</a:t>
            </a:r>
            <a:r>
              <a:rPr lang="ko-KR" altLang="en-US" sz="800" kern="0" dirty="0" smtClean="0">
                <a:solidFill>
                  <a:schemeClr val="accent2"/>
                </a:solidFill>
                <a:latin typeface="나눔고딕"/>
                <a:ea typeface="나눔고딕"/>
                <a:cs typeface="나눔고딕"/>
              </a:rPr>
              <a:t> 김영훈 </a:t>
            </a:r>
            <a:r>
              <a:rPr lang="en-US" altLang="ko-KR" sz="800" kern="0" dirty="0" smtClean="0">
                <a:solidFill>
                  <a:schemeClr val="accent2"/>
                </a:solidFill>
                <a:latin typeface="나눔고딕"/>
                <a:ea typeface="나눔고딕"/>
                <a:cs typeface="나눔고딕"/>
              </a:rPr>
              <a:t>POSRI </a:t>
            </a:r>
            <a:r>
              <a:rPr lang="ko-KR" altLang="en-US" sz="800" kern="0" dirty="0" smtClean="0">
                <a:solidFill>
                  <a:schemeClr val="accent2"/>
                </a:solidFill>
                <a:latin typeface="나눔고딕"/>
                <a:ea typeface="나눔고딕"/>
                <a:cs typeface="나눔고딕"/>
              </a:rPr>
              <a:t>보고서</a:t>
            </a:r>
            <a:r>
              <a:rPr lang="en-US" altLang="ko-KR" sz="800" kern="0" dirty="0" smtClean="0">
                <a:solidFill>
                  <a:schemeClr val="accent2"/>
                </a:solidFill>
                <a:latin typeface="나눔고딕"/>
                <a:ea typeface="나눔고딕"/>
                <a:cs typeface="나눔고딕"/>
              </a:rPr>
              <a:t>,</a:t>
            </a:r>
            <a:r>
              <a:rPr lang="ko-KR" altLang="en-US" sz="800" kern="0" dirty="0" smtClean="0">
                <a:solidFill>
                  <a:schemeClr val="accent2"/>
                </a:solidFill>
                <a:latin typeface="나눔고딕"/>
                <a:ea typeface="나눔고딕"/>
                <a:cs typeface="나눔고딕"/>
              </a:rPr>
              <a:t> </a:t>
            </a:r>
            <a:r>
              <a:rPr lang="en-US" altLang="ko-KR" sz="800" kern="0" dirty="0" smtClean="0">
                <a:solidFill>
                  <a:schemeClr val="accent2"/>
                </a:solidFill>
                <a:latin typeface="나눔고딕"/>
                <a:ea typeface="나눔고딕"/>
                <a:cs typeface="나눔고딕"/>
              </a:rPr>
              <a:t>‘</a:t>
            </a:r>
            <a:r>
              <a:rPr lang="ko-KR" altLang="en-US" sz="800" kern="0" dirty="0" smtClean="0">
                <a:solidFill>
                  <a:schemeClr val="accent2"/>
                </a:solidFill>
                <a:latin typeface="나눔고딕"/>
                <a:ea typeface="나눔고딕"/>
                <a:cs typeface="나눔고딕"/>
              </a:rPr>
              <a:t>인더스트리 </a:t>
            </a:r>
            <a:r>
              <a:rPr lang="en-US" altLang="ko-KR" sz="800" kern="0" dirty="0" smtClean="0">
                <a:solidFill>
                  <a:schemeClr val="accent2"/>
                </a:solidFill>
                <a:latin typeface="나눔고딕"/>
                <a:ea typeface="나눔고딕"/>
                <a:cs typeface="나눔고딕"/>
              </a:rPr>
              <a:t>4.0,</a:t>
            </a:r>
            <a:r>
              <a:rPr lang="ko-KR" altLang="en-US" sz="800" kern="0" dirty="0" smtClean="0">
                <a:solidFill>
                  <a:schemeClr val="accent2"/>
                </a:solidFill>
                <a:latin typeface="나눔고딕"/>
                <a:ea typeface="나눔고딕"/>
                <a:cs typeface="나눔고딕"/>
              </a:rPr>
              <a:t> 독일의 미래 제조업 청사진</a:t>
            </a:r>
            <a:r>
              <a:rPr lang="en-US" altLang="ko-KR" sz="800" kern="0" dirty="0" smtClean="0">
                <a:solidFill>
                  <a:schemeClr val="accent2"/>
                </a:solidFill>
                <a:latin typeface="나눔고딕"/>
                <a:ea typeface="나눔고딕"/>
                <a:cs typeface="나눔고딕"/>
              </a:rPr>
              <a:t>’.</a:t>
            </a:r>
            <a:r>
              <a:rPr lang="ko-KR" altLang="en-US" sz="800" kern="0" dirty="0" smtClean="0">
                <a:solidFill>
                  <a:schemeClr val="accent2"/>
                </a:solidFill>
                <a:latin typeface="나눔고딕"/>
                <a:ea typeface="나눔고딕"/>
                <a:cs typeface="나눔고딕"/>
              </a:rPr>
              <a:t> </a:t>
            </a:r>
            <a:r>
              <a:rPr lang="en-US" altLang="ko-KR" sz="800" kern="0" dirty="0" smtClean="0">
                <a:solidFill>
                  <a:schemeClr val="accent2"/>
                </a:solidFill>
                <a:latin typeface="나눔고딕"/>
                <a:ea typeface="나눔고딕"/>
                <a:cs typeface="나눔고딕"/>
              </a:rPr>
              <a:t>2014</a:t>
            </a:r>
            <a:endParaRPr lang="en-US" sz="800" kern="0" dirty="0" smtClean="0">
              <a:solidFill>
                <a:schemeClr val="accent2"/>
              </a:solidFill>
              <a:latin typeface="나눔고딕"/>
              <a:ea typeface="나눔고딕"/>
              <a:cs typeface="나눔고딕"/>
            </a:endParaRPr>
          </a:p>
        </p:txBody>
      </p:sp>
    </p:spTree>
    <p:extLst>
      <p:ext uri="{BB962C8B-B14F-4D97-AF65-F5344CB8AC3E}">
        <p14:creationId xmlns:p14="http://schemas.microsoft.com/office/powerpoint/2010/main" val="2669628448"/>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_blue.jpg"/>
          <p:cNvPicPr>
            <a:picLocks noChangeAspect="1"/>
          </p:cNvPicPr>
          <p:nvPr/>
        </p:nvPicPr>
        <p:blipFill rotWithShape="1">
          <a:blip r:embed="rId2" cstate="print">
            <a:extLst>
              <a:ext uri="{28A0092B-C50C-407E-A947-70E740481C1C}">
                <a14:useLocalDpi xmlns:a14="http://schemas.microsoft.com/office/drawing/2010/main"/>
              </a:ext>
            </a:extLst>
          </a:blip>
          <a:srcRect b="-74"/>
          <a:stretch/>
        </p:blipFill>
        <p:spPr>
          <a:xfrm>
            <a:off x="3484" y="0"/>
            <a:ext cx="9137045" cy="5143500"/>
          </a:xfrm>
          <a:prstGeom prst="rect">
            <a:avLst/>
          </a:prstGeom>
        </p:spPr>
      </p:pic>
      <p:sp>
        <p:nvSpPr>
          <p:cNvPr id="3" name="Title 2"/>
          <p:cNvSpPr>
            <a:spLocks noGrp="1"/>
          </p:cNvSpPr>
          <p:nvPr>
            <p:ph type="title"/>
          </p:nvPr>
        </p:nvSpPr>
        <p:spPr/>
        <p:txBody>
          <a:bodyPr/>
          <a:lstStyle/>
          <a:p>
            <a:r>
              <a:rPr lang="ko-KR" altLang="en-US" dirty="0" smtClean="0"/>
              <a:t>사물인터넷과 서비스 인터넷을 기반으로 한 스마트 팩토리의 구성</a:t>
            </a:r>
            <a:endParaRPr lang="en-US" dirty="0"/>
          </a:p>
        </p:txBody>
      </p:sp>
      <p:pic>
        <p:nvPicPr>
          <p:cNvPr id="4" name="Picture 2"/>
          <p:cNvPicPr>
            <a:picLocks noChangeAspect="1" noChangeArrowheads="1"/>
          </p:cNvPicPr>
          <p:nvPr/>
        </p:nvPicPr>
        <p:blipFill rotWithShape="1">
          <a:blip r:embed="rId3" cstate="print">
            <a:clrChange>
              <a:clrFrom>
                <a:srgbClr val="FCFCFC"/>
              </a:clrFrom>
              <a:clrTo>
                <a:srgbClr val="FCFCFC">
                  <a:alpha val="0"/>
                </a:srgbClr>
              </a:clrTo>
            </a:clrChange>
            <a:extLst>
              <a:ext uri="{28A0092B-C50C-407E-A947-70E740481C1C}">
                <a14:useLocalDpi xmlns:a14="http://schemas.microsoft.com/office/drawing/2010/main"/>
              </a:ext>
            </a:extLst>
          </a:blip>
          <a:srcRect l="21234" t="4605" r="10648" b="4419"/>
          <a:stretch/>
        </p:blipFill>
        <p:spPr bwMode="auto">
          <a:xfrm>
            <a:off x="1537229" y="900052"/>
            <a:ext cx="6069542" cy="402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35694" y="4895759"/>
            <a:ext cx="1963895" cy="123111"/>
          </a:xfrm>
          <a:prstGeom prst="rect">
            <a:avLst/>
          </a:prstGeom>
          <a:noFill/>
        </p:spPr>
        <p:txBody>
          <a:bodyPr wrap="none" lIns="0" tIns="0" rIns="0" bIns="0" rtlCol="0">
            <a:spAutoFit/>
          </a:bodyPr>
          <a:lstStyle/>
          <a:p>
            <a:pPr algn="r" fontAlgn="base">
              <a:spcBef>
                <a:spcPts val="600"/>
              </a:spcBef>
              <a:spcAft>
                <a:spcPct val="0"/>
              </a:spcAft>
              <a:buClr>
                <a:srgbClr val="F0AB00"/>
              </a:buClr>
              <a:buSzPct val="80000"/>
            </a:pPr>
            <a:r>
              <a:rPr lang="en-US" altLang="ko-KR" sz="800" kern="0" dirty="0" smtClean="0">
                <a:solidFill>
                  <a:schemeClr val="accent2"/>
                </a:solidFill>
                <a:latin typeface="나눔고딕"/>
                <a:ea typeface="나눔고딕"/>
                <a:cs typeface="나눔고딕"/>
              </a:rPr>
              <a:t>Source: Dr. Henning </a:t>
            </a:r>
            <a:r>
              <a:rPr lang="en-US" altLang="ko-KR" sz="800" kern="0" dirty="0" err="1" smtClean="0">
                <a:solidFill>
                  <a:schemeClr val="accent2"/>
                </a:solidFill>
                <a:latin typeface="나눔고딕"/>
                <a:ea typeface="나눔고딕"/>
                <a:cs typeface="나눔고딕"/>
              </a:rPr>
              <a:t>Kagermann</a:t>
            </a:r>
            <a:r>
              <a:rPr lang="en-US" altLang="ko-KR" sz="800" kern="0" dirty="0" smtClean="0">
                <a:solidFill>
                  <a:schemeClr val="accent2"/>
                </a:solidFill>
                <a:latin typeface="나눔고딕"/>
                <a:ea typeface="나눔고딕"/>
                <a:cs typeface="나눔고딕"/>
              </a:rPr>
              <a:t>, </a:t>
            </a:r>
            <a:r>
              <a:rPr lang="en-US" altLang="ko-KR" sz="800" kern="0" dirty="0" err="1" smtClean="0">
                <a:solidFill>
                  <a:schemeClr val="accent2"/>
                </a:solidFill>
                <a:latin typeface="나눔고딕"/>
                <a:ea typeface="나눔고딕"/>
                <a:cs typeface="나눔고딕"/>
              </a:rPr>
              <a:t>acatech</a:t>
            </a:r>
            <a:endParaRPr lang="en-US" sz="800" kern="0" dirty="0" smtClean="0">
              <a:solidFill>
                <a:schemeClr val="accent2"/>
              </a:solidFill>
              <a:latin typeface="나눔고딕"/>
              <a:ea typeface="나눔고딕"/>
              <a:cs typeface="나눔고딕"/>
            </a:endParaRPr>
          </a:p>
        </p:txBody>
      </p:sp>
    </p:spTree>
    <p:extLst>
      <p:ext uri="{BB962C8B-B14F-4D97-AF65-F5344CB8AC3E}">
        <p14:creationId xmlns:p14="http://schemas.microsoft.com/office/powerpoint/2010/main" val="1885038595"/>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_blue.jpg"/>
          <p:cNvPicPr>
            <a:picLocks noChangeAspect="1"/>
          </p:cNvPicPr>
          <p:nvPr/>
        </p:nvPicPr>
        <p:blipFill rotWithShape="1">
          <a:blip r:embed="rId2" cstate="print">
            <a:extLst>
              <a:ext uri="{28A0092B-C50C-407E-A947-70E740481C1C}">
                <a14:useLocalDpi xmlns:a14="http://schemas.microsoft.com/office/drawing/2010/main"/>
              </a:ext>
            </a:extLst>
          </a:blip>
          <a:srcRect b="-74"/>
          <a:stretch/>
        </p:blipFill>
        <p:spPr>
          <a:xfrm>
            <a:off x="3484" y="0"/>
            <a:ext cx="9137045" cy="5143500"/>
          </a:xfrm>
          <a:prstGeom prst="rect">
            <a:avLst/>
          </a:prstGeom>
        </p:spPr>
      </p:pic>
      <p:sp>
        <p:nvSpPr>
          <p:cNvPr id="3" name="Title 2"/>
          <p:cNvSpPr>
            <a:spLocks noGrp="1"/>
          </p:cNvSpPr>
          <p:nvPr>
            <p:ph type="title"/>
          </p:nvPr>
        </p:nvSpPr>
        <p:spPr/>
        <p:txBody>
          <a:bodyPr/>
          <a:lstStyle/>
          <a:p>
            <a:r>
              <a:rPr lang="en-US" dirty="0" smtClean="0"/>
              <a:t>Industry 4.0, </a:t>
            </a:r>
            <a:r>
              <a:rPr lang="ko-KR" altLang="en-US" dirty="0" smtClean="0"/>
              <a:t>모노즈쿠리</a:t>
            </a:r>
            <a:r>
              <a:rPr lang="ko-KR" altLang="ko-KR" dirty="0"/>
              <a:t> </a:t>
            </a:r>
            <a:r>
              <a:rPr lang="ko-KR" altLang="en-US" dirty="0" smtClean="0"/>
              <a:t>그리고 창조경제의 비교</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921971426"/>
              </p:ext>
            </p:extLst>
          </p:nvPr>
        </p:nvGraphicFramePr>
        <p:xfrm>
          <a:off x="459956" y="1038195"/>
          <a:ext cx="8224088" cy="4115308"/>
        </p:xfrm>
        <a:graphic>
          <a:graphicData uri="http://schemas.openxmlformats.org/drawingml/2006/table">
            <a:tbl>
              <a:tblPr firstRow="1" bandRow="1">
                <a:tableStyleId>{2D5ABB26-0587-4C30-8999-92F81FD0307C}</a:tableStyleId>
              </a:tblPr>
              <a:tblGrid>
                <a:gridCol w="909564"/>
                <a:gridCol w="1828631"/>
                <a:gridCol w="1828631"/>
                <a:gridCol w="1828631"/>
                <a:gridCol w="1828631"/>
              </a:tblGrid>
              <a:tr h="549148">
                <a:tc>
                  <a:txBody>
                    <a:bodyPr/>
                    <a:lstStyle/>
                    <a:p>
                      <a:pPr algn="ctr"/>
                      <a:endParaRPr lang="en-US" sz="1200" dirty="0">
                        <a:solidFill>
                          <a:srgbClr val="FFFFFF"/>
                        </a:solidFill>
                        <a:latin typeface="나눔고딕"/>
                        <a:ea typeface="나눔고딕"/>
                        <a:cs typeface="나눔고딕"/>
                      </a:endParaRPr>
                    </a:p>
                  </a:txBody>
                  <a:tcPr anchor="ctr">
                    <a:lnL w="12700" cap="flat" cmpd="sng" algn="ctr">
                      <a:noFill/>
                      <a:prstDash val="solid"/>
                      <a:round/>
                      <a:headEnd type="none" w="med" len="med"/>
                      <a:tailEnd type="none" w="med" len="med"/>
                    </a:lnL>
                    <a:lnR w="952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tx2">
                        <a:lumMod val="50000"/>
                      </a:schemeClr>
                    </a:solidFill>
                  </a:tcPr>
                </a:tc>
                <a:tc>
                  <a:txBody>
                    <a:bodyPr/>
                    <a:lstStyle/>
                    <a:p>
                      <a:pPr algn="ctr"/>
                      <a:r>
                        <a:rPr lang="en-US" sz="1200" b="1" dirty="0" smtClean="0">
                          <a:solidFill>
                            <a:srgbClr val="FFFFFF"/>
                          </a:solidFill>
                          <a:latin typeface="나눔고딕"/>
                          <a:ea typeface="나눔고딕"/>
                          <a:cs typeface="나눔고딕"/>
                        </a:rPr>
                        <a:t>Industry</a:t>
                      </a:r>
                      <a:r>
                        <a:rPr lang="en-US" sz="1200" b="1" baseline="0" dirty="0" smtClean="0">
                          <a:solidFill>
                            <a:srgbClr val="FFFFFF"/>
                          </a:solidFill>
                          <a:latin typeface="나눔고딕"/>
                          <a:ea typeface="나눔고딕"/>
                          <a:cs typeface="나눔고딕"/>
                        </a:rPr>
                        <a:t> 4.0</a:t>
                      </a:r>
                      <a:endParaRPr lang="en-US" sz="1200" b="1" dirty="0">
                        <a:solidFill>
                          <a:srgbClr val="FFFFFF"/>
                        </a:solidFill>
                        <a:latin typeface="나눔고딕"/>
                        <a:ea typeface="나눔고딕"/>
                        <a:cs typeface="나눔고딕"/>
                      </a:endParaRPr>
                    </a:p>
                  </a:txBody>
                  <a:tcPr anchor="ctr">
                    <a:lnL w="9525" cap="flat" cmpd="sng" algn="ctr">
                      <a:solidFill>
                        <a:scrgbClr r="0" g="0" b="0"/>
                      </a:solidFill>
                      <a:prstDash val="solid"/>
                      <a:round/>
                      <a:headEnd type="none" w="med" len="med"/>
                      <a:tailEnd type="none" w="med" len="med"/>
                    </a:lnL>
                    <a:lnR w="9525" cap="flat" cmpd="sng" algn="ctr">
                      <a:solidFill>
                        <a:scrgbClr r="0" g="0" b="0"/>
                      </a:solidFill>
                      <a:prstDash val="sysDot"/>
                      <a:round/>
                      <a:headEnd type="none" w="med" len="med"/>
                      <a:tailEnd type="none" w="med" len="med"/>
                    </a:lnR>
                    <a:lnT w="19050"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tx2">
                        <a:lumMod val="50000"/>
                      </a:schemeClr>
                    </a:solidFill>
                  </a:tcPr>
                </a:tc>
                <a:tc>
                  <a:txBody>
                    <a:bodyPr/>
                    <a:lstStyle/>
                    <a:p>
                      <a:pPr algn="ctr"/>
                      <a:r>
                        <a:rPr lang="en-US" sz="1200" b="1" dirty="0" smtClean="0">
                          <a:solidFill>
                            <a:srgbClr val="FFFFFF"/>
                          </a:solidFill>
                          <a:latin typeface="나눔고딕"/>
                          <a:ea typeface="나눔고딕"/>
                          <a:cs typeface="나눔고딕"/>
                        </a:rPr>
                        <a:t>Cyber</a:t>
                      </a:r>
                      <a:r>
                        <a:rPr lang="en-US" sz="1200" b="1" baseline="0" dirty="0" smtClean="0">
                          <a:solidFill>
                            <a:srgbClr val="FFFFFF"/>
                          </a:solidFill>
                          <a:latin typeface="나눔고딕"/>
                          <a:ea typeface="나눔고딕"/>
                          <a:cs typeface="나눔고딕"/>
                        </a:rPr>
                        <a:t> Physical System</a:t>
                      </a:r>
                      <a:endParaRPr lang="en-US" sz="1200" b="1" dirty="0">
                        <a:solidFill>
                          <a:srgbClr val="FFFFFF"/>
                        </a:solidFill>
                        <a:latin typeface="나눔고딕"/>
                        <a:ea typeface="나눔고딕"/>
                        <a:cs typeface="나눔고딕"/>
                      </a:endParaRPr>
                    </a:p>
                  </a:txBody>
                  <a:tcPr anchor="ctr">
                    <a:lnL w="9525" cap="flat" cmpd="sng" algn="ctr">
                      <a:solidFill>
                        <a:scrgbClr r="0" g="0" b="0"/>
                      </a:solidFill>
                      <a:prstDash val="sysDot"/>
                      <a:round/>
                      <a:headEnd type="none" w="med" len="med"/>
                      <a:tailEnd type="none" w="med" len="med"/>
                    </a:lnL>
                    <a:lnR w="9525" cap="flat" cmpd="sng" algn="ctr">
                      <a:solidFill>
                        <a:scrgbClr r="0" g="0" b="0"/>
                      </a:solidFill>
                      <a:prstDash val="sysDot"/>
                      <a:round/>
                      <a:headEnd type="none" w="med" len="med"/>
                      <a:tailEnd type="none" w="med" len="med"/>
                    </a:lnR>
                    <a:lnT w="19050"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tx2">
                        <a:lumMod val="50000"/>
                      </a:schemeClr>
                    </a:solidFill>
                  </a:tcPr>
                </a:tc>
                <a:tc>
                  <a:txBody>
                    <a:bodyPr/>
                    <a:lstStyle/>
                    <a:p>
                      <a:pPr algn="ctr"/>
                      <a:r>
                        <a:rPr lang="ko-KR" altLang="en-US" sz="1200" b="1" dirty="0" smtClean="0">
                          <a:solidFill>
                            <a:srgbClr val="FFFFFF"/>
                          </a:solidFill>
                          <a:latin typeface="나눔고딕"/>
                          <a:ea typeface="나눔고딕"/>
                          <a:cs typeface="나눔고딕"/>
                        </a:rPr>
                        <a:t>모노즈쿠리</a:t>
                      </a:r>
                      <a:endParaRPr lang="en-US" sz="1200" b="1" dirty="0">
                        <a:solidFill>
                          <a:srgbClr val="FFFFFF"/>
                        </a:solidFill>
                        <a:latin typeface="나눔고딕"/>
                        <a:ea typeface="나눔고딕"/>
                        <a:cs typeface="나눔고딕"/>
                      </a:endParaRPr>
                    </a:p>
                  </a:txBody>
                  <a:tcPr anchor="ctr">
                    <a:lnL w="9525" cap="flat" cmpd="sng" algn="ctr">
                      <a:solidFill>
                        <a:scrgbClr r="0" g="0" b="0"/>
                      </a:solidFill>
                      <a:prstDash val="sysDot"/>
                      <a:round/>
                      <a:headEnd type="none" w="med" len="med"/>
                      <a:tailEnd type="none" w="med" len="med"/>
                    </a:lnL>
                    <a:lnR w="9525" cap="flat" cmpd="sng" algn="ctr">
                      <a:solidFill>
                        <a:scrgbClr r="0" g="0" b="0"/>
                      </a:solidFill>
                      <a:prstDash val="sysDot"/>
                      <a:round/>
                      <a:headEnd type="none" w="med" len="med"/>
                      <a:tailEnd type="none" w="med" len="med"/>
                    </a:lnR>
                    <a:lnT w="19050"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tx2">
                        <a:lumMod val="50000"/>
                      </a:schemeClr>
                    </a:solidFill>
                  </a:tcPr>
                </a:tc>
                <a:tc>
                  <a:txBody>
                    <a:bodyPr/>
                    <a:lstStyle/>
                    <a:p>
                      <a:pPr algn="ctr"/>
                      <a:r>
                        <a:rPr lang="ko-KR" altLang="en-US" sz="1200" b="1" dirty="0" smtClean="0">
                          <a:solidFill>
                            <a:srgbClr val="FFFFFF"/>
                          </a:solidFill>
                          <a:latin typeface="나눔고딕"/>
                          <a:ea typeface="나눔고딕"/>
                          <a:cs typeface="나눔고딕"/>
                        </a:rPr>
                        <a:t>창조경제</a:t>
                      </a:r>
                      <a:endParaRPr lang="en-US" sz="1200" b="1" dirty="0">
                        <a:solidFill>
                          <a:srgbClr val="FFFFFF"/>
                        </a:solidFill>
                        <a:latin typeface="나눔고딕"/>
                        <a:ea typeface="나눔고딕"/>
                        <a:cs typeface="나눔고딕"/>
                      </a:endParaRPr>
                    </a:p>
                  </a:txBody>
                  <a:tcPr anchor="ctr">
                    <a:lnL w="9525" cap="flat" cmpd="sng" algn="ctr">
                      <a:solidFill>
                        <a:scrgbClr r="0" g="0" b="0"/>
                      </a:solidFill>
                      <a:prstDash val="sysDot"/>
                      <a:round/>
                      <a:headEnd type="none" w="med" len="med"/>
                      <a:tailEnd type="none" w="med" len="med"/>
                    </a:lnL>
                    <a:lnR w="12700" cap="flat" cmpd="sng" algn="ctr">
                      <a:noFill/>
                      <a:prstDash val="solid"/>
                      <a:round/>
                      <a:headEnd type="none" w="med" len="med"/>
                      <a:tailEnd type="none" w="med" len="med"/>
                    </a:lnR>
                    <a:lnT w="19050"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tx2">
                        <a:lumMod val="50000"/>
                      </a:schemeClr>
                    </a:solidFill>
                  </a:tcPr>
                </a:tc>
              </a:tr>
              <a:tr h="640080">
                <a:tc>
                  <a:txBody>
                    <a:bodyPr/>
                    <a:lstStyle/>
                    <a:p>
                      <a:pPr algn="ctr"/>
                      <a:r>
                        <a:rPr lang="ko-KR" altLang="en-US" sz="1200" b="1" dirty="0" smtClean="0">
                          <a:latin typeface="나눔고딕"/>
                          <a:ea typeface="나눔고딕"/>
                          <a:cs typeface="나눔고딕"/>
                        </a:rPr>
                        <a:t>국가</a:t>
                      </a:r>
                      <a:endParaRPr lang="en-US" sz="1200" b="1" dirty="0">
                        <a:latin typeface="나눔고딕"/>
                        <a:ea typeface="나눔고딕"/>
                        <a:cs typeface="나눔고딕"/>
                      </a:endParaRPr>
                    </a:p>
                  </a:txBody>
                  <a:tcPr anchor="ctr">
                    <a:lnL w="12700" cap="flat" cmpd="sng" algn="ctr">
                      <a:no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ysDot"/>
                      <a:round/>
                      <a:headEnd type="none" w="med" len="med"/>
                      <a:tailEnd type="none" w="med" len="med"/>
                    </a:lnB>
                  </a:tcPr>
                </a:tc>
                <a:tc>
                  <a:txBody>
                    <a:bodyPr/>
                    <a:lstStyle/>
                    <a:p>
                      <a:pPr algn="ctr"/>
                      <a:r>
                        <a:rPr lang="ko-KR" altLang="en-US" sz="1200" dirty="0" smtClean="0">
                          <a:latin typeface="나눔고딕"/>
                          <a:ea typeface="나눔고딕"/>
                          <a:cs typeface="나눔고딕"/>
                        </a:rPr>
                        <a:t>독일</a:t>
                      </a:r>
                      <a:endParaRPr lang="en-US" sz="1200" dirty="0">
                        <a:latin typeface="나눔고딕"/>
                        <a:ea typeface="나눔고딕"/>
                        <a:cs typeface="나눔고딕"/>
                      </a:endParaRPr>
                    </a:p>
                  </a:txBody>
                  <a:tcPr anchor="ctr">
                    <a:lnL w="9525" cap="flat" cmpd="sng" algn="ctr">
                      <a:solidFill>
                        <a:scrgbClr r="0" g="0" b="0"/>
                      </a:solidFill>
                      <a:prstDash val="solid"/>
                      <a:round/>
                      <a:headEnd type="none" w="med" len="med"/>
                      <a:tailEnd type="none" w="med" len="med"/>
                    </a:lnL>
                    <a:lnR w="9525" cap="flat" cmpd="sng" algn="ctr">
                      <a:solidFill>
                        <a:scrgbClr r="0" g="0" b="0"/>
                      </a:solidFill>
                      <a:prstDash val="sysDot"/>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ysDot"/>
                      <a:round/>
                      <a:headEnd type="none" w="med" len="med"/>
                      <a:tailEnd type="none" w="med" len="med"/>
                    </a:lnB>
                  </a:tcPr>
                </a:tc>
                <a:tc>
                  <a:txBody>
                    <a:bodyPr/>
                    <a:lstStyle/>
                    <a:p>
                      <a:pPr algn="ctr"/>
                      <a:r>
                        <a:rPr lang="ko-KR" altLang="en-US" sz="1200" dirty="0" smtClean="0">
                          <a:latin typeface="나눔고딕"/>
                          <a:ea typeface="나눔고딕"/>
                          <a:cs typeface="나눔고딕"/>
                        </a:rPr>
                        <a:t>미국</a:t>
                      </a:r>
                      <a:endParaRPr lang="en-US" sz="1200" dirty="0">
                        <a:latin typeface="나눔고딕"/>
                        <a:ea typeface="나눔고딕"/>
                        <a:cs typeface="나눔고딕"/>
                      </a:endParaRPr>
                    </a:p>
                  </a:txBody>
                  <a:tcPr anchor="ctr">
                    <a:lnL w="9525" cap="flat" cmpd="sng" algn="ctr">
                      <a:solidFill>
                        <a:scrgbClr r="0" g="0" b="0"/>
                      </a:solidFill>
                      <a:prstDash val="sysDot"/>
                      <a:round/>
                      <a:headEnd type="none" w="med" len="med"/>
                      <a:tailEnd type="none" w="med" len="med"/>
                    </a:lnL>
                    <a:lnR w="9525" cap="flat" cmpd="sng" algn="ctr">
                      <a:solidFill>
                        <a:scrgbClr r="0" g="0" b="0"/>
                      </a:solidFill>
                      <a:prstDash val="sysDot"/>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ysDot"/>
                      <a:round/>
                      <a:headEnd type="none" w="med" len="med"/>
                      <a:tailEnd type="none" w="med" len="med"/>
                    </a:lnB>
                  </a:tcPr>
                </a:tc>
                <a:tc>
                  <a:txBody>
                    <a:bodyPr/>
                    <a:lstStyle/>
                    <a:p>
                      <a:pPr algn="ctr"/>
                      <a:r>
                        <a:rPr lang="ko-KR" altLang="en-US" sz="1200" dirty="0" smtClean="0">
                          <a:latin typeface="나눔고딕"/>
                          <a:ea typeface="나눔고딕"/>
                          <a:cs typeface="나눔고딕"/>
                        </a:rPr>
                        <a:t>일본</a:t>
                      </a:r>
                      <a:endParaRPr lang="en-US" sz="1200" dirty="0">
                        <a:latin typeface="나눔고딕"/>
                        <a:ea typeface="나눔고딕"/>
                        <a:cs typeface="나눔고딕"/>
                      </a:endParaRPr>
                    </a:p>
                  </a:txBody>
                  <a:tcPr anchor="ctr">
                    <a:lnL w="9525" cap="flat" cmpd="sng" algn="ctr">
                      <a:solidFill>
                        <a:scrgbClr r="0" g="0" b="0"/>
                      </a:solidFill>
                      <a:prstDash val="sysDot"/>
                      <a:round/>
                      <a:headEnd type="none" w="med" len="med"/>
                      <a:tailEnd type="none" w="med" len="med"/>
                    </a:lnL>
                    <a:lnR w="9525" cap="flat" cmpd="sng" algn="ctr">
                      <a:solidFill>
                        <a:scrgbClr r="0" g="0" b="0"/>
                      </a:solidFill>
                      <a:prstDash val="sysDot"/>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ysDot"/>
                      <a:round/>
                      <a:headEnd type="none" w="med" len="med"/>
                      <a:tailEnd type="none" w="med" len="med"/>
                    </a:lnB>
                  </a:tcPr>
                </a:tc>
                <a:tc>
                  <a:txBody>
                    <a:bodyPr/>
                    <a:lstStyle/>
                    <a:p>
                      <a:pPr algn="ctr"/>
                      <a:r>
                        <a:rPr lang="ko-KR" altLang="en-US" sz="1200" dirty="0" smtClean="0">
                          <a:latin typeface="나눔고딕"/>
                          <a:ea typeface="나눔고딕"/>
                          <a:cs typeface="나눔고딕"/>
                        </a:rPr>
                        <a:t>한국</a:t>
                      </a:r>
                      <a:endParaRPr lang="en-US" sz="1200" dirty="0">
                        <a:latin typeface="나눔고딕"/>
                        <a:ea typeface="나눔고딕"/>
                        <a:cs typeface="나눔고딕"/>
                      </a:endParaRPr>
                    </a:p>
                  </a:txBody>
                  <a:tcPr anchor="ctr">
                    <a:lnL w="9525" cap="flat" cmpd="sng" algn="ctr">
                      <a:solidFill>
                        <a:scrgbClr r="0" g="0" b="0"/>
                      </a:solid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ysDot"/>
                      <a:round/>
                      <a:headEnd type="none" w="med" len="med"/>
                      <a:tailEnd type="none" w="med" len="med"/>
                    </a:lnB>
                  </a:tcPr>
                </a:tc>
              </a:tr>
              <a:tr h="640080">
                <a:tc>
                  <a:txBody>
                    <a:bodyPr/>
                    <a:lstStyle/>
                    <a:p>
                      <a:pPr algn="ctr"/>
                      <a:r>
                        <a:rPr lang="ko-KR" altLang="en-US" sz="1200" b="1" dirty="0" smtClean="0">
                          <a:latin typeface="나눔고딕"/>
                          <a:ea typeface="나눔고딕"/>
                          <a:cs typeface="나눔고딕"/>
                        </a:rPr>
                        <a:t>주도기관</a:t>
                      </a:r>
                      <a:endParaRPr lang="en-US" sz="1200" b="1" dirty="0">
                        <a:latin typeface="나눔고딕"/>
                        <a:ea typeface="나눔고딕"/>
                        <a:cs typeface="나눔고딕"/>
                      </a:endParaRPr>
                    </a:p>
                  </a:txBody>
                  <a:tcPr anchor="ctr">
                    <a:lnL w="12700" cap="flat" cmpd="sng" algn="ctr">
                      <a:no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tcPr>
                </a:tc>
                <a:tc>
                  <a:txBody>
                    <a:bodyPr/>
                    <a:lstStyle/>
                    <a:p>
                      <a:pPr algn="ctr"/>
                      <a:r>
                        <a:rPr lang="ko-KR" altLang="en-US" sz="1200" dirty="0" smtClean="0">
                          <a:latin typeface="나눔고딕"/>
                          <a:ea typeface="나눔고딕"/>
                          <a:cs typeface="나눔고딕"/>
                        </a:rPr>
                        <a:t>정부</a:t>
                      </a:r>
                      <a:r>
                        <a:rPr lang="en-US" altLang="ko-KR" sz="1200" dirty="0" smtClean="0">
                          <a:latin typeface="나눔고딕"/>
                          <a:ea typeface="나눔고딕"/>
                          <a:cs typeface="나눔고딕"/>
                        </a:rPr>
                        <a:t>,</a:t>
                      </a:r>
                      <a:r>
                        <a:rPr lang="ko-KR" altLang="en-US" sz="1200" dirty="0" smtClean="0">
                          <a:latin typeface="나눔고딕"/>
                          <a:ea typeface="나눔고딕"/>
                          <a:cs typeface="나눔고딕"/>
                        </a:rPr>
                        <a:t> </a:t>
                      </a:r>
                      <a:r>
                        <a:rPr lang="en-US" altLang="ko-KR" sz="1200" dirty="0" err="1" smtClean="0">
                          <a:latin typeface="나눔고딕"/>
                          <a:ea typeface="나눔고딕"/>
                          <a:cs typeface="나눔고딕"/>
                        </a:rPr>
                        <a:t>acatech</a:t>
                      </a:r>
                      <a:r>
                        <a:rPr lang="en-US" altLang="ko-KR" sz="1200" baseline="0" dirty="0" smtClean="0">
                          <a:latin typeface="나눔고딕"/>
                          <a:ea typeface="나눔고딕"/>
                          <a:cs typeface="나눔고딕"/>
                        </a:rPr>
                        <a:t>, SAP</a:t>
                      </a:r>
                      <a:endParaRPr lang="en-US" sz="1200" dirty="0">
                        <a:latin typeface="나눔고딕"/>
                        <a:ea typeface="나눔고딕"/>
                        <a:cs typeface="나눔고딕"/>
                      </a:endParaRPr>
                    </a:p>
                  </a:txBody>
                  <a:tcPr anchor="ctr">
                    <a:lnL w="9525" cap="flat" cmpd="sng" algn="ctr">
                      <a:solidFill>
                        <a:scrgbClr r="0" g="0" b="0"/>
                      </a:solidFill>
                      <a:prstDash val="solid"/>
                      <a:round/>
                      <a:headEnd type="none" w="med" len="med"/>
                      <a:tailEnd type="none" w="med" len="med"/>
                    </a:lnL>
                    <a:lnR w="9525" cap="flat" cmpd="sng" algn="ctr">
                      <a:solidFill>
                        <a:scrgbClr r="0" g="0" b="0"/>
                      </a:solidFill>
                      <a:prstDash val="sysDot"/>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tcPr>
                </a:tc>
                <a:tc>
                  <a:txBody>
                    <a:bodyPr/>
                    <a:lstStyle/>
                    <a:p>
                      <a:pPr algn="ctr"/>
                      <a:r>
                        <a:rPr lang="en-US" sz="1200" dirty="0" smtClean="0">
                          <a:latin typeface="나눔고딕"/>
                          <a:ea typeface="나눔고딕"/>
                          <a:cs typeface="나눔고딕"/>
                        </a:rPr>
                        <a:t>US</a:t>
                      </a:r>
                      <a:r>
                        <a:rPr lang="en-US" sz="1200" baseline="0" dirty="0" smtClean="0">
                          <a:latin typeface="나눔고딕"/>
                          <a:ea typeface="나눔고딕"/>
                          <a:cs typeface="나눔고딕"/>
                        </a:rPr>
                        <a:t> National Science Foundation (NSF)</a:t>
                      </a:r>
                      <a:endParaRPr lang="en-US" sz="1200" dirty="0">
                        <a:latin typeface="나눔고딕"/>
                        <a:ea typeface="나눔고딕"/>
                        <a:cs typeface="나눔고딕"/>
                      </a:endParaRPr>
                    </a:p>
                  </a:txBody>
                  <a:tcPr anchor="ctr">
                    <a:lnL w="9525" cap="flat" cmpd="sng" algn="ctr">
                      <a:solidFill>
                        <a:scrgbClr r="0" g="0" b="0"/>
                      </a:solidFill>
                      <a:prstDash val="sysDot"/>
                      <a:round/>
                      <a:headEnd type="none" w="med" len="med"/>
                      <a:tailEnd type="none" w="med" len="med"/>
                    </a:lnL>
                    <a:lnR w="9525" cap="flat" cmpd="sng" algn="ctr">
                      <a:solidFill>
                        <a:scrgbClr r="0" g="0" b="0"/>
                      </a:solidFill>
                      <a:prstDash val="sysDot"/>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tcPr>
                </a:tc>
                <a:tc>
                  <a:txBody>
                    <a:bodyPr/>
                    <a:lstStyle/>
                    <a:p>
                      <a:pPr algn="ctr"/>
                      <a:r>
                        <a:rPr lang="ko-KR" altLang="en-US" sz="1200" dirty="0" smtClean="0">
                          <a:latin typeface="나눔고딕"/>
                          <a:ea typeface="나눔고딕"/>
                          <a:cs typeface="나눔고딕"/>
                        </a:rPr>
                        <a:t>경제산업성</a:t>
                      </a:r>
                      <a:r>
                        <a:rPr lang="en-US" altLang="ko-KR" sz="1200" dirty="0" smtClean="0">
                          <a:latin typeface="나눔고딕"/>
                          <a:ea typeface="나눔고딕"/>
                          <a:cs typeface="나눔고딕"/>
                        </a:rPr>
                        <a:t>,</a:t>
                      </a:r>
                      <a:r>
                        <a:rPr lang="ko-KR" altLang="en-US" sz="1200" dirty="0" smtClean="0">
                          <a:latin typeface="나눔고딕"/>
                          <a:ea typeface="나눔고딕"/>
                          <a:cs typeface="나눔고딕"/>
                        </a:rPr>
                        <a:t> 동경대</a:t>
                      </a:r>
                      <a:endParaRPr lang="en-US" altLang="ko-KR" sz="1200" dirty="0" smtClean="0">
                        <a:latin typeface="나눔고딕"/>
                        <a:ea typeface="나눔고딕"/>
                        <a:cs typeface="나눔고딕"/>
                      </a:endParaRPr>
                    </a:p>
                    <a:p>
                      <a:pPr algn="ctr"/>
                      <a:r>
                        <a:rPr lang="ko-KR" altLang="en-US" sz="1200" dirty="0" smtClean="0">
                          <a:latin typeface="나눔고딕"/>
                          <a:ea typeface="나눔고딕"/>
                          <a:cs typeface="나눔고딕"/>
                        </a:rPr>
                        <a:t>모노즈쿠리 경영연구센터</a:t>
                      </a:r>
                      <a:endParaRPr lang="en-US" sz="1200" dirty="0">
                        <a:latin typeface="나눔고딕"/>
                        <a:ea typeface="나눔고딕"/>
                        <a:cs typeface="나눔고딕"/>
                      </a:endParaRPr>
                    </a:p>
                  </a:txBody>
                  <a:tcPr anchor="ctr">
                    <a:lnL w="9525" cap="flat" cmpd="sng" algn="ctr">
                      <a:solidFill>
                        <a:scrgbClr r="0" g="0" b="0"/>
                      </a:solidFill>
                      <a:prstDash val="sysDot"/>
                      <a:round/>
                      <a:headEnd type="none" w="med" len="med"/>
                      <a:tailEnd type="none" w="med" len="med"/>
                    </a:lnL>
                    <a:lnR w="9525" cap="flat" cmpd="sng" algn="ctr">
                      <a:solidFill>
                        <a:scrgbClr r="0" g="0" b="0"/>
                      </a:solidFill>
                      <a:prstDash val="sysDot"/>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tcPr>
                </a:tc>
                <a:tc>
                  <a:txBody>
                    <a:bodyPr/>
                    <a:lstStyle/>
                    <a:p>
                      <a:pPr algn="ctr"/>
                      <a:r>
                        <a:rPr lang="ko-KR" altLang="en-US" sz="1200" dirty="0" smtClean="0">
                          <a:latin typeface="나눔고딕"/>
                          <a:ea typeface="나눔고딕"/>
                          <a:cs typeface="나눔고딕"/>
                        </a:rPr>
                        <a:t>정부</a:t>
                      </a:r>
                      <a:endParaRPr lang="en-US" sz="1200" dirty="0">
                        <a:latin typeface="나눔고딕"/>
                        <a:ea typeface="나눔고딕"/>
                        <a:cs typeface="나눔고딕"/>
                      </a:endParaRPr>
                    </a:p>
                  </a:txBody>
                  <a:tcPr anchor="ctr">
                    <a:lnL w="9525" cap="flat" cmpd="sng" algn="ctr">
                      <a:solidFill>
                        <a:scrgbClr r="0" g="0" b="0"/>
                      </a:solid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tcPr>
                </a:tc>
              </a:tr>
              <a:tr h="822960">
                <a:tc>
                  <a:txBody>
                    <a:bodyPr/>
                    <a:lstStyle/>
                    <a:p>
                      <a:pPr algn="ctr"/>
                      <a:r>
                        <a:rPr lang="ko-KR" altLang="en-US" sz="1200" b="1" dirty="0" smtClean="0">
                          <a:latin typeface="나눔고딕"/>
                          <a:ea typeface="나눔고딕"/>
                          <a:cs typeface="나눔고딕"/>
                        </a:rPr>
                        <a:t>핵심기술</a:t>
                      </a:r>
                      <a:endParaRPr lang="en-US" sz="1200" b="1" dirty="0">
                        <a:latin typeface="나눔고딕"/>
                        <a:ea typeface="나눔고딕"/>
                        <a:cs typeface="나눔고딕"/>
                      </a:endParaRPr>
                    </a:p>
                  </a:txBody>
                  <a:tcPr anchor="ctr">
                    <a:lnL w="12700" cap="flat" cmpd="sng" algn="ctr">
                      <a:no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tcPr>
                </a:tc>
                <a:tc>
                  <a:txBody>
                    <a:bodyPr/>
                    <a:lstStyle/>
                    <a:p>
                      <a:pPr algn="ctr"/>
                      <a:r>
                        <a:rPr lang="en-US" sz="1200" dirty="0" smtClean="0">
                          <a:latin typeface="나눔고딕"/>
                          <a:ea typeface="나눔고딕"/>
                          <a:cs typeface="나눔고딕"/>
                        </a:rPr>
                        <a:t>Cyber</a:t>
                      </a:r>
                      <a:r>
                        <a:rPr lang="en-US" sz="1200" baseline="0" dirty="0" smtClean="0">
                          <a:latin typeface="나눔고딕"/>
                          <a:ea typeface="나눔고딕"/>
                          <a:cs typeface="나눔고딕"/>
                        </a:rPr>
                        <a:t> Physical System,</a:t>
                      </a:r>
                    </a:p>
                    <a:p>
                      <a:pPr algn="ctr"/>
                      <a:r>
                        <a:rPr lang="en-US" sz="1200" baseline="0" dirty="0" smtClean="0">
                          <a:latin typeface="나눔고딕"/>
                          <a:ea typeface="나눔고딕"/>
                          <a:cs typeface="나눔고딕"/>
                        </a:rPr>
                        <a:t>RFID, 3D Printing</a:t>
                      </a:r>
                      <a:endParaRPr lang="en-US" sz="1200" dirty="0">
                        <a:latin typeface="나눔고딕"/>
                        <a:ea typeface="나눔고딕"/>
                        <a:cs typeface="나눔고딕"/>
                      </a:endParaRPr>
                    </a:p>
                  </a:txBody>
                  <a:tcPr anchor="ctr">
                    <a:lnL w="9525" cap="flat" cmpd="sng" algn="ctr">
                      <a:solidFill>
                        <a:scrgbClr r="0" g="0" b="0"/>
                      </a:solidFill>
                      <a:prstDash val="solid"/>
                      <a:round/>
                      <a:headEnd type="none" w="med" len="med"/>
                      <a:tailEnd type="none" w="med" len="med"/>
                    </a:lnL>
                    <a:lnR w="9525" cap="flat" cmpd="sng" algn="ctr">
                      <a:solidFill>
                        <a:scrgbClr r="0" g="0" b="0"/>
                      </a:solidFill>
                      <a:prstDash val="sysDot"/>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tcPr>
                </a:tc>
                <a:tc>
                  <a:txBody>
                    <a:bodyPr/>
                    <a:lstStyle/>
                    <a:p>
                      <a:pPr algn="ctr"/>
                      <a:r>
                        <a:rPr lang="ko-KR" altLang="en-US" sz="1200" dirty="0" smtClean="0">
                          <a:latin typeface="나눔고딕"/>
                          <a:ea typeface="나눔고딕"/>
                          <a:cs typeface="나눔고딕"/>
                        </a:rPr>
                        <a:t>통신</a:t>
                      </a:r>
                      <a:r>
                        <a:rPr lang="en-US" altLang="ko-KR" sz="1200" dirty="0" smtClean="0">
                          <a:latin typeface="나눔고딕"/>
                          <a:ea typeface="나눔고딕"/>
                          <a:cs typeface="나눔고딕"/>
                        </a:rPr>
                        <a:t>,</a:t>
                      </a:r>
                      <a:r>
                        <a:rPr lang="ko-KR" altLang="en-US" sz="1200" dirty="0" smtClean="0">
                          <a:latin typeface="나눔고딕"/>
                          <a:ea typeface="나눔고딕"/>
                          <a:cs typeface="나눔고딕"/>
                        </a:rPr>
                        <a:t> 센서</a:t>
                      </a:r>
                      <a:r>
                        <a:rPr lang="en-US" altLang="ko-KR" sz="1200" dirty="0" smtClean="0">
                          <a:latin typeface="나눔고딕"/>
                          <a:ea typeface="나눔고딕"/>
                          <a:cs typeface="나눔고딕"/>
                        </a:rPr>
                        <a:t>,</a:t>
                      </a:r>
                      <a:r>
                        <a:rPr lang="ko-KR" altLang="en-US" sz="1200" dirty="0" smtClean="0">
                          <a:latin typeface="나눔고딕"/>
                          <a:ea typeface="나눔고딕"/>
                          <a:cs typeface="나눔고딕"/>
                        </a:rPr>
                        <a:t> 엑추에이터</a:t>
                      </a:r>
                      <a:r>
                        <a:rPr lang="en-US" altLang="ko-KR" sz="1200" dirty="0" smtClean="0">
                          <a:latin typeface="나눔고딕"/>
                          <a:ea typeface="나눔고딕"/>
                          <a:cs typeface="나눔고딕"/>
                        </a:rPr>
                        <a:t>,</a:t>
                      </a:r>
                    </a:p>
                    <a:p>
                      <a:pPr algn="ctr"/>
                      <a:r>
                        <a:rPr lang="ko-KR" altLang="en-US" sz="1200" dirty="0" smtClean="0">
                          <a:latin typeface="나눔고딕"/>
                          <a:ea typeface="나눔고딕"/>
                          <a:cs typeface="나눔고딕"/>
                        </a:rPr>
                        <a:t>물리시스템</a:t>
                      </a:r>
                      <a:endParaRPr lang="en-US" sz="1200" dirty="0">
                        <a:latin typeface="나눔고딕"/>
                        <a:ea typeface="나눔고딕"/>
                        <a:cs typeface="나눔고딕"/>
                      </a:endParaRPr>
                    </a:p>
                  </a:txBody>
                  <a:tcPr anchor="ctr">
                    <a:lnL w="9525" cap="flat" cmpd="sng" algn="ctr">
                      <a:solidFill>
                        <a:scrgbClr r="0" g="0" b="0"/>
                      </a:solidFill>
                      <a:prstDash val="sysDot"/>
                      <a:round/>
                      <a:headEnd type="none" w="med" len="med"/>
                      <a:tailEnd type="none" w="med" len="med"/>
                    </a:lnL>
                    <a:lnR w="9525" cap="flat" cmpd="sng" algn="ctr">
                      <a:solidFill>
                        <a:scrgbClr r="0" g="0" b="0"/>
                      </a:solidFill>
                      <a:prstDash val="sysDot"/>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tcPr>
                </a:tc>
                <a:tc>
                  <a:txBody>
                    <a:bodyPr/>
                    <a:lstStyle/>
                    <a:p>
                      <a:pPr algn="ctr"/>
                      <a:r>
                        <a:rPr lang="ko-KR" altLang="en-US" sz="1200" dirty="0" smtClean="0">
                          <a:latin typeface="나눔고딕"/>
                          <a:ea typeface="나눔고딕"/>
                          <a:cs typeface="나눔고딕"/>
                        </a:rPr>
                        <a:t>경영철학</a:t>
                      </a:r>
                      <a:r>
                        <a:rPr lang="en-US" altLang="ko-KR" sz="1200" dirty="0" smtClean="0">
                          <a:latin typeface="나눔고딕"/>
                          <a:ea typeface="나눔고딕"/>
                          <a:cs typeface="나눔고딕"/>
                        </a:rPr>
                        <a:t>,</a:t>
                      </a:r>
                      <a:r>
                        <a:rPr lang="ko-KR" altLang="en-US" sz="1200" dirty="0" smtClean="0">
                          <a:latin typeface="나눔고딕"/>
                          <a:ea typeface="나눔고딕"/>
                          <a:cs typeface="나눔고딕"/>
                        </a:rPr>
                        <a:t> 인재육성</a:t>
                      </a:r>
                      <a:r>
                        <a:rPr lang="en-US" altLang="ko-KR" sz="1200" dirty="0" smtClean="0">
                          <a:latin typeface="나눔고딕"/>
                          <a:ea typeface="나눔고딕"/>
                          <a:cs typeface="나눔고딕"/>
                        </a:rPr>
                        <a:t>,</a:t>
                      </a:r>
                    </a:p>
                    <a:p>
                      <a:pPr algn="ctr"/>
                      <a:r>
                        <a:rPr lang="ko-KR" altLang="en-US" sz="1200" dirty="0" smtClean="0">
                          <a:latin typeface="나눔고딕"/>
                          <a:ea typeface="나눔고딕"/>
                          <a:cs typeface="나눔고딕"/>
                        </a:rPr>
                        <a:t>기반기술 고도화</a:t>
                      </a:r>
                      <a:endParaRPr lang="en-US" sz="1200" dirty="0">
                        <a:latin typeface="나눔고딕"/>
                        <a:ea typeface="나눔고딕"/>
                        <a:cs typeface="나눔고딕"/>
                      </a:endParaRPr>
                    </a:p>
                  </a:txBody>
                  <a:tcPr anchor="ctr">
                    <a:lnL w="9525" cap="flat" cmpd="sng" algn="ctr">
                      <a:solidFill>
                        <a:scrgbClr r="0" g="0" b="0"/>
                      </a:solidFill>
                      <a:prstDash val="sysDot"/>
                      <a:round/>
                      <a:headEnd type="none" w="med" len="med"/>
                      <a:tailEnd type="none" w="med" len="med"/>
                    </a:lnL>
                    <a:lnR w="9525" cap="flat" cmpd="sng" algn="ctr">
                      <a:solidFill>
                        <a:scrgbClr r="0" g="0" b="0"/>
                      </a:solidFill>
                      <a:prstDash val="sysDot"/>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tcPr>
                </a:tc>
                <a:tc>
                  <a:txBody>
                    <a:bodyPr/>
                    <a:lstStyle/>
                    <a:p>
                      <a:pPr algn="ctr"/>
                      <a:r>
                        <a:rPr lang="ko-KR" altLang="en-US" sz="1200" dirty="0" smtClean="0">
                          <a:latin typeface="나눔고딕"/>
                          <a:ea typeface="나눔고딕"/>
                          <a:cs typeface="나눔고딕"/>
                        </a:rPr>
                        <a:t>창의성</a:t>
                      </a:r>
                      <a:r>
                        <a:rPr lang="en-US" altLang="ko-KR" sz="1200" dirty="0" smtClean="0">
                          <a:latin typeface="나눔고딕"/>
                          <a:ea typeface="나눔고딕"/>
                          <a:cs typeface="나눔고딕"/>
                        </a:rPr>
                        <a:t>,</a:t>
                      </a:r>
                      <a:r>
                        <a:rPr lang="ko-KR" altLang="en-US" sz="1200" dirty="0" smtClean="0">
                          <a:latin typeface="나눔고딕"/>
                          <a:ea typeface="나눔고딕"/>
                          <a:cs typeface="나눔고딕"/>
                        </a:rPr>
                        <a:t> 과학기술</a:t>
                      </a:r>
                      <a:r>
                        <a:rPr lang="en-US" altLang="ko-KR" sz="1200" dirty="0" smtClean="0">
                          <a:latin typeface="나눔고딕"/>
                          <a:ea typeface="나눔고딕"/>
                          <a:cs typeface="나눔고딕"/>
                        </a:rPr>
                        <a:t>,</a:t>
                      </a:r>
                      <a:r>
                        <a:rPr lang="ko-KR" altLang="en-US" sz="1200" dirty="0" smtClean="0">
                          <a:latin typeface="나눔고딕"/>
                          <a:ea typeface="나눔고딕"/>
                          <a:cs typeface="나눔고딕"/>
                        </a:rPr>
                        <a:t> </a:t>
                      </a:r>
                      <a:r>
                        <a:rPr lang="en-US" altLang="ko-KR" sz="1200" dirty="0" smtClean="0">
                          <a:latin typeface="나눔고딕"/>
                          <a:ea typeface="나눔고딕"/>
                          <a:cs typeface="나눔고딕"/>
                        </a:rPr>
                        <a:t>ICT,</a:t>
                      </a:r>
                      <a:endParaRPr lang="en-US" altLang="ko-KR" sz="1200" baseline="0" dirty="0" smtClean="0">
                        <a:latin typeface="나눔고딕"/>
                        <a:ea typeface="나눔고딕"/>
                        <a:cs typeface="나눔고딕"/>
                      </a:endParaRPr>
                    </a:p>
                    <a:p>
                      <a:pPr algn="ctr"/>
                      <a:r>
                        <a:rPr lang="en-US" altLang="ko-KR" sz="1200" baseline="0" dirty="0" smtClean="0">
                          <a:latin typeface="나눔고딕"/>
                          <a:ea typeface="나눔고딕"/>
                          <a:cs typeface="나눔고딕"/>
                        </a:rPr>
                        <a:t>RFID, LTE, </a:t>
                      </a:r>
                      <a:r>
                        <a:rPr lang="ko-KR" altLang="en-US" sz="1200" baseline="0" dirty="0" smtClean="0">
                          <a:latin typeface="나눔고딕"/>
                          <a:ea typeface="나눔고딕"/>
                          <a:cs typeface="나눔고딕"/>
                        </a:rPr>
                        <a:t>스마트폰</a:t>
                      </a:r>
                      <a:endParaRPr lang="en-US" sz="1200" dirty="0">
                        <a:latin typeface="나눔고딕"/>
                        <a:ea typeface="나눔고딕"/>
                        <a:cs typeface="나눔고딕"/>
                      </a:endParaRPr>
                    </a:p>
                  </a:txBody>
                  <a:tcPr anchor="ctr">
                    <a:lnL w="9525" cap="flat" cmpd="sng" algn="ctr">
                      <a:solidFill>
                        <a:scrgbClr r="0" g="0" b="0"/>
                      </a:solid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tcPr>
                </a:tc>
              </a:tr>
              <a:tr h="822960">
                <a:tc>
                  <a:txBody>
                    <a:bodyPr/>
                    <a:lstStyle/>
                    <a:p>
                      <a:pPr algn="ctr"/>
                      <a:r>
                        <a:rPr lang="ko-KR" altLang="en-US" sz="1200" b="1" dirty="0" smtClean="0">
                          <a:latin typeface="나눔고딕"/>
                          <a:ea typeface="나눔고딕"/>
                          <a:cs typeface="나눔고딕"/>
                        </a:rPr>
                        <a:t>목표</a:t>
                      </a:r>
                      <a:endParaRPr lang="en-US" sz="1200" b="1" dirty="0">
                        <a:latin typeface="나눔고딕"/>
                        <a:ea typeface="나눔고딕"/>
                        <a:cs typeface="나눔고딕"/>
                      </a:endParaRPr>
                    </a:p>
                  </a:txBody>
                  <a:tcPr anchor="ctr">
                    <a:lnL w="12700" cap="flat" cmpd="sng" algn="ctr">
                      <a:no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tcPr>
                </a:tc>
                <a:tc>
                  <a:txBody>
                    <a:bodyPr/>
                    <a:lstStyle/>
                    <a:p>
                      <a:pPr algn="ctr"/>
                      <a:r>
                        <a:rPr lang="ko-KR" altLang="en-US" sz="1200" dirty="0" smtClean="0">
                          <a:latin typeface="나눔고딕"/>
                          <a:ea typeface="나눔고딕"/>
                          <a:cs typeface="나눔고딕"/>
                        </a:rPr>
                        <a:t>중소기업 창업 활성화</a:t>
                      </a:r>
                      <a:endParaRPr lang="en-US" sz="1200" dirty="0">
                        <a:latin typeface="나눔고딕"/>
                        <a:ea typeface="나눔고딕"/>
                        <a:cs typeface="나눔고딕"/>
                      </a:endParaRPr>
                    </a:p>
                  </a:txBody>
                  <a:tcPr anchor="ctr">
                    <a:lnL w="9525" cap="flat" cmpd="sng" algn="ctr">
                      <a:solidFill>
                        <a:scrgbClr r="0" g="0" b="0"/>
                      </a:solidFill>
                      <a:prstDash val="solid"/>
                      <a:round/>
                      <a:headEnd type="none" w="med" len="med"/>
                      <a:tailEnd type="none" w="med" len="med"/>
                    </a:lnL>
                    <a:lnR w="9525" cap="flat" cmpd="sng" algn="ctr">
                      <a:solidFill>
                        <a:scrgbClr r="0" g="0" b="0"/>
                      </a:solidFill>
                      <a:prstDash val="sysDot"/>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tcPr>
                </a:tc>
                <a:tc>
                  <a:txBody>
                    <a:bodyPr/>
                    <a:lstStyle/>
                    <a:p>
                      <a:pPr algn="ctr"/>
                      <a:r>
                        <a:rPr lang="ko-KR" altLang="en-US" sz="1200" dirty="0" smtClean="0">
                          <a:latin typeface="나눔고딕"/>
                          <a:ea typeface="나눔고딕"/>
                          <a:cs typeface="나눔고딕"/>
                        </a:rPr>
                        <a:t>운송</a:t>
                      </a:r>
                      <a:r>
                        <a:rPr lang="en-US" altLang="ko-KR" sz="1200" dirty="0" smtClean="0">
                          <a:latin typeface="나눔고딕"/>
                          <a:ea typeface="나눔고딕"/>
                          <a:cs typeface="나눔고딕"/>
                        </a:rPr>
                        <a:t>,</a:t>
                      </a:r>
                      <a:r>
                        <a:rPr lang="ko-KR" altLang="en-US" sz="1200" dirty="0" smtClean="0">
                          <a:latin typeface="나눔고딕"/>
                          <a:ea typeface="나눔고딕"/>
                          <a:cs typeface="나눔고딕"/>
                        </a:rPr>
                        <a:t> 전력망</a:t>
                      </a:r>
                      <a:r>
                        <a:rPr lang="en-US" altLang="ko-KR" sz="1200" dirty="0" smtClean="0">
                          <a:latin typeface="나눔고딕"/>
                          <a:ea typeface="나눔고딕"/>
                          <a:cs typeface="나눔고딕"/>
                        </a:rPr>
                        <a:t>,</a:t>
                      </a:r>
                    </a:p>
                    <a:p>
                      <a:pPr algn="ctr"/>
                      <a:r>
                        <a:rPr lang="ko-KR" altLang="en-US" sz="1200" dirty="0" smtClean="0">
                          <a:latin typeface="나눔고딕"/>
                          <a:ea typeface="나눔고딕"/>
                          <a:cs typeface="나눔고딕"/>
                        </a:rPr>
                        <a:t>산업 자동화</a:t>
                      </a:r>
                      <a:r>
                        <a:rPr lang="en-US" altLang="ko-KR" sz="1200" dirty="0" smtClean="0">
                          <a:latin typeface="나눔고딕"/>
                          <a:ea typeface="나눔고딕"/>
                          <a:cs typeface="나눔고딕"/>
                        </a:rPr>
                        <a:t>,</a:t>
                      </a:r>
                    </a:p>
                    <a:p>
                      <a:pPr algn="ctr"/>
                      <a:r>
                        <a:rPr lang="ko-KR" altLang="en-US" sz="1200" dirty="0" smtClean="0">
                          <a:latin typeface="나눔고딕"/>
                          <a:ea typeface="나눔고딕"/>
                          <a:cs typeface="나눔고딕"/>
                        </a:rPr>
                        <a:t>의료 및 헬스케어</a:t>
                      </a:r>
                      <a:r>
                        <a:rPr lang="en-US" altLang="ko-KR" sz="1200" dirty="0" smtClean="0">
                          <a:latin typeface="나눔고딕"/>
                          <a:ea typeface="나눔고딕"/>
                          <a:cs typeface="나눔고딕"/>
                        </a:rPr>
                        <a:t>,</a:t>
                      </a:r>
                      <a:r>
                        <a:rPr lang="ko-KR" altLang="en-US" sz="1200" dirty="0" smtClean="0">
                          <a:latin typeface="나눔고딕"/>
                          <a:ea typeface="나눔고딕"/>
                          <a:cs typeface="나눔고딕"/>
                        </a:rPr>
                        <a:t> 국방</a:t>
                      </a:r>
                      <a:endParaRPr lang="en-US" sz="1200" dirty="0">
                        <a:latin typeface="나눔고딕"/>
                        <a:ea typeface="나눔고딕"/>
                        <a:cs typeface="나눔고딕"/>
                      </a:endParaRPr>
                    </a:p>
                  </a:txBody>
                  <a:tcPr anchor="ctr">
                    <a:lnL w="9525" cap="flat" cmpd="sng" algn="ctr">
                      <a:solidFill>
                        <a:scrgbClr r="0" g="0" b="0"/>
                      </a:solidFill>
                      <a:prstDash val="sysDot"/>
                      <a:round/>
                      <a:headEnd type="none" w="med" len="med"/>
                      <a:tailEnd type="none" w="med" len="med"/>
                    </a:lnL>
                    <a:lnR w="9525" cap="flat" cmpd="sng" algn="ctr">
                      <a:solidFill>
                        <a:scrgbClr r="0" g="0" b="0"/>
                      </a:solidFill>
                      <a:prstDash val="sysDot"/>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tcPr>
                </a:tc>
                <a:tc>
                  <a:txBody>
                    <a:bodyPr/>
                    <a:lstStyle/>
                    <a:p>
                      <a:pPr algn="ctr"/>
                      <a:r>
                        <a:rPr lang="ko-KR" altLang="en-US" sz="1200" dirty="0" smtClean="0">
                          <a:latin typeface="나눔고딕"/>
                          <a:ea typeface="나눔고딕"/>
                          <a:cs typeface="나눔고딕"/>
                        </a:rPr>
                        <a:t>경기부활에 원동력인</a:t>
                      </a:r>
                      <a:endParaRPr lang="en-US" altLang="ko-KR" sz="1200" dirty="0" smtClean="0">
                        <a:latin typeface="나눔고딕"/>
                        <a:ea typeface="나눔고딕"/>
                        <a:cs typeface="나눔고딕"/>
                      </a:endParaRPr>
                    </a:p>
                    <a:p>
                      <a:pPr algn="ctr"/>
                      <a:r>
                        <a:rPr lang="ko-KR" altLang="en-US" sz="1200" dirty="0" smtClean="0">
                          <a:latin typeface="나눔고딕"/>
                          <a:ea typeface="나눔고딕"/>
                          <a:cs typeface="나눔고딕"/>
                        </a:rPr>
                        <a:t>중소기업 육성</a:t>
                      </a:r>
                      <a:endParaRPr lang="en-US" sz="1200" dirty="0">
                        <a:latin typeface="나눔고딕"/>
                        <a:ea typeface="나눔고딕"/>
                        <a:cs typeface="나눔고딕"/>
                      </a:endParaRPr>
                    </a:p>
                  </a:txBody>
                  <a:tcPr anchor="ctr">
                    <a:lnL w="9525" cap="flat" cmpd="sng" algn="ctr">
                      <a:solidFill>
                        <a:scrgbClr r="0" g="0" b="0"/>
                      </a:solidFill>
                      <a:prstDash val="sysDot"/>
                      <a:round/>
                      <a:headEnd type="none" w="med" len="med"/>
                      <a:tailEnd type="none" w="med" len="med"/>
                    </a:lnL>
                    <a:lnR w="9525" cap="flat" cmpd="sng" algn="ctr">
                      <a:solidFill>
                        <a:scrgbClr r="0" g="0" b="0"/>
                      </a:solidFill>
                      <a:prstDash val="sysDot"/>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tcPr>
                </a:tc>
                <a:tc>
                  <a:txBody>
                    <a:bodyPr/>
                    <a:lstStyle/>
                    <a:p>
                      <a:pPr algn="ctr"/>
                      <a:r>
                        <a:rPr lang="ko-KR" altLang="en-US" sz="1200" dirty="0" smtClean="0">
                          <a:latin typeface="나눔고딕"/>
                          <a:ea typeface="나눔고딕"/>
                          <a:cs typeface="나눔고딕"/>
                        </a:rPr>
                        <a:t>일자리와 시장 창출</a:t>
                      </a:r>
                      <a:endParaRPr lang="en-US" sz="1200" dirty="0">
                        <a:latin typeface="나눔고딕"/>
                        <a:ea typeface="나눔고딕"/>
                        <a:cs typeface="나눔고딕"/>
                      </a:endParaRPr>
                    </a:p>
                  </a:txBody>
                  <a:tcPr anchor="ctr">
                    <a:lnL w="9525" cap="flat" cmpd="sng" algn="ctr">
                      <a:solidFill>
                        <a:scrgbClr r="0" g="0" b="0"/>
                      </a:solid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ysDot"/>
                      <a:round/>
                      <a:headEnd type="none" w="med" len="med"/>
                      <a:tailEnd type="none" w="med" len="med"/>
                    </a:lnT>
                    <a:lnB w="9525" cap="flat" cmpd="sng" algn="ctr">
                      <a:solidFill>
                        <a:scrgbClr r="0" g="0" b="0"/>
                      </a:solidFill>
                      <a:prstDash val="sysDot"/>
                      <a:round/>
                      <a:headEnd type="none" w="med" len="med"/>
                      <a:tailEnd type="none" w="med" len="med"/>
                    </a:lnB>
                  </a:tcPr>
                </a:tc>
              </a:tr>
              <a:tr h="640080">
                <a:tc>
                  <a:txBody>
                    <a:bodyPr/>
                    <a:lstStyle/>
                    <a:p>
                      <a:pPr algn="ctr"/>
                      <a:r>
                        <a:rPr lang="ko-KR" altLang="en-US" sz="1200" b="1" dirty="0" smtClean="0">
                          <a:latin typeface="나눔고딕"/>
                          <a:ea typeface="나눔고딕"/>
                          <a:cs typeface="나눔고딕"/>
                        </a:rPr>
                        <a:t>시작시기</a:t>
                      </a:r>
                      <a:endParaRPr lang="en-US" sz="1200" b="1" dirty="0">
                        <a:latin typeface="나눔고딕"/>
                        <a:ea typeface="나눔고딕"/>
                        <a:cs typeface="나눔고딕"/>
                      </a:endParaRPr>
                    </a:p>
                  </a:txBody>
                  <a:tcPr anchor="ctr">
                    <a:lnL w="12700" cap="flat" cmpd="sng" algn="ctr">
                      <a:no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ysDot"/>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altLang="ko-KR" sz="1200" dirty="0" smtClean="0">
                          <a:latin typeface="나눔고딕"/>
                          <a:ea typeface="나눔고딕"/>
                          <a:cs typeface="나눔고딕"/>
                        </a:rPr>
                        <a:t>2011</a:t>
                      </a:r>
                      <a:endParaRPr lang="en-US" sz="1200" dirty="0">
                        <a:latin typeface="나눔고딕"/>
                        <a:ea typeface="나눔고딕"/>
                        <a:cs typeface="나눔고딕"/>
                      </a:endParaRPr>
                    </a:p>
                  </a:txBody>
                  <a:tcPr anchor="ctr">
                    <a:lnL w="9525" cap="flat" cmpd="sng" algn="ctr">
                      <a:solidFill>
                        <a:scrgbClr r="0" g="0" b="0"/>
                      </a:solidFill>
                      <a:prstDash val="solid"/>
                      <a:round/>
                      <a:headEnd type="none" w="med" len="med"/>
                      <a:tailEnd type="none" w="med" len="med"/>
                    </a:lnL>
                    <a:lnR w="9525" cap="flat" cmpd="sng" algn="ctr">
                      <a:solidFill>
                        <a:scrgbClr r="0" g="0" b="0"/>
                      </a:solidFill>
                      <a:prstDash val="sysDot"/>
                      <a:round/>
                      <a:headEnd type="none" w="med" len="med"/>
                      <a:tailEnd type="none" w="med" len="med"/>
                    </a:lnR>
                    <a:lnT w="9525" cap="flat" cmpd="sng" algn="ctr">
                      <a:solidFill>
                        <a:scrgbClr r="0" g="0" b="0"/>
                      </a:solidFill>
                      <a:prstDash val="sysDot"/>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altLang="ko-KR" sz="1200" dirty="0" smtClean="0">
                          <a:latin typeface="나눔고딕"/>
                          <a:ea typeface="나눔고딕"/>
                          <a:cs typeface="나눔고딕"/>
                        </a:rPr>
                        <a:t>2010</a:t>
                      </a:r>
                      <a:r>
                        <a:rPr lang="ko-KR" altLang="en-US" sz="1200" dirty="0" smtClean="0">
                          <a:latin typeface="나눔고딕"/>
                          <a:ea typeface="나눔고딕"/>
                          <a:cs typeface="나눔고딕"/>
                        </a:rPr>
                        <a:t> </a:t>
                      </a:r>
                      <a:r>
                        <a:rPr lang="en-US" altLang="ko-KR" sz="1200" dirty="0" smtClean="0">
                          <a:latin typeface="나눔고딕"/>
                          <a:ea typeface="나눔고딕"/>
                          <a:cs typeface="나눔고딕"/>
                        </a:rPr>
                        <a:t>(2000)</a:t>
                      </a:r>
                      <a:endParaRPr lang="en-US" sz="1200" dirty="0">
                        <a:latin typeface="나눔고딕"/>
                        <a:ea typeface="나눔고딕"/>
                        <a:cs typeface="나눔고딕"/>
                      </a:endParaRPr>
                    </a:p>
                  </a:txBody>
                  <a:tcPr anchor="ctr">
                    <a:lnL w="9525" cap="flat" cmpd="sng" algn="ctr">
                      <a:solidFill>
                        <a:scrgbClr r="0" g="0" b="0"/>
                      </a:solidFill>
                      <a:prstDash val="sysDot"/>
                      <a:round/>
                      <a:headEnd type="none" w="med" len="med"/>
                      <a:tailEnd type="none" w="med" len="med"/>
                    </a:lnL>
                    <a:lnR w="9525" cap="flat" cmpd="sng" algn="ctr">
                      <a:solidFill>
                        <a:scrgbClr r="0" g="0" b="0"/>
                      </a:solidFill>
                      <a:prstDash val="sysDot"/>
                      <a:round/>
                      <a:headEnd type="none" w="med" len="med"/>
                      <a:tailEnd type="none" w="med" len="med"/>
                    </a:lnR>
                    <a:lnT w="9525" cap="flat" cmpd="sng" algn="ctr">
                      <a:solidFill>
                        <a:scrgbClr r="0" g="0" b="0"/>
                      </a:solidFill>
                      <a:prstDash val="sysDot"/>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altLang="ko-KR" sz="1200" dirty="0" smtClean="0">
                          <a:latin typeface="나눔고딕"/>
                          <a:ea typeface="나눔고딕"/>
                          <a:cs typeface="나눔고딕"/>
                        </a:rPr>
                        <a:t>2000</a:t>
                      </a:r>
                      <a:endParaRPr lang="en-US" sz="1200" dirty="0">
                        <a:latin typeface="나눔고딕"/>
                        <a:ea typeface="나눔고딕"/>
                        <a:cs typeface="나눔고딕"/>
                      </a:endParaRPr>
                    </a:p>
                  </a:txBody>
                  <a:tcPr anchor="ctr">
                    <a:lnL w="9525" cap="flat" cmpd="sng" algn="ctr">
                      <a:solidFill>
                        <a:scrgbClr r="0" g="0" b="0"/>
                      </a:solidFill>
                      <a:prstDash val="sysDot"/>
                      <a:round/>
                      <a:headEnd type="none" w="med" len="med"/>
                      <a:tailEnd type="none" w="med" len="med"/>
                    </a:lnL>
                    <a:lnR w="9525" cap="flat" cmpd="sng" algn="ctr">
                      <a:solidFill>
                        <a:scrgbClr r="0" g="0" b="0"/>
                      </a:solidFill>
                      <a:prstDash val="sysDot"/>
                      <a:round/>
                      <a:headEnd type="none" w="med" len="med"/>
                      <a:tailEnd type="none" w="med" len="med"/>
                    </a:lnR>
                    <a:lnT w="9525" cap="flat" cmpd="sng" algn="ctr">
                      <a:solidFill>
                        <a:scrgbClr r="0" g="0" b="0"/>
                      </a:solidFill>
                      <a:prstDash val="sysDot"/>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altLang="ko-KR" sz="1200" dirty="0" smtClean="0">
                          <a:latin typeface="나눔고딕"/>
                          <a:ea typeface="나눔고딕"/>
                          <a:cs typeface="나눔고딕"/>
                        </a:rPr>
                        <a:t>2013</a:t>
                      </a:r>
                      <a:endParaRPr lang="en-US" sz="1200" dirty="0">
                        <a:latin typeface="나눔고딕"/>
                        <a:ea typeface="나눔고딕"/>
                        <a:cs typeface="나눔고딕"/>
                      </a:endParaRPr>
                    </a:p>
                  </a:txBody>
                  <a:tcPr anchor="ctr">
                    <a:lnL w="9525" cap="flat" cmpd="sng" algn="ctr">
                      <a:solidFill>
                        <a:scrgbClr r="0" g="0" b="0"/>
                      </a:solid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ysDot"/>
                      <a:round/>
                      <a:headEnd type="none" w="med" len="med"/>
                      <a:tailEnd type="none" w="med" len="med"/>
                    </a:lnT>
                    <a:lnB w="19050" cap="flat" cmpd="sng" algn="ctr">
                      <a:solidFill>
                        <a:scrgbClr r="0" g="0" b="0"/>
                      </a:solidFill>
                      <a:prstDash val="solid"/>
                      <a:round/>
                      <a:headEnd type="none" w="med" len="med"/>
                      <a:tailEnd type="none" w="med" len="med"/>
                    </a:lnB>
                  </a:tcPr>
                </a:tc>
              </a:tr>
            </a:tbl>
          </a:graphicData>
        </a:graphic>
      </p:graphicFrame>
      <p:sp>
        <p:nvSpPr>
          <p:cNvPr id="5" name="TextBox 4"/>
          <p:cNvSpPr txBox="1"/>
          <p:nvPr/>
        </p:nvSpPr>
        <p:spPr>
          <a:xfrm>
            <a:off x="5847465" y="4895759"/>
            <a:ext cx="3052118" cy="123111"/>
          </a:xfrm>
          <a:prstGeom prst="rect">
            <a:avLst/>
          </a:prstGeom>
          <a:noFill/>
        </p:spPr>
        <p:txBody>
          <a:bodyPr wrap="none" lIns="0" tIns="0" rIns="0" bIns="0" rtlCol="0">
            <a:spAutoFit/>
          </a:bodyPr>
          <a:lstStyle/>
          <a:p>
            <a:pPr algn="r" fontAlgn="base">
              <a:spcBef>
                <a:spcPts val="600"/>
              </a:spcBef>
              <a:spcAft>
                <a:spcPct val="0"/>
              </a:spcAft>
              <a:buClr>
                <a:srgbClr val="F0AB00"/>
              </a:buClr>
              <a:buSzPct val="80000"/>
            </a:pPr>
            <a:r>
              <a:rPr lang="en-US" altLang="ko-KR" sz="800" kern="0" dirty="0" smtClean="0">
                <a:solidFill>
                  <a:schemeClr val="accent2"/>
                </a:solidFill>
                <a:latin typeface="나눔고딕"/>
                <a:ea typeface="나눔고딕"/>
                <a:cs typeface="나눔고딕"/>
              </a:rPr>
              <a:t>Source: </a:t>
            </a:r>
            <a:r>
              <a:rPr lang="ko-KR" altLang="en-US" sz="800" kern="0" dirty="0" smtClean="0">
                <a:solidFill>
                  <a:schemeClr val="accent2"/>
                </a:solidFill>
                <a:latin typeface="나눔고딕"/>
                <a:ea typeface="나눔고딕"/>
                <a:cs typeface="나눔고딕"/>
              </a:rPr>
              <a:t>한순흥</a:t>
            </a:r>
            <a:r>
              <a:rPr lang="ko-KR" altLang="ko-KR" sz="800" kern="0" dirty="0" smtClean="0">
                <a:solidFill>
                  <a:schemeClr val="accent2"/>
                </a:solidFill>
                <a:latin typeface="나눔고딕"/>
                <a:ea typeface="나눔고딕"/>
                <a:cs typeface="나눔고딕"/>
              </a:rPr>
              <a:t>,</a:t>
            </a:r>
            <a:r>
              <a:rPr lang="ko-KR" altLang="en-US" sz="800" kern="0" dirty="0" smtClean="0">
                <a:solidFill>
                  <a:schemeClr val="accent2"/>
                </a:solidFill>
                <a:latin typeface="나눔고딕"/>
                <a:ea typeface="나눔고딕"/>
                <a:cs typeface="나눔고딕"/>
              </a:rPr>
              <a:t> 인더스트리 </a:t>
            </a:r>
            <a:r>
              <a:rPr lang="en-US" altLang="ko-KR" sz="800" kern="0" dirty="0" smtClean="0">
                <a:solidFill>
                  <a:schemeClr val="accent2"/>
                </a:solidFill>
                <a:latin typeface="나눔고딕"/>
                <a:ea typeface="나눔고딕"/>
                <a:cs typeface="나눔고딕"/>
              </a:rPr>
              <a:t>4.0</a:t>
            </a:r>
            <a:r>
              <a:rPr lang="ko-KR" altLang="en-US" sz="800" kern="0" dirty="0" smtClean="0">
                <a:solidFill>
                  <a:schemeClr val="accent2"/>
                </a:solidFill>
                <a:latin typeface="나눔고딕"/>
                <a:ea typeface="나눔고딕"/>
                <a:cs typeface="나눔고딕"/>
              </a:rPr>
              <a:t>과 리쇼어링 그리고 모노즈쿠리</a:t>
            </a:r>
            <a:r>
              <a:rPr lang="en-US" altLang="ko-KR" sz="800" kern="0" dirty="0" smtClean="0">
                <a:solidFill>
                  <a:schemeClr val="accent2"/>
                </a:solidFill>
                <a:latin typeface="나눔고딕"/>
                <a:ea typeface="나눔고딕"/>
                <a:cs typeface="나눔고딕"/>
              </a:rPr>
              <a:t>,</a:t>
            </a:r>
            <a:r>
              <a:rPr lang="ko-KR" altLang="en-US" sz="800" kern="0" dirty="0" smtClean="0">
                <a:solidFill>
                  <a:schemeClr val="accent2"/>
                </a:solidFill>
                <a:latin typeface="나눔고딕"/>
                <a:ea typeface="나눔고딕"/>
                <a:cs typeface="나눔고딕"/>
              </a:rPr>
              <a:t> </a:t>
            </a:r>
            <a:r>
              <a:rPr lang="en-US" altLang="ko-KR" sz="800" kern="0" dirty="0" smtClean="0">
                <a:solidFill>
                  <a:schemeClr val="accent2"/>
                </a:solidFill>
                <a:latin typeface="나눔고딕"/>
                <a:ea typeface="나눔고딕"/>
                <a:cs typeface="나눔고딕"/>
              </a:rPr>
              <a:t>2014</a:t>
            </a:r>
            <a:endParaRPr lang="en-US" sz="800" kern="0" dirty="0" smtClean="0">
              <a:solidFill>
                <a:schemeClr val="accent2"/>
              </a:solidFill>
              <a:latin typeface="나눔고딕"/>
              <a:ea typeface="나눔고딕"/>
              <a:cs typeface="나눔고딕"/>
            </a:endParaRPr>
          </a:p>
        </p:txBody>
      </p:sp>
    </p:spTree>
    <p:extLst>
      <p:ext uri="{BB962C8B-B14F-4D97-AF65-F5344CB8AC3E}">
        <p14:creationId xmlns:p14="http://schemas.microsoft.com/office/powerpoint/2010/main" val="3559999731"/>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272071_h_ergb_s_gl.jpg"/>
          <p:cNvPicPr>
            <a:picLocks noChangeAspect="1"/>
          </p:cNvPicPr>
          <p:nvPr/>
        </p:nvPicPr>
        <p:blipFill>
          <a:blip r:embed="rId4" cstate="print">
            <a:lum/>
          </a:blip>
          <a:srcRect b="16403"/>
          <a:stretch>
            <a:fillRect/>
          </a:stretch>
        </p:blipFill>
        <p:spPr>
          <a:xfrm>
            <a:off x="506" y="0"/>
            <a:ext cx="9143494" cy="5143500"/>
          </a:xfrm>
          <a:prstGeom prst="rect">
            <a:avLst/>
          </a:prstGeom>
        </p:spPr>
      </p:pic>
      <p:sp>
        <p:nvSpPr>
          <p:cNvPr id="2" name="Title 1"/>
          <p:cNvSpPr>
            <a:spLocks noGrp="1"/>
          </p:cNvSpPr>
          <p:nvPr>
            <p:ph type="title"/>
          </p:nvPr>
        </p:nvSpPr>
        <p:spPr/>
        <p:txBody>
          <a:bodyPr/>
          <a:lstStyle/>
          <a:p>
            <a:r>
              <a:rPr lang="en-US" altLang="ko-KR" cap="all" dirty="0" smtClean="0">
                <a:solidFill>
                  <a:schemeClr val="bg1"/>
                </a:solidFill>
                <a:latin typeface="Calibri" pitchFamily="34" charset="0"/>
                <a:cs typeface="Calibri" pitchFamily="34" charset="0"/>
              </a:rPr>
              <a:t>But analytics is still </a:t>
            </a:r>
            <a:br>
              <a:rPr lang="en-US" altLang="ko-KR" cap="all" dirty="0" smtClean="0">
                <a:solidFill>
                  <a:schemeClr val="bg1"/>
                </a:solidFill>
                <a:latin typeface="Calibri" pitchFamily="34" charset="0"/>
                <a:cs typeface="Calibri" pitchFamily="34" charset="0"/>
              </a:rPr>
            </a:br>
            <a:r>
              <a:rPr lang="en-US" altLang="ko-KR" cap="all" dirty="0" smtClean="0">
                <a:solidFill>
                  <a:schemeClr val="bg1"/>
                </a:solidFill>
                <a:latin typeface="Calibri" pitchFamily="34" charset="0"/>
                <a:cs typeface="Calibri" pitchFamily="34" charset="0"/>
              </a:rPr>
              <a:t>too slow</a:t>
            </a:r>
            <a:endParaRPr lang="ko-KR" altLang="en-US" cap="all" dirty="0">
              <a:solidFill>
                <a:schemeClr val="accent1"/>
              </a:solidFill>
              <a:latin typeface="Calibri" pitchFamily="34" charset="0"/>
              <a:cs typeface="Calibri" pitchFamily="34" charset="0"/>
            </a:endParaRPr>
          </a:p>
        </p:txBody>
      </p:sp>
      <p:sp>
        <p:nvSpPr>
          <p:cNvPr id="41" name="TextBox 40"/>
          <p:cNvSpPr txBox="1"/>
          <p:nvPr/>
        </p:nvSpPr>
        <p:spPr>
          <a:xfrm>
            <a:off x="3141378" y="932974"/>
            <a:ext cx="1678364" cy="338554"/>
          </a:xfrm>
          <a:prstGeom prst="rect">
            <a:avLst/>
          </a:prstGeom>
          <a:noFill/>
        </p:spPr>
        <p:txBody>
          <a:bodyPr wrap="none" rtlCol="0">
            <a:spAutoFit/>
          </a:bodyPr>
          <a:lstStyle/>
          <a:p>
            <a:pPr fontAlgn="base">
              <a:spcBef>
                <a:spcPct val="50000"/>
              </a:spcBef>
              <a:spcAft>
                <a:spcPct val="0"/>
              </a:spcAft>
              <a:buClr>
                <a:srgbClr val="F0AB00"/>
              </a:buClr>
              <a:buSzPct val="80000"/>
            </a:pPr>
            <a:r>
              <a:rPr lang="en-US" altLang="ko-KR" sz="1600" b="1" kern="0" dirty="0" smtClean="0">
                <a:solidFill>
                  <a:schemeClr val="bg1"/>
                </a:solidFill>
                <a:latin typeface="Calibri" pitchFamily="34" charset="0"/>
                <a:ea typeface="Arial Unicode MS" pitchFamily="34" charset="-128"/>
                <a:cs typeface="Calibri" pitchFamily="34" charset="0"/>
              </a:rPr>
              <a:t>Application Layer</a:t>
            </a:r>
            <a:endParaRPr lang="ko-KR" altLang="en-US" sz="1600" b="1" kern="0" dirty="0" smtClean="0">
              <a:solidFill>
                <a:schemeClr val="bg1"/>
              </a:solidFill>
              <a:latin typeface="Calibri" pitchFamily="34" charset="0"/>
              <a:ea typeface="Arial Unicode MS" pitchFamily="34" charset="-128"/>
              <a:cs typeface="Calibri" pitchFamily="34" charset="0"/>
            </a:endParaRPr>
          </a:p>
        </p:txBody>
      </p:sp>
      <p:sp>
        <p:nvSpPr>
          <p:cNvPr id="42" name="TextBox 41"/>
          <p:cNvSpPr txBox="1"/>
          <p:nvPr/>
        </p:nvSpPr>
        <p:spPr>
          <a:xfrm>
            <a:off x="7937507" y="932975"/>
            <a:ext cx="1204913" cy="584776"/>
          </a:xfrm>
          <a:prstGeom prst="rect">
            <a:avLst/>
          </a:prstGeom>
          <a:noFill/>
        </p:spPr>
        <p:txBody>
          <a:bodyPr wrap="square" rtlCol="0">
            <a:spAutoFit/>
          </a:bodyPr>
          <a:lstStyle/>
          <a:p>
            <a:pPr algn="ctr" fontAlgn="base">
              <a:spcBef>
                <a:spcPct val="50000"/>
              </a:spcBef>
              <a:spcAft>
                <a:spcPct val="0"/>
              </a:spcAft>
              <a:buClr>
                <a:srgbClr val="F0AB00"/>
              </a:buClr>
              <a:buSzPct val="80000"/>
            </a:pPr>
            <a:r>
              <a:rPr lang="en-US" altLang="ko-KR" sz="1600" b="1" kern="0" dirty="0" smtClean="0">
                <a:latin typeface="Calibri" pitchFamily="34" charset="0"/>
                <a:ea typeface="Arial Unicode MS" pitchFamily="34" charset="-128"/>
                <a:cs typeface="Calibri" pitchFamily="34" charset="0"/>
              </a:rPr>
              <a:t>HW Stack Layer</a:t>
            </a:r>
            <a:endParaRPr lang="ko-KR" altLang="en-US" sz="1600" b="1" kern="0" dirty="0" smtClean="0">
              <a:latin typeface="Calibri" pitchFamily="34" charset="0"/>
              <a:ea typeface="Arial Unicode MS" pitchFamily="34" charset="-128"/>
              <a:cs typeface="Calibri" pitchFamily="34" charset="0"/>
            </a:endParaRPr>
          </a:p>
        </p:txBody>
      </p:sp>
      <p:sp>
        <p:nvSpPr>
          <p:cNvPr id="107" name="Cube 106"/>
          <p:cNvSpPr/>
          <p:nvPr/>
        </p:nvSpPr>
        <p:spPr bwMode="gray">
          <a:xfrm>
            <a:off x="4395216" y="2523173"/>
            <a:ext cx="2172174" cy="1035843"/>
          </a:xfrm>
          <a:prstGeom prst="cube">
            <a:avLst/>
          </a:prstGeom>
          <a:solidFill>
            <a:schemeClr val="accent5">
              <a:lumMod val="75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b="1" kern="0" dirty="0" smtClean="0">
                <a:solidFill>
                  <a:schemeClr val="bg1"/>
                </a:solidFill>
                <a:latin typeface="Calibri" pitchFamily="34" charset="0"/>
                <a:ea typeface="Arial Unicode MS" pitchFamily="34" charset="-128"/>
                <a:cs typeface="Calibri" pitchFamily="34" charset="0"/>
              </a:rPr>
              <a:t>Business Analytics</a:t>
            </a:r>
            <a:endParaRPr kumimoji="0" lang="ko-KR" altLang="en-US" sz="1600" b="1" i="0" u="none" strike="noStrike" kern="0" cap="none" spc="0" normalizeH="0" baseline="0" noProof="0" dirty="0" smtClean="0">
              <a:ln>
                <a:noFill/>
              </a:ln>
              <a:solidFill>
                <a:schemeClr val="bg1"/>
              </a:solidFill>
              <a:effectLst/>
              <a:uLnTx/>
              <a:uFillTx/>
              <a:latin typeface="Calibri" pitchFamily="34" charset="0"/>
              <a:ea typeface="Arial Unicode MS" pitchFamily="34" charset="-128"/>
              <a:cs typeface="Calibri" pitchFamily="34" charset="0"/>
            </a:endParaRPr>
          </a:p>
        </p:txBody>
      </p:sp>
      <p:sp>
        <p:nvSpPr>
          <p:cNvPr id="101" name="Cube 100"/>
          <p:cNvSpPr/>
          <p:nvPr/>
        </p:nvSpPr>
        <p:spPr bwMode="gray">
          <a:xfrm>
            <a:off x="1116222" y="2513856"/>
            <a:ext cx="2742908" cy="1045984"/>
          </a:xfrm>
          <a:prstGeom prst="cube">
            <a:avLst/>
          </a:prstGeom>
          <a:solidFill>
            <a:srgbClr val="002060"/>
          </a:solidFill>
          <a:ln w="6350" algn="ctr">
            <a:noFill/>
            <a:miter lim="800000"/>
            <a:headEnd/>
            <a:tailEnd/>
          </a:ln>
        </p:spPr>
        <p:txBody>
          <a:bodyPr lIns="90000" tIns="0" rIns="90000" bIns="72000" rtlCol="0" anchor="t" anchorCtr="0"/>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b="1" kern="0" dirty="0" smtClean="0">
                <a:solidFill>
                  <a:schemeClr val="bg1"/>
                </a:solidFill>
                <a:latin typeface="Calibri" pitchFamily="34" charset="0"/>
                <a:ea typeface="Arial Unicode MS" pitchFamily="34" charset="-128"/>
                <a:cs typeface="Calibri" pitchFamily="34" charset="0"/>
              </a:rPr>
              <a:t>Business </a:t>
            </a:r>
            <a:br>
              <a:rPr lang="en-US" altLang="ko-KR" sz="1600" b="1" kern="0" dirty="0" smtClean="0">
                <a:solidFill>
                  <a:schemeClr val="bg1"/>
                </a:solidFill>
                <a:latin typeface="Calibri" pitchFamily="34" charset="0"/>
                <a:ea typeface="Arial Unicode MS" pitchFamily="34" charset="-128"/>
                <a:cs typeface="Calibri" pitchFamily="34" charset="0"/>
              </a:rPr>
            </a:br>
            <a:r>
              <a:rPr lang="en-US" altLang="ko-KR" sz="1600" b="1" kern="0" dirty="0" smtClean="0">
                <a:solidFill>
                  <a:schemeClr val="bg1"/>
                </a:solidFill>
                <a:latin typeface="Calibri" pitchFamily="34" charset="0"/>
                <a:ea typeface="Arial Unicode MS" pitchFamily="34" charset="-128"/>
                <a:cs typeface="Calibri" pitchFamily="34" charset="0"/>
              </a:rPr>
              <a:t>Suite</a:t>
            </a:r>
            <a:endParaRPr kumimoji="0" lang="ko-KR" altLang="en-US" sz="1600" b="1" i="0" u="none" strike="noStrike" kern="0" cap="none" spc="0" normalizeH="0" baseline="0" noProof="0" dirty="0" smtClean="0">
              <a:ln>
                <a:noFill/>
              </a:ln>
              <a:solidFill>
                <a:schemeClr val="bg1"/>
              </a:solidFill>
              <a:effectLst/>
              <a:uLnTx/>
              <a:uFillTx/>
              <a:latin typeface="Calibri" pitchFamily="34" charset="0"/>
              <a:ea typeface="Arial Unicode MS" pitchFamily="34" charset="-128"/>
              <a:cs typeface="Calibri" pitchFamily="34" charset="0"/>
            </a:endParaRPr>
          </a:p>
        </p:txBody>
      </p:sp>
      <p:cxnSp>
        <p:nvCxnSpPr>
          <p:cNvPr id="110" name="Straight Connector 109"/>
          <p:cNvCxnSpPr/>
          <p:nvPr/>
        </p:nvCxnSpPr>
        <p:spPr>
          <a:xfrm rot="5400000">
            <a:off x="2397240" y="3597786"/>
            <a:ext cx="180887" cy="1"/>
          </a:xfrm>
          <a:prstGeom prst="line">
            <a:avLst/>
          </a:prstGeom>
          <a:ln w="25400" cap="rnd"/>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bwMode="gray">
          <a:xfrm>
            <a:off x="1332122" y="2915215"/>
            <a:ext cx="546100" cy="241580"/>
          </a:xfrm>
          <a:prstGeom prst="rect">
            <a:avLst/>
          </a:prstGeom>
          <a:solidFill>
            <a:schemeClr val="accent3">
              <a:lumMod val="40000"/>
              <a:lumOff val="60000"/>
            </a:schemeClr>
          </a:solidFill>
          <a:ln w="6350" algn="ctr">
            <a:no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kern="0" dirty="0" smtClean="0">
                <a:latin typeface="Calibri" pitchFamily="34" charset="0"/>
                <a:ea typeface="Arial Unicode MS" pitchFamily="34" charset="-128"/>
                <a:cs typeface="Calibri" pitchFamily="34" charset="0"/>
              </a:rPr>
              <a:t>ERP</a:t>
            </a:r>
            <a:endParaRPr kumimoji="0" lang="ko-KR" altLang="en-US" sz="1600" b="0" i="0" u="none" strike="noStrike" kern="0" cap="none" spc="0" normalizeH="0" baseline="0" noProof="0" dirty="0" smtClean="0">
              <a:ln>
                <a:noFill/>
              </a:ln>
              <a:effectLst/>
              <a:uLnTx/>
              <a:uFillTx/>
              <a:latin typeface="Calibri" pitchFamily="34" charset="0"/>
              <a:ea typeface="Arial Unicode MS" pitchFamily="34" charset="-128"/>
              <a:cs typeface="Calibri" pitchFamily="34" charset="0"/>
            </a:endParaRPr>
          </a:p>
        </p:txBody>
      </p:sp>
      <p:sp>
        <p:nvSpPr>
          <p:cNvPr id="112" name="Rectangle 111"/>
          <p:cNvSpPr/>
          <p:nvPr/>
        </p:nvSpPr>
        <p:spPr bwMode="gray">
          <a:xfrm>
            <a:off x="1319422" y="3225375"/>
            <a:ext cx="546100" cy="241580"/>
          </a:xfrm>
          <a:prstGeom prst="rect">
            <a:avLst/>
          </a:prstGeom>
          <a:solidFill>
            <a:schemeClr val="accent3">
              <a:lumMod val="40000"/>
              <a:lumOff val="60000"/>
            </a:schemeClr>
          </a:solidFill>
          <a:ln w="6350" algn="ctr">
            <a:no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kern="0" dirty="0" smtClean="0">
                <a:latin typeface="Calibri" pitchFamily="34" charset="0"/>
                <a:ea typeface="Arial Unicode MS" pitchFamily="34" charset="-128"/>
                <a:cs typeface="Calibri" pitchFamily="34" charset="0"/>
              </a:rPr>
              <a:t>SCM</a:t>
            </a:r>
            <a:endParaRPr kumimoji="0" lang="ko-KR" altLang="en-US" sz="1600" b="0" i="0" u="none" strike="noStrike" kern="0" cap="none" spc="0" normalizeH="0" baseline="0" noProof="0" dirty="0" smtClean="0">
              <a:ln>
                <a:noFill/>
              </a:ln>
              <a:effectLst/>
              <a:uLnTx/>
              <a:uFillTx/>
              <a:latin typeface="Calibri" pitchFamily="34" charset="0"/>
              <a:ea typeface="Arial Unicode MS" pitchFamily="34" charset="-128"/>
              <a:cs typeface="Calibri" pitchFamily="34" charset="0"/>
            </a:endParaRPr>
          </a:p>
        </p:txBody>
      </p:sp>
      <p:sp>
        <p:nvSpPr>
          <p:cNvPr id="113" name="Rectangle 112"/>
          <p:cNvSpPr/>
          <p:nvPr/>
        </p:nvSpPr>
        <p:spPr bwMode="gray">
          <a:xfrm>
            <a:off x="2074279" y="3225375"/>
            <a:ext cx="546100" cy="241580"/>
          </a:xfrm>
          <a:prstGeom prst="rect">
            <a:avLst/>
          </a:prstGeom>
          <a:solidFill>
            <a:schemeClr val="accent3">
              <a:lumMod val="40000"/>
              <a:lumOff val="60000"/>
            </a:schemeClr>
          </a:solidFill>
          <a:ln w="6350" algn="ctr">
            <a:no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kern="0" dirty="0" smtClean="0">
                <a:latin typeface="Calibri" pitchFamily="34" charset="0"/>
                <a:ea typeface="Arial Unicode MS" pitchFamily="34" charset="-128"/>
                <a:cs typeface="Calibri" pitchFamily="34" charset="0"/>
              </a:rPr>
              <a:t>SRM</a:t>
            </a:r>
            <a:endParaRPr kumimoji="0" lang="ko-KR" altLang="en-US" sz="1600" b="0" i="0" u="none" strike="noStrike" kern="0" cap="none" spc="0" normalizeH="0" baseline="0" noProof="0" dirty="0" smtClean="0">
              <a:ln>
                <a:noFill/>
              </a:ln>
              <a:effectLst/>
              <a:uLnTx/>
              <a:uFillTx/>
              <a:latin typeface="Calibri" pitchFamily="34" charset="0"/>
              <a:ea typeface="Arial Unicode MS" pitchFamily="34" charset="-128"/>
              <a:cs typeface="Calibri" pitchFamily="34" charset="0"/>
            </a:endParaRPr>
          </a:p>
        </p:txBody>
      </p:sp>
      <p:sp>
        <p:nvSpPr>
          <p:cNvPr id="114" name="Rectangle 113"/>
          <p:cNvSpPr/>
          <p:nvPr/>
        </p:nvSpPr>
        <p:spPr bwMode="gray">
          <a:xfrm>
            <a:off x="2829135" y="3225375"/>
            <a:ext cx="546100" cy="241580"/>
          </a:xfrm>
          <a:prstGeom prst="rect">
            <a:avLst/>
          </a:prstGeom>
          <a:solidFill>
            <a:schemeClr val="accent3">
              <a:lumMod val="40000"/>
              <a:lumOff val="60000"/>
            </a:schemeClr>
          </a:solidFill>
          <a:ln w="6350" algn="ctr">
            <a:no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kern="0" dirty="0" smtClean="0">
                <a:latin typeface="Calibri" pitchFamily="34" charset="0"/>
                <a:ea typeface="Arial Unicode MS" pitchFamily="34" charset="-128"/>
                <a:cs typeface="Calibri" pitchFamily="34" charset="0"/>
              </a:rPr>
              <a:t>CRM</a:t>
            </a:r>
            <a:endParaRPr kumimoji="0" lang="ko-KR" altLang="en-US" sz="1600" b="0" i="0" u="none" strike="noStrike" kern="0" cap="none" spc="0" normalizeH="0" baseline="0" noProof="0" dirty="0" smtClean="0">
              <a:ln>
                <a:noFill/>
              </a:ln>
              <a:effectLst/>
              <a:uLnTx/>
              <a:uFillTx/>
              <a:latin typeface="Calibri" pitchFamily="34" charset="0"/>
              <a:ea typeface="Arial Unicode MS" pitchFamily="34" charset="-128"/>
              <a:cs typeface="Calibri" pitchFamily="34" charset="0"/>
            </a:endParaRPr>
          </a:p>
        </p:txBody>
      </p:sp>
      <p:sp>
        <p:nvSpPr>
          <p:cNvPr id="115" name="Rectangle 114"/>
          <p:cNvSpPr/>
          <p:nvPr/>
        </p:nvSpPr>
        <p:spPr bwMode="gray">
          <a:xfrm>
            <a:off x="2829135" y="2915215"/>
            <a:ext cx="546100" cy="241580"/>
          </a:xfrm>
          <a:prstGeom prst="rect">
            <a:avLst/>
          </a:prstGeom>
          <a:solidFill>
            <a:schemeClr val="accent3">
              <a:lumMod val="40000"/>
              <a:lumOff val="60000"/>
            </a:schemeClr>
          </a:solidFill>
          <a:ln w="6350" algn="ctr">
            <a:no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kern="0" noProof="0" dirty="0" smtClean="0">
                <a:latin typeface="Calibri" pitchFamily="34" charset="0"/>
                <a:ea typeface="Arial Unicode MS" pitchFamily="34" charset="-128"/>
                <a:cs typeface="Calibri" pitchFamily="34" charset="0"/>
              </a:rPr>
              <a:t>PLM</a:t>
            </a:r>
            <a:endParaRPr kumimoji="0" lang="ko-KR" altLang="en-US" sz="1600" b="0" i="0" u="none" strike="noStrike" kern="0" cap="none" spc="0" normalizeH="0" baseline="0" noProof="0" dirty="0" smtClean="0">
              <a:ln>
                <a:noFill/>
              </a:ln>
              <a:effectLst/>
              <a:uLnTx/>
              <a:uFillTx/>
              <a:latin typeface="Calibri" pitchFamily="34" charset="0"/>
              <a:ea typeface="Arial Unicode MS" pitchFamily="34" charset="-128"/>
              <a:cs typeface="Calibri" pitchFamily="34" charset="0"/>
            </a:endParaRPr>
          </a:p>
        </p:txBody>
      </p:sp>
      <p:grpSp>
        <p:nvGrpSpPr>
          <p:cNvPr id="3" name="Group 74"/>
          <p:cNvGrpSpPr/>
          <p:nvPr/>
        </p:nvGrpSpPr>
        <p:grpSpPr>
          <a:xfrm>
            <a:off x="8071104" y="4063929"/>
            <a:ext cx="940428" cy="723883"/>
            <a:chOff x="8119872" y="4515474"/>
            <a:chExt cx="940428" cy="804314"/>
          </a:xfrm>
        </p:grpSpPr>
        <p:pic>
          <p:nvPicPr>
            <p:cNvPr id="76" name="Picture 10" descr="Application Server"/>
            <p:cNvPicPr>
              <a:picLocks noChangeAspect="1" noChangeArrowheads="1"/>
            </p:cNvPicPr>
            <p:nvPr/>
          </p:nvPicPr>
          <p:blipFill>
            <a:blip r:embed="rId5" cstate="screen"/>
            <a:srcRect/>
            <a:stretch>
              <a:fillRect/>
            </a:stretch>
          </p:blipFill>
          <p:spPr bwMode="auto">
            <a:xfrm>
              <a:off x="8119872" y="4515474"/>
              <a:ext cx="446652" cy="804314"/>
            </a:xfrm>
            <a:prstGeom prst="rect">
              <a:avLst/>
            </a:prstGeom>
            <a:noFill/>
            <a:ln w="9525">
              <a:noFill/>
              <a:miter lim="800000"/>
              <a:headEnd/>
              <a:tailEnd/>
            </a:ln>
          </p:spPr>
        </p:pic>
        <p:pic>
          <p:nvPicPr>
            <p:cNvPr id="77" name="Picture 10" descr="Application Server"/>
            <p:cNvPicPr>
              <a:picLocks noChangeAspect="1" noChangeArrowheads="1"/>
            </p:cNvPicPr>
            <p:nvPr/>
          </p:nvPicPr>
          <p:blipFill>
            <a:blip r:embed="rId5" cstate="screen"/>
            <a:srcRect/>
            <a:stretch>
              <a:fillRect/>
            </a:stretch>
          </p:blipFill>
          <p:spPr bwMode="auto">
            <a:xfrm>
              <a:off x="8613648" y="4515474"/>
              <a:ext cx="446652" cy="804314"/>
            </a:xfrm>
            <a:prstGeom prst="rect">
              <a:avLst/>
            </a:prstGeom>
            <a:noFill/>
            <a:ln w="9525">
              <a:noFill/>
              <a:miter lim="800000"/>
              <a:headEnd/>
              <a:tailEnd/>
            </a:ln>
          </p:spPr>
        </p:pic>
      </p:grpSp>
      <p:grpSp>
        <p:nvGrpSpPr>
          <p:cNvPr id="4" name="Group 77"/>
          <p:cNvGrpSpPr/>
          <p:nvPr/>
        </p:nvGrpSpPr>
        <p:grpSpPr>
          <a:xfrm>
            <a:off x="8071676" y="3493458"/>
            <a:ext cx="940428" cy="723883"/>
            <a:chOff x="8119872" y="4515474"/>
            <a:chExt cx="940428" cy="804314"/>
          </a:xfrm>
        </p:grpSpPr>
        <p:pic>
          <p:nvPicPr>
            <p:cNvPr id="84" name="Picture 10" descr="Application Server"/>
            <p:cNvPicPr>
              <a:picLocks noChangeAspect="1" noChangeArrowheads="1"/>
            </p:cNvPicPr>
            <p:nvPr/>
          </p:nvPicPr>
          <p:blipFill>
            <a:blip r:embed="rId5" cstate="screen"/>
            <a:srcRect/>
            <a:stretch>
              <a:fillRect/>
            </a:stretch>
          </p:blipFill>
          <p:spPr bwMode="auto">
            <a:xfrm>
              <a:off x="8119872" y="4515474"/>
              <a:ext cx="446652" cy="804314"/>
            </a:xfrm>
            <a:prstGeom prst="rect">
              <a:avLst/>
            </a:prstGeom>
            <a:noFill/>
            <a:ln w="9525">
              <a:noFill/>
              <a:miter lim="800000"/>
              <a:headEnd/>
              <a:tailEnd/>
            </a:ln>
          </p:spPr>
        </p:pic>
        <p:pic>
          <p:nvPicPr>
            <p:cNvPr id="87" name="Picture 10" descr="Application Server"/>
            <p:cNvPicPr>
              <a:picLocks noChangeAspect="1" noChangeArrowheads="1"/>
            </p:cNvPicPr>
            <p:nvPr/>
          </p:nvPicPr>
          <p:blipFill>
            <a:blip r:embed="rId5" cstate="screen"/>
            <a:srcRect/>
            <a:stretch>
              <a:fillRect/>
            </a:stretch>
          </p:blipFill>
          <p:spPr bwMode="auto">
            <a:xfrm>
              <a:off x="8613648" y="4515474"/>
              <a:ext cx="446652" cy="804314"/>
            </a:xfrm>
            <a:prstGeom prst="rect">
              <a:avLst/>
            </a:prstGeom>
            <a:noFill/>
            <a:ln w="9525">
              <a:noFill/>
              <a:miter lim="800000"/>
              <a:headEnd/>
              <a:tailEnd/>
            </a:ln>
          </p:spPr>
        </p:pic>
      </p:grpSp>
      <p:grpSp>
        <p:nvGrpSpPr>
          <p:cNvPr id="5" name="Group 99"/>
          <p:cNvGrpSpPr/>
          <p:nvPr/>
        </p:nvGrpSpPr>
        <p:grpSpPr>
          <a:xfrm>
            <a:off x="8028765" y="1606124"/>
            <a:ext cx="1036683" cy="851003"/>
            <a:chOff x="8028758" y="1784578"/>
            <a:chExt cx="1036683" cy="945559"/>
          </a:xfrm>
        </p:grpSpPr>
        <p:sp>
          <p:nvSpPr>
            <p:cNvPr id="96" name="Cloud 95"/>
            <p:cNvSpPr/>
            <p:nvPr/>
          </p:nvSpPr>
          <p:spPr bwMode="gray">
            <a:xfrm>
              <a:off x="8028758" y="1784578"/>
              <a:ext cx="1036683" cy="945559"/>
            </a:xfrm>
            <a:prstGeom prst="cloud">
              <a:avLst/>
            </a:prstGeom>
            <a:solidFill>
              <a:schemeClr val="bg1"/>
            </a:solidFill>
            <a:ln w="6350" algn="ctr">
              <a:solidFill>
                <a:schemeClr val="bg2">
                  <a:lumMod val="50000"/>
                </a:schemeClr>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sz="1600" b="0" i="0" u="none" strike="noStrike" kern="0" cap="none" spc="0" normalizeH="0" baseline="0" noProof="0" dirty="0" smtClean="0">
                <a:ln>
                  <a:noFill/>
                </a:ln>
                <a:effectLst/>
                <a:uLnTx/>
                <a:uFillTx/>
                <a:latin typeface="Calibri" pitchFamily="34" charset="0"/>
                <a:ea typeface="Arial Unicode MS" pitchFamily="34" charset="-128"/>
                <a:cs typeface="Calibri" pitchFamily="34" charset="0"/>
              </a:endParaRPr>
            </a:p>
          </p:txBody>
        </p:sp>
        <p:sp>
          <p:nvSpPr>
            <p:cNvPr id="99" name="TextBox 98"/>
            <p:cNvSpPr txBox="1"/>
            <p:nvPr/>
          </p:nvSpPr>
          <p:spPr>
            <a:xfrm>
              <a:off x="8132953" y="2024742"/>
              <a:ext cx="826481" cy="478763"/>
            </a:xfrm>
            <a:prstGeom prst="rect">
              <a:avLst/>
            </a:prstGeom>
            <a:noFill/>
          </p:spPr>
          <p:txBody>
            <a:bodyPr wrap="none" rtlCol="0">
              <a:spAutoFit/>
            </a:bodyPr>
            <a:lstStyle/>
            <a:p>
              <a:pPr algn="ctr" fontAlgn="base">
                <a:spcBef>
                  <a:spcPct val="50000"/>
                </a:spcBef>
                <a:spcAft>
                  <a:spcPct val="0"/>
                </a:spcAft>
                <a:buClr>
                  <a:srgbClr val="F0AB00"/>
                </a:buClr>
                <a:buSzPct val="80000"/>
              </a:pPr>
              <a:r>
                <a:rPr lang="en-US" altLang="ko-KR" sz="1100" b="1" kern="0" dirty="0" smtClean="0">
                  <a:latin typeface="Calibri" pitchFamily="34" charset="0"/>
                  <a:ea typeface="Arial Unicode MS" pitchFamily="34" charset="-128"/>
                  <a:cs typeface="Calibri" pitchFamily="34" charset="0"/>
                </a:rPr>
                <a:t>Cloud</a:t>
              </a:r>
              <a:br>
                <a:rPr lang="en-US" altLang="ko-KR" sz="1100" b="1" kern="0" dirty="0" smtClean="0">
                  <a:latin typeface="Calibri" pitchFamily="34" charset="0"/>
                  <a:ea typeface="Arial Unicode MS" pitchFamily="34" charset="-128"/>
                  <a:cs typeface="Calibri" pitchFamily="34" charset="0"/>
                </a:rPr>
              </a:br>
              <a:r>
                <a:rPr lang="en-US" altLang="ko-KR" sz="1100" b="1" kern="0" dirty="0" smtClean="0">
                  <a:latin typeface="Calibri" pitchFamily="34" charset="0"/>
                  <a:ea typeface="Arial Unicode MS" pitchFamily="34" charset="-128"/>
                  <a:cs typeface="Calibri" pitchFamily="34" charset="0"/>
                </a:rPr>
                <a:t>Computing</a:t>
              </a:r>
              <a:endParaRPr lang="ko-KR" altLang="en-US" sz="1100" b="1" kern="0" dirty="0" smtClean="0">
                <a:latin typeface="Calibri" pitchFamily="34" charset="0"/>
                <a:ea typeface="Arial Unicode MS" pitchFamily="34" charset="-128"/>
                <a:cs typeface="Calibri" pitchFamily="34" charset="0"/>
              </a:endParaRPr>
            </a:p>
          </p:txBody>
        </p:sp>
      </p:grpSp>
      <p:sp>
        <p:nvSpPr>
          <p:cNvPr id="43" name="TextBox 42"/>
          <p:cNvSpPr txBox="1"/>
          <p:nvPr/>
        </p:nvSpPr>
        <p:spPr>
          <a:xfrm>
            <a:off x="1450849" y="2509860"/>
            <a:ext cx="1944237" cy="276999"/>
          </a:xfrm>
          <a:prstGeom prst="rect">
            <a:avLst/>
          </a:prstGeom>
          <a:noFill/>
        </p:spPr>
        <p:txBody>
          <a:bodyPr wrap="none" rtlCol="0">
            <a:spAutoFit/>
          </a:bodyPr>
          <a:lstStyle/>
          <a:p>
            <a:pPr fontAlgn="base">
              <a:spcBef>
                <a:spcPct val="50000"/>
              </a:spcBef>
              <a:spcAft>
                <a:spcPct val="0"/>
              </a:spcAft>
              <a:buClr>
                <a:srgbClr val="F0AB00"/>
              </a:buClr>
              <a:buSzPct val="80000"/>
            </a:pPr>
            <a:r>
              <a:rPr lang="en-US" altLang="ko-KR" sz="1200" b="1" kern="0" dirty="0" smtClean="0">
                <a:solidFill>
                  <a:schemeClr val="bg1"/>
                </a:solidFill>
                <a:latin typeface="Calibri" pitchFamily="34" charset="0"/>
                <a:ea typeface="Arial Unicode MS" pitchFamily="34" charset="-128"/>
                <a:cs typeface="Calibri" pitchFamily="34" charset="0"/>
              </a:rPr>
              <a:t>System of Business Records</a:t>
            </a:r>
            <a:endParaRPr lang="ko-KR" altLang="en-US" sz="1200" b="1" kern="0" dirty="0" smtClean="0">
              <a:solidFill>
                <a:schemeClr val="bg1"/>
              </a:solidFill>
              <a:latin typeface="Calibri" pitchFamily="34" charset="0"/>
              <a:ea typeface="Arial Unicode MS" pitchFamily="34" charset="-128"/>
              <a:cs typeface="Calibri" pitchFamily="34" charset="0"/>
            </a:endParaRPr>
          </a:p>
        </p:txBody>
      </p:sp>
      <p:sp>
        <p:nvSpPr>
          <p:cNvPr id="44" name="TextBox 43"/>
          <p:cNvSpPr txBox="1"/>
          <p:nvPr/>
        </p:nvSpPr>
        <p:spPr>
          <a:xfrm>
            <a:off x="4663447" y="2509860"/>
            <a:ext cx="1697901" cy="276999"/>
          </a:xfrm>
          <a:prstGeom prst="rect">
            <a:avLst/>
          </a:prstGeom>
          <a:noFill/>
        </p:spPr>
        <p:txBody>
          <a:bodyPr wrap="none" rtlCol="0">
            <a:spAutoFit/>
          </a:bodyPr>
          <a:lstStyle/>
          <a:p>
            <a:pPr fontAlgn="base">
              <a:spcBef>
                <a:spcPct val="50000"/>
              </a:spcBef>
              <a:spcAft>
                <a:spcPct val="0"/>
              </a:spcAft>
              <a:buClr>
                <a:srgbClr val="F0AB00"/>
              </a:buClr>
              <a:buSzPct val="80000"/>
            </a:pPr>
            <a:r>
              <a:rPr lang="en-US" altLang="ko-KR" sz="1200" b="1" kern="0" dirty="0" err="1" smtClean="0">
                <a:solidFill>
                  <a:schemeClr val="bg1"/>
                </a:solidFill>
                <a:latin typeface="Calibri" pitchFamily="34" charset="0"/>
                <a:ea typeface="Arial Unicode MS" pitchFamily="34" charset="-128"/>
                <a:cs typeface="Calibri" pitchFamily="34" charset="0"/>
              </a:rPr>
              <a:t>Sys.of</a:t>
            </a:r>
            <a:r>
              <a:rPr lang="en-US" altLang="ko-KR" sz="1200" b="1" kern="0" dirty="0" smtClean="0">
                <a:solidFill>
                  <a:schemeClr val="bg1"/>
                </a:solidFill>
                <a:latin typeface="Calibri" pitchFamily="34" charset="0"/>
                <a:ea typeface="Arial Unicode MS" pitchFamily="34" charset="-128"/>
                <a:cs typeface="Calibri" pitchFamily="34" charset="0"/>
              </a:rPr>
              <a:t> Biz Improvement</a:t>
            </a:r>
            <a:endParaRPr lang="ko-KR" altLang="en-US" sz="1200" b="1" kern="0" dirty="0" smtClean="0">
              <a:solidFill>
                <a:schemeClr val="bg1"/>
              </a:solidFill>
              <a:latin typeface="Calibri" pitchFamily="34" charset="0"/>
              <a:ea typeface="Arial Unicode MS" pitchFamily="34" charset="-128"/>
              <a:cs typeface="Calibri" pitchFamily="34" charset="0"/>
            </a:endParaRPr>
          </a:p>
        </p:txBody>
      </p:sp>
      <p:cxnSp>
        <p:nvCxnSpPr>
          <p:cNvPr id="78" name="Straight Connector 77"/>
          <p:cNvCxnSpPr/>
          <p:nvPr/>
        </p:nvCxnSpPr>
        <p:spPr>
          <a:xfrm rot="16200000" flipH="1">
            <a:off x="5306592" y="3709853"/>
            <a:ext cx="372124" cy="6249"/>
          </a:xfrm>
          <a:prstGeom prst="line">
            <a:avLst/>
          </a:prstGeom>
          <a:ln w="25400" cap="rnd"/>
        </p:spPr>
        <p:style>
          <a:lnRef idx="1">
            <a:schemeClr val="accent1"/>
          </a:lnRef>
          <a:fillRef idx="0">
            <a:schemeClr val="accent1"/>
          </a:fillRef>
          <a:effectRef idx="0">
            <a:schemeClr val="accent1"/>
          </a:effectRef>
          <a:fontRef idx="minor">
            <a:schemeClr val="tx1"/>
          </a:fontRef>
        </p:style>
      </p:cxnSp>
      <p:sp>
        <p:nvSpPr>
          <p:cNvPr id="79" name="TextBox 78"/>
          <p:cNvSpPr txBox="1"/>
          <p:nvPr>
            <p:custDataLst>
              <p:tags r:id="rId1"/>
            </p:custDataLst>
          </p:nvPr>
        </p:nvSpPr>
        <p:spPr bwMode="gray">
          <a:xfrm>
            <a:off x="1014111" y="4810208"/>
            <a:ext cx="5921978" cy="338554"/>
          </a:xfrm>
          <a:prstGeom prst="rect">
            <a:avLst/>
          </a:prstGeom>
          <a:noFill/>
        </p:spPr>
        <p:txBody>
          <a:bodyPr wrap="square" rtlCol="0">
            <a:spAutoFit/>
          </a:bodyPr>
          <a:lstStyle/>
          <a:p>
            <a:pPr algn="ctr" fontAlgn="base">
              <a:spcBef>
                <a:spcPct val="50000"/>
              </a:spcBef>
              <a:spcAft>
                <a:spcPct val="0"/>
              </a:spcAft>
              <a:buClr>
                <a:srgbClr val="F0AB00"/>
              </a:buClr>
              <a:buSzPct val="80000"/>
            </a:pPr>
            <a:r>
              <a:rPr lang="en-US" sz="1600" b="1" kern="0" dirty="0" smtClean="0">
                <a:solidFill>
                  <a:schemeClr val="bg1"/>
                </a:solidFill>
                <a:effectLst>
                  <a:outerShdw blurRad="38100" dist="38100" dir="2700000" algn="tl">
                    <a:srgbClr val="000000">
                      <a:alpha val="43137"/>
                    </a:srgbClr>
                  </a:outerShdw>
                </a:effectLst>
                <a:latin typeface="Calibri" pitchFamily="34" charset="0"/>
                <a:ea typeface="가는각진제목체" pitchFamily="18" charset="-127"/>
                <a:cs typeface="Arial Unicode MS" pitchFamily="34" charset="-128"/>
              </a:rPr>
              <a:t>Constrained by the performance of underlying </a:t>
            </a:r>
            <a:r>
              <a:rPr lang="en-US" altLang="ko-KR" sz="1600" b="1" kern="0" dirty="0" smtClean="0">
                <a:solidFill>
                  <a:schemeClr val="bg1"/>
                </a:solidFill>
                <a:effectLst>
                  <a:outerShdw blurRad="38100" dist="38100" dir="2700000" algn="tl">
                    <a:srgbClr val="000000">
                      <a:alpha val="43137"/>
                    </a:srgbClr>
                  </a:outerShdw>
                </a:effectLst>
                <a:latin typeface="Calibri" pitchFamily="34" charset="0"/>
                <a:ea typeface="가는각진제목체" pitchFamily="18" charset="-127"/>
                <a:cs typeface="Arial Unicode MS" pitchFamily="34" charset="-128"/>
              </a:rPr>
              <a:t>databases</a:t>
            </a:r>
            <a:endParaRPr lang="en-US" sz="1600" b="1" kern="0" dirty="0" smtClean="0">
              <a:solidFill>
                <a:schemeClr val="bg1"/>
              </a:solidFill>
              <a:effectLst>
                <a:outerShdw blurRad="38100" dist="38100" dir="2700000" algn="tl">
                  <a:srgbClr val="000000">
                    <a:alpha val="43137"/>
                  </a:srgbClr>
                </a:outerShdw>
              </a:effectLst>
              <a:latin typeface="Calibri" pitchFamily="34" charset="0"/>
              <a:ea typeface="가는각진제목체" pitchFamily="18" charset="-127"/>
              <a:cs typeface="Arial Unicode MS" pitchFamily="34" charset="-128"/>
            </a:endParaRPr>
          </a:p>
        </p:txBody>
      </p:sp>
      <p:grpSp>
        <p:nvGrpSpPr>
          <p:cNvPr id="6" name="그룹 116"/>
          <p:cNvGrpSpPr/>
          <p:nvPr/>
        </p:nvGrpSpPr>
        <p:grpSpPr>
          <a:xfrm>
            <a:off x="466314" y="3636787"/>
            <a:ext cx="7234105" cy="1177242"/>
            <a:chOff x="1161250" y="4521694"/>
            <a:chExt cx="7234105" cy="1569656"/>
          </a:xfrm>
        </p:grpSpPr>
        <p:sp>
          <p:nvSpPr>
            <p:cNvPr id="85" name="Can 34"/>
            <p:cNvSpPr/>
            <p:nvPr/>
          </p:nvSpPr>
          <p:spPr bwMode="gray">
            <a:xfrm>
              <a:off x="1161250" y="4733279"/>
              <a:ext cx="693976" cy="579795"/>
            </a:xfrm>
            <a:prstGeom prst="can">
              <a:avLst/>
            </a:prstGeom>
            <a:solidFill>
              <a:schemeClr val="accent4">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sz="1200" b="1" i="0" u="none" strike="noStrike" kern="0" cap="none" spc="0" normalizeH="0" baseline="0" noProof="0" dirty="0" smtClean="0">
                  <a:ln>
                    <a:noFill/>
                  </a:ln>
                  <a:effectLst/>
                  <a:uLnTx/>
                  <a:uFillTx/>
                  <a:ea typeface="Arial Unicode MS" pitchFamily="34" charset="-128"/>
                  <a:cs typeface="Arial Unicode MS" pitchFamily="34" charset="-128"/>
                </a:rPr>
                <a:t>ODS </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sp>
          <p:nvSpPr>
            <p:cNvPr id="86" name="Can 34"/>
            <p:cNvSpPr/>
            <p:nvPr/>
          </p:nvSpPr>
          <p:spPr bwMode="gray">
            <a:xfrm>
              <a:off x="1313650" y="4885679"/>
              <a:ext cx="693976" cy="579795"/>
            </a:xfrm>
            <a:prstGeom prst="can">
              <a:avLst/>
            </a:prstGeom>
            <a:solidFill>
              <a:schemeClr val="accent4">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sz="1200" b="1" i="0" u="none" strike="noStrike" kern="0" cap="none" spc="0" normalizeH="0" baseline="0" noProof="0" dirty="0" smtClean="0">
                  <a:ln>
                    <a:noFill/>
                  </a:ln>
                  <a:effectLst/>
                  <a:uLnTx/>
                  <a:uFillTx/>
                  <a:ea typeface="Arial Unicode MS" pitchFamily="34" charset="-128"/>
                  <a:cs typeface="Arial Unicode MS" pitchFamily="34" charset="-128"/>
                </a:rPr>
                <a:t>ODS </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grpSp>
          <p:nvGrpSpPr>
            <p:cNvPr id="7" name="그룹 115"/>
            <p:cNvGrpSpPr/>
            <p:nvPr/>
          </p:nvGrpSpPr>
          <p:grpSpPr>
            <a:xfrm>
              <a:off x="4145873" y="4521694"/>
              <a:ext cx="4249482" cy="1569656"/>
              <a:chOff x="4145873" y="4521694"/>
              <a:chExt cx="4249482" cy="1569656"/>
            </a:xfrm>
          </p:grpSpPr>
          <p:sp>
            <p:nvSpPr>
              <p:cNvPr id="91" name="Can 90"/>
              <p:cNvSpPr/>
              <p:nvPr/>
            </p:nvSpPr>
            <p:spPr bwMode="gray">
              <a:xfrm>
                <a:off x="5314772" y="4871360"/>
                <a:ext cx="1751891" cy="1219990"/>
              </a:xfrm>
              <a:prstGeom prst="can">
                <a:avLst/>
              </a:prstGeom>
              <a:solidFill>
                <a:schemeClr val="accent1">
                  <a:lumMod val="40000"/>
                  <a:lumOff val="60000"/>
                </a:schemeClr>
              </a:solidFill>
              <a:ln w="635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r>
                  <a:rPr lang="en-US" altLang="ko-KR" sz="1600" b="1" kern="0" dirty="0" smtClean="0">
                    <a:latin typeface="Calibri" pitchFamily="34" charset="0"/>
                    <a:ea typeface="Arial Unicode MS" pitchFamily="34" charset="-128"/>
                    <a:cs typeface="Calibri" pitchFamily="34" charset="0"/>
                  </a:rPr>
                  <a:t>Data </a:t>
                </a:r>
                <a:br>
                  <a:rPr lang="en-US" altLang="ko-KR" sz="1600" b="1" kern="0" dirty="0" smtClean="0">
                    <a:latin typeface="Calibri" pitchFamily="34" charset="0"/>
                    <a:ea typeface="Arial Unicode MS" pitchFamily="34" charset="-128"/>
                    <a:cs typeface="Calibri" pitchFamily="34" charset="0"/>
                  </a:rPr>
                </a:br>
                <a:r>
                  <a:rPr lang="en-US" altLang="ko-KR" sz="1600" b="1" kern="0" dirty="0" smtClean="0">
                    <a:latin typeface="Calibri" pitchFamily="34" charset="0"/>
                    <a:ea typeface="Arial Unicode MS" pitchFamily="34" charset="-128"/>
                    <a:cs typeface="Calibri" pitchFamily="34" charset="0"/>
                  </a:rPr>
                  <a:t>Warehouse</a:t>
                </a:r>
                <a:endParaRPr lang="ko-KR" altLang="en-US" sz="1600" b="1" kern="0" dirty="0" smtClean="0">
                  <a:latin typeface="Calibri" pitchFamily="34" charset="0"/>
                  <a:ea typeface="Arial Unicode MS" pitchFamily="34" charset="-128"/>
                  <a:cs typeface="Calibri" pitchFamily="34" charset="0"/>
                </a:endParaRPr>
              </a:p>
            </p:txBody>
          </p:sp>
          <p:sp>
            <p:nvSpPr>
              <p:cNvPr id="92" name="Can 34"/>
              <p:cNvSpPr/>
              <p:nvPr/>
            </p:nvSpPr>
            <p:spPr bwMode="gray">
              <a:xfrm>
                <a:off x="7155404" y="5397623"/>
                <a:ext cx="693976" cy="579796"/>
              </a:xfrm>
              <a:prstGeom prst="can">
                <a:avLst/>
              </a:prstGeom>
              <a:solidFill>
                <a:schemeClr val="accent4">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sz="1200" b="1" i="0" u="none" strike="noStrike" kern="0" cap="none" spc="0" normalizeH="0" baseline="0" noProof="0" dirty="0" smtClean="0">
                    <a:ln>
                      <a:noFill/>
                    </a:ln>
                    <a:effectLst/>
                    <a:uLnTx/>
                    <a:uFillTx/>
                    <a:ea typeface="Arial Unicode MS" pitchFamily="34" charset="-128"/>
                    <a:cs typeface="Arial Unicode MS" pitchFamily="34" charset="-128"/>
                  </a:rPr>
                  <a:t>Data </a:t>
                </a:r>
                <a:r>
                  <a:rPr lang="en-US" altLang="ko-KR" sz="1200" b="1" kern="0" dirty="0" smtClean="0">
                    <a:ea typeface="Arial Unicode MS" pitchFamily="34" charset="-128"/>
                    <a:cs typeface="Arial Unicode MS" pitchFamily="34" charset="-128"/>
                  </a:rPr>
                  <a:t>Mart</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sp>
            <p:nvSpPr>
              <p:cNvPr id="93" name="Can 34"/>
              <p:cNvSpPr/>
              <p:nvPr/>
            </p:nvSpPr>
            <p:spPr bwMode="gray">
              <a:xfrm>
                <a:off x="7174637" y="4822054"/>
                <a:ext cx="693976" cy="579796"/>
              </a:xfrm>
              <a:prstGeom prst="can">
                <a:avLst/>
              </a:prstGeom>
              <a:solidFill>
                <a:schemeClr val="accent4">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sz="1200" b="1" i="0" u="none" strike="noStrike" kern="0" cap="none" spc="0" normalizeH="0" baseline="0" noProof="0" dirty="0" smtClean="0">
                    <a:ln>
                      <a:noFill/>
                    </a:ln>
                    <a:effectLst/>
                    <a:uLnTx/>
                    <a:uFillTx/>
                    <a:ea typeface="Arial Unicode MS" pitchFamily="34" charset="-128"/>
                    <a:cs typeface="Arial Unicode MS" pitchFamily="34" charset="-128"/>
                  </a:rPr>
                  <a:t>Data </a:t>
                </a:r>
                <a:r>
                  <a:rPr lang="en-US" altLang="ko-KR" sz="1200" b="1" kern="0" dirty="0" smtClean="0">
                    <a:ea typeface="Arial Unicode MS" pitchFamily="34" charset="-128"/>
                    <a:cs typeface="Arial Unicode MS" pitchFamily="34" charset="-128"/>
                  </a:rPr>
                  <a:t>Cube</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sp>
            <p:nvSpPr>
              <p:cNvPr id="94" name="Can 34"/>
              <p:cNvSpPr/>
              <p:nvPr/>
            </p:nvSpPr>
            <p:spPr bwMode="gray">
              <a:xfrm>
                <a:off x="7699900" y="4876800"/>
                <a:ext cx="693976" cy="579796"/>
              </a:xfrm>
              <a:prstGeom prst="can">
                <a:avLst/>
              </a:prstGeom>
              <a:solidFill>
                <a:schemeClr val="accent4">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sz="1200" b="1" i="0" u="none" strike="noStrike" kern="0" cap="none" spc="0" normalizeH="0" baseline="0" noProof="0" dirty="0" smtClean="0">
                    <a:ln>
                      <a:noFill/>
                    </a:ln>
                    <a:effectLst/>
                    <a:uLnTx/>
                    <a:uFillTx/>
                    <a:ea typeface="Arial Unicode MS" pitchFamily="34" charset="-128"/>
                    <a:cs typeface="Arial Unicode MS" pitchFamily="34" charset="-128"/>
                  </a:rPr>
                  <a:t>Data </a:t>
                </a:r>
                <a:r>
                  <a:rPr lang="en-US" altLang="ko-KR" sz="1200" b="1" kern="0" dirty="0" smtClean="0">
                    <a:ea typeface="Arial Unicode MS" pitchFamily="34" charset="-128"/>
                    <a:cs typeface="Arial Unicode MS" pitchFamily="34" charset="-128"/>
                  </a:rPr>
                  <a:t>Cubes</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sp>
            <p:nvSpPr>
              <p:cNvPr id="95" name="Can 34"/>
              <p:cNvSpPr/>
              <p:nvPr/>
            </p:nvSpPr>
            <p:spPr bwMode="gray">
              <a:xfrm>
                <a:off x="7701379" y="5481961"/>
                <a:ext cx="693976" cy="579796"/>
              </a:xfrm>
              <a:prstGeom prst="can">
                <a:avLst/>
              </a:prstGeom>
              <a:solidFill>
                <a:schemeClr val="accent4">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sz="1200" b="1" i="0" u="none" strike="noStrike" kern="0" cap="none" spc="0" normalizeH="0" baseline="0" noProof="0" dirty="0" smtClean="0">
                    <a:ln>
                      <a:noFill/>
                    </a:ln>
                    <a:effectLst/>
                    <a:uLnTx/>
                    <a:uFillTx/>
                    <a:ea typeface="Arial Unicode MS" pitchFamily="34" charset="-128"/>
                    <a:cs typeface="Arial Unicode MS" pitchFamily="34" charset="-128"/>
                  </a:rPr>
                  <a:t>Data </a:t>
                </a:r>
                <a:r>
                  <a:rPr lang="en-US" altLang="ko-KR" sz="1200" b="1" kern="0" dirty="0" smtClean="0">
                    <a:ea typeface="Arial Unicode MS" pitchFamily="34" charset="-128"/>
                    <a:cs typeface="Arial Unicode MS" pitchFamily="34" charset="-128"/>
                  </a:rPr>
                  <a:t>Marts</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sp>
            <p:nvSpPr>
              <p:cNvPr id="97" name="Can 34"/>
              <p:cNvSpPr/>
              <p:nvPr/>
            </p:nvSpPr>
            <p:spPr bwMode="gray">
              <a:xfrm>
                <a:off x="4145873" y="5159406"/>
                <a:ext cx="1056443" cy="486792"/>
              </a:xfrm>
              <a:prstGeom prst="can">
                <a:avLst>
                  <a:gd name="adj" fmla="val 502"/>
                </a:avLst>
              </a:prstGeom>
              <a:solidFill>
                <a:schemeClr val="accent4">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sz="1200" b="1" i="0" u="none" strike="noStrike" kern="0" cap="none" spc="0" normalizeH="0" baseline="0" noProof="0" dirty="0" smtClean="0">
                    <a:ln>
                      <a:noFill/>
                    </a:ln>
                    <a:effectLst/>
                    <a:uLnTx/>
                    <a:uFillTx/>
                    <a:ea typeface="Arial Unicode MS" pitchFamily="34" charset="-128"/>
                    <a:cs typeface="Arial Unicode MS" pitchFamily="34" charset="-128"/>
                  </a:rPr>
                  <a:t>Middle </a:t>
                </a:r>
                <a:r>
                  <a:rPr lang="en-US" altLang="ko-KR" sz="1200" b="1" kern="0" dirty="0" smtClean="0">
                    <a:ea typeface="Arial Unicode MS" pitchFamily="34" charset="-128"/>
                    <a:cs typeface="Arial Unicode MS" pitchFamily="34" charset="-128"/>
                  </a:rPr>
                  <a:t>Ware</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sp>
            <p:nvSpPr>
              <p:cNvPr id="98" name="Can 34"/>
              <p:cNvSpPr/>
              <p:nvPr/>
            </p:nvSpPr>
            <p:spPr bwMode="gray">
              <a:xfrm>
                <a:off x="5737932" y="4521694"/>
                <a:ext cx="911441" cy="440924"/>
              </a:xfrm>
              <a:prstGeom prst="can">
                <a:avLst/>
              </a:prstGeom>
              <a:solidFill>
                <a:schemeClr val="accent4">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200" b="1" kern="0" dirty="0" smtClean="0">
                    <a:ea typeface="Arial Unicode MS" pitchFamily="34" charset="-128"/>
                    <a:cs typeface="Arial Unicode MS" pitchFamily="34" charset="-128"/>
                  </a:rPr>
                  <a:t>Semantic Layer</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sp>
            <p:nvSpPr>
              <p:cNvPr id="100" name="Can 34"/>
              <p:cNvSpPr/>
              <p:nvPr/>
            </p:nvSpPr>
            <p:spPr bwMode="gray">
              <a:xfrm>
                <a:off x="4151422" y="5541442"/>
                <a:ext cx="1056443" cy="486792"/>
              </a:xfrm>
              <a:prstGeom prst="can">
                <a:avLst>
                  <a:gd name="adj" fmla="val 502"/>
                </a:avLst>
              </a:prstGeom>
              <a:solidFill>
                <a:schemeClr val="accent4">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sz="1200" b="1" i="0" u="none" strike="noStrike" kern="0" cap="none" spc="0" normalizeH="0" baseline="0" noProof="0" dirty="0" smtClean="0">
                    <a:ln>
                      <a:noFill/>
                    </a:ln>
                    <a:effectLst/>
                    <a:uLnTx/>
                    <a:uFillTx/>
                    <a:ea typeface="Arial Unicode MS" pitchFamily="34" charset="-128"/>
                    <a:cs typeface="Arial Unicode MS" pitchFamily="34" charset="-128"/>
                  </a:rPr>
                  <a:t>Middle </a:t>
                </a:r>
                <a:r>
                  <a:rPr lang="en-US" altLang="ko-KR" sz="1200" b="1" kern="0" dirty="0" smtClean="0">
                    <a:ea typeface="Arial Unicode MS" pitchFamily="34" charset="-128"/>
                    <a:cs typeface="Arial Unicode MS" pitchFamily="34" charset="-128"/>
                  </a:rPr>
                  <a:t>Ware</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grpSp>
      </p:grpSp>
      <p:sp>
        <p:nvSpPr>
          <p:cNvPr id="105" name="Can 104"/>
          <p:cNvSpPr/>
          <p:nvPr/>
        </p:nvSpPr>
        <p:spPr bwMode="gray">
          <a:xfrm>
            <a:off x="1565779" y="3698430"/>
            <a:ext cx="1834851" cy="895606"/>
          </a:xfrm>
          <a:prstGeom prst="can">
            <a:avLst/>
          </a:prstGeom>
          <a:solidFill>
            <a:schemeClr val="accent4">
              <a:lumMod val="40000"/>
              <a:lumOff val="60000"/>
            </a:schemeClr>
          </a:solidFill>
          <a:ln w="635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r>
              <a:rPr lang="en-US" altLang="ko-KR" sz="1600" b="1" kern="0" dirty="0" smtClean="0">
                <a:latin typeface="Calibri" pitchFamily="34" charset="0"/>
                <a:ea typeface="Arial Unicode MS" pitchFamily="34" charset="-128"/>
                <a:cs typeface="Calibri" pitchFamily="34" charset="0"/>
              </a:rPr>
              <a:t>ODS</a:t>
            </a:r>
            <a:endParaRPr lang="ko-KR" altLang="en-US" sz="1600" b="1" kern="0" dirty="0" smtClean="0">
              <a:latin typeface="Calibri" pitchFamily="34" charset="0"/>
              <a:ea typeface="Arial Unicode MS" pitchFamily="34" charset="-128"/>
              <a:cs typeface="Calibri" pitchFamily="34" charset="0"/>
            </a:endParaRPr>
          </a:p>
        </p:txBody>
      </p:sp>
      <p:grpSp>
        <p:nvGrpSpPr>
          <p:cNvPr id="8" name="Group 23"/>
          <p:cNvGrpSpPr/>
          <p:nvPr/>
        </p:nvGrpSpPr>
        <p:grpSpPr>
          <a:xfrm>
            <a:off x="1267969" y="1272145"/>
            <a:ext cx="5295826" cy="1190816"/>
            <a:chOff x="1755648" y="1275760"/>
            <a:chExt cx="5295826" cy="1587755"/>
          </a:xfrm>
        </p:grpSpPr>
        <p:sp>
          <p:nvSpPr>
            <p:cNvPr id="116" name="Rectangle 115"/>
            <p:cNvSpPr/>
            <p:nvPr/>
          </p:nvSpPr>
          <p:spPr bwMode="gray">
            <a:xfrm>
              <a:off x="1755648" y="2081462"/>
              <a:ext cx="5295826" cy="782053"/>
            </a:xfrm>
            <a:prstGeom prst="rect">
              <a:avLst/>
            </a:prstGeom>
            <a:solidFill>
              <a:schemeClr val="accent3">
                <a:lumMod val="20000"/>
                <a:lumOff val="8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b="1" i="0" u="none" strike="noStrike" kern="0" cap="none" spc="0" normalizeH="0" baseline="0" noProof="0" dirty="0" smtClean="0">
                  <a:ln>
                    <a:noFill/>
                  </a:ln>
                  <a:effectLst/>
                  <a:uLnTx/>
                  <a:uFillTx/>
                  <a:ea typeface="Arial Unicode MS" pitchFamily="34" charset="-128"/>
                  <a:cs typeface="Arial Unicode MS" pitchFamily="34" charset="-128"/>
                </a:rPr>
                <a:t>Mobility</a:t>
              </a:r>
            </a:p>
            <a:p>
              <a:pPr marR="0" algn="ctr" defTabSz="914400" eaLnBrk="1" fontAlgn="base" latinLnBrk="0" hangingPunct="1">
                <a:lnSpc>
                  <a:spcPct val="100000"/>
                </a:lnSpc>
                <a:spcAft>
                  <a:spcPct val="0"/>
                </a:spcAft>
                <a:buClr>
                  <a:srgbClr val="F0AB00"/>
                </a:buClr>
                <a:buSzPct val="80000"/>
                <a:tabLst/>
              </a:pPr>
              <a:r>
                <a:rPr lang="en-US" altLang="ko-KR" sz="1200" b="1" kern="0" dirty="0" smtClean="0">
                  <a:ea typeface="Arial Unicode MS" pitchFamily="34" charset="-128"/>
                  <a:cs typeface="Arial Unicode MS" pitchFamily="34" charset="-128"/>
                </a:rPr>
                <a:t>Innovating access to information</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grpSp>
          <p:nvGrpSpPr>
            <p:cNvPr id="9" name="Group 55"/>
            <p:cNvGrpSpPr>
              <a:grpSpLocks/>
            </p:cNvGrpSpPr>
            <p:nvPr/>
          </p:nvGrpSpPr>
          <p:grpSpPr bwMode="auto">
            <a:xfrm>
              <a:off x="3811977" y="1303324"/>
              <a:ext cx="1217184" cy="878181"/>
              <a:chOff x="1713651" y="1441059"/>
              <a:chExt cx="5736082" cy="4143330"/>
            </a:xfrm>
          </p:grpSpPr>
          <p:grpSp>
            <p:nvGrpSpPr>
              <p:cNvPr id="10" name="Group 20"/>
              <p:cNvGrpSpPr/>
              <p:nvPr/>
            </p:nvGrpSpPr>
            <p:grpSpPr>
              <a:xfrm>
                <a:off x="1926237" y="3567659"/>
                <a:ext cx="5426440" cy="2016730"/>
                <a:chOff x="2009634" y="3480052"/>
                <a:chExt cx="5178151" cy="1924453"/>
              </a:xfrm>
              <a:effectLst>
                <a:reflection blurRad="6350" stA="52000" endA="300" endPos="35000" dir="5400000" sy="-100000" algn="bl" rotWithShape="0"/>
              </a:effectLst>
            </p:grpSpPr>
            <p:pic>
              <p:nvPicPr>
                <p:cNvPr id="142" name="Picture 4" descr="\\.psf\Host\Users\eric\Graphic Tank\iPad Large.tif"/>
                <p:cNvPicPr>
                  <a:picLocks noChangeAspect="1" noChangeArrowheads="1"/>
                </p:cNvPicPr>
                <p:nvPr/>
              </p:nvPicPr>
              <p:blipFill>
                <a:blip r:embed="rId6" cstate="screen"/>
                <a:srcRect/>
                <a:stretch>
                  <a:fillRect/>
                </a:stretch>
              </p:blipFill>
              <p:spPr bwMode="auto">
                <a:xfrm rot="16200000">
                  <a:off x="3636484" y="1853204"/>
                  <a:ext cx="1924451" cy="5178151"/>
                </a:xfrm>
                <a:prstGeom prst="rect">
                  <a:avLst/>
                </a:prstGeom>
                <a:noFill/>
              </p:spPr>
            </p:pic>
            <p:pic>
              <p:nvPicPr>
                <p:cNvPr id="143" name="Picture 5" descr="\\.psf\Host\Users\eric\Graphic Tank\Sybase on iPad.PNG"/>
                <p:cNvPicPr>
                  <a:picLocks noChangeAspect="1" noChangeArrowheads="1"/>
                </p:cNvPicPr>
                <p:nvPr/>
              </p:nvPicPr>
              <p:blipFill>
                <a:blip r:embed="rId7" cstate="screen"/>
                <a:srcRect/>
                <a:stretch>
                  <a:fillRect/>
                </a:stretch>
              </p:blipFill>
              <p:spPr bwMode="auto">
                <a:xfrm rot="16200000">
                  <a:off x="3888932" y="2139764"/>
                  <a:ext cx="1451709" cy="4132286"/>
                </a:xfrm>
                <a:prstGeom prst="rect">
                  <a:avLst/>
                </a:prstGeom>
                <a:noFill/>
                <a:effectLst>
                  <a:innerShdw blurRad="114300">
                    <a:prstClr val="black"/>
                  </a:innerShdw>
                </a:effectLst>
              </p:spPr>
            </p:pic>
          </p:grpSp>
          <p:grpSp>
            <p:nvGrpSpPr>
              <p:cNvPr id="11" name="Group 63"/>
              <p:cNvGrpSpPr>
                <a:grpSpLocks/>
              </p:cNvGrpSpPr>
              <p:nvPr/>
            </p:nvGrpSpPr>
            <p:grpSpPr bwMode="auto">
              <a:xfrm>
                <a:off x="1713651" y="1441059"/>
                <a:ext cx="5736082" cy="3670112"/>
                <a:chOff x="1806776" y="1450756"/>
                <a:chExt cx="5473626" cy="3502185"/>
              </a:xfrm>
            </p:grpSpPr>
            <p:pic>
              <p:nvPicPr>
                <p:cNvPr id="140" name="Picture 4" descr="\\.psf\Host\Users\eric\Graphic Tank\iPad Large.tif"/>
                <p:cNvPicPr>
                  <a:picLocks noChangeAspect="1" noChangeArrowheads="1"/>
                </p:cNvPicPr>
                <p:nvPr/>
              </p:nvPicPr>
              <p:blipFill>
                <a:blip r:embed="rId8" cstate="print"/>
                <a:stretch>
                  <a:fillRect/>
                </a:stretch>
              </p:blipFill>
              <p:spPr bwMode="auto">
                <a:xfrm>
                  <a:off x="1806776" y="1450756"/>
                  <a:ext cx="5473626" cy="3502185"/>
                </a:xfrm>
                <a:prstGeom prst="rect">
                  <a:avLst/>
                </a:prstGeom>
                <a:noFill/>
                <a:ln w="9525">
                  <a:noFill/>
                  <a:miter lim="800000"/>
                  <a:headEnd/>
                  <a:tailEnd/>
                </a:ln>
              </p:spPr>
            </p:pic>
            <p:pic>
              <p:nvPicPr>
                <p:cNvPr id="141" name="Picture 5" descr="\\.psf\Host\Users\eric\Graphic Tank\Sybase on iPad.PNG"/>
                <p:cNvPicPr>
                  <a:picLocks noChangeAspect="1" noChangeArrowheads="1"/>
                </p:cNvPicPr>
                <p:nvPr/>
              </p:nvPicPr>
              <p:blipFill>
                <a:blip r:embed="rId9" cstate="screen"/>
                <a:srcRect/>
                <a:stretch>
                  <a:fillRect/>
                </a:stretch>
              </p:blipFill>
              <p:spPr bwMode="auto">
                <a:xfrm rot="16200000">
                  <a:off x="3061431" y="1312264"/>
                  <a:ext cx="3106711" cy="4132286"/>
                </a:xfrm>
                <a:prstGeom prst="rect">
                  <a:avLst/>
                </a:prstGeom>
                <a:noFill/>
                <a:effectLst>
                  <a:innerShdw blurRad="38100">
                    <a:prstClr val="black"/>
                  </a:innerShdw>
                </a:effectLst>
              </p:spPr>
            </p:pic>
          </p:grpSp>
        </p:grpSp>
        <p:grpSp>
          <p:nvGrpSpPr>
            <p:cNvPr id="12" name="Group 39"/>
            <p:cNvGrpSpPr>
              <a:grpSpLocks/>
            </p:cNvGrpSpPr>
            <p:nvPr/>
          </p:nvGrpSpPr>
          <p:grpSpPr bwMode="auto">
            <a:xfrm>
              <a:off x="2522026" y="1275760"/>
              <a:ext cx="431549" cy="933311"/>
              <a:chOff x="470890" y="2439247"/>
              <a:chExt cx="1795015" cy="3886598"/>
            </a:xfrm>
          </p:grpSpPr>
          <p:pic>
            <p:nvPicPr>
              <p:cNvPr id="135" name="Picture 3" descr="\\.psf\Host\Users\eric\Graphic Tank\SmartPhone Blackberry.tif"/>
              <p:cNvPicPr>
                <a:picLocks noChangeAspect="1" noChangeArrowheads="1"/>
              </p:cNvPicPr>
              <p:nvPr/>
            </p:nvPicPr>
            <p:blipFill>
              <a:blip r:embed="rId10" cstate="print"/>
              <a:stretch>
                <a:fillRect/>
              </a:stretch>
            </p:blipFill>
            <p:spPr bwMode="auto">
              <a:xfrm>
                <a:off x="470890" y="2439247"/>
                <a:ext cx="1795015" cy="3886598"/>
              </a:xfrm>
              <a:prstGeom prst="rect">
                <a:avLst/>
              </a:prstGeom>
              <a:noFill/>
              <a:ln w="9525">
                <a:noFill/>
                <a:miter lim="800000"/>
                <a:headEnd/>
                <a:tailEnd/>
              </a:ln>
              <a:effectLst>
                <a:reflection blurRad="6350" stA="19000" endA="300" endPos="35000" dir="5400000" sy="-100000" algn="bl" rotWithShape="0"/>
              </a:effectLst>
            </p:spPr>
          </p:pic>
          <p:pic>
            <p:nvPicPr>
              <p:cNvPr id="136" name="Picture 3"/>
              <p:cNvPicPr>
                <a:picLocks noChangeAspect="1" noChangeArrowheads="1"/>
              </p:cNvPicPr>
              <p:nvPr/>
            </p:nvPicPr>
            <p:blipFill>
              <a:blip r:embed="rId11" cstate="screen"/>
              <a:srcRect/>
              <a:stretch>
                <a:fillRect/>
              </a:stretch>
            </p:blipFill>
            <p:spPr bwMode="auto">
              <a:xfrm>
                <a:off x="644610" y="3131806"/>
                <a:ext cx="1330252" cy="1004929"/>
              </a:xfrm>
              <a:prstGeom prst="rect">
                <a:avLst/>
              </a:prstGeom>
              <a:noFill/>
              <a:effectLst>
                <a:innerShdw blurRad="50800">
                  <a:prstClr val="black"/>
                </a:innerShdw>
              </a:effectLst>
            </p:spPr>
          </p:pic>
          <p:pic>
            <p:nvPicPr>
              <p:cNvPr id="137" name="Picture 3"/>
              <p:cNvPicPr>
                <a:picLocks noChangeAspect="1" noChangeArrowheads="1"/>
              </p:cNvPicPr>
              <p:nvPr/>
            </p:nvPicPr>
            <p:blipFill>
              <a:blip r:embed="rId11" cstate="screen"/>
              <a:srcRect t="46360" b="11787"/>
              <a:stretch>
                <a:fillRect/>
              </a:stretch>
            </p:blipFill>
            <p:spPr bwMode="auto">
              <a:xfrm>
                <a:off x="644610" y="4033705"/>
                <a:ext cx="1330252" cy="420596"/>
              </a:xfrm>
              <a:prstGeom prst="rect">
                <a:avLst/>
              </a:prstGeom>
              <a:noFill/>
              <a:effectLst/>
            </p:spPr>
          </p:pic>
        </p:grpSp>
        <p:grpSp>
          <p:nvGrpSpPr>
            <p:cNvPr id="13" name="Group 71"/>
            <p:cNvGrpSpPr>
              <a:grpSpLocks/>
            </p:cNvGrpSpPr>
            <p:nvPr/>
          </p:nvGrpSpPr>
          <p:grpSpPr bwMode="auto">
            <a:xfrm>
              <a:off x="5910829" y="1311259"/>
              <a:ext cx="456250" cy="862313"/>
              <a:chOff x="2388950" y="2354986"/>
              <a:chExt cx="1156624" cy="2188564"/>
            </a:xfrm>
          </p:grpSpPr>
          <p:pic>
            <p:nvPicPr>
              <p:cNvPr id="133" name="Picture 6" descr="\\.psf\Host\Users\eric\Graphic Tank\iPhone.tif"/>
              <p:cNvPicPr>
                <a:picLocks noChangeAspect="1" noChangeArrowheads="1"/>
              </p:cNvPicPr>
              <p:nvPr/>
            </p:nvPicPr>
            <p:blipFill>
              <a:blip r:embed="rId12" cstate="print"/>
              <a:stretch>
                <a:fillRect/>
              </a:stretch>
            </p:blipFill>
            <p:spPr bwMode="auto">
              <a:xfrm>
                <a:off x="2388950" y="2354986"/>
                <a:ext cx="1156624" cy="2188564"/>
              </a:xfrm>
              <a:prstGeom prst="rect">
                <a:avLst/>
              </a:prstGeom>
              <a:noFill/>
              <a:ln w="9525">
                <a:noFill/>
                <a:miter lim="800000"/>
                <a:headEnd/>
                <a:tailEnd/>
              </a:ln>
              <a:effectLst>
                <a:reflection blurRad="6350" stA="30000" endA="300" endPos="35000" dir="5400000" sy="-100000" algn="bl" rotWithShape="0"/>
              </a:effectLst>
            </p:spPr>
          </p:pic>
          <p:pic>
            <p:nvPicPr>
              <p:cNvPr id="134" name="Picture 75" descr="IMG_0044.PNG"/>
              <p:cNvPicPr>
                <a:picLocks noChangeAspect="1"/>
              </p:cNvPicPr>
              <p:nvPr/>
            </p:nvPicPr>
            <p:blipFill>
              <a:blip r:embed="rId13" cstate="print"/>
              <a:srcRect/>
              <a:stretch>
                <a:fillRect/>
              </a:stretch>
            </p:blipFill>
            <p:spPr bwMode="auto">
              <a:xfrm>
                <a:off x="2499315" y="2751131"/>
                <a:ext cx="935911" cy="1407961"/>
              </a:xfrm>
              <a:prstGeom prst="rect">
                <a:avLst/>
              </a:prstGeom>
              <a:noFill/>
              <a:ln w="9525">
                <a:noFill/>
                <a:miter lim="800000"/>
                <a:headEnd/>
                <a:tailEnd/>
              </a:ln>
            </p:spPr>
          </p:pic>
        </p:grpSp>
        <p:grpSp>
          <p:nvGrpSpPr>
            <p:cNvPr id="14" name="Group 91"/>
            <p:cNvGrpSpPr>
              <a:grpSpLocks/>
            </p:cNvGrpSpPr>
            <p:nvPr/>
          </p:nvGrpSpPr>
          <p:grpSpPr bwMode="auto">
            <a:xfrm>
              <a:off x="5237515" y="1327918"/>
              <a:ext cx="464961" cy="828995"/>
              <a:chOff x="6911464" y="1296648"/>
              <a:chExt cx="642434" cy="1146749"/>
            </a:xfrm>
          </p:grpSpPr>
          <p:grpSp>
            <p:nvGrpSpPr>
              <p:cNvPr id="15" name="Group 88"/>
              <p:cNvGrpSpPr/>
              <p:nvPr/>
            </p:nvGrpSpPr>
            <p:grpSpPr>
              <a:xfrm>
                <a:off x="6911464" y="1896256"/>
                <a:ext cx="642434" cy="547141"/>
                <a:chOff x="7526062" y="1821305"/>
                <a:chExt cx="642434" cy="547141"/>
              </a:xfrm>
              <a:effectLst>
                <a:reflection blurRad="6350" stA="52000" endA="300" endPos="35000" dir="5400000" sy="-100000" algn="bl" rotWithShape="0"/>
              </a:effectLst>
            </p:grpSpPr>
            <p:pic>
              <p:nvPicPr>
                <p:cNvPr id="131" name="Picture 7" descr="\\.psf\Host\Users\eric\Graphic Tank\SmartPhone 2.tif"/>
                <p:cNvPicPr>
                  <a:picLocks noChangeAspect="1" noChangeArrowheads="1"/>
                </p:cNvPicPr>
                <p:nvPr/>
              </p:nvPicPr>
              <p:blipFill>
                <a:blip r:embed="rId14" cstate="screen"/>
                <a:srcRect/>
                <a:stretch>
                  <a:fillRect/>
                </a:stretch>
              </p:blipFill>
              <p:spPr bwMode="auto">
                <a:xfrm>
                  <a:off x="7526062" y="1843790"/>
                  <a:ext cx="642434" cy="524656"/>
                </a:xfrm>
                <a:prstGeom prst="rect">
                  <a:avLst/>
                </a:prstGeom>
                <a:noFill/>
              </p:spPr>
            </p:pic>
            <p:pic>
              <p:nvPicPr>
                <p:cNvPr id="132" name="Picture 8" descr="AnalyticsChart"/>
                <p:cNvPicPr>
                  <a:picLocks noChangeAspect="1" noChangeArrowheads="1"/>
                </p:cNvPicPr>
                <p:nvPr/>
              </p:nvPicPr>
              <p:blipFill>
                <a:blip r:embed="rId15" cstate="screen"/>
                <a:srcRect/>
                <a:stretch>
                  <a:fillRect/>
                </a:stretch>
              </p:blipFill>
              <p:spPr bwMode="auto">
                <a:xfrm>
                  <a:off x="7593504" y="1821305"/>
                  <a:ext cx="501186" cy="305409"/>
                </a:xfrm>
                <a:prstGeom prst="rect">
                  <a:avLst/>
                </a:prstGeom>
                <a:noFill/>
                <a:effectLst>
                  <a:innerShdw blurRad="50800">
                    <a:prstClr val="black"/>
                  </a:innerShdw>
                </a:effectLst>
              </p:spPr>
            </p:pic>
          </p:grpSp>
          <p:grpSp>
            <p:nvGrpSpPr>
              <p:cNvPr id="17" name="Group 85"/>
              <p:cNvGrpSpPr>
                <a:grpSpLocks/>
              </p:cNvGrpSpPr>
              <p:nvPr/>
            </p:nvGrpSpPr>
            <p:grpSpPr bwMode="auto">
              <a:xfrm>
                <a:off x="6911464" y="1296648"/>
                <a:ext cx="642434" cy="1146749"/>
                <a:chOff x="7526062" y="1221697"/>
                <a:chExt cx="642434" cy="1146749"/>
              </a:xfrm>
            </p:grpSpPr>
            <p:pic>
              <p:nvPicPr>
                <p:cNvPr id="129" name="Picture 7" descr="\\.psf\Host\Users\eric\Graphic Tank\SmartPhone 2.tif"/>
                <p:cNvPicPr>
                  <a:picLocks noChangeAspect="1" noChangeArrowheads="1"/>
                </p:cNvPicPr>
                <p:nvPr/>
              </p:nvPicPr>
              <p:blipFill>
                <a:blip r:embed="rId16" cstate="print"/>
                <a:srcRect/>
                <a:stretch>
                  <a:fillRect/>
                </a:stretch>
              </p:blipFill>
              <p:spPr bwMode="auto">
                <a:xfrm>
                  <a:off x="7526062" y="1221697"/>
                  <a:ext cx="642434" cy="1146749"/>
                </a:xfrm>
                <a:prstGeom prst="rect">
                  <a:avLst/>
                </a:prstGeom>
                <a:noFill/>
                <a:ln w="9525">
                  <a:noFill/>
                  <a:miter lim="800000"/>
                  <a:headEnd/>
                  <a:tailEnd/>
                </a:ln>
              </p:spPr>
            </p:pic>
            <p:pic>
              <p:nvPicPr>
                <p:cNvPr id="130" name="Picture 8" descr="AnalyticsChart"/>
                <p:cNvPicPr>
                  <a:picLocks noChangeAspect="1" noChangeArrowheads="1"/>
                </p:cNvPicPr>
                <p:nvPr/>
              </p:nvPicPr>
              <p:blipFill>
                <a:blip r:embed="rId17" cstate="screen"/>
                <a:srcRect/>
                <a:stretch>
                  <a:fillRect/>
                </a:stretch>
              </p:blipFill>
              <p:spPr bwMode="auto">
                <a:xfrm>
                  <a:off x="7593504" y="1397742"/>
                  <a:ext cx="501186" cy="728972"/>
                </a:xfrm>
                <a:prstGeom prst="rect">
                  <a:avLst/>
                </a:prstGeom>
                <a:noFill/>
                <a:effectLst>
                  <a:innerShdw blurRad="50800">
                    <a:prstClr val="black"/>
                  </a:innerShdw>
                </a:effectLst>
              </p:spPr>
            </p:pic>
          </p:grpSp>
        </p:grpSp>
        <p:grpSp>
          <p:nvGrpSpPr>
            <p:cNvPr id="18" name="Group 80"/>
            <p:cNvGrpSpPr>
              <a:grpSpLocks/>
            </p:cNvGrpSpPr>
            <p:nvPr/>
          </p:nvGrpSpPr>
          <p:grpSpPr bwMode="auto">
            <a:xfrm>
              <a:off x="3161929" y="1302189"/>
              <a:ext cx="441694" cy="880453"/>
              <a:chOff x="7027610" y="2434983"/>
              <a:chExt cx="1837521" cy="3667097"/>
            </a:xfrm>
          </p:grpSpPr>
          <p:pic>
            <p:nvPicPr>
              <p:cNvPr id="122" name="Picture 2" descr="\\.psf\Host\Users\eric\Graphic Tank\SmartPhone Devices.tif"/>
              <p:cNvPicPr>
                <a:picLocks noChangeAspect="1" noChangeArrowheads="1"/>
              </p:cNvPicPr>
              <p:nvPr/>
            </p:nvPicPr>
            <p:blipFill>
              <a:blip r:embed="rId18" cstate="print"/>
              <a:stretch>
                <a:fillRect/>
              </a:stretch>
            </p:blipFill>
            <p:spPr bwMode="auto">
              <a:xfrm>
                <a:off x="7027610" y="2434983"/>
                <a:ext cx="1837521" cy="3667097"/>
              </a:xfrm>
              <a:prstGeom prst="rect">
                <a:avLst/>
              </a:prstGeom>
              <a:noFill/>
              <a:ln w="9525">
                <a:noFill/>
                <a:miter lim="800000"/>
                <a:headEnd/>
                <a:tailEnd/>
              </a:ln>
              <a:effectLst>
                <a:reflection blurRad="6350" stA="15000" endA="300" endPos="35000" dir="5400000" sy="-100000" algn="bl" rotWithShape="0"/>
              </a:effectLst>
            </p:spPr>
          </p:pic>
          <p:pic>
            <p:nvPicPr>
              <p:cNvPr id="125" name="Picture 124" descr="Travel Request2"/>
              <p:cNvPicPr>
                <a:picLocks noChangeAspect="1" noChangeArrowheads="1"/>
              </p:cNvPicPr>
              <p:nvPr/>
            </p:nvPicPr>
            <p:blipFill>
              <a:blip r:embed="rId19" cstate="screen"/>
              <a:srcRect/>
              <a:stretch>
                <a:fillRect/>
              </a:stretch>
            </p:blipFill>
            <p:spPr bwMode="auto">
              <a:xfrm>
                <a:off x="7226738" y="2878110"/>
                <a:ext cx="1459200" cy="1969415"/>
              </a:xfrm>
              <a:prstGeom prst="rect">
                <a:avLst/>
              </a:prstGeom>
              <a:noFill/>
              <a:effectLst>
                <a:innerShdw blurRad="114300">
                  <a:prstClr val="black"/>
                </a:innerShdw>
              </a:effectLst>
            </p:spPr>
          </p:pic>
          <p:pic>
            <p:nvPicPr>
              <p:cNvPr id="126" name="Picture 125" descr="Travel Request2"/>
              <p:cNvPicPr>
                <a:picLocks noChangeAspect="1" noChangeArrowheads="1"/>
              </p:cNvPicPr>
              <p:nvPr/>
            </p:nvPicPr>
            <p:blipFill>
              <a:blip r:embed="rId19" cstate="screen"/>
              <a:srcRect t="65138"/>
              <a:stretch>
                <a:fillRect/>
              </a:stretch>
            </p:blipFill>
            <p:spPr bwMode="auto">
              <a:xfrm>
                <a:off x="7226738" y="4362218"/>
                <a:ext cx="1459200" cy="686581"/>
              </a:xfrm>
              <a:prstGeom prst="rect">
                <a:avLst/>
              </a:prstGeom>
              <a:noFill/>
              <a:effectLst/>
            </p:spPr>
          </p:pic>
        </p:grpSp>
      </p:grpSp>
      <p:grpSp>
        <p:nvGrpSpPr>
          <p:cNvPr id="19" name="Group 143"/>
          <p:cNvGrpSpPr/>
          <p:nvPr/>
        </p:nvGrpSpPr>
        <p:grpSpPr>
          <a:xfrm>
            <a:off x="749809" y="2148548"/>
            <a:ext cx="6162416" cy="596891"/>
            <a:chOff x="749808" y="2387272"/>
            <a:chExt cx="6162416" cy="663212"/>
          </a:xfrm>
        </p:grpSpPr>
        <p:grpSp>
          <p:nvGrpSpPr>
            <p:cNvPr id="20" name="Group 44"/>
            <p:cNvGrpSpPr/>
            <p:nvPr/>
          </p:nvGrpSpPr>
          <p:grpSpPr>
            <a:xfrm>
              <a:off x="6336325" y="2387272"/>
              <a:ext cx="575899" cy="663212"/>
              <a:chOff x="6116869" y="2497000"/>
              <a:chExt cx="575899" cy="663212"/>
            </a:xfrm>
          </p:grpSpPr>
          <p:pic>
            <p:nvPicPr>
              <p:cNvPr id="103" name="Picture 5" descr="arrow"/>
              <p:cNvPicPr>
                <a:picLocks noChangeAspect="1" noChangeArrowheads="1"/>
              </p:cNvPicPr>
              <p:nvPr/>
            </p:nvPicPr>
            <p:blipFill>
              <a:blip r:embed="rId20" cstate="print"/>
              <a:srcRect/>
              <a:stretch>
                <a:fillRect/>
              </a:stretch>
            </p:blipFill>
            <p:spPr bwMode="auto">
              <a:xfrm rot="16200000">
                <a:off x="6094766" y="2607943"/>
                <a:ext cx="663212" cy="441325"/>
              </a:xfrm>
              <a:prstGeom prst="rect">
                <a:avLst/>
              </a:prstGeom>
              <a:noFill/>
              <a:ln w="9525">
                <a:noFill/>
                <a:miter lim="800000"/>
                <a:headEnd/>
                <a:tailEnd/>
              </a:ln>
              <a:effectLst>
                <a:outerShdw blurRad="50800" dist="38100" dir="5400000" algn="t" rotWithShape="0">
                  <a:prstClr val="black">
                    <a:alpha val="40000"/>
                  </a:prstClr>
                </a:outerShdw>
              </a:effectLst>
              <a:scene3d>
                <a:camera prst="orthographicFront">
                  <a:rot lat="0" lon="0" rev="18900000"/>
                </a:camera>
                <a:lightRig rig="threePt" dir="t"/>
              </a:scene3d>
            </p:spPr>
          </p:pic>
          <p:sp>
            <p:nvSpPr>
              <p:cNvPr id="104" name="TextBox 103"/>
              <p:cNvSpPr txBox="1"/>
              <p:nvPr/>
            </p:nvSpPr>
            <p:spPr>
              <a:xfrm>
                <a:off x="6116869" y="2698189"/>
                <a:ext cx="575899" cy="290678"/>
              </a:xfrm>
              <a:prstGeom prst="rect">
                <a:avLst/>
              </a:prstGeom>
              <a:noFill/>
              <a:scene3d>
                <a:camera prst="orthographicFront">
                  <a:rot lat="0" lon="0" rev="2700000"/>
                </a:camera>
                <a:lightRig rig="threePt" dir="t"/>
              </a:scene3d>
            </p:spPr>
            <p:txBody>
              <a:bodyPr wrap="none" rtlCol="0">
                <a:spAutoFit/>
              </a:bodyPr>
              <a:lstStyle/>
              <a:p>
                <a:pPr algn="ctr" fontAlgn="base">
                  <a:spcBef>
                    <a:spcPct val="50000"/>
                  </a:spcBef>
                  <a:spcAft>
                    <a:spcPct val="0"/>
                  </a:spcAft>
                  <a:buClr>
                    <a:srgbClr val="F0AB00"/>
                  </a:buClr>
                  <a:buSzPct val="80000"/>
                </a:pPr>
                <a:r>
                  <a:rPr lang="en-US" altLang="ko-KR" sz="1100" kern="0" dirty="0" smtClean="0">
                    <a:latin typeface="Calibri" pitchFamily="34" charset="0"/>
                    <a:ea typeface="Arial Unicode MS" pitchFamily="34" charset="-128"/>
                    <a:cs typeface="Calibri" pitchFamily="34" charset="0"/>
                  </a:rPr>
                  <a:t>output</a:t>
                </a:r>
                <a:endParaRPr lang="ko-KR" altLang="en-US" sz="1100" kern="0" dirty="0" smtClean="0">
                  <a:latin typeface="Calibri" pitchFamily="34" charset="0"/>
                  <a:ea typeface="Arial Unicode MS" pitchFamily="34" charset="-128"/>
                  <a:cs typeface="Calibri" pitchFamily="34" charset="0"/>
                </a:endParaRPr>
              </a:p>
            </p:txBody>
          </p:sp>
        </p:grpSp>
        <p:grpSp>
          <p:nvGrpSpPr>
            <p:cNvPr id="21" name="Group 45"/>
            <p:cNvGrpSpPr/>
            <p:nvPr/>
          </p:nvGrpSpPr>
          <p:grpSpPr>
            <a:xfrm>
              <a:off x="749808" y="2448528"/>
              <a:ext cx="663212" cy="540701"/>
              <a:chOff x="749808" y="2474476"/>
              <a:chExt cx="663212" cy="540701"/>
            </a:xfrm>
          </p:grpSpPr>
          <p:pic>
            <p:nvPicPr>
              <p:cNvPr id="123" name="Picture 5" descr="arrow"/>
              <p:cNvPicPr>
                <a:picLocks noChangeAspect="1" noChangeArrowheads="1"/>
              </p:cNvPicPr>
              <p:nvPr/>
            </p:nvPicPr>
            <p:blipFill>
              <a:blip r:embed="rId20" cstate="print"/>
              <a:srcRect/>
              <a:stretch>
                <a:fillRect/>
              </a:stretch>
            </p:blipFill>
            <p:spPr bwMode="auto">
              <a:xfrm>
                <a:off x="749808" y="2545715"/>
                <a:ext cx="663212" cy="441325"/>
              </a:xfrm>
              <a:prstGeom prst="rect">
                <a:avLst/>
              </a:prstGeom>
              <a:noFill/>
              <a:ln w="9525">
                <a:noFill/>
                <a:miter lim="800000"/>
                <a:headEnd/>
                <a:tailEnd/>
              </a:ln>
              <a:effectLst>
                <a:outerShdw blurRad="50800" dist="38100" dir="5400000" algn="t" rotWithShape="0">
                  <a:prstClr val="black">
                    <a:alpha val="40000"/>
                  </a:prstClr>
                </a:outerShdw>
              </a:effectLst>
              <a:scene3d>
                <a:camera prst="orthographicFront">
                  <a:rot lat="0" lon="0" rev="18900000"/>
                </a:camera>
                <a:lightRig rig="threePt" dir="t"/>
              </a:scene3d>
            </p:spPr>
          </p:pic>
          <p:sp>
            <p:nvSpPr>
              <p:cNvPr id="124" name="TextBox 123"/>
              <p:cNvSpPr txBox="1"/>
              <p:nvPr/>
            </p:nvSpPr>
            <p:spPr>
              <a:xfrm rot="5400000">
                <a:off x="810674" y="2614022"/>
                <a:ext cx="540701" cy="261610"/>
              </a:xfrm>
              <a:prstGeom prst="rect">
                <a:avLst/>
              </a:prstGeom>
              <a:noFill/>
              <a:scene3d>
                <a:camera prst="orthographicFront">
                  <a:rot lat="0" lon="0" rev="2700000"/>
                </a:camera>
                <a:lightRig rig="threePt" dir="t"/>
              </a:scene3d>
            </p:spPr>
            <p:txBody>
              <a:bodyPr wrap="none" rtlCol="0">
                <a:spAutoFit/>
              </a:bodyPr>
              <a:lstStyle/>
              <a:p>
                <a:pPr algn="ctr" fontAlgn="base">
                  <a:spcBef>
                    <a:spcPct val="50000"/>
                  </a:spcBef>
                  <a:spcAft>
                    <a:spcPct val="0"/>
                  </a:spcAft>
                  <a:buClr>
                    <a:srgbClr val="F0AB00"/>
                  </a:buClr>
                  <a:buSzPct val="80000"/>
                </a:pPr>
                <a:r>
                  <a:rPr lang="en-US" altLang="ko-KR" sz="1100" kern="0" dirty="0" smtClean="0">
                    <a:latin typeface="Calibri" pitchFamily="34" charset="0"/>
                    <a:ea typeface="Arial Unicode MS" pitchFamily="34" charset="-128"/>
                    <a:cs typeface="Calibri" pitchFamily="34" charset="0"/>
                  </a:rPr>
                  <a:t>input</a:t>
                </a:r>
                <a:endParaRPr lang="ko-KR" altLang="en-US" sz="1100" kern="0" dirty="0" smtClean="0">
                  <a:latin typeface="Calibri" pitchFamily="34" charset="0"/>
                  <a:ea typeface="Arial Unicode MS" pitchFamily="34" charset="-128"/>
                  <a:cs typeface="Calibri" pitchFamily="34" charset="0"/>
                </a:endParaRPr>
              </a:p>
            </p:txBody>
          </p:sp>
        </p:grpSp>
      </p:grpSp>
    </p:spTree>
    <p:extLst>
      <p:ext uri="{BB962C8B-B14F-4D97-AF65-F5344CB8AC3E}">
        <p14:creationId xmlns:p14="http://schemas.microsoft.com/office/powerpoint/2010/main" val="2853747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64" presetClass="path" presetSubtype="0" accel="50000" decel="50000" fill="hold" nodeType="afterEffect">
                                  <p:stCondLst>
                                    <p:cond delay="0"/>
                                  </p:stCondLst>
                                  <p:childTnLst>
                                    <p:animMotion origin="layout" path="M 0 4.78357E-6 L 0 -0.1565 " pathEditMode="relative" rAng="0" ptsTypes="AA">
                                      <p:cBhvr>
                                        <p:cTn id="12" dur="2000" fill="hold"/>
                                        <p:tgtEl>
                                          <p:spTgt spid="19"/>
                                        </p:tgtEl>
                                        <p:attrNameLst>
                                          <p:attrName>ppt_x</p:attrName>
                                          <p:attrName>ppt_y</p:attrName>
                                        </p:attrNameLst>
                                      </p:cBhvr>
                                      <p:rCtr x="0" y="-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134"/>
          <p:cNvPicPr>
            <a:picLocks noChangeAspect="1"/>
          </p:cNvPicPr>
          <p:nvPr/>
        </p:nvPicPr>
        <p:blipFill rotWithShape="1">
          <a:blip r:embed="rId3" cstate="email">
            <a:extLst>
              <a:ext uri="{28A0092B-C50C-407E-A947-70E740481C1C}">
                <a14:useLocalDpi xmlns:a14="http://schemas.microsoft.com/office/drawing/2010/main"/>
              </a:ext>
            </a:extLst>
          </a:blip>
          <a:srcRect t="12597" b="12403"/>
          <a:stretch/>
        </p:blipFill>
        <p:spPr>
          <a:xfrm flipH="1">
            <a:off x="-1587" y="0"/>
            <a:ext cx="9144000" cy="5143500"/>
          </a:xfrm>
          <a:prstGeom prst="rect">
            <a:avLst/>
          </a:prstGeom>
        </p:spPr>
      </p:pic>
      <p:grpSp>
        <p:nvGrpSpPr>
          <p:cNvPr id="3" name="Group 2"/>
          <p:cNvGrpSpPr/>
          <p:nvPr/>
        </p:nvGrpSpPr>
        <p:grpSpPr>
          <a:xfrm>
            <a:off x="588637" y="259496"/>
            <a:ext cx="7932550" cy="4871253"/>
            <a:chOff x="301222" y="1119189"/>
            <a:chExt cx="8712175" cy="5350010"/>
          </a:xfrm>
        </p:grpSpPr>
        <p:grpSp>
          <p:nvGrpSpPr>
            <p:cNvPr id="4" name="Group 3"/>
            <p:cNvGrpSpPr/>
            <p:nvPr/>
          </p:nvGrpSpPr>
          <p:grpSpPr>
            <a:xfrm>
              <a:off x="2846225" y="2656866"/>
              <a:ext cx="3457247" cy="1897559"/>
              <a:chOff x="2846225" y="2656866"/>
              <a:chExt cx="3457247" cy="1897559"/>
            </a:xfrm>
          </p:grpSpPr>
          <p:sp>
            <p:nvSpPr>
              <p:cNvPr id="46" name="Up Arrow 45"/>
              <p:cNvSpPr/>
              <p:nvPr/>
            </p:nvSpPr>
            <p:spPr bwMode="gray">
              <a:xfrm>
                <a:off x="4324095" y="2656866"/>
                <a:ext cx="498985" cy="515007"/>
              </a:xfrm>
              <a:prstGeom prst="upArrow">
                <a:avLst/>
              </a:prstGeom>
              <a:solidFill>
                <a:schemeClr val="accent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itchFamily="34" charset="0"/>
                  <a:ea typeface="Arial Unicode MS" pitchFamily="34" charset="-128"/>
                  <a:cs typeface="Arial Unicode MS" pitchFamily="34" charset="-128"/>
                </a:endParaRPr>
              </a:p>
            </p:txBody>
          </p:sp>
          <p:sp>
            <p:nvSpPr>
              <p:cNvPr id="47" name="Up Arrow 46"/>
              <p:cNvSpPr/>
              <p:nvPr/>
            </p:nvSpPr>
            <p:spPr bwMode="gray">
              <a:xfrm flipV="1">
                <a:off x="4320427" y="4039418"/>
                <a:ext cx="498985" cy="515007"/>
              </a:xfrm>
              <a:prstGeom prst="upArrow">
                <a:avLst/>
              </a:prstGeom>
              <a:solidFill>
                <a:schemeClr val="accent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itchFamily="34" charset="0"/>
                  <a:ea typeface="Arial Unicode MS" pitchFamily="34" charset="-128"/>
                  <a:cs typeface="Arial Unicode MS" pitchFamily="34" charset="-128"/>
                </a:endParaRPr>
              </a:p>
            </p:txBody>
          </p:sp>
          <p:sp>
            <p:nvSpPr>
              <p:cNvPr id="48" name="Up Arrow 47"/>
              <p:cNvSpPr/>
              <p:nvPr/>
            </p:nvSpPr>
            <p:spPr bwMode="gray">
              <a:xfrm rot="5400000" flipV="1">
                <a:off x="2854236" y="3356154"/>
                <a:ext cx="498985" cy="515007"/>
              </a:xfrm>
              <a:prstGeom prst="upArrow">
                <a:avLst/>
              </a:prstGeom>
              <a:solidFill>
                <a:schemeClr val="accent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itchFamily="34" charset="0"/>
                  <a:ea typeface="Arial Unicode MS" pitchFamily="34" charset="-128"/>
                  <a:cs typeface="Arial Unicode MS" pitchFamily="34" charset="-128"/>
                </a:endParaRPr>
              </a:p>
            </p:txBody>
          </p:sp>
          <p:sp>
            <p:nvSpPr>
              <p:cNvPr id="49" name="Up Arrow 48"/>
              <p:cNvSpPr/>
              <p:nvPr/>
            </p:nvSpPr>
            <p:spPr bwMode="gray">
              <a:xfrm rot="16200000" flipH="1" flipV="1">
                <a:off x="5796476" y="3356155"/>
                <a:ext cx="498985" cy="515007"/>
              </a:xfrm>
              <a:prstGeom prst="upArrow">
                <a:avLst/>
              </a:prstGeom>
              <a:solidFill>
                <a:schemeClr val="accent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itchFamily="34" charset="0"/>
                  <a:ea typeface="Arial Unicode MS" pitchFamily="34" charset="-128"/>
                  <a:cs typeface="Arial Unicode MS" pitchFamily="34" charset="-128"/>
                </a:endParaRPr>
              </a:p>
            </p:txBody>
          </p:sp>
          <p:sp>
            <p:nvSpPr>
              <p:cNvPr id="50" name="Up Arrow 49"/>
              <p:cNvSpPr/>
              <p:nvPr/>
            </p:nvSpPr>
            <p:spPr bwMode="gray">
              <a:xfrm>
                <a:off x="2947094" y="2686145"/>
                <a:ext cx="498985" cy="515007"/>
              </a:xfrm>
              <a:prstGeom prst="upArrow">
                <a:avLst/>
              </a:prstGeom>
              <a:solidFill>
                <a:schemeClr val="accent1"/>
              </a:solidFill>
              <a:ln w="6350" algn="ctr">
                <a:noFill/>
                <a:miter lim="800000"/>
                <a:headEnd/>
                <a:tailEnd/>
              </a:ln>
              <a:scene3d>
                <a:camera prst="orthographicFront">
                  <a:rot lat="0" lon="0" rev="2700000"/>
                </a:camera>
                <a:lightRig rig="threePt" dir="t"/>
              </a:scene3d>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itchFamily="34" charset="0"/>
                  <a:ea typeface="Arial Unicode MS" pitchFamily="34" charset="-128"/>
                  <a:cs typeface="Arial Unicode MS" pitchFamily="34" charset="-128"/>
                </a:endParaRPr>
              </a:p>
            </p:txBody>
          </p:sp>
          <p:sp>
            <p:nvSpPr>
              <p:cNvPr id="51" name="Up Arrow 50"/>
              <p:cNvSpPr/>
              <p:nvPr/>
            </p:nvSpPr>
            <p:spPr bwMode="gray">
              <a:xfrm rot="16200000">
                <a:off x="2955105" y="4018398"/>
                <a:ext cx="498985" cy="515007"/>
              </a:xfrm>
              <a:prstGeom prst="upArrow">
                <a:avLst/>
              </a:prstGeom>
              <a:solidFill>
                <a:schemeClr val="accent1"/>
              </a:solidFill>
              <a:ln w="6350" algn="ctr">
                <a:noFill/>
                <a:miter lim="800000"/>
                <a:headEnd/>
                <a:tailEnd/>
              </a:ln>
              <a:scene3d>
                <a:camera prst="orthographicFront">
                  <a:rot lat="0" lon="0" rev="2700000"/>
                </a:camera>
                <a:lightRig rig="threePt" dir="t"/>
              </a:scene3d>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itchFamily="34" charset="0"/>
                  <a:ea typeface="Arial Unicode MS" pitchFamily="34" charset="-128"/>
                  <a:cs typeface="Arial Unicode MS" pitchFamily="34" charset="-128"/>
                </a:endParaRPr>
              </a:p>
            </p:txBody>
          </p:sp>
          <p:sp>
            <p:nvSpPr>
              <p:cNvPr id="52" name="Up Arrow 51"/>
              <p:cNvSpPr/>
              <p:nvPr/>
            </p:nvSpPr>
            <p:spPr bwMode="gray">
              <a:xfrm rot="10800000" flipH="1">
                <a:off x="5672856" y="4010386"/>
                <a:ext cx="498985" cy="515007"/>
              </a:xfrm>
              <a:prstGeom prst="upArrow">
                <a:avLst/>
              </a:prstGeom>
              <a:solidFill>
                <a:schemeClr val="accent1"/>
              </a:solidFill>
              <a:ln w="6350" algn="ctr">
                <a:noFill/>
                <a:miter lim="800000"/>
                <a:headEnd/>
                <a:tailEnd/>
              </a:ln>
              <a:scene3d>
                <a:camera prst="orthographicFront">
                  <a:rot lat="0" lon="0" rev="2700000"/>
                </a:camera>
                <a:lightRig rig="threePt" dir="t"/>
              </a:scene3d>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itchFamily="34" charset="0"/>
                  <a:ea typeface="Arial Unicode MS" pitchFamily="34" charset="-128"/>
                  <a:cs typeface="Arial Unicode MS" pitchFamily="34" charset="-128"/>
                </a:endParaRPr>
              </a:p>
            </p:txBody>
          </p:sp>
          <p:sp>
            <p:nvSpPr>
              <p:cNvPr id="53" name="Up Arrow 52"/>
              <p:cNvSpPr/>
              <p:nvPr/>
            </p:nvSpPr>
            <p:spPr bwMode="gray">
              <a:xfrm rot="5400000" flipH="1">
                <a:off x="5664845" y="2678134"/>
                <a:ext cx="498985" cy="515007"/>
              </a:xfrm>
              <a:prstGeom prst="upArrow">
                <a:avLst/>
              </a:prstGeom>
              <a:solidFill>
                <a:schemeClr val="accent1"/>
              </a:solidFill>
              <a:ln w="6350" algn="ctr">
                <a:noFill/>
                <a:miter lim="800000"/>
                <a:headEnd/>
                <a:tailEnd/>
              </a:ln>
              <a:scene3d>
                <a:camera prst="orthographicFront">
                  <a:rot lat="0" lon="0" rev="2700000"/>
                </a:camera>
                <a:lightRig rig="threePt" dir="t"/>
              </a:scene3d>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itchFamily="34" charset="0"/>
                  <a:ea typeface="Arial Unicode MS" pitchFamily="34" charset="-128"/>
                  <a:cs typeface="Arial Unicode MS" pitchFamily="34" charset="-128"/>
                </a:endParaRPr>
              </a:p>
            </p:txBody>
          </p:sp>
        </p:grpSp>
        <p:grpSp>
          <p:nvGrpSpPr>
            <p:cNvPr id="5" name="Group 4"/>
            <p:cNvGrpSpPr/>
            <p:nvPr/>
          </p:nvGrpSpPr>
          <p:grpSpPr>
            <a:xfrm>
              <a:off x="301222" y="1119189"/>
              <a:ext cx="8712175" cy="5350010"/>
              <a:chOff x="301222" y="1119189"/>
              <a:chExt cx="8712175" cy="5350010"/>
            </a:xfrm>
          </p:grpSpPr>
          <p:grpSp>
            <p:nvGrpSpPr>
              <p:cNvPr id="6" name="Group 5"/>
              <p:cNvGrpSpPr/>
              <p:nvPr/>
            </p:nvGrpSpPr>
            <p:grpSpPr>
              <a:xfrm>
                <a:off x="3647552" y="1296862"/>
                <a:ext cx="1786780" cy="1390203"/>
                <a:chOff x="3647552" y="1296862"/>
                <a:chExt cx="1786780" cy="1390203"/>
              </a:xfrm>
            </p:grpSpPr>
            <p:pic>
              <p:nvPicPr>
                <p:cNvPr id="44"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647552" y="1296862"/>
                  <a:ext cx="1786780" cy="110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3869368" y="2416645"/>
                  <a:ext cx="1408438" cy="270420"/>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en-US" altLang="ko-KR" sz="1600" b="1" kern="0" dirty="0"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rPr>
                    <a:t>Geo Marketing</a:t>
                  </a:r>
                  <a:endParaRPr lang="ko-KR" altLang="en-US" sz="1600" b="1" kern="0" dirty="0" err="1"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endParaRPr>
                </a:p>
              </p:txBody>
            </p:sp>
          </p:grpSp>
          <p:grpSp>
            <p:nvGrpSpPr>
              <p:cNvPr id="7" name="Group 6"/>
              <p:cNvGrpSpPr/>
              <p:nvPr/>
            </p:nvGrpSpPr>
            <p:grpSpPr>
              <a:xfrm>
                <a:off x="687544" y="3029923"/>
                <a:ext cx="1735808" cy="1696920"/>
                <a:chOff x="687544" y="3029923"/>
                <a:chExt cx="1735808" cy="1696920"/>
              </a:xfrm>
            </p:grpSpPr>
            <p:pic>
              <p:nvPicPr>
                <p:cNvPr id="42"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13857" y="3029923"/>
                  <a:ext cx="1483182" cy="117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687544" y="4186002"/>
                  <a:ext cx="1735808" cy="540841"/>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en-US" altLang="ko-KR" sz="1600" b="1" kern="0" dirty="0"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rPr>
                    <a:t>SAP Data Scientist</a:t>
                  </a:r>
                  <a:r>
                    <a:rPr lang="ko-KR" altLang="en-US" sz="1600" b="1" kern="0" dirty="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rPr>
                    <a:t> </a:t>
                  </a:r>
                  <a:r>
                    <a:rPr lang="en-US" altLang="ko-KR" sz="1600" b="1" kern="0" dirty="0"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rPr>
                    <a:t/>
                  </a:r>
                  <a:br>
                    <a:rPr lang="en-US" altLang="ko-KR" sz="1600" b="1" kern="0" dirty="0"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rPr>
                  </a:br>
                  <a:r>
                    <a:rPr lang="en-US" altLang="ko-KR" sz="1600" b="1" kern="0" dirty="0"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rPr>
                    <a:t>(New Algorithm)</a:t>
                  </a:r>
                </a:p>
              </p:txBody>
            </p:sp>
          </p:grpSp>
          <p:grpSp>
            <p:nvGrpSpPr>
              <p:cNvPr id="8" name="Group 7"/>
              <p:cNvGrpSpPr/>
              <p:nvPr/>
            </p:nvGrpSpPr>
            <p:grpSpPr>
              <a:xfrm>
                <a:off x="829627" y="4657034"/>
                <a:ext cx="1451642" cy="1712775"/>
                <a:chOff x="856581" y="4666973"/>
                <a:chExt cx="1451642" cy="1712775"/>
              </a:xfrm>
            </p:grpSpPr>
            <p:grpSp>
              <p:nvGrpSpPr>
                <p:cNvPr id="38" name="Group 37"/>
                <p:cNvGrpSpPr/>
                <p:nvPr/>
              </p:nvGrpSpPr>
              <p:grpSpPr>
                <a:xfrm>
                  <a:off x="856581" y="4666973"/>
                  <a:ext cx="1451642" cy="1531806"/>
                  <a:chOff x="7261569" y="-637174"/>
                  <a:chExt cx="6499098" cy="6858000"/>
                </a:xfrm>
              </p:grpSpPr>
              <p:sp>
                <p:nvSpPr>
                  <p:cNvPr id="40" name="Freeform 39"/>
                  <p:cNvSpPr/>
                  <p:nvPr/>
                </p:nvSpPr>
                <p:spPr>
                  <a:xfrm>
                    <a:off x="8105375" y="-261993"/>
                    <a:ext cx="4855029" cy="5797003"/>
                  </a:xfrm>
                  <a:custGeom>
                    <a:avLst/>
                    <a:gdLst>
                      <a:gd name="connsiteX0" fmla="*/ 1404257 w 4855029"/>
                      <a:gd name="connsiteY0" fmla="*/ 49345 h 5797003"/>
                      <a:gd name="connsiteX1" fmla="*/ 1349829 w 4855029"/>
                      <a:gd name="connsiteY1" fmla="*/ 71117 h 5797003"/>
                      <a:gd name="connsiteX2" fmla="*/ 1317172 w 4855029"/>
                      <a:gd name="connsiteY2" fmla="*/ 82003 h 5797003"/>
                      <a:gd name="connsiteX3" fmla="*/ 1295400 w 4855029"/>
                      <a:gd name="connsiteY3" fmla="*/ 103774 h 5797003"/>
                      <a:gd name="connsiteX4" fmla="*/ 1262743 w 4855029"/>
                      <a:gd name="connsiteY4" fmla="*/ 114660 h 5797003"/>
                      <a:gd name="connsiteX5" fmla="*/ 1230086 w 4855029"/>
                      <a:gd name="connsiteY5" fmla="*/ 136431 h 5797003"/>
                      <a:gd name="connsiteX6" fmla="*/ 1219200 w 4855029"/>
                      <a:gd name="connsiteY6" fmla="*/ 169088 h 5797003"/>
                      <a:gd name="connsiteX7" fmla="*/ 1175657 w 4855029"/>
                      <a:gd name="connsiteY7" fmla="*/ 212631 h 5797003"/>
                      <a:gd name="connsiteX8" fmla="*/ 1164772 w 4855029"/>
                      <a:gd name="connsiteY8" fmla="*/ 245288 h 5797003"/>
                      <a:gd name="connsiteX9" fmla="*/ 1143000 w 4855029"/>
                      <a:gd name="connsiteY9" fmla="*/ 267060 h 5797003"/>
                      <a:gd name="connsiteX10" fmla="*/ 1121229 w 4855029"/>
                      <a:gd name="connsiteY10" fmla="*/ 332374 h 5797003"/>
                      <a:gd name="connsiteX11" fmla="*/ 1088572 w 4855029"/>
                      <a:gd name="connsiteY11" fmla="*/ 452117 h 5797003"/>
                      <a:gd name="connsiteX12" fmla="*/ 1077686 w 4855029"/>
                      <a:gd name="connsiteY12" fmla="*/ 495660 h 5797003"/>
                      <a:gd name="connsiteX13" fmla="*/ 1066800 w 4855029"/>
                      <a:gd name="connsiteY13" fmla="*/ 528317 h 5797003"/>
                      <a:gd name="connsiteX14" fmla="*/ 1055914 w 4855029"/>
                      <a:gd name="connsiteY14" fmla="*/ 593631 h 5797003"/>
                      <a:gd name="connsiteX15" fmla="*/ 1066800 w 4855029"/>
                      <a:gd name="connsiteY15" fmla="*/ 887545 h 5797003"/>
                      <a:gd name="connsiteX16" fmla="*/ 1099457 w 4855029"/>
                      <a:gd name="connsiteY16" fmla="*/ 952860 h 5797003"/>
                      <a:gd name="connsiteX17" fmla="*/ 1121229 w 4855029"/>
                      <a:gd name="connsiteY17" fmla="*/ 1018174 h 5797003"/>
                      <a:gd name="connsiteX18" fmla="*/ 1143000 w 4855029"/>
                      <a:gd name="connsiteY18" fmla="*/ 1083488 h 5797003"/>
                      <a:gd name="connsiteX19" fmla="*/ 1153886 w 4855029"/>
                      <a:gd name="connsiteY19" fmla="*/ 1116145 h 5797003"/>
                      <a:gd name="connsiteX20" fmla="*/ 1175657 w 4855029"/>
                      <a:gd name="connsiteY20" fmla="*/ 1137917 h 5797003"/>
                      <a:gd name="connsiteX21" fmla="*/ 1219200 w 4855029"/>
                      <a:gd name="connsiteY21" fmla="*/ 1225003 h 5797003"/>
                      <a:gd name="connsiteX22" fmla="*/ 1230086 w 4855029"/>
                      <a:gd name="connsiteY22" fmla="*/ 1257660 h 5797003"/>
                      <a:gd name="connsiteX23" fmla="*/ 1273629 w 4855029"/>
                      <a:gd name="connsiteY23" fmla="*/ 1312088 h 5797003"/>
                      <a:gd name="connsiteX24" fmla="*/ 1317172 w 4855029"/>
                      <a:gd name="connsiteY24" fmla="*/ 1399174 h 5797003"/>
                      <a:gd name="connsiteX25" fmla="*/ 1328057 w 4855029"/>
                      <a:gd name="connsiteY25" fmla="*/ 1431831 h 5797003"/>
                      <a:gd name="connsiteX26" fmla="*/ 1349829 w 4855029"/>
                      <a:gd name="connsiteY26" fmla="*/ 1453603 h 5797003"/>
                      <a:gd name="connsiteX27" fmla="*/ 1393372 w 4855029"/>
                      <a:gd name="connsiteY27" fmla="*/ 1508031 h 5797003"/>
                      <a:gd name="connsiteX28" fmla="*/ 1415143 w 4855029"/>
                      <a:gd name="connsiteY28" fmla="*/ 1573345 h 5797003"/>
                      <a:gd name="connsiteX29" fmla="*/ 1458686 w 4855029"/>
                      <a:gd name="connsiteY29" fmla="*/ 1616888 h 5797003"/>
                      <a:gd name="connsiteX30" fmla="*/ 1469572 w 4855029"/>
                      <a:gd name="connsiteY30" fmla="*/ 1649545 h 5797003"/>
                      <a:gd name="connsiteX31" fmla="*/ 1491343 w 4855029"/>
                      <a:gd name="connsiteY31" fmla="*/ 1671317 h 5797003"/>
                      <a:gd name="connsiteX32" fmla="*/ 1534886 w 4855029"/>
                      <a:gd name="connsiteY32" fmla="*/ 1725745 h 5797003"/>
                      <a:gd name="connsiteX33" fmla="*/ 1556657 w 4855029"/>
                      <a:gd name="connsiteY33" fmla="*/ 1823717 h 5797003"/>
                      <a:gd name="connsiteX34" fmla="*/ 1567543 w 4855029"/>
                      <a:gd name="connsiteY34" fmla="*/ 1856374 h 5797003"/>
                      <a:gd name="connsiteX35" fmla="*/ 1578429 w 4855029"/>
                      <a:gd name="connsiteY35" fmla="*/ 1910803 h 5797003"/>
                      <a:gd name="connsiteX36" fmla="*/ 1600200 w 4855029"/>
                      <a:gd name="connsiteY36" fmla="*/ 1997888 h 5797003"/>
                      <a:gd name="connsiteX37" fmla="*/ 1600200 w 4855029"/>
                      <a:gd name="connsiteY37" fmla="*/ 2215603 h 5797003"/>
                      <a:gd name="connsiteX38" fmla="*/ 1534886 w 4855029"/>
                      <a:gd name="connsiteY38" fmla="*/ 2248260 h 5797003"/>
                      <a:gd name="connsiteX39" fmla="*/ 1306286 w 4855029"/>
                      <a:gd name="connsiteY39" fmla="*/ 2280917 h 5797003"/>
                      <a:gd name="connsiteX40" fmla="*/ 544286 w 4855029"/>
                      <a:gd name="connsiteY40" fmla="*/ 2302688 h 5797003"/>
                      <a:gd name="connsiteX41" fmla="*/ 413657 w 4855029"/>
                      <a:gd name="connsiteY41" fmla="*/ 2335345 h 5797003"/>
                      <a:gd name="connsiteX42" fmla="*/ 381000 w 4855029"/>
                      <a:gd name="connsiteY42" fmla="*/ 2346231 h 5797003"/>
                      <a:gd name="connsiteX43" fmla="*/ 348343 w 4855029"/>
                      <a:gd name="connsiteY43" fmla="*/ 2368003 h 5797003"/>
                      <a:gd name="connsiteX44" fmla="*/ 304800 w 4855029"/>
                      <a:gd name="connsiteY44" fmla="*/ 2400660 h 5797003"/>
                      <a:gd name="connsiteX45" fmla="*/ 272143 w 4855029"/>
                      <a:gd name="connsiteY45" fmla="*/ 2444203 h 5797003"/>
                      <a:gd name="connsiteX46" fmla="*/ 195943 w 4855029"/>
                      <a:gd name="connsiteY46" fmla="*/ 2509517 h 5797003"/>
                      <a:gd name="connsiteX47" fmla="*/ 163286 w 4855029"/>
                      <a:gd name="connsiteY47" fmla="*/ 2574831 h 5797003"/>
                      <a:gd name="connsiteX48" fmla="*/ 141514 w 4855029"/>
                      <a:gd name="connsiteY48" fmla="*/ 2607488 h 5797003"/>
                      <a:gd name="connsiteX49" fmla="*/ 130629 w 4855029"/>
                      <a:gd name="connsiteY49" fmla="*/ 2672803 h 5797003"/>
                      <a:gd name="connsiteX50" fmla="*/ 119743 w 4855029"/>
                      <a:gd name="connsiteY50" fmla="*/ 2705460 h 5797003"/>
                      <a:gd name="connsiteX51" fmla="*/ 108857 w 4855029"/>
                      <a:gd name="connsiteY51" fmla="*/ 2759888 h 5797003"/>
                      <a:gd name="connsiteX52" fmla="*/ 119743 w 4855029"/>
                      <a:gd name="connsiteY52" fmla="*/ 2836088 h 5797003"/>
                      <a:gd name="connsiteX53" fmla="*/ 141514 w 4855029"/>
                      <a:gd name="connsiteY53" fmla="*/ 2901403 h 5797003"/>
                      <a:gd name="connsiteX54" fmla="*/ 152400 w 4855029"/>
                      <a:gd name="connsiteY54" fmla="*/ 2955831 h 5797003"/>
                      <a:gd name="connsiteX55" fmla="*/ 141514 w 4855029"/>
                      <a:gd name="connsiteY55" fmla="*/ 3162660 h 5797003"/>
                      <a:gd name="connsiteX56" fmla="*/ 130629 w 4855029"/>
                      <a:gd name="connsiteY56" fmla="*/ 3195317 h 5797003"/>
                      <a:gd name="connsiteX57" fmla="*/ 108857 w 4855029"/>
                      <a:gd name="connsiteY57" fmla="*/ 3217088 h 5797003"/>
                      <a:gd name="connsiteX58" fmla="*/ 43543 w 4855029"/>
                      <a:gd name="connsiteY58" fmla="*/ 3413031 h 5797003"/>
                      <a:gd name="connsiteX59" fmla="*/ 21772 w 4855029"/>
                      <a:gd name="connsiteY59" fmla="*/ 3478345 h 5797003"/>
                      <a:gd name="connsiteX60" fmla="*/ 10886 w 4855029"/>
                      <a:gd name="connsiteY60" fmla="*/ 3511003 h 5797003"/>
                      <a:gd name="connsiteX61" fmla="*/ 0 w 4855029"/>
                      <a:gd name="connsiteY61" fmla="*/ 3565431 h 5797003"/>
                      <a:gd name="connsiteX62" fmla="*/ 10886 w 4855029"/>
                      <a:gd name="connsiteY62" fmla="*/ 3815803 h 5797003"/>
                      <a:gd name="connsiteX63" fmla="*/ 21772 w 4855029"/>
                      <a:gd name="connsiteY63" fmla="*/ 3848460 h 5797003"/>
                      <a:gd name="connsiteX64" fmla="*/ 65314 w 4855029"/>
                      <a:gd name="connsiteY64" fmla="*/ 3913774 h 5797003"/>
                      <a:gd name="connsiteX65" fmla="*/ 97972 w 4855029"/>
                      <a:gd name="connsiteY65" fmla="*/ 3968203 h 5797003"/>
                      <a:gd name="connsiteX66" fmla="*/ 97972 w 4855029"/>
                      <a:gd name="connsiteY66" fmla="*/ 4066174 h 5797003"/>
                      <a:gd name="connsiteX67" fmla="*/ 54429 w 4855029"/>
                      <a:gd name="connsiteY67" fmla="*/ 4109717 h 5797003"/>
                      <a:gd name="connsiteX68" fmla="*/ 43543 w 4855029"/>
                      <a:gd name="connsiteY68" fmla="*/ 4164145 h 5797003"/>
                      <a:gd name="connsiteX69" fmla="*/ 21772 w 4855029"/>
                      <a:gd name="connsiteY69" fmla="*/ 4251231 h 5797003"/>
                      <a:gd name="connsiteX70" fmla="*/ 32657 w 4855029"/>
                      <a:gd name="connsiteY70" fmla="*/ 4512488 h 5797003"/>
                      <a:gd name="connsiteX71" fmla="*/ 65314 w 4855029"/>
                      <a:gd name="connsiteY71" fmla="*/ 4632231 h 5797003"/>
                      <a:gd name="connsiteX72" fmla="*/ 87086 w 4855029"/>
                      <a:gd name="connsiteY72" fmla="*/ 4654003 h 5797003"/>
                      <a:gd name="connsiteX73" fmla="*/ 141514 w 4855029"/>
                      <a:gd name="connsiteY73" fmla="*/ 4751974 h 5797003"/>
                      <a:gd name="connsiteX74" fmla="*/ 163286 w 4855029"/>
                      <a:gd name="connsiteY74" fmla="*/ 4784631 h 5797003"/>
                      <a:gd name="connsiteX75" fmla="*/ 174172 w 4855029"/>
                      <a:gd name="connsiteY75" fmla="*/ 4817288 h 5797003"/>
                      <a:gd name="connsiteX76" fmla="*/ 217714 w 4855029"/>
                      <a:gd name="connsiteY76" fmla="*/ 4882603 h 5797003"/>
                      <a:gd name="connsiteX77" fmla="*/ 272143 w 4855029"/>
                      <a:gd name="connsiteY77" fmla="*/ 4980574 h 5797003"/>
                      <a:gd name="connsiteX78" fmla="*/ 293914 w 4855029"/>
                      <a:gd name="connsiteY78" fmla="*/ 5013231 h 5797003"/>
                      <a:gd name="connsiteX79" fmla="*/ 326572 w 4855029"/>
                      <a:gd name="connsiteY79" fmla="*/ 5035003 h 5797003"/>
                      <a:gd name="connsiteX80" fmla="*/ 435429 w 4855029"/>
                      <a:gd name="connsiteY80" fmla="*/ 5067660 h 5797003"/>
                      <a:gd name="connsiteX81" fmla="*/ 446314 w 4855029"/>
                      <a:gd name="connsiteY81" fmla="*/ 5132974 h 5797003"/>
                      <a:gd name="connsiteX82" fmla="*/ 489857 w 4855029"/>
                      <a:gd name="connsiteY82" fmla="*/ 5274488 h 5797003"/>
                      <a:gd name="connsiteX83" fmla="*/ 511629 w 4855029"/>
                      <a:gd name="connsiteY83" fmla="*/ 5361574 h 5797003"/>
                      <a:gd name="connsiteX84" fmla="*/ 533400 w 4855029"/>
                      <a:gd name="connsiteY84" fmla="*/ 5394231 h 5797003"/>
                      <a:gd name="connsiteX85" fmla="*/ 555172 w 4855029"/>
                      <a:gd name="connsiteY85" fmla="*/ 5459545 h 5797003"/>
                      <a:gd name="connsiteX86" fmla="*/ 576943 w 4855029"/>
                      <a:gd name="connsiteY86" fmla="*/ 5524860 h 5797003"/>
                      <a:gd name="connsiteX87" fmla="*/ 587829 w 4855029"/>
                      <a:gd name="connsiteY87" fmla="*/ 5557517 h 5797003"/>
                      <a:gd name="connsiteX88" fmla="*/ 609600 w 4855029"/>
                      <a:gd name="connsiteY88" fmla="*/ 5590174 h 5797003"/>
                      <a:gd name="connsiteX89" fmla="*/ 631372 w 4855029"/>
                      <a:gd name="connsiteY89" fmla="*/ 5655488 h 5797003"/>
                      <a:gd name="connsiteX90" fmla="*/ 696686 w 4855029"/>
                      <a:gd name="connsiteY90" fmla="*/ 5709917 h 5797003"/>
                      <a:gd name="connsiteX91" fmla="*/ 827314 w 4855029"/>
                      <a:gd name="connsiteY91" fmla="*/ 5699031 h 5797003"/>
                      <a:gd name="connsiteX92" fmla="*/ 881743 w 4855029"/>
                      <a:gd name="connsiteY92" fmla="*/ 5688145 h 5797003"/>
                      <a:gd name="connsiteX93" fmla="*/ 968829 w 4855029"/>
                      <a:gd name="connsiteY93" fmla="*/ 5699031 h 5797003"/>
                      <a:gd name="connsiteX94" fmla="*/ 1045029 w 4855029"/>
                      <a:gd name="connsiteY94" fmla="*/ 5720803 h 5797003"/>
                      <a:gd name="connsiteX95" fmla="*/ 1110343 w 4855029"/>
                      <a:gd name="connsiteY95" fmla="*/ 5731688 h 5797003"/>
                      <a:gd name="connsiteX96" fmla="*/ 1164772 w 4855029"/>
                      <a:gd name="connsiteY96" fmla="*/ 5742574 h 5797003"/>
                      <a:gd name="connsiteX97" fmla="*/ 1251857 w 4855029"/>
                      <a:gd name="connsiteY97" fmla="*/ 5753460 h 5797003"/>
                      <a:gd name="connsiteX98" fmla="*/ 1306286 w 4855029"/>
                      <a:gd name="connsiteY98" fmla="*/ 5764345 h 5797003"/>
                      <a:gd name="connsiteX99" fmla="*/ 1404257 w 4855029"/>
                      <a:gd name="connsiteY99" fmla="*/ 5775231 h 5797003"/>
                      <a:gd name="connsiteX100" fmla="*/ 1469572 w 4855029"/>
                      <a:gd name="connsiteY100" fmla="*/ 5786117 h 5797003"/>
                      <a:gd name="connsiteX101" fmla="*/ 1578429 w 4855029"/>
                      <a:gd name="connsiteY101" fmla="*/ 5797003 h 5797003"/>
                      <a:gd name="connsiteX102" fmla="*/ 1981200 w 4855029"/>
                      <a:gd name="connsiteY102" fmla="*/ 5786117 h 5797003"/>
                      <a:gd name="connsiteX103" fmla="*/ 2144486 w 4855029"/>
                      <a:gd name="connsiteY103" fmla="*/ 5753460 h 5797003"/>
                      <a:gd name="connsiteX104" fmla="*/ 2144486 w 4855029"/>
                      <a:gd name="connsiteY104" fmla="*/ 5753460 h 5797003"/>
                      <a:gd name="connsiteX105" fmla="*/ 2253343 w 4855029"/>
                      <a:gd name="connsiteY105" fmla="*/ 5742574 h 5797003"/>
                      <a:gd name="connsiteX106" fmla="*/ 2286000 w 4855029"/>
                      <a:gd name="connsiteY106" fmla="*/ 5731688 h 5797003"/>
                      <a:gd name="connsiteX107" fmla="*/ 2383972 w 4855029"/>
                      <a:gd name="connsiteY107" fmla="*/ 5709917 h 5797003"/>
                      <a:gd name="connsiteX108" fmla="*/ 2416629 w 4855029"/>
                      <a:gd name="connsiteY108" fmla="*/ 5699031 h 5797003"/>
                      <a:gd name="connsiteX109" fmla="*/ 2503714 w 4855029"/>
                      <a:gd name="connsiteY109" fmla="*/ 5677260 h 5797003"/>
                      <a:gd name="connsiteX110" fmla="*/ 2536372 w 4855029"/>
                      <a:gd name="connsiteY110" fmla="*/ 5666374 h 5797003"/>
                      <a:gd name="connsiteX111" fmla="*/ 2601686 w 4855029"/>
                      <a:gd name="connsiteY111" fmla="*/ 5655488 h 5797003"/>
                      <a:gd name="connsiteX112" fmla="*/ 2667000 w 4855029"/>
                      <a:gd name="connsiteY112" fmla="*/ 5633717 h 5797003"/>
                      <a:gd name="connsiteX113" fmla="*/ 2732314 w 4855029"/>
                      <a:gd name="connsiteY113" fmla="*/ 5622831 h 5797003"/>
                      <a:gd name="connsiteX114" fmla="*/ 2764972 w 4855029"/>
                      <a:gd name="connsiteY114" fmla="*/ 5611945 h 5797003"/>
                      <a:gd name="connsiteX115" fmla="*/ 2808514 w 4855029"/>
                      <a:gd name="connsiteY115" fmla="*/ 5601060 h 5797003"/>
                      <a:gd name="connsiteX116" fmla="*/ 2895600 w 4855029"/>
                      <a:gd name="connsiteY116" fmla="*/ 5579288 h 5797003"/>
                      <a:gd name="connsiteX117" fmla="*/ 2982686 w 4855029"/>
                      <a:gd name="connsiteY117" fmla="*/ 5535745 h 5797003"/>
                      <a:gd name="connsiteX118" fmla="*/ 3015343 w 4855029"/>
                      <a:gd name="connsiteY118" fmla="*/ 5524860 h 5797003"/>
                      <a:gd name="connsiteX119" fmla="*/ 3048000 w 4855029"/>
                      <a:gd name="connsiteY119" fmla="*/ 5513974 h 5797003"/>
                      <a:gd name="connsiteX120" fmla="*/ 3091543 w 4855029"/>
                      <a:gd name="connsiteY120" fmla="*/ 5503088 h 5797003"/>
                      <a:gd name="connsiteX121" fmla="*/ 3189514 w 4855029"/>
                      <a:gd name="connsiteY121" fmla="*/ 5470431 h 5797003"/>
                      <a:gd name="connsiteX122" fmla="*/ 3222172 w 4855029"/>
                      <a:gd name="connsiteY122" fmla="*/ 5459545 h 5797003"/>
                      <a:gd name="connsiteX123" fmla="*/ 3287486 w 4855029"/>
                      <a:gd name="connsiteY123" fmla="*/ 5416003 h 5797003"/>
                      <a:gd name="connsiteX124" fmla="*/ 3352800 w 4855029"/>
                      <a:gd name="connsiteY124" fmla="*/ 5394231 h 5797003"/>
                      <a:gd name="connsiteX125" fmla="*/ 3385457 w 4855029"/>
                      <a:gd name="connsiteY125" fmla="*/ 5383345 h 5797003"/>
                      <a:gd name="connsiteX126" fmla="*/ 3429000 w 4855029"/>
                      <a:gd name="connsiteY126" fmla="*/ 5372460 h 5797003"/>
                      <a:gd name="connsiteX127" fmla="*/ 3646714 w 4855029"/>
                      <a:gd name="connsiteY127" fmla="*/ 5383345 h 5797003"/>
                      <a:gd name="connsiteX128" fmla="*/ 4354286 w 4855029"/>
                      <a:gd name="connsiteY128" fmla="*/ 5405117 h 5797003"/>
                      <a:gd name="connsiteX129" fmla="*/ 4430486 w 4855029"/>
                      <a:gd name="connsiteY129" fmla="*/ 5416003 h 5797003"/>
                      <a:gd name="connsiteX130" fmla="*/ 4626429 w 4855029"/>
                      <a:gd name="connsiteY130" fmla="*/ 5405117 h 5797003"/>
                      <a:gd name="connsiteX131" fmla="*/ 4659086 w 4855029"/>
                      <a:gd name="connsiteY131" fmla="*/ 5394231 h 5797003"/>
                      <a:gd name="connsiteX132" fmla="*/ 4691743 w 4855029"/>
                      <a:gd name="connsiteY132" fmla="*/ 5328917 h 5797003"/>
                      <a:gd name="connsiteX133" fmla="*/ 4724400 w 4855029"/>
                      <a:gd name="connsiteY133" fmla="*/ 5318031 h 5797003"/>
                      <a:gd name="connsiteX134" fmla="*/ 4746172 w 4855029"/>
                      <a:gd name="connsiteY134" fmla="*/ 5285374 h 5797003"/>
                      <a:gd name="connsiteX135" fmla="*/ 4757057 w 4855029"/>
                      <a:gd name="connsiteY135" fmla="*/ 5252717 h 5797003"/>
                      <a:gd name="connsiteX136" fmla="*/ 4778829 w 4855029"/>
                      <a:gd name="connsiteY136" fmla="*/ 5230945 h 5797003"/>
                      <a:gd name="connsiteX137" fmla="*/ 4789714 w 4855029"/>
                      <a:gd name="connsiteY137" fmla="*/ 5187403 h 5797003"/>
                      <a:gd name="connsiteX138" fmla="*/ 4811486 w 4855029"/>
                      <a:gd name="connsiteY138" fmla="*/ 5122088 h 5797003"/>
                      <a:gd name="connsiteX139" fmla="*/ 4833257 w 4855029"/>
                      <a:gd name="connsiteY139" fmla="*/ 5013231 h 5797003"/>
                      <a:gd name="connsiteX140" fmla="*/ 4855029 w 4855029"/>
                      <a:gd name="connsiteY140" fmla="*/ 4937031 h 5797003"/>
                      <a:gd name="connsiteX141" fmla="*/ 4844143 w 4855029"/>
                      <a:gd name="connsiteY141" fmla="*/ 4762860 h 5797003"/>
                      <a:gd name="connsiteX142" fmla="*/ 4833257 w 4855029"/>
                      <a:gd name="connsiteY142" fmla="*/ 4643117 h 5797003"/>
                      <a:gd name="connsiteX143" fmla="*/ 4855029 w 4855029"/>
                      <a:gd name="connsiteY143" fmla="*/ 4327431 h 5797003"/>
                      <a:gd name="connsiteX144" fmla="*/ 4844143 w 4855029"/>
                      <a:gd name="connsiteY144" fmla="*/ 3935545 h 5797003"/>
                      <a:gd name="connsiteX145" fmla="*/ 4833257 w 4855029"/>
                      <a:gd name="connsiteY145" fmla="*/ 3870231 h 5797003"/>
                      <a:gd name="connsiteX146" fmla="*/ 4822372 w 4855029"/>
                      <a:gd name="connsiteY146" fmla="*/ 3391260 h 5797003"/>
                      <a:gd name="connsiteX147" fmla="*/ 4800600 w 4855029"/>
                      <a:gd name="connsiteY147" fmla="*/ 3358603 h 5797003"/>
                      <a:gd name="connsiteX148" fmla="*/ 4757057 w 4855029"/>
                      <a:gd name="connsiteY148" fmla="*/ 3260631 h 5797003"/>
                      <a:gd name="connsiteX149" fmla="*/ 4713514 w 4855029"/>
                      <a:gd name="connsiteY149" fmla="*/ 3206203 h 5797003"/>
                      <a:gd name="connsiteX150" fmla="*/ 4691743 w 4855029"/>
                      <a:gd name="connsiteY150" fmla="*/ 3173545 h 5797003"/>
                      <a:gd name="connsiteX151" fmla="*/ 4593772 w 4855029"/>
                      <a:gd name="connsiteY151" fmla="*/ 3130003 h 5797003"/>
                      <a:gd name="connsiteX152" fmla="*/ 4561114 w 4855029"/>
                      <a:gd name="connsiteY152" fmla="*/ 3119117 h 5797003"/>
                      <a:gd name="connsiteX153" fmla="*/ 4125686 w 4855029"/>
                      <a:gd name="connsiteY153" fmla="*/ 3097345 h 5797003"/>
                      <a:gd name="connsiteX154" fmla="*/ 3951514 w 4855029"/>
                      <a:gd name="connsiteY154" fmla="*/ 3075574 h 5797003"/>
                      <a:gd name="connsiteX155" fmla="*/ 3668486 w 4855029"/>
                      <a:gd name="connsiteY155" fmla="*/ 3064688 h 5797003"/>
                      <a:gd name="connsiteX156" fmla="*/ 3559629 w 4855029"/>
                      <a:gd name="connsiteY156" fmla="*/ 3053803 h 5797003"/>
                      <a:gd name="connsiteX157" fmla="*/ 3526972 w 4855029"/>
                      <a:gd name="connsiteY157" fmla="*/ 3042917 h 5797003"/>
                      <a:gd name="connsiteX158" fmla="*/ 3505200 w 4855029"/>
                      <a:gd name="connsiteY158" fmla="*/ 3021145 h 5797003"/>
                      <a:gd name="connsiteX159" fmla="*/ 3472543 w 4855029"/>
                      <a:gd name="connsiteY159" fmla="*/ 2955831 h 5797003"/>
                      <a:gd name="connsiteX160" fmla="*/ 3450772 w 4855029"/>
                      <a:gd name="connsiteY160" fmla="*/ 2868745 h 5797003"/>
                      <a:gd name="connsiteX161" fmla="*/ 3429000 w 4855029"/>
                      <a:gd name="connsiteY161" fmla="*/ 2846974 h 5797003"/>
                      <a:gd name="connsiteX162" fmla="*/ 3418114 w 4855029"/>
                      <a:gd name="connsiteY162" fmla="*/ 2814317 h 5797003"/>
                      <a:gd name="connsiteX163" fmla="*/ 3396343 w 4855029"/>
                      <a:gd name="connsiteY163" fmla="*/ 2792545 h 5797003"/>
                      <a:gd name="connsiteX164" fmla="*/ 3374572 w 4855029"/>
                      <a:gd name="connsiteY164" fmla="*/ 2727231 h 5797003"/>
                      <a:gd name="connsiteX165" fmla="*/ 3352800 w 4855029"/>
                      <a:gd name="connsiteY165" fmla="*/ 2661917 h 5797003"/>
                      <a:gd name="connsiteX166" fmla="*/ 3341914 w 4855029"/>
                      <a:gd name="connsiteY166" fmla="*/ 2629260 h 5797003"/>
                      <a:gd name="connsiteX167" fmla="*/ 3331029 w 4855029"/>
                      <a:gd name="connsiteY167" fmla="*/ 2585717 h 5797003"/>
                      <a:gd name="connsiteX168" fmla="*/ 3309257 w 4855029"/>
                      <a:gd name="connsiteY168" fmla="*/ 2520403 h 5797003"/>
                      <a:gd name="connsiteX169" fmla="*/ 3298372 w 4855029"/>
                      <a:gd name="connsiteY169" fmla="*/ 2476860 h 5797003"/>
                      <a:gd name="connsiteX170" fmla="*/ 3265714 w 4855029"/>
                      <a:gd name="connsiteY170" fmla="*/ 2422431 h 5797003"/>
                      <a:gd name="connsiteX171" fmla="*/ 3233057 w 4855029"/>
                      <a:gd name="connsiteY171" fmla="*/ 2411545 h 5797003"/>
                      <a:gd name="connsiteX172" fmla="*/ 3222172 w 4855029"/>
                      <a:gd name="connsiteY172" fmla="*/ 2378888 h 5797003"/>
                      <a:gd name="connsiteX173" fmla="*/ 3189514 w 4855029"/>
                      <a:gd name="connsiteY173" fmla="*/ 2346231 h 5797003"/>
                      <a:gd name="connsiteX174" fmla="*/ 3156857 w 4855029"/>
                      <a:gd name="connsiteY174" fmla="*/ 2302688 h 5797003"/>
                      <a:gd name="connsiteX175" fmla="*/ 3135086 w 4855029"/>
                      <a:gd name="connsiteY175" fmla="*/ 2270031 h 5797003"/>
                      <a:gd name="connsiteX176" fmla="*/ 3091543 w 4855029"/>
                      <a:gd name="connsiteY176" fmla="*/ 2193831 h 5797003"/>
                      <a:gd name="connsiteX177" fmla="*/ 3037114 w 4855029"/>
                      <a:gd name="connsiteY177" fmla="*/ 2150288 h 5797003"/>
                      <a:gd name="connsiteX178" fmla="*/ 2993572 w 4855029"/>
                      <a:gd name="connsiteY178" fmla="*/ 2084974 h 5797003"/>
                      <a:gd name="connsiteX179" fmla="*/ 2960914 w 4855029"/>
                      <a:gd name="connsiteY179" fmla="*/ 2063203 h 5797003"/>
                      <a:gd name="connsiteX180" fmla="*/ 2884714 w 4855029"/>
                      <a:gd name="connsiteY180" fmla="*/ 1976117 h 5797003"/>
                      <a:gd name="connsiteX181" fmla="*/ 2873829 w 4855029"/>
                      <a:gd name="connsiteY181" fmla="*/ 1943460 h 5797003"/>
                      <a:gd name="connsiteX182" fmla="*/ 2819400 w 4855029"/>
                      <a:gd name="connsiteY182" fmla="*/ 1889031 h 5797003"/>
                      <a:gd name="connsiteX183" fmla="*/ 2786743 w 4855029"/>
                      <a:gd name="connsiteY183" fmla="*/ 1823717 h 5797003"/>
                      <a:gd name="connsiteX184" fmla="*/ 2743200 w 4855029"/>
                      <a:gd name="connsiteY184" fmla="*/ 1780174 h 5797003"/>
                      <a:gd name="connsiteX185" fmla="*/ 2699657 w 4855029"/>
                      <a:gd name="connsiteY185" fmla="*/ 1725745 h 5797003"/>
                      <a:gd name="connsiteX186" fmla="*/ 2645229 w 4855029"/>
                      <a:gd name="connsiteY186" fmla="*/ 1627774 h 5797003"/>
                      <a:gd name="connsiteX187" fmla="*/ 2579914 w 4855029"/>
                      <a:gd name="connsiteY187" fmla="*/ 1551574 h 5797003"/>
                      <a:gd name="connsiteX188" fmla="*/ 2547257 w 4855029"/>
                      <a:gd name="connsiteY188" fmla="*/ 1529803 h 5797003"/>
                      <a:gd name="connsiteX189" fmla="*/ 2503714 w 4855029"/>
                      <a:gd name="connsiteY189" fmla="*/ 1486260 h 5797003"/>
                      <a:gd name="connsiteX190" fmla="*/ 2481943 w 4855029"/>
                      <a:gd name="connsiteY190" fmla="*/ 1464488 h 5797003"/>
                      <a:gd name="connsiteX191" fmla="*/ 2438400 w 4855029"/>
                      <a:gd name="connsiteY191" fmla="*/ 1410060 h 5797003"/>
                      <a:gd name="connsiteX192" fmla="*/ 2427514 w 4855029"/>
                      <a:gd name="connsiteY192" fmla="*/ 1377403 h 5797003"/>
                      <a:gd name="connsiteX193" fmla="*/ 2394857 w 4855029"/>
                      <a:gd name="connsiteY193" fmla="*/ 1366517 h 5797003"/>
                      <a:gd name="connsiteX194" fmla="*/ 2373086 w 4855029"/>
                      <a:gd name="connsiteY194" fmla="*/ 1344745 h 5797003"/>
                      <a:gd name="connsiteX195" fmla="*/ 2329543 w 4855029"/>
                      <a:gd name="connsiteY195" fmla="*/ 1322974 h 5797003"/>
                      <a:gd name="connsiteX196" fmla="*/ 2286000 w 4855029"/>
                      <a:gd name="connsiteY196" fmla="*/ 1225003 h 5797003"/>
                      <a:gd name="connsiteX197" fmla="*/ 2264229 w 4855029"/>
                      <a:gd name="connsiteY197" fmla="*/ 1159688 h 5797003"/>
                      <a:gd name="connsiteX198" fmla="*/ 2188029 w 4855029"/>
                      <a:gd name="connsiteY198" fmla="*/ 1094374 h 5797003"/>
                      <a:gd name="connsiteX199" fmla="*/ 2122714 w 4855029"/>
                      <a:gd name="connsiteY199" fmla="*/ 1072603 h 5797003"/>
                      <a:gd name="connsiteX200" fmla="*/ 2057400 w 4855029"/>
                      <a:gd name="connsiteY200" fmla="*/ 1018174 h 5797003"/>
                      <a:gd name="connsiteX201" fmla="*/ 2046514 w 4855029"/>
                      <a:gd name="connsiteY201" fmla="*/ 985517 h 5797003"/>
                      <a:gd name="connsiteX202" fmla="*/ 2024743 w 4855029"/>
                      <a:gd name="connsiteY202" fmla="*/ 952860 h 5797003"/>
                      <a:gd name="connsiteX203" fmla="*/ 2013857 w 4855029"/>
                      <a:gd name="connsiteY203" fmla="*/ 920203 h 5797003"/>
                      <a:gd name="connsiteX204" fmla="*/ 1992086 w 4855029"/>
                      <a:gd name="connsiteY204" fmla="*/ 887545 h 5797003"/>
                      <a:gd name="connsiteX205" fmla="*/ 1948543 w 4855029"/>
                      <a:gd name="connsiteY205" fmla="*/ 789574 h 5797003"/>
                      <a:gd name="connsiteX206" fmla="*/ 1915886 w 4855029"/>
                      <a:gd name="connsiteY206" fmla="*/ 767803 h 5797003"/>
                      <a:gd name="connsiteX207" fmla="*/ 1850572 w 4855029"/>
                      <a:gd name="connsiteY207" fmla="*/ 680717 h 5797003"/>
                      <a:gd name="connsiteX208" fmla="*/ 1807029 w 4855029"/>
                      <a:gd name="connsiteY208" fmla="*/ 615403 h 5797003"/>
                      <a:gd name="connsiteX209" fmla="*/ 1785257 w 4855029"/>
                      <a:gd name="connsiteY209" fmla="*/ 550088 h 5797003"/>
                      <a:gd name="connsiteX210" fmla="*/ 1774372 w 4855029"/>
                      <a:gd name="connsiteY210" fmla="*/ 517431 h 5797003"/>
                      <a:gd name="connsiteX211" fmla="*/ 1730829 w 4855029"/>
                      <a:gd name="connsiteY211" fmla="*/ 419460 h 5797003"/>
                      <a:gd name="connsiteX212" fmla="*/ 1709057 w 4855029"/>
                      <a:gd name="connsiteY212" fmla="*/ 354145 h 5797003"/>
                      <a:gd name="connsiteX213" fmla="*/ 1698172 w 4855029"/>
                      <a:gd name="connsiteY213" fmla="*/ 321488 h 5797003"/>
                      <a:gd name="connsiteX214" fmla="*/ 1676400 w 4855029"/>
                      <a:gd name="connsiteY214" fmla="*/ 299717 h 5797003"/>
                      <a:gd name="connsiteX215" fmla="*/ 1632857 w 4855029"/>
                      <a:gd name="connsiteY215" fmla="*/ 212631 h 5797003"/>
                      <a:gd name="connsiteX216" fmla="*/ 1621972 w 4855029"/>
                      <a:gd name="connsiteY216" fmla="*/ 179974 h 5797003"/>
                      <a:gd name="connsiteX217" fmla="*/ 1600200 w 4855029"/>
                      <a:gd name="connsiteY217" fmla="*/ 103774 h 5797003"/>
                      <a:gd name="connsiteX218" fmla="*/ 1578429 w 4855029"/>
                      <a:gd name="connsiteY218" fmla="*/ 71117 h 5797003"/>
                      <a:gd name="connsiteX219" fmla="*/ 1567543 w 4855029"/>
                      <a:gd name="connsiteY219" fmla="*/ 38460 h 5797003"/>
                      <a:gd name="connsiteX220" fmla="*/ 1513114 w 4855029"/>
                      <a:gd name="connsiteY220" fmla="*/ 5803 h 5797003"/>
                      <a:gd name="connsiteX221" fmla="*/ 1317172 w 4855029"/>
                      <a:gd name="connsiteY221" fmla="*/ 38460 h 5797003"/>
                      <a:gd name="connsiteX222" fmla="*/ 1306286 w 4855029"/>
                      <a:gd name="connsiteY222" fmla="*/ 71117 h 5797003"/>
                      <a:gd name="connsiteX223" fmla="*/ 1295400 w 4855029"/>
                      <a:gd name="connsiteY223" fmla="*/ 92888 h 579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4855029" h="5797003">
                        <a:moveTo>
                          <a:pt x="1404257" y="49345"/>
                        </a:moveTo>
                        <a:cubicBezTo>
                          <a:pt x="1386114" y="56602"/>
                          <a:pt x="1368125" y="64256"/>
                          <a:pt x="1349829" y="71117"/>
                        </a:cubicBezTo>
                        <a:cubicBezTo>
                          <a:pt x="1339085" y="75146"/>
                          <a:pt x="1327011" y="76099"/>
                          <a:pt x="1317172" y="82003"/>
                        </a:cubicBezTo>
                        <a:cubicBezTo>
                          <a:pt x="1308371" y="87283"/>
                          <a:pt x="1304201" y="98494"/>
                          <a:pt x="1295400" y="103774"/>
                        </a:cubicBezTo>
                        <a:cubicBezTo>
                          <a:pt x="1285561" y="109678"/>
                          <a:pt x="1273006" y="109528"/>
                          <a:pt x="1262743" y="114660"/>
                        </a:cubicBezTo>
                        <a:cubicBezTo>
                          <a:pt x="1251041" y="120511"/>
                          <a:pt x="1240972" y="129174"/>
                          <a:pt x="1230086" y="136431"/>
                        </a:cubicBezTo>
                        <a:cubicBezTo>
                          <a:pt x="1226457" y="147317"/>
                          <a:pt x="1225869" y="159751"/>
                          <a:pt x="1219200" y="169088"/>
                        </a:cubicBezTo>
                        <a:cubicBezTo>
                          <a:pt x="1207269" y="185791"/>
                          <a:pt x="1175657" y="212631"/>
                          <a:pt x="1175657" y="212631"/>
                        </a:cubicBezTo>
                        <a:cubicBezTo>
                          <a:pt x="1172029" y="223517"/>
                          <a:pt x="1170675" y="235449"/>
                          <a:pt x="1164772" y="245288"/>
                        </a:cubicBezTo>
                        <a:cubicBezTo>
                          <a:pt x="1159492" y="254089"/>
                          <a:pt x="1147590" y="257880"/>
                          <a:pt x="1143000" y="267060"/>
                        </a:cubicBezTo>
                        <a:cubicBezTo>
                          <a:pt x="1132737" y="287586"/>
                          <a:pt x="1128486" y="310603"/>
                          <a:pt x="1121229" y="332374"/>
                        </a:cubicBezTo>
                        <a:cubicBezTo>
                          <a:pt x="1100878" y="393427"/>
                          <a:pt x="1113132" y="353875"/>
                          <a:pt x="1088572" y="452117"/>
                        </a:cubicBezTo>
                        <a:cubicBezTo>
                          <a:pt x="1084943" y="466631"/>
                          <a:pt x="1082417" y="481467"/>
                          <a:pt x="1077686" y="495660"/>
                        </a:cubicBezTo>
                        <a:cubicBezTo>
                          <a:pt x="1074057" y="506546"/>
                          <a:pt x="1069289" y="517116"/>
                          <a:pt x="1066800" y="528317"/>
                        </a:cubicBezTo>
                        <a:cubicBezTo>
                          <a:pt x="1062012" y="549863"/>
                          <a:pt x="1059543" y="571860"/>
                          <a:pt x="1055914" y="593631"/>
                        </a:cubicBezTo>
                        <a:cubicBezTo>
                          <a:pt x="1059543" y="691602"/>
                          <a:pt x="1060278" y="789724"/>
                          <a:pt x="1066800" y="887545"/>
                        </a:cubicBezTo>
                        <a:cubicBezTo>
                          <a:pt x="1069135" y="922575"/>
                          <a:pt x="1085787" y="922102"/>
                          <a:pt x="1099457" y="952860"/>
                        </a:cubicBezTo>
                        <a:cubicBezTo>
                          <a:pt x="1108778" y="973831"/>
                          <a:pt x="1113972" y="996403"/>
                          <a:pt x="1121229" y="1018174"/>
                        </a:cubicBezTo>
                        <a:lnTo>
                          <a:pt x="1143000" y="1083488"/>
                        </a:lnTo>
                        <a:cubicBezTo>
                          <a:pt x="1146629" y="1094374"/>
                          <a:pt x="1145772" y="1108031"/>
                          <a:pt x="1153886" y="1116145"/>
                        </a:cubicBezTo>
                        <a:lnTo>
                          <a:pt x="1175657" y="1137917"/>
                        </a:lnTo>
                        <a:cubicBezTo>
                          <a:pt x="1200675" y="1212967"/>
                          <a:pt x="1181202" y="1187003"/>
                          <a:pt x="1219200" y="1225003"/>
                        </a:cubicBezTo>
                        <a:cubicBezTo>
                          <a:pt x="1222829" y="1235889"/>
                          <a:pt x="1224954" y="1247397"/>
                          <a:pt x="1230086" y="1257660"/>
                        </a:cubicBezTo>
                        <a:cubicBezTo>
                          <a:pt x="1243819" y="1285126"/>
                          <a:pt x="1253377" y="1291837"/>
                          <a:pt x="1273629" y="1312088"/>
                        </a:cubicBezTo>
                        <a:cubicBezTo>
                          <a:pt x="1298645" y="1387140"/>
                          <a:pt x="1279172" y="1361176"/>
                          <a:pt x="1317172" y="1399174"/>
                        </a:cubicBezTo>
                        <a:cubicBezTo>
                          <a:pt x="1320800" y="1410060"/>
                          <a:pt x="1322154" y="1421992"/>
                          <a:pt x="1328057" y="1431831"/>
                        </a:cubicBezTo>
                        <a:cubicBezTo>
                          <a:pt x="1333337" y="1440632"/>
                          <a:pt x="1343418" y="1445589"/>
                          <a:pt x="1349829" y="1453603"/>
                        </a:cubicBezTo>
                        <a:cubicBezTo>
                          <a:pt x="1404753" y="1522258"/>
                          <a:pt x="1340807" y="1455468"/>
                          <a:pt x="1393372" y="1508031"/>
                        </a:cubicBezTo>
                        <a:cubicBezTo>
                          <a:pt x="1400629" y="1529802"/>
                          <a:pt x="1398916" y="1557118"/>
                          <a:pt x="1415143" y="1573345"/>
                        </a:cubicBezTo>
                        <a:lnTo>
                          <a:pt x="1458686" y="1616888"/>
                        </a:lnTo>
                        <a:cubicBezTo>
                          <a:pt x="1462315" y="1627774"/>
                          <a:pt x="1463668" y="1639706"/>
                          <a:pt x="1469572" y="1649545"/>
                        </a:cubicBezTo>
                        <a:cubicBezTo>
                          <a:pt x="1474852" y="1658346"/>
                          <a:pt x="1484932" y="1663303"/>
                          <a:pt x="1491343" y="1671317"/>
                        </a:cubicBezTo>
                        <a:cubicBezTo>
                          <a:pt x="1546261" y="1739966"/>
                          <a:pt x="1482326" y="1673187"/>
                          <a:pt x="1534886" y="1725745"/>
                        </a:cubicBezTo>
                        <a:cubicBezTo>
                          <a:pt x="1559392" y="1799264"/>
                          <a:pt x="1531112" y="1708764"/>
                          <a:pt x="1556657" y="1823717"/>
                        </a:cubicBezTo>
                        <a:cubicBezTo>
                          <a:pt x="1559146" y="1834918"/>
                          <a:pt x="1564760" y="1845242"/>
                          <a:pt x="1567543" y="1856374"/>
                        </a:cubicBezTo>
                        <a:cubicBezTo>
                          <a:pt x="1572031" y="1874324"/>
                          <a:pt x="1574269" y="1892775"/>
                          <a:pt x="1578429" y="1910803"/>
                        </a:cubicBezTo>
                        <a:cubicBezTo>
                          <a:pt x="1585157" y="1939958"/>
                          <a:pt x="1600200" y="1997888"/>
                          <a:pt x="1600200" y="1997888"/>
                        </a:cubicBezTo>
                        <a:cubicBezTo>
                          <a:pt x="1606899" y="2064879"/>
                          <a:pt x="1622530" y="2148613"/>
                          <a:pt x="1600200" y="2215603"/>
                        </a:cubicBezTo>
                        <a:cubicBezTo>
                          <a:pt x="1595246" y="2230465"/>
                          <a:pt x="1547283" y="2244879"/>
                          <a:pt x="1534886" y="2248260"/>
                        </a:cubicBezTo>
                        <a:cubicBezTo>
                          <a:pt x="1414195" y="2281175"/>
                          <a:pt x="1458196" y="2268257"/>
                          <a:pt x="1306286" y="2280917"/>
                        </a:cubicBezTo>
                        <a:cubicBezTo>
                          <a:pt x="935308" y="2311833"/>
                          <a:pt x="1429615" y="2287683"/>
                          <a:pt x="544286" y="2302688"/>
                        </a:cubicBezTo>
                        <a:cubicBezTo>
                          <a:pt x="456338" y="2317346"/>
                          <a:pt x="499908" y="2306595"/>
                          <a:pt x="413657" y="2335345"/>
                        </a:cubicBezTo>
                        <a:cubicBezTo>
                          <a:pt x="402771" y="2338974"/>
                          <a:pt x="390547" y="2339866"/>
                          <a:pt x="381000" y="2346231"/>
                        </a:cubicBezTo>
                        <a:cubicBezTo>
                          <a:pt x="370114" y="2353488"/>
                          <a:pt x="358989" y="2360399"/>
                          <a:pt x="348343" y="2368003"/>
                        </a:cubicBezTo>
                        <a:cubicBezTo>
                          <a:pt x="333580" y="2378548"/>
                          <a:pt x="317629" y="2387831"/>
                          <a:pt x="304800" y="2400660"/>
                        </a:cubicBezTo>
                        <a:cubicBezTo>
                          <a:pt x="291971" y="2413489"/>
                          <a:pt x="284972" y="2431374"/>
                          <a:pt x="272143" y="2444203"/>
                        </a:cubicBezTo>
                        <a:cubicBezTo>
                          <a:pt x="200068" y="2516278"/>
                          <a:pt x="255189" y="2438421"/>
                          <a:pt x="195943" y="2509517"/>
                        </a:cubicBezTo>
                        <a:cubicBezTo>
                          <a:pt x="156947" y="2556312"/>
                          <a:pt x="187834" y="2525736"/>
                          <a:pt x="163286" y="2574831"/>
                        </a:cubicBezTo>
                        <a:cubicBezTo>
                          <a:pt x="157435" y="2586533"/>
                          <a:pt x="148771" y="2596602"/>
                          <a:pt x="141514" y="2607488"/>
                        </a:cubicBezTo>
                        <a:cubicBezTo>
                          <a:pt x="137886" y="2629260"/>
                          <a:pt x="135417" y="2651257"/>
                          <a:pt x="130629" y="2672803"/>
                        </a:cubicBezTo>
                        <a:cubicBezTo>
                          <a:pt x="128140" y="2684004"/>
                          <a:pt x="122526" y="2694328"/>
                          <a:pt x="119743" y="2705460"/>
                        </a:cubicBezTo>
                        <a:cubicBezTo>
                          <a:pt x="115255" y="2723410"/>
                          <a:pt x="112486" y="2741745"/>
                          <a:pt x="108857" y="2759888"/>
                        </a:cubicBezTo>
                        <a:cubicBezTo>
                          <a:pt x="112486" y="2785288"/>
                          <a:pt x="113974" y="2811087"/>
                          <a:pt x="119743" y="2836088"/>
                        </a:cubicBezTo>
                        <a:cubicBezTo>
                          <a:pt x="124903" y="2858450"/>
                          <a:pt x="137013" y="2878899"/>
                          <a:pt x="141514" y="2901403"/>
                        </a:cubicBezTo>
                        <a:lnTo>
                          <a:pt x="152400" y="2955831"/>
                        </a:lnTo>
                        <a:cubicBezTo>
                          <a:pt x="148771" y="3024774"/>
                          <a:pt x="147764" y="3093905"/>
                          <a:pt x="141514" y="3162660"/>
                        </a:cubicBezTo>
                        <a:cubicBezTo>
                          <a:pt x="140475" y="3174087"/>
                          <a:pt x="136533" y="3185478"/>
                          <a:pt x="130629" y="3195317"/>
                        </a:cubicBezTo>
                        <a:cubicBezTo>
                          <a:pt x="125349" y="3204118"/>
                          <a:pt x="116114" y="3209831"/>
                          <a:pt x="108857" y="3217088"/>
                        </a:cubicBezTo>
                        <a:lnTo>
                          <a:pt x="43543" y="3413031"/>
                        </a:lnTo>
                        <a:lnTo>
                          <a:pt x="21772" y="3478345"/>
                        </a:lnTo>
                        <a:cubicBezTo>
                          <a:pt x="18143" y="3489231"/>
                          <a:pt x="13136" y="3499751"/>
                          <a:pt x="10886" y="3511003"/>
                        </a:cubicBezTo>
                        <a:lnTo>
                          <a:pt x="0" y="3565431"/>
                        </a:lnTo>
                        <a:cubicBezTo>
                          <a:pt x="3629" y="3648888"/>
                          <a:pt x="4479" y="3732513"/>
                          <a:pt x="10886" y="3815803"/>
                        </a:cubicBezTo>
                        <a:cubicBezTo>
                          <a:pt x="11766" y="3827244"/>
                          <a:pt x="16199" y="3838429"/>
                          <a:pt x="21772" y="3848460"/>
                        </a:cubicBezTo>
                        <a:cubicBezTo>
                          <a:pt x="34479" y="3871333"/>
                          <a:pt x="57039" y="3888951"/>
                          <a:pt x="65314" y="3913774"/>
                        </a:cubicBezTo>
                        <a:cubicBezTo>
                          <a:pt x="79446" y="3956168"/>
                          <a:pt x="68086" y="3938317"/>
                          <a:pt x="97972" y="3968203"/>
                        </a:cubicBezTo>
                        <a:cubicBezTo>
                          <a:pt x="110524" y="4005863"/>
                          <a:pt x="120961" y="4020196"/>
                          <a:pt x="97972" y="4066174"/>
                        </a:cubicBezTo>
                        <a:cubicBezTo>
                          <a:pt x="88792" y="4084533"/>
                          <a:pt x="54429" y="4109717"/>
                          <a:pt x="54429" y="4109717"/>
                        </a:cubicBezTo>
                        <a:cubicBezTo>
                          <a:pt x="50800" y="4127860"/>
                          <a:pt x="47703" y="4146117"/>
                          <a:pt x="43543" y="4164145"/>
                        </a:cubicBezTo>
                        <a:cubicBezTo>
                          <a:pt x="36815" y="4193301"/>
                          <a:pt x="21772" y="4251231"/>
                          <a:pt x="21772" y="4251231"/>
                        </a:cubicBezTo>
                        <a:cubicBezTo>
                          <a:pt x="25400" y="4338317"/>
                          <a:pt x="26660" y="4425533"/>
                          <a:pt x="32657" y="4512488"/>
                        </a:cubicBezTo>
                        <a:cubicBezTo>
                          <a:pt x="33917" y="4530753"/>
                          <a:pt x="55214" y="4622131"/>
                          <a:pt x="65314" y="4632231"/>
                        </a:cubicBezTo>
                        <a:lnTo>
                          <a:pt x="87086" y="4654003"/>
                        </a:lnTo>
                        <a:cubicBezTo>
                          <a:pt x="106246" y="4711482"/>
                          <a:pt x="91608" y="4677115"/>
                          <a:pt x="141514" y="4751974"/>
                        </a:cubicBezTo>
                        <a:cubicBezTo>
                          <a:pt x="148771" y="4762860"/>
                          <a:pt x="159149" y="4772219"/>
                          <a:pt x="163286" y="4784631"/>
                        </a:cubicBezTo>
                        <a:cubicBezTo>
                          <a:pt x="166915" y="4795517"/>
                          <a:pt x="168600" y="4807257"/>
                          <a:pt x="174172" y="4817288"/>
                        </a:cubicBezTo>
                        <a:cubicBezTo>
                          <a:pt x="186879" y="4840161"/>
                          <a:pt x="209439" y="4857780"/>
                          <a:pt x="217714" y="4882603"/>
                        </a:cubicBezTo>
                        <a:cubicBezTo>
                          <a:pt x="236875" y="4940084"/>
                          <a:pt x="222235" y="4905711"/>
                          <a:pt x="272143" y="4980574"/>
                        </a:cubicBezTo>
                        <a:cubicBezTo>
                          <a:pt x="279400" y="4991460"/>
                          <a:pt x="283028" y="5005974"/>
                          <a:pt x="293914" y="5013231"/>
                        </a:cubicBezTo>
                        <a:cubicBezTo>
                          <a:pt x="304800" y="5020488"/>
                          <a:pt x="314616" y="5029689"/>
                          <a:pt x="326572" y="5035003"/>
                        </a:cubicBezTo>
                        <a:cubicBezTo>
                          <a:pt x="360643" y="5050146"/>
                          <a:pt x="399243" y="5058613"/>
                          <a:pt x="435429" y="5067660"/>
                        </a:cubicBezTo>
                        <a:cubicBezTo>
                          <a:pt x="439057" y="5089431"/>
                          <a:pt x="441351" y="5111468"/>
                          <a:pt x="446314" y="5132974"/>
                        </a:cubicBezTo>
                        <a:cubicBezTo>
                          <a:pt x="467114" y="5223108"/>
                          <a:pt x="466054" y="5191178"/>
                          <a:pt x="489857" y="5274488"/>
                        </a:cubicBezTo>
                        <a:cubicBezTo>
                          <a:pt x="498077" y="5303259"/>
                          <a:pt x="495031" y="5336677"/>
                          <a:pt x="511629" y="5361574"/>
                        </a:cubicBezTo>
                        <a:cubicBezTo>
                          <a:pt x="518886" y="5372460"/>
                          <a:pt x="528087" y="5382276"/>
                          <a:pt x="533400" y="5394231"/>
                        </a:cubicBezTo>
                        <a:cubicBezTo>
                          <a:pt x="542721" y="5415202"/>
                          <a:pt x="547915" y="5437774"/>
                          <a:pt x="555172" y="5459545"/>
                        </a:cubicBezTo>
                        <a:lnTo>
                          <a:pt x="576943" y="5524860"/>
                        </a:lnTo>
                        <a:cubicBezTo>
                          <a:pt x="580572" y="5535746"/>
                          <a:pt x="581464" y="5547970"/>
                          <a:pt x="587829" y="5557517"/>
                        </a:cubicBezTo>
                        <a:cubicBezTo>
                          <a:pt x="595086" y="5568403"/>
                          <a:pt x="604287" y="5578219"/>
                          <a:pt x="609600" y="5590174"/>
                        </a:cubicBezTo>
                        <a:cubicBezTo>
                          <a:pt x="618921" y="5611145"/>
                          <a:pt x="612277" y="5642758"/>
                          <a:pt x="631372" y="5655488"/>
                        </a:cubicBezTo>
                        <a:cubicBezTo>
                          <a:pt x="676838" y="5685800"/>
                          <a:pt x="654778" y="5668009"/>
                          <a:pt x="696686" y="5709917"/>
                        </a:cubicBezTo>
                        <a:cubicBezTo>
                          <a:pt x="740229" y="5706288"/>
                          <a:pt x="783920" y="5704136"/>
                          <a:pt x="827314" y="5699031"/>
                        </a:cubicBezTo>
                        <a:cubicBezTo>
                          <a:pt x="845690" y="5696869"/>
                          <a:pt x="863241" y="5688145"/>
                          <a:pt x="881743" y="5688145"/>
                        </a:cubicBezTo>
                        <a:cubicBezTo>
                          <a:pt x="910998" y="5688145"/>
                          <a:pt x="939800" y="5695402"/>
                          <a:pt x="968829" y="5699031"/>
                        </a:cubicBezTo>
                        <a:cubicBezTo>
                          <a:pt x="999953" y="5709406"/>
                          <a:pt x="1010859" y="5713969"/>
                          <a:pt x="1045029" y="5720803"/>
                        </a:cubicBezTo>
                        <a:cubicBezTo>
                          <a:pt x="1066672" y="5725132"/>
                          <a:pt x="1088627" y="5727740"/>
                          <a:pt x="1110343" y="5731688"/>
                        </a:cubicBezTo>
                        <a:cubicBezTo>
                          <a:pt x="1128547" y="5734998"/>
                          <a:pt x="1146485" y="5739761"/>
                          <a:pt x="1164772" y="5742574"/>
                        </a:cubicBezTo>
                        <a:cubicBezTo>
                          <a:pt x="1193686" y="5747022"/>
                          <a:pt x="1222943" y="5749012"/>
                          <a:pt x="1251857" y="5753460"/>
                        </a:cubicBezTo>
                        <a:cubicBezTo>
                          <a:pt x="1270144" y="5756273"/>
                          <a:pt x="1287970" y="5761728"/>
                          <a:pt x="1306286" y="5764345"/>
                        </a:cubicBezTo>
                        <a:cubicBezTo>
                          <a:pt x="1338814" y="5768992"/>
                          <a:pt x="1371687" y="5770888"/>
                          <a:pt x="1404257" y="5775231"/>
                        </a:cubicBezTo>
                        <a:cubicBezTo>
                          <a:pt x="1426135" y="5778148"/>
                          <a:pt x="1447670" y="5783379"/>
                          <a:pt x="1469572" y="5786117"/>
                        </a:cubicBezTo>
                        <a:cubicBezTo>
                          <a:pt x="1505757" y="5790640"/>
                          <a:pt x="1542143" y="5793374"/>
                          <a:pt x="1578429" y="5797003"/>
                        </a:cubicBezTo>
                        <a:lnTo>
                          <a:pt x="1981200" y="5786117"/>
                        </a:lnTo>
                        <a:cubicBezTo>
                          <a:pt x="2073797" y="5782091"/>
                          <a:pt x="2067684" y="5779060"/>
                          <a:pt x="2144486" y="5753460"/>
                        </a:cubicBezTo>
                        <a:lnTo>
                          <a:pt x="2144486" y="5753460"/>
                        </a:lnTo>
                        <a:lnTo>
                          <a:pt x="2253343" y="5742574"/>
                        </a:lnTo>
                        <a:cubicBezTo>
                          <a:pt x="2264229" y="5738945"/>
                          <a:pt x="2274868" y="5734471"/>
                          <a:pt x="2286000" y="5731688"/>
                        </a:cubicBezTo>
                        <a:cubicBezTo>
                          <a:pt x="2375797" y="5709239"/>
                          <a:pt x="2305743" y="5732269"/>
                          <a:pt x="2383972" y="5709917"/>
                        </a:cubicBezTo>
                        <a:cubicBezTo>
                          <a:pt x="2395005" y="5706765"/>
                          <a:pt x="2405559" y="5702050"/>
                          <a:pt x="2416629" y="5699031"/>
                        </a:cubicBezTo>
                        <a:cubicBezTo>
                          <a:pt x="2445496" y="5691158"/>
                          <a:pt x="2475328" y="5686722"/>
                          <a:pt x="2503714" y="5677260"/>
                        </a:cubicBezTo>
                        <a:cubicBezTo>
                          <a:pt x="2514600" y="5673631"/>
                          <a:pt x="2525170" y="5668863"/>
                          <a:pt x="2536372" y="5666374"/>
                        </a:cubicBezTo>
                        <a:cubicBezTo>
                          <a:pt x="2557918" y="5661586"/>
                          <a:pt x="2580273" y="5660841"/>
                          <a:pt x="2601686" y="5655488"/>
                        </a:cubicBezTo>
                        <a:cubicBezTo>
                          <a:pt x="2623950" y="5649922"/>
                          <a:pt x="2644363" y="5637490"/>
                          <a:pt x="2667000" y="5633717"/>
                        </a:cubicBezTo>
                        <a:cubicBezTo>
                          <a:pt x="2688771" y="5630088"/>
                          <a:pt x="2710768" y="5627619"/>
                          <a:pt x="2732314" y="5622831"/>
                        </a:cubicBezTo>
                        <a:cubicBezTo>
                          <a:pt x="2743516" y="5620342"/>
                          <a:pt x="2753939" y="5615097"/>
                          <a:pt x="2764972" y="5611945"/>
                        </a:cubicBezTo>
                        <a:cubicBezTo>
                          <a:pt x="2779357" y="5607835"/>
                          <a:pt x="2793910" y="5604305"/>
                          <a:pt x="2808514" y="5601060"/>
                        </a:cubicBezTo>
                        <a:cubicBezTo>
                          <a:pt x="2887325" y="5583547"/>
                          <a:pt x="2837247" y="5598740"/>
                          <a:pt x="2895600" y="5579288"/>
                        </a:cubicBezTo>
                        <a:cubicBezTo>
                          <a:pt x="2933599" y="5541290"/>
                          <a:pt x="2907637" y="5560761"/>
                          <a:pt x="2982686" y="5535745"/>
                        </a:cubicBezTo>
                        <a:lnTo>
                          <a:pt x="3015343" y="5524860"/>
                        </a:lnTo>
                        <a:cubicBezTo>
                          <a:pt x="3026229" y="5521231"/>
                          <a:pt x="3036868" y="5516757"/>
                          <a:pt x="3048000" y="5513974"/>
                        </a:cubicBezTo>
                        <a:cubicBezTo>
                          <a:pt x="3062514" y="5510345"/>
                          <a:pt x="3077213" y="5507387"/>
                          <a:pt x="3091543" y="5503088"/>
                        </a:cubicBezTo>
                        <a:cubicBezTo>
                          <a:pt x="3091583" y="5503076"/>
                          <a:pt x="3173166" y="5475880"/>
                          <a:pt x="3189514" y="5470431"/>
                        </a:cubicBezTo>
                        <a:cubicBezTo>
                          <a:pt x="3200400" y="5466802"/>
                          <a:pt x="3212624" y="5465910"/>
                          <a:pt x="3222172" y="5459545"/>
                        </a:cubicBezTo>
                        <a:cubicBezTo>
                          <a:pt x="3243943" y="5445031"/>
                          <a:pt x="3262663" y="5424278"/>
                          <a:pt x="3287486" y="5416003"/>
                        </a:cubicBezTo>
                        <a:lnTo>
                          <a:pt x="3352800" y="5394231"/>
                        </a:lnTo>
                        <a:cubicBezTo>
                          <a:pt x="3363686" y="5390602"/>
                          <a:pt x="3374325" y="5386128"/>
                          <a:pt x="3385457" y="5383345"/>
                        </a:cubicBezTo>
                        <a:lnTo>
                          <a:pt x="3429000" y="5372460"/>
                        </a:lnTo>
                        <a:cubicBezTo>
                          <a:pt x="3501571" y="5376088"/>
                          <a:pt x="3574081" y="5381299"/>
                          <a:pt x="3646714" y="5383345"/>
                        </a:cubicBezTo>
                        <a:cubicBezTo>
                          <a:pt x="3895348" y="5390349"/>
                          <a:pt x="4115620" y="5382386"/>
                          <a:pt x="4354286" y="5405117"/>
                        </a:cubicBezTo>
                        <a:cubicBezTo>
                          <a:pt x="4379828" y="5407550"/>
                          <a:pt x="4405086" y="5412374"/>
                          <a:pt x="4430486" y="5416003"/>
                        </a:cubicBezTo>
                        <a:cubicBezTo>
                          <a:pt x="4495800" y="5412374"/>
                          <a:pt x="4561309" y="5411319"/>
                          <a:pt x="4626429" y="5405117"/>
                        </a:cubicBezTo>
                        <a:cubicBezTo>
                          <a:pt x="4637852" y="5404029"/>
                          <a:pt x="4650126" y="5401399"/>
                          <a:pt x="4659086" y="5394231"/>
                        </a:cubicBezTo>
                        <a:cubicBezTo>
                          <a:pt x="4760031" y="5313474"/>
                          <a:pt x="4612861" y="5407799"/>
                          <a:pt x="4691743" y="5328917"/>
                        </a:cubicBezTo>
                        <a:cubicBezTo>
                          <a:pt x="4699857" y="5320803"/>
                          <a:pt x="4713514" y="5321660"/>
                          <a:pt x="4724400" y="5318031"/>
                        </a:cubicBezTo>
                        <a:cubicBezTo>
                          <a:pt x="4731657" y="5307145"/>
                          <a:pt x="4740321" y="5297076"/>
                          <a:pt x="4746172" y="5285374"/>
                        </a:cubicBezTo>
                        <a:cubicBezTo>
                          <a:pt x="4751304" y="5275111"/>
                          <a:pt x="4751154" y="5262556"/>
                          <a:pt x="4757057" y="5252717"/>
                        </a:cubicBezTo>
                        <a:cubicBezTo>
                          <a:pt x="4762337" y="5243916"/>
                          <a:pt x="4771572" y="5238202"/>
                          <a:pt x="4778829" y="5230945"/>
                        </a:cubicBezTo>
                        <a:cubicBezTo>
                          <a:pt x="4782457" y="5216431"/>
                          <a:pt x="4785415" y="5201733"/>
                          <a:pt x="4789714" y="5187403"/>
                        </a:cubicBezTo>
                        <a:cubicBezTo>
                          <a:pt x="4796308" y="5165421"/>
                          <a:pt x="4806985" y="5144592"/>
                          <a:pt x="4811486" y="5122088"/>
                        </a:cubicBezTo>
                        <a:cubicBezTo>
                          <a:pt x="4818743" y="5085802"/>
                          <a:pt x="4821555" y="5048336"/>
                          <a:pt x="4833257" y="5013231"/>
                        </a:cubicBezTo>
                        <a:cubicBezTo>
                          <a:pt x="4848874" y="4966381"/>
                          <a:pt x="4841360" y="4991706"/>
                          <a:pt x="4855029" y="4937031"/>
                        </a:cubicBezTo>
                        <a:cubicBezTo>
                          <a:pt x="4851400" y="4878974"/>
                          <a:pt x="4848440" y="4820871"/>
                          <a:pt x="4844143" y="4762860"/>
                        </a:cubicBezTo>
                        <a:cubicBezTo>
                          <a:pt x="4841182" y="4722891"/>
                          <a:pt x="4833257" y="4683196"/>
                          <a:pt x="4833257" y="4643117"/>
                        </a:cubicBezTo>
                        <a:cubicBezTo>
                          <a:pt x="4833257" y="4421654"/>
                          <a:pt x="4829523" y="4454957"/>
                          <a:pt x="4855029" y="4327431"/>
                        </a:cubicBezTo>
                        <a:cubicBezTo>
                          <a:pt x="4851400" y="4196802"/>
                          <a:pt x="4850359" y="4066076"/>
                          <a:pt x="4844143" y="3935545"/>
                        </a:cubicBezTo>
                        <a:cubicBezTo>
                          <a:pt x="4843093" y="3913498"/>
                          <a:pt x="4834139" y="3892285"/>
                          <a:pt x="4833257" y="3870231"/>
                        </a:cubicBezTo>
                        <a:cubicBezTo>
                          <a:pt x="4826874" y="3710660"/>
                          <a:pt x="4832545" y="3550634"/>
                          <a:pt x="4822372" y="3391260"/>
                        </a:cubicBezTo>
                        <a:cubicBezTo>
                          <a:pt x="4821539" y="3378204"/>
                          <a:pt x="4807857" y="3369489"/>
                          <a:pt x="4800600" y="3358603"/>
                        </a:cubicBezTo>
                        <a:cubicBezTo>
                          <a:pt x="4774692" y="3280876"/>
                          <a:pt x="4791559" y="3312383"/>
                          <a:pt x="4757057" y="3260631"/>
                        </a:cubicBezTo>
                        <a:cubicBezTo>
                          <a:pt x="4735866" y="3197053"/>
                          <a:pt x="4762754" y="3255443"/>
                          <a:pt x="4713514" y="3206203"/>
                        </a:cubicBezTo>
                        <a:cubicBezTo>
                          <a:pt x="4704263" y="3196952"/>
                          <a:pt x="4700994" y="3182796"/>
                          <a:pt x="4691743" y="3173545"/>
                        </a:cubicBezTo>
                        <a:cubicBezTo>
                          <a:pt x="4665868" y="3147670"/>
                          <a:pt x="4626106" y="3140781"/>
                          <a:pt x="4593772" y="3130003"/>
                        </a:cubicBezTo>
                        <a:lnTo>
                          <a:pt x="4561114" y="3119117"/>
                        </a:lnTo>
                        <a:cubicBezTo>
                          <a:pt x="4401041" y="3065758"/>
                          <a:pt x="4539959" y="3108542"/>
                          <a:pt x="4125686" y="3097345"/>
                        </a:cubicBezTo>
                        <a:cubicBezTo>
                          <a:pt x="4056076" y="3085744"/>
                          <a:pt x="4030000" y="3079934"/>
                          <a:pt x="3951514" y="3075574"/>
                        </a:cubicBezTo>
                        <a:cubicBezTo>
                          <a:pt x="3857247" y="3070337"/>
                          <a:pt x="3762829" y="3068317"/>
                          <a:pt x="3668486" y="3064688"/>
                        </a:cubicBezTo>
                        <a:cubicBezTo>
                          <a:pt x="3632200" y="3061060"/>
                          <a:pt x="3595672" y="3059348"/>
                          <a:pt x="3559629" y="3053803"/>
                        </a:cubicBezTo>
                        <a:cubicBezTo>
                          <a:pt x="3548288" y="3052058"/>
                          <a:pt x="3536811" y="3048821"/>
                          <a:pt x="3526972" y="3042917"/>
                        </a:cubicBezTo>
                        <a:cubicBezTo>
                          <a:pt x="3518171" y="3037636"/>
                          <a:pt x="3511611" y="3029159"/>
                          <a:pt x="3505200" y="3021145"/>
                        </a:cubicBezTo>
                        <a:cubicBezTo>
                          <a:pt x="3485851" y="2996959"/>
                          <a:pt x="3479860" y="2985096"/>
                          <a:pt x="3472543" y="2955831"/>
                        </a:cubicBezTo>
                        <a:cubicBezTo>
                          <a:pt x="3469200" y="2942460"/>
                          <a:pt x="3461434" y="2886514"/>
                          <a:pt x="3450772" y="2868745"/>
                        </a:cubicBezTo>
                        <a:cubicBezTo>
                          <a:pt x="3445492" y="2859944"/>
                          <a:pt x="3436257" y="2854231"/>
                          <a:pt x="3429000" y="2846974"/>
                        </a:cubicBezTo>
                        <a:cubicBezTo>
                          <a:pt x="3425371" y="2836088"/>
                          <a:pt x="3424018" y="2824156"/>
                          <a:pt x="3418114" y="2814317"/>
                        </a:cubicBezTo>
                        <a:cubicBezTo>
                          <a:pt x="3412834" y="2805516"/>
                          <a:pt x="3400933" y="2801725"/>
                          <a:pt x="3396343" y="2792545"/>
                        </a:cubicBezTo>
                        <a:cubicBezTo>
                          <a:pt x="3386080" y="2772019"/>
                          <a:pt x="3381829" y="2749002"/>
                          <a:pt x="3374572" y="2727231"/>
                        </a:cubicBezTo>
                        <a:lnTo>
                          <a:pt x="3352800" y="2661917"/>
                        </a:lnTo>
                        <a:cubicBezTo>
                          <a:pt x="3349171" y="2651031"/>
                          <a:pt x="3344697" y="2640392"/>
                          <a:pt x="3341914" y="2629260"/>
                        </a:cubicBezTo>
                        <a:cubicBezTo>
                          <a:pt x="3338286" y="2614746"/>
                          <a:pt x="3335328" y="2600047"/>
                          <a:pt x="3331029" y="2585717"/>
                        </a:cubicBezTo>
                        <a:cubicBezTo>
                          <a:pt x="3324435" y="2563736"/>
                          <a:pt x="3314823" y="2542667"/>
                          <a:pt x="3309257" y="2520403"/>
                        </a:cubicBezTo>
                        <a:cubicBezTo>
                          <a:pt x="3305629" y="2505889"/>
                          <a:pt x="3302482" y="2491245"/>
                          <a:pt x="3298372" y="2476860"/>
                        </a:cubicBezTo>
                        <a:cubicBezTo>
                          <a:pt x="3291286" y="2452058"/>
                          <a:pt x="3289298" y="2436582"/>
                          <a:pt x="3265714" y="2422431"/>
                        </a:cubicBezTo>
                        <a:cubicBezTo>
                          <a:pt x="3255875" y="2416527"/>
                          <a:pt x="3243943" y="2415174"/>
                          <a:pt x="3233057" y="2411545"/>
                        </a:cubicBezTo>
                        <a:cubicBezTo>
                          <a:pt x="3229429" y="2400659"/>
                          <a:pt x="3228537" y="2388435"/>
                          <a:pt x="3222172" y="2378888"/>
                        </a:cubicBezTo>
                        <a:cubicBezTo>
                          <a:pt x="3213632" y="2366079"/>
                          <a:pt x="3199533" y="2357920"/>
                          <a:pt x="3189514" y="2346231"/>
                        </a:cubicBezTo>
                        <a:cubicBezTo>
                          <a:pt x="3177707" y="2332456"/>
                          <a:pt x="3167402" y="2317452"/>
                          <a:pt x="3156857" y="2302688"/>
                        </a:cubicBezTo>
                        <a:cubicBezTo>
                          <a:pt x="3149253" y="2292042"/>
                          <a:pt x="3141577" y="2281390"/>
                          <a:pt x="3135086" y="2270031"/>
                        </a:cubicBezTo>
                        <a:cubicBezTo>
                          <a:pt x="3123704" y="2250113"/>
                          <a:pt x="3109222" y="2211510"/>
                          <a:pt x="3091543" y="2193831"/>
                        </a:cubicBezTo>
                        <a:cubicBezTo>
                          <a:pt x="3048695" y="2150983"/>
                          <a:pt x="3069433" y="2193380"/>
                          <a:pt x="3037114" y="2150288"/>
                        </a:cubicBezTo>
                        <a:cubicBezTo>
                          <a:pt x="3021415" y="2129355"/>
                          <a:pt x="3015344" y="2099488"/>
                          <a:pt x="2993572" y="2084974"/>
                        </a:cubicBezTo>
                        <a:cubicBezTo>
                          <a:pt x="2982686" y="2077717"/>
                          <a:pt x="2970760" y="2071818"/>
                          <a:pt x="2960914" y="2063203"/>
                        </a:cubicBezTo>
                        <a:cubicBezTo>
                          <a:pt x="2909974" y="2018630"/>
                          <a:pt x="2914223" y="2020379"/>
                          <a:pt x="2884714" y="1976117"/>
                        </a:cubicBezTo>
                        <a:cubicBezTo>
                          <a:pt x="2881086" y="1965231"/>
                          <a:pt x="2880714" y="1952640"/>
                          <a:pt x="2873829" y="1943460"/>
                        </a:cubicBezTo>
                        <a:cubicBezTo>
                          <a:pt x="2858434" y="1922933"/>
                          <a:pt x="2819400" y="1889031"/>
                          <a:pt x="2819400" y="1889031"/>
                        </a:cubicBezTo>
                        <a:cubicBezTo>
                          <a:pt x="2808864" y="1857424"/>
                          <a:pt x="2809763" y="1850573"/>
                          <a:pt x="2786743" y="1823717"/>
                        </a:cubicBezTo>
                        <a:cubicBezTo>
                          <a:pt x="2773385" y="1808132"/>
                          <a:pt x="2754586" y="1797253"/>
                          <a:pt x="2743200" y="1780174"/>
                        </a:cubicBezTo>
                        <a:cubicBezTo>
                          <a:pt x="2715736" y="1738977"/>
                          <a:pt x="2730680" y="1756768"/>
                          <a:pt x="2699657" y="1725745"/>
                        </a:cubicBezTo>
                        <a:cubicBezTo>
                          <a:pt x="2680498" y="1668265"/>
                          <a:pt x="2695137" y="1702634"/>
                          <a:pt x="2645229" y="1627774"/>
                        </a:cubicBezTo>
                        <a:cubicBezTo>
                          <a:pt x="2625532" y="1598229"/>
                          <a:pt x="2611588" y="1572690"/>
                          <a:pt x="2579914" y="1551574"/>
                        </a:cubicBezTo>
                        <a:cubicBezTo>
                          <a:pt x="2569028" y="1544317"/>
                          <a:pt x="2557190" y="1538317"/>
                          <a:pt x="2547257" y="1529803"/>
                        </a:cubicBezTo>
                        <a:cubicBezTo>
                          <a:pt x="2531672" y="1516445"/>
                          <a:pt x="2518228" y="1500774"/>
                          <a:pt x="2503714" y="1486260"/>
                        </a:cubicBezTo>
                        <a:cubicBezTo>
                          <a:pt x="2496457" y="1479003"/>
                          <a:pt x="2487636" y="1473028"/>
                          <a:pt x="2481943" y="1464488"/>
                        </a:cubicBezTo>
                        <a:cubicBezTo>
                          <a:pt x="2454479" y="1423291"/>
                          <a:pt x="2469423" y="1441082"/>
                          <a:pt x="2438400" y="1410060"/>
                        </a:cubicBezTo>
                        <a:cubicBezTo>
                          <a:pt x="2434771" y="1399174"/>
                          <a:pt x="2435628" y="1385517"/>
                          <a:pt x="2427514" y="1377403"/>
                        </a:cubicBezTo>
                        <a:cubicBezTo>
                          <a:pt x="2419400" y="1369289"/>
                          <a:pt x="2404696" y="1372421"/>
                          <a:pt x="2394857" y="1366517"/>
                        </a:cubicBezTo>
                        <a:cubicBezTo>
                          <a:pt x="2386056" y="1361236"/>
                          <a:pt x="2381625" y="1350438"/>
                          <a:pt x="2373086" y="1344745"/>
                        </a:cubicBezTo>
                        <a:cubicBezTo>
                          <a:pt x="2359584" y="1335744"/>
                          <a:pt x="2344057" y="1330231"/>
                          <a:pt x="2329543" y="1322974"/>
                        </a:cubicBezTo>
                        <a:cubicBezTo>
                          <a:pt x="2303635" y="1245248"/>
                          <a:pt x="2320502" y="1276755"/>
                          <a:pt x="2286000" y="1225003"/>
                        </a:cubicBezTo>
                        <a:cubicBezTo>
                          <a:pt x="2278743" y="1203231"/>
                          <a:pt x="2280457" y="1175916"/>
                          <a:pt x="2264229" y="1159688"/>
                        </a:cubicBezTo>
                        <a:cubicBezTo>
                          <a:pt x="2242648" y="1138107"/>
                          <a:pt x="2217871" y="1107637"/>
                          <a:pt x="2188029" y="1094374"/>
                        </a:cubicBezTo>
                        <a:cubicBezTo>
                          <a:pt x="2167058" y="1085054"/>
                          <a:pt x="2122714" y="1072603"/>
                          <a:pt x="2122714" y="1072603"/>
                        </a:cubicBezTo>
                        <a:cubicBezTo>
                          <a:pt x="2098618" y="1056538"/>
                          <a:pt x="2074163" y="1043318"/>
                          <a:pt x="2057400" y="1018174"/>
                        </a:cubicBezTo>
                        <a:cubicBezTo>
                          <a:pt x="2051035" y="1008627"/>
                          <a:pt x="2051646" y="995780"/>
                          <a:pt x="2046514" y="985517"/>
                        </a:cubicBezTo>
                        <a:cubicBezTo>
                          <a:pt x="2040663" y="973815"/>
                          <a:pt x="2030594" y="964562"/>
                          <a:pt x="2024743" y="952860"/>
                        </a:cubicBezTo>
                        <a:cubicBezTo>
                          <a:pt x="2019611" y="942597"/>
                          <a:pt x="2018989" y="930466"/>
                          <a:pt x="2013857" y="920203"/>
                        </a:cubicBezTo>
                        <a:cubicBezTo>
                          <a:pt x="2008006" y="908501"/>
                          <a:pt x="1997400" y="899501"/>
                          <a:pt x="1992086" y="887545"/>
                        </a:cubicBezTo>
                        <a:cubicBezTo>
                          <a:pt x="1974842" y="848745"/>
                          <a:pt x="1978104" y="819135"/>
                          <a:pt x="1948543" y="789574"/>
                        </a:cubicBezTo>
                        <a:cubicBezTo>
                          <a:pt x="1939292" y="780323"/>
                          <a:pt x="1926102" y="775976"/>
                          <a:pt x="1915886" y="767803"/>
                        </a:cubicBezTo>
                        <a:cubicBezTo>
                          <a:pt x="1887118" y="744789"/>
                          <a:pt x="1870472" y="710568"/>
                          <a:pt x="1850572" y="680717"/>
                        </a:cubicBezTo>
                        <a:lnTo>
                          <a:pt x="1807029" y="615403"/>
                        </a:lnTo>
                        <a:lnTo>
                          <a:pt x="1785257" y="550088"/>
                        </a:lnTo>
                        <a:cubicBezTo>
                          <a:pt x="1781628" y="539202"/>
                          <a:pt x="1780737" y="526978"/>
                          <a:pt x="1774372" y="517431"/>
                        </a:cubicBezTo>
                        <a:cubicBezTo>
                          <a:pt x="1739869" y="465679"/>
                          <a:pt x="1756738" y="497187"/>
                          <a:pt x="1730829" y="419460"/>
                        </a:cubicBezTo>
                        <a:lnTo>
                          <a:pt x="1709057" y="354145"/>
                        </a:lnTo>
                        <a:cubicBezTo>
                          <a:pt x="1705429" y="343259"/>
                          <a:pt x="1706286" y="329601"/>
                          <a:pt x="1698172" y="321488"/>
                        </a:cubicBezTo>
                        <a:lnTo>
                          <a:pt x="1676400" y="299717"/>
                        </a:lnTo>
                        <a:cubicBezTo>
                          <a:pt x="1651383" y="224666"/>
                          <a:pt x="1670856" y="250630"/>
                          <a:pt x="1632857" y="212631"/>
                        </a:cubicBezTo>
                        <a:cubicBezTo>
                          <a:pt x="1629229" y="201745"/>
                          <a:pt x="1625124" y="191007"/>
                          <a:pt x="1621972" y="179974"/>
                        </a:cubicBezTo>
                        <a:cubicBezTo>
                          <a:pt x="1617321" y="163697"/>
                          <a:pt x="1608900" y="121175"/>
                          <a:pt x="1600200" y="103774"/>
                        </a:cubicBezTo>
                        <a:cubicBezTo>
                          <a:pt x="1594349" y="92072"/>
                          <a:pt x="1584280" y="82819"/>
                          <a:pt x="1578429" y="71117"/>
                        </a:cubicBezTo>
                        <a:cubicBezTo>
                          <a:pt x="1573297" y="60854"/>
                          <a:pt x="1573447" y="48299"/>
                          <a:pt x="1567543" y="38460"/>
                        </a:cubicBezTo>
                        <a:cubicBezTo>
                          <a:pt x="1552600" y="13554"/>
                          <a:pt x="1538804" y="14365"/>
                          <a:pt x="1513114" y="5803"/>
                        </a:cubicBezTo>
                        <a:cubicBezTo>
                          <a:pt x="1476857" y="8069"/>
                          <a:pt x="1353935" y="-22812"/>
                          <a:pt x="1317172" y="38460"/>
                        </a:cubicBezTo>
                        <a:cubicBezTo>
                          <a:pt x="1311268" y="48299"/>
                          <a:pt x="1310548" y="60463"/>
                          <a:pt x="1306286" y="71117"/>
                        </a:cubicBezTo>
                        <a:cubicBezTo>
                          <a:pt x="1303273" y="78650"/>
                          <a:pt x="1299029" y="85631"/>
                          <a:pt x="1295400" y="92888"/>
                        </a:cubicBezTo>
                      </a:path>
                    </a:pathLst>
                  </a:cu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solidFill>
                        <a:schemeClr val="bg1"/>
                      </a:solidFill>
                      <a:effectLst>
                        <a:outerShdw blurRad="38100" dist="38100" dir="2700000" algn="tl">
                          <a:srgbClr val="000000">
                            <a:alpha val="43137"/>
                          </a:srgbClr>
                        </a:outerShdw>
                      </a:effectLst>
                      <a:latin typeface="Calibri" pitchFamily="34" charset="0"/>
                    </a:endParaRPr>
                  </a:p>
                </p:txBody>
              </p:sp>
              <p:pic>
                <p:nvPicPr>
                  <p:cNvPr id="41" name="Picture 40"/>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61569" y="-637174"/>
                    <a:ext cx="6499098" cy="6858000"/>
                  </a:xfrm>
                  <a:prstGeom prst="rect">
                    <a:avLst/>
                  </a:prstGeom>
                </p:spPr>
              </p:pic>
            </p:grpSp>
            <p:sp>
              <p:nvSpPr>
                <p:cNvPr id="39" name="TextBox 38"/>
                <p:cNvSpPr txBox="1"/>
                <p:nvPr/>
              </p:nvSpPr>
              <p:spPr>
                <a:xfrm>
                  <a:off x="861512" y="6109328"/>
                  <a:ext cx="1441779" cy="270420"/>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en-US" altLang="ko-KR" sz="1600" b="1" kern="0" dirty="0"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rPr>
                    <a:t>Social Analytics</a:t>
                  </a:r>
                  <a:endParaRPr lang="ko-KR" altLang="en-US" sz="1600" b="1" kern="0" dirty="0" err="1"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endParaRPr>
                </a:p>
              </p:txBody>
            </p:sp>
          </p:grpSp>
          <p:grpSp>
            <p:nvGrpSpPr>
              <p:cNvPr id="9" name="Group 8"/>
              <p:cNvGrpSpPr/>
              <p:nvPr/>
            </p:nvGrpSpPr>
            <p:grpSpPr>
              <a:xfrm>
                <a:off x="301222" y="1119189"/>
                <a:ext cx="2508453" cy="1715016"/>
                <a:chOff x="301222" y="1119189"/>
                <a:chExt cx="2508453" cy="1715016"/>
              </a:xfrm>
            </p:grpSpPr>
            <p:grpSp>
              <p:nvGrpSpPr>
                <p:cNvPr id="22" name="Group 21"/>
                <p:cNvGrpSpPr/>
                <p:nvPr/>
              </p:nvGrpSpPr>
              <p:grpSpPr>
                <a:xfrm>
                  <a:off x="553055" y="1119189"/>
                  <a:ext cx="2004786" cy="1381696"/>
                  <a:chOff x="550028" y="1119189"/>
                  <a:chExt cx="2004786" cy="1381696"/>
                </a:xfrm>
              </p:grpSpPr>
              <p:sp>
                <p:nvSpPr>
                  <p:cNvPr id="24" name="Rectangle 23"/>
                  <p:cNvSpPr/>
                  <p:nvPr/>
                </p:nvSpPr>
                <p:spPr bwMode="gray">
                  <a:xfrm>
                    <a:off x="1366553" y="1312079"/>
                    <a:ext cx="347680" cy="211288"/>
                  </a:xfrm>
                  <a:prstGeom prst="rect">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itchFamily="34" charset="0"/>
                      <a:ea typeface="Arial Unicode MS" pitchFamily="34" charset="-128"/>
                      <a:cs typeface="Arial Unicode MS" pitchFamily="34" charset="-128"/>
                    </a:endParaRPr>
                  </a:p>
                </p:txBody>
              </p:sp>
              <p:grpSp>
                <p:nvGrpSpPr>
                  <p:cNvPr id="25" name="Group 24"/>
                  <p:cNvGrpSpPr/>
                  <p:nvPr/>
                </p:nvGrpSpPr>
                <p:grpSpPr>
                  <a:xfrm>
                    <a:off x="1054993" y="1254736"/>
                    <a:ext cx="959545" cy="855052"/>
                    <a:chOff x="1054993" y="1254736"/>
                    <a:chExt cx="959545" cy="855052"/>
                  </a:xfrm>
                </p:grpSpPr>
                <p:sp>
                  <p:nvSpPr>
                    <p:cNvPr id="31" name="Rectangle 30"/>
                    <p:cNvSpPr/>
                    <p:nvPr/>
                  </p:nvSpPr>
                  <p:spPr bwMode="gray">
                    <a:xfrm>
                      <a:off x="1054993" y="1898500"/>
                      <a:ext cx="959545" cy="211288"/>
                    </a:xfrm>
                    <a:prstGeom prst="rect">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itchFamily="34" charset="0"/>
                        <a:ea typeface="Arial Unicode MS" pitchFamily="34" charset="-128"/>
                        <a:cs typeface="Arial Unicode MS" pitchFamily="34" charset="-128"/>
                      </a:endParaRPr>
                    </a:p>
                  </p:txBody>
                </p:sp>
                <p:sp>
                  <p:nvSpPr>
                    <p:cNvPr id="32" name="Rectangle 31"/>
                    <p:cNvSpPr/>
                    <p:nvPr/>
                  </p:nvSpPr>
                  <p:spPr bwMode="gray">
                    <a:xfrm>
                      <a:off x="1117432" y="1792856"/>
                      <a:ext cx="830432" cy="211288"/>
                    </a:xfrm>
                    <a:prstGeom prst="rect">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itchFamily="34" charset="0"/>
                        <a:ea typeface="Arial Unicode MS" pitchFamily="34" charset="-128"/>
                        <a:cs typeface="Arial Unicode MS" pitchFamily="34" charset="-128"/>
                      </a:endParaRPr>
                    </a:p>
                  </p:txBody>
                </p:sp>
                <p:sp>
                  <p:nvSpPr>
                    <p:cNvPr id="33" name="Rectangle 32"/>
                    <p:cNvSpPr/>
                    <p:nvPr/>
                  </p:nvSpPr>
                  <p:spPr bwMode="gray">
                    <a:xfrm>
                      <a:off x="1190625" y="1685341"/>
                      <a:ext cx="681038" cy="211288"/>
                    </a:xfrm>
                    <a:prstGeom prst="rect">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itchFamily="34" charset="0"/>
                        <a:ea typeface="Arial Unicode MS" pitchFamily="34" charset="-128"/>
                        <a:cs typeface="Arial Unicode MS" pitchFamily="34" charset="-128"/>
                      </a:endParaRPr>
                    </a:p>
                  </p:txBody>
                </p:sp>
                <p:sp>
                  <p:nvSpPr>
                    <p:cNvPr id="34" name="Rectangle 33"/>
                    <p:cNvSpPr/>
                    <p:nvPr/>
                  </p:nvSpPr>
                  <p:spPr bwMode="gray">
                    <a:xfrm>
                      <a:off x="1241498" y="1560645"/>
                      <a:ext cx="584767" cy="211288"/>
                    </a:xfrm>
                    <a:prstGeom prst="rect">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itchFamily="34" charset="0"/>
                        <a:ea typeface="Arial Unicode MS" pitchFamily="34" charset="-128"/>
                        <a:cs typeface="Arial Unicode MS" pitchFamily="34" charset="-128"/>
                      </a:endParaRPr>
                    </a:p>
                  </p:txBody>
                </p:sp>
                <p:sp>
                  <p:nvSpPr>
                    <p:cNvPr id="35" name="Rectangle 34"/>
                    <p:cNvSpPr/>
                    <p:nvPr/>
                  </p:nvSpPr>
                  <p:spPr bwMode="gray">
                    <a:xfrm>
                      <a:off x="1301435" y="1469290"/>
                      <a:ext cx="470218" cy="211288"/>
                    </a:xfrm>
                    <a:prstGeom prst="rect">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itchFamily="34" charset="0"/>
                        <a:ea typeface="Arial Unicode MS" pitchFamily="34" charset="-128"/>
                        <a:cs typeface="Arial Unicode MS" pitchFamily="34" charset="-128"/>
                      </a:endParaRPr>
                    </a:p>
                  </p:txBody>
                </p:sp>
                <p:sp>
                  <p:nvSpPr>
                    <p:cNvPr id="36" name="Rectangle 35"/>
                    <p:cNvSpPr/>
                    <p:nvPr/>
                  </p:nvSpPr>
                  <p:spPr bwMode="gray">
                    <a:xfrm>
                      <a:off x="1343025" y="1393066"/>
                      <a:ext cx="381005" cy="211288"/>
                    </a:xfrm>
                    <a:prstGeom prst="rect">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itchFamily="34" charset="0"/>
                        <a:ea typeface="Arial Unicode MS" pitchFamily="34" charset="-128"/>
                        <a:cs typeface="Arial Unicode MS" pitchFamily="34" charset="-128"/>
                      </a:endParaRPr>
                    </a:p>
                  </p:txBody>
                </p:sp>
                <p:sp>
                  <p:nvSpPr>
                    <p:cNvPr id="37" name="Rectangle 36"/>
                    <p:cNvSpPr/>
                    <p:nvPr/>
                  </p:nvSpPr>
                  <p:spPr bwMode="gray">
                    <a:xfrm>
                      <a:off x="1382883" y="1254736"/>
                      <a:ext cx="307312" cy="211288"/>
                    </a:xfrm>
                    <a:prstGeom prst="rect">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itchFamily="34" charset="0"/>
                        <a:ea typeface="Arial Unicode MS" pitchFamily="34" charset="-128"/>
                        <a:cs typeface="Arial Unicode MS" pitchFamily="34" charset="-128"/>
                      </a:endParaRPr>
                    </a:p>
                  </p:txBody>
                </p:sp>
              </p:grpSp>
              <p:grpSp>
                <p:nvGrpSpPr>
                  <p:cNvPr id="26" name="Group 25"/>
                  <p:cNvGrpSpPr/>
                  <p:nvPr/>
                </p:nvGrpSpPr>
                <p:grpSpPr>
                  <a:xfrm>
                    <a:off x="550028" y="1119189"/>
                    <a:ext cx="2004786" cy="1381696"/>
                    <a:chOff x="550028" y="1119189"/>
                    <a:chExt cx="2004786" cy="1381696"/>
                  </a:xfrm>
                </p:grpSpPr>
                <p:pic>
                  <p:nvPicPr>
                    <p:cNvPr id="27" name="Picture 8"/>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2358"/>
                    <a:stretch/>
                  </p:blipFill>
                  <p:spPr bwMode="auto">
                    <a:xfrm>
                      <a:off x="550028" y="1119189"/>
                      <a:ext cx="2004786" cy="138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27"/>
                    <p:cNvGrpSpPr/>
                    <p:nvPr/>
                  </p:nvGrpSpPr>
                  <p:grpSpPr>
                    <a:xfrm>
                      <a:off x="1299665" y="2263569"/>
                      <a:ext cx="526600" cy="204624"/>
                      <a:chOff x="4310503" y="2394585"/>
                      <a:chExt cx="526600" cy="204624"/>
                    </a:xfrm>
                  </p:grpSpPr>
                  <p:pic>
                    <p:nvPicPr>
                      <p:cNvPr id="29"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324350" y="2394585"/>
                        <a:ext cx="483870" cy="14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
                      <a:stretch/>
                    </p:blipFill>
                    <p:spPr bwMode="auto">
                      <a:xfrm>
                        <a:off x="4310503" y="2394585"/>
                        <a:ext cx="526600" cy="204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sp>
              <p:nvSpPr>
                <p:cNvPr id="23" name="TextBox 22"/>
                <p:cNvSpPr txBox="1"/>
                <p:nvPr/>
              </p:nvSpPr>
              <p:spPr>
                <a:xfrm>
                  <a:off x="301222" y="2563785"/>
                  <a:ext cx="2508453" cy="270420"/>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en-US" altLang="ko-KR" sz="1600" b="1" kern="0" dirty="0"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rPr>
                    <a:t>(</a:t>
                  </a:r>
                  <a:r>
                    <a:rPr lang="en-US" altLang="ko-KR" sz="1600" b="1" kern="0" dirty="0" err="1"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rPr>
                    <a:t>Realtime</a:t>
                  </a:r>
                  <a:r>
                    <a:rPr lang="en-US" altLang="ko-KR" sz="1600" b="1" kern="0" dirty="0"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rPr>
                    <a:t>) Enterprise Apps</a:t>
                  </a:r>
                  <a:endParaRPr lang="ko-KR" altLang="en-US" sz="1600" b="1" kern="0" dirty="0" err="1"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endParaRPr>
                </a:p>
              </p:txBody>
            </p:sp>
          </p:grpSp>
          <p:grpSp>
            <p:nvGrpSpPr>
              <p:cNvPr id="10" name="Group 9"/>
              <p:cNvGrpSpPr/>
              <p:nvPr/>
            </p:nvGrpSpPr>
            <p:grpSpPr>
              <a:xfrm>
                <a:off x="6579909" y="1296862"/>
                <a:ext cx="2433488" cy="1537343"/>
                <a:chOff x="6579909" y="1296862"/>
                <a:chExt cx="2433488" cy="1537343"/>
              </a:xfrm>
            </p:grpSpPr>
            <p:pic>
              <p:nvPicPr>
                <p:cNvPr id="20" name="Picture 2" descr="section1"/>
                <p:cNvPicPr>
                  <a:picLocks noChangeAspect="1" noChangeArrowheads="1"/>
                </p:cNvPicPr>
                <p:nvPr/>
              </p:nvPicPr>
              <p:blipFill>
                <a:blip r:embed="rId10" cstate="print"/>
                <a:srcRect/>
                <a:stretch>
                  <a:fillRect/>
                </a:stretch>
              </p:blipFill>
              <p:spPr bwMode="auto">
                <a:xfrm>
                  <a:off x="6579909" y="1296862"/>
                  <a:ext cx="2433488" cy="1474924"/>
                </a:xfrm>
                <a:prstGeom prst="rect">
                  <a:avLst/>
                </a:prstGeom>
                <a:noFill/>
              </p:spPr>
            </p:pic>
            <p:sp>
              <p:nvSpPr>
                <p:cNvPr id="21" name="TextBox 20"/>
                <p:cNvSpPr txBox="1"/>
                <p:nvPr/>
              </p:nvSpPr>
              <p:spPr>
                <a:xfrm>
                  <a:off x="6993902" y="2563785"/>
                  <a:ext cx="1605510" cy="270420"/>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en-US" altLang="ko-KR" sz="1600" b="1" kern="0" dirty="0"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rPr>
                    <a:t> UI/UX</a:t>
                  </a:r>
                  <a:r>
                    <a:rPr lang="ko-KR" altLang="en-US" sz="1600" b="1" kern="0" dirty="0" smtClean="0">
                      <a:solidFill>
                        <a:schemeClr val="bg1"/>
                      </a:solidFill>
                      <a:effectLst>
                        <a:outerShdw blurRad="38100" dist="38100" dir="2700000" algn="tl">
                          <a:srgbClr val="000000">
                            <a:alpha val="43137"/>
                          </a:srgbClr>
                        </a:outerShdw>
                      </a:effectLst>
                      <a:latin typeface="가는각진제목체" pitchFamily="18" charset="-127"/>
                      <a:ea typeface="가는각진제목체" pitchFamily="18" charset="-127"/>
                      <a:cs typeface="Calibri" pitchFamily="34" charset="0"/>
                    </a:rPr>
                    <a:t>개선</a:t>
                  </a:r>
                  <a:r>
                    <a:rPr lang="ko-KR" altLang="en-US" sz="1600" b="1" kern="0" dirty="0"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rPr>
                    <a:t> </a:t>
                  </a:r>
                  <a:r>
                    <a:rPr lang="en-US" altLang="ko-KR" sz="1600" b="1" kern="0" dirty="0"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rPr>
                    <a:t>(</a:t>
                  </a:r>
                  <a:r>
                    <a:rPr lang="en-US" altLang="ko-KR" sz="1600" b="1" kern="0" dirty="0" err="1"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rPr>
                    <a:t>Fiori</a:t>
                  </a:r>
                  <a:r>
                    <a:rPr lang="en-US" altLang="ko-KR" sz="1600" b="1" kern="0" dirty="0"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rPr>
                    <a:t>)</a:t>
                  </a:r>
                  <a:endParaRPr lang="ko-KR" altLang="en-US" sz="1600" b="1" kern="0" dirty="0" err="1"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endParaRPr>
                </a:p>
              </p:txBody>
            </p:sp>
          </p:grpSp>
          <p:grpSp>
            <p:nvGrpSpPr>
              <p:cNvPr id="11" name="Group 10"/>
              <p:cNvGrpSpPr/>
              <p:nvPr/>
            </p:nvGrpSpPr>
            <p:grpSpPr>
              <a:xfrm>
                <a:off x="6879684" y="4865122"/>
                <a:ext cx="1833942" cy="1498977"/>
                <a:chOff x="6879684" y="4970222"/>
                <a:chExt cx="1833942" cy="1498977"/>
              </a:xfrm>
            </p:grpSpPr>
            <p:pic>
              <p:nvPicPr>
                <p:cNvPr id="18"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05266" y="4970222"/>
                  <a:ext cx="1782774" cy="118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6879684" y="6198779"/>
                  <a:ext cx="1833942" cy="270420"/>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en-US" altLang="ko-KR" sz="1600" b="1" kern="0" dirty="0"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rPr>
                    <a:t>Predictive Analytics</a:t>
                  </a:r>
                  <a:endParaRPr lang="ko-KR" altLang="en-US" sz="1600" b="1" kern="0" dirty="0" err="1"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endParaRPr>
                </a:p>
              </p:txBody>
            </p:sp>
          </p:grpSp>
          <p:grpSp>
            <p:nvGrpSpPr>
              <p:cNvPr id="12" name="Group 11"/>
              <p:cNvGrpSpPr/>
              <p:nvPr/>
            </p:nvGrpSpPr>
            <p:grpSpPr>
              <a:xfrm>
                <a:off x="6694586" y="3070043"/>
                <a:ext cx="2204134" cy="1567231"/>
                <a:chOff x="6694586" y="3070043"/>
                <a:chExt cx="2204134" cy="1567231"/>
              </a:xfrm>
            </p:grpSpPr>
            <p:pic>
              <p:nvPicPr>
                <p:cNvPr id="16"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94586" y="3070043"/>
                  <a:ext cx="2204134" cy="123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326779" y="4366854"/>
                  <a:ext cx="969732" cy="270420"/>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en-US" altLang="ko-KR" sz="1600" b="1" kern="0" dirty="0"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rPr>
                    <a:t>Smart City</a:t>
                  </a:r>
                  <a:endParaRPr lang="ko-KR" altLang="en-US" sz="1600" b="1" kern="0" dirty="0" err="1"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endParaRPr>
                </a:p>
              </p:txBody>
            </p:sp>
          </p:grpSp>
          <p:grpSp>
            <p:nvGrpSpPr>
              <p:cNvPr id="13" name="Group 12"/>
              <p:cNvGrpSpPr/>
              <p:nvPr/>
            </p:nvGrpSpPr>
            <p:grpSpPr>
              <a:xfrm>
                <a:off x="3420271" y="4657034"/>
                <a:ext cx="2286538" cy="1812165"/>
                <a:chOff x="3420271" y="4657034"/>
                <a:chExt cx="2286538" cy="1812165"/>
              </a:xfrm>
            </p:grpSpPr>
            <p:sp>
              <p:nvSpPr>
                <p:cNvPr id="14" name="TextBox 13"/>
                <p:cNvSpPr txBox="1"/>
                <p:nvPr/>
              </p:nvSpPr>
              <p:spPr>
                <a:xfrm>
                  <a:off x="3531749" y="6198779"/>
                  <a:ext cx="2063584" cy="270420"/>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en-US" altLang="ko-KR" sz="1600" b="1" kern="0" dirty="0"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rPr>
                    <a:t>Connected Car (M2M)</a:t>
                  </a:r>
                  <a:endParaRPr lang="ko-KR" altLang="en-US" sz="1600" b="1" kern="0" dirty="0" err="1" smtClean="0">
                    <a:solidFill>
                      <a:schemeClr val="bg1"/>
                    </a:solidFill>
                    <a:effectLst>
                      <a:outerShdw blurRad="38100" dist="38100" dir="2700000" algn="tl">
                        <a:srgbClr val="000000">
                          <a:alpha val="43137"/>
                        </a:srgbClr>
                      </a:outerShdw>
                    </a:effectLst>
                    <a:latin typeface="Calibri" pitchFamily="34" charset="0"/>
                    <a:ea typeface="Arial Unicode MS" pitchFamily="34" charset="-128"/>
                    <a:cs typeface="Calibri" pitchFamily="34" charset="0"/>
                  </a:endParaRPr>
                </a:p>
              </p:txBody>
            </p:sp>
            <p:pic>
              <p:nvPicPr>
                <p:cNvPr id="15"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20271" y="4657034"/>
                  <a:ext cx="2286538" cy="1428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pic>
        <p:nvPicPr>
          <p:cNvPr id="54"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23810" y="2027011"/>
            <a:ext cx="2340574" cy="104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852405" y="922132"/>
            <a:ext cx="7511357" cy="3339863"/>
            <a:chOff x="447207" y="1726078"/>
            <a:chExt cx="8249586" cy="3668110"/>
          </a:xfrm>
        </p:grpSpPr>
        <p:sp>
          <p:nvSpPr>
            <p:cNvPr id="56" name="Rectangle 55"/>
            <p:cNvSpPr/>
            <p:nvPr/>
          </p:nvSpPr>
          <p:spPr bwMode="gray">
            <a:xfrm>
              <a:off x="447207" y="1726078"/>
              <a:ext cx="8249586" cy="3668110"/>
            </a:xfrm>
            <a:prstGeom prst="rect">
              <a:avLst/>
            </a:prstGeom>
            <a:solidFill>
              <a:srgbClr val="262626">
                <a:alpha val="79000"/>
              </a:srgbClr>
            </a:solidFill>
            <a:ln w="6350" algn="ctr">
              <a:noFill/>
              <a:miter lim="800000"/>
              <a:headEnd/>
              <a:tailEnd/>
            </a:ln>
          </p:spPr>
          <p:txBody>
            <a:bodyPr lIns="0" tIns="252000" rIns="0" bIns="0" rtlCol="0" anchor="t"/>
            <a:lstStyle/>
            <a:p>
              <a:pPr algn="ctr" fontAlgn="base">
                <a:spcBef>
                  <a:spcPct val="50000"/>
                </a:spcBef>
                <a:spcAft>
                  <a:spcPct val="0"/>
                </a:spcAft>
                <a:buClr>
                  <a:srgbClr val="F0AB00"/>
                </a:buClr>
                <a:buSzPct val="80000"/>
              </a:pPr>
              <a:r>
                <a:rPr lang="en-US" altLang="ko-KR" b="1" kern="0" dirty="0" smtClean="0">
                  <a:solidFill>
                    <a:schemeClr val="bg1"/>
                  </a:solidFill>
                  <a:latin typeface="Calibri" panose="020F0502020204030204" pitchFamily="34" charset="0"/>
                  <a:ea typeface="Arial Unicode MS" pitchFamily="34" charset="-128"/>
                  <a:cs typeface="Calibri"/>
                </a:rPr>
                <a:t>             SAP </a:t>
              </a:r>
              <a:r>
                <a:rPr lang="en-US" altLang="ko-KR" b="1" kern="0" dirty="0">
                  <a:solidFill>
                    <a:schemeClr val="bg1"/>
                  </a:solidFill>
                  <a:latin typeface="Calibri" panose="020F0502020204030204" pitchFamily="34" charset="0"/>
                  <a:ea typeface="Arial Unicode MS" pitchFamily="34" charset="-128"/>
                  <a:cs typeface="Calibri"/>
                </a:rPr>
                <a:t>HANA Platform</a:t>
              </a:r>
              <a:endParaRPr lang="ko-KR" altLang="en-US" b="1" kern="0" dirty="0">
                <a:solidFill>
                  <a:schemeClr val="bg1"/>
                </a:solidFill>
                <a:latin typeface="Calibri" panose="020F0502020204030204" pitchFamily="34" charset="0"/>
                <a:ea typeface="Arial Unicode MS" pitchFamily="34" charset="-128"/>
                <a:cs typeface="Calibri"/>
              </a:endParaRPr>
            </a:p>
          </p:txBody>
        </p:sp>
        <p:sp>
          <p:nvSpPr>
            <p:cNvPr id="57" name="Rectangle 56"/>
            <p:cNvSpPr/>
            <p:nvPr/>
          </p:nvSpPr>
          <p:spPr bwMode="gray">
            <a:xfrm>
              <a:off x="621219" y="2435184"/>
              <a:ext cx="7891750" cy="269822"/>
            </a:xfrm>
            <a:prstGeom prst="rect">
              <a:avLst/>
            </a:prstGeom>
            <a:solidFill>
              <a:schemeClr val="bg2">
                <a:lumMod val="90000"/>
              </a:schemeClr>
            </a:solidFill>
            <a:ln w="6350" algn="ctr">
              <a:noFill/>
              <a:miter lim="800000"/>
              <a:headEnd/>
              <a:tailEnd/>
            </a:ln>
          </p:spPr>
          <p:txBody>
            <a:bodyPr lIns="0" tIns="0" rIns="0" bIns="0" rtlCol="0" anchor="ctr"/>
            <a:lstStyle/>
            <a:p>
              <a:pPr algn="ctr" fontAlgn="base">
                <a:spcBef>
                  <a:spcPct val="50000"/>
                </a:spcBef>
                <a:spcAft>
                  <a:spcPct val="0"/>
                </a:spcAft>
                <a:buClr>
                  <a:srgbClr val="F0AB00"/>
                </a:buClr>
                <a:buSzPct val="80000"/>
              </a:pPr>
              <a:r>
                <a:rPr lang="en-US" altLang="ko-KR" sz="1400" kern="0" dirty="0">
                  <a:solidFill>
                    <a:schemeClr val="bg1"/>
                  </a:solidFill>
                  <a:latin typeface="Calibri" panose="020F0502020204030204" pitchFamily="34" charset="0"/>
                  <a:ea typeface="Arial Unicode MS" pitchFamily="34" charset="-128"/>
                  <a:cs typeface="Arial Unicode MS" pitchFamily="34" charset="-128"/>
                </a:rPr>
                <a:t>SQL, </a:t>
              </a:r>
              <a:r>
                <a:rPr lang="en-US" altLang="ko-KR" sz="1400" kern="0" dirty="0" err="1">
                  <a:solidFill>
                    <a:schemeClr val="bg1"/>
                  </a:solidFill>
                  <a:latin typeface="Calibri" panose="020F0502020204030204" pitchFamily="34" charset="0"/>
                  <a:ea typeface="Arial Unicode MS" pitchFamily="34" charset="-128"/>
                  <a:cs typeface="Arial Unicode MS" pitchFamily="34" charset="-128"/>
                </a:rPr>
                <a:t>SQLScript</a:t>
              </a:r>
              <a:r>
                <a:rPr lang="en-US" altLang="ko-KR" sz="1400" kern="0" dirty="0">
                  <a:solidFill>
                    <a:schemeClr val="bg1"/>
                  </a:solidFill>
                  <a:latin typeface="Calibri" panose="020F0502020204030204" pitchFamily="34" charset="0"/>
                  <a:ea typeface="Arial Unicode MS" pitchFamily="34" charset="-128"/>
                  <a:cs typeface="Arial Unicode MS" pitchFamily="34" charset="-128"/>
                </a:rPr>
                <a:t>, JavaScript</a:t>
              </a:r>
              <a:endParaRPr lang="ko-KR" altLang="en-US" sz="1400" kern="0" dirty="0" err="1">
                <a:solidFill>
                  <a:schemeClr val="bg1"/>
                </a:solidFill>
                <a:latin typeface="Calibri" panose="020F0502020204030204" pitchFamily="34" charset="0"/>
                <a:ea typeface="Arial Unicode MS" pitchFamily="34" charset="-128"/>
                <a:cs typeface="Arial Unicode MS" pitchFamily="34" charset="-128"/>
              </a:endParaRPr>
            </a:p>
          </p:txBody>
        </p:sp>
        <p:sp>
          <p:nvSpPr>
            <p:cNvPr id="58" name="Rectangle 57"/>
            <p:cNvSpPr/>
            <p:nvPr/>
          </p:nvSpPr>
          <p:spPr bwMode="gray">
            <a:xfrm>
              <a:off x="621219" y="5024785"/>
              <a:ext cx="7891750" cy="269823"/>
            </a:xfrm>
            <a:prstGeom prst="rect">
              <a:avLst/>
            </a:prstGeom>
            <a:solidFill>
              <a:schemeClr val="bg2">
                <a:lumMod val="90000"/>
              </a:schemeClr>
            </a:solidFill>
            <a:ln w="6350" algn="ctr">
              <a:noFill/>
              <a:miter lim="800000"/>
              <a:headEnd/>
              <a:tailEnd/>
            </a:ln>
          </p:spPr>
          <p:txBody>
            <a:bodyPr lIns="0" tIns="0" rIns="0" bIns="0" rtlCol="0" anchor="ctr"/>
            <a:lstStyle/>
            <a:p>
              <a:pPr algn="ctr" fontAlgn="base">
                <a:spcBef>
                  <a:spcPct val="50000"/>
                </a:spcBef>
                <a:spcAft>
                  <a:spcPct val="0"/>
                </a:spcAft>
                <a:buClr>
                  <a:srgbClr val="F0AB00"/>
                </a:buClr>
                <a:buSzPct val="80000"/>
              </a:pPr>
              <a:r>
                <a:rPr lang="en-US" altLang="ko-KR" sz="1400" kern="0" dirty="0">
                  <a:solidFill>
                    <a:schemeClr val="bg1"/>
                  </a:solidFill>
                  <a:latin typeface="Calibri" panose="020F0502020204030204" pitchFamily="34" charset="0"/>
                  <a:ea typeface="Arial Unicode MS" pitchFamily="34" charset="-128"/>
                  <a:cs typeface="Arial Unicode MS" pitchFamily="34" charset="-128"/>
                </a:rPr>
                <a:t>Integration Services</a:t>
              </a:r>
              <a:endParaRPr lang="ko-KR" altLang="en-US" sz="1400" kern="0" dirty="0" err="1">
                <a:solidFill>
                  <a:schemeClr val="bg1"/>
                </a:solidFill>
                <a:latin typeface="Calibri" panose="020F0502020204030204" pitchFamily="34" charset="0"/>
                <a:ea typeface="Arial Unicode MS" pitchFamily="34" charset="-128"/>
                <a:cs typeface="Arial Unicode MS" pitchFamily="34" charset="-128"/>
              </a:endParaRPr>
            </a:p>
          </p:txBody>
        </p:sp>
        <p:grpSp>
          <p:nvGrpSpPr>
            <p:cNvPr id="59" name="Group 58"/>
            <p:cNvGrpSpPr/>
            <p:nvPr/>
          </p:nvGrpSpPr>
          <p:grpSpPr>
            <a:xfrm>
              <a:off x="621219" y="2768334"/>
              <a:ext cx="7884377" cy="1008445"/>
              <a:chOff x="1618146" y="3708669"/>
              <a:chExt cx="7039705" cy="541841"/>
            </a:xfrm>
            <a:solidFill>
              <a:schemeClr val="bg1"/>
            </a:solidFill>
          </p:grpSpPr>
          <p:sp>
            <p:nvSpPr>
              <p:cNvPr id="129" name="Rectangle 128"/>
              <p:cNvSpPr/>
              <p:nvPr/>
            </p:nvSpPr>
            <p:spPr bwMode="gray">
              <a:xfrm>
                <a:off x="1618146" y="3708669"/>
                <a:ext cx="1348996" cy="541841"/>
              </a:xfrm>
              <a:prstGeom prst="rect">
                <a:avLst/>
              </a:prstGeom>
              <a:grpFill/>
              <a:ln w="6350" algn="ctr">
                <a:noFill/>
                <a:miter lim="800000"/>
                <a:headEnd/>
                <a:tailEnd/>
              </a:ln>
              <a:effectLst>
                <a:outerShdw blurRad="76200" sx="102000" sy="102000" algn="ctr" rotWithShape="0">
                  <a:schemeClr val="bg1">
                    <a:lumMod val="50000"/>
                    <a:alpha val="40000"/>
                  </a:schemeClr>
                </a:outerShdw>
              </a:effectLst>
            </p:spPr>
            <p:txBody>
              <a:bodyPr lIns="36000" tIns="36000" rIns="36000" bIns="36000" rtlCol="0" anchor="t"/>
              <a:lstStyle/>
              <a:p>
                <a:pPr algn="ctr" defTabSz="914073" fontAlgn="base">
                  <a:spcBef>
                    <a:spcPct val="50000"/>
                  </a:spcBef>
                  <a:spcAft>
                    <a:spcPct val="0"/>
                  </a:spcAft>
                  <a:buClr>
                    <a:srgbClr val="F0AB00"/>
                  </a:buClr>
                  <a:buSzPct val="80000"/>
                </a:pPr>
                <a:r>
                  <a:rPr lang="en-US" altLang="ko-KR" sz="1000" kern="0" dirty="0">
                    <a:latin typeface="Calibri" pitchFamily="34" charset="0"/>
                    <a:ea typeface="맑은 고딕" pitchFamily="50" charset="-127"/>
                    <a:cs typeface="Calibri" pitchFamily="34" charset="0"/>
                  </a:rPr>
                  <a:t>Spatial</a:t>
                </a:r>
                <a:endParaRPr lang="ko-KR" altLang="en-US" sz="1000" kern="0" dirty="0" err="1">
                  <a:latin typeface="Calibri" pitchFamily="34" charset="0"/>
                  <a:ea typeface="맑은 고딕" pitchFamily="50" charset="-127"/>
                  <a:cs typeface="Calibri" pitchFamily="34" charset="0"/>
                </a:endParaRPr>
              </a:p>
            </p:txBody>
          </p:sp>
          <p:sp>
            <p:nvSpPr>
              <p:cNvPr id="130" name="Rectangle 129"/>
              <p:cNvSpPr/>
              <p:nvPr/>
            </p:nvSpPr>
            <p:spPr bwMode="gray">
              <a:xfrm>
                <a:off x="3040823" y="3708669"/>
                <a:ext cx="1348996" cy="541841"/>
              </a:xfrm>
              <a:prstGeom prst="rect">
                <a:avLst/>
              </a:prstGeom>
              <a:grpFill/>
              <a:ln w="6350" algn="ctr">
                <a:noFill/>
                <a:miter lim="800000"/>
                <a:headEnd/>
                <a:tailEnd/>
              </a:ln>
              <a:effectLst>
                <a:outerShdw blurRad="76200" sx="102000" sy="102000" algn="ctr" rotWithShape="0">
                  <a:schemeClr val="bg1">
                    <a:lumMod val="50000"/>
                    <a:alpha val="40000"/>
                  </a:schemeClr>
                </a:outerShdw>
              </a:effectLst>
            </p:spPr>
            <p:txBody>
              <a:bodyPr lIns="36000" tIns="36000" rIns="36000" bIns="36000" rtlCol="0" anchor="t"/>
              <a:lstStyle/>
              <a:p>
                <a:pPr algn="ctr" defTabSz="914073" fontAlgn="base">
                  <a:spcBef>
                    <a:spcPct val="50000"/>
                  </a:spcBef>
                  <a:spcAft>
                    <a:spcPct val="0"/>
                  </a:spcAft>
                  <a:buClr>
                    <a:srgbClr val="F0AB00"/>
                  </a:buClr>
                  <a:buSzPct val="80000"/>
                </a:pPr>
                <a:r>
                  <a:rPr lang="en-US" altLang="ko-KR" sz="1000" kern="0" dirty="0">
                    <a:latin typeface="Calibri" pitchFamily="34" charset="0"/>
                    <a:ea typeface="맑은 고딕" pitchFamily="50" charset="-127"/>
                    <a:cs typeface="Calibri" pitchFamily="34" charset="0"/>
                  </a:rPr>
                  <a:t>Search</a:t>
                </a:r>
                <a:endParaRPr lang="ko-KR" altLang="en-US" sz="1000" kern="0" dirty="0" err="1">
                  <a:latin typeface="Calibri" pitchFamily="34" charset="0"/>
                  <a:ea typeface="맑은 고딕" pitchFamily="50" charset="-127"/>
                  <a:cs typeface="Calibri" pitchFamily="34" charset="0"/>
                </a:endParaRPr>
              </a:p>
            </p:txBody>
          </p:sp>
          <p:sp>
            <p:nvSpPr>
              <p:cNvPr id="131" name="Rectangle 130"/>
              <p:cNvSpPr/>
              <p:nvPr/>
            </p:nvSpPr>
            <p:spPr bwMode="gray">
              <a:xfrm>
                <a:off x="4463501" y="3708669"/>
                <a:ext cx="1348996" cy="541841"/>
              </a:xfrm>
              <a:prstGeom prst="rect">
                <a:avLst/>
              </a:prstGeom>
              <a:grpFill/>
              <a:ln w="6350" algn="ctr">
                <a:noFill/>
                <a:miter lim="800000"/>
                <a:headEnd/>
                <a:tailEnd/>
              </a:ln>
              <a:effectLst>
                <a:outerShdw blurRad="76200" sx="102000" sy="102000" algn="ctr" rotWithShape="0">
                  <a:schemeClr val="bg1">
                    <a:lumMod val="50000"/>
                    <a:alpha val="40000"/>
                  </a:schemeClr>
                </a:outerShdw>
              </a:effectLst>
            </p:spPr>
            <p:txBody>
              <a:bodyPr lIns="36000" tIns="36000" rIns="36000" bIns="36000" rtlCol="0" anchor="t"/>
              <a:lstStyle/>
              <a:p>
                <a:pPr algn="ctr" defTabSz="914073" fontAlgn="base">
                  <a:spcBef>
                    <a:spcPct val="50000"/>
                  </a:spcBef>
                  <a:spcAft>
                    <a:spcPct val="0"/>
                  </a:spcAft>
                  <a:buClr>
                    <a:srgbClr val="F0AB00"/>
                  </a:buClr>
                  <a:buSzPct val="80000"/>
                </a:pPr>
                <a:r>
                  <a:rPr lang="en-US" altLang="ko-KR" sz="1000" kern="0" dirty="0">
                    <a:latin typeface="Calibri" pitchFamily="34" charset="0"/>
                    <a:ea typeface="맑은 고딕" pitchFamily="50" charset="-127"/>
                    <a:cs typeface="Calibri" pitchFamily="34" charset="0"/>
                  </a:rPr>
                  <a:t>Text Mining</a:t>
                </a:r>
                <a:endParaRPr lang="ko-KR" altLang="en-US" sz="1000" kern="0" dirty="0" err="1">
                  <a:latin typeface="Calibri" pitchFamily="34" charset="0"/>
                  <a:ea typeface="맑은 고딕" pitchFamily="50" charset="-127"/>
                  <a:cs typeface="Calibri" pitchFamily="34" charset="0"/>
                </a:endParaRPr>
              </a:p>
            </p:txBody>
          </p:sp>
          <p:sp>
            <p:nvSpPr>
              <p:cNvPr id="132" name="Rectangle 131"/>
              <p:cNvSpPr/>
              <p:nvPr/>
            </p:nvSpPr>
            <p:spPr bwMode="gray">
              <a:xfrm>
                <a:off x="5886178" y="3708669"/>
                <a:ext cx="1348996" cy="541841"/>
              </a:xfrm>
              <a:prstGeom prst="rect">
                <a:avLst/>
              </a:prstGeom>
              <a:grpFill/>
              <a:ln w="6350" algn="ctr">
                <a:noFill/>
                <a:miter lim="800000"/>
                <a:headEnd/>
                <a:tailEnd/>
              </a:ln>
              <a:effectLst>
                <a:outerShdw blurRad="76200" sx="102000" sy="102000" algn="ctr" rotWithShape="0">
                  <a:schemeClr val="bg1">
                    <a:lumMod val="50000"/>
                    <a:alpha val="40000"/>
                  </a:schemeClr>
                </a:outerShdw>
              </a:effectLst>
            </p:spPr>
            <p:txBody>
              <a:bodyPr lIns="36000" tIns="36000" rIns="36000" bIns="36000" rtlCol="0" anchor="t"/>
              <a:lstStyle/>
              <a:p>
                <a:pPr algn="ctr" defTabSz="914073" fontAlgn="base">
                  <a:lnSpc>
                    <a:spcPts val="1100"/>
                  </a:lnSpc>
                  <a:spcBef>
                    <a:spcPct val="50000"/>
                  </a:spcBef>
                  <a:spcAft>
                    <a:spcPct val="0"/>
                  </a:spcAft>
                  <a:buClr>
                    <a:srgbClr val="F0AB00"/>
                  </a:buClr>
                  <a:buSzPct val="80000"/>
                </a:pPr>
                <a:r>
                  <a:rPr lang="en-US" altLang="ko-KR" sz="1000" kern="0" dirty="0">
                    <a:latin typeface="Calibri" pitchFamily="34" charset="0"/>
                    <a:ea typeface="맑은 고딕" pitchFamily="50" charset="-127"/>
                    <a:cs typeface="Calibri" pitchFamily="34" charset="0"/>
                  </a:rPr>
                  <a:t>Stored Procedure &amp; Data Models</a:t>
                </a:r>
                <a:endParaRPr lang="ko-KR" altLang="en-US" sz="1000" kern="0" dirty="0" err="1">
                  <a:latin typeface="Calibri" pitchFamily="34" charset="0"/>
                  <a:ea typeface="맑은 고딕" pitchFamily="50" charset="-127"/>
                  <a:cs typeface="Calibri" pitchFamily="34" charset="0"/>
                </a:endParaRPr>
              </a:p>
            </p:txBody>
          </p:sp>
          <p:sp>
            <p:nvSpPr>
              <p:cNvPr id="133" name="Rectangle 132"/>
              <p:cNvSpPr/>
              <p:nvPr/>
            </p:nvSpPr>
            <p:spPr bwMode="gray">
              <a:xfrm>
                <a:off x="7308855" y="3708669"/>
                <a:ext cx="1348996" cy="541841"/>
              </a:xfrm>
              <a:prstGeom prst="rect">
                <a:avLst/>
              </a:prstGeom>
              <a:grpFill/>
              <a:ln w="6350" algn="ctr">
                <a:noFill/>
                <a:miter lim="800000"/>
                <a:headEnd/>
                <a:tailEnd/>
              </a:ln>
              <a:effectLst>
                <a:outerShdw blurRad="76200" sx="102000" sy="102000" algn="ctr" rotWithShape="0">
                  <a:schemeClr val="bg1">
                    <a:lumMod val="50000"/>
                    <a:alpha val="40000"/>
                  </a:schemeClr>
                </a:outerShdw>
              </a:effectLst>
            </p:spPr>
            <p:txBody>
              <a:bodyPr lIns="36000" tIns="36000" rIns="36000" bIns="36000" rtlCol="0" anchor="t"/>
              <a:lstStyle/>
              <a:p>
                <a:pPr algn="ctr" defTabSz="914073" fontAlgn="base">
                  <a:lnSpc>
                    <a:spcPts val="1100"/>
                  </a:lnSpc>
                  <a:spcBef>
                    <a:spcPct val="50000"/>
                  </a:spcBef>
                  <a:spcAft>
                    <a:spcPct val="0"/>
                  </a:spcAft>
                  <a:buClr>
                    <a:srgbClr val="F0AB00"/>
                  </a:buClr>
                  <a:buSzPct val="80000"/>
                </a:pPr>
                <a:r>
                  <a:rPr lang="en-US" altLang="ko-KR" sz="1000" kern="0" dirty="0">
                    <a:latin typeface="Calibri" pitchFamily="34" charset="0"/>
                    <a:ea typeface="맑은 고딕" pitchFamily="50" charset="-127"/>
                    <a:cs typeface="Calibri" pitchFamily="34" charset="0"/>
                  </a:rPr>
                  <a:t>Application &amp; UI SVC</a:t>
                </a:r>
                <a:endParaRPr lang="ko-KR" altLang="en-US" sz="1000" kern="0" dirty="0" err="1">
                  <a:latin typeface="Calibri" pitchFamily="34" charset="0"/>
                  <a:ea typeface="맑은 고딕" pitchFamily="50" charset="-127"/>
                  <a:cs typeface="Calibri" pitchFamily="34" charset="0"/>
                </a:endParaRPr>
              </a:p>
            </p:txBody>
          </p:sp>
        </p:grpSp>
        <p:grpSp>
          <p:nvGrpSpPr>
            <p:cNvPr id="60" name="Group 59"/>
            <p:cNvGrpSpPr/>
            <p:nvPr/>
          </p:nvGrpSpPr>
          <p:grpSpPr>
            <a:xfrm>
              <a:off x="621219" y="3934794"/>
              <a:ext cx="7884377" cy="1008445"/>
              <a:chOff x="1618146" y="4366709"/>
              <a:chExt cx="7039705" cy="541841"/>
            </a:xfrm>
            <a:solidFill>
              <a:schemeClr val="bg1"/>
            </a:solidFill>
          </p:grpSpPr>
          <p:sp>
            <p:nvSpPr>
              <p:cNvPr id="124" name="Rectangle 123"/>
              <p:cNvSpPr/>
              <p:nvPr/>
            </p:nvSpPr>
            <p:spPr bwMode="gray">
              <a:xfrm>
                <a:off x="1618146" y="4366709"/>
                <a:ext cx="1348996" cy="541841"/>
              </a:xfrm>
              <a:prstGeom prst="rect">
                <a:avLst/>
              </a:prstGeom>
              <a:grpFill/>
              <a:ln w="6350" algn="ctr">
                <a:noFill/>
                <a:miter lim="800000"/>
                <a:headEnd/>
                <a:tailEnd/>
              </a:ln>
              <a:effectLst>
                <a:outerShdw blurRad="76200" sx="102000" sy="102000" algn="ctr" rotWithShape="0">
                  <a:schemeClr val="bg1">
                    <a:lumMod val="50000"/>
                    <a:alpha val="40000"/>
                  </a:schemeClr>
                </a:outerShdw>
              </a:effectLst>
            </p:spPr>
            <p:txBody>
              <a:bodyPr lIns="36000" tIns="36000" rIns="36000" bIns="36000" rtlCol="0" anchor="b"/>
              <a:lstStyle/>
              <a:p>
                <a:pPr algn="ctr" defTabSz="914073" fontAlgn="base">
                  <a:spcBef>
                    <a:spcPct val="50000"/>
                  </a:spcBef>
                  <a:spcAft>
                    <a:spcPct val="0"/>
                  </a:spcAft>
                  <a:buClr>
                    <a:srgbClr val="F0AB00"/>
                  </a:buClr>
                  <a:buSzPct val="80000"/>
                </a:pPr>
                <a:r>
                  <a:rPr lang="en-US" altLang="ko-KR" sz="1000" kern="0" dirty="0">
                    <a:latin typeface="Calibri" pitchFamily="34" charset="0"/>
                    <a:ea typeface="맑은 고딕" pitchFamily="50" charset="-127"/>
                    <a:cs typeface="Calibri" pitchFamily="34" charset="0"/>
                  </a:rPr>
                  <a:t>Biz Function Library</a:t>
                </a:r>
                <a:endParaRPr lang="ko-KR" altLang="en-US" sz="1000" kern="0" dirty="0" err="1">
                  <a:latin typeface="Calibri" pitchFamily="34" charset="0"/>
                  <a:ea typeface="맑은 고딕" pitchFamily="50" charset="-127"/>
                  <a:cs typeface="Calibri" pitchFamily="34" charset="0"/>
                </a:endParaRPr>
              </a:p>
            </p:txBody>
          </p:sp>
          <p:sp>
            <p:nvSpPr>
              <p:cNvPr id="125" name="Rectangle 124"/>
              <p:cNvSpPr/>
              <p:nvPr/>
            </p:nvSpPr>
            <p:spPr bwMode="gray">
              <a:xfrm>
                <a:off x="3040823" y="4366709"/>
                <a:ext cx="1348996" cy="541841"/>
              </a:xfrm>
              <a:prstGeom prst="rect">
                <a:avLst/>
              </a:prstGeom>
              <a:grpFill/>
              <a:ln w="6350" algn="ctr">
                <a:noFill/>
                <a:miter lim="800000"/>
                <a:headEnd/>
                <a:tailEnd/>
              </a:ln>
              <a:effectLst>
                <a:outerShdw blurRad="76200" sx="102000" sy="102000" algn="ctr" rotWithShape="0">
                  <a:schemeClr val="bg1">
                    <a:lumMod val="50000"/>
                    <a:alpha val="40000"/>
                  </a:schemeClr>
                </a:outerShdw>
              </a:effectLst>
            </p:spPr>
            <p:txBody>
              <a:bodyPr lIns="0" tIns="36000" rIns="0" bIns="36000" rtlCol="0" anchor="b"/>
              <a:lstStyle/>
              <a:p>
                <a:pPr algn="ctr" defTabSz="914073" fontAlgn="base">
                  <a:spcBef>
                    <a:spcPct val="50000"/>
                  </a:spcBef>
                  <a:spcAft>
                    <a:spcPct val="0"/>
                  </a:spcAft>
                  <a:buClr>
                    <a:srgbClr val="F0AB00"/>
                  </a:buClr>
                  <a:buSzPct val="80000"/>
                </a:pPr>
                <a:r>
                  <a:rPr lang="en-US" altLang="ko-KR" sz="1000" kern="0" dirty="0">
                    <a:latin typeface="Calibri" pitchFamily="34" charset="0"/>
                    <a:ea typeface="맑은 고딕" pitchFamily="50" charset="-127"/>
                    <a:cs typeface="Calibri" pitchFamily="34" charset="0"/>
                  </a:rPr>
                  <a:t>Predictive Analysis Lib</a:t>
                </a:r>
                <a:endParaRPr lang="ko-KR" altLang="en-US" sz="1000" kern="0" dirty="0" err="1">
                  <a:latin typeface="Calibri" pitchFamily="34" charset="0"/>
                  <a:ea typeface="맑은 고딕" pitchFamily="50" charset="-127"/>
                  <a:cs typeface="Calibri" pitchFamily="34" charset="0"/>
                </a:endParaRPr>
              </a:p>
            </p:txBody>
          </p:sp>
          <p:sp>
            <p:nvSpPr>
              <p:cNvPr id="126" name="Rectangle 125"/>
              <p:cNvSpPr/>
              <p:nvPr/>
            </p:nvSpPr>
            <p:spPr bwMode="gray">
              <a:xfrm>
                <a:off x="4463501" y="4366709"/>
                <a:ext cx="1348996" cy="541841"/>
              </a:xfrm>
              <a:prstGeom prst="rect">
                <a:avLst/>
              </a:prstGeom>
              <a:grpFill/>
              <a:ln w="6350" algn="ctr">
                <a:noFill/>
                <a:miter lim="800000"/>
                <a:headEnd/>
                <a:tailEnd/>
              </a:ln>
              <a:effectLst>
                <a:outerShdw blurRad="76200" sx="102000" sy="102000" algn="ctr" rotWithShape="0">
                  <a:schemeClr val="bg1">
                    <a:lumMod val="50000"/>
                    <a:alpha val="40000"/>
                  </a:schemeClr>
                </a:outerShdw>
              </a:effectLst>
            </p:spPr>
            <p:txBody>
              <a:bodyPr lIns="36000" tIns="36000" rIns="36000" bIns="36000" rtlCol="0" anchor="b"/>
              <a:lstStyle/>
              <a:p>
                <a:pPr algn="ctr" defTabSz="914073" fontAlgn="base">
                  <a:spcBef>
                    <a:spcPct val="50000"/>
                  </a:spcBef>
                  <a:spcAft>
                    <a:spcPct val="0"/>
                  </a:spcAft>
                  <a:buClr>
                    <a:srgbClr val="F0AB00"/>
                  </a:buClr>
                  <a:buSzPct val="80000"/>
                </a:pPr>
                <a:r>
                  <a:rPr lang="en-US" altLang="ko-KR" sz="1000" kern="0" dirty="0">
                    <a:latin typeface="Calibri" pitchFamily="34" charset="0"/>
                    <a:ea typeface="맑은 고딕" pitchFamily="50" charset="-127"/>
                    <a:cs typeface="Calibri" pitchFamily="34" charset="0"/>
                  </a:rPr>
                  <a:t>Database Services</a:t>
                </a:r>
                <a:endParaRPr lang="ko-KR" altLang="en-US" sz="1000" kern="0" dirty="0" err="1">
                  <a:latin typeface="Calibri" pitchFamily="34" charset="0"/>
                  <a:ea typeface="맑은 고딕" pitchFamily="50" charset="-127"/>
                  <a:cs typeface="Calibri" pitchFamily="34" charset="0"/>
                </a:endParaRPr>
              </a:p>
            </p:txBody>
          </p:sp>
          <p:sp>
            <p:nvSpPr>
              <p:cNvPr id="127" name="Rectangle 126"/>
              <p:cNvSpPr/>
              <p:nvPr/>
            </p:nvSpPr>
            <p:spPr bwMode="gray">
              <a:xfrm>
                <a:off x="5886178" y="4366709"/>
                <a:ext cx="1348996" cy="541841"/>
              </a:xfrm>
              <a:prstGeom prst="rect">
                <a:avLst/>
              </a:prstGeom>
              <a:grpFill/>
              <a:ln w="6350" algn="ctr">
                <a:noFill/>
                <a:miter lim="800000"/>
                <a:headEnd/>
                <a:tailEnd/>
              </a:ln>
              <a:effectLst>
                <a:outerShdw blurRad="76200" sx="102000" sy="102000" algn="ctr" rotWithShape="0">
                  <a:schemeClr val="bg1">
                    <a:lumMod val="50000"/>
                    <a:alpha val="40000"/>
                  </a:schemeClr>
                </a:outerShdw>
              </a:effectLst>
            </p:spPr>
            <p:txBody>
              <a:bodyPr lIns="36000" tIns="36000" rIns="36000" bIns="36000" rtlCol="0" anchor="b"/>
              <a:lstStyle/>
              <a:p>
                <a:pPr algn="ctr" defTabSz="914073" fontAlgn="base">
                  <a:spcBef>
                    <a:spcPct val="50000"/>
                  </a:spcBef>
                  <a:spcAft>
                    <a:spcPct val="0"/>
                  </a:spcAft>
                  <a:buClr>
                    <a:srgbClr val="F0AB00"/>
                  </a:buClr>
                  <a:buSzPct val="80000"/>
                </a:pPr>
                <a:r>
                  <a:rPr lang="en-US" altLang="ko-KR" sz="1000" kern="0" dirty="0">
                    <a:latin typeface="Calibri" pitchFamily="34" charset="0"/>
                    <a:ea typeface="맑은 고딕" pitchFamily="50" charset="-127"/>
                    <a:cs typeface="Calibri" pitchFamily="34" charset="0"/>
                  </a:rPr>
                  <a:t>Planning Engine</a:t>
                </a:r>
                <a:endParaRPr lang="ko-KR" altLang="en-US" sz="1000" kern="0" dirty="0" err="1">
                  <a:latin typeface="Calibri" pitchFamily="34" charset="0"/>
                  <a:ea typeface="맑은 고딕" pitchFamily="50" charset="-127"/>
                  <a:cs typeface="Calibri" pitchFamily="34" charset="0"/>
                </a:endParaRPr>
              </a:p>
            </p:txBody>
          </p:sp>
          <p:sp>
            <p:nvSpPr>
              <p:cNvPr id="128" name="Rectangle 127"/>
              <p:cNvSpPr/>
              <p:nvPr/>
            </p:nvSpPr>
            <p:spPr bwMode="gray">
              <a:xfrm>
                <a:off x="7308855" y="4366709"/>
                <a:ext cx="1348996" cy="541841"/>
              </a:xfrm>
              <a:prstGeom prst="rect">
                <a:avLst/>
              </a:prstGeom>
              <a:grpFill/>
              <a:ln w="6350" algn="ctr">
                <a:noFill/>
                <a:miter lim="800000"/>
                <a:headEnd/>
                <a:tailEnd/>
              </a:ln>
              <a:effectLst>
                <a:outerShdw blurRad="76200" sx="102000" sy="102000" algn="ctr" rotWithShape="0">
                  <a:schemeClr val="bg1">
                    <a:lumMod val="50000"/>
                    <a:alpha val="40000"/>
                  </a:schemeClr>
                </a:outerShdw>
              </a:effectLst>
            </p:spPr>
            <p:txBody>
              <a:bodyPr lIns="36000" tIns="36000" rIns="36000" bIns="36000" rtlCol="0" anchor="b"/>
              <a:lstStyle/>
              <a:p>
                <a:pPr algn="ctr" defTabSz="914073" fontAlgn="base">
                  <a:spcBef>
                    <a:spcPct val="50000"/>
                  </a:spcBef>
                  <a:spcAft>
                    <a:spcPct val="0"/>
                  </a:spcAft>
                  <a:buClr>
                    <a:srgbClr val="F0AB00"/>
                  </a:buClr>
                  <a:buSzPct val="80000"/>
                </a:pPr>
                <a:r>
                  <a:rPr lang="en-US" altLang="ko-KR" sz="1000" kern="0" dirty="0">
                    <a:latin typeface="Calibri" pitchFamily="34" charset="0"/>
                    <a:ea typeface="맑은 고딕" pitchFamily="50" charset="-127"/>
                    <a:cs typeface="Calibri" pitchFamily="34" charset="0"/>
                  </a:rPr>
                  <a:t>Rules Engine</a:t>
                </a:r>
                <a:endParaRPr lang="ko-KR" altLang="en-US" sz="1000" kern="0" dirty="0" err="1">
                  <a:latin typeface="Calibri" pitchFamily="34" charset="0"/>
                  <a:ea typeface="맑은 고딕" pitchFamily="50" charset="-127"/>
                  <a:cs typeface="Calibri" pitchFamily="34" charset="0"/>
                </a:endParaRPr>
              </a:p>
            </p:txBody>
          </p:sp>
        </p:grpSp>
        <p:grpSp>
          <p:nvGrpSpPr>
            <p:cNvPr id="61" name="Group 60"/>
            <p:cNvGrpSpPr/>
            <p:nvPr/>
          </p:nvGrpSpPr>
          <p:grpSpPr>
            <a:xfrm>
              <a:off x="2582802" y="2989072"/>
              <a:ext cx="782443" cy="758733"/>
              <a:chOff x="8523288" y="4899025"/>
              <a:chExt cx="1728787" cy="1676401"/>
            </a:xfrm>
          </p:grpSpPr>
          <p:sp>
            <p:nvSpPr>
              <p:cNvPr id="119" name="Freeform 38"/>
              <p:cNvSpPr>
                <a:spLocks/>
              </p:cNvSpPr>
              <p:nvPr/>
            </p:nvSpPr>
            <p:spPr bwMode="auto">
              <a:xfrm>
                <a:off x="9836150" y="6164263"/>
                <a:ext cx="415925" cy="411163"/>
              </a:xfrm>
              <a:custGeom>
                <a:avLst/>
                <a:gdLst>
                  <a:gd name="T0" fmla="*/ 68 w 111"/>
                  <a:gd name="T1" fmla="*/ 0 h 110"/>
                  <a:gd name="T2" fmla="*/ 0 w 111"/>
                  <a:gd name="T3" fmla="*/ 67 h 110"/>
                  <a:gd name="T4" fmla="*/ 25 w 111"/>
                  <a:gd name="T5" fmla="*/ 91 h 110"/>
                  <a:gd name="T6" fmla="*/ 92 w 111"/>
                  <a:gd name="T7" fmla="*/ 91 h 110"/>
                  <a:gd name="T8" fmla="*/ 92 w 111"/>
                  <a:gd name="T9" fmla="*/ 24 h 110"/>
                  <a:gd name="T10" fmla="*/ 68 w 111"/>
                  <a:gd name="T11" fmla="*/ 0 h 110"/>
                </a:gdLst>
                <a:ahLst/>
                <a:cxnLst>
                  <a:cxn ang="0">
                    <a:pos x="T0" y="T1"/>
                  </a:cxn>
                  <a:cxn ang="0">
                    <a:pos x="T2" y="T3"/>
                  </a:cxn>
                  <a:cxn ang="0">
                    <a:pos x="T4" y="T5"/>
                  </a:cxn>
                  <a:cxn ang="0">
                    <a:pos x="T6" y="T7"/>
                  </a:cxn>
                  <a:cxn ang="0">
                    <a:pos x="T8" y="T9"/>
                  </a:cxn>
                  <a:cxn ang="0">
                    <a:pos x="T10" y="T11"/>
                  </a:cxn>
                </a:cxnLst>
                <a:rect l="0" t="0" r="r" b="b"/>
                <a:pathLst>
                  <a:path w="111" h="110">
                    <a:moveTo>
                      <a:pt x="68" y="0"/>
                    </a:moveTo>
                    <a:cubicBezTo>
                      <a:pt x="53" y="26"/>
                      <a:pt x="26" y="53"/>
                      <a:pt x="0" y="67"/>
                    </a:cubicBezTo>
                    <a:cubicBezTo>
                      <a:pt x="25" y="91"/>
                      <a:pt x="25" y="91"/>
                      <a:pt x="25" y="91"/>
                    </a:cubicBezTo>
                    <a:cubicBezTo>
                      <a:pt x="43" y="110"/>
                      <a:pt x="73" y="110"/>
                      <a:pt x="92" y="91"/>
                    </a:cubicBezTo>
                    <a:cubicBezTo>
                      <a:pt x="111" y="72"/>
                      <a:pt x="111" y="42"/>
                      <a:pt x="92" y="24"/>
                    </a:cubicBezTo>
                    <a:lnTo>
                      <a:pt x="68"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120" name="Freeform 39"/>
              <p:cNvSpPr>
                <a:spLocks/>
              </p:cNvSpPr>
              <p:nvPr/>
            </p:nvSpPr>
            <p:spPr bwMode="auto">
              <a:xfrm>
                <a:off x="9701213" y="6016625"/>
                <a:ext cx="314325" cy="323850"/>
              </a:xfrm>
              <a:custGeom>
                <a:avLst/>
                <a:gdLst>
                  <a:gd name="T0" fmla="*/ 84 w 84"/>
                  <a:gd name="T1" fmla="*/ 19 h 86"/>
                  <a:gd name="T2" fmla="*/ 65 w 84"/>
                  <a:gd name="T3" fmla="*/ 0 h 86"/>
                  <a:gd name="T4" fmla="*/ 0 w 84"/>
                  <a:gd name="T5" fmla="*/ 69 h 86"/>
                  <a:gd name="T6" fmla="*/ 16 w 84"/>
                  <a:gd name="T7" fmla="*/ 86 h 86"/>
                  <a:gd name="T8" fmla="*/ 84 w 84"/>
                  <a:gd name="T9" fmla="*/ 19 h 86"/>
                </a:gdLst>
                <a:ahLst/>
                <a:cxnLst>
                  <a:cxn ang="0">
                    <a:pos x="T0" y="T1"/>
                  </a:cxn>
                  <a:cxn ang="0">
                    <a:pos x="T2" y="T3"/>
                  </a:cxn>
                  <a:cxn ang="0">
                    <a:pos x="T4" y="T5"/>
                  </a:cxn>
                  <a:cxn ang="0">
                    <a:pos x="T6" y="T7"/>
                  </a:cxn>
                  <a:cxn ang="0">
                    <a:pos x="T8" y="T9"/>
                  </a:cxn>
                </a:cxnLst>
                <a:rect l="0" t="0" r="r" b="b"/>
                <a:pathLst>
                  <a:path w="84" h="86">
                    <a:moveTo>
                      <a:pt x="84" y="19"/>
                    </a:moveTo>
                    <a:cubicBezTo>
                      <a:pt x="65" y="0"/>
                      <a:pt x="65" y="0"/>
                      <a:pt x="65" y="0"/>
                    </a:cubicBezTo>
                    <a:cubicBezTo>
                      <a:pt x="52" y="25"/>
                      <a:pt x="26" y="53"/>
                      <a:pt x="0" y="69"/>
                    </a:cubicBezTo>
                    <a:cubicBezTo>
                      <a:pt x="16" y="86"/>
                      <a:pt x="16" y="86"/>
                      <a:pt x="16" y="86"/>
                    </a:cubicBezTo>
                    <a:cubicBezTo>
                      <a:pt x="41" y="71"/>
                      <a:pt x="69" y="43"/>
                      <a:pt x="84" y="19"/>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121" name="Freeform 40"/>
              <p:cNvSpPr>
                <a:spLocks noEditPoints="1"/>
              </p:cNvSpPr>
              <p:nvPr/>
            </p:nvSpPr>
            <p:spPr bwMode="auto">
              <a:xfrm>
                <a:off x="8523288" y="4899025"/>
                <a:ext cx="1395413" cy="1354138"/>
              </a:xfrm>
              <a:custGeom>
                <a:avLst/>
                <a:gdLst>
                  <a:gd name="T0" fmla="*/ 326 w 372"/>
                  <a:gd name="T1" fmla="*/ 245 h 361"/>
                  <a:gd name="T2" fmla="*/ 322 w 372"/>
                  <a:gd name="T3" fmla="*/ 241 h 361"/>
                  <a:gd name="T4" fmla="*/ 341 w 372"/>
                  <a:gd name="T5" fmla="*/ 163 h 361"/>
                  <a:gd name="T6" fmla="*/ 294 w 372"/>
                  <a:gd name="T7" fmla="*/ 48 h 361"/>
                  <a:gd name="T8" fmla="*/ 178 w 372"/>
                  <a:gd name="T9" fmla="*/ 0 h 361"/>
                  <a:gd name="T10" fmla="*/ 62 w 372"/>
                  <a:gd name="T11" fmla="*/ 48 h 361"/>
                  <a:gd name="T12" fmla="*/ 36 w 372"/>
                  <a:gd name="T13" fmla="*/ 82 h 361"/>
                  <a:gd name="T14" fmla="*/ 62 w 372"/>
                  <a:gd name="T15" fmla="*/ 279 h 361"/>
                  <a:gd name="T16" fmla="*/ 93 w 372"/>
                  <a:gd name="T17" fmla="*/ 303 h 361"/>
                  <a:gd name="T18" fmla="*/ 127 w 372"/>
                  <a:gd name="T19" fmla="*/ 319 h 361"/>
                  <a:gd name="T20" fmla="*/ 178 w 372"/>
                  <a:gd name="T21" fmla="*/ 327 h 361"/>
                  <a:gd name="T22" fmla="*/ 255 w 372"/>
                  <a:gd name="T23" fmla="*/ 308 h 361"/>
                  <a:gd name="T24" fmla="*/ 259 w 372"/>
                  <a:gd name="T25" fmla="*/ 312 h 361"/>
                  <a:gd name="T26" fmla="*/ 259 w 372"/>
                  <a:gd name="T27" fmla="*/ 312 h 361"/>
                  <a:gd name="T28" fmla="*/ 307 w 372"/>
                  <a:gd name="T29" fmla="*/ 361 h 361"/>
                  <a:gd name="T30" fmla="*/ 372 w 372"/>
                  <a:gd name="T31" fmla="*/ 291 h 361"/>
                  <a:gd name="T32" fmla="*/ 326 w 372"/>
                  <a:gd name="T33" fmla="*/ 245 h 361"/>
                  <a:gd name="T34" fmla="*/ 267 w 372"/>
                  <a:gd name="T35" fmla="*/ 225 h 361"/>
                  <a:gd name="T36" fmla="*/ 254 w 372"/>
                  <a:gd name="T37" fmla="*/ 240 h 361"/>
                  <a:gd name="T38" fmla="*/ 224 w 372"/>
                  <a:gd name="T39" fmla="*/ 261 h 361"/>
                  <a:gd name="T40" fmla="*/ 176 w 372"/>
                  <a:gd name="T41" fmla="*/ 272 h 361"/>
                  <a:gd name="T42" fmla="*/ 66 w 372"/>
                  <a:gd name="T43" fmla="*/ 162 h 361"/>
                  <a:gd name="T44" fmla="*/ 176 w 372"/>
                  <a:gd name="T45" fmla="*/ 52 h 361"/>
                  <a:gd name="T46" fmla="*/ 286 w 372"/>
                  <a:gd name="T47" fmla="*/ 162 h 361"/>
                  <a:gd name="T48" fmla="*/ 285 w 372"/>
                  <a:gd name="T49" fmla="*/ 179 h 361"/>
                  <a:gd name="T50" fmla="*/ 284 w 372"/>
                  <a:gd name="T51" fmla="*/ 183 h 361"/>
                  <a:gd name="T52" fmla="*/ 284 w 372"/>
                  <a:gd name="T53" fmla="*/ 185 h 361"/>
                  <a:gd name="T54" fmla="*/ 267 w 372"/>
                  <a:gd name="T55" fmla="*/ 22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2" h="361">
                    <a:moveTo>
                      <a:pt x="326" y="245"/>
                    </a:moveTo>
                    <a:cubicBezTo>
                      <a:pt x="325" y="243"/>
                      <a:pt x="323" y="242"/>
                      <a:pt x="322" y="241"/>
                    </a:cubicBezTo>
                    <a:cubicBezTo>
                      <a:pt x="335" y="217"/>
                      <a:pt x="341" y="191"/>
                      <a:pt x="341" y="163"/>
                    </a:cubicBezTo>
                    <a:cubicBezTo>
                      <a:pt x="341" y="120"/>
                      <a:pt x="324" y="79"/>
                      <a:pt x="294" y="48"/>
                    </a:cubicBezTo>
                    <a:cubicBezTo>
                      <a:pt x="263" y="17"/>
                      <a:pt x="222" y="0"/>
                      <a:pt x="178" y="0"/>
                    </a:cubicBezTo>
                    <a:cubicBezTo>
                      <a:pt x="134" y="0"/>
                      <a:pt x="93" y="17"/>
                      <a:pt x="62" y="48"/>
                    </a:cubicBezTo>
                    <a:cubicBezTo>
                      <a:pt x="52" y="58"/>
                      <a:pt x="43" y="70"/>
                      <a:pt x="36" y="82"/>
                    </a:cubicBezTo>
                    <a:cubicBezTo>
                      <a:pt x="0" y="144"/>
                      <a:pt x="9" y="226"/>
                      <a:pt x="62" y="279"/>
                    </a:cubicBezTo>
                    <a:cubicBezTo>
                      <a:pt x="71" y="288"/>
                      <a:pt x="82" y="296"/>
                      <a:pt x="93" y="303"/>
                    </a:cubicBezTo>
                    <a:cubicBezTo>
                      <a:pt x="103" y="310"/>
                      <a:pt x="115" y="315"/>
                      <a:pt x="127" y="319"/>
                    </a:cubicBezTo>
                    <a:cubicBezTo>
                      <a:pt x="143" y="324"/>
                      <a:pt x="160" y="327"/>
                      <a:pt x="178" y="327"/>
                    </a:cubicBezTo>
                    <a:cubicBezTo>
                      <a:pt x="205" y="327"/>
                      <a:pt x="231" y="320"/>
                      <a:pt x="255" y="308"/>
                    </a:cubicBezTo>
                    <a:cubicBezTo>
                      <a:pt x="256" y="309"/>
                      <a:pt x="257" y="311"/>
                      <a:pt x="259" y="312"/>
                    </a:cubicBezTo>
                    <a:cubicBezTo>
                      <a:pt x="259" y="312"/>
                      <a:pt x="259" y="312"/>
                      <a:pt x="259" y="312"/>
                    </a:cubicBezTo>
                    <a:cubicBezTo>
                      <a:pt x="307" y="361"/>
                      <a:pt x="307" y="361"/>
                      <a:pt x="307" y="361"/>
                    </a:cubicBezTo>
                    <a:cubicBezTo>
                      <a:pt x="332" y="344"/>
                      <a:pt x="360" y="315"/>
                      <a:pt x="372" y="291"/>
                    </a:cubicBezTo>
                    <a:lnTo>
                      <a:pt x="326" y="245"/>
                    </a:lnTo>
                    <a:close/>
                    <a:moveTo>
                      <a:pt x="267" y="225"/>
                    </a:moveTo>
                    <a:cubicBezTo>
                      <a:pt x="263" y="230"/>
                      <a:pt x="259" y="235"/>
                      <a:pt x="254" y="240"/>
                    </a:cubicBezTo>
                    <a:cubicBezTo>
                      <a:pt x="245" y="249"/>
                      <a:pt x="235" y="256"/>
                      <a:pt x="224" y="261"/>
                    </a:cubicBezTo>
                    <a:cubicBezTo>
                      <a:pt x="209" y="268"/>
                      <a:pt x="193" y="272"/>
                      <a:pt x="176" y="272"/>
                    </a:cubicBezTo>
                    <a:cubicBezTo>
                      <a:pt x="115" y="272"/>
                      <a:pt x="66" y="223"/>
                      <a:pt x="66" y="162"/>
                    </a:cubicBezTo>
                    <a:cubicBezTo>
                      <a:pt x="66" y="101"/>
                      <a:pt x="115" y="52"/>
                      <a:pt x="176" y="52"/>
                    </a:cubicBezTo>
                    <a:cubicBezTo>
                      <a:pt x="237" y="52"/>
                      <a:pt x="286" y="101"/>
                      <a:pt x="286" y="162"/>
                    </a:cubicBezTo>
                    <a:cubicBezTo>
                      <a:pt x="286" y="168"/>
                      <a:pt x="286" y="174"/>
                      <a:pt x="285" y="179"/>
                    </a:cubicBezTo>
                    <a:cubicBezTo>
                      <a:pt x="284" y="180"/>
                      <a:pt x="284" y="181"/>
                      <a:pt x="284" y="183"/>
                    </a:cubicBezTo>
                    <a:cubicBezTo>
                      <a:pt x="284" y="183"/>
                      <a:pt x="284" y="184"/>
                      <a:pt x="284" y="185"/>
                    </a:cubicBezTo>
                    <a:cubicBezTo>
                      <a:pt x="281" y="199"/>
                      <a:pt x="275" y="213"/>
                      <a:pt x="267" y="22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122" name="Freeform 41"/>
              <p:cNvSpPr>
                <a:spLocks noEditPoints="1"/>
              </p:cNvSpPr>
              <p:nvPr/>
            </p:nvSpPr>
            <p:spPr bwMode="auto">
              <a:xfrm>
                <a:off x="8886825" y="5195888"/>
                <a:ext cx="608013" cy="603250"/>
              </a:xfrm>
              <a:custGeom>
                <a:avLst/>
                <a:gdLst>
                  <a:gd name="T0" fmla="*/ 159 w 162"/>
                  <a:gd name="T1" fmla="*/ 63 h 161"/>
                  <a:gd name="T2" fmla="*/ 134 w 162"/>
                  <a:gd name="T3" fmla="*/ 59 h 161"/>
                  <a:gd name="T4" fmla="*/ 148 w 162"/>
                  <a:gd name="T5" fmla="*/ 38 h 161"/>
                  <a:gd name="T6" fmla="*/ 148 w 162"/>
                  <a:gd name="T7" fmla="*/ 33 h 161"/>
                  <a:gd name="T8" fmla="*/ 129 w 162"/>
                  <a:gd name="T9" fmla="*/ 14 h 161"/>
                  <a:gd name="T10" fmla="*/ 124 w 162"/>
                  <a:gd name="T11" fmla="*/ 13 h 161"/>
                  <a:gd name="T12" fmla="*/ 103 w 162"/>
                  <a:gd name="T13" fmla="*/ 28 h 161"/>
                  <a:gd name="T14" fmla="*/ 98 w 162"/>
                  <a:gd name="T15" fmla="*/ 3 h 161"/>
                  <a:gd name="T16" fmla="*/ 94 w 162"/>
                  <a:gd name="T17" fmla="*/ 0 h 161"/>
                  <a:gd name="T18" fmla="*/ 68 w 162"/>
                  <a:gd name="T19" fmla="*/ 0 h 161"/>
                  <a:gd name="T20" fmla="*/ 64 w 162"/>
                  <a:gd name="T21" fmla="*/ 3 h 161"/>
                  <a:gd name="T22" fmla="*/ 59 w 162"/>
                  <a:gd name="T23" fmla="*/ 28 h 161"/>
                  <a:gd name="T24" fmla="*/ 38 w 162"/>
                  <a:gd name="T25" fmla="*/ 13 h 161"/>
                  <a:gd name="T26" fmla="*/ 33 w 162"/>
                  <a:gd name="T27" fmla="*/ 14 h 161"/>
                  <a:gd name="T28" fmla="*/ 14 w 162"/>
                  <a:gd name="T29" fmla="*/ 33 h 161"/>
                  <a:gd name="T30" fmla="*/ 14 w 162"/>
                  <a:gd name="T31" fmla="*/ 38 h 161"/>
                  <a:gd name="T32" fmla="*/ 28 w 162"/>
                  <a:gd name="T33" fmla="*/ 59 h 161"/>
                  <a:gd name="T34" fmla="*/ 3 w 162"/>
                  <a:gd name="T35" fmla="*/ 63 h 161"/>
                  <a:gd name="T36" fmla="*/ 0 w 162"/>
                  <a:gd name="T37" fmla="*/ 67 h 161"/>
                  <a:gd name="T38" fmla="*/ 0 w 162"/>
                  <a:gd name="T39" fmla="*/ 94 h 161"/>
                  <a:gd name="T40" fmla="*/ 3 w 162"/>
                  <a:gd name="T41" fmla="*/ 98 h 161"/>
                  <a:gd name="T42" fmla="*/ 28 w 162"/>
                  <a:gd name="T43" fmla="*/ 102 h 161"/>
                  <a:gd name="T44" fmla="*/ 14 w 162"/>
                  <a:gd name="T45" fmla="*/ 123 h 161"/>
                  <a:gd name="T46" fmla="*/ 14 w 162"/>
                  <a:gd name="T47" fmla="*/ 128 h 161"/>
                  <a:gd name="T48" fmla="*/ 33 w 162"/>
                  <a:gd name="T49" fmla="*/ 147 h 161"/>
                  <a:gd name="T50" fmla="*/ 38 w 162"/>
                  <a:gd name="T51" fmla="*/ 148 h 161"/>
                  <a:gd name="T52" fmla="*/ 59 w 162"/>
                  <a:gd name="T53" fmla="*/ 133 h 161"/>
                  <a:gd name="T54" fmla="*/ 64 w 162"/>
                  <a:gd name="T55" fmla="*/ 158 h 161"/>
                  <a:gd name="T56" fmla="*/ 68 w 162"/>
                  <a:gd name="T57" fmla="*/ 161 h 161"/>
                  <a:gd name="T58" fmla="*/ 94 w 162"/>
                  <a:gd name="T59" fmla="*/ 161 h 161"/>
                  <a:gd name="T60" fmla="*/ 98 w 162"/>
                  <a:gd name="T61" fmla="*/ 158 h 161"/>
                  <a:gd name="T62" fmla="*/ 103 w 162"/>
                  <a:gd name="T63" fmla="*/ 133 h 161"/>
                  <a:gd name="T64" fmla="*/ 124 w 162"/>
                  <a:gd name="T65" fmla="*/ 148 h 161"/>
                  <a:gd name="T66" fmla="*/ 129 w 162"/>
                  <a:gd name="T67" fmla="*/ 147 h 161"/>
                  <a:gd name="T68" fmla="*/ 148 w 162"/>
                  <a:gd name="T69" fmla="*/ 128 h 161"/>
                  <a:gd name="T70" fmla="*/ 148 w 162"/>
                  <a:gd name="T71" fmla="*/ 123 h 161"/>
                  <a:gd name="T72" fmla="*/ 134 w 162"/>
                  <a:gd name="T73" fmla="*/ 102 h 161"/>
                  <a:gd name="T74" fmla="*/ 159 w 162"/>
                  <a:gd name="T75" fmla="*/ 98 h 161"/>
                  <a:gd name="T76" fmla="*/ 162 w 162"/>
                  <a:gd name="T77" fmla="*/ 94 h 161"/>
                  <a:gd name="T78" fmla="*/ 162 w 162"/>
                  <a:gd name="T79" fmla="*/ 67 h 161"/>
                  <a:gd name="T80" fmla="*/ 159 w 162"/>
                  <a:gd name="T81" fmla="*/ 63 h 161"/>
                  <a:gd name="T82" fmla="*/ 62 w 162"/>
                  <a:gd name="T83" fmla="*/ 111 h 161"/>
                  <a:gd name="T84" fmla="*/ 51 w 162"/>
                  <a:gd name="T85" fmla="*/ 99 h 161"/>
                  <a:gd name="T86" fmla="*/ 46 w 162"/>
                  <a:gd name="T87" fmla="*/ 89 h 161"/>
                  <a:gd name="T88" fmla="*/ 45 w 162"/>
                  <a:gd name="T89" fmla="*/ 80 h 161"/>
                  <a:gd name="T90" fmla="*/ 46 w 162"/>
                  <a:gd name="T91" fmla="*/ 72 h 161"/>
                  <a:gd name="T92" fmla="*/ 51 w 162"/>
                  <a:gd name="T93" fmla="*/ 62 h 161"/>
                  <a:gd name="T94" fmla="*/ 62 w 162"/>
                  <a:gd name="T95" fmla="*/ 50 h 161"/>
                  <a:gd name="T96" fmla="*/ 73 w 162"/>
                  <a:gd name="T97" fmla="*/ 46 h 161"/>
                  <a:gd name="T98" fmla="*/ 81 w 162"/>
                  <a:gd name="T99" fmla="*/ 45 h 161"/>
                  <a:gd name="T100" fmla="*/ 89 w 162"/>
                  <a:gd name="T101" fmla="*/ 46 h 161"/>
                  <a:gd name="T102" fmla="*/ 100 w 162"/>
                  <a:gd name="T103" fmla="*/ 50 h 161"/>
                  <a:gd name="T104" fmla="*/ 112 w 162"/>
                  <a:gd name="T105" fmla="*/ 62 h 161"/>
                  <a:gd name="T106" fmla="*/ 116 w 162"/>
                  <a:gd name="T107" fmla="*/ 72 h 161"/>
                  <a:gd name="T108" fmla="*/ 117 w 162"/>
                  <a:gd name="T109" fmla="*/ 80 h 161"/>
                  <a:gd name="T110" fmla="*/ 116 w 162"/>
                  <a:gd name="T111" fmla="*/ 89 h 161"/>
                  <a:gd name="T112" fmla="*/ 112 w 162"/>
                  <a:gd name="T113" fmla="*/ 99 h 161"/>
                  <a:gd name="T114" fmla="*/ 100 w 162"/>
                  <a:gd name="T115" fmla="*/ 111 h 161"/>
                  <a:gd name="T116" fmla="*/ 89 w 162"/>
                  <a:gd name="T117" fmla="*/ 115 h 161"/>
                  <a:gd name="T118" fmla="*/ 81 w 162"/>
                  <a:gd name="T119" fmla="*/ 116 h 161"/>
                  <a:gd name="T120" fmla="*/ 73 w 162"/>
                  <a:gd name="T121" fmla="*/ 115 h 161"/>
                  <a:gd name="T122" fmla="*/ 62 w 162"/>
                  <a:gd name="T123" fmla="*/ 11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 h="161">
                    <a:moveTo>
                      <a:pt x="159" y="63"/>
                    </a:moveTo>
                    <a:cubicBezTo>
                      <a:pt x="134" y="59"/>
                      <a:pt x="134" y="59"/>
                      <a:pt x="134" y="59"/>
                    </a:cubicBezTo>
                    <a:cubicBezTo>
                      <a:pt x="148" y="38"/>
                      <a:pt x="148" y="38"/>
                      <a:pt x="148" y="38"/>
                    </a:cubicBezTo>
                    <a:cubicBezTo>
                      <a:pt x="149" y="36"/>
                      <a:pt x="149" y="34"/>
                      <a:pt x="148" y="33"/>
                    </a:cubicBezTo>
                    <a:cubicBezTo>
                      <a:pt x="129" y="14"/>
                      <a:pt x="129" y="14"/>
                      <a:pt x="129" y="14"/>
                    </a:cubicBezTo>
                    <a:cubicBezTo>
                      <a:pt x="128" y="13"/>
                      <a:pt x="125" y="12"/>
                      <a:pt x="124" y="13"/>
                    </a:cubicBezTo>
                    <a:cubicBezTo>
                      <a:pt x="103" y="28"/>
                      <a:pt x="103" y="28"/>
                      <a:pt x="103" y="28"/>
                    </a:cubicBezTo>
                    <a:cubicBezTo>
                      <a:pt x="98" y="3"/>
                      <a:pt x="98" y="3"/>
                      <a:pt x="98" y="3"/>
                    </a:cubicBezTo>
                    <a:cubicBezTo>
                      <a:pt x="98" y="1"/>
                      <a:pt x="96" y="0"/>
                      <a:pt x="94" y="0"/>
                    </a:cubicBezTo>
                    <a:cubicBezTo>
                      <a:pt x="68" y="0"/>
                      <a:pt x="68" y="0"/>
                      <a:pt x="68" y="0"/>
                    </a:cubicBezTo>
                    <a:cubicBezTo>
                      <a:pt x="66" y="0"/>
                      <a:pt x="64" y="1"/>
                      <a:pt x="64" y="3"/>
                    </a:cubicBezTo>
                    <a:cubicBezTo>
                      <a:pt x="59" y="28"/>
                      <a:pt x="59" y="28"/>
                      <a:pt x="59" y="28"/>
                    </a:cubicBezTo>
                    <a:cubicBezTo>
                      <a:pt x="38" y="13"/>
                      <a:pt x="38" y="13"/>
                      <a:pt x="38" y="13"/>
                    </a:cubicBezTo>
                    <a:cubicBezTo>
                      <a:pt x="37" y="12"/>
                      <a:pt x="35" y="13"/>
                      <a:pt x="33" y="14"/>
                    </a:cubicBezTo>
                    <a:cubicBezTo>
                      <a:pt x="14" y="33"/>
                      <a:pt x="14" y="33"/>
                      <a:pt x="14" y="33"/>
                    </a:cubicBezTo>
                    <a:cubicBezTo>
                      <a:pt x="13" y="34"/>
                      <a:pt x="13" y="36"/>
                      <a:pt x="14" y="38"/>
                    </a:cubicBezTo>
                    <a:cubicBezTo>
                      <a:pt x="28" y="59"/>
                      <a:pt x="28" y="59"/>
                      <a:pt x="28" y="59"/>
                    </a:cubicBezTo>
                    <a:cubicBezTo>
                      <a:pt x="3" y="63"/>
                      <a:pt x="3" y="63"/>
                      <a:pt x="3" y="63"/>
                    </a:cubicBezTo>
                    <a:cubicBezTo>
                      <a:pt x="2" y="64"/>
                      <a:pt x="0" y="65"/>
                      <a:pt x="0" y="67"/>
                    </a:cubicBezTo>
                    <a:cubicBezTo>
                      <a:pt x="0" y="94"/>
                      <a:pt x="0" y="94"/>
                      <a:pt x="0" y="94"/>
                    </a:cubicBezTo>
                    <a:cubicBezTo>
                      <a:pt x="0" y="96"/>
                      <a:pt x="2" y="97"/>
                      <a:pt x="3" y="98"/>
                    </a:cubicBezTo>
                    <a:cubicBezTo>
                      <a:pt x="28" y="102"/>
                      <a:pt x="28" y="102"/>
                      <a:pt x="28" y="102"/>
                    </a:cubicBezTo>
                    <a:cubicBezTo>
                      <a:pt x="14" y="123"/>
                      <a:pt x="14" y="123"/>
                      <a:pt x="14" y="123"/>
                    </a:cubicBezTo>
                    <a:cubicBezTo>
                      <a:pt x="13" y="125"/>
                      <a:pt x="13" y="127"/>
                      <a:pt x="14" y="128"/>
                    </a:cubicBezTo>
                    <a:cubicBezTo>
                      <a:pt x="33" y="147"/>
                      <a:pt x="33" y="147"/>
                      <a:pt x="33" y="147"/>
                    </a:cubicBezTo>
                    <a:cubicBezTo>
                      <a:pt x="35" y="148"/>
                      <a:pt x="37" y="149"/>
                      <a:pt x="38" y="148"/>
                    </a:cubicBezTo>
                    <a:cubicBezTo>
                      <a:pt x="59" y="133"/>
                      <a:pt x="59" y="133"/>
                      <a:pt x="59" y="133"/>
                    </a:cubicBezTo>
                    <a:cubicBezTo>
                      <a:pt x="64" y="158"/>
                      <a:pt x="64" y="158"/>
                      <a:pt x="64" y="158"/>
                    </a:cubicBezTo>
                    <a:cubicBezTo>
                      <a:pt x="64" y="160"/>
                      <a:pt x="66" y="161"/>
                      <a:pt x="68" y="161"/>
                    </a:cubicBezTo>
                    <a:cubicBezTo>
                      <a:pt x="94" y="161"/>
                      <a:pt x="94" y="161"/>
                      <a:pt x="94" y="161"/>
                    </a:cubicBezTo>
                    <a:cubicBezTo>
                      <a:pt x="96" y="161"/>
                      <a:pt x="98" y="160"/>
                      <a:pt x="98" y="158"/>
                    </a:cubicBezTo>
                    <a:cubicBezTo>
                      <a:pt x="103" y="133"/>
                      <a:pt x="103" y="133"/>
                      <a:pt x="103" y="133"/>
                    </a:cubicBezTo>
                    <a:cubicBezTo>
                      <a:pt x="124" y="148"/>
                      <a:pt x="124" y="148"/>
                      <a:pt x="124" y="148"/>
                    </a:cubicBezTo>
                    <a:cubicBezTo>
                      <a:pt x="125" y="149"/>
                      <a:pt x="128" y="148"/>
                      <a:pt x="129" y="147"/>
                    </a:cubicBezTo>
                    <a:cubicBezTo>
                      <a:pt x="148" y="128"/>
                      <a:pt x="148" y="128"/>
                      <a:pt x="148" y="128"/>
                    </a:cubicBezTo>
                    <a:cubicBezTo>
                      <a:pt x="149" y="127"/>
                      <a:pt x="149" y="125"/>
                      <a:pt x="148" y="123"/>
                    </a:cubicBezTo>
                    <a:cubicBezTo>
                      <a:pt x="134" y="102"/>
                      <a:pt x="134" y="102"/>
                      <a:pt x="134" y="102"/>
                    </a:cubicBezTo>
                    <a:cubicBezTo>
                      <a:pt x="159" y="98"/>
                      <a:pt x="159" y="98"/>
                      <a:pt x="159" y="98"/>
                    </a:cubicBezTo>
                    <a:cubicBezTo>
                      <a:pt x="161" y="97"/>
                      <a:pt x="162" y="96"/>
                      <a:pt x="162" y="94"/>
                    </a:cubicBezTo>
                    <a:cubicBezTo>
                      <a:pt x="162" y="67"/>
                      <a:pt x="162" y="67"/>
                      <a:pt x="162" y="67"/>
                    </a:cubicBezTo>
                    <a:cubicBezTo>
                      <a:pt x="162" y="65"/>
                      <a:pt x="161" y="64"/>
                      <a:pt x="159" y="63"/>
                    </a:cubicBezTo>
                    <a:close/>
                    <a:moveTo>
                      <a:pt x="62" y="111"/>
                    </a:moveTo>
                    <a:cubicBezTo>
                      <a:pt x="58" y="108"/>
                      <a:pt x="54" y="104"/>
                      <a:pt x="51" y="99"/>
                    </a:cubicBezTo>
                    <a:cubicBezTo>
                      <a:pt x="49" y="96"/>
                      <a:pt x="47" y="93"/>
                      <a:pt x="46" y="89"/>
                    </a:cubicBezTo>
                    <a:cubicBezTo>
                      <a:pt x="46" y="86"/>
                      <a:pt x="45" y="83"/>
                      <a:pt x="45" y="80"/>
                    </a:cubicBezTo>
                    <a:cubicBezTo>
                      <a:pt x="45" y="78"/>
                      <a:pt x="46" y="75"/>
                      <a:pt x="46" y="72"/>
                    </a:cubicBezTo>
                    <a:cubicBezTo>
                      <a:pt x="47" y="68"/>
                      <a:pt x="49" y="65"/>
                      <a:pt x="51" y="62"/>
                    </a:cubicBezTo>
                    <a:cubicBezTo>
                      <a:pt x="54" y="57"/>
                      <a:pt x="58" y="53"/>
                      <a:pt x="62" y="50"/>
                    </a:cubicBezTo>
                    <a:cubicBezTo>
                      <a:pt x="66" y="48"/>
                      <a:pt x="69" y="46"/>
                      <a:pt x="73" y="46"/>
                    </a:cubicBezTo>
                    <a:cubicBezTo>
                      <a:pt x="76" y="45"/>
                      <a:pt x="78" y="45"/>
                      <a:pt x="81" y="45"/>
                    </a:cubicBezTo>
                    <a:cubicBezTo>
                      <a:pt x="84" y="45"/>
                      <a:pt x="87" y="45"/>
                      <a:pt x="89" y="46"/>
                    </a:cubicBezTo>
                    <a:cubicBezTo>
                      <a:pt x="93" y="46"/>
                      <a:pt x="97" y="48"/>
                      <a:pt x="100" y="50"/>
                    </a:cubicBezTo>
                    <a:cubicBezTo>
                      <a:pt x="105" y="53"/>
                      <a:pt x="109" y="57"/>
                      <a:pt x="112" y="62"/>
                    </a:cubicBezTo>
                    <a:cubicBezTo>
                      <a:pt x="114" y="65"/>
                      <a:pt x="115" y="68"/>
                      <a:pt x="116" y="72"/>
                    </a:cubicBezTo>
                    <a:cubicBezTo>
                      <a:pt x="117" y="75"/>
                      <a:pt x="117" y="78"/>
                      <a:pt x="117" y="80"/>
                    </a:cubicBezTo>
                    <a:cubicBezTo>
                      <a:pt x="117" y="83"/>
                      <a:pt x="117" y="86"/>
                      <a:pt x="116" y="89"/>
                    </a:cubicBezTo>
                    <a:cubicBezTo>
                      <a:pt x="115" y="93"/>
                      <a:pt x="114" y="96"/>
                      <a:pt x="112" y="99"/>
                    </a:cubicBezTo>
                    <a:cubicBezTo>
                      <a:pt x="109" y="104"/>
                      <a:pt x="105" y="108"/>
                      <a:pt x="100" y="111"/>
                    </a:cubicBezTo>
                    <a:cubicBezTo>
                      <a:pt x="97" y="113"/>
                      <a:pt x="93" y="114"/>
                      <a:pt x="89" y="115"/>
                    </a:cubicBezTo>
                    <a:cubicBezTo>
                      <a:pt x="87" y="116"/>
                      <a:pt x="84" y="116"/>
                      <a:pt x="81" y="116"/>
                    </a:cubicBezTo>
                    <a:cubicBezTo>
                      <a:pt x="78" y="116"/>
                      <a:pt x="76" y="116"/>
                      <a:pt x="73" y="115"/>
                    </a:cubicBezTo>
                    <a:cubicBezTo>
                      <a:pt x="69" y="115"/>
                      <a:pt x="66" y="113"/>
                      <a:pt x="62" y="111"/>
                    </a:cubicBezTo>
                    <a:close/>
                  </a:path>
                </a:pathLst>
              </a:custGeom>
              <a:solidFill>
                <a:schemeClr val="tx2">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123" name="Oval 42"/>
              <p:cNvSpPr>
                <a:spLocks noChangeArrowheads="1"/>
              </p:cNvSpPr>
              <p:nvPr/>
            </p:nvSpPr>
            <p:spPr bwMode="auto">
              <a:xfrm>
                <a:off x="9126538" y="5432425"/>
                <a:ext cx="131763" cy="131763"/>
              </a:xfrm>
              <a:prstGeom prst="ellipse">
                <a:avLst/>
              </a:prstGeom>
              <a:solidFill>
                <a:schemeClr val="tx2">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grpSp>
        <p:sp>
          <p:nvSpPr>
            <p:cNvPr id="62" name="Freeform 6"/>
            <p:cNvSpPr>
              <a:spLocks noEditPoints="1"/>
            </p:cNvSpPr>
            <p:nvPr/>
          </p:nvSpPr>
          <p:spPr bwMode="auto">
            <a:xfrm>
              <a:off x="980399" y="3024201"/>
              <a:ext cx="723068" cy="688476"/>
            </a:xfrm>
            <a:custGeom>
              <a:avLst/>
              <a:gdLst>
                <a:gd name="T0" fmla="*/ 406 w 412"/>
                <a:gd name="T1" fmla="*/ 160 h 412"/>
                <a:gd name="T2" fmla="*/ 395 w 412"/>
                <a:gd name="T3" fmla="*/ 126 h 412"/>
                <a:gd name="T4" fmla="*/ 383 w 412"/>
                <a:gd name="T5" fmla="*/ 101 h 412"/>
                <a:gd name="T6" fmla="*/ 361 w 412"/>
                <a:gd name="T7" fmla="*/ 71 h 412"/>
                <a:gd name="T8" fmla="*/ 326 w 412"/>
                <a:gd name="T9" fmla="*/ 91 h 412"/>
                <a:gd name="T10" fmla="*/ 289 w 412"/>
                <a:gd name="T11" fmla="*/ 84 h 412"/>
                <a:gd name="T12" fmla="*/ 256 w 412"/>
                <a:gd name="T13" fmla="*/ 89 h 412"/>
                <a:gd name="T14" fmla="*/ 256 w 412"/>
                <a:gd name="T15" fmla="*/ 112 h 412"/>
                <a:gd name="T16" fmla="*/ 266 w 412"/>
                <a:gd name="T17" fmla="*/ 99 h 412"/>
                <a:gd name="T18" fmla="*/ 281 w 412"/>
                <a:gd name="T19" fmla="*/ 109 h 412"/>
                <a:gd name="T20" fmla="*/ 234 w 412"/>
                <a:gd name="T21" fmla="*/ 136 h 412"/>
                <a:gd name="T22" fmla="*/ 223 w 412"/>
                <a:gd name="T23" fmla="*/ 154 h 412"/>
                <a:gd name="T24" fmla="*/ 252 w 412"/>
                <a:gd name="T25" fmla="*/ 148 h 412"/>
                <a:gd name="T26" fmla="*/ 259 w 412"/>
                <a:gd name="T27" fmla="*/ 164 h 412"/>
                <a:gd name="T28" fmla="*/ 260 w 412"/>
                <a:gd name="T29" fmla="*/ 145 h 412"/>
                <a:gd name="T30" fmla="*/ 300 w 412"/>
                <a:gd name="T31" fmla="*/ 168 h 412"/>
                <a:gd name="T32" fmla="*/ 254 w 412"/>
                <a:gd name="T33" fmla="*/ 166 h 412"/>
                <a:gd name="T34" fmla="*/ 220 w 412"/>
                <a:gd name="T35" fmla="*/ 181 h 412"/>
                <a:gd name="T36" fmla="*/ 209 w 412"/>
                <a:gd name="T37" fmla="*/ 210 h 412"/>
                <a:gd name="T38" fmla="*/ 252 w 412"/>
                <a:gd name="T39" fmla="*/ 227 h 412"/>
                <a:gd name="T40" fmla="*/ 261 w 412"/>
                <a:gd name="T41" fmla="*/ 260 h 412"/>
                <a:gd name="T42" fmla="*/ 298 w 412"/>
                <a:gd name="T43" fmla="*/ 284 h 412"/>
                <a:gd name="T44" fmla="*/ 310 w 412"/>
                <a:gd name="T45" fmla="*/ 250 h 412"/>
                <a:gd name="T46" fmla="*/ 323 w 412"/>
                <a:gd name="T47" fmla="*/ 215 h 412"/>
                <a:gd name="T48" fmla="*/ 316 w 412"/>
                <a:gd name="T49" fmla="*/ 201 h 412"/>
                <a:gd name="T50" fmla="*/ 324 w 412"/>
                <a:gd name="T51" fmla="*/ 179 h 412"/>
                <a:gd name="T52" fmla="*/ 340 w 412"/>
                <a:gd name="T53" fmla="*/ 182 h 412"/>
                <a:gd name="T54" fmla="*/ 359 w 412"/>
                <a:gd name="T55" fmla="*/ 187 h 412"/>
                <a:gd name="T56" fmla="*/ 371 w 412"/>
                <a:gd name="T57" fmla="*/ 194 h 412"/>
                <a:gd name="T58" fmla="*/ 337 w 412"/>
                <a:gd name="T59" fmla="*/ 299 h 412"/>
                <a:gd name="T60" fmla="*/ 319 w 412"/>
                <a:gd name="T61" fmla="*/ 310 h 412"/>
                <a:gd name="T62" fmla="*/ 304 w 412"/>
                <a:gd name="T63" fmla="*/ 309 h 412"/>
                <a:gd name="T64" fmla="*/ 291 w 412"/>
                <a:gd name="T65" fmla="*/ 315 h 412"/>
                <a:gd name="T66" fmla="*/ 262 w 412"/>
                <a:gd name="T67" fmla="*/ 363 h 412"/>
                <a:gd name="T68" fmla="*/ 168 w 412"/>
                <a:gd name="T69" fmla="*/ 359 h 412"/>
                <a:gd name="T70" fmla="*/ 180 w 412"/>
                <a:gd name="T71" fmla="*/ 346 h 412"/>
                <a:gd name="T72" fmla="*/ 193 w 412"/>
                <a:gd name="T73" fmla="*/ 326 h 412"/>
                <a:gd name="T74" fmla="*/ 210 w 412"/>
                <a:gd name="T75" fmla="*/ 302 h 412"/>
                <a:gd name="T76" fmla="*/ 194 w 412"/>
                <a:gd name="T77" fmla="*/ 275 h 412"/>
                <a:gd name="T78" fmla="*/ 177 w 412"/>
                <a:gd name="T79" fmla="*/ 261 h 412"/>
                <a:gd name="T80" fmla="*/ 150 w 412"/>
                <a:gd name="T81" fmla="*/ 251 h 412"/>
                <a:gd name="T82" fmla="*/ 130 w 412"/>
                <a:gd name="T83" fmla="*/ 254 h 412"/>
                <a:gd name="T84" fmla="*/ 119 w 412"/>
                <a:gd name="T85" fmla="*/ 243 h 412"/>
                <a:gd name="T86" fmla="*/ 112 w 412"/>
                <a:gd name="T87" fmla="*/ 235 h 412"/>
                <a:gd name="T88" fmla="*/ 101 w 412"/>
                <a:gd name="T89" fmla="*/ 226 h 412"/>
                <a:gd name="T90" fmla="*/ 131 w 412"/>
                <a:gd name="T91" fmla="*/ 222 h 412"/>
                <a:gd name="T92" fmla="*/ 139 w 412"/>
                <a:gd name="T93" fmla="*/ 204 h 412"/>
                <a:gd name="T94" fmla="*/ 158 w 412"/>
                <a:gd name="T95" fmla="*/ 182 h 412"/>
                <a:gd name="T96" fmla="*/ 172 w 412"/>
                <a:gd name="T97" fmla="*/ 139 h 412"/>
                <a:gd name="T98" fmla="*/ 153 w 412"/>
                <a:gd name="T99" fmla="*/ 146 h 412"/>
                <a:gd name="T100" fmla="*/ 145 w 412"/>
                <a:gd name="T101" fmla="*/ 160 h 412"/>
                <a:gd name="T102" fmla="*/ 145 w 412"/>
                <a:gd name="T103" fmla="*/ 115 h 412"/>
                <a:gd name="T104" fmla="*/ 113 w 412"/>
                <a:gd name="T105" fmla="*/ 100 h 412"/>
                <a:gd name="T106" fmla="*/ 93 w 412"/>
                <a:gd name="T107" fmla="*/ 84 h 412"/>
                <a:gd name="T108" fmla="*/ 59 w 412"/>
                <a:gd name="T109" fmla="*/ 177 h 412"/>
                <a:gd name="T110" fmla="*/ 69 w 412"/>
                <a:gd name="T111" fmla="*/ 206 h 412"/>
                <a:gd name="T112" fmla="*/ 101 w 412"/>
                <a:gd name="T113" fmla="*/ 242 h 412"/>
                <a:gd name="T114" fmla="*/ 119 w 412"/>
                <a:gd name="T115" fmla="*/ 252 h 412"/>
                <a:gd name="T116" fmla="*/ 136 w 412"/>
                <a:gd name="T117" fmla="*/ 266 h 412"/>
                <a:gd name="T118" fmla="*/ 136 w 412"/>
                <a:gd name="T119" fmla="*/ 296 h 412"/>
                <a:gd name="T120" fmla="*/ 150 w 412"/>
                <a:gd name="T121" fmla="*/ 363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2" h="412">
                  <a:moveTo>
                    <a:pt x="206" y="412"/>
                  </a:moveTo>
                  <a:cubicBezTo>
                    <a:pt x="320" y="412"/>
                    <a:pt x="412" y="320"/>
                    <a:pt x="412" y="206"/>
                  </a:cubicBezTo>
                  <a:cubicBezTo>
                    <a:pt x="412" y="190"/>
                    <a:pt x="410" y="175"/>
                    <a:pt x="407" y="161"/>
                  </a:cubicBezTo>
                  <a:cubicBezTo>
                    <a:pt x="407" y="160"/>
                    <a:pt x="407" y="160"/>
                    <a:pt x="407" y="160"/>
                  </a:cubicBezTo>
                  <a:cubicBezTo>
                    <a:pt x="407" y="160"/>
                    <a:pt x="406" y="160"/>
                    <a:pt x="406" y="160"/>
                  </a:cubicBezTo>
                  <a:cubicBezTo>
                    <a:pt x="406" y="156"/>
                    <a:pt x="405" y="153"/>
                    <a:pt x="404" y="150"/>
                  </a:cubicBezTo>
                  <a:cubicBezTo>
                    <a:pt x="404" y="149"/>
                    <a:pt x="403" y="148"/>
                    <a:pt x="403" y="147"/>
                  </a:cubicBezTo>
                  <a:cubicBezTo>
                    <a:pt x="402" y="144"/>
                    <a:pt x="401" y="141"/>
                    <a:pt x="400" y="138"/>
                  </a:cubicBezTo>
                  <a:cubicBezTo>
                    <a:pt x="400" y="137"/>
                    <a:pt x="400" y="136"/>
                    <a:pt x="399" y="136"/>
                  </a:cubicBezTo>
                  <a:cubicBezTo>
                    <a:pt x="398" y="132"/>
                    <a:pt x="397" y="129"/>
                    <a:pt x="395" y="126"/>
                  </a:cubicBezTo>
                  <a:cubicBezTo>
                    <a:pt x="395" y="125"/>
                    <a:pt x="395" y="125"/>
                    <a:pt x="395" y="124"/>
                  </a:cubicBezTo>
                  <a:cubicBezTo>
                    <a:pt x="393" y="120"/>
                    <a:pt x="391" y="117"/>
                    <a:pt x="389" y="113"/>
                  </a:cubicBezTo>
                  <a:cubicBezTo>
                    <a:pt x="389" y="113"/>
                    <a:pt x="389" y="112"/>
                    <a:pt x="389" y="112"/>
                  </a:cubicBezTo>
                  <a:cubicBezTo>
                    <a:pt x="387" y="109"/>
                    <a:pt x="385" y="105"/>
                    <a:pt x="383" y="102"/>
                  </a:cubicBezTo>
                  <a:cubicBezTo>
                    <a:pt x="383" y="102"/>
                    <a:pt x="383" y="102"/>
                    <a:pt x="383" y="101"/>
                  </a:cubicBezTo>
                  <a:cubicBezTo>
                    <a:pt x="379" y="94"/>
                    <a:pt x="374" y="88"/>
                    <a:pt x="370" y="81"/>
                  </a:cubicBezTo>
                  <a:cubicBezTo>
                    <a:pt x="369" y="81"/>
                    <a:pt x="369" y="80"/>
                    <a:pt x="369" y="80"/>
                  </a:cubicBezTo>
                  <a:cubicBezTo>
                    <a:pt x="366" y="77"/>
                    <a:pt x="364" y="75"/>
                    <a:pt x="362" y="72"/>
                  </a:cubicBezTo>
                  <a:cubicBezTo>
                    <a:pt x="362" y="72"/>
                    <a:pt x="362" y="71"/>
                    <a:pt x="361" y="71"/>
                  </a:cubicBezTo>
                  <a:cubicBezTo>
                    <a:pt x="361" y="71"/>
                    <a:pt x="361" y="71"/>
                    <a:pt x="361" y="71"/>
                  </a:cubicBezTo>
                  <a:cubicBezTo>
                    <a:pt x="323" y="28"/>
                    <a:pt x="268" y="0"/>
                    <a:pt x="206" y="0"/>
                  </a:cubicBezTo>
                  <a:cubicBezTo>
                    <a:pt x="92" y="0"/>
                    <a:pt x="0" y="93"/>
                    <a:pt x="0" y="206"/>
                  </a:cubicBezTo>
                  <a:cubicBezTo>
                    <a:pt x="0" y="320"/>
                    <a:pt x="92" y="412"/>
                    <a:pt x="206" y="412"/>
                  </a:cubicBezTo>
                  <a:close/>
                  <a:moveTo>
                    <a:pt x="206" y="40"/>
                  </a:moveTo>
                  <a:cubicBezTo>
                    <a:pt x="253" y="40"/>
                    <a:pt x="296" y="59"/>
                    <a:pt x="326" y="91"/>
                  </a:cubicBezTo>
                  <a:cubicBezTo>
                    <a:pt x="325" y="91"/>
                    <a:pt x="325" y="91"/>
                    <a:pt x="324" y="92"/>
                  </a:cubicBezTo>
                  <a:cubicBezTo>
                    <a:pt x="299" y="93"/>
                    <a:pt x="299" y="93"/>
                    <a:pt x="299" y="93"/>
                  </a:cubicBezTo>
                  <a:cubicBezTo>
                    <a:pt x="296" y="93"/>
                    <a:pt x="294" y="92"/>
                    <a:pt x="292" y="91"/>
                  </a:cubicBezTo>
                  <a:cubicBezTo>
                    <a:pt x="289" y="88"/>
                    <a:pt x="289" y="88"/>
                    <a:pt x="289" y="88"/>
                  </a:cubicBezTo>
                  <a:cubicBezTo>
                    <a:pt x="287" y="86"/>
                    <a:pt x="288" y="84"/>
                    <a:pt x="289" y="84"/>
                  </a:cubicBezTo>
                  <a:cubicBezTo>
                    <a:pt x="292" y="83"/>
                    <a:pt x="292" y="79"/>
                    <a:pt x="289" y="78"/>
                  </a:cubicBezTo>
                  <a:cubicBezTo>
                    <a:pt x="286" y="76"/>
                    <a:pt x="286" y="76"/>
                    <a:pt x="286" y="76"/>
                  </a:cubicBezTo>
                  <a:cubicBezTo>
                    <a:pt x="281" y="75"/>
                    <a:pt x="276" y="75"/>
                    <a:pt x="272" y="77"/>
                  </a:cubicBezTo>
                  <a:cubicBezTo>
                    <a:pt x="263" y="82"/>
                    <a:pt x="263" y="82"/>
                    <a:pt x="263" y="82"/>
                  </a:cubicBezTo>
                  <a:cubicBezTo>
                    <a:pt x="260" y="83"/>
                    <a:pt x="257" y="86"/>
                    <a:pt x="256" y="89"/>
                  </a:cubicBezTo>
                  <a:cubicBezTo>
                    <a:pt x="256" y="91"/>
                    <a:pt x="255" y="92"/>
                    <a:pt x="254" y="94"/>
                  </a:cubicBezTo>
                  <a:cubicBezTo>
                    <a:pt x="251" y="96"/>
                    <a:pt x="251" y="96"/>
                    <a:pt x="251" y="96"/>
                  </a:cubicBezTo>
                  <a:cubicBezTo>
                    <a:pt x="248" y="99"/>
                    <a:pt x="247" y="102"/>
                    <a:pt x="247" y="105"/>
                  </a:cubicBezTo>
                  <a:cubicBezTo>
                    <a:pt x="246" y="108"/>
                    <a:pt x="249" y="110"/>
                    <a:pt x="252" y="110"/>
                  </a:cubicBezTo>
                  <a:cubicBezTo>
                    <a:pt x="253" y="110"/>
                    <a:pt x="255" y="110"/>
                    <a:pt x="256" y="112"/>
                  </a:cubicBezTo>
                  <a:cubicBezTo>
                    <a:pt x="256" y="112"/>
                    <a:pt x="256" y="112"/>
                    <a:pt x="256" y="112"/>
                  </a:cubicBezTo>
                  <a:cubicBezTo>
                    <a:pt x="257" y="115"/>
                    <a:pt x="260" y="115"/>
                    <a:pt x="262" y="112"/>
                  </a:cubicBezTo>
                  <a:cubicBezTo>
                    <a:pt x="264" y="109"/>
                    <a:pt x="264" y="109"/>
                    <a:pt x="264" y="109"/>
                  </a:cubicBezTo>
                  <a:cubicBezTo>
                    <a:pt x="265" y="107"/>
                    <a:pt x="266" y="105"/>
                    <a:pt x="266" y="102"/>
                  </a:cubicBezTo>
                  <a:cubicBezTo>
                    <a:pt x="266" y="101"/>
                    <a:pt x="266" y="100"/>
                    <a:pt x="266" y="99"/>
                  </a:cubicBezTo>
                  <a:cubicBezTo>
                    <a:pt x="269" y="92"/>
                    <a:pt x="269" y="92"/>
                    <a:pt x="269" y="92"/>
                  </a:cubicBezTo>
                  <a:cubicBezTo>
                    <a:pt x="270" y="91"/>
                    <a:pt x="271" y="92"/>
                    <a:pt x="271" y="93"/>
                  </a:cubicBezTo>
                  <a:cubicBezTo>
                    <a:pt x="273" y="102"/>
                    <a:pt x="273" y="102"/>
                    <a:pt x="273" y="102"/>
                  </a:cubicBezTo>
                  <a:cubicBezTo>
                    <a:pt x="273" y="105"/>
                    <a:pt x="276" y="107"/>
                    <a:pt x="279" y="107"/>
                  </a:cubicBezTo>
                  <a:cubicBezTo>
                    <a:pt x="280" y="107"/>
                    <a:pt x="281" y="108"/>
                    <a:pt x="281" y="109"/>
                  </a:cubicBezTo>
                  <a:cubicBezTo>
                    <a:pt x="275" y="117"/>
                    <a:pt x="275" y="117"/>
                    <a:pt x="275" y="117"/>
                  </a:cubicBezTo>
                  <a:cubicBezTo>
                    <a:pt x="273" y="120"/>
                    <a:pt x="271" y="121"/>
                    <a:pt x="268" y="121"/>
                  </a:cubicBezTo>
                  <a:cubicBezTo>
                    <a:pt x="263" y="121"/>
                    <a:pt x="263" y="121"/>
                    <a:pt x="263" y="121"/>
                  </a:cubicBezTo>
                  <a:cubicBezTo>
                    <a:pt x="258" y="122"/>
                    <a:pt x="253" y="123"/>
                    <a:pt x="249" y="126"/>
                  </a:cubicBezTo>
                  <a:cubicBezTo>
                    <a:pt x="234" y="136"/>
                    <a:pt x="234" y="136"/>
                    <a:pt x="234" y="136"/>
                  </a:cubicBezTo>
                  <a:cubicBezTo>
                    <a:pt x="232" y="137"/>
                    <a:pt x="232" y="140"/>
                    <a:pt x="233" y="142"/>
                  </a:cubicBezTo>
                  <a:cubicBezTo>
                    <a:pt x="235" y="143"/>
                    <a:pt x="235" y="144"/>
                    <a:pt x="235" y="146"/>
                  </a:cubicBezTo>
                  <a:cubicBezTo>
                    <a:pt x="235" y="147"/>
                    <a:pt x="234" y="148"/>
                    <a:pt x="233" y="148"/>
                  </a:cubicBezTo>
                  <a:cubicBezTo>
                    <a:pt x="230" y="148"/>
                    <a:pt x="230" y="148"/>
                    <a:pt x="230" y="148"/>
                  </a:cubicBezTo>
                  <a:cubicBezTo>
                    <a:pt x="226" y="148"/>
                    <a:pt x="223" y="151"/>
                    <a:pt x="223" y="154"/>
                  </a:cubicBezTo>
                  <a:cubicBezTo>
                    <a:pt x="222" y="157"/>
                    <a:pt x="222" y="157"/>
                    <a:pt x="222" y="157"/>
                  </a:cubicBezTo>
                  <a:cubicBezTo>
                    <a:pt x="222" y="159"/>
                    <a:pt x="223" y="161"/>
                    <a:pt x="225" y="162"/>
                  </a:cubicBezTo>
                  <a:cubicBezTo>
                    <a:pt x="227" y="163"/>
                    <a:pt x="230" y="163"/>
                    <a:pt x="231" y="162"/>
                  </a:cubicBezTo>
                  <a:cubicBezTo>
                    <a:pt x="245" y="150"/>
                    <a:pt x="245" y="150"/>
                    <a:pt x="245" y="150"/>
                  </a:cubicBezTo>
                  <a:cubicBezTo>
                    <a:pt x="247" y="148"/>
                    <a:pt x="249" y="148"/>
                    <a:pt x="252" y="148"/>
                  </a:cubicBezTo>
                  <a:cubicBezTo>
                    <a:pt x="254" y="149"/>
                    <a:pt x="257" y="151"/>
                    <a:pt x="258" y="153"/>
                  </a:cubicBezTo>
                  <a:cubicBezTo>
                    <a:pt x="259" y="155"/>
                    <a:pt x="259" y="155"/>
                    <a:pt x="259" y="155"/>
                  </a:cubicBezTo>
                  <a:cubicBezTo>
                    <a:pt x="260" y="156"/>
                    <a:pt x="260" y="157"/>
                    <a:pt x="259" y="159"/>
                  </a:cubicBezTo>
                  <a:cubicBezTo>
                    <a:pt x="258" y="159"/>
                    <a:pt x="258" y="159"/>
                    <a:pt x="258" y="159"/>
                  </a:cubicBezTo>
                  <a:cubicBezTo>
                    <a:pt x="257" y="161"/>
                    <a:pt x="258" y="163"/>
                    <a:pt x="259" y="164"/>
                  </a:cubicBezTo>
                  <a:cubicBezTo>
                    <a:pt x="261" y="165"/>
                    <a:pt x="263" y="165"/>
                    <a:pt x="264" y="163"/>
                  </a:cubicBezTo>
                  <a:cubicBezTo>
                    <a:pt x="265" y="162"/>
                    <a:pt x="265" y="162"/>
                    <a:pt x="265" y="162"/>
                  </a:cubicBezTo>
                  <a:cubicBezTo>
                    <a:pt x="267" y="160"/>
                    <a:pt x="267" y="157"/>
                    <a:pt x="266" y="155"/>
                  </a:cubicBezTo>
                  <a:cubicBezTo>
                    <a:pt x="260" y="148"/>
                    <a:pt x="260" y="148"/>
                    <a:pt x="260" y="148"/>
                  </a:cubicBezTo>
                  <a:cubicBezTo>
                    <a:pt x="259" y="147"/>
                    <a:pt x="259" y="146"/>
                    <a:pt x="260" y="145"/>
                  </a:cubicBezTo>
                  <a:cubicBezTo>
                    <a:pt x="260" y="144"/>
                    <a:pt x="261" y="144"/>
                    <a:pt x="261" y="145"/>
                  </a:cubicBezTo>
                  <a:cubicBezTo>
                    <a:pt x="273" y="158"/>
                    <a:pt x="273" y="158"/>
                    <a:pt x="273" y="158"/>
                  </a:cubicBezTo>
                  <a:cubicBezTo>
                    <a:pt x="276" y="162"/>
                    <a:pt x="281" y="164"/>
                    <a:pt x="286" y="164"/>
                  </a:cubicBezTo>
                  <a:cubicBezTo>
                    <a:pt x="297" y="164"/>
                    <a:pt x="297" y="164"/>
                    <a:pt x="297" y="164"/>
                  </a:cubicBezTo>
                  <a:cubicBezTo>
                    <a:pt x="299" y="164"/>
                    <a:pt x="300" y="166"/>
                    <a:pt x="300" y="168"/>
                  </a:cubicBezTo>
                  <a:cubicBezTo>
                    <a:pt x="299" y="170"/>
                    <a:pt x="299" y="170"/>
                    <a:pt x="299" y="170"/>
                  </a:cubicBezTo>
                  <a:cubicBezTo>
                    <a:pt x="298" y="172"/>
                    <a:pt x="296" y="173"/>
                    <a:pt x="294" y="173"/>
                  </a:cubicBezTo>
                  <a:cubicBezTo>
                    <a:pt x="258" y="170"/>
                    <a:pt x="258" y="170"/>
                    <a:pt x="258" y="170"/>
                  </a:cubicBezTo>
                  <a:cubicBezTo>
                    <a:pt x="257" y="170"/>
                    <a:pt x="257" y="170"/>
                    <a:pt x="257" y="169"/>
                  </a:cubicBezTo>
                  <a:cubicBezTo>
                    <a:pt x="257" y="167"/>
                    <a:pt x="255" y="166"/>
                    <a:pt x="254" y="166"/>
                  </a:cubicBezTo>
                  <a:cubicBezTo>
                    <a:pt x="233" y="166"/>
                    <a:pt x="233" y="166"/>
                    <a:pt x="233" y="166"/>
                  </a:cubicBezTo>
                  <a:cubicBezTo>
                    <a:pt x="230" y="166"/>
                    <a:pt x="227" y="167"/>
                    <a:pt x="225" y="170"/>
                  </a:cubicBezTo>
                  <a:cubicBezTo>
                    <a:pt x="224" y="170"/>
                    <a:pt x="224" y="170"/>
                    <a:pt x="224" y="170"/>
                  </a:cubicBezTo>
                  <a:cubicBezTo>
                    <a:pt x="222" y="172"/>
                    <a:pt x="221" y="174"/>
                    <a:pt x="221" y="177"/>
                  </a:cubicBezTo>
                  <a:cubicBezTo>
                    <a:pt x="221" y="178"/>
                    <a:pt x="220" y="180"/>
                    <a:pt x="220" y="181"/>
                  </a:cubicBezTo>
                  <a:cubicBezTo>
                    <a:pt x="210" y="191"/>
                    <a:pt x="210" y="191"/>
                    <a:pt x="210" y="191"/>
                  </a:cubicBezTo>
                  <a:cubicBezTo>
                    <a:pt x="208" y="193"/>
                    <a:pt x="207" y="197"/>
                    <a:pt x="208" y="200"/>
                  </a:cubicBezTo>
                  <a:cubicBezTo>
                    <a:pt x="208" y="200"/>
                    <a:pt x="208" y="200"/>
                    <a:pt x="208" y="200"/>
                  </a:cubicBezTo>
                  <a:cubicBezTo>
                    <a:pt x="209" y="202"/>
                    <a:pt x="209" y="203"/>
                    <a:pt x="208" y="204"/>
                  </a:cubicBezTo>
                  <a:cubicBezTo>
                    <a:pt x="207" y="206"/>
                    <a:pt x="207" y="209"/>
                    <a:pt x="209" y="210"/>
                  </a:cubicBezTo>
                  <a:cubicBezTo>
                    <a:pt x="217" y="220"/>
                    <a:pt x="217" y="220"/>
                    <a:pt x="217" y="220"/>
                  </a:cubicBezTo>
                  <a:cubicBezTo>
                    <a:pt x="221" y="224"/>
                    <a:pt x="226" y="226"/>
                    <a:pt x="231" y="225"/>
                  </a:cubicBezTo>
                  <a:cubicBezTo>
                    <a:pt x="241" y="223"/>
                    <a:pt x="241" y="223"/>
                    <a:pt x="241" y="223"/>
                  </a:cubicBezTo>
                  <a:cubicBezTo>
                    <a:pt x="243" y="222"/>
                    <a:pt x="246" y="223"/>
                    <a:pt x="248" y="224"/>
                  </a:cubicBezTo>
                  <a:cubicBezTo>
                    <a:pt x="252" y="227"/>
                    <a:pt x="252" y="227"/>
                    <a:pt x="252" y="227"/>
                  </a:cubicBezTo>
                  <a:cubicBezTo>
                    <a:pt x="254" y="228"/>
                    <a:pt x="255" y="230"/>
                    <a:pt x="254" y="232"/>
                  </a:cubicBezTo>
                  <a:cubicBezTo>
                    <a:pt x="254" y="236"/>
                    <a:pt x="255" y="240"/>
                    <a:pt x="257" y="244"/>
                  </a:cubicBezTo>
                  <a:cubicBezTo>
                    <a:pt x="261" y="252"/>
                    <a:pt x="261" y="252"/>
                    <a:pt x="261" y="252"/>
                  </a:cubicBezTo>
                  <a:cubicBezTo>
                    <a:pt x="262" y="254"/>
                    <a:pt x="263" y="257"/>
                    <a:pt x="262" y="259"/>
                  </a:cubicBezTo>
                  <a:cubicBezTo>
                    <a:pt x="261" y="260"/>
                    <a:pt x="261" y="260"/>
                    <a:pt x="261" y="260"/>
                  </a:cubicBezTo>
                  <a:cubicBezTo>
                    <a:pt x="260" y="265"/>
                    <a:pt x="260" y="270"/>
                    <a:pt x="262" y="275"/>
                  </a:cubicBezTo>
                  <a:cubicBezTo>
                    <a:pt x="270" y="296"/>
                    <a:pt x="270" y="296"/>
                    <a:pt x="270" y="296"/>
                  </a:cubicBezTo>
                  <a:cubicBezTo>
                    <a:pt x="271" y="299"/>
                    <a:pt x="274" y="301"/>
                    <a:pt x="277" y="301"/>
                  </a:cubicBezTo>
                  <a:cubicBezTo>
                    <a:pt x="280" y="300"/>
                    <a:pt x="284" y="299"/>
                    <a:pt x="286" y="296"/>
                  </a:cubicBezTo>
                  <a:cubicBezTo>
                    <a:pt x="298" y="284"/>
                    <a:pt x="298" y="284"/>
                    <a:pt x="298" y="284"/>
                  </a:cubicBezTo>
                  <a:cubicBezTo>
                    <a:pt x="300" y="282"/>
                    <a:pt x="302" y="279"/>
                    <a:pt x="302" y="276"/>
                  </a:cubicBezTo>
                  <a:cubicBezTo>
                    <a:pt x="302" y="274"/>
                    <a:pt x="302" y="272"/>
                    <a:pt x="304" y="271"/>
                  </a:cubicBezTo>
                  <a:cubicBezTo>
                    <a:pt x="306" y="269"/>
                    <a:pt x="306" y="269"/>
                    <a:pt x="306" y="269"/>
                  </a:cubicBezTo>
                  <a:cubicBezTo>
                    <a:pt x="310" y="266"/>
                    <a:pt x="312" y="261"/>
                    <a:pt x="311" y="256"/>
                  </a:cubicBezTo>
                  <a:cubicBezTo>
                    <a:pt x="310" y="250"/>
                    <a:pt x="310" y="250"/>
                    <a:pt x="310" y="250"/>
                  </a:cubicBezTo>
                  <a:cubicBezTo>
                    <a:pt x="310" y="248"/>
                    <a:pt x="310" y="245"/>
                    <a:pt x="312" y="243"/>
                  </a:cubicBezTo>
                  <a:cubicBezTo>
                    <a:pt x="331" y="218"/>
                    <a:pt x="331" y="218"/>
                    <a:pt x="331" y="218"/>
                  </a:cubicBezTo>
                  <a:cubicBezTo>
                    <a:pt x="332" y="217"/>
                    <a:pt x="332" y="216"/>
                    <a:pt x="332" y="214"/>
                  </a:cubicBezTo>
                  <a:cubicBezTo>
                    <a:pt x="332" y="213"/>
                    <a:pt x="331" y="212"/>
                    <a:pt x="330" y="213"/>
                  </a:cubicBezTo>
                  <a:cubicBezTo>
                    <a:pt x="323" y="215"/>
                    <a:pt x="323" y="215"/>
                    <a:pt x="323" y="215"/>
                  </a:cubicBezTo>
                  <a:cubicBezTo>
                    <a:pt x="320" y="215"/>
                    <a:pt x="318" y="214"/>
                    <a:pt x="317" y="212"/>
                  </a:cubicBezTo>
                  <a:cubicBezTo>
                    <a:pt x="299" y="184"/>
                    <a:pt x="299" y="184"/>
                    <a:pt x="299" y="184"/>
                  </a:cubicBezTo>
                  <a:cubicBezTo>
                    <a:pt x="298" y="183"/>
                    <a:pt x="299" y="182"/>
                    <a:pt x="300" y="182"/>
                  </a:cubicBezTo>
                  <a:cubicBezTo>
                    <a:pt x="302" y="182"/>
                    <a:pt x="304" y="183"/>
                    <a:pt x="305" y="184"/>
                  </a:cubicBezTo>
                  <a:cubicBezTo>
                    <a:pt x="316" y="201"/>
                    <a:pt x="316" y="201"/>
                    <a:pt x="316" y="201"/>
                  </a:cubicBezTo>
                  <a:cubicBezTo>
                    <a:pt x="318" y="203"/>
                    <a:pt x="320" y="204"/>
                    <a:pt x="323" y="205"/>
                  </a:cubicBezTo>
                  <a:cubicBezTo>
                    <a:pt x="325" y="205"/>
                    <a:pt x="328" y="205"/>
                    <a:pt x="330" y="204"/>
                  </a:cubicBezTo>
                  <a:cubicBezTo>
                    <a:pt x="332" y="202"/>
                    <a:pt x="332" y="202"/>
                    <a:pt x="332" y="202"/>
                  </a:cubicBezTo>
                  <a:cubicBezTo>
                    <a:pt x="335" y="200"/>
                    <a:pt x="336" y="196"/>
                    <a:pt x="334" y="193"/>
                  </a:cubicBezTo>
                  <a:cubicBezTo>
                    <a:pt x="324" y="179"/>
                    <a:pt x="324" y="179"/>
                    <a:pt x="324" y="179"/>
                  </a:cubicBezTo>
                  <a:cubicBezTo>
                    <a:pt x="324" y="179"/>
                    <a:pt x="324" y="177"/>
                    <a:pt x="325" y="177"/>
                  </a:cubicBezTo>
                  <a:cubicBezTo>
                    <a:pt x="326" y="176"/>
                    <a:pt x="327" y="177"/>
                    <a:pt x="327" y="177"/>
                  </a:cubicBezTo>
                  <a:cubicBezTo>
                    <a:pt x="328" y="178"/>
                    <a:pt x="328" y="178"/>
                    <a:pt x="328" y="178"/>
                  </a:cubicBezTo>
                  <a:cubicBezTo>
                    <a:pt x="330" y="180"/>
                    <a:pt x="332" y="182"/>
                    <a:pt x="335" y="182"/>
                  </a:cubicBezTo>
                  <a:cubicBezTo>
                    <a:pt x="340" y="182"/>
                    <a:pt x="340" y="182"/>
                    <a:pt x="340" y="182"/>
                  </a:cubicBezTo>
                  <a:cubicBezTo>
                    <a:pt x="340" y="182"/>
                    <a:pt x="341" y="183"/>
                    <a:pt x="341" y="183"/>
                  </a:cubicBezTo>
                  <a:cubicBezTo>
                    <a:pt x="342" y="184"/>
                    <a:pt x="343" y="185"/>
                    <a:pt x="344" y="185"/>
                  </a:cubicBezTo>
                  <a:cubicBezTo>
                    <a:pt x="357" y="186"/>
                    <a:pt x="357" y="186"/>
                    <a:pt x="357" y="186"/>
                  </a:cubicBezTo>
                  <a:cubicBezTo>
                    <a:pt x="358" y="186"/>
                    <a:pt x="359" y="186"/>
                    <a:pt x="359" y="186"/>
                  </a:cubicBezTo>
                  <a:cubicBezTo>
                    <a:pt x="359" y="187"/>
                    <a:pt x="359" y="187"/>
                    <a:pt x="359" y="187"/>
                  </a:cubicBezTo>
                  <a:cubicBezTo>
                    <a:pt x="360" y="188"/>
                    <a:pt x="361" y="189"/>
                    <a:pt x="362" y="189"/>
                  </a:cubicBezTo>
                  <a:cubicBezTo>
                    <a:pt x="363" y="189"/>
                    <a:pt x="363" y="190"/>
                    <a:pt x="363" y="190"/>
                  </a:cubicBezTo>
                  <a:cubicBezTo>
                    <a:pt x="365" y="192"/>
                    <a:pt x="365" y="192"/>
                    <a:pt x="365" y="192"/>
                  </a:cubicBezTo>
                  <a:cubicBezTo>
                    <a:pt x="365" y="194"/>
                    <a:pt x="367" y="194"/>
                    <a:pt x="369" y="193"/>
                  </a:cubicBezTo>
                  <a:cubicBezTo>
                    <a:pt x="370" y="193"/>
                    <a:pt x="371" y="193"/>
                    <a:pt x="371" y="194"/>
                  </a:cubicBezTo>
                  <a:cubicBezTo>
                    <a:pt x="372" y="198"/>
                    <a:pt x="372" y="198"/>
                    <a:pt x="372" y="198"/>
                  </a:cubicBezTo>
                  <a:cubicBezTo>
                    <a:pt x="372" y="201"/>
                    <a:pt x="373" y="203"/>
                    <a:pt x="373" y="206"/>
                  </a:cubicBezTo>
                  <a:cubicBezTo>
                    <a:pt x="373" y="243"/>
                    <a:pt x="361" y="276"/>
                    <a:pt x="341" y="304"/>
                  </a:cubicBezTo>
                  <a:cubicBezTo>
                    <a:pt x="341" y="304"/>
                    <a:pt x="341" y="304"/>
                    <a:pt x="341" y="304"/>
                  </a:cubicBezTo>
                  <a:cubicBezTo>
                    <a:pt x="340" y="302"/>
                    <a:pt x="339" y="301"/>
                    <a:pt x="337" y="299"/>
                  </a:cubicBezTo>
                  <a:cubicBezTo>
                    <a:pt x="336" y="299"/>
                    <a:pt x="335" y="299"/>
                    <a:pt x="335" y="301"/>
                  </a:cubicBezTo>
                  <a:cubicBezTo>
                    <a:pt x="333" y="314"/>
                    <a:pt x="333" y="314"/>
                    <a:pt x="333" y="314"/>
                  </a:cubicBezTo>
                  <a:cubicBezTo>
                    <a:pt x="331" y="316"/>
                    <a:pt x="330" y="317"/>
                    <a:pt x="328" y="319"/>
                  </a:cubicBezTo>
                  <a:cubicBezTo>
                    <a:pt x="321" y="314"/>
                    <a:pt x="321" y="314"/>
                    <a:pt x="321" y="314"/>
                  </a:cubicBezTo>
                  <a:cubicBezTo>
                    <a:pt x="319" y="314"/>
                    <a:pt x="318" y="312"/>
                    <a:pt x="319" y="310"/>
                  </a:cubicBezTo>
                  <a:cubicBezTo>
                    <a:pt x="319" y="309"/>
                    <a:pt x="319" y="309"/>
                    <a:pt x="319" y="309"/>
                  </a:cubicBezTo>
                  <a:cubicBezTo>
                    <a:pt x="320" y="307"/>
                    <a:pt x="318" y="304"/>
                    <a:pt x="315" y="304"/>
                  </a:cubicBezTo>
                  <a:cubicBezTo>
                    <a:pt x="313" y="304"/>
                    <a:pt x="313" y="304"/>
                    <a:pt x="313" y="304"/>
                  </a:cubicBezTo>
                  <a:cubicBezTo>
                    <a:pt x="311" y="303"/>
                    <a:pt x="309" y="304"/>
                    <a:pt x="307" y="305"/>
                  </a:cubicBezTo>
                  <a:cubicBezTo>
                    <a:pt x="305" y="306"/>
                    <a:pt x="304" y="307"/>
                    <a:pt x="304" y="309"/>
                  </a:cubicBezTo>
                  <a:cubicBezTo>
                    <a:pt x="302" y="314"/>
                    <a:pt x="302" y="314"/>
                    <a:pt x="302" y="314"/>
                  </a:cubicBezTo>
                  <a:cubicBezTo>
                    <a:pt x="302" y="315"/>
                    <a:pt x="301" y="316"/>
                    <a:pt x="299" y="316"/>
                  </a:cubicBezTo>
                  <a:cubicBezTo>
                    <a:pt x="299" y="316"/>
                    <a:pt x="299" y="316"/>
                    <a:pt x="299" y="316"/>
                  </a:cubicBezTo>
                  <a:cubicBezTo>
                    <a:pt x="298" y="315"/>
                    <a:pt x="297" y="315"/>
                    <a:pt x="296" y="314"/>
                  </a:cubicBezTo>
                  <a:cubicBezTo>
                    <a:pt x="294" y="313"/>
                    <a:pt x="292" y="313"/>
                    <a:pt x="291" y="315"/>
                  </a:cubicBezTo>
                  <a:cubicBezTo>
                    <a:pt x="281" y="328"/>
                    <a:pt x="281" y="328"/>
                    <a:pt x="281" y="328"/>
                  </a:cubicBezTo>
                  <a:cubicBezTo>
                    <a:pt x="279" y="330"/>
                    <a:pt x="277" y="332"/>
                    <a:pt x="275" y="333"/>
                  </a:cubicBezTo>
                  <a:cubicBezTo>
                    <a:pt x="267" y="336"/>
                    <a:pt x="267" y="336"/>
                    <a:pt x="267" y="336"/>
                  </a:cubicBezTo>
                  <a:cubicBezTo>
                    <a:pt x="263" y="338"/>
                    <a:pt x="260" y="343"/>
                    <a:pt x="260" y="347"/>
                  </a:cubicBezTo>
                  <a:cubicBezTo>
                    <a:pt x="262" y="363"/>
                    <a:pt x="262" y="363"/>
                    <a:pt x="262" y="363"/>
                  </a:cubicBezTo>
                  <a:cubicBezTo>
                    <a:pt x="244" y="369"/>
                    <a:pt x="226" y="373"/>
                    <a:pt x="206" y="373"/>
                  </a:cubicBezTo>
                  <a:cubicBezTo>
                    <a:pt x="192" y="373"/>
                    <a:pt x="179" y="371"/>
                    <a:pt x="166" y="368"/>
                  </a:cubicBezTo>
                  <a:cubicBezTo>
                    <a:pt x="166" y="367"/>
                    <a:pt x="166" y="366"/>
                    <a:pt x="166" y="366"/>
                  </a:cubicBezTo>
                  <a:cubicBezTo>
                    <a:pt x="166" y="361"/>
                    <a:pt x="166" y="361"/>
                    <a:pt x="166" y="361"/>
                  </a:cubicBezTo>
                  <a:cubicBezTo>
                    <a:pt x="166" y="360"/>
                    <a:pt x="167" y="359"/>
                    <a:pt x="168" y="359"/>
                  </a:cubicBezTo>
                  <a:cubicBezTo>
                    <a:pt x="170" y="358"/>
                    <a:pt x="171" y="357"/>
                    <a:pt x="171" y="355"/>
                  </a:cubicBezTo>
                  <a:cubicBezTo>
                    <a:pt x="171" y="354"/>
                    <a:pt x="171" y="353"/>
                    <a:pt x="172" y="353"/>
                  </a:cubicBezTo>
                  <a:cubicBezTo>
                    <a:pt x="177" y="352"/>
                    <a:pt x="177" y="352"/>
                    <a:pt x="177" y="352"/>
                  </a:cubicBezTo>
                  <a:cubicBezTo>
                    <a:pt x="178" y="352"/>
                    <a:pt x="179" y="351"/>
                    <a:pt x="179" y="350"/>
                  </a:cubicBezTo>
                  <a:cubicBezTo>
                    <a:pt x="180" y="349"/>
                    <a:pt x="180" y="347"/>
                    <a:pt x="180" y="346"/>
                  </a:cubicBezTo>
                  <a:cubicBezTo>
                    <a:pt x="180" y="345"/>
                    <a:pt x="180" y="345"/>
                    <a:pt x="180" y="345"/>
                  </a:cubicBezTo>
                  <a:cubicBezTo>
                    <a:pt x="179" y="344"/>
                    <a:pt x="180" y="344"/>
                    <a:pt x="181" y="344"/>
                  </a:cubicBezTo>
                  <a:cubicBezTo>
                    <a:pt x="183" y="344"/>
                    <a:pt x="185" y="343"/>
                    <a:pt x="186" y="342"/>
                  </a:cubicBezTo>
                  <a:cubicBezTo>
                    <a:pt x="192" y="332"/>
                    <a:pt x="192" y="332"/>
                    <a:pt x="192" y="332"/>
                  </a:cubicBezTo>
                  <a:cubicBezTo>
                    <a:pt x="193" y="330"/>
                    <a:pt x="193" y="328"/>
                    <a:pt x="193" y="326"/>
                  </a:cubicBezTo>
                  <a:cubicBezTo>
                    <a:pt x="193" y="326"/>
                    <a:pt x="193" y="325"/>
                    <a:pt x="194" y="324"/>
                  </a:cubicBezTo>
                  <a:cubicBezTo>
                    <a:pt x="201" y="319"/>
                    <a:pt x="201" y="319"/>
                    <a:pt x="201" y="319"/>
                  </a:cubicBezTo>
                  <a:cubicBezTo>
                    <a:pt x="201" y="318"/>
                    <a:pt x="202" y="318"/>
                    <a:pt x="203" y="318"/>
                  </a:cubicBezTo>
                  <a:cubicBezTo>
                    <a:pt x="205" y="318"/>
                    <a:pt x="206" y="317"/>
                    <a:pt x="206" y="315"/>
                  </a:cubicBezTo>
                  <a:cubicBezTo>
                    <a:pt x="210" y="302"/>
                    <a:pt x="210" y="302"/>
                    <a:pt x="210" y="302"/>
                  </a:cubicBezTo>
                  <a:cubicBezTo>
                    <a:pt x="210" y="300"/>
                    <a:pt x="211" y="298"/>
                    <a:pt x="213" y="296"/>
                  </a:cubicBezTo>
                  <a:cubicBezTo>
                    <a:pt x="215" y="293"/>
                    <a:pt x="215" y="293"/>
                    <a:pt x="215" y="293"/>
                  </a:cubicBezTo>
                  <a:cubicBezTo>
                    <a:pt x="216" y="291"/>
                    <a:pt x="217" y="289"/>
                    <a:pt x="217" y="287"/>
                  </a:cubicBezTo>
                  <a:cubicBezTo>
                    <a:pt x="217" y="286"/>
                    <a:pt x="216" y="284"/>
                    <a:pt x="214" y="283"/>
                  </a:cubicBezTo>
                  <a:cubicBezTo>
                    <a:pt x="194" y="275"/>
                    <a:pt x="194" y="275"/>
                    <a:pt x="194" y="275"/>
                  </a:cubicBezTo>
                  <a:cubicBezTo>
                    <a:pt x="192" y="275"/>
                    <a:pt x="190" y="274"/>
                    <a:pt x="188" y="274"/>
                  </a:cubicBezTo>
                  <a:cubicBezTo>
                    <a:pt x="188" y="275"/>
                    <a:pt x="187" y="274"/>
                    <a:pt x="187" y="273"/>
                  </a:cubicBezTo>
                  <a:cubicBezTo>
                    <a:pt x="188" y="272"/>
                    <a:pt x="188" y="270"/>
                    <a:pt x="187" y="269"/>
                  </a:cubicBezTo>
                  <a:cubicBezTo>
                    <a:pt x="185" y="266"/>
                    <a:pt x="185" y="266"/>
                    <a:pt x="185" y="266"/>
                  </a:cubicBezTo>
                  <a:cubicBezTo>
                    <a:pt x="183" y="263"/>
                    <a:pt x="181" y="261"/>
                    <a:pt x="177" y="261"/>
                  </a:cubicBezTo>
                  <a:cubicBezTo>
                    <a:pt x="174" y="260"/>
                    <a:pt x="174" y="260"/>
                    <a:pt x="174" y="260"/>
                  </a:cubicBezTo>
                  <a:cubicBezTo>
                    <a:pt x="173" y="260"/>
                    <a:pt x="172" y="260"/>
                    <a:pt x="172" y="259"/>
                  </a:cubicBezTo>
                  <a:cubicBezTo>
                    <a:pt x="170" y="257"/>
                    <a:pt x="168" y="256"/>
                    <a:pt x="166" y="256"/>
                  </a:cubicBezTo>
                  <a:cubicBezTo>
                    <a:pt x="163" y="255"/>
                    <a:pt x="159" y="254"/>
                    <a:pt x="156" y="253"/>
                  </a:cubicBezTo>
                  <a:cubicBezTo>
                    <a:pt x="154" y="252"/>
                    <a:pt x="152" y="251"/>
                    <a:pt x="150" y="251"/>
                  </a:cubicBezTo>
                  <a:cubicBezTo>
                    <a:pt x="149" y="250"/>
                    <a:pt x="147" y="250"/>
                    <a:pt x="146" y="251"/>
                  </a:cubicBezTo>
                  <a:cubicBezTo>
                    <a:pt x="141" y="255"/>
                    <a:pt x="141" y="255"/>
                    <a:pt x="141" y="255"/>
                  </a:cubicBezTo>
                  <a:cubicBezTo>
                    <a:pt x="139" y="257"/>
                    <a:pt x="137" y="256"/>
                    <a:pt x="136" y="255"/>
                  </a:cubicBezTo>
                  <a:cubicBezTo>
                    <a:pt x="135" y="254"/>
                    <a:pt x="134" y="253"/>
                    <a:pt x="134" y="253"/>
                  </a:cubicBezTo>
                  <a:cubicBezTo>
                    <a:pt x="134" y="253"/>
                    <a:pt x="131" y="254"/>
                    <a:pt x="130" y="254"/>
                  </a:cubicBezTo>
                  <a:cubicBezTo>
                    <a:pt x="128" y="255"/>
                    <a:pt x="127" y="254"/>
                    <a:pt x="126" y="253"/>
                  </a:cubicBezTo>
                  <a:cubicBezTo>
                    <a:pt x="125" y="252"/>
                    <a:pt x="125" y="251"/>
                    <a:pt x="125" y="249"/>
                  </a:cubicBezTo>
                  <a:cubicBezTo>
                    <a:pt x="125" y="249"/>
                    <a:pt x="125" y="249"/>
                    <a:pt x="125" y="249"/>
                  </a:cubicBezTo>
                  <a:cubicBezTo>
                    <a:pt x="125" y="246"/>
                    <a:pt x="123" y="243"/>
                    <a:pt x="120" y="243"/>
                  </a:cubicBezTo>
                  <a:cubicBezTo>
                    <a:pt x="119" y="243"/>
                    <a:pt x="119" y="243"/>
                    <a:pt x="119" y="243"/>
                  </a:cubicBezTo>
                  <a:cubicBezTo>
                    <a:pt x="117" y="243"/>
                    <a:pt x="116" y="241"/>
                    <a:pt x="117" y="240"/>
                  </a:cubicBezTo>
                  <a:cubicBezTo>
                    <a:pt x="119" y="233"/>
                    <a:pt x="119" y="233"/>
                    <a:pt x="119" y="233"/>
                  </a:cubicBezTo>
                  <a:cubicBezTo>
                    <a:pt x="120" y="232"/>
                    <a:pt x="119" y="230"/>
                    <a:pt x="118" y="231"/>
                  </a:cubicBezTo>
                  <a:cubicBezTo>
                    <a:pt x="116" y="231"/>
                    <a:pt x="114" y="232"/>
                    <a:pt x="113" y="233"/>
                  </a:cubicBezTo>
                  <a:cubicBezTo>
                    <a:pt x="112" y="235"/>
                    <a:pt x="112" y="235"/>
                    <a:pt x="112" y="235"/>
                  </a:cubicBezTo>
                  <a:cubicBezTo>
                    <a:pt x="111" y="237"/>
                    <a:pt x="109" y="238"/>
                    <a:pt x="107" y="238"/>
                  </a:cubicBezTo>
                  <a:cubicBezTo>
                    <a:pt x="106" y="238"/>
                    <a:pt x="104" y="237"/>
                    <a:pt x="103" y="236"/>
                  </a:cubicBezTo>
                  <a:cubicBezTo>
                    <a:pt x="103" y="235"/>
                    <a:pt x="103" y="235"/>
                    <a:pt x="103" y="235"/>
                  </a:cubicBezTo>
                  <a:cubicBezTo>
                    <a:pt x="101" y="234"/>
                    <a:pt x="100" y="232"/>
                    <a:pt x="101" y="230"/>
                  </a:cubicBezTo>
                  <a:cubicBezTo>
                    <a:pt x="101" y="226"/>
                    <a:pt x="101" y="226"/>
                    <a:pt x="101" y="226"/>
                  </a:cubicBezTo>
                  <a:cubicBezTo>
                    <a:pt x="101" y="221"/>
                    <a:pt x="101" y="221"/>
                    <a:pt x="101" y="221"/>
                  </a:cubicBezTo>
                  <a:cubicBezTo>
                    <a:pt x="102" y="219"/>
                    <a:pt x="103" y="217"/>
                    <a:pt x="106" y="217"/>
                  </a:cubicBezTo>
                  <a:cubicBezTo>
                    <a:pt x="123" y="214"/>
                    <a:pt x="123" y="214"/>
                    <a:pt x="123" y="214"/>
                  </a:cubicBezTo>
                  <a:cubicBezTo>
                    <a:pt x="125" y="213"/>
                    <a:pt x="127" y="215"/>
                    <a:pt x="128" y="217"/>
                  </a:cubicBezTo>
                  <a:cubicBezTo>
                    <a:pt x="131" y="222"/>
                    <a:pt x="131" y="222"/>
                    <a:pt x="131" y="222"/>
                  </a:cubicBezTo>
                  <a:cubicBezTo>
                    <a:pt x="131" y="223"/>
                    <a:pt x="132" y="223"/>
                    <a:pt x="133" y="223"/>
                  </a:cubicBezTo>
                  <a:cubicBezTo>
                    <a:pt x="134" y="222"/>
                    <a:pt x="134" y="222"/>
                    <a:pt x="134" y="221"/>
                  </a:cubicBezTo>
                  <a:cubicBezTo>
                    <a:pt x="134" y="213"/>
                    <a:pt x="134" y="213"/>
                    <a:pt x="134" y="213"/>
                  </a:cubicBezTo>
                  <a:cubicBezTo>
                    <a:pt x="134" y="210"/>
                    <a:pt x="135" y="208"/>
                    <a:pt x="136" y="206"/>
                  </a:cubicBezTo>
                  <a:cubicBezTo>
                    <a:pt x="139" y="204"/>
                    <a:pt x="139" y="204"/>
                    <a:pt x="139" y="204"/>
                  </a:cubicBezTo>
                  <a:cubicBezTo>
                    <a:pt x="143" y="200"/>
                    <a:pt x="146" y="196"/>
                    <a:pt x="148" y="192"/>
                  </a:cubicBezTo>
                  <a:cubicBezTo>
                    <a:pt x="150" y="189"/>
                    <a:pt x="150" y="189"/>
                    <a:pt x="150" y="189"/>
                  </a:cubicBezTo>
                  <a:cubicBezTo>
                    <a:pt x="150" y="188"/>
                    <a:pt x="151" y="188"/>
                    <a:pt x="152" y="187"/>
                  </a:cubicBezTo>
                  <a:cubicBezTo>
                    <a:pt x="154" y="187"/>
                    <a:pt x="156" y="186"/>
                    <a:pt x="156" y="184"/>
                  </a:cubicBezTo>
                  <a:cubicBezTo>
                    <a:pt x="156" y="183"/>
                    <a:pt x="157" y="182"/>
                    <a:pt x="158" y="182"/>
                  </a:cubicBezTo>
                  <a:cubicBezTo>
                    <a:pt x="166" y="179"/>
                    <a:pt x="166" y="179"/>
                    <a:pt x="166" y="179"/>
                  </a:cubicBezTo>
                  <a:cubicBezTo>
                    <a:pt x="171" y="178"/>
                    <a:pt x="176" y="175"/>
                    <a:pt x="179" y="170"/>
                  </a:cubicBezTo>
                  <a:cubicBezTo>
                    <a:pt x="182" y="167"/>
                    <a:pt x="182" y="167"/>
                    <a:pt x="182" y="167"/>
                  </a:cubicBezTo>
                  <a:cubicBezTo>
                    <a:pt x="184" y="163"/>
                    <a:pt x="184" y="157"/>
                    <a:pt x="182" y="154"/>
                  </a:cubicBezTo>
                  <a:cubicBezTo>
                    <a:pt x="172" y="139"/>
                    <a:pt x="172" y="139"/>
                    <a:pt x="172" y="139"/>
                  </a:cubicBezTo>
                  <a:cubicBezTo>
                    <a:pt x="169" y="136"/>
                    <a:pt x="166" y="133"/>
                    <a:pt x="163" y="131"/>
                  </a:cubicBezTo>
                  <a:cubicBezTo>
                    <a:pt x="162" y="131"/>
                    <a:pt x="162" y="131"/>
                    <a:pt x="162" y="131"/>
                  </a:cubicBezTo>
                  <a:cubicBezTo>
                    <a:pt x="159" y="129"/>
                    <a:pt x="157" y="130"/>
                    <a:pt x="155" y="133"/>
                  </a:cubicBezTo>
                  <a:cubicBezTo>
                    <a:pt x="154" y="136"/>
                    <a:pt x="153" y="139"/>
                    <a:pt x="153" y="142"/>
                  </a:cubicBezTo>
                  <a:cubicBezTo>
                    <a:pt x="153" y="146"/>
                    <a:pt x="153" y="146"/>
                    <a:pt x="153" y="146"/>
                  </a:cubicBezTo>
                  <a:cubicBezTo>
                    <a:pt x="153" y="147"/>
                    <a:pt x="153" y="148"/>
                    <a:pt x="151" y="149"/>
                  </a:cubicBezTo>
                  <a:cubicBezTo>
                    <a:pt x="149" y="150"/>
                    <a:pt x="148" y="152"/>
                    <a:pt x="147" y="155"/>
                  </a:cubicBezTo>
                  <a:cubicBezTo>
                    <a:pt x="146" y="158"/>
                    <a:pt x="146" y="158"/>
                    <a:pt x="146" y="158"/>
                  </a:cubicBezTo>
                  <a:cubicBezTo>
                    <a:pt x="146" y="159"/>
                    <a:pt x="146" y="160"/>
                    <a:pt x="146" y="161"/>
                  </a:cubicBezTo>
                  <a:cubicBezTo>
                    <a:pt x="145" y="161"/>
                    <a:pt x="145" y="161"/>
                    <a:pt x="145" y="160"/>
                  </a:cubicBezTo>
                  <a:cubicBezTo>
                    <a:pt x="144" y="158"/>
                    <a:pt x="144" y="158"/>
                    <a:pt x="144" y="158"/>
                  </a:cubicBezTo>
                  <a:cubicBezTo>
                    <a:pt x="143" y="152"/>
                    <a:pt x="140" y="148"/>
                    <a:pt x="137" y="144"/>
                  </a:cubicBezTo>
                  <a:cubicBezTo>
                    <a:pt x="129" y="136"/>
                    <a:pt x="129" y="136"/>
                    <a:pt x="129" y="136"/>
                  </a:cubicBezTo>
                  <a:cubicBezTo>
                    <a:pt x="128" y="134"/>
                    <a:pt x="128" y="132"/>
                    <a:pt x="129" y="130"/>
                  </a:cubicBezTo>
                  <a:cubicBezTo>
                    <a:pt x="145" y="115"/>
                    <a:pt x="145" y="115"/>
                    <a:pt x="145" y="115"/>
                  </a:cubicBezTo>
                  <a:cubicBezTo>
                    <a:pt x="148" y="112"/>
                    <a:pt x="149" y="108"/>
                    <a:pt x="148" y="104"/>
                  </a:cubicBezTo>
                  <a:cubicBezTo>
                    <a:pt x="146" y="100"/>
                    <a:pt x="142" y="99"/>
                    <a:pt x="139" y="101"/>
                  </a:cubicBezTo>
                  <a:cubicBezTo>
                    <a:pt x="136" y="102"/>
                    <a:pt x="136" y="102"/>
                    <a:pt x="136" y="102"/>
                  </a:cubicBezTo>
                  <a:cubicBezTo>
                    <a:pt x="134" y="103"/>
                    <a:pt x="131" y="104"/>
                    <a:pt x="129" y="103"/>
                  </a:cubicBezTo>
                  <a:cubicBezTo>
                    <a:pt x="113" y="100"/>
                    <a:pt x="113" y="100"/>
                    <a:pt x="113" y="100"/>
                  </a:cubicBezTo>
                  <a:cubicBezTo>
                    <a:pt x="111" y="99"/>
                    <a:pt x="108" y="98"/>
                    <a:pt x="107" y="96"/>
                  </a:cubicBezTo>
                  <a:cubicBezTo>
                    <a:pt x="101" y="89"/>
                    <a:pt x="101" y="89"/>
                    <a:pt x="101" y="89"/>
                  </a:cubicBezTo>
                  <a:cubicBezTo>
                    <a:pt x="100" y="87"/>
                    <a:pt x="98" y="86"/>
                    <a:pt x="95" y="86"/>
                  </a:cubicBezTo>
                  <a:cubicBezTo>
                    <a:pt x="95" y="87"/>
                    <a:pt x="94" y="86"/>
                    <a:pt x="94" y="85"/>
                  </a:cubicBezTo>
                  <a:cubicBezTo>
                    <a:pt x="94" y="85"/>
                    <a:pt x="93" y="84"/>
                    <a:pt x="93" y="84"/>
                  </a:cubicBezTo>
                  <a:cubicBezTo>
                    <a:pt x="123" y="56"/>
                    <a:pt x="163" y="40"/>
                    <a:pt x="206" y="40"/>
                  </a:cubicBezTo>
                  <a:close/>
                  <a:moveTo>
                    <a:pt x="56" y="134"/>
                  </a:moveTo>
                  <a:cubicBezTo>
                    <a:pt x="62" y="158"/>
                    <a:pt x="62" y="158"/>
                    <a:pt x="62" y="158"/>
                  </a:cubicBezTo>
                  <a:cubicBezTo>
                    <a:pt x="62" y="161"/>
                    <a:pt x="62" y="164"/>
                    <a:pt x="62" y="166"/>
                  </a:cubicBezTo>
                  <a:cubicBezTo>
                    <a:pt x="59" y="177"/>
                    <a:pt x="59" y="177"/>
                    <a:pt x="59" y="177"/>
                  </a:cubicBezTo>
                  <a:cubicBezTo>
                    <a:pt x="58" y="182"/>
                    <a:pt x="58" y="187"/>
                    <a:pt x="59" y="192"/>
                  </a:cubicBezTo>
                  <a:cubicBezTo>
                    <a:pt x="60" y="197"/>
                    <a:pt x="60" y="197"/>
                    <a:pt x="60" y="197"/>
                  </a:cubicBezTo>
                  <a:cubicBezTo>
                    <a:pt x="60" y="199"/>
                    <a:pt x="62" y="201"/>
                    <a:pt x="63" y="202"/>
                  </a:cubicBezTo>
                  <a:cubicBezTo>
                    <a:pt x="64" y="202"/>
                    <a:pt x="65" y="203"/>
                    <a:pt x="66" y="203"/>
                  </a:cubicBezTo>
                  <a:cubicBezTo>
                    <a:pt x="69" y="206"/>
                    <a:pt x="69" y="206"/>
                    <a:pt x="69" y="206"/>
                  </a:cubicBezTo>
                  <a:cubicBezTo>
                    <a:pt x="71" y="208"/>
                    <a:pt x="73" y="210"/>
                    <a:pt x="74" y="212"/>
                  </a:cubicBezTo>
                  <a:cubicBezTo>
                    <a:pt x="85" y="231"/>
                    <a:pt x="85" y="231"/>
                    <a:pt x="85" y="231"/>
                  </a:cubicBezTo>
                  <a:cubicBezTo>
                    <a:pt x="85" y="232"/>
                    <a:pt x="85" y="232"/>
                    <a:pt x="85" y="233"/>
                  </a:cubicBezTo>
                  <a:cubicBezTo>
                    <a:pt x="84" y="234"/>
                    <a:pt x="85" y="235"/>
                    <a:pt x="86" y="236"/>
                  </a:cubicBezTo>
                  <a:cubicBezTo>
                    <a:pt x="101" y="242"/>
                    <a:pt x="101" y="242"/>
                    <a:pt x="101" y="242"/>
                  </a:cubicBezTo>
                  <a:cubicBezTo>
                    <a:pt x="102" y="242"/>
                    <a:pt x="103" y="242"/>
                    <a:pt x="104" y="242"/>
                  </a:cubicBezTo>
                  <a:cubicBezTo>
                    <a:pt x="105" y="242"/>
                    <a:pt x="106" y="242"/>
                    <a:pt x="106" y="243"/>
                  </a:cubicBezTo>
                  <a:cubicBezTo>
                    <a:pt x="107" y="244"/>
                    <a:pt x="107" y="244"/>
                    <a:pt x="107" y="244"/>
                  </a:cubicBezTo>
                  <a:cubicBezTo>
                    <a:pt x="109" y="245"/>
                    <a:pt x="111" y="247"/>
                    <a:pt x="114" y="248"/>
                  </a:cubicBezTo>
                  <a:cubicBezTo>
                    <a:pt x="119" y="252"/>
                    <a:pt x="119" y="252"/>
                    <a:pt x="119" y="252"/>
                  </a:cubicBezTo>
                  <a:cubicBezTo>
                    <a:pt x="126" y="257"/>
                    <a:pt x="126" y="257"/>
                    <a:pt x="126" y="257"/>
                  </a:cubicBezTo>
                  <a:cubicBezTo>
                    <a:pt x="128" y="259"/>
                    <a:pt x="130" y="259"/>
                    <a:pt x="132" y="257"/>
                  </a:cubicBezTo>
                  <a:cubicBezTo>
                    <a:pt x="133" y="256"/>
                    <a:pt x="134" y="257"/>
                    <a:pt x="135" y="258"/>
                  </a:cubicBezTo>
                  <a:cubicBezTo>
                    <a:pt x="136" y="259"/>
                    <a:pt x="136" y="260"/>
                    <a:pt x="136" y="261"/>
                  </a:cubicBezTo>
                  <a:cubicBezTo>
                    <a:pt x="136" y="266"/>
                    <a:pt x="136" y="266"/>
                    <a:pt x="136" y="266"/>
                  </a:cubicBezTo>
                  <a:cubicBezTo>
                    <a:pt x="136" y="267"/>
                    <a:pt x="136" y="268"/>
                    <a:pt x="135" y="269"/>
                  </a:cubicBezTo>
                  <a:cubicBezTo>
                    <a:pt x="133" y="270"/>
                    <a:pt x="131" y="273"/>
                    <a:pt x="131" y="275"/>
                  </a:cubicBezTo>
                  <a:cubicBezTo>
                    <a:pt x="130" y="278"/>
                    <a:pt x="130" y="278"/>
                    <a:pt x="130" y="278"/>
                  </a:cubicBezTo>
                  <a:cubicBezTo>
                    <a:pt x="130" y="282"/>
                    <a:pt x="130" y="287"/>
                    <a:pt x="133" y="291"/>
                  </a:cubicBezTo>
                  <a:cubicBezTo>
                    <a:pt x="136" y="296"/>
                    <a:pt x="136" y="296"/>
                    <a:pt x="136" y="296"/>
                  </a:cubicBezTo>
                  <a:cubicBezTo>
                    <a:pt x="139" y="300"/>
                    <a:pt x="143" y="304"/>
                    <a:pt x="147" y="307"/>
                  </a:cubicBezTo>
                  <a:cubicBezTo>
                    <a:pt x="149" y="308"/>
                    <a:pt x="149" y="308"/>
                    <a:pt x="149" y="308"/>
                  </a:cubicBezTo>
                  <a:cubicBezTo>
                    <a:pt x="151" y="310"/>
                    <a:pt x="152" y="312"/>
                    <a:pt x="152" y="315"/>
                  </a:cubicBezTo>
                  <a:cubicBezTo>
                    <a:pt x="150" y="351"/>
                    <a:pt x="150" y="351"/>
                    <a:pt x="150" y="351"/>
                  </a:cubicBezTo>
                  <a:cubicBezTo>
                    <a:pt x="150" y="351"/>
                    <a:pt x="150" y="357"/>
                    <a:pt x="150" y="363"/>
                  </a:cubicBezTo>
                  <a:cubicBezTo>
                    <a:pt x="86" y="340"/>
                    <a:pt x="39" y="279"/>
                    <a:pt x="39" y="206"/>
                  </a:cubicBezTo>
                  <a:cubicBezTo>
                    <a:pt x="39" y="180"/>
                    <a:pt x="45" y="156"/>
                    <a:pt x="56" y="134"/>
                  </a:cubicBezTo>
                  <a:close/>
                </a:path>
              </a:pathLst>
            </a:custGeom>
            <a:solidFill>
              <a:schemeClr val="accent3"/>
            </a:solidFill>
            <a:ln>
              <a:noFill/>
            </a:ln>
          </p:spPr>
          <p:txBody>
            <a:bodyPr vert="horz" wrap="square" lIns="91425" tIns="45712" rIns="91425" bIns="45712" numCol="1" anchor="t" anchorCtr="0" compatLnSpc="1">
              <a:prstTxWarp prst="textNoShape">
                <a:avLst/>
              </a:prstTxWarp>
            </a:bodyPr>
            <a:lstStyle/>
            <a:p>
              <a:endParaRPr lang="en-US">
                <a:latin typeface="Calibri" pitchFamily="34" charset="0"/>
                <a:cs typeface="Calibri" pitchFamily="34" charset="0"/>
              </a:endParaRPr>
            </a:p>
          </p:txBody>
        </p:sp>
        <p:sp>
          <p:nvSpPr>
            <p:cNvPr id="63" name="Freeform 13"/>
            <p:cNvSpPr>
              <a:spLocks noEditPoints="1"/>
            </p:cNvSpPr>
            <p:nvPr/>
          </p:nvSpPr>
          <p:spPr bwMode="auto">
            <a:xfrm>
              <a:off x="4314063" y="4014748"/>
              <a:ext cx="529653" cy="627103"/>
            </a:xfrm>
            <a:custGeom>
              <a:avLst/>
              <a:gdLst>
                <a:gd name="T0" fmla="*/ 159 w 319"/>
                <a:gd name="T1" fmla="*/ 0 h 416"/>
                <a:gd name="T2" fmla="*/ 0 w 319"/>
                <a:gd name="T3" fmla="*/ 63 h 416"/>
                <a:gd name="T4" fmla="*/ 0 w 319"/>
                <a:gd name="T5" fmla="*/ 353 h 416"/>
                <a:gd name="T6" fmla="*/ 159 w 319"/>
                <a:gd name="T7" fmla="*/ 416 h 416"/>
                <a:gd name="T8" fmla="*/ 319 w 319"/>
                <a:gd name="T9" fmla="*/ 353 h 416"/>
                <a:gd name="T10" fmla="*/ 319 w 319"/>
                <a:gd name="T11" fmla="*/ 63 h 416"/>
                <a:gd name="T12" fmla="*/ 159 w 319"/>
                <a:gd name="T13" fmla="*/ 0 h 416"/>
                <a:gd name="T14" fmla="*/ 28 w 319"/>
                <a:gd name="T15" fmla="*/ 192 h 416"/>
                <a:gd name="T16" fmla="*/ 159 w 319"/>
                <a:gd name="T17" fmla="*/ 218 h 416"/>
                <a:gd name="T18" fmla="*/ 290 w 319"/>
                <a:gd name="T19" fmla="*/ 192 h 416"/>
                <a:gd name="T20" fmla="*/ 290 w 319"/>
                <a:gd name="T21" fmla="*/ 265 h 416"/>
                <a:gd name="T22" fmla="*/ 159 w 319"/>
                <a:gd name="T23" fmla="*/ 295 h 416"/>
                <a:gd name="T24" fmla="*/ 28 w 319"/>
                <a:gd name="T25" fmla="*/ 265 h 416"/>
                <a:gd name="T26" fmla="*/ 28 w 319"/>
                <a:gd name="T27" fmla="*/ 192 h 416"/>
                <a:gd name="T28" fmla="*/ 290 w 319"/>
                <a:gd name="T29" fmla="*/ 169 h 416"/>
                <a:gd name="T30" fmla="*/ 159 w 319"/>
                <a:gd name="T31" fmla="*/ 198 h 416"/>
                <a:gd name="T32" fmla="*/ 28 w 319"/>
                <a:gd name="T33" fmla="*/ 169 h 416"/>
                <a:gd name="T34" fmla="*/ 28 w 319"/>
                <a:gd name="T35" fmla="*/ 101 h 416"/>
                <a:gd name="T36" fmla="*/ 159 w 319"/>
                <a:gd name="T37" fmla="*/ 126 h 416"/>
                <a:gd name="T38" fmla="*/ 290 w 319"/>
                <a:gd name="T39" fmla="*/ 101 h 416"/>
                <a:gd name="T40" fmla="*/ 290 w 319"/>
                <a:gd name="T41" fmla="*/ 169 h 416"/>
                <a:gd name="T42" fmla="*/ 159 w 319"/>
                <a:gd name="T43" fmla="*/ 29 h 416"/>
                <a:gd name="T44" fmla="*/ 290 w 319"/>
                <a:gd name="T45" fmla="*/ 63 h 416"/>
                <a:gd name="T46" fmla="*/ 159 w 319"/>
                <a:gd name="T47" fmla="*/ 97 h 416"/>
                <a:gd name="T48" fmla="*/ 28 w 319"/>
                <a:gd name="T49" fmla="*/ 63 h 416"/>
                <a:gd name="T50" fmla="*/ 159 w 319"/>
                <a:gd name="T51" fmla="*/ 29 h 416"/>
                <a:gd name="T52" fmla="*/ 159 w 319"/>
                <a:gd name="T53" fmla="*/ 387 h 416"/>
                <a:gd name="T54" fmla="*/ 28 w 319"/>
                <a:gd name="T55" fmla="*/ 353 h 416"/>
                <a:gd name="T56" fmla="*/ 28 w 319"/>
                <a:gd name="T57" fmla="*/ 289 h 416"/>
                <a:gd name="T58" fmla="*/ 159 w 319"/>
                <a:gd name="T59" fmla="*/ 315 h 416"/>
                <a:gd name="T60" fmla="*/ 290 w 319"/>
                <a:gd name="T61" fmla="*/ 289 h 416"/>
                <a:gd name="T62" fmla="*/ 290 w 319"/>
                <a:gd name="T63" fmla="*/ 353 h 416"/>
                <a:gd name="T64" fmla="*/ 159 w 319"/>
                <a:gd name="T65" fmla="*/ 387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416">
                  <a:moveTo>
                    <a:pt x="159" y="0"/>
                  </a:moveTo>
                  <a:cubicBezTo>
                    <a:pt x="82" y="0"/>
                    <a:pt x="0" y="20"/>
                    <a:pt x="0" y="63"/>
                  </a:cubicBezTo>
                  <a:cubicBezTo>
                    <a:pt x="0" y="353"/>
                    <a:pt x="0" y="353"/>
                    <a:pt x="0" y="353"/>
                  </a:cubicBezTo>
                  <a:cubicBezTo>
                    <a:pt x="0" y="396"/>
                    <a:pt x="82" y="416"/>
                    <a:pt x="159" y="416"/>
                  </a:cubicBezTo>
                  <a:cubicBezTo>
                    <a:pt x="236" y="416"/>
                    <a:pt x="319" y="396"/>
                    <a:pt x="319" y="353"/>
                  </a:cubicBezTo>
                  <a:cubicBezTo>
                    <a:pt x="319" y="63"/>
                    <a:pt x="319" y="63"/>
                    <a:pt x="319" y="63"/>
                  </a:cubicBezTo>
                  <a:cubicBezTo>
                    <a:pt x="319" y="20"/>
                    <a:pt x="236" y="0"/>
                    <a:pt x="159" y="0"/>
                  </a:cubicBezTo>
                  <a:close/>
                  <a:moveTo>
                    <a:pt x="28" y="192"/>
                  </a:moveTo>
                  <a:cubicBezTo>
                    <a:pt x="63" y="212"/>
                    <a:pt x="120" y="218"/>
                    <a:pt x="159" y="218"/>
                  </a:cubicBezTo>
                  <a:cubicBezTo>
                    <a:pt x="210" y="218"/>
                    <a:pt x="261" y="209"/>
                    <a:pt x="290" y="192"/>
                  </a:cubicBezTo>
                  <a:cubicBezTo>
                    <a:pt x="290" y="265"/>
                    <a:pt x="290" y="265"/>
                    <a:pt x="290" y="265"/>
                  </a:cubicBezTo>
                  <a:cubicBezTo>
                    <a:pt x="276" y="280"/>
                    <a:pt x="227" y="295"/>
                    <a:pt x="159" y="295"/>
                  </a:cubicBezTo>
                  <a:cubicBezTo>
                    <a:pt x="91" y="295"/>
                    <a:pt x="43" y="280"/>
                    <a:pt x="28" y="265"/>
                  </a:cubicBezTo>
                  <a:lnTo>
                    <a:pt x="28" y="192"/>
                  </a:lnTo>
                  <a:close/>
                  <a:moveTo>
                    <a:pt x="290" y="169"/>
                  </a:moveTo>
                  <a:cubicBezTo>
                    <a:pt x="266" y="193"/>
                    <a:pt x="191" y="198"/>
                    <a:pt x="159" y="198"/>
                  </a:cubicBezTo>
                  <a:cubicBezTo>
                    <a:pt x="91" y="198"/>
                    <a:pt x="43" y="183"/>
                    <a:pt x="28" y="169"/>
                  </a:cubicBezTo>
                  <a:cubicBezTo>
                    <a:pt x="28" y="101"/>
                    <a:pt x="28" y="101"/>
                    <a:pt x="28" y="101"/>
                  </a:cubicBezTo>
                  <a:cubicBezTo>
                    <a:pt x="60" y="118"/>
                    <a:pt x="110" y="126"/>
                    <a:pt x="159" y="126"/>
                  </a:cubicBezTo>
                  <a:cubicBezTo>
                    <a:pt x="208" y="126"/>
                    <a:pt x="259" y="118"/>
                    <a:pt x="290" y="101"/>
                  </a:cubicBezTo>
                  <a:lnTo>
                    <a:pt x="290" y="169"/>
                  </a:lnTo>
                  <a:close/>
                  <a:moveTo>
                    <a:pt x="159" y="29"/>
                  </a:moveTo>
                  <a:cubicBezTo>
                    <a:pt x="175" y="29"/>
                    <a:pt x="290" y="38"/>
                    <a:pt x="290" y="63"/>
                  </a:cubicBezTo>
                  <a:cubicBezTo>
                    <a:pt x="290" y="73"/>
                    <a:pt x="244" y="97"/>
                    <a:pt x="159" y="97"/>
                  </a:cubicBezTo>
                  <a:cubicBezTo>
                    <a:pt x="74" y="97"/>
                    <a:pt x="28" y="73"/>
                    <a:pt x="28" y="63"/>
                  </a:cubicBezTo>
                  <a:cubicBezTo>
                    <a:pt x="28" y="53"/>
                    <a:pt x="74" y="29"/>
                    <a:pt x="159" y="29"/>
                  </a:cubicBezTo>
                  <a:close/>
                  <a:moveTo>
                    <a:pt x="159" y="387"/>
                  </a:moveTo>
                  <a:cubicBezTo>
                    <a:pt x="144" y="387"/>
                    <a:pt x="28" y="378"/>
                    <a:pt x="28" y="353"/>
                  </a:cubicBezTo>
                  <a:cubicBezTo>
                    <a:pt x="28" y="289"/>
                    <a:pt x="28" y="289"/>
                    <a:pt x="28" y="289"/>
                  </a:cubicBezTo>
                  <a:cubicBezTo>
                    <a:pt x="58" y="306"/>
                    <a:pt x="109" y="315"/>
                    <a:pt x="159" y="315"/>
                  </a:cubicBezTo>
                  <a:cubicBezTo>
                    <a:pt x="210" y="315"/>
                    <a:pt x="261" y="306"/>
                    <a:pt x="290" y="289"/>
                  </a:cubicBezTo>
                  <a:cubicBezTo>
                    <a:pt x="290" y="353"/>
                    <a:pt x="290" y="353"/>
                    <a:pt x="290" y="353"/>
                  </a:cubicBezTo>
                  <a:cubicBezTo>
                    <a:pt x="290" y="363"/>
                    <a:pt x="244" y="387"/>
                    <a:pt x="159" y="387"/>
                  </a:cubicBezTo>
                  <a:close/>
                </a:path>
              </a:pathLst>
            </a:custGeom>
            <a:solidFill>
              <a:schemeClr val="accent2"/>
            </a:solidFill>
            <a:ln>
              <a:noFill/>
            </a:ln>
          </p:spPr>
          <p:txBody>
            <a:bodyPr vert="horz" wrap="square" lIns="91425" tIns="45712" rIns="91425" bIns="45712"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grpSp>
          <p:nvGrpSpPr>
            <p:cNvPr id="64" name="Group 63"/>
            <p:cNvGrpSpPr/>
            <p:nvPr/>
          </p:nvGrpSpPr>
          <p:grpSpPr>
            <a:xfrm>
              <a:off x="4157428" y="2984594"/>
              <a:ext cx="824326" cy="767690"/>
              <a:chOff x="10555010" y="2958346"/>
              <a:chExt cx="802933" cy="747767"/>
            </a:xfrm>
          </p:grpSpPr>
          <p:grpSp>
            <p:nvGrpSpPr>
              <p:cNvPr id="113" name="Group 112"/>
              <p:cNvGrpSpPr/>
              <p:nvPr/>
            </p:nvGrpSpPr>
            <p:grpSpPr>
              <a:xfrm>
                <a:off x="10835598" y="3083757"/>
                <a:ext cx="522345" cy="622356"/>
                <a:chOff x="7118350" y="1843088"/>
                <a:chExt cx="723900" cy="790575"/>
              </a:xfrm>
            </p:grpSpPr>
            <p:sp>
              <p:nvSpPr>
                <p:cNvPr id="115" name="Freeform 91"/>
                <p:cNvSpPr>
                  <a:spLocks noEditPoints="1"/>
                </p:cNvSpPr>
                <p:nvPr/>
              </p:nvSpPr>
              <p:spPr bwMode="auto">
                <a:xfrm>
                  <a:off x="7118350" y="1843088"/>
                  <a:ext cx="723900" cy="790575"/>
                </a:xfrm>
                <a:custGeom>
                  <a:avLst/>
                  <a:gdLst>
                    <a:gd name="T0" fmla="*/ 186 w 193"/>
                    <a:gd name="T1" fmla="*/ 86 h 211"/>
                    <a:gd name="T2" fmla="*/ 174 w 193"/>
                    <a:gd name="T3" fmla="*/ 86 h 211"/>
                    <a:gd name="T4" fmla="*/ 174 w 193"/>
                    <a:gd name="T5" fmla="*/ 59 h 211"/>
                    <a:gd name="T6" fmla="*/ 159 w 193"/>
                    <a:gd name="T7" fmla="*/ 44 h 211"/>
                    <a:gd name="T8" fmla="*/ 131 w 193"/>
                    <a:gd name="T9" fmla="*/ 44 h 211"/>
                    <a:gd name="T10" fmla="*/ 131 w 193"/>
                    <a:gd name="T11" fmla="*/ 14 h 211"/>
                    <a:gd name="T12" fmla="*/ 117 w 193"/>
                    <a:gd name="T13" fmla="*/ 0 h 211"/>
                    <a:gd name="T14" fmla="*/ 34 w 193"/>
                    <a:gd name="T15" fmla="*/ 0 h 211"/>
                    <a:gd name="T16" fmla="*/ 20 w 193"/>
                    <a:gd name="T17" fmla="*/ 14 h 211"/>
                    <a:gd name="T18" fmla="*/ 20 w 193"/>
                    <a:gd name="T19" fmla="*/ 86 h 211"/>
                    <a:gd name="T20" fmla="*/ 7 w 193"/>
                    <a:gd name="T21" fmla="*/ 86 h 211"/>
                    <a:gd name="T22" fmla="*/ 0 w 193"/>
                    <a:gd name="T23" fmla="*/ 93 h 211"/>
                    <a:gd name="T24" fmla="*/ 0 w 193"/>
                    <a:gd name="T25" fmla="*/ 157 h 211"/>
                    <a:gd name="T26" fmla="*/ 7 w 193"/>
                    <a:gd name="T27" fmla="*/ 164 h 211"/>
                    <a:gd name="T28" fmla="*/ 20 w 193"/>
                    <a:gd name="T29" fmla="*/ 164 h 211"/>
                    <a:gd name="T30" fmla="*/ 20 w 193"/>
                    <a:gd name="T31" fmla="*/ 196 h 211"/>
                    <a:gd name="T32" fmla="*/ 34 w 193"/>
                    <a:gd name="T33" fmla="*/ 211 h 211"/>
                    <a:gd name="T34" fmla="*/ 159 w 193"/>
                    <a:gd name="T35" fmla="*/ 211 h 211"/>
                    <a:gd name="T36" fmla="*/ 174 w 193"/>
                    <a:gd name="T37" fmla="*/ 196 h 211"/>
                    <a:gd name="T38" fmla="*/ 174 w 193"/>
                    <a:gd name="T39" fmla="*/ 164 h 211"/>
                    <a:gd name="T40" fmla="*/ 186 w 193"/>
                    <a:gd name="T41" fmla="*/ 164 h 211"/>
                    <a:gd name="T42" fmla="*/ 193 w 193"/>
                    <a:gd name="T43" fmla="*/ 157 h 211"/>
                    <a:gd name="T44" fmla="*/ 193 w 193"/>
                    <a:gd name="T45" fmla="*/ 93 h 211"/>
                    <a:gd name="T46" fmla="*/ 186 w 193"/>
                    <a:gd name="T47" fmla="*/ 86 h 211"/>
                    <a:gd name="T48" fmla="*/ 31 w 193"/>
                    <a:gd name="T49" fmla="*/ 14 h 211"/>
                    <a:gd name="T50" fmla="*/ 34 w 193"/>
                    <a:gd name="T51" fmla="*/ 11 h 211"/>
                    <a:gd name="T52" fmla="*/ 117 w 193"/>
                    <a:gd name="T53" fmla="*/ 11 h 211"/>
                    <a:gd name="T54" fmla="*/ 120 w 193"/>
                    <a:gd name="T55" fmla="*/ 14 h 211"/>
                    <a:gd name="T56" fmla="*/ 120 w 193"/>
                    <a:gd name="T57" fmla="*/ 47 h 211"/>
                    <a:gd name="T58" fmla="*/ 128 w 193"/>
                    <a:gd name="T59" fmla="*/ 55 h 211"/>
                    <a:gd name="T60" fmla="*/ 159 w 193"/>
                    <a:gd name="T61" fmla="*/ 55 h 211"/>
                    <a:gd name="T62" fmla="*/ 163 w 193"/>
                    <a:gd name="T63" fmla="*/ 59 h 211"/>
                    <a:gd name="T64" fmla="*/ 163 w 193"/>
                    <a:gd name="T65" fmla="*/ 86 h 211"/>
                    <a:gd name="T66" fmla="*/ 31 w 193"/>
                    <a:gd name="T67" fmla="*/ 86 h 211"/>
                    <a:gd name="T68" fmla="*/ 31 w 193"/>
                    <a:gd name="T69" fmla="*/ 14 h 211"/>
                    <a:gd name="T70" fmla="*/ 163 w 193"/>
                    <a:gd name="T71" fmla="*/ 196 h 211"/>
                    <a:gd name="T72" fmla="*/ 159 w 193"/>
                    <a:gd name="T73" fmla="*/ 200 h 211"/>
                    <a:gd name="T74" fmla="*/ 34 w 193"/>
                    <a:gd name="T75" fmla="*/ 200 h 211"/>
                    <a:gd name="T76" fmla="*/ 31 w 193"/>
                    <a:gd name="T77" fmla="*/ 196 h 211"/>
                    <a:gd name="T78" fmla="*/ 31 w 193"/>
                    <a:gd name="T79" fmla="*/ 164 h 211"/>
                    <a:gd name="T80" fmla="*/ 163 w 193"/>
                    <a:gd name="T81" fmla="*/ 164 h 211"/>
                    <a:gd name="T82" fmla="*/ 163 w 193"/>
                    <a:gd name="T83" fmla="*/ 19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3" h="211">
                      <a:moveTo>
                        <a:pt x="186" y="86"/>
                      </a:moveTo>
                      <a:cubicBezTo>
                        <a:pt x="174" y="86"/>
                        <a:pt x="174" y="86"/>
                        <a:pt x="174" y="86"/>
                      </a:cubicBezTo>
                      <a:cubicBezTo>
                        <a:pt x="174" y="59"/>
                        <a:pt x="174" y="59"/>
                        <a:pt x="174" y="59"/>
                      </a:cubicBezTo>
                      <a:cubicBezTo>
                        <a:pt x="174" y="51"/>
                        <a:pt x="167" y="44"/>
                        <a:pt x="159" y="44"/>
                      </a:cubicBezTo>
                      <a:cubicBezTo>
                        <a:pt x="131" y="44"/>
                        <a:pt x="131" y="44"/>
                        <a:pt x="131" y="44"/>
                      </a:cubicBezTo>
                      <a:cubicBezTo>
                        <a:pt x="131" y="14"/>
                        <a:pt x="131" y="14"/>
                        <a:pt x="131" y="14"/>
                      </a:cubicBezTo>
                      <a:cubicBezTo>
                        <a:pt x="131" y="6"/>
                        <a:pt x="125" y="0"/>
                        <a:pt x="117" y="0"/>
                      </a:cubicBezTo>
                      <a:cubicBezTo>
                        <a:pt x="34" y="0"/>
                        <a:pt x="34" y="0"/>
                        <a:pt x="34" y="0"/>
                      </a:cubicBezTo>
                      <a:cubicBezTo>
                        <a:pt x="26" y="0"/>
                        <a:pt x="20" y="6"/>
                        <a:pt x="20" y="14"/>
                      </a:cubicBezTo>
                      <a:cubicBezTo>
                        <a:pt x="20" y="86"/>
                        <a:pt x="20" y="86"/>
                        <a:pt x="20" y="86"/>
                      </a:cubicBezTo>
                      <a:cubicBezTo>
                        <a:pt x="7" y="86"/>
                        <a:pt x="7" y="86"/>
                        <a:pt x="7" y="86"/>
                      </a:cubicBezTo>
                      <a:cubicBezTo>
                        <a:pt x="3" y="86"/>
                        <a:pt x="0" y="89"/>
                        <a:pt x="0" y="93"/>
                      </a:cubicBezTo>
                      <a:cubicBezTo>
                        <a:pt x="0" y="157"/>
                        <a:pt x="0" y="157"/>
                        <a:pt x="0" y="157"/>
                      </a:cubicBezTo>
                      <a:cubicBezTo>
                        <a:pt x="0" y="161"/>
                        <a:pt x="3" y="164"/>
                        <a:pt x="7" y="164"/>
                      </a:cubicBezTo>
                      <a:cubicBezTo>
                        <a:pt x="20" y="164"/>
                        <a:pt x="20" y="164"/>
                        <a:pt x="20" y="164"/>
                      </a:cubicBezTo>
                      <a:cubicBezTo>
                        <a:pt x="20" y="196"/>
                        <a:pt x="20" y="196"/>
                        <a:pt x="20" y="196"/>
                      </a:cubicBezTo>
                      <a:cubicBezTo>
                        <a:pt x="20" y="204"/>
                        <a:pt x="26" y="211"/>
                        <a:pt x="34" y="211"/>
                      </a:cubicBezTo>
                      <a:cubicBezTo>
                        <a:pt x="159" y="211"/>
                        <a:pt x="159" y="211"/>
                        <a:pt x="159" y="211"/>
                      </a:cubicBezTo>
                      <a:cubicBezTo>
                        <a:pt x="167" y="211"/>
                        <a:pt x="174" y="204"/>
                        <a:pt x="174" y="196"/>
                      </a:cubicBezTo>
                      <a:cubicBezTo>
                        <a:pt x="174" y="164"/>
                        <a:pt x="174" y="164"/>
                        <a:pt x="174" y="164"/>
                      </a:cubicBezTo>
                      <a:cubicBezTo>
                        <a:pt x="186" y="164"/>
                        <a:pt x="186" y="164"/>
                        <a:pt x="186" y="164"/>
                      </a:cubicBezTo>
                      <a:cubicBezTo>
                        <a:pt x="190" y="164"/>
                        <a:pt x="193" y="161"/>
                        <a:pt x="193" y="157"/>
                      </a:cubicBezTo>
                      <a:cubicBezTo>
                        <a:pt x="193" y="93"/>
                        <a:pt x="193" y="93"/>
                        <a:pt x="193" y="93"/>
                      </a:cubicBezTo>
                      <a:cubicBezTo>
                        <a:pt x="193" y="89"/>
                        <a:pt x="190" y="86"/>
                        <a:pt x="186" y="86"/>
                      </a:cubicBezTo>
                      <a:close/>
                      <a:moveTo>
                        <a:pt x="31" y="14"/>
                      </a:moveTo>
                      <a:cubicBezTo>
                        <a:pt x="31" y="12"/>
                        <a:pt x="32" y="11"/>
                        <a:pt x="34" y="11"/>
                      </a:cubicBezTo>
                      <a:cubicBezTo>
                        <a:pt x="117" y="11"/>
                        <a:pt x="117" y="11"/>
                        <a:pt x="117" y="11"/>
                      </a:cubicBezTo>
                      <a:cubicBezTo>
                        <a:pt x="119" y="11"/>
                        <a:pt x="120" y="12"/>
                        <a:pt x="120" y="14"/>
                      </a:cubicBezTo>
                      <a:cubicBezTo>
                        <a:pt x="120" y="47"/>
                        <a:pt x="120" y="47"/>
                        <a:pt x="120" y="47"/>
                      </a:cubicBezTo>
                      <a:cubicBezTo>
                        <a:pt x="120" y="51"/>
                        <a:pt x="124" y="55"/>
                        <a:pt x="128" y="55"/>
                      </a:cubicBezTo>
                      <a:cubicBezTo>
                        <a:pt x="159" y="55"/>
                        <a:pt x="159" y="55"/>
                        <a:pt x="159" y="55"/>
                      </a:cubicBezTo>
                      <a:cubicBezTo>
                        <a:pt x="161" y="55"/>
                        <a:pt x="163" y="57"/>
                        <a:pt x="163" y="59"/>
                      </a:cubicBezTo>
                      <a:cubicBezTo>
                        <a:pt x="163" y="86"/>
                        <a:pt x="163" y="86"/>
                        <a:pt x="163" y="86"/>
                      </a:cubicBezTo>
                      <a:cubicBezTo>
                        <a:pt x="31" y="86"/>
                        <a:pt x="31" y="86"/>
                        <a:pt x="31" y="86"/>
                      </a:cubicBezTo>
                      <a:lnTo>
                        <a:pt x="31" y="14"/>
                      </a:lnTo>
                      <a:close/>
                      <a:moveTo>
                        <a:pt x="163" y="196"/>
                      </a:moveTo>
                      <a:cubicBezTo>
                        <a:pt x="163" y="198"/>
                        <a:pt x="161" y="200"/>
                        <a:pt x="159" y="200"/>
                      </a:cubicBezTo>
                      <a:cubicBezTo>
                        <a:pt x="34" y="200"/>
                        <a:pt x="34" y="200"/>
                        <a:pt x="34" y="200"/>
                      </a:cubicBezTo>
                      <a:cubicBezTo>
                        <a:pt x="32" y="200"/>
                        <a:pt x="31" y="198"/>
                        <a:pt x="31" y="196"/>
                      </a:cubicBezTo>
                      <a:cubicBezTo>
                        <a:pt x="31" y="164"/>
                        <a:pt x="31" y="164"/>
                        <a:pt x="31" y="164"/>
                      </a:cubicBezTo>
                      <a:cubicBezTo>
                        <a:pt x="163" y="164"/>
                        <a:pt x="163" y="164"/>
                        <a:pt x="163" y="164"/>
                      </a:cubicBezTo>
                      <a:lnTo>
                        <a:pt x="163" y="196"/>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762095" fontAlgn="base">
                    <a:spcBef>
                      <a:spcPct val="0"/>
                    </a:spcBef>
                    <a:spcAft>
                      <a:spcPct val="0"/>
                    </a:spcAft>
                  </a:pPr>
                  <a:endParaRPr lang="en-US" sz="1500">
                    <a:solidFill>
                      <a:srgbClr val="000000"/>
                    </a:solidFill>
                    <a:latin typeface="Calibri" pitchFamily="34" charset="0"/>
                    <a:cs typeface="Calibri" pitchFamily="34" charset="0"/>
                  </a:endParaRPr>
                </a:p>
              </p:txBody>
            </p:sp>
            <p:sp>
              <p:nvSpPr>
                <p:cNvPr id="116" name="Freeform 92"/>
                <p:cNvSpPr>
                  <a:spLocks noEditPoints="1"/>
                </p:cNvSpPr>
                <p:nvPr/>
              </p:nvSpPr>
              <p:spPr bwMode="auto">
                <a:xfrm>
                  <a:off x="7242175" y="2209800"/>
                  <a:ext cx="134938" cy="203200"/>
                </a:xfrm>
                <a:custGeom>
                  <a:avLst/>
                  <a:gdLst>
                    <a:gd name="T0" fmla="*/ 0 w 36"/>
                    <a:gd name="T1" fmla="*/ 0 h 54"/>
                    <a:gd name="T2" fmla="*/ 26 w 36"/>
                    <a:gd name="T3" fmla="*/ 0 h 54"/>
                    <a:gd name="T4" fmla="*/ 36 w 36"/>
                    <a:gd name="T5" fmla="*/ 9 h 54"/>
                    <a:gd name="T6" fmla="*/ 36 w 36"/>
                    <a:gd name="T7" fmla="*/ 45 h 54"/>
                    <a:gd name="T8" fmla="*/ 26 w 36"/>
                    <a:gd name="T9" fmla="*/ 54 h 54"/>
                    <a:gd name="T10" fmla="*/ 0 w 36"/>
                    <a:gd name="T11" fmla="*/ 54 h 54"/>
                    <a:gd name="T12" fmla="*/ 0 w 36"/>
                    <a:gd name="T13" fmla="*/ 0 h 54"/>
                    <a:gd name="T14" fmla="*/ 23 w 36"/>
                    <a:gd name="T15" fmla="*/ 48 h 54"/>
                    <a:gd name="T16" fmla="*/ 29 w 36"/>
                    <a:gd name="T17" fmla="*/ 43 h 54"/>
                    <a:gd name="T18" fmla="*/ 29 w 36"/>
                    <a:gd name="T19" fmla="*/ 10 h 54"/>
                    <a:gd name="T20" fmla="*/ 23 w 36"/>
                    <a:gd name="T21" fmla="*/ 6 h 54"/>
                    <a:gd name="T22" fmla="*/ 8 w 36"/>
                    <a:gd name="T23" fmla="*/ 6 h 54"/>
                    <a:gd name="T24" fmla="*/ 8 w 36"/>
                    <a:gd name="T25" fmla="*/ 48 h 54"/>
                    <a:gd name="T26" fmla="*/ 23 w 36"/>
                    <a:gd name="T27"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4">
                      <a:moveTo>
                        <a:pt x="0" y="0"/>
                      </a:moveTo>
                      <a:cubicBezTo>
                        <a:pt x="26" y="0"/>
                        <a:pt x="26" y="0"/>
                        <a:pt x="26" y="0"/>
                      </a:cubicBezTo>
                      <a:cubicBezTo>
                        <a:pt x="33" y="0"/>
                        <a:pt x="36" y="3"/>
                        <a:pt x="36" y="9"/>
                      </a:cubicBezTo>
                      <a:cubicBezTo>
                        <a:pt x="36" y="45"/>
                        <a:pt x="36" y="45"/>
                        <a:pt x="36" y="45"/>
                      </a:cubicBezTo>
                      <a:cubicBezTo>
                        <a:pt x="36" y="51"/>
                        <a:pt x="33" y="54"/>
                        <a:pt x="26" y="54"/>
                      </a:cubicBezTo>
                      <a:cubicBezTo>
                        <a:pt x="0" y="54"/>
                        <a:pt x="0" y="54"/>
                        <a:pt x="0" y="54"/>
                      </a:cubicBezTo>
                      <a:lnTo>
                        <a:pt x="0" y="0"/>
                      </a:lnTo>
                      <a:close/>
                      <a:moveTo>
                        <a:pt x="23" y="48"/>
                      </a:moveTo>
                      <a:cubicBezTo>
                        <a:pt x="27" y="48"/>
                        <a:pt x="29" y="46"/>
                        <a:pt x="29" y="43"/>
                      </a:cubicBezTo>
                      <a:cubicBezTo>
                        <a:pt x="29" y="10"/>
                        <a:pt x="29" y="10"/>
                        <a:pt x="29" y="10"/>
                      </a:cubicBezTo>
                      <a:cubicBezTo>
                        <a:pt x="29" y="8"/>
                        <a:pt x="27" y="6"/>
                        <a:pt x="23" y="6"/>
                      </a:cubicBezTo>
                      <a:cubicBezTo>
                        <a:pt x="8" y="6"/>
                        <a:pt x="8" y="6"/>
                        <a:pt x="8" y="6"/>
                      </a:cubicBezTo>
                      <a:cubicBezTo>
                        <a:pt x="8" y="48"/>
                        <a:pt x="8" y="48"/>
                        <a:pt x="8" y="48"/>
                      </a:cubicBezTo>
                      <a:lnTo>
                        <a:pt x="23" y="48"/>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762095" fontAlgn="base">
                    <a:spcBef>
                      <a:spcPct val="0"/>
                    </a:spcBef>
                    <a:spcAft>
                      <a:spcPct val="0"/>
                    </a:spcAft>
                  </a:pPr>
                  <a:endParaRPr lang="en-US" sz="1500">
                    <a:solidFill>
                      <a:srgbClr val="000000"/>
                    </a:solidFill>
                    <a:latin typeface="Calibri" pitchFamily="34" charset="0"/>
                    <a:cs typeface="Calibri" pitchFamily="34" charset="0"/>
                  </a:endParaRPr>
                </a:p>
              </p:txBody>
            </p:sp>
            <p:sp>
              <p:nvSpPr>
                <p:cNvPr id="117" name="Freeform 93"/>
                <p:cNvSpPr>
                  <a:spLocks noEditPoints="1"/>
                </p:cNvSpPr>
                <p:nvPr/>
              </p:nvSpPr>
              <p:spPr bwMode="auto">
                <a:xfrm>
                  <a:off x="7399338" y="2206625"/>
                  <a:ext cx="134938" cy="206375"/>
                </a:xfrm>
                <a:custGeom>
                  <a:avLst/>
                  <a:gdLst>
                    <a:gd name="T0" fmla="*/ 36 w 36"/>
                    <a:gd name="T1" fmla="*/ 46 h 55"/>
                    <a:gd name="T2" fmla="*/ 18 w 36"/>
                    <a:gd name="T3" fmla="*/ 55 h 55"/>
                    <a:gd name="T4" fmla="*/ 0 w 36"/>
                    <a:gd name="T5" fmla="*/ 46 h 55"/>
                    <a:gd name="T6" fmla="*/ 0 w 36"/>
                    <a:gd name="T7" fmla="*/ 10 h 55"/>
                    <a:gd name="T8" fmla="*/ 18 w 36"/>
                    <a:gd name="T9" fmla="*/ 0 h 55"/>
                    <a:gd name="T10" fmla="*/ 36 w 36"/>
                    <a:gd name="T11" fmla="*/ 10 h 55"/>
                    <a:gd name="T12" fmla="*/ 36 w 36"/>
                    <a:gd name="T13" fmla="*/ 46 h 55"/>
                    <a:gd name="T14" fmla="*/ 28 w 36"/>
                    <a:gd name="T15" fmla="*/ 11 h 55"/>
                    <a:gd name="T16" fmla="*/ 18 w 36"/>
                    <a:gd name="T17" fmla="*/ 6 h 55"/>
                    <a:gd name="T18" fmla="*/ 7 w 36"/>
                    <a:gd name="T19" fmla="*/ 11 h 55"/>
                    <a:gd name="T20" fmla="*/ 7 w 36"/>
                    <a:gd name="T21" fmla="*/ 44 h 55"/>
                    <a:gd name="T22" fmla="*/ 18 w 36"/>
                    <a:gd name="T23" fmla="*/ 49 h 55"/>
                    <a:gd name="T24" fmla="*/ 28 w 36"/>
                    <a:gd name="T25" fmla="*/ 44 h 55"/>
                    <a:gd name="T26" fmla="*/ 28 w 36"/>
                    <a:gd name="T27" fmla="*/ 1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5">
                      <a:moveTo>
                        <a:pt x="36" y="46"/>
                      </a:moveTo>
                      <a:cubicBezTo>
                        <a:pt x="36" y="52"/>
                        <a:pt x="30" y="55"/>
                        <a:pt x="18" y="55"/>
                      </a:cubicBezTo>
                      <a:cubicBezTo>
                        <a:pt x="6" y="55"/>
                        <a:pt x="0" y="52"/>
                        <a:pt x="0" y="46"/>
                      </a:cubicBezTo>
                      <a:cubicBezTo>
                        <a:pt x="0" y="10"/>
                        <a:pt x="0" y="10"/>
                        <a:pt x="0" y="10"/>
                      </a:cubicBezTo>
                      <a:cubicBezTo>
                        <a:pt x="0" y="4"/>
                        <a:pt x="6" y="0"/>
                        <a:pt x="18" y="0"/>
                      </a:cubicBezTo>
                      <a:cubicBezTo>
                        <a:pt x="30" y="0"/>
                        <a:pt x="36" y="4"/>
                        <a:pt x="36" y="10"/>
                      </a:cubicBezTo>
                      <a:lnTo>
                        <a:pt x="36" y="46"/>
                      </a:lnTo>
                      <a:close/>
                      <a:moveTo>
                        <a:pt x="28" y="11"/>
                      </a:moveTo>
                      <a:cubicBezTo>
                        <a:pt x="28" y="8"/>
                        <a:pt x="25" y="6"/>
                        <a:pt x="18" y="6"/>
                      </a:cubicBezTo>
                      <a:cubicBezTo>
                        <a:pt x="11" y="6"/>
                        <a:pt x="7" y="8"/>
                        <a:pt x="7" y="11"/>
                      </a:cubicBezTo>
                      <a:cubicBezTo>
                        <a:pt x="7" y="44"/>
                        <a:pt x="7" y="44"/>
                        <a:pt x="7" y="44"/>
                      </a:cubicBezTo>
                      <a:cubicBezTo>
                        <a:pt x="7" y="48"/>
                        <a:pt x="11" y="49"/>
                        <a:pt x="18" y="49"/>
                      </a:cubicBezTo>
                      <a:cubicBezTo>
                        <a:pt x="25" y="49"/>
                        <a:pt x="28" y="48"/>
                        <a:pt x="28" y="44"/>
                      </a:cubicBezTo>
                      <a:lnTo>
                        <a:pt x="28" y="11"/>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762095" fontAlgn="base">
                    <a:spcBef>
                      <a:spcPct val="0"/>
                    </a:spcBef>
                    <a:spcAft>
                      <a:spcPct val="0"/>
                    </a:spcAft>
                  </a:pPr>
                  <a:endParaRPr lang="en-US" sz="1500">
                    <a:solidFill>
                      <a:srgbClr val="000000"/>
                    </a:solidFill>
                    <a:latin typeface="Calibri" pitchFamily="34" charset="0"/>
                    <a:cs typeface="Calibri" pitchFamily="34" charset="0"/>
                  </a:endParaRPr>
                </a:p>
              </p:txBody>
            </p:sp>
            <p:sp>
              <p:nvSpPr>
                <p:cNvPr id="118" name="Freeform 94"/>
                <p:cNvSpPr>
                  <a:spLocks/>
                </p:cNvSpPr>
                <p:nvPr/>
              </p:nvSpPr>
              <p:spPr bwMode="auto">
                <a:xfrm>
                  <a:off x="7556500" y="2206625"/>
                  <a:ext cx="131763" cy="206375"/>
                </a:xfrm>
                <a:custGeom>
                  <a:avLst/>
                  <a:gdLst>
                    <a:gd name="T0" fmla="*/ 35 w 35"/>
                    <a:gd name="T1" fmla="*/ 46 h 55"/>
                    <a:gd name="T2" fmla="*/ 18 w 35"/>
                    <a:gd name="T3" fmla="*/ 55 h 55"/>
                    <a:gd name="T4" fmla="*/ 0 w 35"/>
                    <a:gd name="T5" fmla="*/ 46 h 55"/>
                    <a:gd name="T6" fmla="*/ 0 w 35"/>
                    <a:gd name="T7" fmla="*/ 10 h 55"/>
                    <a:gd name="T8" fmla="*/ 18 w 35"/>
                    <a:gd name="T9" fmla="*/ 0 h 55"/>
                    <a:gd name="T10" fmla="*/ 35 w 35"/>
                    <a:gd name="T11" fmla="*/ 10 h 55"/>
                    <a:gd name="T12" fmla="*/ 35 w 35"/>
                    <a:gd name="T13" fmla="*/ 17 h 55"/>
                    <a:gd name="T14" fmla="*/ 28 w 35"/>
                    <a:gd name="T15" fmla="*/ 17 h 55"/>
                    <a:gd name="T16" fmla="*/ 28 w 35"/>
                    <a:gd name="T17" fmla="*/ 11 h 55"/>
                    <a:gd name="T18" fmla="*/ 18 w 35"/>
                    <a:gd name="T19" fmla="*/ 6 h 55"/>
                    <a:gd name="T20" fmla="*/ 7 w 35"/>
                    <a:gd name="T21" fmla="*/ 11 h 55"/>
                    <a:gd name="T22" fmla="*/ 7 w 35"/>
                    <a:gd name="T23" fmla="*/ 44 h 55"/>
                    <a:gd name="T24" fmla="*/ 18 w 35"/>
                    <a:gd name="T25" fmla="*/ 49 h 55"/>
                    <a:gd name="T26" fmla="*/ 28 w 35"/>
                    <a:gd name="T27" fmla="*/ 44 h 55"/>
                    <a:gd name="T28" fmla="*/ 28 w 35"/>
                    <a:gd name="T29" fmla="*/ 38 h 55"/>
                    <a:gd name="T30" fmla="*/ 35 w 35"/>
                    <a:gd name="T31" fmla="*/ 38 h 55"/>
                    <a:gd name="T32" fmla="*/ 35 w 35"/>
                    <a:gd name="T33"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55">
                      <a:moveTo>
                        <a:pt x="35" y="46"/>
                      </a:moveTo>
                      <a:cubicBezTo>
                        <a:pt x="35" y="52"/>
                        <a:pt x="29" y="55"/>
                        <a:pt x="18" y="55"/>
                      </a:cubicBezTo>
                      <a:cubicBezTo>
                        <a:pt x="6" y="55"/>
                        <a:pt x="0" y="52"/>
                        <a:pt x="0" y="46"/>
                      </a:cubicBezTo>
                      <a:cubicBezTo>
                        <a:pt x="0" y="10"/>
                        <a:pt x="0" y="10"/>
                        <a:pt x="0" y="10"/>
                      </a:cubicBezTo>
                      <a:cubicBezTo>
                        <a:pt x="0" y="4"/>
                        <a:pt x="6" y="0"/>
                        <a:pt x="18" y="0"/>
                      </a:cubicBezTo>
                      <a:cubicBezTo>
                        <a:pt x="29" y="0"/>
                        <a:pt x="35" y="4"/>
                        <a:pt x="35" y="10"/>
                      </a:cubicBezTo>
                      <a:cubicBezTo>
                        <a:pt x="35" y="17"/>
                        <a:pt x="35" y="17"/>
                        <a:pt x="35" y="17"/>
                      </a:cubicBezTo>
                      <a:cubicBezTo>
                        <a:pt x="28" y="17"/>
                        <a:pt x="28" y="17"/>
                        <a:pt x="28" y="17"/>
                      </a:cubicBezTo>
                      <a:cubicBezTo>
                        <a:pt x="28" y="11"/>
                        <a:pt x="28" y="11"/>
                        <a:pt x="28" y="11"/>
                      </a:cubicBezTo>
                      <a:cubicBezTo>
                        <a:pt x="28" y="8"/>
                        <a:pt x="24" y="6"/>
                        <a:pt x="18" y="6"/>
                      </a:cubicBezTo>
                      <a:cubicBezTo>
                        <a:pt x="11" y="6"/>
                        <a:pt x="7" y="8"/>
                        <a:pt x="7" y="11"/>
                      </a:cubicBezTo>
                      <a:cubicBezTo>
                        <a:pt x="7" y="44"/>
                        <a:pt x="7" y="44"/>
                        <a:pt x="7" y="44"/>
                      </a:cubicBezTo>
                      <a:cubicBezTo>
                        <a:pt x="7" y="48"/>
                        <a:pt x="11" y="49"/>
                        <a:pt x="18" y="49"/>
                      </a:cubicBezTo>
                      <a:cubicBezTo>
                        <a:pt x="24" y="49"/>
                        <a:pt x="28" y="48"/>
                        <a:pt x="28" y="44"/>
                      </a:cubicBezTo>
                      <a:cubicBezTo>
                        <a:pt x="28" y="38"/>
                        <a:pt x="28" y="38"/>
                        <a:pt x="28" y="38"/>
                      </a:cubicBezTo>
                      <a:cubicBezTo>
                        <a:pt x="35" y="38"/>
                        <a:pt x="35" y="38"/>
                        <a:pt x="35" y="38"/>
                      </a:cubicBezTo>
                      <a:lnTo>
                        <a:pt x="35" y="4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762095" fontAlgn="base">
                    <a:spcBef>
                      <a:spcPct val="0"/>
                    </a:spcBef>
                    <a:spcAft>
                      <a:spcPct val="0"/>
                    </a:spcAft>
                  </a:pPr>
                  <a:endParaRPr lang="en-US" sz="1500">
                    <a:solidFill>
                      <a:srgbClr val="000000"/>
                    </a:solidFill>
                    <a:latin typeface="Calibri" pitchFamily="34" charset="0"/>
                    <a:cs typeface="Calibri" pitchFamily="34" charset="0"/>
                  </a:endParaRPr>
                </a:p>
              </p:txBody>
            </p:sp>
          </p:grpSp>
          <p:sp>
            <p:nvSpPr>
              <p:cNvPr id="114" name="Freeform 113"/>
              <p:cNvSpPr>
                <a:spLocks/>
              </p:cNvSpPr>
              <p:nvPr/>
            </p:nvSpPr>
            <p:spPr bwMode="auto">
              <a:xfrm>
                <a:off x="10555010" y="2958346"/>
                <a:ext cx="503030" cy="420419"/>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rgbClr val="2C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10" tIns="38106" rIns="76210" bIns="38106" numCol="1" anchor="t" anchorCtr="0" compatLnSpc="1">
                <a:prstTxWarp prst="textNoShape">
                  <a:avLst/>
                </a:prstTxWarp>
              </a:bodyPr>
              <a:lstStyle/>
              <a:p>
                <a:pPr algn="ctr" defTabSz="762095" fontAlgn="base">
                  <a:spcBef>
                    <a:spcPct val="0"/>
                  </a:spcBef>
                  <a:spcAft>
                    <a:spcPct val="0"/>
                  </a:spcAft>
                </a:pPr>
                <a:endParaRPr lang="en-US" sz="1500">
                  <a:solidFill>
                    <a:srgbClr val="000000"/>
                  </a:solidFill>
                  <a:latin typeface="Calibri" pitchFamily="34" charset="0"/>
                  <a:cs typeface="Calibri" pitchFamily="34" charset="0"/>
                </a:endParaRPr>
              </a:p>
            </p:txBody>
          </p:sp>
        </p:grpSp>
        <p:pic>
          <p:nvPicPr>
            <p:cNvPr id="65" name="Picture 3" descr="\\psf\Home\Desktop\Graphic Tank\Electronics v1-30.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gray">
            <a:xfrm>
              <a:off x="7270611" y="3972783"/>
              <a:ext cx="959114" cy="711037"/>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p:cNvGrpSpPr/>
            <p:nvPr/>
          </p:nvGrpSpPr>
          <p:grpSpPr>
            <a:xfrm>
              <a:off x="2612015" y="3977079"/>
              <a:ext cx="706683" cy="702444"/>
              <a:chOff x="-2230438" y="4284145"/>
              <a:chExt cx="1236663" cy="1229243"/>
            </a:xfrm>
          </p:grpSpPr>
          <p:grpSp>
            <p:nvGrpSpPr>
              <p:cNvPr id="107" name="Group 106"/>
              <p:cNvGrpSpPr/>
              <p:nvPr/>
            </p:nvGrpSpPr>
            <p:grpSpPr>
              <a:xfrm>
                <a:off x="-2171700" y="4284145"/>
                <a:ext cx="1109663" cy="1109663"/>
                <a:chOff x="-2171700" y="4284145"/>
                <a:chExt cx="1109663" cy="1109663"/>
              </a:xfrm>
            </p:grpSpPr>
            <p:sp>
              <p:nvSpPr>
                <p:cNvPr id="111" name="Oval 50"/>
                <p:cNvSpPr>
                  <a:spLocks noChangeArrowheads="1"/>
                </p:cNvSpPr>
                <p:nvPr/>
              </p:nvSpPr>
              <p:spPr bwMode="auto">
                <a:xfrm>
                  <a:off x="-2171700" y="4284145"/>
                  <a:ext cx="1109663" cy="1109663"/>
                </a:xfrm>
                <a:prstGeom prst="ellipse">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112" name="Freeform 51"/>
                <p:cNvSpPr>
                  <a:spLocks/>
                </p:cNvSpPr>
                <p:nvPr/>
              </p:nvSpPr>
              <p:spPr bwMode="auto">
                <a:xfrm>
                  <a:off x="-1425575" y="4419600"/>
                  <a:ext cx="236538" cy="236538"/>
                </a:xfrm>
                <a:custGeom>
                  <a:avLst/>
                  <a:gdLst>
                    <a:gd name="T0" fmla="*/ 56 w 63"/>
                    <a:gd name="T1" fmla="*/ 63 h 63"/>
                    <a:gd name="T2" fmla="*/ 51 w 63"/>
                    <a:gd name="T3" fmla="*/ 60 h 63"/>
                    <a:gd name="T4" fmla="*/ 4 w 63"/>
                    <a:gd name="T5" fmla="*/ 12 h 63"/>
                    <a:gd name="T6" fmla="*/ 2 w 63"/>
                    <a:gd name="T7" fmla="*/ 4 h 63"/>
                    <a:gd name="T8" fmla="*/ 10 w 63"/>
                    <a:gd name="T9" fmla="*/ 2 h 63"/>
                    <a:gd name="T10" fmla="*/ 61 w 63"/>
                    <a:gd name="T11" fmla="*/ 54 h 63"/>
                    <a:gd name="T12" fmla="*/ 59 w 63"/>
                    <a:gd name="T13" fmla="*/ 62 h 63"/>
                    <a:gd name="T14" fmla="*/ 56 w 63"/>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56" y="63"/>
                      </a:moveTo>
                      <a:cubicBezTo>
                        <a:pt x="54" y="63"/>
                        <a:pt x="52" y="62"/>
                        <a:pt x="51" y="60"/>
                      </a:cubicBezTo>
                      <a:cubicBezTo>
                        <a:pt x="39" y="41"/>
                        <a:pt x="23" y="24"/>
                        <a:pt x="4" y="12"/>
                      </a:cubicBezTo>
                      <a:cubicBezTo>
                        <a:pt x="1" y="10"/>
                        <a:pt x="0" y="7"/>
                        <a:pt x="2" y="4"/>
                      </a:cubicBezTo>
                      <a:cubicBezTo>
                        <a:pt x="4" y="1"/>
                        <a:pt x="8" y="0"/>
                        <a:pt x="10" y="2"/>
                      </a:cubicBezTo>
                      <a:cubicBezTo>
                        <a:pt x="31" y="15"/>
                        <a:pt x="48" y="33"/>
                        <a:pt x="61" y="54"/>
                      </a:cubicBezTo>
                      <a:cubicBezTo>
                        <a:pt x="63" y="57"/>
                        <a:pt x="62" y="60"/>
                        <a:pt x="59" y="62"/>
                      </a:cubicBezTo>
                      <a:cubicBezTo>
                        <a:pt x="58" y="63"/>
                        <a:pt x="57" y="63"/>
                        <a:pt x="56"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grpSp>
          <p:sp>
            <p:nvSpPr>
              <p:cNvPr id="108" name="Rectangle 47"/>
              <p:cNvSpPr>
                <a:spLocks noChangeArrowheads="1"/>
              </p:cNvSpPr>
              <p:nvPr/>
            </p:nvSpPr>
            <p:spPr bwMode="auto">
              <a:xfrm>
                <a:off x="-2230438" y="5427663"/>
                <a:ext cx="1236663" cy="85725"/>
              </a:xfrm>
              <a:prstGeom prst="rect">
                <a:avLst/>
              </a:prstGeom>
              <a:solidFill>
                <a:schemeClr val="tx2">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109" name="Freeform 48"/>
              <p:cNvSpPr>
                <a:spLocks/>
              </p:cNvSpPr>
              <p:nvPr/>
            </p:nvSpPr>
            <p:spPr bwMode="auto">
              <a:xfrm>
                <a:off x="-2149475" y="5367338"/>
                <a:ext cx="1079500" cy="104775"/>
              </a:xfrm>
              <a:custGeom>
                <a:avLst/>
                <a:gdLst>
                  <a:gd name="T0" fmla="*/ 288 w 288"/>
                  <a:gd name="T1" fmla="*/ 14 h 28"/>
                  <a:gd name="T2" fmla="*/ 274 w 288"/>
                  <a:gd name="T3" fmla="*/ 0 h 28"/>
                  <a:gd name="T4" fmla="*/ 14 w 288"/>
                  <a:gd name="T5" fmla="*/ 0 h 28"/>
                  <a:gd name="T6" fmla="*/ 0 w 288"/>
                  <a:gd name="T7" fmla="*/ 14 h 28"/>
                  <a:gd name="T8" fmla="*/ 0 w 288"/>
                  <a:gd name="T9" fmla="*/ 14 h 28"/>
                  <a:gd name="T10" fmla="*/ 14 w 288"/>
                  <a:gd name="T11" fmla="*/ 28 h 28"/>
                  <a:gd name="T12" fmla="*/ 274 w 288"/>
                  <a:gd name="T13" fmla="*/ 28 h 28"/>
                  <a:gd name="T14" fmla="*/ 288 w 288"/>
                  <a:gd name="T15" fmla="*/ 14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8">
                    <a:moveTo>
                      <a:pt x="288" y="14"/>
                    </a:moveTo>
                    <a:cubicBezTo>
                      <a:pt x="288" y="6"/>
                      <a:pt x="281" y="0"/>
                      <a:pt x="274" y="0"/>
                    </a:cubicBezTo>
                    <a:cubicBezTo>
                      <a:pt x="14" y="0"/>
                      <a:pt x="14" y="0"/>
                      <a:pt x="14" y="0"/>
                    </a:cubicBezTo>
                    <a:cubicBezTo>
                      <a:pt x="6" y="0"/>
                      <a:pt x="0" y="6"/>
                      <a:pt x="0" y="14"/>
                    </a:cubicBezTo>
                    <a:cubicBezTo>
                      <a:pt x="0" y="14"/>
                      <a:pt x="0" y="14"/>
                      <a:pt x="0" y="14"/>
                    </a:cubicBezTo>
                    <a:cubicBezTo>
                      <a:pt x="0" y="22"/>
                      <a:pt x="6" y="28"/>
                      <a:pt x="14" y="28"/>
                    </a:cubicBezTo>
                    <a:cubicBezTo>
                      <a:pt x="274" y="28"/>
                      <a:pt x="274" y="28"/>
                      <a:pt x="274" y="28"/>
                    </a:cubicBezTo>
                    <a:cubicBezTo>
                      <a:pt x="281" y="28"/>
                      <a:pt x="288" y="22"/>
                      <a:pt x="288" y="14"/>
                    </a:cubicBezTo>
                    <a:close/>
                  </a:path>
                </a:pathLst>
              </a:custGeom>
              <a:solidFill>
                <a:schemeClr val="tx2">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110" name="Freeform 49"/>
              <p:cNvSpPr>
                <a:spLocks/>
              </p:cNvSpPr>
              <p:nvPr/>
            </p:nvSpPr>
            <p:spPr bwMode="auto">
              <a:xfrm>
                <a:off x="-2055813" y="5295900"/>
                <a:ext cx="889000" cy="104775"/>
              </a:xfrm>
              <a:custGeom>
                <a:avLst/>
                <a:gdLst>
                  <a:gd name="T0" fmla="*/ 237 w 237"/>
                  <a:gd name="T1" fmla="*/ 14 h 28"/>
                  <a:gd name="T2" fmla="*/ 226 w 237"/>
                  <a:gd name="T3" fmla="*/ 0 h 28"/>
                  <a:gd name="T4" fmla="*/ 12 w 237"/>
                  <a:gd name="T5" fmla="*/ 0 h 28"/>
                  <a:gd name="T6" fmla="*/ 0 w 237"/>
                  <a:gd name="T7" fmla="*/ 14 h 28"/>
                  <a:gd name="T8" fmla="*/ 0 w 237"/>
                  <a:gd name="T9" fmla="*/ 14 h 28"/>
                  <a:gd name="T10" fmla="*/ 12 w 237"/>
                  <a:gd name="T11" fmla="*/ 28 h 28"/>
                  <a:gd name="T12" fmla="*/ 226 w 237"/>
                  <a:gd name="T13" fmla="*/ 28 h 28"/>
                  <a:gd name="T14" fmla="*/ 237 w 237"/>
                  <a:gd name="T15" fmla="*/ 14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28">
                    <a:moveTo>
                      <a:pt x="237" y="14"/>
                    </a:moveTo>
                    <a:cubicBezTo>
                      <a:pt x="237" y="7"/>
                      <a:pt x="232" y="0"/>
                      <a:pt x="226" y="0"/>
                    </a:cubicBezTo>
                    <a:cubicBezTo>
                      <a:pt x="12" y="0"/>
                      <a:pt x="12" y="0"/>
                      <a:pt x="12" y="0"/>
                    </a:cubicBezTo>
                    <a:cubicBezTo>
                      <a:pt x="5" y="0"/>
                      <a:pt x="0" y="7"/>
                      <a:pt x="0" y="14"/>
                    </a:cubicBezTo>
                    <a:cubicBezTo>
                      <a:pt x="0" y="14"/>
                      <a:pt x="0" y="14"/>
                      <a:pt x="0" y="14"/>
                    </a:cubicBezTo>
                    <a:cubicBezTo>
                      <a:pt x="0" y="22"/>
                      <a:pt x="5" y="28"/>
                      <a:pt x="12" y="28"/>
                    </a:cubicBezTo>
                    <a:cubicBezTo>
                      <a:pt x="226" y="28"/>
                      <a:pt x="226" y="28"/>
                      <a:pt x="226" y="28"/>
                    </a:cubicBezTo>
                    <a:cubicBezTo>
                      <a:pt x="232" y="28"/>
                      <a:pt x="237" y="22"/>
                      <a:pt x="237" y="14"/>
                    </a:cubicBezTo>
                    <a:close/>
                  </a:path>
                </a:pathLst>
              </a:custGeom>
              <a:solidFill>
                <a:schemeClr val="tx2">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grpSp>
        <p:grpSp>
          <p:nvGrpSpPr>
            <p:cNvPr id="67" name="Group 66"/>
            <p:cNvGrpSpPr/>
            <p:nvPr/>
          </p:nvGrpSpPr>
          <p:grpSpPr>
            <a:xfrm>
              <a:off x="5840685" y="3113345"/>
              <a:ext cx="601316" cy="603855"/>
              <a:chOff x="5554663" y="5253038"/>
              <a:chExt cx="1428751" cy="1657350"/>
            </a:xfrm>
          </p:grpSpPr>
          <p:sp>
            <p:nvSpPr>
              <p:cNvPr id="80" name="Freeform 7"/>
              <p:cNvSpPr>
                <a:spLocks/>
              </p:cNvSpPr>
              <p:nvPr/>
            </p:nvSpPr>
            <p:spPr bwMode="auto">
              <a:xfrm>
                <a:off x="6030913" y="6359526"/>
                <a:ext cx="476250" cy="273050"/>
              </a:xfrm>
              <a:custGeom>
                <a:avLst/>
                <a:gdLst>
                  <a:gd name="T0" fmla="*/ 300 w 300"/>
                  <a:gd name="T1" fmla="*/ 85 h 172"/>
                  <a:gd name="T2" fmla="*/ 151 w 300"/>
                  <a:gd name="T3" fmla="*/ 172 h 172"/>
                  <a:gd name="T4" fmla="*/ 0 w 300"/>
                  <a:gd name="T5" fmla="*/ 85 h 172"/>
                  <a:gd name="T6" fmla="*/ 151 w 300"/>
                  <a:gd name="T7" fmla="*/ 0 h 172"/>
                  <a:gd name="T8" fmla="*/ 300 w 300"/>
                  <a:gd name="T9" fmla="*/ 85 h 172"/>
                </a:gdLst>
                <a:ahLst/>
                <a:cxnLst>
                  <a:cxn ang="0">
                    <a:pos x="T0" y="T1"/>
                  </a:cxn>
                  <a:cxn ang="0">
                    <a:pos x="T2" y="T3"/>
                  </a:cxn>
                  <a:cxn ang="0">
                    <a:pos x="T4" y="T5"/>
                  </a:cxn>
                  <a:cxn ang="0">
                    <a:pos x="T6" y="T7"/>
                  </a:cxn>
                  <a:cxn ang="0">
                    <a:pos x="T8" y="T9"/>
                  </a:cxn>
                </a:cxnLst>
                <a:rect l="0" t="0" r="r" b="b"/>
                <a:pathLst>
                  <a:path w="300" h="172">
                    <a:moveTo>
                      <a:pt x="300" y="85"/>
                    </a:moveTo>
                    <a:lnTo>
                      <a:pt x="151" y="172"/>
                    </a:lnTo>
                    <a:lnTo>
                      <a:pt x="0" y="85"/>
                    </a:lnTo>
                    <a:lnTo>
                      <a:pt x="151" y="0"/>
                    </a:lnTo>
                    <a:lnTo>
                      <a:pt x="300" y="85"/>
                    </a:lnTo>
                    <a:close/>
                  </a:path>
                </a:pathLst>
              </a:custGeom>
              <a:solidFill>
                <a:srgbClr val="ECE6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81" name="Freeform 8"/>
              <p:cNvSpPr>
                <a:spLocks/>
              </p:cNvSpPr>
              <p:nvPr/>
            </p:nvSpPr>
            <p:spPr bwMode="auto">
              <a:xfrm>
                <a:off x="5794376" y="5673726"/>
                <a:ext cx="236538" cy="412750"/>
              </a:xfrm>
              <a:custGeom>
                <a:avLst/>
                <a:gdLst>
                  <a:gd name="T0" fmla="*/ 0 w 149"/>
                  <a:gd name="T1" fmla="*/ 85 h 260"/>
                  <a:gd name="T2" fmla="*/ 149 w 149"/>
                  <a:gd name="T3" fmla="*/ 0 h 260"/>
                  <a:gd name="T4" fmla="*/ 149 w 149"/>
                  <a:gd name="T5" fmla="*/ 174 h 260"/>
                  <a:gd name="T6" fmla="*/ 0 w 149"/>
                  <a:gd name="T7" fmla="*/ 260 h 260"/>
                  <a:gd name="T8" fmla="*/ 0 w 149"/>
                  <a:gd name="T9" fmla="*/ 85 h 260"/>
                </a:gdLst>
                <a:ahLst/>
                <a:cxnLst>
                  <a:cxn ang="0">
                    <a:pos x="T0" y="T1"/>
                  </a:cxn>
                  <a:cxn ang="0">
                    <a:pos x="T2" y="T3"/>
                  </a:cxn>
                  <a:cxn ang="0">
                    <a:pos x="T4" y="T5"/>
                  </a:cxn>
                  <a:cxn ang="0">
                    <a:pos x="T6" y="T7"/>
                  </a:cxn>
                  <a:cxn ang="0">
                    <a:pos x="T8" y="T9"/>
                  </a:cxn>
                </a:cxnLst>
                <a:rect l="0" t="0" r="r" b="b"/>
                <a:pathLst>
                  <a:path w="149" h="260">
                    <a:moveTo>
                      <a:pt x="0" y="85"/>
                    </a:moveTo>
                    <a:lnTo>
                      <a:pt x="149" y="0"/>
                    </a:lnTo>
                    <a:lnTo>
                      <a:pt x="149" y="174"/>
                    </a:lnTo>
                    <a:lnTo>
                      <a:pt x="0" y="260"/>
                    </a:lnTo>
                    <a:lnTo>
                      <a:pt x="0" y="85"/>
                    </a:lnTo>
                    <a:close/>
                  </a:path>
                </a:pathLst>
              </a:custGeom>
              <a:solidFill>
                <a:srgbClr val="87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82" name="Freeform 9"/>
              <p:cNvSpPr>
                <a:spLocks/>
              </p:cNvSpPr>
              <p:nvPr/>
            </p:nvSpPr>
            <p:spPr bwMode="auto">
              <a:xfrm>
                <a:off x="5554663" y="5534026"/>
                <a:ext cx="715963" cy="412750"/>
              </a:xfrm>
              <a:custGeom>
                <a:avLst/>
                <a:gdLst>
                  <a:gd name="T0" fmla="*/ 300 w 451"/>
                  <a:gd name="T1" fmla="*/ 88 h 260"/>
                  <a:gd name="T2" fmla="*/ 151 w 451"/>
                  <a:gd name="T3" fmla="*/ 0 h 260"/>
                  <a:gd name="T4" fmla="*/ 0 w 451"/>
                  <a:gd name="T5" fmla="*/ 88 h 260"/>
                  <a:gd name="T6" fmla="*/ 151 w 451"/>
                  <a:gd name="T7" fmla="*/ 173 h 260"/>
                  <a:gd name="T8" fmla="*/ 300 w 451"/>
                  <a:gd name="T9" fmla="*/ 260 h 260"/>
                  <a:gd name="T10" fmla="*/ 451 w 451"/>
                  <a:gd name="T11" fmla="*/ 173 h 260"/>
                  <a:gd name="T12" fmla="*/ 300 w 451"/>
                  <a:gd name="T13" fmla="*/ 88 h 260"/>
                </a:gdLst>
                <a:ahLst/>
                <a:cxnLst>
                  <a:cxn ang="0">
                    <a:pos x="T0" y="T1"/>
                  </a:cxn>
                  <a:cxn ang="0">
                    <a:pos x="T2" y="T3"/>
                  </a:cxn>
                  <a:cxn ang="0">
                    <a:pos x="T4" y="T5"/>
                  </a:cxn>
                  <a:cxn ang="0">
                    <a:pos x="T6" y="T7"/>
                  </a:cxn>
                  <a:cxn ang="0">
                    <a:pos x="T8" y="T9"/>
                  </a:cxn>
                  <a:cxn ang="0">
                    <a:pos x="T10" y="T11"/>
                  </a:cxn>
                  <a:cxn ang="0">
                    <a:pos x="T12" y="T13"/>
                  </a:cxn>
                </a:cxnLst>
                <a:rect l="0" t="0" r="r" b="b"/>
                <a:pathLst>
                  <a:path w="451" h="260">
                    <a:moveTo>
                      <a:pt x="300" y="88"/>
                    </a:moveTo>
                    <a:lnTo>
                      <a:pt x="151" y="0"/>
                    </a:lnTo>
                    <a:lnTo>
                      <a:pt x="0" y="88"/>
                    </a:lnTo>
                    <a:lnTo>
                      <a:pt x="151" y="173"/>
                    </a:lnTo>
                    <a:lnTo>
                      <a:pt x="300" y="260"/>
                    </a:lnTo>
                    <a:lnTo>
                      <a:pt x="451" y="173"/>
                    </a:lnTo>
                    <a:lnTo>
                      <a:pt x="300" y="88"/>
                    </a:lnTo>
                    <a:close/>
                  </a:path>
                </a:pathLst>
              </a:custGeom>
              <a:solidFill>
                <a:schemeClr val="bg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83" name="Freeform 10"/>
              <p:cNvSpPr>
                <a:spLocks/>
              </p:cNvSpPr>
              <p:nvPr/>
            </p:nvSpPr>
            <p:spPr bwMode="auto">
              <a:xfrm>
                <a:off x="5554663" y="5673726"/>
                <a:ext cx="476250" cy="550863"/>
              </a:xfrm>
              <a:custGeom>
                <a:avLst/>
                <a:gdLst>
                  <a:gd name="T0" fmla="*/ 151 w 300"/>
                  <a:gd name="T1" fmla="*/ 85 h 347"/>
                  <a:gd name="T2" fmla="*/ 0 w 300"/>
                  <a:gd name="T3" fmla="*/ 0 h 347"/>
                  <a:gd name="T4" fmla="*/ 0 w 300"/>
                  <a:gd name="T5" fmla="*/ 174 h 347"/>
                  <a:gd name="T6" fmla="*/ 151 w 300"/>
                  <a:gd name="T7" fmla="*/ 260 h 347"/>
                  <a:gd name="T8" fmla="*/ 151 w 300"/>
                  <a:gd name="T9" fmla="*/ 260 h 347"/>
                  <a:gd name="T10" fmla="*/ 300 w 300"/>
                  <a:gd name="T11" fmla="*/ 347 h 347"/>
                  <a:gd name="T12" fmla="*/ 300 w 300"/>
                  <a:gd name="T13" fmla="*/ 172 h 347"/>
                  <a:gd name="T14" fmla="*/ 151 w 300"/>
                  <a:gd name="T15" fmla="*/ 85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47">
                    <a:moveTo>
                      <a:pt x="151" y="85"/>
                    </a:moveTo>
                    <a:lnTo>
                      <a:pt x="0" y="0"/>
                    </a:lnTo>
                    <a:lnTo>
                      <a:pt x="0" y="174"/>
                    </a:lnTo>
                    <a:lnTo>
                      <a:pt x="151" y="260"/>
                    </a:lnTo>
                    <a:lnTo>
                      <a:pt x="151" y="260"/>
                    </a:lnTo>
                    <a:lnTo>
                      <a:pt x="300" y="347"/>
                    </a:lnTo>
                    <a:lnTo>
                      <a:pt x="300" y="172"/>
                    </a:lnTo>
                    <a:lnTo>
                      <a:pt x="151" y="85"/>
                    </a:lnTo>
                    <a:close/>
                  </a:path>
                </a:pathLst>
              </a:custGeom>
              <a:solidFill>
                <a:srgbClr val="00AD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84" name="Freeform 83"/>
              <p:cNvSpPr>
                <a:spLocks/>
              </p:cNvSpPr>
              <p:nvPr/>
            </p:nvSpPr>
            <p:spPr bwMode="auto">
              <a:xfrm>
                <a:off x="6030913" y="5808663"/>
                <a:ext cx="239713" cy="415925"/>
              </a:xfrm>
              <a:custGeom>
                <a:avLst/>
                <a:gdLst>
                  <a:gd name="T0" fmla="*/ 0 w 151"/>
                  <a:gd name="T1" fmla="*/ 87 h 262"/>
                  <a:gd name="T2" fmla="*/ 151 w 151"/>
                  <a:gd name="T3" fmla="*/ 0 h 262"/>
                  <a:gd name="T4" fmla="*/ 151 w 151"/>
                  <a:gd name="T5" fmla="*/ 175 h 262"/>
                  <a:gd name="T6" fmla="*/ 0 w 151"/>
                  <a:gd name="T7" fmla="*/ 262 h 262"/>
                  <a:gd name="T8" fmla="*/ 0 w 151"/>
                  <a:gd name="T9" fmla="*/ 87 h 262"/>
                </a:gdLst>
                <a:ahLst/>
                <a:cxnLst>
                  <a:cxn ang="0">
                    <a:pos x="T0" y="T1"/>
                  </a:cxn>
                  <a:cxn ang="0">
                    <a:pos x="T2" y="T3"/>
                  </a:cxn>
                  <a:cxn ang="0">
                    <a:pos x="T4" y="T5"/>
                  </a:cxn>
                  <a:cxn ang="0">
                    <a:pos x="T6" y="T7"/>
                  </a:cxn>
                  <a:cxn ang="0">
                    <a:pos x="T8" y="T9"/>
                  </a:cxn>
                </a:cxnLst>
                <a:rect l="0" t="0" r="r" b="b"/>
                <a:pathLst>
                  <a:path w="151" h="262">
                    <a:moveTo>
                      <a:pt x="0" y="87"/>
                    </a:moveTo>
                    <a:lnTo>
                      <a:pt x="151" y="0"/>
                    </a:lnTo>
                    <a:lnTo>
                      <a:pt x="151" y="175"/>
                    </a:lnTo>
                    <a:lnTo>
                      <a:pt x="0" y="262"/>
                    </a:lnTo>
                    <a:lnTo>
                      <a:pt x="0" y="87"/>
                    </a:lnTo>
                    <a:close/>
                  </a:path>
                </a:pathLst>
              </a:custGeom>
              <a:solidFill>
                <a:srgbClr val="87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85" name="Freeform 12"/>
              <p:cNvSpPr>
                <a:spLocks/>
              </p:cNvSpPr>
              <p:nvPr/>
            </p:nvSpPr>
            <p:spPr bwMode="auto">
              <a:xfrm>
                <a:off x="6507163" y="5673726"/>
                <a:ext cx="236538" cy="412750"/>
              </a:xfrm>
              <a:custGeom>
                <a:avLst/>
                <a:gdLst>
                  <a:gd name="T0" fmla="*/ 149 w 149"/>
                  <a:gd name="T1" fmla="*/ 85 h 260"/>
                  <a:gd name="T2" fmla="*/ 0 w 149"/>
                  <a:gd name="T3" fmla="*/ 0 h 260"/>
                  <a:gd name="T4" fmla="*/ 0 w 149"/>
                  <a:gd name="T5" fmla="*/ 174 h 260"/>
                  <a:gd name="T6" fmla="*/ 149 w 149"/>
                  <a:gd name="T7" fmla="*/ 260 h 260"/>
                  <a:gd name="T8" fmla="*/ 149 w 149"/>
                  <a:gd name="T9" fmla="*/ 85 h 260"/>
                </a:gdLst>
                <a:ahLst/>
                <a:cxnLst>
                  <a:cxn ang="0">
                    <a:pos x="T0" y="T1"/>
                  </a:cxn>
                  <a:cxn ang="0">
                    <a:pos x="T2" y="T3"/>
                  </a:cxn>
                  <a:cxn ang="0">
                    <a:pos x="T4" y="T5"/>
                  </a:cxn>
                  <a:cxn ang="0">
                    <a:pos x="T6" y="T7"/>
                  </a:cxn>
                  <a:cxn ang="0">
                    <a:pos x="T8" y="T9"/>
                  </a:cxn>
                </a:cxnLst>
                <a:rect l="0" t="0" r="r" b="b"/>
                <a:pathLst>
                  <a:path w="149" h="260">
                    <a:moveTo>
                      <a:pt x="149" y="85"/>
                    </a:moveTo>
                    <a:lnTo>
                      <a:pt x="0" y="0"/>
                    </a:lnTo>
                    <a:lnTo>
                      <a:pt x="0" y="174"/>
                    </a:lnTo>
                    <a:lnTo>
                      <a:pt x="149" y="260"/>
                    </a:lnTo>
                    <a:lnTo>
                      <a:pt x="149" y="85"/>
                    </a:lnTo>
                    <a:close/>
                  </a:path>
                </a:pathLst>
              </a:custGeom>
              <a:solidFill>
                <a:srgbClr val="1F9F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86" name="Freeform 13"/>
              <p:cNvSpPr>
                <a:spLocks/>
              </p:cNvSpPr>
              <p:nvPr/>
            </p:nvSpPr>
            <p:spPr bwMode="auto">
              <a:xfrm>
                <a:off x="6270626" y="5534026"/>
                <a:ext cx="712788" cy="412750"/>
              </a:xfrm>
              <a:custGeom>
                <a:avLst/>
                <a:gdLst>
                  <a:gd name="T0" fmla="*/ 298 w 449"/>
                  <a:gd name="T1" fmla="*/ 0 h 260"/>
                  <a:gd name="T2" fmla="*/ 149 w 449"/>
                  <a:gd name="T3" fmla="*/ 88 h 260"/>
                  <a:gd name="T4" fmla="*/ 0 w 449"/>
                  <a:gd name="T5" fmla="*/ 173 h 260"/>
                  <a:gd name="T6" fmla="*/ 149 w 449"/>
                  <a:gd name="T7" fmla="*/ 260 h 260"/>
                  <a:gd name="T8" fmla="*/ 298 w 449"/>
                  <a:gd name="T9" fmla="*/ 173 h 260"/>
                  <a:gd name="T10" fmla="*/ 449 w 449"/>
                  <a:gd name="T11" fmla="*/ 88 h 260"/>
                  <a:gd name="T12" fmla="*/ 298 w 449"/>
                  <a:gd name="T13" fmla="*/ 0 h 260"/>
                </a:gdLst>
                <a:ahLst/>
                <a:cxnLst>
                  <a:cxn ang="0">
                    <a:pos x="T0" y="T1"/>
                  </a:cxn>
                  <a:cxn ang="0">
                    <a:pos x="T2" y="T3"/>
                  </a:cxn>
                  <a:cxn ang="0">
                    <a:pos x="T4" y="T5"/>
                  </a:cxn>
                  <a:cxn ang="0">
                    <a:pos x="T6" y="T7"/>
                  </a:cxn>
                  <a:cxn ang="0">
                    <a:pos x="T8" y="T9"/>
                  </a:cxn>
                  <a:cxn ang="0">
                    <a:pos x="T10" y="T11"/>
                  </a:cxn>
                  <a:cxn ang="0">
                    <a:pos x="T12" y="T13"/>
                  </a:cxn>
                </a:cxnLst>
                <a:rect l="0" t="0" r="r" b="b"/>
                <a:pathLst>
                  <a:path w="449" h="260">
                    <a:moveTo>
                      <a:pt x="298" y="0"/>
                    </a:moveTo>
                    <a:lnTo>
                      <a:pt x="149" y="88"/>
                    </a:lnTo>
                    <a:lnTo>
                      <a:pt x="0" y="173"/>
                    </a:lnTo>
                    <a:lnTo>
                      <a:pt x="149" y="260"/>
                    </a:lnTo>
                    <a:lnTo>
                      <a:pt x="298" y="173"/>
                    </a:lnTo>
                    <a:lnTo>
                      <a:pt x="449" y="88"/>
                    </a:lnTo>
                    <a:lnTo>
                      <a:pt x="298" y="0"/>
                    </a:lnTo>
                    <a:close/>
                  </a:path>
                </a:pathLst>
              </a:custGeom>
              <a:solidFill>
                <a:schemeClr val="bg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87" name="Freeform 14"/>
              <p:cNvSpPr>
                <a:spLocks/>
              </p:cNvSpPr>
              <p:nvPr/>
            </p:nvSpPr>
            <p:spPr bwMode="auto">
              <a:xfrm>
                <a:off x="6270626" y="5808663"/>
                <a:ext cx="236538" cy="415925"/>
              </a:xfrm>
              <a:custGeom>
                <a:avLst/>
                <a:gdLst>
                  <a:gd name="T0" fmla="*/ 149 w 149"/>
                  <a:gd name="T1" fmla="*/ 87 h 262"/>
                  <a:gd name="T2" fmla="*/ 0 w 149"/>
                  <a:gd name="T3" fmla="*/ 0 h 262"/>
                  <a:gd name="T4" fmla="*/ 0 w 149"/>
                  <a:gd name="T5" fmla="*/ 175 h 262"/>
                  <a:gd name="T6" fmla="*/ 149 w 149"/>
                  <a:gd name="T7" fmla="*/ 262 h 262"/>
                  <a:gd name="T8" fmla="*/ 149 w 149"/>
                  <a:gd name="T9" fmla="*/ 87 h 262"/>
                </a:gdLst>
                <a:ahLst/>
                <a:cxnLst>
                  <a:cxn ang="0">
                    <a:pos x="T0" y="T1"/>
                  </a:cxn>
                  <a:cxn ang="0">
                    <a:pos x="T2" y="T3"/>
                  </a:cxn>
                  <a:cxn ang="0">
                    <a:pos x="T4" y="T5"/>
                  </a:cxn>
                  <a:cxn ang="0">
                    <a:pos x="T6" y="T7"/>
                  </a:cxn>
                  <a:cxn ang="0">
                    <a:pos x="T8" y="T9"/>
                  </a:cxn>
                </a:cxnLst>
                <a:rect l="0" t="0" r="r" b="b"/>
                <a:pathLst>
                  <a:path w="149" h="262">
                    <a:moveTo>
                      <a:pt x="149" y="87"/>
                    </a:moveTo>
                    <a:lnTo>
                      <a:pt x="0" y="0"/>
                    </a:lnTo>
                    <a:lnTo>
                      <a:pt x="0" y="175"/>
                    </a:lnTo>
                    <a:lnTo>
                      <a:pt x="149" y="262"/>
                    </a:lnTo>
                    <a:lnTo>
                      <a:pt x="149" y="87"/>
                    </a:lnTo>
                    <a:close/>
                  </a:path>
                </a:pathLst>
              </a:custGeom>
              <a:solidFill>
                <a:srgbClr val="1F9F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88" name="Freeform 15"/>
              <p:cNvSpPr>
                <a:spLocks/>
              </p:cNvSpPr>
              <p:nvPr/>
            </p:nvSpPr>
            <p:spPr bwMode="auto">
              <a:xfrm>
                <a:off x="6507163" y="5673726"/>
                <a:ext cx="476250" cy="550863"/>
              </a:xfrm>
              <a:custGeom>
                <a:avLst/>
                <a:gdLst>
                  <a:gd name="T0" fmla="*/ 0 w 300"/>
                  <a:gd name="T1" fmla="*/ 172 h 347"/>
                  <a:gd name="T2" fmla="*/ 0 w 300"/>
                  <a:gd name="T3" fmla="*/ 347 h 347"/>
                  <a:gd name="T4" fmla="*/ 300 w 300"/>
                  <a:gd name="T5" fmla="*/ 174 h 347"/>
                  <a:gd name="T6" fmla="*/ 300 w 300"/>
                  <a:gd name="T7" fmla="*/ 0 h 347"/>
                  <a:gd name="T8" fmla="*/ 0 w 300"/>
                  <a:gd name="T9" fmla="*/ 172 h 347"/>
                </a:gdLst>
                <a:ahLst/>
                <a:cxnLst>
                  <a:cxn ang="0">
                    <a:pos x="T0" y="T1"/>
                  </a:cxn>
                  <a:cxn ang="0">
                    <a:pos x="T2" y="T3"/>
                  </a:cxn>
                  <a:cxn ang="0">
                    <a:pos x="T4" y="T5"/>
                  </a:cxn>
                  <a:cxn ang="0">
                    <a:pos x="T6" y="T7"/>
                  </a:cxn>
                  <a:cxn ang="0">
                    <a:pos x="T8" y="T9"/>
                  </a:cxn>
                </a:cxnLst>
                <a:rect l="0" t="0" r="r" b="b"/>
                <a:pathLst>
                  <a:path w="300" h="347">
                    <a:moveTo>
                      <a:pt x="0" y="172"/>
                    </a:moveTo>
                    <a:lnTo>
                      <a:pt x="0" y="347"/>
                    </a:lnTo>
                    <a:lnTo>
                      <a:pt x="300" y="174"/>
                    </a:lnTo>
                    <a:lnTo>
                      <a:pt x="300" y="0"/>
                    </a:lnTo>
                    <a:lnTo>
                      <a:pt x="0" y="172"/>
                    </a:lnTo>
                    <a:close/>
                  </a:path>
                </a:pathLst>
              </a:custGeom>
              <a:solidFill>
                <a:srgbClr val="00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89" name="Freeform 16"/>
              <p:cNvSpPr>
                <a:spLocks/>
              </p:cNvSpPr>
              <p:nvPr/>
            </p:nvSpPr>
            <p:spPr bwMode="auto">
              <a:xfrm>
                <a:off x="6030913" y="5808663"/>
                <a:ext cx="476250" cy="273050"/>
              </a:xfrm>
              <a:custGeom>
                <a:avLst/>
                <a:gdLst>
                  <a:gd name="T0" fmla="*/ 300 w 300"/>
                  <a:gd name="T1" fmla="*/ 87 h 172"/>
                  <a:gd name="T2" fmla="*/ 151 w 300"/>
                  <a:gd name="T3" fmla="*/ 172 h 172"/>
                  <a:gd name="T4" fmla="*/ 0 w 300"/>
                  <a:gd name="T5" fmla="*/ 87 h 172"/>
                  <a:gd name="T6" fmla="*/ 151 w 300"/>
                  <a:gd name="T7" fmla="*/ 0 h 172"/>
                  <a:gd name="T8" fmla="*/ 300 w 300"/>
                  <a:gd name="T9" fmla="*/ 87 h 172"/>
                </a:gdLst>
                <a:ahLst/>
                <a:cxnLst>
                  <a:cxn ang="0">
                    <a:pos x="T0" y="T1"/>
                  </a:cxn>
                  <a:cxn ang="0">
                    <a:pos x="T2" y="T3"/>
                  </a:cxn>
                  <a:cxn ang="0">
                    <a:pos x="T4" y="T5"/>
                  </a:cxn>
                  <a:cxn ang="0">
                    <a:pos x="T6" y="T7"/>
                  </a:cxn>
                  <a:cxn ang="0">
                    <a:pos x="T8" y="T9"/>
                  </a:cxn>
                </a:cxnLst>
                <a:rect l="0" t="0" r="r" b="b"/>
                <a:pathLst>
                  <a:path w="300" h="172">
                    <a:moveTo>
                      <a:pt x="300" y="87"/>
                    </a:moveTo>
                    <a:lnTo>
                      <a:pt x="151" y="172"/>
                    </a:lnTo>
                    <a:lnTo>
                      <a:pt x="0" y="87"/>
                    </a:lnTo>
                    <a:lnTo>
                      <a:pt x="151" y="0"/>
                    </a:lnTo>
                    <a:lnTo>
                      <a:pt x="300" y="87"/>
                    </a:lnTo>
                    <a:close/>
                  </a:path>
                </a:pathLst>
              </a:custGeom>
              <a:solidFill>
                <a:srgbClr val="ECE6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90" name="Freeform 17"/>
              <p:cNvSpPr>
                <a:spLocks/>
              </p:cNvSpPr>
              <p:nvPr/>
            </p:nvSpPr>
            <p:spPr bwMode="auto">
              <a:xfrm>
                <a:off x="6030913" y="5946776"/>
                <a:ext cx="239713" cy="415925"/>
              </a:xfrm>
              <a:custGeom>
                <a:avLst/>
                <a:gdLst>
                  <a:gd name="T0" fmla="*/ 151 w 151"/>
                  <a:gd name="T1" fmla="*/ 85 h 262"/>
                  <a:gd name="T2" fmla="*/ 0 w 151"/>
                  <a:gd name="T3" fmla="*/ 0 h 262"/>
                  <a:gd name="T4" fmla="*/ 0 w 151"/>
                  <a:gd name="T5" fmla="*/ 175 h 262"/>
                  <a:gd name="T6" fmla="*/ 151 w 151"/>
                  <a:gd name="T7" fmla="*/ 262 h 262"/>
                  <a:gd name="T8" fmla="*/ 151 w 151"/>
                  <a:gd name="T9" fmla="*/ 85 h 262"/>
                </a:gdLst>
                <a:ahLst/>
                <a:cxnLst>
                  <a:cxn ang="0">
                    <a:pos x="T0" y="T1"/>
                  </a:cxn>
                  <a:cxn ang="0">
                    <a:pos x="T2" y="T3"/>
                  </a:cxn>
                  <a:cxn ang="0">
                    <a:pos x="T4" y="T5"/>
                  </a:cxn>
                  <a:cxn ang="0">
                    <a:pos x="T6" y="T7"/>
                  </a:cxn>
                  <a:cxn ang="0">
                    <a:pos x="T8" y="T9"/>
                  </a:cxn>
                </a:cxnLst>
                <a:rect l="0" t="0" r="r" b="b"/>
                <a:pathLst>
                  <a:path w="151" h="262">
                    <a:moveTo>
                      <a:pt x="151" y="85"/>
                    </a:moveTo>
                    <a:lnTo>
                      <a:pt x="0" y="0"/>
                    </a:lnTo>
                    <a:lnTo>
                      <a:pt x="0" y="175"/>
                    </a:lnTo>
                    <a:lnTo>
                      <a:pt x="151" y="262"/>
                    </a:lnTo>
                    <a:lnTo>
                      <a:pt x="151" y="85"/>
                    </a:lnTo>
                    <a:close/>
                  </a:path>
                </a:pathLst>
              </a:custGeom>
              <a:solidFill>
                <a:srgbClr val="1F9F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91" name="Freeform 18"/>
              <p:cNvSpPr>
                <a:spLocks/>
              </p:cNvSpPr>
              <p:nvPr/>
            </p:nvSpPr>
            <p:spPr bwMode="auto">
              <a:xfrm>
                <a:off x="6270626" y="5946776"/>
                <a:ext cx="236538" cy="415925"/>
              </a:xfrm>
              <a:custGeom>
                <a:avLst/>
                <a:gdLst>
                  <a:gd name="T0" fmla="*/ 0 w 149"/>
                  <a:gd name="T1" fmla="*/ 85 h 262"/>
                  <a:gd name="T2" fmla="*/ 149 w 149"/>
                  <a:gd name="T3" fmla="*/ 0 h 262"/>
                  <a:gd name="T4" fmla="*/ 149 w 149"/>
                  <a:gd name="T5" fmla="*/ 175 h 262"/>
                  <a:gd name="T6" fmla="*/ 0 w 149"/>
                  <a:gd name="T7" fmla="*/ 262 h 262"/>
                  <a:gd name="T8" fmla="*/ 0 w 149"/>
                  <a:gd name="T9" fmla="*/ 85 h 262"/>
                </a:gdLst>
                <a:ahLst/>
                <a:cxnLst>
                  <a:cxn ang="0">
                    <a:pos x="T0" y="T1"/>
                  </a:cxn>
                  <a:cxn ang="0">
                    <a:pos x="T2" y="T3"/>
                  </a:cxn>
                  <a:cxn ang="0">
                    <a:pos x="T4" y="T5"/>
                  </a:cxn>
                  <a:cxn ang="0">
                    <a:pos x="T6" y="T7"/>
                  </a:cxn>
                  <a:cxn ang="0">
                    <a:pos x="T8" y="T9"/>
                  </a:cxn>
                </a:cxnLst>
                <a:rect l="0" t="0" r="r" b="b"/>
                <a:pathLst>
                  <a:path w="149" h="262">
                    <a:moveTo>
                      <a:pt x="0" y="85"/>
                    </a:moveTo>
                    <a:lnTo>
                      <a:pt x="149" y="0"/>
                    </a:lnTo>
                    <a:lnTo>
                      <a:pt x="149" y="175"/>
                    </a:lnTo>
                    <a:lnTo>
                      <a:pt x="0" y="262"/>
                    </a:lnTo>
                    <a:lnTo>
                      <a:pt x="0" y="85"/>
                    </a:lnTo>
                    <a:close/>
                  </a:path>
                </a:pathLst>
              </a:custGeom>
              <a:solidFill>
                <a:srgbClr val="87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92" name="Freeform 19"/>
              <p:cNvSpPr>
                <a:spLocks/>
              </p:cNvSpPr>
              <p:nvPr/>
            </p:nvSpPr>
            <p:spPr bwMode="auto">
              <a:xfrm>
                <a:off x="6030913" y="5530851"/>
                <a:ext cx="476250" cy="273050"/>
              </a:xfrm>
              <a:custGeom>
                <a:avLst/>
                <a:gdLst>
                  <a:gd name="T0" fmla="*/ 300 w 300"/>
                  <a:gd name="T1" fmla="*/ 87 h 172"/>
                  <a:gd name="T2" fmla="*/ 151 w 300"/>
                  <a:gd name="T3" fmla="*/ 172 h 172"/>
                  <a:gd name="T4" fmla="*/ 0 w 300"/>
                  <a:gd name="T5" fmla="*/ 87 h 172"/>
                  <a:gd name="T6" fmla="*/ 151 w 300"/>
                  <a:gd name="T7" fmla="*/ 0 h 172"/>
                  <a:gd name="T8" fmla="*/ 300 w 300"/>
                  <a:gd name="T9" fmla="*/ 87 h 172"/>
                </a:gdLst>
                <a:ahLst/>
                <a:cxnLst>
                  <a:cxn ang="0">
                    <a:pos x="T0" y="T1"/>
                  </a:cxn>
                  <a:cxn ang="0">
                    <a:pos x="T2" y="T3"/>
                  </a:cxn>
                  <a:cxn ang="0">
                    <a:pos x="T4" y="T5"/>
                  </a:cxn>
                  <a:cxn ang="0">
                    <a:pos x="T6" y="T7"/>
                  </a:cxn>
                  <a:cxn ang="0">
                    <a:pos x="T8" y="T9"/>
                  </a:cxn>
                </a:cxnLst>
                <a:rect l="0" t="0" r="r" b="b"/>
                <a:pathLst>
                  <a:path w="300" h="172">
                    <a:moveTo>
                      <a:pt x="300" y="87"/>
                    </a:moveTo>
                    <a:lnTo>
                      <a:pt x="151" y="172"/>
                    </a:lnTo>
                    <a:lnTo>
                      <a:pt x="0" y="87"/>
                    </a:lnTo>
                    <a:lnTo>
                      <a:pt x="151" y="0"/>
                    </a:lnTo>
                    <a:lnTo>
                      <a:pt x="300" y="87"/>
                    </a:lnTo>
                    <a:close/>
                  </a:path>
                </a:pathLst>
              </a:custGeom>
              <a:solidFill>
                <a:srgbClr val="ECE6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93" name="Freeform 20"/>
              <p:cNvSpPr>
                <a:spLocks/>
              </p:cNvSpPr>
              <p:nvPr/>
            </p:nvSpPr>
            <p:spPr bwMode="auto">
              <a:xfrm>
                <a:off x="6030913" y="5253038"/>
                <a:ext cx="476250" cy="273050"/>
              </a:xfrm>
              <a:custGeom>
                <a:avLst/>
                <a:gdLst>
                  <a:gd name="T0" fmla="*/ 300 w 300"/>
                  <a:gd name="T1" fmla="*/ 85 h 172"/>
                  <a:gd name="T2" fmla="*/ 151 w 300"/>
                  <a:gd name="T3" fmla="*/ 172 h 172"/>
                  <a:gd name="T4" fmla="*/ 0 w 300"/>
                  <a:gd name="T5" fmla="*/ 85 h 172"/>
                  <a:gd name="T6" fmla="*/ 151 w 300"/>
                  <a:gd name="T7" fmla="*/ 0 h 172"/>
                  <a:gd name="T8" fmla="*/ 300 w 300"/>
                  <a:gd name="T9" fmla="*/ 85 h 172"/>
                </a:gdLst>
                <a:ahLst/>
                <a:cxnLst>
                  <a:cxn ang="0">
                    <a:pos x="T0" y="T1"/>
                  </a:cxn>
                  <a:cxn ang="0">
                    <a:pos x="T2" y="T3"/>
                  </a:cxn>
                  <a:cxn ang="0">
                    <a:pos x="T4" y="T5"/>
                  </a:cxn>
                  <a:cxn ang="0">
                    <a:pos x="T6" y="T7"/>
                  </a:cxn>
                  <a:cxn ang="0">
                    <a:pos x="T8" y="T9"/>
                  </a:cxn>
                </a:cxnLst>
                <a:rect l="0" t="0" r="r" b="b"/>
                <a:pathLst>
                  <a:path w="300" h="172">
                    <a:moveTo>
                      <a:pt x="300" y="85"/>
                    </a:moveTo>
                    <a:lnTo>
                      <a:pt x="151" y="172"/>
                    </a:lnTo>
                    <a:lnTo>
                      <a:pt x="0" y="85"/>
                    </a:lnTo>
                    <a:lnTo>
                      <a:pt x="151" y="0"/>
                    </a:lnTo>
                    <a:lnTo>
                      <a:pt x="300" y="85"/>
                    </a:lnTo>
                    <a:close/>
                  </a:path>
                </a:pathLst>
              </a:custGeom>
              <a:solidFill>
                <a:schemeClr val="bg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94" name="Freeform 21"/>
              <p:cNvSpPr>
                <a:spLocks/>
              </p:cNvSpPr>
              <p:nvPr/>
            </p:nvSpPr>
            <p:spPr bwMode="auto">
              <a:xfrm>
                <a:off x="6030913" y="5387976"/>
                <a:ext cx="239713" cy="693738"/>
              </a:xfrm>
              <a:custGeom>
                <a:avLst/>
                <a:gdLst>
                  <a:gd name="T0" fmla="*/ 0 w 151"/>
                  <a:gd name="T1" fmla="*/ 0 h 437"/>
                  <a:gd name="T2" fmla="*/ 0 w 151"/>
                  <a:gd name="T3" fmla="*/ 177 h 437"/>
                  <a:gd name="T4" fmla="*/ 0 w 151"/>
                  <a:gd name="T5" fmla="*/ 177 h 437"/>
                  <a:gd name="T6" fmla="*/ 0 w 151"/>
                  <a:gd name="T7" fmla="*/ 352 h 437"/>
                  <a:gd name="T8" fmla="*/ 151 w 151"/>
                  <a:gd name="T9" fmla="*/ 437 h 437"/>
                  <a:gd name="T10" fmla="*/ 151 w 151"/>
                  <a:gd name="T11" fmla="*/ 87 h 437"/>
                  <a:gd name="T12" fmla="*/ 0 w 151"/>
                  <a:gd name="T13" fmla="*/ 0 h 437"/>
                </a:gdLst>
                <a:ahLst/>
                <a:cxnLst>
                  <a:cxn ang="0">
                    <a:pos x="T0" y="T1"/>
                  </a:cxn>
                  <a:cxn ang="0">
                    <a:pos x="T2" y="T3"/>
                  </a:cxn>
                  <a:cxn ang="0">
                    <a:pos x="T4" y="T5"/>
                  </a:cxn>
                  <a:cxn ang="0">
                    <a:pos x="T6" y="T7"/>
                  </a:cxn>
                  <a:cxn ang="0">
                    <a:pos x="T8" y="T9"/>
                  </a:cxn>
                  <a:cxn ang="0">
                    <a:pos x="T10" y="T11"/>
                  </a:cxn>
                  <a:cxn ang="0">
                    <a:pos x="T12" y="T13"/>
                  </a:cxn>
                </a:cxnLst>
                <a:rect l="0" t="0" r="r" b="b"/>
                <a:pathLst>
                  <a:path w="151" h="437">
                    <a:moveTo>
                      <a:pt x="0" y="0"/>
                    </a:moveTo>
                    <a:lnTo>
                      <a:pt x="0" y="177"/>
                    </a:lnTo>
                    <a:lnTo>
                      <a:pt x="0" y="177"/>
                    </a:lnTo>
                    <a:lnTo>
                      <a:pt x="0" y="352"/>
                    </a:lnTo>
                    <a:lnTo>
                      <a:pt x="151" y="437"/>
                    </a:lnTo>
                    <a:lnTo>
                      <a:pt x="151" y="87"/>
                    </a:lnTo>
                    <a:lnTo>
                      <a:pt x="0" y="0"/>
                    </a:lnTo>
                    <a:close/>
                  </a:path>
                </a:pathLst>
              </a:custGeom>
              <a:solidFill>
                <a:srgbClr val="00AD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95" name="Freeform 22"/>
              <p:cNvSpPr>
                <a:spLocks/>
              </p:cNvSpPr>
              <p:nvPr/>
            </p:nvSpPr>
            <p:spPr bwMode="auto">
              <a:xfrm>
                <a:off x="6270626" y="5387976"/>
                <a:ext cx="236538" cy="693738"/>
              </a:xfrm>
              <a:custGeom>
                <a:avLst/>
                <a:gdLst>
                  <a:gd name="T0" fmla="*/ 0 w 149"/>
                  <a:gd name="T1" fmla="*/ 87 h 437"/>
                  <a:gd name="T2" fmla="*/ 0 w 149"/>
                  <a:gd name="T3" fmla="*/ 437 h 437"/>
                  <a:gd name="T4" fmla="*/ 149 w 149"/>
                  <a:gd name="T5" fmla="*/ 352 h 437"/>
                  <a:gd name="T6" fmla="*/ 149 w 149"/>
                  <a:gd name="T7" fmla="*/ 0 h 437"/>
                  <a:gd name="T8" fmla="*/ 0 w 149"/>
                  <a:gd name="T9" fmla="*/ 87 h 437"/>
                </a:gdLst>
                <a:ahLst/>
                <a:cxnLst>
                  <a:cxn ang="0">
                    <a:pos x="T0" y="T1"/>
                  </a:cxn>
                  <a:cxn ang="0">
                    <a:pos x="T2" y="T3"/>
                  </a:cxn>
                  <a:cxn ang="0">
                    <a:pos x="T4" y="T5"/>
                  </a:cxn>
                  <a:cxn ang="0">
                    <a:pos x="T6" y="T7"/>
                  </a:cxn>
                  <a:cxn ang="0">
                    <a:pos x="T8" y="T9"/>
                  </a:cxn>
                </a:cxnLst>
                <a:rect l="0" t="0" r="r" b="b"/>
                <a:pathLst>
                  <a:path w="149" h="437">
                    <a:moveTo>
                      <a:pt x="0" y="87"/>
                    </a:moveTo>
                    <a:lnTo>
                      <a:pt x="0" y="437"/>
                    </a:lnTo>
                    <a:lnTo>
                      <a:pt x="149" y="352"/>
                    </a:lnTo>
                    <a:lnTo>
                      <a:pt x="149" y="0"/>
                    </a:lnTo>
                    <a:lnTo>
                      <a:pt x="0" y="87"/>
                    </a:lnTo>
                    <a:close/>
                  </a:path>
                </a:pathLst>
              </a:custGeom>
              <a:solidFill>
                <a:srgbClr val="00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96" name="Freeform 23"/>
              <p:cNvSpPr>
                <a:spLocks/>
              </p:cNvSpPr>
              <p:nvPr/>
            </p:nvSpPr>
            <p:spPr bwMode="auto">
              <a:xfrm>
                <a:off x="6030913" y="6081713"/>
                <a:ext cx="476250" cy="277813"/>
              </a:xfrm>
              <a:custGeom>
                <a:avLst/>
                <a:gdLst>
                  <a:gd name="T0" fmla="*/ 300 w 300"/>
                  <a:gd name="T1" fmla="*/ 88 h 175"/>
                  <a:gd name="T2" fmla="*/ 151 w 300"/>
                  <a:gd name="T3" fmla="*/ 175 h 175"/>
                  <a:gd name="T4" fmla="*/ 0 w 300"/>
                  <a:gd name="T5" fmla="*/ 88 h 175"/>
                  <a:gd name="T6" fmla="*/ 151 w 300"/>
                  <a:gd name="T7" fmla="*/ 0 h 175"/>
                  <a:gd name="T8" fmla="*/ 300 w 300"/>
                  <a:gd name="T9" fmla="*/ 88 h 175"/>
                </a:gdLst>
                <a:ahLst/>
                <a:cxnLst>
                  <a:cxn ang="0">
                    <a:pos x="T0" y="T1"/>
                  </a:cxn>
                  <a:cxn ang="0">
                    <a:pos x="T2" y="T3"/>
                  </a:cxn>
                  <a:cxn ang="0">
                    <a:pos x="T4" y="T5"/>
                  </a:cxn>
                  <a:cxn ang="0">
                    <a:pos x="T6" y="T7"/>
                  </a:cxn>
                  <a:cxn ang="0">
                    <a:pos x="T8" y="T9"/>
                  </a:cxn>
                </a:cxnLst>
                <a:rect l="0" t="0" r="r" b="b"/>
                <a:pathLst>
                  <a:path w="300" h="175">
                    <a:moveTo>
                      <a:pt x="300" y="88"/>
                    </a:moveTo>
                    <a:lnTo>
                      <a:pt x="151" y="175"/>
                    </a:lnTo>
                    <a:lnTo>
                      <a:pt x="0" y="88"/>
                    </a:lnTo>
                    <a:lnTo>
                      <a:pt x="151" y="0"/>
                    </a:lnTo>
                    <a:lnTo>
                      <a:pt x="300" y="88"/>
                    </a:lnTo>
                    <a:close/>
                  </a:path>
                </a:pathLst>
              </a:custGeom>
              <a:solidFill>
                <a:srgbClr val="ECE6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97" name="Freeform 24"/>
              <p:cNvSpPr>
                <a:spLocks/>
              </p:cNvSpPr>
              <p:nvPr/>
            </p:nvSpPr>
            <p:spPr bwMode="auto">
              <a:xfrm>
                <a:off x="6030913" y="6221413"/>
                <a:ext cx="239713" cy="688975"/>
              </a:xfrm>
              <a:custGeom>
                <a:avLst/>
                <a:gdLst>
                  <a:gd name="T0" fmla="*/ 0 w 151"/>
                  <a:gd name="T1" fmla="*/ 0 h 434"/>
                  <a:gd name="T2" fmla="*/ 0 w 151"/>
                  <a:gd name="T3" fmla="*/ 174 h 434"/>
                  <a:gd name="T4" fmla="*/ 0 w 151"/>
                  <a:gd name="T5" fmla="*/ 174 h 434"/>
                  <a:gd name="T6" fmla="*/ 0 w 151"/>
                  <a:gd name="T7" fmla="*/ 347 h 434"/>
                  <a:gd name="T8" fmla="*/ 151 w 151"/>
                  <a:gd name="T9" fmla="*/ 434 h 434"/>
                  <a:gd name="T10" fmla="*/ 151 w 151"/>
                  <a:gd name="T11" fmla="*/ 87 h 434"/>
                  <a:gd name="T12" fmla="*/ 0 w 151"/>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51" h="434">
                    <a:moveTo>
                      <a:pt x="0" y="0"/>
                    </a:moveTo>
                    <a:lnTo>
                      <a:pt x="0" y="174"/>
                    </a:lnTo>
                    <a:lnTo>
                      <a:pt x="0" y="174"/>
                    </a:lnTo>
                    <a:lnTo>
                      <a:pt x="0" y="347"/>
                    </a:lnTo>
                    <a:lnTo>
                      <a:pt x="151" y="434"/>
                    </a:lnTo>
                    <a:lnTo>
                      <a:pt x="151" y="87"/>
                    </a:lnTo>
                    <a:lnTo>
                      <a:pt x="0" y="0"/>
                    </a:lnTo>
                    <a:close/>
                  </a:path>
                </a:pathLst>
              </a:custGeom>
              <a:solidFill>
                <a:srgbClr val="00AD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98" name="Freeform 25"/>
              <p:cNvSpPr>
                <a:spLocks/>
              </p:cNvSpPr>
              <p:nvPr/>
            </p:nvSpPr>
            <p:spPr bwMode="auto">
              <a:xfrm>
                <a:off x="6270626" y="6221413"/>
                <a:ext cx="236538" cy="688975"/>
              </a:xfrm>
              <a:custGeom>
                <a:avLst/>
                <a:gdLst>
                  <a:gd name="T0" fmla="*/ 0 w 149"/>
                  <a:gd name="T1" fmla="*/ 87 h 434"/>
                  <a:gd name="T2" fmla="*/ 0 w 149"/>
                  <a:gd name="T3" fmla="*/ 434 h 434"/>
                  <a:gd name="T4" fmla="*/ 149 w 149"/>
                  <a:gd name="T5" fmla="*/ 347 h 434"/>
                  <a:gd name="T6" fmla="*/ 149 w 149"/>
                  <a:gd name="T7" fmla="*/ 0 h 434"/>
                  <a:gd name="T8" fmla="*/ 0 w 149"/>
                  <a:gd name="T9" fmla="*/ 87 h 434"/>
                </a:gdLst>
                <a:ahLst/>
                <a:cxnLst>
                  <a:cxn ang="0">
                    <a:pos x="T0" y="T1"/>
                  </a:cxn>
                  <a:cxn ang="0">
                    <a:pos x="T2" y="T3"/>
                  </a:cxn>
                  <a:cxn ang="0">
                    <a:pos x="T4" y="T5"/>
                  </a:cxn>
                  <a:cxn ang="0">
                    <a:pos x="T6" y="T7"/>
                  </a:cxn>
                  <a:cxn ang="0">
                    <a:pos x="T8" y="T9"/>
                  </a:cxn>
                </a:cxnLst>
                <a:rect l="0" t="0" r="r" b="b"/>
                <a:pathLst>
                  <a:path w="149" h="434">
                    <a:moveTo>
                      <a:pt x="0" y="87"/>
                    </a:moveTo>
                    <a:lnTo>
                      <a:pt x="0" y="434"/>
                    </a:lnTo>
                    <a:lnTo>
                      <a:pt x="149" y="347"/>
                    </a:lnTo>
                    <a:lnTo>
                      <a:pt x="149" y="0"/>
                    </a:lnTo>
                    <a:lnTo>
                      <a:pt x="0" y="87"/>
                    </a:lnTo>
                    <a:close/>
                  </a:path>
                </a:pathLst>
              </a:custGeom>
              <a:solidFill>
                <a:srgbClr val="00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99" name="Freeform 26"/>
              <p:cNvSpPr>
                <a:spLocks/>
              </p:cNvSpPr>
              <p:nvPr/>
            </p:nvSpPr>
            <p:spPr bwMode="auto">
              <a:xfrm>
                <a:off x="5794376" y="6081713"/>
                <a:ext cx="236538" cy="415925"/>
              </a:xfrm>
              <a:custGeom>
                <a:avLst/>
                <a:gdLst>
                  <a:gd name="T0" fmla="*/ 149 w 149"/>
                  <a:gd name="T1" fmla="*/ 88 h 262"/>
                  <a:gd name="T2" fmla="*/ 0 w 149"/>
                  <a:gd name="T3" fmla="*/ 0 h 262"/>
                  <a:gd name="T4" fmla="*/ 0 w 149"/>
                  <a:gd name="T5" fmla="*/ 177 h 262"/>
                  <a:gd name="T6" fmla="*/ 149 w 149"/>
                  <a:gd name="T7" fmla="*/ 262 h 262"/>
                  <a:gd name="T8" fmla="*/ 149 w 149"/>
                  <a:gd name="T9" fmla="*/ 88 h 262"/>
                </a:gdLst>
                <a:ahLst/>
                <a:cxnLst>
                  <a:cxn ang="0">
                    <a:pos x="T0" y="T1"/>
                  </a:cxn>
                  <a:cxn ang="0">
                    <a:pos x="T2" y="T3"/>
                  </a:cxn>
                  <a:cxn ang="0">
                    <a:pos x="T4" y="T5"/>
                  </a:cxn>
                  <a:cxn ang="0">
                    <a:pos x="T6" y="T7"/>
                  </a:cxn>
                  <a:cxn ang="0">
                    <a:pos x="T8" y="T9"/>
                  </a:cxn>
                </a:cxnLst>
                <a:rect l="0" t="0" r="r" b="b"/>
                <a:pathLst>
                  <a:path w="149" h="262">
                    <a:moveTo>
                      <a:pt x="149" y="88"/>
                    </a:moveTo>
                    <a:lnTo>
                      <a:pt x="0" y="0"/>
                    </a:lnTo>
                    <a:lnTo>
                      <a:pt x="0" y="177"/>
                    </a:lnTo>
                    <a:lnTo>
                      <a:pt x="149" y="262"/>
                    </a:lnTo>
                    <a:lnTo>
                      <a:pt x="149" y="88"/>
                    </a:lnTo>
                    <a:close/>
                  </a:path>
                </a:pathLst>
              </a:custGeom>
              <a:solidFill>
                <a:srgbClr val="1F9F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100" name="Freeform 27"/>
              <p:cNvSpPr>
                <a:spLocks/>
              </p:cNvSpPr>
              <p:nvPr/>
            </p:nvSpPr>
            <p:spPr bwMode="auto">
              <a:xfrm>
                <a:off x="5554663" y="5946776"/>
                <a:ext cx="715963" cy="412750"/>
              </a:xfrm>
              <a:custGeom>
                <a:avLst/>
                <a:gdLst>
                  <a:gd name="T0" fmla="*/ 300 w 451"/>
                  <a:gd name="T1" fmla="*/ 0 h 260"/>
                  <a:gd name="T2" fmla="*/ 151 w 451"/>
                  <a:gd name="T3" fmla="*/ 85 h 260"/>
                  <a:gd name="T4" fmla="*/ 0 w 451"/>
                  <a:gd name="T5" fmla="*/ 173 h 260"/>
                  <a:gd name="T6" fmla="*/ 151 w 451"/>
                  <a:gd name="T7" fmla="*/ 260 h 260"/>
                  <a:gd name="T8" fmla="*/ 300 w 451"/>
                  <a:gd name="T9" fmla="*/ 173 h 260"/>
                  <a:gd name="T10" fmla="*/ 451 w 451"/>
                  <a:gd name="T11" fmla="*/ 85 h 260"/>
                  <a:gd name="T12" fmla="*/ 300 w 451"/>
                  <a:gd name="T13" fmla="*/ 0 h 260"/>
                </a:gdLst>
                <a:ahLst/>
                <a:cxnLst>
                  <a:cxn ang="0">
                    <a:pos x="T0" y="T1"/>
                  </a:cxn>
                  <a:cxn ang="0">
                    <a:pos x="T2" y="T3"/>
                  </a:cxn>
                  <a:cxn ang="0">
                    <a:pos x="T4" y="T5"/>
                  </a:cxn>
                  <a:cxn ang="0">
                    <a:pos x="T6" y="T7"/>
                  </a:cxn>
                  <a:cxn ang="0">
                    <a:pos x="T8" y="T9"/>
                  </a:cxn>
                  <a:cxn ang="0">
                    <a:pos x="T10" y="T11"/>
                  </a:cxn>
                  <a:cxn ang="0">
                    <a:pos x="T12" y="T13"/>
                  </a:cxn>
                </a:cxnLst>
                <a:rect l="0" t="0" r="r" b="b"/>
                <a:pathLst>
                  <a:path w="451" h="260">
                    <a:moveTo>
                      <a:pt x="300" y="0"/>
                    </a:moveTo>
                    <a:lnTo>
                      <a:pt x="151" y="85"/>
                    </a:lnTo>
                    <a:lnTo>
                      <a:pt x="0" y="173"/>
                    </a:lnTo>
                    <a:lnTo>
                      <a:pt x="151" y="260"/>
                    </a:lnTo>
                    <a:lnTo>
                      <a:pt x="300" y="173"/>
                    </a:lnTo>
                    <a:lnTo>
                      <a:pt x="451" y="85"/>
                    </a:lnTo>
                    <a:lnTo>
                      <a:pt x="300" y="0"/>
                    </a:lnTo>
                    <a:close/>
                  </a:path>
                </a:pathLst>
              </a:custGeom>
              <a:solidFill>
                <a:schemeClr val="bg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101" name="Freeform 28"/>
              <p:cNvSpPr>
                <a:spLocks/>
              </p:cNvSpPr>
              <p:nvPr/>
            </p:nvSpPr>
            <p:spPr bwMode="auto">
              <a:xfrm>
                <a:off x="5554663" y="6221413"/>
                <a:ext cx="239713" cy="415925"/>
              </a:xfrm>
              <a:custGeom>
                <a:avLst/>
                <a:gdLst>
                  <a:gd name="T0" fmla="*/ 151 w 151"/>
                  <a:gd name="T1" fmla="*/ 87 h 262"/>
                  <a:gd name="T2" fmla="*/ 0 w 151"/>
                  <a:gd name="T3" fmla="*/ 0 h 262"/>
                  <a:gd name="T4" fmla="*/ 0 w 151"/>
                  <a:gd name="T5" fmla="*/ 174 h 262"/>
                  <a:gd name="T6" fmla="*/ 151 w 151"/>
                  <a:gd name="T7" fmla="*/ 262 h 262"/>
                  <a:gd name="T8" fmla="*/ 151 w 151"/>
                  <a:gd name="T9" fmla="*/ 87 h 262"/>
                </a:gdLst>
                <a:ahLst/>
                <a:cxnLst>
                  <a:cxn ang="0">
                    <a:pos x="T0" y="T1"/>
                  </a:cxn>
                  <a:cxn ang="0">
                    <a:pos x="T2" y="T3"/>
                  </a:cxn>
                  <a:cxn ang="0">
                    <a:pos x="T4" y="T5"/>
                  </a:cxn>
                  <a:cxn ang="0">
                    <a:pos x="T6" y="T7"/>
                  </a:cxn>
                  <a:cxn ang="0">
                    <a:pos x="T8" y="T9"/>
                  </a:cxn>
                </a:cxnLst>
                <a:rect l="0" t="0" r="r" b="b"/>
                <a:pathLst>
                  <a:path w="151" h="262">
                    <a:moveTo>
                      <a:pt x="151" y="87"/>
                    </a:moveTo>
                    <a:lnTo>
                      <a:pt x="0" y="0"/>
                    </a:lnTo>
                    <a:lnTo>
                      <a:pt x="0" y="174"/>
                    </a:lnTo>
                    <a:lnTo>
                      <a:pt x="151" y="262"/>
                    </a:lnTo>
                    <a:lnTo>
                      <a:pt x="151" y="87"/>
                    </a:lnTo>
                    <a:close/>
                  </a:path>
                </a:pathLst>
              </a:custGeom>
              <a:solidFill>
                <a:srgbClr val="00AD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102" name="Freeform 29"/>
              <p:cNvSpPr>
                <a:spLocks/>
              </p:cNvSpPr>
              <p:nvPr/>
            </p:nvSpPr>
            <p:spPr bwMode="auto">
              <a:xfrm>
                <a:off x="5794376" y="6081713"/>
                <a:ext cx="476250" cy="555625"/>
              </a:xfrm>
              <a:custGeom>
                <a:avLst/>
                <a:gdLst>
                  <a:gd name="T0" fmla="*/ 149 w 300"/>
                  <a:gd name="T1" fmla="*/ 88 h 350"/>
                  <a:gd name="T2" fmla="*/ 0 w 300"/>
                  <a:gd name="T3" fmla="*/ 175 h 350"/>
                  <a:gd name="T4" fmla="*/ 0 w 300"/>
                  <a:gd name="T5" fmla="*/ 350 h 350"/>
                  <a:gd name="T6" fmla="*/ 149 w 300"/>
                  <a:gd name="T7" fmla="*/ 262 h 350"/>
                  <a:gd name="T8" fmla="*/ 300 w 300"/>
                  <a:gd name="T9" fmla="*/ 177 h 350"/>
                  <a:gd name="T10" fmla="*/ 300 w 300"/>
                  <a:gd name="T11" fmla="*/ 0 h 350"/>
                  <a:gd name="T12" fmla="*/ 149 w 300"/>
                  <a:gd name="T13" fmla="*/ 88 h 350"/>
                </a:gdLst>
                <a:ahLst/>
                <a:cxnLst>
                  <a:cxn ang="0">
                    <a:pos x="T0" y="T1"/>
                  </a:cxn>
                  <a:cxn ang="0">
                    <a:pos x="T2" y="T3"/>
                  </a:cxn>
                  <a:cxn ang="0">
                    <a:pos x="T4" y="T5"/>
                  </a:cxn>
                  <a:cxn ang="0">
                    <a:pos x="T6" y="T7"/>
                  </a:cxn>
                  <a:cxn ang="0">
                    <a:pos x="T8" y="T9"/>
                  </a:cxn>
                  <a:cxn ang="0">
                    <a:pos x="T10" y="T11"/>
                  </a:cxn>
                  <a:cxn ang="0">
                    <a:pos x="T12" y="T13"/>
                  </a:cxn>
                </a:cxnLst>
                <a:rect l="0" t="0" r="r" b="b"/>
                <a:pathLst>
                  <a:path w="300" h="350">
                    <a:moveTo>
                      <a:pt x="149" y="88"/>
                    </a:moveTo>
                    <a:lnTo>
                      <a:pt x="0" y="175"/>
                    </a:lnTo>
                    <a:lnTo>
                      <a:pt x="0" y="350"/>
                    </a:lnTo>
                    <a:lnTo>
                      <a:pt x="149" y="262"/>
                    </a:lnTo>
                    <a:lnTo>
                      <a:pt x="300" y="177"/>
                    </a:lnTo>
                    <a:lnTo>
                      <a:pt x="300" y="0"/>
                    </a:lnTo>
                    <a:lnTo>
                      <a:pt x="149" y="88"/>
                    </a:lnTo>
                    <a:close/>
                  </a:path>
                </a:pathLst>
              </a:custGeom>
              <a:solidFill>
                <a:srgbClr val="00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103" name="Freeform 30"/>
              <p:cNvSpPr>
                <a:spLocks/>
              </p:cNvSpPr>
              <p:nvPr/>
            </p:nvSpPr>
            <p:spPr bwMode="auto">
              <a:xfrm>
                <a:off x="6507163" y="6081713"/>
                <a:ext cx="236538" cy="415925"/>
              </a:xfrm>
              <a:custGeom>
                <a:avLst/>
                <a:gdLst>
                  <a:gd name="T0" fmla="*/ 0 w 149"/>
                  <a:gd name="T1" fmla="*/ 88 h 262"/>
                  <a:gd name="T2" fmla="*/ 149 w 149"/>
                  <a:gd name="T3" fmla="*/ 0 h 262"/>
                  <a:gd name="T4" fmla="*/ 149 w 149"/>
                  <a:gd name="T5" fmla="*/ 177 h 262"/>
                  <a:gd name="T6" fmla="*/ 0 w 149"/>
                  <a:gd name="T7" fmla="*/ 262 h 262"/>
                  <a:gd name="T8" fmla="*/ 0 w 149"/>
                  <a:gd name="T9" fmla="*/ 88 h 262"/>
                </a:gdLst>
                <a:ahLst/>
                <a:cxnLst>
                  <a:cxn ang="0">
                    <a:pos x="T0" y="T1"/>
                  </a:cxn>
                  <a:cxn ang="0">
                    <a:pos x="T2" y="T3"/>
                  </a:cxn>
                  <a:cxn ang="0">
                    <a:pos x="T4" y="T5"/>
                  </a:cxn>
                  <a:cxn ang="0">
                    <a:pos x="T6" y="T7"/>
                  </a:cxn>
                  <a:cxn ang="0">
                    <a:pos x="T8" y="T9"/>
                  </a:cxn>
                </a:cxnLst>
                <a:rect l="0" t="0" r="r" b="b"/>
                <a:pathLst>
                  <a:path w="149" h="262">
                    <a:moveTo>
                      <a:pt x="0" y="88"/>
                    </a:moveTo>
                    <a:lnTo>
                      <a:pt x="149" y="0"/>
                    </a:lnTo>
                    <a:lnTo>
                      <a:pt x="149" y="177"/>
                    </a:lnTo>
                    <a:lnTo>
                      <a:pt x="0" y="262"/>
                    </a:lnTo>
                    <a:lnTo>
                      <a:pt x="0" y="88"/>
                    </a:lnTo>
                    <a:close/>
                  </a:path>
                </a:pathLst>
              </a:custGeom>
              <a:solidFill>
                <a:srgbClr val="87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104" name="Freeform 31"/>
              <p:cNvSpPr>
                <a:spLocks/>
              </p:cNvSpPr>
              <p:nvPr/>
            </p:nvSpPr>
            <p:spPr bwMode="auto">
              <a:xfrm>
                <a:off x="6270626" y="5946776"/>
                <a:ext cx="712788" cy="412750"/>
              </a:xfrm>
              <a:custGeom>
                <a:avLst/>
                <a:gdLst>
                  <a:gd name="T0" fmla="*/ 298 w 449"/>
                  <a:gd name="T1" fmla="*/ 85 h 260"/>
                  <a:gd name="T2" fmla="*/ 149 w 449"/>
                  <a:gd name="T3" fmla="*/ 0 h 260"/>
                  <a:gd name="T4" fmla="*/ 0 w 449"/>
                  <a:gd name="T5" fmla="*/ 85 h 260"/>
                  <a:gd name="T6" fmla="*/ 149 w 449"/>
                  <a:gd name="T7" fmla="*/ 173 h 260"/>
                  <a:gd name="T8" fmla="*/ 298 w 449"/>
                  <a:gd name="T9" fmla="*/ 260 h 260"/>
                  <a:gd name="T10" fmla="*/ 449 w 449"/>
                  <a:gd name="T11" fmla="*/ 173 h 260"/>
                  <a:gd name="T12" fmla="*/ 298 w 449"/>
                  <a:gd name="T13" fmla="*/ 85 h 260"/>
                </a:gdLst>
                <a:ahLst/>
                <a:cxnLst>
                  <a:cxn ang="0">
                    <a:pos x="T0" y="T1"/>
                  </a:cxn>
                  <a:cxn ang="0">
                    <a:pos x="T2" y="T3"/>
                  </a:cxn>
                  <a:cxn ang="0">
                    <a:pos x="T4" y="T5"/>
                  </a:cxn>
                  <a:cxn ang="0">
                    <a:pos x="T6" y="T7"/>
                  </a:cxn>
                  <a:cxn ang="0">
                    <a:pos x="T8" y="T9"/>
                  </a:cxn>
                  <a:cxn ang="0">
                    <a:pos x="T10" y="T11"/>
                  </a:cxn>
                  <a:cxn ang="0">
                    <a:pos x="T12" y="T13"/>
                  </a:cxn>
                </a:cxnLst>
                <a:rect l="0" t="0" r="r" b="b"/>
                <a:pathLst>
                  <a:path w="449" h="260">
                    <a:moveTo>
                      <a:pt x="298" y="85"/>
                    </a:moveTo>
                    <a:lnTo>
                      <a:pt x="149" y="0"/>
                    </a:lnTo>
                    <a:lnTo>
                      <a:pt x="0" y="85"/>
                    </a:lnTo>
                    <a:lnTo>
                      <a:pt x="149" y="173"/>
                    </a:lnTo>
                    <a:lnTo>
                      <a:pt x="298" y="260"/>
                    </a:lnTo>
                    <a:lnTo>
                      <a:pt x="449" y="173"/>
                    </a:lnTo>
                    <a:lnTo>
                      <a:pt x="298" y="85"/>
                    </a:lnTo>
                    <a:close/>
                  </a:path>
                </a:pathLst>
              </a:custGeom>
              <a:solidFill>
                <a:schemeClr val="bg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105" name="Freeform 32"/>
              <p:cNvSpPr>
                <a:spLocks/>
              </p:cNvSpPr>
              <p:nvPr/>
            </p:nvSpPr>
            <p:spPr bwMode="auto">
              <a:xfrm>
                <a:off x="6270626" y="6081713"/>
                <a:ext cx="473075" cy="555625"/>
              </a:xfrm>
              <a:custGeom>
                <a:avLst/>
                <a:gdLst>
                  <a:gd name="T0" fmla="*/ 149 w 298"/>
                  <a:gd name="T1" fmla="*/ 88 h 350"/>
                  <a:gd name="T2" fmla="*/ 0 w 298"/>
                  <a:gd name="T3" fmla="*/ 0 h 350"/>
                  <a:gd name="T4" fmla="*/ 0 w 298"/>
                  <a:gd name="T5" fmla="*/ 177 h 350"/>
                  <a:gd name="T6" fmla="*/ 149 w 298"/>
                  <a:gd name="T7" fmla="*/ 262 h 350"/>
                  <a:gd name="T8" fmla="*/ 298 w 298"/>
                  <a:gd name="T9" fmla="*/ 350 h 350"/>
                  <a:gd name="T10" fmla="*/ 298 w 298"/>
                  <a:gd name="T11" fmla="*/ 175 h 350"/>
                  <a:gd name="T12" fmla="*/ 149 w 298"/>
                  <a:gd name="T13" fmla="*/ 88 h 350"/>
                </a:gdLst>
                <a:ahLst/>
                <a:cxnLst>
                  <a:cxn ang="0">
                    <a:pos x="T0" y="T1"/>
                  </a:cxn>
                  <a:cxn ang="0">
                    <a:pos x="T2" y="T3"/>
                  </a:cxn>
                  <a:cxn ang="0">
                    <a:pos x="T4" y="T5"/>
                  </a:cxn>
                  <a:cxn ang="0">
                    <a:pos x="T6" y="T7"/>
                  </a:cxn>
                  <a:cxn ang="0">
                    <a:pos x="T8" y="T9"/>
                  </a:cxn>
                  <a:cxn ang="0">
                    <a:pos x="T10" y="T11"/>
                  </a:cxn>
                  <a:cxn ang="0">
                    <a:pos x="T12" y="T13"/>
                  </a:cxn>
                </a:cxnLst>
                <a:rect l="0" t="0" r="r" b="b"/>
                <a:pathLst>
                  <a:path w="298" h="350">
                    <a:moveTo>
                      <a:pt x="149" y="88"/>
                    </a:moveTo>
                    <a:lnTo>
                      <a:pt x="0" y="0"/>
                    </a:lnTo>
                    <a:lnTo>
                      <a:pt x="0" y="177"/>
                    </a:lnTo>
                    <a:lnTo>
                      <a:pt x="149" y="262"/>
                    </a:lnTo>
                    <a:lnTo>
                      <a:pt x="298" y="350"/>
                    </a:lnTo>
                    <a:lnTo>
                      <a:pt x="298" y="175"/>
                    </a:lnTo>
                    <a:lnTo>
                      <a:pt x="149" y="88"/>
                    </a:lnTo>
                    <a:close/>
                  </a:path>
                </a:pathLst>
              </a:custGeom>
              <a:solidFill>
                <a:srgbClr val="00AD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sp>
            <p:nvSpPr>
              <p:cNvPr id="106" name="Freeform 33"/>
              <p:cNvSpPr>
                <a:spLocks/>
              </p:cNvSpPr>
              <p:nvPr/>
            </p:nvSpPr>
            <p:spPr bwMode="auto">
              <a:xfrm>
                <a:off x="6743701" y="6221413"/>
                <a:ext cx="239713" cy="415925"/>
              </a:xfrm>
              <a:custGeom>
                <a:avLst/>
                <a:gdLst>
                  <a:gd name="T0" fmla="*/ 0 w 151"/>
                  <a:gd name="T1" fmla="*/ 87 h 262"/>
                  <a:gd name="T2" fmla="*/ 151 w 151"/>
                  <a:gd name="T3" fmla="*/ 0 h 262"/>
                  <a:gd name="T4" fmla="*/ 151 w 151"/>
                  <a:gd name="T5" fmla="*/ 174 h 262"/>
                  <a:gd name="T6" fmla="*/ 0 w 151"/>
                  <a:gd name="T7" fmla="*/ 262 h 262"/>
                  <a:gd name="T8" fmla="*/ 0 w 151"/>
                  <a:gd name="T9" fmla="*/ 87 h 262"/>
                </a:gdLst>
                <a:ahLst/>
                <a:cxnLst>
                  <a:cxn ang="0">
                    <a:pos x="T0" y="T1"/>
                  </a:cxn>
                  <a:cxn ang="0">
                    <a:pos x="T2" y="T3"/>
                  </a:cxn>
                  <a:cxn ang="0">
                    <a:pos x="T4" y="T5"/>
                  </a:cxn>
                  <a:cxn ang="0">
                    <a:pos x="T6" y="T7"/>
                  </a:cxn>
                  <a:cxn ang="0">
                    <a:pos x="T8" y="T9"/>
                  </a:cxn>
                </a:cxnLst>
                <a:rect l="0" t="0" r="r" b="b"/>
                <a:pathLst>
                  <a:path w="151" h="262">
                    <a:moveTo>
                      <a:pt x="0" y="87"/>
                    </a:moveTo>
                    <a:lnTo>
                      <a:pt x="151" y="0"/>
                    </a:lnTo>
                    <a:lnTo>
                      <a:pt x="151" y="174"/>
                    </a:lnTo>
                    <a:lnTo>
                      <a:pt x="0" y="262"/>
                    </a:lnTo>
                    <a:lnTo>
                      <a:pt x="0" y="87"/>
                    </a:lnTo>
                    <a:close/>
                  </a:path>
                </a:pathLst>
              </a:custGeom>
              <a:solidFill>
                <a:srgbClr val="00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grpSp>
        <p:sp>
          <p:nvSpPr>
            <p:cNvPr id="68" name="Freeform 21"/>
            <p:cNvSpPr>
              <a:spLocks noEditPoints="1"/>
            </p:cNvSpPr>
            <p:nvPr/>
          </p:nvSpPr>
          <p:spPr bwMode="auto">
            <a:xfrm>
              <a:off x="5746214" y="3956871"/>
              <a:ext cx="790258" cy="742858"/>
            </a:xfrm>
            <a:custGeom>
              <a:avLst/>
              <a:gdLst>
                <a:gd name="T0" fmla="*/ 223 w 353"/>
                <a:gd name="T1" fmla="*/ 238 h 332"/>
                <a:gd name="T2" fmla="*/ 211 w 353"/>
                <a:gd name="T3" fmla="*/ 251 h 332"/>
                <a:gd name="T4" fmla="*/ 204 w 353"/>
                <a:gd name="T5" fmla="*/ 251 h 332"/>
                <a:gd name="T6" fmla="*/ 150 w 353"/>
                <a:gd name="T7" fmla="*/ 196 h 332"/>
                <a:gd name="T8" fmla="*/ 152 w 353"/>
                <a:gd name="T9" fmla="*/ 197 h 332"/>
                <a:gd name="T10" fmla="*/ 164 w 353"/>
                <a:gd name="T11" fmla="*/ 192 h 332"/>
                <a:gd name="T12" fmla="*/ 169 w 353"/>
                <a:gd name="T13" fmla="*/ 180 h 332"/>
                <a:gd name="T14" fmla="*/ 169 w 353"/>
                <a:gd name="T15" fmla="*/ 177 h 332"/>
                <a:gd name="T16" fmla="*/ 223 w 353"/>
                <a:gd name="T17" fmla="*/ 231 h 332"/>
                <a:gd name="T18" fmla="*/ 223 w 353"/>
                <a:gd name="T19" fmla="*/ 238 h 332"/>
                <a:gd name="T20" fmla="*/ 288 w 353"/>
                <a:gd name="T21" fmla="*/ 249 h 332"/>
                <a:gd name="T22" fmla="*/ 260 w 353"/>
                <a:gd name="T23" fmla="*/ 287 h 332"/>
                <a:gd name="T24" fmla="*/ 152 w 353"/>
                <a:gd name="T25" fmla="*/ 332 h 332"/>
                <a:gd name="T26" fmla="*/ 45 w 353"/>
                <a:gd name="T27" fmla="*/ 287 h 332"/>
                <a:gd name="T28" fmla="*/ 0 w 353"/>
                <a:gd name="T29" fmla="*/ 180 h 332"/>
                <a:gd name="T30" fmla="*/ 45 w 353"/>
                <a:gd name="T31" fmla="*/ 72 h 332"/>
                <a:gd name="T32" fmla="*/ 138 w 353"/>
                <a:gd name="T33" fmla="*/ 28 h 332"/>
                <a:gd name="T34" fmla="*/ 138 w 353"/>
                <a:gd name="T35" fmla="*/ 56 h 332"/>
                <a:gd name="T36" fmla="*/ 65 w 353"/>
                <a:gd name="T37" fmla="*/ 92 h 332"/>
                <a:gd name="T38" fmla="*/ 28 w 353"/>
                <a:gd name="T39" fmla="*/ 180 h 332"/>
                <a:gd name="T40" fmla="*/ 65 w 353"/>
                <a:gd name="T41" fmla="*/ 267 h 332"/>
                <a:gd name="T42" fmla="*/ 152 w 353"/>
                <a:gd name="T43" fmla="*/ 303 h 332"/>
                <a:gd name="T44" fmla="*/ 240 w 353"/>
                <a:gd name="T45" fmla="*/ 267 h 332"/>
                <a:gd name="T46" fmla="*/ 268 w 353"/>
                <a:gd name="T47" fmla="*/ 224 h 332"/>
                <a:gd name="T48" fmla="*/ 288 w 353"/>
                <a:gd name="T49" fmla="*/ 249 h 332"/>
                <a:gd name="T50" fmla="*/ 166 w 353"/>
                <a:gd name="T51" fmla="*/ 0 h 332"/>
                <a:gd name="T52" fmla="*/ 229 w 353"/>
                <a:gd name="T53" fmla="*/ 17 h 332"/>
                <a:gd name="T54" fmla="*/ 201 w 353"/>
                <a:gd name="T55" fmla="*/ 66 h 332"/>
                <a:gd name="T56" fmla="*/ 166 w 353"/>
                <a:gd name="T57" fmla="*/ 56 h 332"/>
                <a:gd name="T58" fmla="*/ 166 w 353"/>
                <a:gd name="T59" fmla="*/ 0 h 332"/>
                <a:gd name="T60" fmla="*/ 254 w 353"/>
                <a:gd name="T61" fmla="*/ 31 h 332"/>
                <a:gd name="T62" fmla="*/ 279 w 353"/>
                <a:gd name="T63" fmla="*/ 52 h 332"/>
                <a:gd name="T64" fmla="*/ 300 w 353"/>
                <a:gd name="T65" fmla="*/ 78 h 332"/>
                <a:gd name="T66" fmla="*/ 252 w 353"/>
                <a:gd name="T67" fmla="*/ 106 h 332"/>
                <a:gd name="T68" fmla="*/ 240 w 353"/>
                <a:gd name="T69" fmla="*/ 92 h 332"/>
                <a:gd name="T70" fmla="*/ 226 w 353"/>
                <a:gd name="T71" fmla="*/ 80 h 332"/>
                <a:gd name="T72" fmla="*/ 254 w 353"/>
                <a:gd name="T73" fmla="*/ 31 h 332"/>
                <a:gd name="T74" fmla="*/ 314 w 353"/>
                <a:gd name="T75" fmla="*/ 102 h 332"/>
                <a:gd name="T76" fmla="*/ 331 w 353"/>
                <a:gd name="T77" fmla="*/ 164 h 332"/>
                <a:gd name="T78" fmla="*/ 353 w 353"/>
                <a:gd name="T79" fmla="*/ 164 h 332"/>
                <a:gd name="T80" fmla="*/ 303 w 353"/>
                <a:gd name="T81" fmla="*/ 225 h 332"/>
                <a:gd name="T82" fmla="*/ 252 w 353"/>
                <a:gd name="T83" fmla="*/ 164 h 332"/>
                <a:gd name="T84" fmla="*/ 275 w 353"/>
                <a:gd name="T85" fmla="*/ 164 h 332"/>
                <a:gd name="T86" fmla="*/ 266 w 353"/>
                <a:gd name="T87" fmla="*/ 130 h 332"/>
                <a:gd name="T88" fmla="*/ 314 w 353"/>
                <a:gd name="T89" fmla="*/ 102 h 332"/>
                <a:gd name="T90" fmla="*/ 160 w 353"/>
                <a:gd name="T91" fmla="*/ 172 h 332"/>
                <a:gd name="T92" fmla="*/ 152 w 353"/>
                <a:gd name="T93" fmla="*/ 169 h 332"/>
                <a:gd name="T94" fmla="*/ 144 w 353"/>
                <a:gd name="T95" fmla="*/ 172 h 332"/>
                <a:gd name="T96" fmla="*/ 144 w 353"/>
                <a:gd name="T97" fmla="*/ 172 h 332"/>
                <a:gd name="T98" fmla="*/ 141 w 353"/>
                <a:gd name="T99" fmla="*/ 180 h 332"/>
                <a:gd name="T100" fmla="*/ 144 w 353"/>
                <a:gd name="T101" fmla="*/ 187 h 332"/>
                <a:gd name="T102" fmla="*/ 152 w 353"/>
                <a:gd name="T103" fmla="*/ 190 h 332"/>
                <a:gd name="T104" fmla="*/ 160 w 353"/>
                <a:gd name="T105" fmla="*/ 187 h 332"/>
                <a:gd name="T106" fmla="*/ 163 w 353"/>
                <a:gd name="T107" fmla="*/ 180 h 332"/>
                <a:gd name="T108" fmla="*/ 160 w 353"/>
                <a:gd name="T109" fmla="*/ 172 h 332"/>
                <a:gd name="T110" fmla="*/ 157 w 353"/>
                <a:gd name="T111" fmla="*/ 79 h 332"/>
                <a:gd name="T112" fmla="*/ 147 w 353"/>
                <a:gd name="T113" fmla="*/ 79 h 332"/>
                <a:gd name="T114" fmla="*/ 145 w 353"/>
                <a:gd name="T115" fmla="*/ 81 h 332"/>
                <a:gd name="T116" fmla="*/ 145 w 353"/>
                <a:gd name="T117" fmla="*/ 164 h 332"/>
                <a:gd name="T118" fmla="*/ 152 w 353"/>
                <a:gd name="T119" fmla="*/ 162 h 332"/>
                <a:gd name="T120" fmla="*/ 160 w 353"/>
                <a:gd name="T121" fmla="*/ 164 h 332"/>
                <a:gd name="T122" fmla="*/ 160 w 353"/>
                <a:gd name="T123" fmla="*/ 81 h 332"/>
                <a:gd name="T124" fmla="*/ 157 w 353"/>
                <a:gd name="T125" fmla="*/ 7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3" h="332">
                  <a:moveTo>
                    <a:pt x="223" y="238"/>
                  </a:moveTo>
                  <a:cubicBezTo>
                    <a:pt x="211" y="251"/>
                    <a:pt x="211" y="251"/>
                    <a:pt x="211" y="251"/>
                  </a:cubicBezTo>
                  <a:cubicBezTo>
                    <a:pt x="209" y="252"/>
                    <a:pt x="206" y="252"/>
                    <a:pt x="204" y="251"/>
                  </a:cubicBezTo>
                  <a:cubicBezTo>
                    <a:pt x="150" y="196"/>
                    <a:pt x="150" y="196"/>
                    <a:pt x="150" y="196"/>
                  </a:cubicBezTo>
                  <a:cubicBezTo>
                    <a:pt x="151" y="197"/>
                    <a:pt x="151" y="197"/>
                    <a:pt x="152" y="197"/>
                  </a:cubicBezTo>
                  <a:cubicBezTo>
                    <a:pt x="157" y="197"/>
                    <a:pt x="161" y="195"/>
                    <a:pt x="164" y="192"/>
                  </a:cubicBezTo>
                  <a:cubicBezTo>
                    <a:pt x="167" y="188"/>
                    <a:pt x="169" y="184"/>
                    <a:pt x="169" y="180"/>
                  </a:cubicBezTo>
                  <a:cubicBezTo>
                    <a:pt x="169" y="179"/>
                    <a:pt x="169" y="178"/>
                    <a:pt x="169" y="177"/>
                  </a:cubicBezTo>
                  <a:cubicBezTo>
                    <a:pt x="223" y="231"/>
                    <a:pt x="223" y="231"/>
                    <a:pt x="223" y="231"/>
                  </a:cubicBezTo>
                  <a:cubicBezTo>
                    <a:pt x="225" y="233"/>
                    <a:pt x="225" y="236"/>
                    <a:pt x="223" y="238"/>
                  </a:cubicBezTo>
                  <a:moveTo>
                    <a:pt x="288" y="249"/>
                  </a:moveTo>
                  <a:cubicBezTo>
                    <a:pt x="280" y="263"/>
                    <a:pt x="271" y="276"/>
                    <a:pt x="260" y="287"/>
                  </a:cubicBezTo>
                  <a:cubicBezTo>
                    <a:pt x="232" y="315"/>
                    <a:pt x="194" y="332"/>
                    <a:pt x="152" y="332"/>
                  </a:cubicBezTo>
                  <a:cubicBezTo>
                    <a:pt x="110" y="332"/>
                    <a:pt x="72" y="315"/>
                    <a:pt x="45" y="287"/>
                  </a:cubicBezTo>
                  <a:cubicBezTo>
                    <a:pt x="17" y="260"/>
                    <a:pt x="0" y="222"/>
                    <a:pt x="0" y="180"/>
                  </a:cubicBezTo>
                  <a:cubicBezTo>
                    <a:pt x="0" y="138"/>
                    <a:pt x="17" y="99"/>
                    <a:pt x="45" y="72"/>
                  </a:cubicBezTo>
                  <a:cubicBezTo>
                    <a:pt x="69" y="48"/>
                    <a:pt x="102" y="31"/>
                    <a:pt x="138" y="28"/>
                  </a:cubicBezTo>
                  <a:cubicBezTo>
                    <a:pt x="138" y="56"/>
                    <a:pt x="138" y="56"/>
                    <a:pt x="138" y="56"/>
                  </a:cubicBezTo>
                  <a:cubicBezTo>
                    <a:pt x="109" y="60"/>
                    <a:pt x="84" y="73"/>
                    <a:pt x="65" y="92"/>
                  </a:cubicBezTo>
                  <a:cubicBezTo>
                    <a:pt x="42" y="114"/>
                    <a:pt x="28" y="145"/>
                    <a:pt x="28" y="180"/>
                  </a:cubicBezTo>
                  <a:cubicBezTo>
                    <a:pt x="28" y="214"/>
                    <a:pt x="42" y="245"/>
                    <a:pt x="65" y="267"/>
                  </a:cubicBezTo>
                  <a:cubicBezTo>
                    <a:pt x="87" y="289"/>
                    <a:pt x="118" y="303"/>
                    <a:pt x="152" y="303"/>
                  </a:cubicBezTo>
                  <a:cubicBezTo>
                    <a:pt x="186" y="303"/>
                    <a:pt x="217" y="289"/>
                    <a:pt x="240" y="267"/>
                  </a:cubicBezTo>
                  <a:cubicBezTo>
                    <a:pt x="252" y="255"/>
                    <a:pt x="261" y="241"/>
                    <a:pt x="268" y="224"/>
                  </a:cubicBezTo>
                  <a:lnTo>
                    <a:pt x="288" y="249"/>
                  </a:lnTo>
                  <a:close/>
                  <a:moveTo>
                    <a:pt x="166" y="0"/>
                  </a:moveTo>
                  <a:cubicBezTo>
                    <a:pt x="189" y="2"/>
                    <a:pt x="210" y="8"/>
                    <a:pt x="229" y="17"/>
                  </a:cubicBezTo>
                  <a:cubicBezTo>
                    <a:pt x="201" y="66"/>
                    <a:pt x="201" y="66"/>
                    <a:pt x="201" y="66"/>
                  </a:cubicBezTo>
                  <a:cubicBezTo>
                    <a:pt x="190" y="61"/>
                    <a:pt x="179" y="58"/>
                    <a:pt x="166" y="56"/>
                  </a:cubicBezTo>
                  <a:lnTo>
                    <a:pt x="166" y="0"/>
                  </a:lnTo>
                  <a:close/>
                  <a:moveTo>
                    <a:pt x="254" y="31"/>
                  </a:moveTo>
                  <a:cubicBezTo>
                    <a:pt x="263" y="38"/>
                    <a:pt x="271" y="45"/>
                    <a:pt x="279" y="52"/>
                  </a:cubicBezTo>
                  <a:cubicBezTo>
                    <a:pt x="287" y="60"/>
                    <a:pt x="294" y="69"/>
                    <a:pt x="300" y="78"/>
                  </a:cubicBezTo>
                  <a:cubicBezTo>
                    <a:pt x="252" y="106"/>
                    <a:pt x="252" y="106"/>
                    <a:pt x="252" y="106"/>
                  </a:cubicBezTo>
                  <a:cubicBezTo>
                    <a:pt x="248" y="101"/>
                    <a:pt x="244" y="96"/>
                    <a:pt x="240" y="92"/>
                  </a:cubicBezTo>
                  <a:cubicBezTo>
                    <a:pt x="235" y="88"/>
                    <a:pt x="231" y="84"/>
                    <a:pt x="226" y="80"/>
                  </a:cubicBezTo>
                  <a:lnTo>
                    <a:pt x="254" y="31"/>
                  </a:lnTo>
                  <a:close/>
                  <a:moveTo>
                    <a:pt x="314" y="102"/>
                  </a:moveTo>
                  <a:cubicBezTo>
                    <a:pt x="323" y="121"/>
                    <a:pt x="329" y="142"/>
                    <a:pt x="331" y="164"/>
                  </a:cubicBezTo>
                  <a:cubicBezTo>
                    <a:pt x="353" y="164"/>
                    <a:pt x="353" y="164"/>
                    <a:pt x="353" y="164"/>
                  </a:cubicBezTo>
                  <a:cubicBezTo>
                    <a:pt x="303" y="225"/>
                    <a:pt x="303" y="225"/>
                    <a:pt x="303" y="225"/>
                  </a:cubicBezTo>
                  <a:cubicBezTo>
                    <a:pt x="252" y="164"/>
                    <a:pt x="252" y="164"/>
                    <a:pt x="252" y="164"/>
                  </a:cubicBezTo>
                  <a:cubicBezTo>
                    <a:pt x="275" y="164"/>
                    <a:pt x="275" y="164"/>
                    <a:pt x="275" y="164"/>
                  </a:cubicBezTo>
                  <a:cubicBezTo>
                    <a:pt x="274" y="152"/>
                    <a:pt x="270" y="141"/>
                    <a:pt x="266" y="130"/>
                  </a:cubicBezTo>
                  <a:lnTo>
                    <a:pt x="314" y="102"/>
                  </a:lnTo>
                  <a:close/>
                  <a:moveTo>
                    <a:pt x="160" y="172"/>
                  </a:moveTo>
                  <a:cubicBezTo>
                    <a:pt x="158" y="170"/>
                    <a:pt x="155" y="169"/>
                    <a:pt x="152" y="169"/>
                  </a:cubicBezTo>
                  <a:cubicBezTo>
                    <a:pt x="149" y="169"/>
                    <a:pt x="146" y="170"/>
                    <a:pt x="144" y="172"/>
                  </a:cubicBezTo>
                  <a:cubicBezTo>
                    <a:pt x="144" y="172"/>
                    <a:pt x="144" y="172"/>
                    <a:pt x="144" y="172"/>
                  </a:cubicBezTo>
                  <a:cubicBezTo>
                    <a:pt x="142" y="174"/>
                    <a:pt x="141" y="176"/>
                    <a:pt x="141" y="180"/>
                  </a:cubicBezTo>
                  <a:cubicBezTo>
                    <a:pt x="141" y="183"/>
                    <a:pt x="142" y="185"/>
                    <a:pt x="144" y="187"/>
                  </a:cubicBezTo>
                  <a:cubicBezTo>
                    <a:pt x="146" y="189"/>
                    <a:pt x="149" y="190"/>
                    <a:pt x="152" y="190"/>
                  </a:cubicBezTo>
                  <a:cubicBezTo>
                    <a:pt x="155" y="190"/>
                    <a:pt x="158" y="189"/>
                    <a:pt x="160" y="187"/>
                  </a:cubicBezTo>
                  <a:cubicBezTo>
                    <a:pt x="162" y="185"/>
                    <a:pt x="163" y="183"/>
                    <a:pt x="163" y="180"/>
                  </a:cubicBezTo>
                  <a:cubicBezTo>
                    <a:pt x="163" y="176"/>
                    <a:pt x="162" y="174"/>
                    <a:pt x="160" y="172"/>
                  </a:cubicBezTo>
                  <a:moveTo>
                    <a:pt x="157" y="79"/>
                  </a:moveTo>
                  <a:cubicBezTo>
                    <a:pt x="147" y="79"/>
                    <a:pt x="147" y="79"/>
                    <a:pt x="147" y="79"/>
                  </a:cubicBezTo>
                  <a:cubicBezTo>
                    <a:pt x="146" y="79"/>
                    <a:pt x="145" y="80"/>
                    <a:pt x="145" y="81"/>
                  </a:cubicBezTo>
                  <a:cubicBezTo>
                    <a:pt x="145" y="164"/>
                    <a:pt x="145" y="164"/>
                    <a:pt x="145" y="164"/>
                  </a:cubicBezTo>
                  <a:cubicBezTo>
                    <a:pt x="147" y="163"/>
                    <a:pt x="149" y="162"/>
                    <a:pt x="152" y="162"/>
                  </a:cubicBezTo>
                  <a:cubicBezTo>
                    <a:pt x="155" y="162"/>
                    <a:pt x="157" y="163"/>
                    <a:pt x="160" y="164"/>
                  </a:cubicBezTo>
                  <a:cubicBezTo>
                    <a:pt x="160" y="81"/>
                    <a:pt x="160" y="81"/>
                    <a:pt x="160" y="81"/>
                  </a:cubicBezTo>
                  <a:cubicBezTo>
                    <a:pt x="160" y="80"/>
                    <a:pt x="158" y="79"/>
                    <a:pt x="157" y="79"/>
                  </a:cubicBezTo>
                </a:path>
              </a:pathLst>
            </a:custGeom>
            <a:solidFill>
              <a:srgbClr val="00B050"/>
            </a:solidFill>
            <a:ln>
              <a:noFill/>
            </a:ln>
          </p:spPr>
          <p:txBody>
            <a:bodyPr vert="horz" wrap="square" lIns="76207" tIns="38105" rIns="76207" bIns="38105" numCol="1" anchor="t" anchorCtr="0" compatLnSpc="1">
              <a:prstTxWarp prst="textNoShape">
                <a:avLst/>
              </a:prstTxWarp>
            </a:bodyPr>
            <a:lstStyle/>
            <a:p>
              <a:endParaRPr lang="en-US">
                <a:latin typeface="Calibri" pitchFamily="34" charset="0"/>
                <a:cs typeface="Calibri" pitchFamily="34" charset="0"/>
              </a:endParaRPr>
            </a:p>
          </p:txBody>
        </p:sp>
        <p:pic>
          <p:nvPicPr>
            <p:cNvPr id="69" name="Picture 68" descr="report"/>
            <p:cNvPicPr>
              <a:picLocks noChangeAspect="1" noChangeArrowheads="1"/>
            </p:cNvPicPr>
            <p:nvPr/>
          </p:nvPicPr>
          <p:blipFill>
            <a:blip r:embed="rId16" cstate="print"/>
            <a:srcRect/>
            <a:stretch>
              <a:fillRect/>
            </a:stretch>
          </p:blipFill>
          <p:spPr bwMode="gray">
            <a:xfrm>
              <a:off x="7309539" y="2988275"/>
              <a:ext cx="920186" cy="760328"/>
            </a:xfrm>
            <a:prstGeom prst="rect">
              <a:avLst/>
            </a:prstGeom>
            <a:noFill/>
            <a:ln w="9525">
              <a:noFill/>
              <a:miter lim="800000"/>
              <a:headEnd/>
              <a:tailEnd/>
            </a:ln>
          </p:spPr>
        </p:pic>
        <p:grpSp>
          <p:nvGrpSpPr>
            <p:cNvPr id="70" name="Group 69"/>
            <p:cNvGrpSpPr/>
            <p:nvPr/>
          </p:nvGrpSpPr>
          <p:grpSpPr>
            <a:xfrm>
              <a:off x="1136801" y="4005495"/>
              <a:ext cx="506953" cy="645612"/>
              <a:chOff x="-1984329" y="4166760"/>
              <a:chExt cx="622761" cy="793094"/>
            </a:xfrm>
          </p:grpSpPr>
          <p:pic>
            <p:nvPicPr>
              <p:cNvPr id="78" name="Picture 8" descr="\\psf\Host\Users\eric\Graphic Tank\Financial Money-12.png"/>
              <p:cNvPicPr>
                <a:picLocks noChangeAspect="1" noChangeArrowheads="1"/>
              </p:cNvPicPr>
              <p:nvPr/>
            </p:nvPicPr>
            <p:blipFill>
              <a:blip r:embed="rId17" cstate="print">
                <a:duotone>
                  <a:prstClr val="black"/>
                  <a:schemeClr val="accent3">
                    <a:tint val="45000"/>
                    <a:satMod val="400000"/>
                  </a:schemeClr>
                </a:duotone>
              </a:blip>
              <a:srcRect/>
              <a:stretch>
                <a:fillRect/>
              </a:stretch>
            </p:blipFill>
            <p:spPr bwMode="auto">
              <a:xfrm rot="5400000">
                <a:off x="-1979673" y="4362803"/>
                <a:ext cx="613450" cy="452642"/>
              </a:xfrm>
              <a:prstGeom prst="rect">
                <a:avLst/>
              </a:prstGeom>
              <a:noFill/>
            </p:spPr>
          </p:pic>
          <p:sp>
            <p:nvSpPr>
              <p:cNvPr id="79" name="Freeform 78"/>
              <p:cNvSpPr>
                <a:spLocks noEditPoints="1"/>
              </p:cNvSpPr>
              <p:nvPr/>
            </p:nvSpPr>
            <p:spPr bwMode="auto">
              <a:xfrm>
                <a:off x="-1984329" y="4166760"/>
                <a:ext cx="622761" cy="793094"/>
              </a:xfrm>
              <a:custGeom>
                <a:avLst/>
                <a:gdLst>
                  <a:gd name="T0" fmla="*/ 4 w 206"/>
                  <a:gd name="T1" fmla="*/ 262 h 262"/>
                  <a:gd name="T2" fmla="*/ 201 w 206"/>
                  <a:gd name="T3" fmla="*/ 261 h 262"/>
                  <a:gd name="T4" fmla="*/ 205 w 206"/>
                  <a:gd name="T5" fmla="*/ 257 h 262"/>
                  <a:gd name="T6" fmla="*/ 205 w 206"/>
                  <a:gd name="T7" fmla="*/ 201 h 262"/>
                  <a:gd name="T8" fmla="*/ 206 w 206"/>
                  <a:gd name="T9" fmla="*/ 201 h 262"/>
                  <a:gd name="T10" fmla="*/ 206 w 206"/>
                  <a:gd name="T11" fmla="*/ 164 h 262"/>
                  <a:gd name="T12" fmla="*/ 205 w 206"/>
                  <a:gd name="T13" fmla="*/ 164 h 262"/>
                  <a:gd name="T14" fmla="*/ 205 w 206"/>
                  <a:gd name="T15" fmla="*/ 67 h 262"/>
                  <a:gd name="T16" fmla="*/ 204 w 206"/>
                  <a:gd name="T17" fmla="*/ 64 h 262"/>
                  <a:gd name="T18" fmla="*/ 202 w 206"/>
                  <a:gd name="T19" fmla="*/ 63 h 262"/>
                  <a:gd name="T20" fmla="*/ 142 w 206"/>
                  <a:gd name="T21" fmla="*/ 3 h 262"/>
                  <a:gd name="T22" fmla="*/ 140 w 206"/>
                  <a:gd name="T23" fmla="*/ 1 h 262"/>
                  <a:gd name="T24" fmla="*/ 137 w 206"/>
                  <a:gd name="T25" fmla="*/ 0 h 262"/>
                  <a:gd name="T26" fmla="*/ 135 w 206"/>
                  <a:gd name="T27" fmla="*/ 0 h 262"/>
                  <a:gd name="T28" fmla="*/ 4 w 206"/>
                  <a:gd name="T29" fmla="*/ 0 h 262"/>
                  <a:gd name="T30" fmla="*/ 0 w 206"/>
                  <a:gd name="T31" fmla="*/ 4 h 262"/>
                  <a:gd name="T32" fmla="*/ 0 w 206"/>
                  <a:gd name="T33" fmla="*/ 165 h 262"/>
                  <a:gd name="T34" fmla="*/ 0 w 206"/>
                  <a:gd name="T35" fmla="*/ 165 h 262"/>
                  <a:gd name="T36" fmla="*/ 0 w 206"/>
                  <a:gd name="T37" fmla="*/ 201 h 262"/>
                  <a:gd name="T38" fmla="*/ 0 w 206"/>
                  <a:gd name="T39" fmla="*/ 201 h 262"/>
                  <a:gd name="T40" fmla="*/ 0 w 206"/>
                  <a:gd name="T41" fmla="*/ 257 h 262"/>
                  <a:gd name="T42" fmla="*/ 4 w 206"/>
                  <a:gd name="T43" fmla="*/ 262 h 262"/>
                  <a:gd name="T44" fmla="*/ 19 w 206"/>
                  <a:gd name="T45" fmla="*/ 20 h 262"/>
                  <a:gd name="T46" fmla="*/ 125 w 206"/>
                  <a:gd name="T47" fmla="*/ 19 h 262"/>
                  <a:gd name="T48" fmla="*/ 125 w 206"/>
                  <a:gd name="T49" fmla="*/ 75 h 262"/>
                  <a:gd name="T50" fmla="*/ 130 w 206"/>
                  <a:gd name="T51" fmla="*/ 79 h 262"/>
                  <a:gd name="T52" fmla="*/ 185 w 206"/>
                  <a:gd name="T53" fmla="*/ 79 h 262"/>
                  <a:gd name="T54" fmla="*/ 186 w 206"/>
                  <a:gd name="T55" fmla="*/ 242 h 262"/>
                  <a:gd name="T56" fmla="*/ 20 w 206"/>
                  <a:gd name="T57" fmla="*/ 242 h 262"/>
                  <a:gd name="T58" fmla="*/ 19 w 206"/>
                  <a:gd name="T59" fmla="*/ 2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6" h="262">
                    <a:moveTo>
                      <a:pt x="4" y="262"/>
                    </a:moveTo>
                    <a:cubicBezTo>
                      <a:pt x="201" y="261"/>
                      <a:pt x="201" y="261"/>
                      <a:pt x="201" y="261"/>
                    </a:cubicBezTo>
                    <a:cubicBezTo>
                      <a:pt x="203" y="261"/>
                      <a:pt x="205" y="259"/>
                      <a:pt x="205" y="257"/>
                    </a:cubicBezTo>
                    <a:cubicBezTo>
                      <a:pt x="205" y="257"/>
                      <a:pt x="205" y="208"/>
                      <a:pt x="205" y="201"/>
                    </a:cubicBezTo>
                    <a:cubicBezTo>
                      <a:pt x="205" y="201"/>
                      <a:pt x="206" y="201"/>
                      <a:pt x="206" y="201"/>
                    </a:cubicBezTo>
                    <a:cubicBezTo>
                      <a:pt x="206" y="164"/>
                      <a:pt x="206" y="164"/>
                      <a:pt x="206" y="164"/>
                    </a:cubicBezTo>
                    <a:cubicBezTo>
                      <a:pt x="206" y="164"/>
                      <a:pt x="205" y="164"/>
                      <a:pt x="205" y="164"/>
                    </a:cubicBezTo>
                    <a:cubicBezTo>
                      <a:pt x="205" y="157"/>
                      <a:pt x="205" y="67"/>
                      <a:pt x="205" y="67"/>
                    </a:cubicBezTo>
                    <a:cubicBezTo>
                      <a:pt x="205" y="66"/>
                      <a:pt x="205" y="65"/>
                      <a:pt x="204" y="64"/>
                    </a:cubicBezTo>
                    <a:cubicBezTo>
                      <a:pt x="202" y="63"/>
                      <a:pt x="202" y="63"/>
                      <a:pt x="202" y="63"/>
                    </a:cubicBezTo>
                    <a:cubicBezTo>
                      <a:pt x="142" y="3"/>
                      <a:pt x="142" y="3"/>
                      <a:pt x="142" y="3"/>
                    </a:cubicBezTo>
                    <a:cubicBezTo>
                      <a:pt x="140" y="1"/>
                      <a:pt x="140" y="1"/>
                      <a:pt x="140" y="1"/>
                    </a:cubicBezTo>
                    <a:cubicBezTo>
                      <a:pt x="140" y="0"/>
                      <a:pt x="138" y="0"/>
                      <a:pt x="137" y="0"/>
                    </a:cubicBezTo>
                    <a:cubicBezTo>
                      <a:pt x="135" y="0"/>
                      <a:pt x="135" y="0"/>
                      <a:pt x="135" y="0"/>
                    </a:cubicBezTo>
                    <a:cubicBezTo>
                      <a:pt x="4" y="0"/>
                      <a:pt x="4" y="0"/>
                      <a:pt x="4" y="0"/>
                    </a:cubicBezTo>
                    <a:cubicBezTo>
                      <a:pt x="2" y="0"/>
                      <a:pt x="0" y="2"/>
                      <a:pt x="0" y="4"/>
                    </a:cubicBezTo>
                    <a:cubicBezTo>
                      <a:pt x="0" y="4"/>
                      <a:pt x="0" y="157"/>
                      <a:pt x="0" y="165"/>
                    </a:cubicBezTo>
                    <a:cubicBezTo>
                      <a:pt x="0" y="165"/>
                      <a:pt x="0" y="165"/>
                      <a:pt x="0" y="165"/>
                    </a:cubicBezTo>
                    <a:cubicBezTo>
                      <a:pt x="0" y="201"/>
                      <a:pt x="0" y="201"/>
                      <a:pt x="0" y="201"/>
                    </a:cubicBezTo>
                    <a:cubicBezTo>
                      <a:pt x="0" y="201"/>
                      <a:pt x="0" y="201"/>
                      <a:pt x="0" y="201"/>
                    </a:cubicBezTo>
                    <a:cubicBezTo>
                      <a:pt x="0" y="208"/>
                      <a:pt x="0" y="257"/>
                      <a:pt x="0" y="257"/>
                    </a:cubicBezTo>
                    <a:cubicBezTo>
                      <a:pt x="0" y="260"/>
                      <a:pt x="2" y="262"/>
                      <a:pt x="4" y="262"/>
                    </a:cubicBezTo>
                    <a:close/>
                    <a:moveTo>
                      <a:pt x="19" y="20"/>
                    </a:moveTo>
                    <a:cubicBezTo>
                      <a:pt x="27" y="20"/>
                      <a:pt x="118" y="19"/>
                      <a:pt x="125" y="19"/>
                    </a:cubicBezTo>
                    <a:cubicBezTo>
                      <a:pt x="125" y="27"/>
                      <a:pt x="125" y="75"/>
                      <a:pt x="125" y="75"/>
                    </a:cubicBezTo>
                    <a:cubicBezTo>
                      <a:pt x="125" y="77"/>
                      <a:pt x="127" y="79"/>
                      <a:pt x="130" y="79"/>
                    </a:cubicBezTo>
                    <a:cubicBezTo>
                      <a:pt x="130" y="79"/>
                      <a:pt x="178" y="79"/>
                      <a:pt x="185" y="79"/>
                    </a:cubicBezTo>
                    <a:cubicBezTo>
                      <a:pt x="185" y="87"/>
                      <a:pt x="186" y="234"/>
                      <a:pt x="186" y="242"/>
                    </a:cubicBezTo>
                    <a:cubicBezTo>
                      <a:pt x="178" y="242"/>
                      <a:pt x="28" y="242"/>
                      <a:pt x="20" y="242"/>
                    </a:cubicBezTo>
                    <a:cubicBezTo>
                      <a:pt x="20" y="234"/>
                      <a:pt x="19" y="28"/>
                      <a:pt x="19" y="2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200" b="1">
                  <a:solidFill>
                    <a:srgbClr val="000000"/>
                  </a:solidFill>
                  <a:latin typeface="Calibri" pitchFamily="34" charset="0"/>
                  <a:cs typeface="Calibri" pitchFamily="34" charset="0"/>
                </a:endParaRPr>
              </a:p>
            </p:txBody>
          </p:sp>
        </p:grpSp>
        <p:grpSp>
          <p:nvGrpSpPr>
            <p:cNvPr id="71" name="Group 70"/>
            <p:cNvGrpSpPr>
              <a:grpSpLocks noChangeAspect="1"/>
            </p:cNvGrpSpPr>
            <p:nvPr/>
          </p:nvGrpSpPr>
          <p:grpSpPr>
            <a:xfrm>
              <a:off x="2960291" y="1868760"/>
              <a:ext cx="786294" cy="471996"/>
              <a:chOff x="5818303" y="3947894"/>
              <a:chExt cx="765277" cy="441214"/>
            </a:xfrm>
          </p:grpSpPr>
          <p:sp>
            <p:nvSpPr>
              <p:cNvPr id="72" name="Freeform 3"/>
              <p:cNvSpPr/>
              <p:nvPr/>
            </p:nvSpPr>
            <p:spPr>
              <a:xfrm>
                <a:off x="6021943" y="3947894"/>
                <a:ext cx="561637" cy="141591"/>
              </a:xfrm>
              <a:custGeom>
                <a:avLst/>
                <a:gdLst>
                  <a:gd name="connsiteX0" fmla="*/ 0 w 561644"/>
                  <a:gd name="connsiteY0" fmla="*/ 70802 h 141592"/>
                  <a:gd name="connsiteX1" fmla="*/ 280809 w 561644"/>
                  <a:gd name="connsiteY1" fmla="*/ 141592 h 141592"/>
                  <a:gd name="connsiteX2" fmla="*/ 561644 w 561644"/>
                  <a:gd name="connsiteY2" fmla="*/ 70853 h 141592"/>
                  <a:gd name="connsiteX3" fmla="*/ 561644 w 561644"/>
                  <a:gd name="connsiteY3" fmla="*/ 70802 h 141592"/>
                  <a:gd name="connsiteX4" fmla="*/ 280809 w 561644"/>
                  <a:gd name="connsiteY4" fmla="*/ 0 h 141592"/>
                  <a:gd name="connsiteX5" fmla="*/ 0 w 561644"/>
                  <a:gd name="connsiteY5" fmla="*/ 70802 h 14159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561644" h="141592">
                    <a:moveTo>
                      <a:pt x="0" y="70802"/>
                    </a:moveTo>
                    <a:cubicBezTo>
                      <a:pt x="0" y="109905"/>
                      <a:pt x="125717" y="141592"/>
                      <a:pt x="280809" y="141592"/>
                    </a:cubicBezTo>
                    <a:cubicBezTo>
                      <a:pt x="435826" y="141592"/>
                      <a:pt x="561518" y="109931"/>
                      <a:pt x="561644" y="70853"/>
                    </a:cubicBezTo>
                    <a:lnTo>
                      <a:pt x="561644" y="70802"/>
                    </a:lnTo>
                    <a:cubicBezTo>
                      <a:pt x="561644" y="31699"/>
                      <a:pt x="435914" y="0"/>
                      <a:pt x="280809" y="0"/>
                    </a:cubicBezTo>
                    <a:cubicBezTo>
                      <a:pt x="125717" y="0"/>
                      <a:pt x="0" y="31699"/>
                      <a:pt x="0" y="70802"/>
                    </a:cubicBez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Calibri" panose="020F0502020204030204" pitchFamily="34" charset="0"/>
                </a:endParaRPr>
              </a:p>
            </p:txBody>
          </p:sp>
          <p:sp>
            <p:nvSpPr>
              <p:cNvPr id="73" name="Freeform 3"/>
              <p:cNvSpPr/>
              <p:nvPr/>
            </p:nvSpPr>
            <p:spPr>
              <a:xfrm>
                <a:off x="6021940" y="4033975"/>
                <a:ext cx="561639" cy="133781"/>
              </a:xfrm>
              <a:custGeom>
                <a:avLst/>
                <a:gdLst>
                  <a:gd name="connsiteX0" fmla="*/ 561644 w 561645"/>
                  <a:gd name="connsiteY0" fmla="*/ 0 h 133781"/>
                  <a:gd name="connsiteX1" fmla="*/ 280822 w 561645"/>
                  <a:gd name="connsiteY1" fmla="*/ 62991 h 133781"/>
                  <a:gd name="connsiteX2" fmla="*/ 0 w 561645"/>
                  <a:gd name="connsiteY2" fmla="*/ 736 h 133781"/>
                  <a:gd name="connsiteX3" fmla="*/ 0 w 561645"/>
                  <a:gd name="connsiteY3" fmla="*/ 61124 h 133781"/>
                  <a:gd name="connsiteX4" fmla="*/ 101 w 561645"/>
                  <a:gd name="connsiteY4" fmla="*/ 61124 h 133781"/>
                  <a:gd name="connsiteX5" fmla="*/ 0 w 561645"/>
                  <a:gd name="connsiteY5" fmla="*/ 62991 h 133781"/>
                  <a:gd name="connsiteX6" fmla="*/ 7544 w 561645"/>
                  <a:gd name="connsiteY6" fmla="*/ 79273 h 133781"/>
                  <a:gd name="connsiteX7" fmla="*/ 20154 w 561645"/>
                  <a:gd name="connsiteY7" fmla="*/ 84658 h 133781"/>
                  <a:gd name="connsiteX8" fmla="*/ 63004 w 561645"/>
                  <a:gd name="connsiteY8" fmla="*/ 55143 h 133781"/>
                  <a:gd name="connsiteX9" fmla="*/ 98221 w 561645"/>
                  <a:gd name="connsiteY9" fmla="*/ 90982 h 133781"/>
                  <a:gd name="connsiteX10" fmla="*/ 82423 w 561645"/>
                  <a:gd name="connsiteY10" fmla="*/ 113080 h 133781"/>
                  <a:gd name="connsiteX11" fmla="*/ 280822 w 561645"/>
                  <a:gd name="connsiteY11" fmla="*/ 133781 h 133781"/>
                  <a:gd name="connsiteX12" fmla="*/ 561644 w 561645"/>
                  <a:gd name="connsiteY12" fmla="*/ 62991 h 133781"/>
                  <a:gd name="connsiteX13" fmla="*/ 561518 w 561645"/>
                  <a:gd name="connsiteY13" fmla="*/ 61124 h 133781"/>
                  <a:gd name="connsiteX14" fmla="*/ 561644 w 561645"/>
                  <a:gd name="connsiteY14" fmla="*/ 61124 h 133781"/>
                  <a:gd name="connsiteX15" fmla="*/ 561644 w 561645"/>
                  <a:gd name="connsiteY15" fmla="*/ 0 h 13378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561645" h="133781">
                    <a:moveTo>
                      <a:pt x="561644" y="0"/>
                    </a:moveTo>
                    <a:cubicBezTo>
                      <a:pt x="549871" y="32575"/>
                      <a:pt x="435838" y="62991"/>
                      <a:pt x="280822" y="62991"/>
                    </a:cubicBezTo>
                    <a:cubicBezTo>
                      <a:pt x="125730" y="62991"/>
                      <a:pt x="16421" y="34950"/>
                      <a:pt x="0" y="736"/>
                    </a:cubicBezTo>
                    <a:lnTo>
                      <a:pt x="0" y="61124"/>
                    </a:lnTo>
                    <a:lnTo>
                      <a:pt x="101" y="61124"/>
                    </a:lnTo>
                    <a:cubicBezTo>
                      <a:pt x="50" y="61734"/>
                      <a:pt x="0" y="62356"/>
                      <a:pt x="0" y="62991"/>
                    </a:cubicBezTo>
                    <a:cubicBezTo>
                      <a:pt x="0" y="68592"/>
                      <a:pt x="2654" y="74053"/>
                      <a:pt x="7544" y="79273"/>
                    </a:cubicBezTo>
                    <a:lnTo>
                      <a:pt x="20154" y="84658"/>
                    </a:lnTo>
                    <a:lnTo>
                      <a:pt x="63004" y="55143"/>
                    </a:lnTo>
                    <a:lnTo>
                      <a:pt x="98221" y="90982"/>
                    </a:lnTo>
                    <a:lnTo>
                      <a:pt x="82423" y="113080"/>
                    </a:lnTo>
                    <a:cubicBezTo>
                      <a:pt x="133223" y="125882"/>
                      <a:pt x="203365" y="133781"/>
                      <a:pt x="280822" y="133781"/>
                    </a:cubicBezTo>
                    <a:cubicBezTo>
                      <a:pt x="435927" y="133781"/>
                      <a:pt x="561644" y="102069"/>
                      <a:pt x="561644" y="62991"/>
                    </a:cubicBezTo>
                    <a:cubicBezTo>
                      <a:pt x="561644" y="62356"/>
                      <a:pt x="561581" y="61734"/>
                      <a:pt x="561518" y="61124"/>
                    </a:cubicBezTo>
                    <a:lnTo>
                      <a:pt x="561644" y="61124"/>
                    </a:lnTo>
                    <a:lnTo>
                      <a:pt x="561644" y="0"/>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Calibri" panose="020F0502020204030204" pitchFamily="34" charset="0"/>
                </a:endParaRPr>
              </a:p>
            </p:txBody>
          </p:sp>
          <p:sp>
            <p:nvSpPr>
              <p:cNvPr id="74" name="Freeform 3"/>
              <p:cNvSpPr/>
              <p:nvPr/>
            </p:nvSpPr>
            <p:spPr>
              <a:xfrm>
                <a:off x="6089883" y="4113760"/>
                <a:ext cx="493694" cy="133793"/>
              </a:xfrm>
              <a:custGeom>
                <a:avLst/>
                <a:gdLst>
                  <a:gd name="connsiteX0" fmla="*/ 493699 w 493700"/>
                  <a:gd name="connsiteY0" fmla="*/ 0 h 133794"/>
                  <a:gd name="connsiteX1" fmla="*/ 212877 w 493700"/>
                  <a:gd name="connsiteY1" fmla="*/ 62991 h 133794"/>
                  <a:gd name="connsiteX2" fmla="*/ 8445 w 493700"/>
                  <a:gd name="connsiteY2" fmla="*/ 41706 h 133794"/>
                  <a:gd name="connsiteX3" fmla="*/ 0 w 493700"/>
                  <a:gd name="connsiteY3" fmla="*/ 53530 h 133794"/>
                  <a:gd name="connsiteX4" fmla="*/ 10198 w 493700"/>
                  <a:gd name="connsiteY4" fmla="*/ 78778 h 133794"/>
                  <a:gd name="connsiteX5" fmla="*/ 61366 w 493700"/>
                  <a:gd name="connsiteY5" fmla="*/ 88213 h 133794"/>
                  <a:gd name="connsiteX6" fmla="*/ 61048 w 493700"/>
                  <a:gd name="connsiteY6" fmla="*/ 122542 h 133794"/>
                  <a:gd name="connsiteX7" fmla="*/ 212877 w 493700"/>
                  <a:gd name="connsiteY7" fmla="*/ 133794 h 133794"/>
                  <a:gd name="connsiteX8" fmla="*/ 493699 w 493700"/>
                  <a:gd name="connsiteY8" fmla="*/ 62991 h 133794"/>
                  <a:gd name="connsiteX9" fmla="*/ 493572 w 493700"/>
                  <a:gd name="connsiteY9" fmla="*/ 61124 h 133794"/>
                  <a:gd name="connsiteX10" fmla="*/ 493699 w 493700"/>
                  <a:gd name="connsiteY10" fmla="*/ 61124 h 133794"/>
                  <a:gd name="connsiteX11" fmla="*/ 493699 w 493700"/>
                  <a:gd name="connsiteY11" fmla="*/ 0 h 13379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493700" h="133794">
                    <a:moveTo>
                      <a:pt x="493699" y="0"/>
                    </a:moveTo>
                    <a:cubicBezTo>
                      <a:pt x="481926" y="32562"/>
                      <a:pt x="367893" y="62991"/>
                      <a:pt x="212877" y="62991"/>
                    </a:cubicBezTo>
                    <a:cubicBezTo>
                      <a:pt x="128739" y="62991"/>
                      <a:pt x="58127" y="54736"/>
                      <a:pt x="8445" y="41706"/>
                    </a:cubicBezTo>
                    <a:lnTo>
                      <a:pt x="0" y="53530"/>
                    </a:lnTo>
                    <a:lnTo>
                      <a:pt x="10198" y="78778"/>
                    </a:lnTo>
                    <a:lnTo>
                      <a:pt x="61366" y="88213"/>
                    </a:lnTo>
                    <a:lnTo>
                      <a:pt x="61048" y="122542"/>
                    </a:lnTo>
                    <a:cubicBezTo>
                      <a:pt x="104825" y="129654"/>
                      <a:pt x="156908" y="133794"/>
                      <a:pt x="212877" y="133794"/>
                    </a:cubicBezTo>
                    <a:cubicBezTo>
                      <a:pt x="367982" y="133794"/>
                      <a:pt x="493699" y="102082"/>
                      <a:pt x="493699" y="62991"/>
                    </a:cubicBezTo>
                    <a:cubicBezTo>
                      <a:pt x="493699" y="62357"/>
                      <a:pt x="493636" y="61734"/>
                      <a:pt x="493572" y="61124"/>
                    </a:cubicBezTo>
                    <a:lnTo>
                      <a:pt x="493699" y="61124"/>
                    </a:lnTo>
                    <a:lnTo>
                      <a:pt x="493699" y="0"/>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latin typeface="Calibri" panose="020F0502020204030204" pitchFamily="34" charset="0"/>
                </a:endParaRPr>
              </a:p>
            </p:txBody>
          </p:sp>
          <p:sp>
            <p:nvSpPr>
              <p:cNvPr id="75" name="Freeform 3"/>
              <p:cNvSpPr/>
              <p:nvPr/>
            </p:nvSpPr>
            <p:spPr>
              <a:xfrm>
                <a:off x="6088819" y="4194264"/>
                <a:ext cx="494760" cy="133793"/>
              </a:xfrm>
              <a:custGeom>
                <a:avLst/>
                <a:gdLst>
                  <a:gd name="connsiteX0" fmla="*/ 494766 w 494766"/>
                  <a:gd name="connsiteY0" fmla="*/ 0 h 133794"/>
                  <a:gd name="connsiteX1" fmla="*/ 213943 w 494766"/>
                  <a:gd name="connsiteY1" fmla="*/ 62991 h 133794"/>
                  <a:gd name="connsiteX2" fmla="*/ 62001 w 494766"/>
                  <a:gd name="connsiteY2" fmla="*/ 52438 h 133794"/>
                  <a:gd name="connsiteX3" fmla="*/ 61950 w 494766"/>
                  <a:gd name="connsiteY3" fmla="*/ 57949 h 133794"/>
                  <a:gd name="connsiteX4" fmla="*/ 10667 w 494766"/>
                  <a:gd name="connsiteY4" fmla="*/ 66420 h 133794"/>
                  <a:gd name="connsiteX5" fmla="*/ 0 w 494766"/>
                  <a:gd name="connsiteY5" fmla="*/ 91528 h 133794"/>
                  <a:gd name="connsiteX6" fmla="*/ 14668 w 494766"/>
                  <a:gd name="connsiteY6" fmla="*/ 112864 h 133794"/>
                  <a:gd name="connsiteX7" fmla="*/ 213943 w 494766"/>
                  <a:gd name="connsiteY7" fmla="*/ 133794 h 133794"/>
                  <a:gd name="connsiteX8" fmla="*/ 494766 w 494766"/>
                  <a:gd name="connsiteY8" fmla="*/ 62991 h 133794"/>
                  <a:gd name="connsiteX9" fmla="*/ 494639 w 494766"/>
                  <a:gd name="connsiteY9" fmla="*/ 61124 h 133794"/>
                  <a:gd name="connsiteX10" fmla="*/ 494766 w 494766"/>
                  <a:gd name="connsiteY10" fmla="*/ 61124 h 133794"/>
                  <a:gd name="connsiteX11" fmla="*/ 494766 w 494766"/>
                  <a:gd name="connsiteY11" fmla="*/ 0 h 13379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494766" h="133794">
                    <a:moveTo>
                      <a:pt x="494766" y="0"/>
                    </a:moveTo>
                    <a:cubicBezTo>
                      <a:pt x="482993" y="32575"/>
                      <a:pt x="368960" y="62991"/>
                      <a:pt x="213943" y="62991"/>
                    </a:cubicBezTo>
                    <a:cubicBezTo>
                      <a:pt x="156121" y="62991"/>
                      <a:pt x="104660" y="59080"/>
                      <a:pt x="62001" y="52438"/>
                    </a:cubicBezTo>
                    <a:lnTo>
                      <a:pt x="61950" y="57949"/>
                    </a:lnTo>
                    <a:lnTo>
                      <a:pt x="10667" y="66420"/>
                    </a:lnTo>
                    <a:lnTo>
                      <a:pt x="0" y="91528"/>
                    </a:lnTo>
                    <a:lnTo>
                      <a:pt x="14668" y="112864"/>
                    </a:lnTo>
                    <a:cubicBezTo>
                      <a:pt x="65544" y="125793"/>
                      <a:pt x="136054" y="133794"/>
                      <a:pt x="213943" y="133794"/>
                    </a:cubicBezTo>
                    <a:cubicBezTo>
                      <a:pt x="369049" y="133794"/>
                      <a:pt x="494766" y="102082"/>
                      <a:pt x="494766" y="62991"/>
                    </a:cubicBezTo>
                    <a:cubicBezTo>
                      <a:pt x="494766" y="62357"/>
                      <a:pt x="494703" y="61747"/>
                      <a:pt x="494639" y="61124"/>
                    </a:cubicBezTo>
                    <a:lnTo>
                      <a:pt x="494766" y="61124"/>
                    </a:lnTo>
                    <a:lnTo>
                      <a:pt x="494766" y="0"/>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Calibri" panose="020F0502020204030204" pitchFamily="34" charset="0"/>
                </a:endParaRPr>
              </a:p>
            </p:txBody>
          </p:sp>
          <p:sp>
            <p:nvSpPr>
              <p:cNvPr id="76" name="Freeform 75"/>
              <p:cNvSpPr/>
              <p:nvPr/>
            </p:nvSpPr>
            <p:spPr>
              <a:xfrm>
                <a:off x="5818303" y="4062007"/>
                <a:ext cx="327160" cy="327101"/>
              </a:xfrm>
              <a:custGeom>
                <a:avLst/>
                <a:gdLst>
                  <a:gd name="connsiteX0" fmla="*/ 141770 w 327164"/>
                  <a:gd name="connsiteY0" fmla="*/ 326758 h 327101"/>
                  <a:gd name="connsiteX1" fmla="*/ 182384 w 327164"/>
                  <a:gd name="connsiteY1" fmla="*/ 327101 h 327101"/>
                  <a:gd name="connsiteX2" fmla="*/ 191515 w 327164"/>
                  <a:gd name="connsiteY2" fmla="*/ 277621 h 327101"/>
                  <a:gd name="connsiteX3" fmla="*/ 222668 w 327164"/>
                  <a:gd name="connsiteY3" fmla="*/ 265061 h 327101"/>
                  <a:gd name="connsiteX4" fmla="*/ 263588 w 327164"/>
                  <a:gd name="connsiteY4" fmla="*/ 294335 h 327101"/>
                  <a:gd name="connsiteX5" fmla="*/ 292544 w 327164"/>
                  <a:gd name="connsiteY5" fmla="*/ 265925 h 327101"/>
                  <a:gd name="connsiteX6" fmla="*/ 263994 w 327164"/>
                  <a:gd name="connsiteY6" fmla="*/ 224447 h 327101"/>
                  <a:gd name="connsiteX7" fmla="*/ 277139 w 327164"/>
                  <a:gd name="connsiteY7" fmla="*/ 193522 h 327101"/>
                  <a:gd name="connsiteX8" fmla="*/ 326783 w 327164"/>
                  <a:gd name="connsiteY8" fmla="*/ 185318 h 327101"/>
                  <a:gd name="connsiteX9" fmla="*/ 327164 w 327164"/>
                  <a:gd name="connsiteY9" fmla="*/ 144741 h 327101"/>
                  <a:gd name="connsiteX10" fmla="*/ 277647 w 327164"/>
                  <a:gd name="connsiteY10" fmla="*/ 135610 h 327101"/>
                  <a:gd name="connsiteX11" fmla="*/ 265086 w 327164"/>
                  <a:gd name="connsiteY11" fmla="*/ 104482 h 327101"/>
                  <a:gd name="connsiteX12" fmla="*/ 294385 w 327164"/>
                  <a:gd name="connsiteY12" fmla="*/ 63525 h 327101"/>
                  <a:gd name="connsiteX13" fmla="*/ 265950 w 327164"/>
                  <a:gd name="connsiteY13" fmla="*/ 34569 h 327101"/>
                  <a:gd name="connsiteX14" fmla="*/ 224497 w 327164"/>
                  <a:gd name="connsiteY14" fmla="*/ 63119 h 327101"/>
                  <a:gd name="connsiteX15" fmla="*/ 193611 w 327164"/>
                  <a:gd name="connsiteY15" fmla="*/ 49987 h 327101"/>
                  <a:gd name="connsiteX16" fmla="*/ 185368 w 327164"/>
                  <a:gd name="connsiteY16" fmla="*/ 343 h 327101"/>
                  <a:gd name="connsiteX17" fmla="*/ 144767 w 327164"/>
                  <a:gd name="connsiteY17" fmla="*/ 0 h 327101"/>
                  <a:gd name="connsiteX18" fmla="*/ 135661 w 327164"/>
                  <a:gd name="connsiteY18" fmla="*/ 49479 h 327101"/>
                  <a:gd name="connsiteX19" fmla="*/ 104507 w 327164"/>
                  <a:gd name="connsiteY19" fmla="*/ 62014 h 327101"/>
                  <a:gd name="connsiteX20" fmla="*/ 63563 w 327164"/>
                  <a:gd name="connsiteY20" fmla="*/ 32753 h 327101"/>
                  <a:gd name="connsiteX21" fmla="*/ 34619 w 327164"/>
                  <a:gd name="connsiteY21" fmla="*/ 61163 h 327101"/>
                  <a:gd name="connsiteX22" fmla="*/ 63169 w 327164"/>
                  <a:gd name="connsiteY22" fmla="*/ 102641 h 327101"/>
                  <a:gd name="connsiteX23" fmla="*/ 50063 w 327164"/>
                  <a:gd name="connsiteY23" fmla="*/ 133540 h 327101"/>
                  <a:gd name="connsiteX24" fmla="*/ 355 w 327164"/>
                  <a:gd name="connsiteY24" fmla="*/ 141795 h 327101"/>
                  <a:gd name="connsiteX25" fmla="*/ 0 w 327164"/>
                  <a:gd name="connsiteY25" fmla="*/ 182359 h 327101"/>
                  <a:gd name="connsiteX26" fmla="*/ 49529 w 327164"/>
                  <a:gd name="connsiteY26" fmla="*/ 191465 h 327101"/>
                  <a:gd name="connsiteX27" fmla="*/ 62064 w 327164"/>
                  <a:gd name="connsiteY27" fmla="*/ 222593 h 327101"/>
                  <a:gd name="connsiteX28" fmla="*/ 32791 w 327164"/>
                  <a:gd name="connsiteY28" fmla="*/ 263537 h 327101"/>
                  <a:gd name="connsiteX29" fmla="*/ 61201 w 327164"/>
                  <a:gd name="connsiteY29" fmla="*/ 292481 h 327101"/>
                  <a:gd name="connsiteX30" fmla="*/ 102679 w 327164"/>
                  <a:gd name="connsiteY30" fmla="*/ 263956 h 327101"/>
                  <a:gd name="connsiteX31" fmla="*/ 133565 w 327164"/>
                  <a:gd name="connsiteY31" fmla="*/ 277037 h 327101"/>
                  <a:gd name="connsiteX32" fmla="*/ 141770 w 327164"/>
                  <a:gd name="connsiteY32" fmla="*/ 326758 h 32710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Lst>
                <a:rect l="l" t="t" r="r" b="b"/>
                <a:pathLst>
                  <a:path w="327164" h="327101">
                    <a:moveTo>
                      <a:pt x="141770" y="326758"/>
                    </a:moveTo>
                    <a:lnTo>
                      <a:pt x="182384" y="327101"/>
                    </a:lnTo>
                    <a:lnTo>
                      <a:pt x="191515" y="277621"/>
                    </a:lnTo>
                    <a:lnTo>
                      <a:pt x="222668" y="265061"/>
                    </a:lnTo>
                    <a:lnTo>
                      <a:pt x="263588" y="294335"/>
                    </a:lnTo>
                    <a:lnTo>
                      <a:pt x="292544" y="265925"/>
                    </a:lnTo>
                    <a:lnTo>
                      <a:pt x="263994" y="224447"/>
                    </a:lnTo>
                    <a:lnTo>
                      <a:pt x="277139" y="193522"/>
                    </a:lnTo>
                    <a:lnTo>
                      <a:pt x="326783" y="185318"/>
                    </a:lnTo>
                    <a:lnTo>
                      <a:pt x="327164" y="144741"/>
                    </a:lnTo>
                    <a:lnTo>
                      <a:pt x="277647" y="135610"/>
                    </a:lnTo>
                    <a:lnTo>
                      <a:pt x="265086" y="104482"/>
                    </a:lnTo>
                    <a:lnTo>
                      <a:pt x="294385" y="63525"/>
                    </a:lnTo>
                    <a:lnTo>
                      <a:pt x="265950" y="34569"/>
                    </a:lnTo>
                    <a:lnTo>
                      <a:pt x="224497" y="63119"/>
                    </a:lnTo>
                    <a:lnTo>
                      <a:pt x="193611" y="49987"/>
                    </a:lnTo>
                    <a:lnTo>
                      <a:pt x="185368" y="343"/>
                    </a:lnTo>
                    <a:lnTo>
                      <a:pt x="144767" y="0"/>
                    </a:lnTo>
                    <a:lnTo>
                      <a:pt x="135661" y="49479"/>
                    </a:lnTo>
                    <a:lnTo>
                      <a:pt x="104507" y="62014"/>
                    </a:lnTo>
                    <a:lnTo>
                      <a:pt x="63563" y="32753"/>
                    </a:lnTo>
                    <a:lnTo>
                      <a:pt x="34619" y="61163"/>
                    </a:lnTo>
                    <a:lnTo>
                      <a:pt x="63169" y="102641"/>
                    </a:lnTo>
                    <a:lnTo>
                      <a:pt x="50063" y="133540"/>
                    </a:lnTo>
                    <a:lnTo>
                      <a:pt x="355" y="141795"/>
                    </a:lnTo>
                    <a:lnTo>
                      <a:pt x="0" y="182359"/>
                    </a:lnTo>
                    <a:lnTo>
                      <a:pt x="49529" y="191465"/>
                    </a:lnTo>
                    <a:lnTo>
                      <a:pt x="62064" y="222593"/>
                    </a:lnTo>
                    <a:lnTo>
                      <a:pt x="32791" y="263537"/>
                    </a:lnTo>
                    <a:lnTo>
                      <a:pt x="61201" y="292481"/>
                    </a:lnTo>
                    <a:lnTo>
                      <a:pt x="102679" y="263956"/>
                    </a:lnTo>
                    <a:lnTo>
                      <a:pt x="133565" y="277037"/>
                    </a:lnTo>
                    <a:lnTo>
                      <a:pt x="141770" y="326758"/>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Calibri" panose="020F0502020204030204" pitchFamily="34" charset="0"/>
                </a:endParaRPr>
              </a:p>
            </p:txBody>
          </p:sp>
          <p:sp>
            <p:nvSpPr>
              <p:cNvPr id="77" name="Freeform 3"/>
              <p:cNvSpPr/>
              <p:nvPr/>
            </p:nvSpPr>
            <p:spPr>
              <a:xfrm>
                <a:off x="5935878" y="4176423"/>
                <a:ext cx="95745" cy="95744"/>
              </a:xfrm>
              <a:custGeom>
                <a:avLst/>
                <a:gdLst>
                  <a:gd name="connsiteX0" fmla="*/ 47866 w 95745"/>
                  <a:gd name="connsiteY0" fmla="*/ 95745 h 95744"/>
                  <a:gd name="connsiteX1" fmla="*/ 0 w 95745"/>
                  <a:gd name="connsiteY1" fmla="*/ 47853 h 95744"/>
                  <a:gd name="connsiteX2" fmla="*/ 47866 w 95745"/>
                  <a:gd name="connsiteY2" fmla="*/ 0 h 95744"/>
                  <a:gd name="connsiteX3" fmla="*/ 95745 w 95745"/>
                  <a:gd name="connsiteY3" fmla="*/ 47853 h 95744"/>
                  <a:gd name="connsiteX4" fmla="*/ 47866 w 95745"/>
                  <a:gd name="connsiteY4" fmla="*/ 95745 h 9574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5745" h="95744">
                    <a:moveTo>
                      <a:pt x="47866" y="95745"/>
                    </a:moveTo>
                    <a:cubicBezTo>
                      <a:pt x="21425" y="95745"/>
                      <a:pt x="0" y="74307"/>
                      <a:pt x="0" y="47853"/>
                    </a:cubicBezTo>
                    <a:cubicBezTo>
                      <a:pt x="0" y="21412"/>
                      <a:pt x="21425" y="0"/>
                      <a:pt x="47866" y="0"/>
                    </a:cubicBezTo>
                    <a:cubicBezTo>
                      <a:pt x="74307" y="0"/>
                      <a:pt x="95745" y="21412"/>
                      <a:pt x="95745" y="47853"/>
                    </a:cubicBezTo>
                    <a:cubicBezTo>
                      <a:pt x="95745" y="74307"/>
                      <a:pt x="74307" y="95745"/>
                      <a:pt x="47866" y="95745"/>
                    </a:cubicBezTo>
                  </a:path>
                </a:pathLst>
              </a:custGeom>
              <a:solidFill>
                <a:schemeClr val="bg2">
                  <a:lumMod val="2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Calibri" panose="020F0502020204030204" pitchFamily="34" charset="0"/>
                </a:endParaRPr>
              </a:p>
            </p:txBody>
          </p:sp>
        </p:grpSp>
      </p:grpSp>
      <p:sp>
        <p:nvSpPr>
          <p:cNvPr id="137" name="Title 136"/>
          <p:cNvSpPr>
            <a:spLocks noGrp="1"/>
          </p:cNvSpPr>
          <p:nvPr>
            <p:ph type="title"/>
          </p:nvPr>
        </p:nvSpPr>
        <p:spPr/>
        <p:txBody>
          <a:bodyPr/>
          <a:lstStyle/>
          <a:p>
            <a:endParaRPr lang="en-US"/>
          </a:p>
        </p:txBody>
      </p:sp>
    </p:spTree>
    <p:extLst>
      <p:ext uri="{BB962C8B-B14F-4D97-AF65-F5344CB8AC3E}">
        <p14:creationId xmlns:p14="http://schemas.microsoft.com/office/powerpoint/2010/main" val="319298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5"/>
                                        </p:tgtEl>
                                        <p:attrNameLst>
                                          <p:attrName>ppt_w</p:attrName>
                                        </p:attrNameLst>
                                      </p:cBhvr>
                                      <p:tavLst>
                                        <p:tav tm="0">
                                          <p:val>
                                            <p:strVal val="ppt_w"/>
                                          </p:val>
                                        </p:tav>
                                        <p:tav tm="100000">
                                          <p:val>
                                            <p:fltVal val="0"/>
                                          </p:val>
                                        </p:tav>
                                      </p:tavLst>
                                    </p:anim>
                                    <p:anim calcmode="lin" valueType="num">
                                      <p:cBhvr>
                                        <p:cTn id="7" dur="1000"/>
                                        <p:tgtEl>
                                          <p:spTgt spid="55"/>
                                        </p:tgtEl>
                                        <p:attrNameLst>
                                          <p:attrName>ppt_h</p:attrName>
                                        </p:attrNameLst>
                                      </p:cBhvr>
                                      <p:tavLst>
                                        <p:tav tm="0">
                                          <p:val>
                                            <p:strVal val="ppt_h"/>
                                          </p:val>
                                        </p:tav>
                                        <p:tav tm="100000">
                                          <p:val>
                                            <p:fltVal val="0"/>
                                          </p:val>
                                        </p:tav>
                                      </p:tavLst>
                                    </p:anim>
                                    <p:animEffect transition="out" filter="fade">
                                      <p:cBhvr>
                                        <p:cTn id="8" dur="1000"/>
                                        <p:tgtEl>
                                          <p:spTgt spid="55"/>
                                        </p:tgtEl>
                                      </p:cBhvr>
                                    </p:animEffect>
                                    <p:set>
                                      <p:cBhvr>
                                        <p:cTn id="9" dur="1" fill="hold">
                                          <p:stCondLst>
                                            <p:cond delay="999"/>
                                          </p:stCondLst>
                                        </p:cTn>
                                        <p:tgtEl>
                                          <p:spTgt spid="55"/>
                                        </p:tgtEl>
                                        <p:attrNameLst>
                                          <p:attrName>style.visibility</p:attrName>
                                        </p:attrNameLst>
                                      </p:cBhvr>
                                      <p:to>
                                        <p:strVal val="hidden"/>
                                      </p:to>
                                    </p:set>
                                  </p:childTnLst>
                                </p:cTn>
                              </p:par>
                              <p:par>
                                <p:cTn id="10" presetID="53" presetClass="entr" presetSubtype="16" fill="hold" nodeType="withEffect">
                                  <p:stCondLst>
                                    <p:cond delay="500"/>
                                  </p:stCondLst>
                                  <p:childTnLst>
                                    <p:set>
                                      <p:cBhvr>
                                        <p:cTn id="11" dur="1" fill="hold">
                                          <p:stCondLst>
                                            <p:cond delay="0"/>
                                          </p:stCondLst>
                                        </p:cTn>
                                        <p:tgtEl>
                                          <p:spTgt spid="54"/>
                                        </p:tgtEl>
                                        <p:attrNameLst>
                                          <p:attrName>style.visibility</p:attrName>
                                        </p:attrNameLst>
                                      </p:cBhvr>
                                      <p:to>
                                        <p:strVal val="visible"/>
                                      </p:to>
                                    </p:set>
                                    <p:anim calcmode="lin" valueType="num">
                                      <p:cBhvr>
                                        <p:cTn id="12" dur="500" fill="hold"/>
                                        <p:tgtEl>
                                          <p:spTgt spid="54"/>
                                        </p:tgtEl>
                                        <p:attrNameLst>
                                          <p:attrName>ppt_w</p:attrName>
                                        </p:attrNameLst>
                                      </p:cBhvr>
                                      <p:tavLst>
                                        <p:tav tm="0">
                                          <p:val>
                                            <p:fltVal val="0"/>
                                          </p:val>
                                        </p:tav>
                                        <p:tav tm="100000">
                                          <p:val>
                                            <p:strVal val="#ppt_w"/>
                                          </p:val>
                                        </p:tav>
                                      </p:tavLst>
                                    </p:anim>
                                    <p:anim calcmode="lin" valueType="num">
                                      <p:cBhvr>
                                        <p:cTn id="13" dur="500" fill="hold"/>
                                        <p:tgtEl>
                                          <p:spTgt spid="54"/>
                                        </p:tgtEl>
                                        <p:attrNameLst>
                                          <p:attrName>ppt_h</p:attrName>
                                        </p:attrNameLst>
                                      </p:cBhvr>
                                      <p:tavLst>
                                        <p:tav tm="0">
                                          <p:val>
                                            <p:fltVal val="0"/>
                                          </p:val>
                                        </p:tav>
                                        <p:tav tm="100000">
                                          <p:val>
                                            <p:strVal val="#ppt_h"/>
                                          </p:val>
                                        </p:tav>
                                      </p:tavLst>
                                    </p:anim>
                                    <p:animEffect transition="in" filter="fade">
                                      <p:cBhvr>
                                        <p:cTn id="14" dur="500"/>
                                        <p:tgtEl>
                                          <p:spTgt spid="54"/>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descr="271864_l_srgb_s_gl.jpg"/>
          <p:cNvPicPr>
            <a:picLocks noChangeAspect="1"/>
          </p:cNvPicPr>
          <p:nvPr>
            <p:custDataLst>
              <p:tags r:id="rId1"/>
            </p:custDataLst>
          </p:nvPr>
        </p:nvPicPr>
        <p:blipFill>
          <a:blip r:embed="rId4" cstate="print"/>
          <a:srcRect t="19063" b="19062"/>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ltLang="ko-KR" cap="all" dirty="0" smtClean="0">
                <a:solidFill>
                  <a:schemeClr val="bg1"/>
                </a:solidFill>
                <a:latin typeface="Calibri" pitchFamily="34" charset="0"/>
                <a:cs typeface="Calibri" pitchFamily="34" charset="0"/>
              </a:rPr>
              <a:t>Meet </a:t>
            </a:r>
            <a:r>
              <a:rPr lang="en-US" altLang="ko-KR" cap="all" dirty="0" smtClean="0">
                <a:solidFill>
                  <a:schemeClr val="accent1"/>
                </a:solidFill>
                <a:latin typeface="Calibri" pitchFamily="34" charset="0"/>
                <a:cs typeface="Calibri" pitchFamily="34" charset="0"/>
              </a:rPr>
              <a:t>SAP HANA </a:t>
            </a:r>
            <a:r>
              <a:rPr lang="en-US" altLang="ko-KR" cap="all" dirty="0" smtClean="0">
                <a:solidFill>
                  <a:schemeClr val="bg1"/>
                </a:solidFill>
                <a:latin typeface="Calibri" pitchFamily="34" charset="0"/>
                <a:cs typeface="Calibri" pitchFamily="34" charset="0"/>
              </a:rPr>
              <a:t/>
            </a:r>
            <a:br>
              <a:rPr lang="en-US" altLang="ko-KR" cap="all" dirty="0" smtClean="0">
                <a:solidFill>
                  <a:schemeClr val="bg1"/>
                </a:solidFill>
                <a:latin typeface="Calibri" pitchFamily="34" charset="0"/>
                <a:cs typeface="Calibri" pitchFamily="34" charset="0"/>
              </a:rPr>
            </a:br>
            <a:r>
              <a:rPr lang="en-US" altLang="ko-KR" cap="all" dirty="0" smtClean="0">
                <a:solidFill>
                  <a:schemeClr val="bg1"/>
                </a:solidFill>
                <a:latin typeface="Calibri" pitchFamily="34" charset="0"/>
                <a:cs typeface="Calibri" pitchFamily="34" charset="0"/>
              </a:rPr>
              <a:t>In-Memory Appliance</a:t>
            </a:r>
            <a:endParaRPr lang="ko-KR" altLang="en-US" cap="all" dirty="0">
              <a:solidFill>
                <a:schemeClr val="accent1"/>
              </a:solidFill>
              <a:latin typeface="Calibri" pitchFamily="34" charset="0"/>
              <a:cs typeface="Calibri" pitchFamily="34" charset="0"/>
            </a:endParaRPr>
          </a:p>
        </p:txBody>
      </p:sp>
      <p:sp>
        <p:nvSpPr>
          <p:cNvPr id="42" name="TextBox 41"/>
          <p:cNvSpPr txBox="1"/>
          <p:nvPr/>
        </p:nvSpPr>
        <p:spPr>
          <a:xfrm>
            <a:off x="7937507" y="932975"/>
            <a:ext cx="1204913" cy="584776"/>
          </a:xfrm>
          <a:prstGeom prst="rect">
            <a:avLst/>
          </a:prstGeom>
          <a:noFill/>
        </p:spPr>
        <p:txBody>
          <a:bodyPr wrap="square" rtlCol="0">
            <a:spAutoFit/>
          </a:bodyPr>
          <a:lstStyle/>
          <a:p>
            <a:pPr algn="ctr" fontAlgn="base">
              <a:spcBef>
                <a:spcPct val="50000"/>
              </a:spcBef>
              <a:spcAft>
                <a:spcPct val="0"/>
              </a:spcAft>
              <a:buClr>
                <a:srgbClr val="F0AB00"/>
              </a:buClr>
              <a:buSzPct val="80000"/>
            </a:pPr>
            <a:r>
              <a:rPr lang="en-US" altLang="ko-KR" sz="1600" b="1" kern="0" dirty="0" smtClean="0">
                <a:latin typeface="Calibri" pitchFamily="34" charset="0"/>
                <a:ea typeface="Arial Unicode MS" pitchFamily="34" charset="-128"/>
                <a:cs typeface="Calibri" pitchFamily="34" charset="0"/>
              </a:rPr>
              <a:t>HW Stack Layer</a:t>
            </a:r>
            <a:endParaRPr lang="ko-KR" altLang="en-US" sz="1600" b="1" kern="0" dirty="0" smtClean="0">
              <a:latin typeface="Calibri" pitchFamily="34" charset="0"/>
              <a:ea typeface="Arial Unicode MS" pitchFamily="34" charset="-128"/>
              <a:cs typeface="Calibri" pitchFamily="34" charset="0"/>
            </a:endParaRPr>
          </a:p>
        </p:txBody>
      </p:sp>
      <p:grpSp>
        <p:nvGrpSpPr>
          <p:cNvPr id="3" name="Group 74"/>
          <p:cNvGrpSpPr/>
          <p:nvPr/>
        </p:nvGrpSpPr>
        <p:grpSpPr>
          <a:xfrm>
            <a:off x="8071104" y="4063929"/>
            <a:ext cx="940428" cy="723883"/>
            <a:chOff x="8119872" y="4515474"/>
            <a:chExt cx="940428" cy="804314"/>
          </a:xfrm>
        </p:grpSpPr>
        <p:pic>
          <p:nvPicPr>
            <p:cNvPr id="76" name="Picture 10" descr="Application Server"/>
            <p:cNvPicPr>
              <a:picLocks noChangeAspect="1" noChangeArrowheads="1"/>
            </p:cNvPicPr>
            <p:nvPr/>
          </p:nvPicPr>
          <p:blipFill>
            <a:blip r:embed="rId5" cstate="screen"/>
            <a:srcRect/>
            <a:stretch>
              <a:fillRect/>
            </a:stretch>
          </p:blipFill>
          <p:spPr bwMode="auto">
            <a:xfrm>
              <a:off x="8119872" y="4515474"/>
              <a:ext cx="446652" cy="804314"/>
            </a:xfrm>
            <a:prstGeom prst="rect">
              <a:avLst/>
            </a:prstGeom>
            <a:noFill/>
            <a:ln w="9525">
              <a:noFill/>
              <a:miter lim="800000"/>
              <a:headEnd/>
              <a:tailEnd/>
            </a:ln>
          </p:spPr>
        </p:pic>
        <p:pic>
          <p:nvPicPr>
            <p:cNvPr id="77" name="Picture 10" descr="Application Server"/>
            <p:cNvPicPr>
              <a:picLocks noChangeAspect="1" noChangeArrowheads="1"/>
            </p:cNvPicPr>
            <p:nvPr/>
          </p:nvPicPr>
          <p:blipFill>
            <a:blip r:embed="rId5" cstate="screen"/>
            <a:srcRect/>
            <a:stretch>
              <a:fillRect/>
            </a:stretch>
          </p:blipFill>
          <p:spPr bwMode="auto">
            <a:xfrm>
              <a:off x="8613648" y="4515474"/>
              <a:ext cx="446652" cy="804314"/>
            </a:xfrm>
            <a:prstGeom prst="rect">
              <a:avLst/>
            </a:prstGeom>
            <a:noFill/>
            <a:ln w="9525">
              <a:noFill/>
              <a:miter lim="800000"/>
              <a:headEnd/>
              <a:tailEnd/>
            </a:ln>
          </p:spPr>
        </p:pic>
      </p:grpSp>
      <p:grpSp>
        <p:nvGrpSpPr>
          <p:cNvPr id="4" name="Group 77"/>
          <p:cNvGrpSpPr/>
          <p:nvPr/>
        </p:nvGrpSpPr>
        <p:grpSpPr>
          <a:xfrm>
            <a:off x="8071676" y="3493458"/>
            <a:ext cx="940428" cy="723883"/>
            <a:chOff x="8119872" y="4515474"/>
            <a:chExt cx="940428" cy="804314"/>
          </a:xfrm>
        </p:grpSpPr>
        <p:pic>
          <p:nvPicPr>
            <p:cNvPr id="84" name="Picture 10" descr="Application Server"/>
            <p:cNvPicPr>
              <a:picLocks noChangeAspect="1" noChangeArrowheads="1"/>
            </p:cNvPicPr>
            <p:nvPr/>
          </p:nvPicPr>
          <p:blipFill>
            <a:blip r:embed="rId5" cstate="screen"/>
            <a:srcRect/>
            <a:stretch>
              <a:fillRect/>
            </a:stretch>
          </p:blipFill>
          <p:spPr bwMode="auto">
            <a:xfrm>
              <a:off x="8119872" y="4515474"/>
              <a:ext cx="446652" cy="804314"/>
            </a:xfrm>
            <a:prstGeom prst="rect">
              <a:avLst/>
            </a:prstGeom>
            <a:noFill/>
            <a:ln w="9525">
              <a:noFill/>
              <a:miter lim="800000"/>
              <a:headEnd/>
              <a:tailEnd/>
            </a:ln>
          </p:spPr>
        </p:pic>
        <p:pic>
          <p:nvPicPr>
            <p:cNvPr id="87" name="Picture 10" descr="Application Server"/>
            <p:cNvPicPr>
              <a:picLocks noChangeAspect="1" noChangeArrowheads="1"/>
            </p:cNvPicPr>
            <p:nvPr/>
          </p:nvPicPr>
          <p:blipFill>
            <a:blip r:embed="rId5" cstate="screen"/>
            <a:srcRect/>
            <a:stretch>
              <a:fillRect/>
            </a:stretch>
          </p:blipFill>
          <p:spPr bwMode="auto">
            <a:xfrm>
              <a:off x="8613648" y="4515474"/>
              <a:ext cx="446652" cy="804314"/>
            </a:xfrm>
            <a:prstGeom prst="rect">
              <a:avLst/>
            </a:prstGeom>
            <a:noFill/>
            <a:ln w="9525">
              <a:noFill/>
              <a:miter lim="800000"/>
              <a:headEnd/>
              <a:tailEnd/>
            </a:ln>
          </p:spPr>
        </p:pic>
      </p:grpSp>
      <p:grpSp>
        <p:nvGrpSpPr>
          <p:cNvPr id="5" name="Group 99"/>
          <p:cNvGrpSpPr/>
          <p:nvPr/>
        </p:nvGrpSpPr>
        <p:grpSpPr>
          <a:xfrm>
            <a:off x="8028765" y="1606124"/>
            <a:ext cx="1036683" cy="851003"/>
            <a:chOff x="8028758" y="1784578"/>
            <a:chExt cx="1036683" cy="945559"/>
          </a:xfrm>
        </p:grpSpPr>
        <p:sp>
          <p:nvSpPr>
            <p:cNvPr id="96" name="Cloud 95"/>
            <p:cNvSpPr/>
            <p:nvPr/>
          </p:nvSpPr>
          <p:spPr bwMode="gray">
            <a:xfrm>
              <a:off x="8028758" y="1784578"/>
              <a:ext cx="1036683" cy="945559"/>
            </a:xfrm>
            <a:prstGeom prst="cloud">
              <a:avLst/>
            </a:prstGeom>
            <a:solidFill>
              <a:schemeClr val="bg1"/>
            </a:solidFill>
            <a:ln w="6350" algn="ctr">
              <a:solidFill>
                <a:schemeClr val="bg2">
                  <a:lumMod val="50000"/>
                </a:schemeClr>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sz="1600" b="0" i="0" u="none" strike="noStrike" kern="0" cap="none" spc="0" normalizeH="0" baseline="0" noProof="0" dirty="0" smtClean="0">
                <a:ln>
                  <a:noFill/>
                </a:ln>
                <a:effectLst/>
                <a:uLnTx/>
                <a:uFillTx/>
                <a:latin typeface="Calibri" pitchFamily="34" charset="0"/>
                <a:ea typeface="Arial Unicode MS" pitchFamily="34" charset="-128"/>
                <a:cs typeface="Calibri" pitchFamily="34" charset="0"/>
              </a:endParaRPr>
            </a:p>
          </p:txBody>
        </p:sp>
        <p:sp>
          <p:nvSpPr>
            <p:cNvPr id="99" name="TextBox 98"/>
            <p:cNvSpPr txBox="1"/>
            <p:nvPr/>
          </p:nvSpPr>
          <p:spPr>
            <a:xfrm>
              <a:off x="8132953" y="2024742"/>
              <a:ext cx="826481" cy="478763"/>
            </a:xfrm>
            <a:prstGeom prst="rect">
              <a:avLst/>
            </a:prstGeom>
            <a:noFill/>
          </p:spPr>
          <p:txBody>
            <a:bodyPr wrap="none" rtlCol="0">
              <a:spAutoFit/>
            </a:bodyPr>
            <a:lstStyle/>
            <a:p>
              <a:pPr algn="ctr" fontAlgn="base">
                <a:spcBef>
                  <a:spcPct val="50000"/>
                </a:spcBef>
                <a:spcAft>
                  <a:spcPct val="0"/>
                </a:spcAft>
                <a:buClr>
                  <a:srgbClr val="F0AB00"/>
                </a:buClr>
                <a:buSzPct val="80000"/>
              </a:pPr>
              <a:r>
                <a:rPr lang="en-US" altLang="ko-KR" sz="1100" b="1" kern="0" dirty="0" smtClean="0">
                  <a:latin typeface="Calibri" pitchFamily="34" charset="0"/>
                  <a:ea typeface="Arial Unicode MS" pitchFamily="34" charset="-128"/>
                  <a:cs typeface="Calibri" pitchFamily="34" charset="0"/>
                </a:rPr>
                <a:t>Cloud</a:t>
              </a:r>
              <a:br>
                <a:rPr lang="en-US" altLang="ko-KR" sz="1100" b="1" kern="0" dirty="0" smtClean="0">
                  <a:latin typeface="Calibri" pitchFamily="34" charset="0"/>
                  <a:ea typeface="Arial Unicode MS" pitchFamily="34" charset="-128"/>
                  <a:cs typeface="Calibri" pitchFamily="34" charset="0"/>
                </a:rPr>
              </a:br>
              <a:r>
                <a:rPr lang="en-US" altLang="ko-KR" sz="1100" b="1" kern="0" dirty="0" smtClean="0">
                  <a:latin typeface="Calibri" pitchFamily="34" charset="0"/>
                  <a:ea typeface="Arial Unicode MS" pitchFamily="34" charset="-128"/>
                  <a:cs typeface="Calibri" pitchFamily="34" charset="0"/>
                </a:rPr>
                <a:t>Computing</a:t>
              </a:r>
              <a:endParaRPr lang="ko-KR" altLang="en-US" sz="1100" b="1" kern="0" dirty="0" smtClean="0">
                <a:latin typeface="Calibri" pitchFamily="34" charset="0"/>
                <a:ea typeface="Arial Unicode MS" pitchFamily="34" charset="-128"/>
                <a:cs typeface="Calibri" pitchFamily="34" charset="0"/>
              </a:endParaRPr>
            </a:p>
          </p:txBody>
        </p:sp>
      </p:grpSp>
      <p:sp>
        <p:nvSpPr>
          <p:cNvPr id="41" name="TextBox 40"/>
          <p:cNvSpPr txBox="1"/>
          <p:nvPr/>
        </p:nvSpPr>
        <p:spPr>
          <a:xfrm>
            <a:off x="3141378" y="932974"/>
            <a:ext cx="1678364" cy="338554"/>
          </a:xfrm>
          <a:prstGeom prst="rect">
            <a:avLst/>
          </a:prstGeom>
          <a:noFill/>
        </p:spPr>
        <p:txBody>
          <a:bodyPr wrap="none" rtlCol="0">
            <a:spAutoFit/>
          </a:bodyPr>
          <a:lstStyle/>
          <a:p>
            <a:pPr fontAlgn="base">
              <a:spcBef>
                <a:spcPct val="50000"/>
              </a:spcBef>
              <a:spcAft>
                <a:spcPct val="0"/>
              </a:spcAft>
              <a:buClr>
                <a:srgbClr val="F0AB00"/>
              </a:buClr>
              <a:buSzPct val="80000"/>
            </a:pPr>
            <a:r>
              <a:rPr lang="en-US" altLang="ko-KR" sz="1600" b="1" kern="0" dirty="0" smtClean="0">
                <a:solidFill>
                  <a:schemeClr val="bg1"/>
                </a:solidFill>
                <a:latin typeface="Calibri" pitchFamily="34" charset="0"/>
                <a:ea typeface="Arial Unicode MS" pitchFamily="34" charset="-128"/>
                <a:cs typeface="Calibri" pitchFamily="34" charset="0"/>
              </a:rPr>
              <a:t>Application Layer</a:t>
            </a:r>
            <a:endParaRPr lang="ko-KR" altLang="en-US" sz="1600" b="1" kern="0" dirty="0" smtClean="0">
              <a:solidFill>
                <a:schemeClr val="bg1"/>
              </a:solidFill>
              <a:latin typeface="Calibri" pitchFamily="34" charset="0"/>
              <a:ea typeface="Arial Unicode MS" pitchFamily="34" charset="-128"/>
              <a:cs typeface="Calibri" pitchFamily="34" charset="0"/>
            </a:endParaRPr>
          </a:p>
        </p:txBody>
      </p:sp>
      <p:sp>
        <p:nvSpPr>
          <p:cNvPr id="107" name="Cube 106"/>
          <p:cNvSpPr/>
          <p:nvPr/>
        </p:nvSpPr>
        <p:spPr bwMode="gray">
          <a:xfrm>
            <a:off x="4395216" y="2523173"/>
            <a:ext cx="2172174" cy="1035843"/>
          </a:xfrm>
          <a:prstGeom prst="cube">
            <a:avLst/>
          </a:prstGeom>
          <a:solidFill>
            <a:schemeClr val="accent5">
              <a:lumMod val="75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b="1" kern="0" dirty="0" smtClean="0">
                <a:solidFill>
                  <a:schemeClr val="bg1"/>
                </a:solidFill>
                <a:latin typeface="Calibri" pitchFamily="34" charset="0"/>
                <a:ea typeface="Arial Unicode MS" pitchFamily="34" charset="-128"/>
                <a:cs typeface="Calibri" pitchFamily="34" charset="0"/>
              </a:rPr>
              <a:t>Business Analytics</a:t>
            </a:r>
            <a:endParaRPr kumimoji="0" lang="ko-KR" altLang="en-US" sz="1600" b="1" i="0" u="none" strike="noStrike" kern="0" cap="none" spc="0" normalizeH="0" baseline="0" noProof="0" dirty="0" smtClean="0">
              <a:ln>
                <a:noFill/>
              </a:ln>
              <a:solidFill>
                <a:schemeClr val="bg1"/>
              </a:solidFill>
              <a:effectLst/>
              <a:uLnTx/>
              <a:uFillTx/>
              <a:latin typeface="Calibri" pitchFamily="34" charset="0"/>
              <a:ea typeface="Arial Unicode MS" pitchFamily="34" charset="-128"/>
              <a:cs typeface="Calibri" pitchFamily="34" charset="0"/>
            </a:endParaRPr>
          </a:p>
        </p:txBody>
      </p:sp>
      <p:sp>
        <p:nvSpPr>
          <p:cNvPr id="101" name="Cube 100"/>
          <p:cNvSpPr/>
          <p:nvPr/>
        </p:nvSpPr>
        <p:spPr bwMode="gray">
          <a:xfrm>
            <a:off x="1116222" y="2513856"/>
            <a:ext cx="2742908" cy="1045984"/>
          </a:xfrm>
          <a:prstGeom prst="cube">
            <a:avLst/>
          </a:prstGeom>
          <a:solidFill>
            <a:srgbClr val="002060"/>
          </a:solidFill>
          <a:ln w="6350" algn="ctr">
            <a:noFill/>
            <a:miter lim="800000"/>
            <a:headEnd/>
            <a:tailEnd/>
          </a:ln>
        </p:spPr>
        <p:txBody>
          <a:bodyPr lIns="90000" tIns="0" rIns="90000" bIns="72000" rtlCol="0" anchor="t" anchorCtr="0"/>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b="1" kern="0" dirty="0" smtClean="0">
                <a:solidFill>
                  <a:schemeClr val="bg1"/>
                </a:solidFill>
                <a:latin typeface="Calibri" pitchFamily="34" charset="0"/>
                <a:ea typeface="Arial Unicode MS" pitchFamily="34" charset="-128"/>
                <a:cs typeface="Calibri" pitchFamily="34" charset="0"/>
              </a:rPr>
              <a:t>Business </a:t>
            </a:r>
            <a:br>
              <a:rPr lang="en-US" altLang="ko-KR" sz="1600" b="1" kern="0" dirty="0" smtClean="0">
                <a:solidFill>
                  <a:schemeClr val="bg1"/>
                </a:solidFill>
                <a:latin typeface="Calibri" pitchFamily="34" charset="0"/>
                <a:ea typeface="Arial Unicode MS" pitchFamily="34" charset="-128"/>
                <a:cs typeface="Calibri" pitchFamily="34" charset="0"/>
              </a:rPr>
            </a:br>
            <a:r>
              <a:rPr lang="en-US" altLang="ko-KR" sz="1600" b="1" kern="0" dirty="0" smtClean="0">
                <a:solidFill>
                  <a:schemeClr val="bg1"/>
                </a:solidFill>
                <a:latin typeface="Calibri" pitchFamily="34" charset="0"/>
                <a:ea typeface="Arial Unicode MS" pitchFamily="34" charset="-128"/>
                <a:cs typeface="Calibri" pitchFamily="34" charset="0"/>
              </a:rPr>
              <a:t>Suite</a:t>
            </a:r>
            <a:endParaRPr kumimoji="0" lang="ko-KR" altLang="en-US" sz="1600" b="1" i="0" u="none" strike="noStrike" kern="0" cap="none" spc="0" normalizeH="0" baseline="0" noProof="0" dirty="0" smtClean="0">
              <a:ln>
                <a:noFill/>
              </a:ln>
              <a:solidFill>
                <a:schemeClr val="bg1"/>
              </a:solidFill>
              <a:effectLst/>
              <a:uLnTx/>
              <a:uFillTx/>
              <a:latin typeface="Calibri" pitchFamily="34" charset="0"/>
              <a:ea typeface="Arial Unicode MS" pitchFamily="34" charset="-128"/>
              <a:cs typeface="Calibri" pitchFamily="34" charset="0"/>
            </a:endParaRPr>
          </a:p>
        </p:txBody>
      </p:sp>
      <p:cxnSp>
        <p:nvCxnSpPr>
          <p:cNvPr id="110" name="Straight Connector 109"/>
          <p:cNvCxnSpPr/>
          <p:nvPr/>
        </p:nvCxnSpPr>
        <p:spPr>
          <a:xfrm rot="5400000">
            <a:off x="2397240" y="3597786"/>
            <a:ext cx="180887" cy="1"/>
          </a:xfrm>
          <a:prstGeom prst="line">
            <a:avLst/>
          </a:prstGeom>
          <a:ln w="25400" cap="rnd"/>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bwMode="gray">
          <a:xfrm>
            <a:off x="1332122" y="2915215"/>
            <a:ext cx="546100" cy="241580"/>
          </a:xfrm>
          <a:prstGeom prst="rect">
            <a:avLst/>
          </a:prstGeom>
          <a:solidFill>
            <a:schemeClr val="accent3">
              <a:lumMod val="40000"/>
              <a:lumOff val="60000"/>
            </a:schemeClr>
          </a:solidFill>
          <a:ln w="6350" algn="ctr">
            <a:no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kern="0" dirty="0" smtClean="0">
                <a:latin typeface="Calibri" pitchFamily="34" charset="0"/>
                <a:ea typeface="Arial Unicode MS" pitchFamily="34" charset="-128"/>
                <a:cs typeface="Calibri" pitchFamily="34" charset="0"/>
              </a:rPr>
              <a:t>ERP</a:t>
            </a:r>
            <a:endParaRPr kumimoji="0" lang="ko-KR" altLang="en-US" sz="1600" b="0" i="0" u="none" strike="noStrike" kern="0" cap="none" spc="0" normalizeH="0" baseline="0" noProof="0" dirty="0" smtClean="0">
              <a:ln>
                <a:noFill/>
              </a:ln>
              <a:effectLst/>
              <a:uLnTx/>
              <a:uFillTx/>
              <a:latin typeface="Calibri" pitchFamily="34" charset="0"/>
              <a:ea typeface="Arial Unicode MS" pitchFamily="34" charset="-128"/>
              <a:cs typeface="Calibri" pitchFamily="34" charset="0"/>
            </a:endParaRPr>
          </a:p>
        </p:txBody>
      </p:sp>
      <p:sp>
        <p:nvSpPr>
          <p:cNvPr id="112" name="Rectangle 111"/>
          <p:cNvSpPr/>
          <p:nvPr/>
        </p:nvSpPr>
        <p:spPr bwMode="gray">
          <a:xfrm>
            <a:off x="1319422" y="3225375"/>
            <a:ext cx="546100" cy="241580"/>
          </a:xfrm>
          <a:prstGeom prst="rect">
            <a:avLst/>
          </a:prstGeom>
          <a:solidFill>
            <a:schemeClr val="accent3">
              <a:lumMod val="40000"/>
              <a:lumOff val="60000"/>
            </a:schemeClr>
          </a:solidFill>
          <a:ln w="6350" algn="ctr">
            <a:no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kern="0" dirty="0" smtClean="0">
                <a:latin typeface="Calibri" pitchFamily="34" charset="0"/>
                <a:ea typeface="Arial Unicode MS" pitchFamily="34" charset="-128"/>
                <a:cs typeface="Calibri" pitchFamily="34" charset="0"/>
              </a:rPr>
              <a:t>SCM</a:t>
            </a:r>
            <a:endParaRPr kumimoji="0" lang="ko-KR" altLang="en-US" sz="1600" b="0" i="0" u="none" strike="noStrike" kern="0" cap="none" spc="0" normalizeH="0" baseline="0" noProof="0" dirty="0" smtClean="0">
              <a:ln>
                <a:noFill/>
              </a:ln>
              <a:effectLst/>
              <a:uLnTx/>
              <a:uFillTx/>
              <a:latin typeface="Calibri" pitchFamily="34" charset="0"/>
              <a:ea typeface="Arial Unicode MS" pitchFamily="34" charset="-128"/>
              <a:cs typeface="Calibri" pitchFamily="34" charset="0"/>
            </a:endParaRPr>
          </a:p>
        </p:txBody>
      </p:sp>
      <p:sp>
        <p:nvSpPr>
          <p:cNvPr id="113" name="Rectangle 112"/>
          <p:cNvSpPr/>
          <p:nvPr/>
        </p:nvSpPr>
        <p:spPr bwMode="gray">
          <a:xfrm>
            <a:off x="2074279" y="3225375"/>
            <a:ext cx="546100" cy="241580"/>
          </a:xfrm>
          <a:prstGeom prst="rect">
            <a:avLst/>
          </a:prstGeom>
          <a:solidFill>
            <a:schemeClr val="accent3">
              <a:lumMod val="40000"/>
              <a:lumOff val="60000"/>
            </a:schemeClr>
          </a:solidFill>
          <a:ln w="6350" algn="ctr">
            <a:no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kern="0" dirty="0" smtClean="0">
                <a:latin typeface="Calibri" pitchFamily="34" charset="0"/>
                <a:ea typeface="Arial Unicode MS" pitchFamily="34" charset="-128"/>
                <a:cs typeface="Calibri" pitchFamily="34" charset="0"/>
              </a:rPr>
              <a:t>SRM</a:t>
            </a:r>
            <a:endParaRPr kumimoji="0" lang="ko-KR" altLang="en-US" sz="1600" b="0" i="0" u="none" strike="noStrike" kern="0" cap="none" spc="0" normalizeH="0" baseline="0" noProof="0" dirty="0" smtClean="0">
              <a:ln>
                <a:noFill/>
              </a:ln>
              <a:effectLst/>
              <a:uLnTx/>
              <a:uFillTx/>
              <a:latin typeface="Calibri" pitchFamily="34" charset="0"/>
              <a:ea typeface="Arial Unicode MS" pitchFamily="34" charset="-128"/>
              <a:cs typeface="Calibri" pitchFamily="34" charset="0"/>
            </a:endParaRPr>
          </a:p>
        </p:txBody>
      </p:sp>
      <p:sp>
        <p:nvSpPr>
          <p:cNvPr id="114" name="Rectangle 113"/>
          <p:cNvSpPr/>
          <p:nvPr/>
        </p:nvSpPr>
        <p:spPr bwMode="gray">
          <a:xfrm>
            <a:off x="2829135" y="3225375"/>
            <a:ext cx="546100" cy="241580"/>
          </a:xfrm>
          <a:prstGeom prst="rect">
            <a:avLst/>
          </a:prstGeom>
          <a:solidFill>
            <a:schemeClr val="accent3">
              <a:lumMod val="40000"/>
              <a:lumOff val="60000"/>
            </a:schemeClr>
          </a:solidFill>
          <a:ln w="6350" algn="ctr">
            <a:no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kern="0" dirty="0" smtClean="0">
                <a:latin typeface="Calibri" pitchFamily="34" charset="0"/>
                <a:ea typeface="Arial Unicode MS" pitchFamily="34" charset="-128"/>
                <a:cs typeface="Calibri" pitchFamily="34" charset="0"/>
              </a:rPr>
              <a:t>CRM</a:t>
            </a:r>
            <a:endParaRPr kumimoji="0" lang="ko-KR" altLang="en-US" sz="1600" b="0" i="0" u="none" strike="noStrike" kern="0" cap="none" spc="0" normalizeH="0" baseline="0" noProof="0" dirty="0" smtClean="0">
              <a:ln>
                <a:noFill/>
              </a:ln>
              <a:effectLst/>
              <a:uLnTx/>
              <a:uFillTx/>
              <a:latin typeface="Calibri" pitchFamily="34" charset="0"/>
              <a:ea typeface="Arial Unicode MS" pitchFamily="34" charset="-128"/>
              <a:cs typeface="Calibri" pitchFamily="34" charset="0"/>
            </a:endParaRPr>
          </a:p>
        </p:txBody>
      </p:sp>
      <p:sp>
        <p:nvSpPr>
          <p:cNvPr id="115" name="Rectangle 114"/>
          <p:cNvSpPr/>
          <p:nvPr/>
        </p:nvSpPr>
        <p:spPr bwMode="gray">
          <a:xfrm>
            <a:off x="2829135" y="2915215"/>
            <a:ext cx="546100" cy="241580"/>
          </a:xfrm>
          <a:prstGeom prst="rect">
            <a:avLst/>
          </a:prstGeom>
          <a:solidFill>
            <a:schemeClr val="accent3">
              <a:lumMod val="40000"/>
              <a:lumOff val="60000"/>
            </a:schemeClr>
          </a:solidFill>
          <a:ln w="6350" algn="ctr">
            <a:no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kern="0" noProof="0" dirty="0" smtClean="0">
                <a:latin typeface="Calibri" pitchFamily="34" charset="0"/>
                <a:ea typeface="Arial Unicode MS" pitchFamily="34" charset="-128"/>
                <a:cs typeface="Calibri" pitchFamily="34" charset="0"/>
              </a:rPr>
              <a:t>PLM</a:t>
            </a:r>
            <a:endParaRPr kumimoji="0" lang="ko-KR" altLang="en-US" sz="1600" b="0" i="0" u="none" strike="noStrike" kern="0" cap="none" spc="0" normalizeH="0" baseline="0" noProof="0" dirty="0" smtClean="0">
              <a:ln>
                <a:noFill/>
              </a:ln>
              <a:effectLst/>
              <a:uLnTx/>
              <a:uFillTx/>
              <a:latin typeface="Calibri" pitchFamily="34" charset="0"/>
              <a:ea typeface="Arial Unicode MS" pitchFamily="34" charset="-128"/>
              <a:cs typeface="Calibri" pitchFamily="34" charset="0"/>
            </a:endParaRPr>
          </a:p>
        </p:txBody>
      </p:sp>
      <p:sp>
        <p:nvSpPr>
          <p:cNvPr id="43" name="TextBox 42"/>
          <p:cNvSpPr txBox="1"/>
          <p:nvPr/>
        </p:nvSpPr>
        <p:spPr>
          <a:xfrm>
            <a:off x="1450849" y="2509860"/>
            <a:ext cx="1944237" cy="276999"/>
          </a:xfrm>
          <a:prstGeom prst="rect">
            <a:avLst/>
          </a:prstGeom>
          <a:noFill/>
        </p:spPr>
        <p:txBody>
          <a:bodyPr wrap="none" rtlCol="0">
            <a:spAutoFit/>
          </a:bodyPr>
          <a:lstStyle/>
          <a:p>
            <a:pPr fontAlgn="base">
              <a:spcBef>
                <a:spcPct val="50000"/>
              </a:spcBef>
              <a:spcAft>
                <a:spcPct val="0"/>
              </a:spcAft>
              <a:buClr>
                <a:srgbClr val="F0AB00"/>
              </a:buClr>
              <a:buSzPct val="80000"/>
            </a:pPr>
            <a:r>
              <a:rPr lang="en-US" altLang="ko-KR" sz="1200" b="1" kern="0" dirty="0" smtClean="0">
                <a:solidFill>
                  <a:schemeClr val="bg1"/>
                </a:solidFill>
                <a:latin typeface="Calibri" pitchFamily="34" charset="0"/>
                <a:ea typeface="Arial Unicode MS" pitchFamily="34" charset="-128"/>
                <a:cs typeface="Calibri" pitchFamily="34" charset="0"/>
              </a:rPr>
              <a:t>System of Business Records</a:t>
            </a:r>
            <a:endParaRPr lang="ko-KR" altLang="en-US" sz="1200" b="1" kern="0" dirty="0" smtClean="0">
              <a:solidFill>
                <a:schemeClr val="bg1"/>
              </a:solidFill>
              <a:latin typeface="Calibri" pitchFamily="34" charset="0"/>
              <a:ea typeface="Arial Unicode MS" pitchFamily="34" charset="-128"/>
              <a:cs typeface="Calibri" pitchFamily="34" charset="0"/>
            </a:endParaRPr>
          </a:p>
        </p:txBody>
      </p:sp>
      <p:sp>
        <p:nvSpPr>
          <p:cNvPr id="44" name="TextBox 43"/>
          <p:cNvSpPr txBox="1"/>
          <p:nvPr/>
        </p:nvSpPr>
        <p:spPr>
          <a:xfrm>
            <a:off x="4663447" y="2509860"/>
            <a:ext cx="1697901" cy="276999"/>
          </a:xfrm>
          <a:prstGeom prst="rect">
            <a:avLst/>
          </a:prstGeom>
          <a:noFill/>
        </p:spPr>
        <p:txBody>
          <a:bodyPr wrap="none" rtlCol="0">
            <a:spAutoFit/>
          </a:bodyPr>
          <a:lstStyle/>
          <a:p>
            <a:pPr fontAlgn="base">
              <a:spcBef>
                <a:spcPct val="50000"/>
              </a:spcBef>
              <a:spcAft>
                <a:spcPct val="0"/>
              </a:spcAft>
              <a:buClr>
                <a:srgbClr val="F0AB00"/>
              </a:buClr>
              <a:buSzPct val="80000"/>
            </a:pPr>
            <a:r>
              <a:rPr lang="en-US" altLang="ko-KR" sz="1200" b="1" kern="0" dirty="0" err="1" smtClean="0">
                <a:solidFill>
                  <a:schemeClr val="bg1"/>
                </a:solidFill>
                <a:latin typeface="Calibri" pitchFamily="34" charset="0"/>
                <a:ea typeface="Arial Unicode MS" pitchFamily="34" charset="-128"/>
                <a:cs typeface="Calibri" pitchFamily="34" charset="0"/>
              </a:rPr>
              <a:t>Sys.of</a:t>
            </a:r>
            <a:r>
              <a:rPr lang="en-US" altLang="ko-KR" sz="1200" b="1" kern="0" dirty="0" smtClean="0">
                <a:solidFill>
                  <a:schemeClr val="bg1"/>
                </a:solidFill>
                <a:latin typeface="Calibri" pitchFamily="34" charset="0"/>
                <a:ea typeface="Arial Unicode MS" pitchFamily="34" charset="-128"/>
                <a:cs typeface="Calibri" pitchFamily="34" charset="0"/>
              </a:rPr>
              <a:t> Biz Improvement</a:t>
            </a:r>
            <a:endParaRPr lang="ko-KR" altLang="en-US" sz="1200" b="1" kern="0" dirty="0" smtClean="0">
              <a:solidFill>
                <a:schemeClr val="bg1"/>
              </a:solidFill>
              <a:latin typeface="Calibri" pitchFamily="34" charset="0"/>
              <a:ea typeface="Arial Unicode MS" pitchFamily="34" charset="-128"/>
              <a:cs typeface="Calibri" pitchFamily="34" charset="0"/>
            </a:endParaRPr>
          </a:p>
        </p:txBody>
      </p:sp>
      <p:cxnSp>
        <p:nvCxnSpPr>
          <p:cNvPr id="78" name="Straight Connector 77"/>
          <p:cNvCxnSpPr/>
          <p:nvPr/>
        </p:nvCxnSpPr>
        <p:spPr>
          <a:xfrm rot="16200000" flipH="1">
            <a:off x="5306592" y="3709853"/>
            <a:ext cx="372124" cy="6249"/>
          </a:xfrm>
          <a:prstGeom prst="line">
            <a:avLst/>
          </a:prstGeom>
          <a:ln w="25400" cap="rnd"/>
        </p:spPr>
        <p:style>
          <a:lnRef idx="1">
            <a:schemeClr val="accent1"/>
          </a:lnRef>
          <a:fillRef idx="0">
            <a:schemeClr val="accent1"/>
          </a:fillRef>
          <a:effectRef idx="0">
            <a:schemeClr val="accent1"/>
          </a:effectRef>
          <a:fontRef idx="minor">
            <a:schemeClr val="tx1"/>
          </a:fontRef>
        </p:style>
      </p:cxnSp>
      <p:grpSp>
        <p:nvGrpSpPr>
          <p:cNvPr id="6" name="Group 155"/>
          <p:cNvGrpSpPr/>
          <p:nvPr/>
        </p:nvGrpSpPr>
        <p:grpSpPr>
          <a:xfrm>
            <a:off x="3450930" y="3636787"/>
            <a:ext cx="4249482" cy="1177242"/>
            <a:chOff x="3450930" y="4040874"/>
            <a:chExt cx="4249482" cy="1308047"/>
          </a:xfrm>
        </p:grpSpPr>
        <p:sp>
          <p:nvSpPr>
            <p:cNvPr id="91" name="Can 90"/>
            <p:cNvSpPr/>
            <p:nvPr/>
          </p:nvSpPr>
          <p:spPr bwMode="gray">
            <a:xfrm>
              <a:off x="4619829" y="4332262"/>
              <a:ext cx="1751891" cy="1016659"/>
            </a:xfrm>
            <a:prstGeom prst="can">
              <a:avLst/>
            </a:prstGeom>
            <a:solidFill>
              <a:schemeClr val="accent1">
                <a:lumMod val="40000"/>
                <a:lumOff val="60000"/>
              </a:schemeClr>
            </a:solidFill>
            <a:ln w="635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r>
                <a:rPr lang="en-US" altLang="ko-KR" sz="1600" b="1" kern="0" dirty="0" smtClean="0">
                  <a:latin typeface="Calibri" pitchFamily="34" charset="0"/>
                  <a:ea typeface="Arial Unicode MS" pitchFamily="34" charset="-128"/>
                  <a:cs typeface="Calibri" pitchFamily="34" charset="0"/>
                </a:rPr>
                <a:t>Data </a:t>
              </a:r>
              <a:br>
                <a:rPr lang="en-US" altLang="ko-KR" sz="1600" b="1" kern="0" dirty="0" smtClean="0">
                  <a:latin typeface="Calibri" pitchFamily="34" charset="0"/>
                  <a:ea typeface="Arial Unicode MS" pitchFamily="34" charset="-128"/>
                  <a:cs typeface="Calibri" pitchFamily="34" charset="0"/>
                </a:rPr>
              </a:br>
              <a:r>
                <a:rPr lang="en-US" altLang="ko-KR" sz="1600" b="1" kern="0" dirty="0" smtClean="0">
                  <a:latin typeface="Calibri" pitchFamily="34" charset="0"/>
                  <a:ea typeface="Arial Unicode MS" pitchFamily="34" charset="-128"/>
                  <a:cs typeface="Calibri" pitchFamily="34" charset="0"/>
                </a:rPr>
                <a:t>Warehouse</a:t>
              </a:r>
              <a:endParaRPr lang="ko-KR" altLang="en-US" sz="1600" b="1" kern="0" dirty="0" smtClean="0">
                <a:latin typeface="Calibri" pitchFamily="34" charset="0"/>
                <a:ea typeface="Arial Unicode MS" pitchFamily="34" charset="-128"/>
                <a:cs typeface="Calibri" pitchFamily="34" charset="0"/>
              </a:endParaRPr>
            </a:p>
          </p:txBody>
        </p:sp>
        <p:sp>
          <p:nvSpPr>
            <p:cNvPr id="92" name="Can 34"/>
            <p:cNvSpPr/>
            <p:nvPr/>
          </p:nvSpPr>
          <p:spPr bwMode="gray">
            <a:xfrm>
              <a:off x="6460461" y="4770815"/>
              <a:ext cx="693976" cy="483163"/>
            </a:xfrm>
            <a:prstGeom prst="can">
              <a:avLst/>
            </a:prstGeom>
            <a:solidFill>
              <a:schemeClr val="accent4">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sz="1200" b="1" i="0" u="none" strike="noStrike" kern="0" cap="none" spc="0" normalizeH="0" baseline="0" noProof="0" dirty="0" smtClean="0">
                  <a:ln>
                    <a:noFill/>
                  </a:ln>
                  <a:effectLst/>
                  <a:uLnTx/>
                  <a:uFillTx/>
                  <a:ea typeface="Arial Unicode MS" pitchFamily="34" charset="-128"/>
                  <a:cs typeface="Arial Unicode MS" pitchFamily="34" charset="-128"/>
                </a:rPr>
                <a:t>Data </a:t>
              </a:r>
              <a:r>
                <a:rPr lang="en-US" altLang="ko-KR" sz="1200" b="1" kern="0" dirty="0" smtClean="0">
                  <a:ea typeface="Arial Unicode MS" pitchFamily="34" charset="-128"/>
                  <a:cs typeface="Arial Unicode MS" pitchFamily="34" charset="-128"/>
                </a:rPr>
                <a:t>Mart</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sp>
          <p:nvSpPr>
            <p:cNvPr id="93" name="Can 34"/>
            <p:cNvSpPr/>
            <p:nvPr/>
          </p:nvSpPr>
          <p:spPr bwMode="gray">
            <a:xfrm>
              <a:off x="6479694" y="4291174"/>
              <a:ext cx="693976" cy="483163"/>
            </a:xfrm>
            <a:prstGeom prst="can">
              <a:avLst/>
            </a:prstGeom>
            <a:solidFill>
              <a:schemeClr val="accent4">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sz="1200" b="1" i="0" u="none" strike="noStrike" kern="0" cap="none" spc="0" normalizeH="0" baseline="0" noProof="0" dirty="0" smtClean="0">
                  <a:ln>
                    <a:noFill/>
                  </a:ln>
                  <a:effectLst/>
                  <a:uLnTx/>
                  <a:uFillTx/>
                  <a:ea typeface="Arial Unicode MS" pitchFamily="34" charset="-128"/>
                  <a:cs typeface="Arial Unicode MS" pitchFamily="34" charset="-128"/>
                </a:rPr>
                <a:t>Data </a:t>
              </a:r>
              <a:r>
                <a:rPr lang="en-US" altLang="ko-KR" sz="1200" b="1" kern="0" dirty="0" smtClean="0">
                  <a:ea typeface="Arial Unicode MS" pitchFamily="34" charset="-128"/>
                  <a:cs typeface="Arial Unicode MS" pitchFamily="34" charset="-128"/>
                </a:rPr>
                <a:t>Cube</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sp>
          <p:nvSpPr>
            <p:cNvPr id="94" name="Can 34"/>
            <p:cNvSpPr/>
            <p:nvPr/>
          </p:nvSpPr>
          <p:spPr bwMode="gray">
            <a:xfrm>
              <a:off x="7004957" y="4336796"/>
              <a:ext cx="693976" cy="483163"/>
            </a:xfrm>
            <a:prstGeom prst="can">
              <a:avLst/>
            </a:prstGeom>
            <a:solidFill>
              <a:schemeClr val="accent4">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sz="1200" b="1" i="0" u="none" strike="noStrike" kern="0" cap="none" spc="0" normalizeH="0" baseline="0" noProof="0" dirty="0" smtClean="0">
                  <a:ln>
                    <a:noFill/>
                  </a:ln>
                  <a:effectLst/>
                  <a:uLnTx/>
                  <a:uFillTx/>
                  <a:ea typeface="Arial Unicode MS" pitchFamily="34" charset="-128"/>
                  <a:cs typeface="Arial Unicode MS" pitchFamily="34" charset="-128"/>
                </a:rPr>
                <a:t>Data </a:t>
              </a:r>
              <a:r>
                <a:rPr lang="en-US" altLang="ko-KR" sz="1200" b="1" kern="0" dirty="0" smtClean="0">
                  <a:ea typeface="Arial Unicode MS" pitchFamily="34" charset="-128"/>
                  <a:cs typeface="Arial Unicode MS" pitchFamily="34" charset="-128"/>
                </a:rPr>
                <a:t>Cubes</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sp>
          <p:nvSpPr>
            <p:cNvPr id="95" name="Can 34"/>
            <p:cNvSpPr/>
            <p:nvPr/>
          </p:nvSpPr>
          <p:spPr bwMode="gray">
            <a:xfrm>
              <a:off x="7006436" y="4841097"/>
              <a:ext cx="693976" cy="483163"/>
            </a:xfrm>
            <a:prstGeom prst="can">
              <a:avLst/>
            </a:prstGeom>
            <a:solidFill>
              <a:schemeClr val="accent4">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sz="1200" b="1" i="0" u="none" strike="noStrike" kern="0" cap="none" spc="0" normalizeH="0" baseline="0" noProof="0" dirty="0" smtClean="0">
                  <a:ln>
                    <a:noFill/>
                  </a:ln>
                  <a:effectLst/>
                  <a:uLnTx/>
                  <a:uFillTx/>
                  <a:ea typeface="Arial Unicode MS" pitchFamily="34" charset="-128"/>
                  <a:cs typeface="Arial Unicode MS" pitchFamily="34" charset="-128"/>
                </a:rPr>
                <a:t>Data </a:t>
              </a:r>
              <a:r>
                <a:rPr lang="en-US" altLang="ko-KR" sz="1200" b="1" kern="0" dirty="0" smtClean="0">
                  <a:ea typeface="Arial Unicode MS" pitchFamily="34" charset="-128"/>
                  <a:cs typeface="Arial Unicode MS" pitchFamily="34" charset="-128"/>
                </a:rPr>
                <a:t>Marts</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sp>
          <p:nvSpPr>
            <p:cNvPr id="97" name="Can 34"/>
            <p:cNvSpPr/>
            <p:nvPr/>
          </p:nvSpPr>
          <p:spPr bwMode="gray">
            <a:xfrm>
              <a:off x="3450930" y="4572301"/>
              <a:ext cx="1056443" cy="405660"/>
            </a:xfrm>
            <a:prstGeom prst="can">
              <a:avLst>
                <a:gd name="adj" fmla="val 502"/>
              </a:avLst>
            </a:prstGeom>
            <a:solidFill>
              <a:schemeClr val="accent4">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sz="1200" b="1" i="0" u="none" strike="noStrike" kern="0" cap="none" spc="0" normalizeH="0" baseline="0" noProof="0" dirty="0" smtClean="0">
                  <a:ln>
                    <a:noFill/>
                  </a:ln>
                  <a:effectLst/>
                  <a:uLnTx/>
                  <a:uFillTx/>
                  <a:ea typeface="Arial Unicode MS" pitchFamily="34" charset="-128"/>
                  <a:cs typeface="Arial Unicode MS" pitchFamily="34" charset="-128"/>
                </a:rPr>
                <a:t>Middle </a:t>
              </a:r>
              <a:r>
                <a:rPr lang="en-US" altLang="ko-KR" sz="1200" b="1" kern="0" dirty="0" smtClean="0">
                  <a:ea typeface="Arial Unicode MS" pitchFamily="34" charset="-128"/>
                  <a:cs typeface="Arial Unicode MS" pitchFamily="34" charset="-128"/>
                </a:rPr>
                <a:t>Ware</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sp>
          <p:nvSpPr>
            <p:cNvPr id="98" name="Can 34"/>
            <p:cNvSpPr/>
            <p:nvPr/>
          </p:nvSpPr>
          <p:spPr bwMode="gray">
            <a:xfrm>
              <a:off x="5042989" y="4040874"/>
              <a:ext cx="911441" cy="367437"/>
            </a:xfrm>
            <a:prstGeom prst="can">
              <a:avLst/>
            </a:prstGeom>
            <a:solidFill>
              <a:schemeClr val="accent4">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200" b="1" kern="0" dirty="0" smtClean="0">
                  <a:ea typeface="Arial Unicode MS" pitchFamily="34" charset="-128"/>
                  <a:cs typeface="Arial Unicode MS" pitchFamily="34" charset="-128"/>
                </a:rPr>
                <a:t>Semantic Layer</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sp>
          <p:nvSpPr>
            <p:cNvPr id="100" name="Can 34"/>
            <p:cNvSpPr/>
            <p:nvPr/>
          </p:nvSpPr>
          <p:spPr bwMode="gray">
            <a:xfrm>
              <a:off x="3456479" y="4890664"/>
              <a:ext cx="1056443" cy="405660"/>
            </a:xfrm>
            <a:prstGeom prst="can">
              <a:avLst>
                <a:gd name="adj" fmla="val 502"/>
              </a:avLst>
            </a:prstGeom>
            <a:solidFill>
              <a:schemeClr val="accent4">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sz="1200" b="1" i="0" u="none" strike="noStrike" kern="0" cap="none" spc="0" normalizeH="0" baseline="0" noProof="0" dirty="0" smtClean="0">
                  <a:ln>
                    <a:noFill/>
                  </a:ln>
                  <a:effectLst/>
                  <a:uLnTx/>
                  <a:uFillTx/>
                  <a:ea typeface="Arial Unicode MS" pitchFamily="34" charset="-128"/>
                  <a:cs typeface="Arial Unicode MS" pitchFamily="34" charset="-128"/>
                </a:rPr>
                <a:t>Middle </a:t>
              </a:r>
              <a:r>
                <a:rPr lang="en-US" altLang="ko-KR" sz="1200" b="1" kern="0" dirty="0" smtClean="0">
                  <a:ea typeface="Arial Unicode MS" pitchFamily="34" charset="-128"/>
                  <a:cs typeface="Arial Unicode MS" pitchFamily="34" charset="-128"/>
                </a:rPr>
                <a:t>Ware</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grpSp>
      <p:grpSp>
        <p:nvGrpSpPr>
          <p:cNvPr id="7" name="Group 184"/>
          <p:cNvGrpSpPr/>
          <p:nvPr/>
        </p:nvGrpSpPr>
        <p:grpSpPr>
          <a:xfrm>
            <a:off x="466314" y="3698430"/>
            <a:ext cx="2934319" cy="895606"/>
            <a:chOff x="466307" y="4109366"/>
            <a:chExt cx="2934319" cy="995118"/>
          </a:xfrm>
        </p:grpSpPr>
        <p:sp>
          <p:nvSpPr>
            <p:cNvPr id="85" name="Can 34"/>
            <p:cNvSpPr/>
            <p:nvPr/>
          </p:nvSpPr>
          <p:spPr bwMode="gray">
            <a:xfrm>
              <a:off x="466307" y="4217195"/>
              <a:ext cx="693976" cy="483163"/>
            </a:xfrm>
            <a:prstGeom prst="can">
              <a:avLst/>
            </a:prstGeom>
            <a:solidFill>
              <a:schemeClr val="accent4">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sz="1200" b="1" i="0" u="none" strike="noStrike" kern="0" cap="none" spc="0" normalizeH="0" baseline="0" noProof="0" dirty="0" smtClean="0">
                  <a:ln>
                    <a:noFill/>
                  </a:ln>
                  <a:effectLst/>
                  <a:uLnTx/>
                  <a:uFillTx/>
                  <a:ea typeface="Arial Unicode MS" pitchFamily="34" charset="-128"/>
                  <a:cs typeface="Arial Unicode MS" pitchFamily="34" charset="-128"/>
                </a:rPr>
                <a:t>ODS </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sp>
          <p:nvSpPr>
            <p:cNvPr id="86" name="Can 34"/>
            <p:cNvSpPr/>
            <p:nvPr/>
          </p:nvSpPr>
          <p:spPr bwMode="gray">
            <a:xfrm>
              <a:off x="618707" y="4344195"/>
              <a:ext cx="693976" cy="483163"/>
            </a:xfrm>
            <a:prstGeom prst="can">
              <a:avLst/>
            </a:prstGeom>
            <a:solidFill>
              <a:schemeClr val="accent4">
                <a:lumMod val="60000"/>
                <a:lumOff val="4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sz="1200" b="1" i="0" u="none" strike="noStrike" kern="0" cap="none" spc="0" normalizeH="0" baseline="0" noProof="0" dirty="0" smtClean="0">
                  <a:ln>
                    <a:noFill/>
                  </a:ln>
                  <a:effectLst/>
                  <a:uLnTx/>
                  <a:uFillTx/>
                  <a:ea typeface="Arial Unicode MS" pitchFamily="34" charset="-128"/>
                  <a:cs typeface="Arial Unicode MS" pitchFamily="34" charset="-128"/>
                </a:rPr>
                <a:t>ODS </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sp>
          <p:nvSpPr>
            <p:cNvPr id="105" name="Can 104"/>
            <p:cNvSpPr/>
            <p:nvPr/>
          </p:nvSpPr>
          <p:spPr bwMode="gray">
            <a:xfrm>
              <a:off x="1565775" y="4109366"/>
              <a:ext cx="1834851" cy="995118"/>
            </a:xfrm>
            <a:prstGeom prst="can">
              <a:avLst/>
            </a:prstGeom>
            <a:solidFill>
              <a:schemeClr val="accent4">
                <a:lumMod val="40000"/>
                <a:lumOff val="60000"/>
              </a:schemeClr>
            </a:solidFill>
            <a:ln w="635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r>
                <a:rPr lang="en-US" altLang="ko-KR" sz="1600" b="1" kern="0" dirty="0" smtClean="0">
                  <a:latin typeface="Calibri" pitchFamily="34" charset="0"/>
                  <a:ea typeface="Arial Unicode MS" pitchFamily="34" charset="-128"/>
                  <a:cs typeface="Calibri" pitchFamily="34" charset="0"/>
                </a:rPr>
                <a:t>ODS</a:t>
              </a:r>
              <a:endParaRPr lang="ko-KR" altLang="en-US" sz="1600" b="1" kern="0" dirty="0" smtClean="0">
                <a:latin typeface="Calibri" pitchFamily="34" charset="0"/>
                <a:ea typeface="Arial Unicode MS" pitchFamily="34" charset="-128"/>
                <a:cs typeface="Calibri" pitchFamily="34" charset="0"/>
              </a:endParaRPr>
            </a:p>
          </p:txBody>
        </p:sp>
      </p:grpSp>
      <p:grpSp>
        <p:nvGrpSpPr>
          <p:cNvPr id="8" name="Group 23"/>
          <p:cNvGrpSpPr/>
          <p:nvPr/>
        </p:nvGrpSpPr>
        <p:grpSpPr>
          <a:xfrm>
            <a:off x="1267969" y="1272145"/>
            <a:ext cx="5295826" cy="1190816"/>
            <a:chOff x="1755648" y="1275760"/>
            <a:chExt cx="5295826" cy="1587755"/>
          </a:xfrm>
        </p:grpSpPr>
        <p:sp>
          <p:nvSpPr>
            <p:cNvPr id="116" name="Rectangle 115"/>
            <p:cNvSpPr/>
            <p:nvPr/>
          </p:nvSpPr>
          <p:spPr bwMode="gray">
            <a:xfrm>
              <a:off x="1755648" y="2081462"/>
              <a:ext cx="5295826" cy="782053"/>
            </a:xfrm>
            <a:prstGeom prst="rect">
              <a:avLst/>
            </a:prstGeom>
            <a:solidFill>
              <a:schemeClr val="accent3">
                <a:lumMod val="20000"/>
                <a:lumOff val="8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b="1" i="0" u="none" strike="noStrike" kern="0" cap="none" spc="0" normalizeH="0" baseline="0" noProof="0" dirty="0" smtClean="0">
                  <a:ln>
                    <a:noFill/>
                  </a:ln>
                  <a:effectLst/>
                  <a:uLnTx/>
                  <a:uFillTx/>
                  <a:ea typeface="Arial Unicode MS" pitchFamily="34" charset="-128"/>
                  <a:cs typeface="Arial Unicode MS" pitchFamily="34" charset="-128"/>
                </a:rPr>
                <a:t>Mobility</a:t>
              </a:r>
            </a:p>
            <a:p>
              <a:pPr marR="0" algn="ctr" defTabSz="914400" eaLnBrk="1" fontAlgn="base" latinLnBrk="0" hangingPunct="1">
                <a:lnSpc>
                  <a:spcPct val="100000"/>
                </a:lnSpc>
                <a:spcAft>
                  <a:spcPct val="0"/>
                </a:spcAft>
                <a:buClr>
                  <a:srgbClr val="F0AB00"/>
                </a:buClr>
                <a:buSzPct val="80000"/>
                <a:tabLst/>
              </a:pPr>
              <a:r>
                <a:rPr lang="en-US" altLang="ko-KR" sz="1200" b="1" kern="0" dirty="0" smtClean="0">
                  <a:ea typeface="Arial Unicode MS" pitchFamily="34" charset="-128"/>
                  <a:cs typeface="Arial Unicode MS" pitchFamily="34" charset="-128"/>
                </a:rPr>
                <a:t>Innovating access to information</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grpSp>
          <p:nvGrpSpPr>
            <p:cNvPr id="9" name="Group 55"/>
            <p:cNvGrpSpPr>
              <a:grpSpLocks/>
            </p:cNvGrpSpPr>
            <p:nvPr/>
          </p:nvGrpSpPr>
          <p:grpSpPr bwMode="auto">
            <a:xfrm>
              <a:off x="3811977" y="1303324"/>
              <a:ext cx="1217184" cy="878181"/>
              <a:chOff x="1713651" y="1441059"/>
              <a:chExt cx="5736082" cy="4143330"/>
            </a:xfrm>
          </p:grpSpPr>
          <p:grpSp>
            <p:nvGrpSpPr>
              <p:cNvPr id="10" name="Group 20"/>
              <p:cNvGrpSpPr/>
              <p:nvPr/>
            </p:nvGrpSpPr>
            <p:grpSpPr>
              <a:xfrm>
                <a:off x="1926237" y="3567659"/>
                <a:ext cx="5426440" cy="2016730"/>
                <a:chOff x="2009634" y="3480052"/>
                <a:chExt cx="5178151" cy="1924453"/>
              </a:xfrm>
              <a:effectLst>
                <a:reflection blurRad="6350" stA="52000" endA="300" endPos="35000" dir="5400000" sy="-100000" algn="bl" rotWithShape="0"/>
              </a:effectLst>
            </p:grpSpPr>
            <p:pic>
              <p:nvPicPr>
                <p:cNvPr id="142" name="Picture 4" descr="\\.psf\Host\Users\eric\Graphic Tank\iPad Large.tif"/>
                <p:cNvPicPr>
                  <a:picLocks noChangeAspect="1" noChangeArrowheads="1"/>
                </p:cNvPicPr>
                <p:nvPr/>
              </p:nvPicPr>
              <p:blipFill>
                <a:blip r:embed="rId6" cstate="screen"/>
                <a:srcRect/>
                <a:stretch>
                  <a:fillRect/>
                </a:stretch>
              </p:blipFill>
              <p:spPr bwMode="auto">
                <a:xfrm rot="16200000">
                  <a:off x="3636484" y="1853204"/>
                  <a:ext cx="1924451" cy="5178151"/>
                </a:xfrm>
                <a:prstGeom prst="rect">
                  <a:avLst/>
                </a:prstGeom>
                <a:noFill/>
              </p:spPr>
            </p:pic>
            <p:pic>
              <p:nvPicPr>
                <p:cNvPr id="143" name="Picture 5" descr="\\.psf\Host\Users\eric\Graphic Tank\Sybase on iPad.PNG"/>
                <p:cNvPicPr>
                  <a:picLocks noChangeAspect="1" noChangeArrowheads="1"/>
                </p:cNvPicPr>
                <p:nvPr/>
              </p:nvPicPr>
              <p:blipFill>
                <a:blip r:embed="rId7" cstate="screen"/>
                <a:srcRect/>
                <a:stretch>
                  <a:fillRect/>
                </a:stretch>
              </p:blipFill>
              <p:spPr bwMode="auto">
                <a:xfrm rot="16200000">
                  <a:off x="3888932" y="2139764"/>
                  <a:ext cx="1451709" cy="4132286"/>
                </a:xfrm>
                <a:prstGeom prst="rect">
                  <a:avLst/>
                </a:prstGeom>
                <a:noFill/>
                <a:effectLst>
                  <a:innerShdw blurRad="114300">
                    <a:prstClr val="black"/>
                  </a:innerShdw>
                </a:effectLst>
              </p:spPr>
            </p:pic>
          </p:grpSp>
          <p:grpSp>
            <p:nvGrpSpPr>
              <p:cNvPr id="11" name="Group 63"/>
              <p:cNvGrpSpPr>
                <a:grpSpLocks/>
              </p:cNvGrpSpPr>
              <p:nvPr/>
            </p:nvGrpSpPr>
            <p:grpSpPr bwMode="auto">
              <a:xfrm>
                <a:off x="1713651" y="1441059"/>
                <a:ext cx="5736082" cy="3670112"/>
                <a:chOff x="1806776" y="1450756"/>
                <a:chExt cx="5473626" cy="3502185"/>
              </a:xfrm>
            </p:grpSpPr>
            <p:pic>
              <p:nvPicPr>
                <p:cNvPr id="140" name="Picture 4" descr="\\.psf\Host\Users\eric\Graphic Tank\iPad Large.tif"/>
                <p:cNvPicPr>
                  <a:picLocks noChangeAspect="1" noChangeArrowheads="1"/>
                </p:cNvPicPr>
                <p:nvPr/>
              </p:nvPicPr>
              <p:blipFill>
                <a:blip r:embed="rId8" cstate="print"/>
                <a:stretch>
                  <a:fillRect/>
                </a:stretch>
              </p:blipFill>
              <p:spPr bwMode="auto">
                <a:xfrm>
                  <a:off x="1806776" y="1450756"/>
                  <a:ext cx="5473626" cy="3502185"/>
                </a:xfrm>
                <a:prstGeom prst="rect">
                  <a:avLst/>
                </a:prstGeom>
                <a:noFill/>
                <a:ln w="9525">
                  <a:noFill/>
                  <a:miter lim="800000"/>
                  <a:headEnd/>
                  <a:tailEnd/>
                </a:ln>
              </p:spPr>
            </p:pic>
            <p:pic>
              <p:nvPicPr>
                <p:cNvPr id="141" name="Picture 5" descr="\\.psf\Host\Users\eric\Graphic Tank\Sybase on iPad.PNG"/>
                <p:cNvPicPr>
                  <a:picLocks noChangeAspect="1" noChangeArrowheads="1"/>
                </p:cNvPicPr>
                <p:nvPr/>
              </p:nvPicPr>
              <p:blipFill>
                <a:blip r:embed="rId9" cstate="screen"/>
                <a:srcRect/>
                <a:stretch>
                  <a:fillRect/>
                </a:stretch>
              </p:blipFill>
              <p:spPr bwMode="auto">
                <a:xfrm rot="16200000">
                  <a:off x="3061431" y="1312264"/>
                  <a:ext cx="3106711" cy="4132286"/>
                </a:xfrm>
                <a:prstGeom prst="rect">
                  <a:avLst/>
                </a:prstGeom>
                <a:noFill/>
                <a:effectLst>
                  <a:innerShdw blurRad="38100">
                    <a:prstClr val="black"/>
                  </a:innerShdw>
                </a:effectLst>
              </p:spPr>
            </p:pic>
          </p:grpSp>
        </p:grpSp>
        <p:grpSp>
          <p:nvGrpSpPr>
            <p:cNvPr id="12" name="Group 39"/>
            <p:cNvGrpSpPr>
              <a:grpSpLocks/>
            </p:cNvGrpSpPr>
            <p:nvPr/>
          </p:nvGrpSpPr>
          <p:grpSpPr bwMode="auto">
            <a:xfrm>
              <a:off x="2522026" y="1275760"/>
              <a:ext cx="431549" cy="933311"/>
              <a:chOff x="470890" y="2439247"/>
              <a:chExt cx="1795015" cy="3886598"/>
            </a:xfrm>
          </p:grpSpPr>
          <p:pic>
            <p:nvPicPr>
              <p:cNvPr id="135" name="Picture 3" descr="\\.psf\Host\Users\eric\Graphic Tank\SmartPhone Blackberry.tif"/>
              <p:cNvPicPr>
                <a:picLocks noChangeAspect="1" noChangeArrowheads="1"/>
              </p:cNvPicPr>
              <p:nvPr/>
            </p:nvPicPr>
            <p:blipFill>
              <a:blip r:embed="rId10" cstate="print"/>
              <a:stretch>
                <a:fillRect/>
              </a:stretch>
            </p:blipFill>
            <p:spPr bwMode="auto">
              <a:xfrm>
                <a:off x="470890" y="2439247"/>
                <a:ext cx="1795015" cy="3886598"/>
              </a:xfrm>
              <a:prstGeom prst="rect">
                <a:avLst/>
              </a:prstGeom>
              <a:noFill/>
              <a:ln w="9525">
                <a:noFill/>
                <a:miter lim="800000"/>
                <a:headEnd/>
                <a:tailEnd/>
              </a:ln>
              <a:effectLst>
                <a:reflection blurRad="6350" stA="19000" endA="300" endPos="35000" dir="5400000" sy="-100000" algn="bl" rotWithShape="0"/>
              </a:effectLst>
            </p:spPr>
          </p:pic>
          <p:pic>
            <p:nvPicPr>
              <p:cNvPr id="136" name="Picture 3"/>
              <p:cNvPicPr>
                <a:picLocks noChangeAspect="1" noChangeArrowheads="1"/>
              </p:cNvPicPr>
              <p:nvPr/>
            </p:nvPicPr>
            <p:blipFill>
              <a:blip r:embed="rId11" cstate="screen"/>
              <a:srcRect/>
              <a:stretch>
                <a:fillRect/>
              </a:stretch>
            </p:blipFill>
            <p:spPr bwMode="auto">
              <a:xfrm>
                <a:off x="644610" y="3131806"/>
                <a:ext cx="1330252" cy="1004929"/>
              </a:xfrm>
              <a:prstGeom prst="rect">
                <a:avLst/>
              </a:prstGeom>
              <a:noFill/>
              <a:effectLst>
                <a:innerShdw blurRad="50800">
                  <a:prstClr val="black"/>
                </a:innerShdw>
              </a:effectLst>
            </p:spPr>
          </p:pic>
          <p:pic>
            <p:nvPicPr>
              <p:cNvPr id="137" name="Picture 3"/>
              <p:cNvPicPr>
                <a:picLocks noChangeAspect="1" noChangeArrowheads="1"/>
              </p:cNvPicPr>
              <p:nvPr/>
            </p:nvPicPr>
            <p:blipFill>
              <a:blip r:embed="rId11" cstate="screen"/>
              <a:srcRect t="46360" b="11787"/>
              <a:stretch>
                <a:fillRect/>
              </a:stretch>
            </p:blipFill>
            <p:spPr bwMode="auto">
              <a:xfrm>
                <a:off x="644610" y="4033705"/>
                <a:ext cx="1330252" cy="420596"/>
              </a:xfrm>
              <a:prstGeom prst="rect">
                <a:avLst/>
              </a:prstGeom>
              <a:noFill/>
              <a:effectLst/>
            </p:spPr>
          </p:pic>
        </p:grpSp>
        <p:grpSp>
          <p:nvGrpSpPr>
            <p:cNvPr id="13" name="Group 71"/>
            <p:cNvGrpSpPr>
              <a:grpSpLocks/>
            </p:cNvGrpSpPr>
            <p:nvPr/>
          </p:nvGrpSpPr>
          <p:grpSpPr bwMode="auto">
            <a:xfrm>
              <a:off x="5910829" y="1311259"/>
              <a:ext cx="456250" cy="862313"/>
              <a:chOff x="2388950" y="2354986"/>
              <a:chExt cx="1156624" cy="2188564"/>
            </a:xfrm>
          </p:grpSpPr>
          <p:pic>
            <p:nvPicPr>
              <p:cNvPr id="133" name="Picture 6" descr="\\.psf\Host\Users\eric\Graphic Tank\iPhone.tif"/>
              <p:cNvPicPr>
                <a:picLocks noChangeAspect="1" noChangeArrowheads="1"/>
              </p:cNvPicPr>
              <p:nvPr/>
            </p:nvPicPr>
            <p:blipFill>
              <a:blip r:embed="rId12" cstate="print"/>
              <a:stretch>
                <a:fillRect/>
              </a:stretch>
            </p:blipFill>
            <p:spPr bwMode="auto">
              <a:xfrm>
                <a:off x="2388950" y="2354986"/>
                <a:ext cx="1156624" cy="2188564"/>
              </a:xfrm>
              <a:prstGeom prst="rect">
                <a:avLst/>
              </a:prstGeom>
              <a:noFill/>
              <a:ln w="9525">
                <a:noFill/>
                <a:miter lim="800000"/>
                <a:headEnd/>
                <a:tailEnd/>
              </a:ln>
              <a:effectLst>
                <a:reflection blurRad="6350" stA="30000" endA="300" endPos="35000" dir="5400000" sy="-100000" algn="bl" rotWithShape="0"/>
              </a:effectLst>
            </p:spPr>
          </p:pic>
          <p:pic>
            <p:nvPicPr>
              <p:cNvPr id="134" name="Picture 75" descr="IMG_0044.PNG"/>
              <p:cNvPicPr>
                <a:picLocks noChangeAspect="1"/>
              </p:cNvPicPr>
              <p:nvPr/>
            </p:nvPicPr>
            <p:blipFill>
              <a:blip r:embed="rId13" cstate="print"/>
              <a:srcRect/>
              <a:stretch>
                <a:fillRect/>
              </a:stretch>
            </p:blipFill>
            <p:spPr bwMode="auto">
              <a:xfrm>
                <a:off x="2499315" y="2751131"/>
                <a:ext cx="935911" cy="1407961"/>
              </a:xfrm>
              <a:prstGeom prst="rect">
                <a:avLst/>
              </a:prstGeom>
              <a:noFill/>
              <a:ln w="9525">
                <a:noFill/>
                <a:miter lim="800000"/>
                <a:headEnd/>
                <a:tailEnd/>
              </a:ln>
            </p:spPr>
          </p:pic>
        </p:grpSp>
        <p:grpSp>
          <p:nvGrpSpPr>
            <p:cNvPr id="14" name="Group 91"/>
            <p:cNvGrpSpPr>
              <a:grpSpLocks/>
            </p:cNvGrpSpPr>
            <p:nvPr/>
          </p:nvGrpSpPr>
          <p:grpSpPr bwMode="auto">
            <a:xfrm>
              <a:off x="5237515" y="1327918"/>
              <a:ext cx="464961" cy="828995"/>
              <a:chOff x="6911464" y="1296648"/>
              <a:chExt cx="642434" cy="1146749"/>
            </a:xfrm>
          </p:grpSpPr>
          <p:grpSp>
            <p:nvGrpSpPr>
              <p:cNvPr id="15" name="Group 88"/>
              <p:cNvGrpSpPr/>
              <p:nvPr/>
            </p:nvGrpSpPr>
            <p:grpSpPr>
              <a:xfrm>
                <a:off x="6911464" y="1896256"/>
                <a:ext cx="642434" cy="547141"/>
                <a:chOff x="7526062" y="1821305"/>
                <a:chExt cx="642434" cy="547141"/>
              </a:xfrm>
              <a:effectLst>
                <a:reflection blurRad="6350" stA="52000" endA="300" endPos="35000" dir="5400000" sy="-100000" algn="bl" rotWithShape="0"/>
              </a:effectLst>
            </p:grpSpPr>
            <p:pic>
              <p:nvPicPr>
                <p:cNvPr id="131" name="Picture 7" descr="\\.psf\Host\Users\eric\Graphic Tank\SmartPhone 2.tif"/>
                <p:cNvPicPr>
                  <a:picLocks noChangeAspect="1" noChangeArrowheads="1"/>
                </p:cNvPicPr>
                <p:nvPr/>
              </p:nvPicPr>
              <p:blipFill>
                <a:blip r:embed="rId14" cstate="screen"/>
                <a:srcRect/>
                <a:stretch>
                  <a:fillRect/>
                </a:stretch>
              </p:blipFill>
              <p:spPr bwMode="auto">
                <a:xfrm>
                  <a:off x="7526062" y="1843790"/>
                  <a:ext cx="642434" cy="524656"/>
                </a:xfrm>
                <a:prstGeom prst="rect">
                  <a:avLst/>
                </a:prstGeom>
                <a:noFill/>
              </p:spPr>
            </p:pic>
            <p:pic>
              <p:nvPicPr>
                <p:cNvPr id="132" name="Picture 8" descr="AnalyticsChart"/>
                <p:cNvPicPr>
                  <a:picLocks noChangeAspect="1" noChangeArrowheads="1"/>
                </p:cNvPicPr>
                <p:nvPr/>
              </p:nvPicPr>
              <p:blipFill>
                <a:blip r:embed="rId15" cstate="screen"/>
                <a:srcRect/>
                <a:stretch>
                  <a:fillRect/>
                </a:stretch>
              </p:blipFill>
              <p:spPr bwMode="auto">
                <a:xfrm>
                  <a:off x="7593504" y="1821305"/>
                  <a:ext cx="501186" cy="305409"/>
                </a:xfrm>
                <a:prstGeom prst="rect">
                  <a:avLst/>
                </a:prstGeom>
                <a:noFill/>
                <a:effectLst>
                  <a:innerShdw blurRad="50800">
                    <a:prstClr val="black"/>
                  </a:innerShdw>
                </a:effectLst>
              </p:spPr>
            </p:pic>
          </p:grpSp>
          <p:grpSp>
            <p:nvGrpSpPr>
              <p:cNvPr id="16" name="Group 85"/>
              <p:cNvGrpSpPr>
                <a:grpSpLocks/>
              </p:cNvGrpSpPr>
              <p:nvPr/>
            </p:nvGrpSpPr>
            <p:grpSpPr bwMode="auto">
              <a:xfrm>
                <a:off x="6911464" y="1296648"/>
                <a:ext cx="642434" cy="1146749"/>
                <a:chOff x="7526062" y="1221697"/>
                <a:chExt cx="642434" cy="1146749"/>
              </a:xfrm>
            </p:grpSpPr>
            <p:pic>
              <p:nvPicPr>
                <p:cNvPr id="129" name="Picture 7" descr="\\.psf\Host\Users\eric\Graphic Tank\SmartPhone 2.tif"/>
                <p:cNvPicPr>
                  <a:picLocks noChangeAspect="1" noChangeArrowheads="1"/>
                </p:cNvPicPr>
                <p:nvPr/>
              </p:nvPicPr>
              <p:blipFill>
                <a:blip r:embed="rId16" cstate="print"/>
                <a:srcRect/>
                <a:stretch>
                  <a:fillRect/>
                </a:stretch>
              </p:blipFill>
              <p:spPr bwMode="auto">
                <a:xfrm>
                  <a:off x="7526062" y="1221697"/>
                  <a:ext cx="642434" cy="1146749"/>
                </a:xfrm>
                <a:prstGeom prst="rect">
                  <a:avLst/>
                </a:prstGeom>
                <a:noFill/>
                <a:ln w="9525">
                  <a:noFill/>
                  <a:miter lim="800000"/>
                  <a:headEnd/>
                  <a:tailEnd/>
                </a:ln>
              </p:spPr>
            </p:pic>
            <p:pic>
              <p:nvPicPr>
                <p:cNvPr id="130" name="Picture 8" descr="AnalyticsChart"/>
                <p:cNvPicPr>
                  <a:picLocks noChangeAspect="1" noChangeArrowheads="1"/>
                </p:cNvPicPr>
                <p:nvPr/>
              </p:nvPicPr>
              <p:blipFill>
                <a:blip r:embed="rId17" cstate="screen"/>
                <a:srcRect/>
                <a:stretch>
                  <a:fillRect/>
                </a:stretch>
              </p:blipFill>
              <p:spPr bwMode="auto">
                <a:xfrm>
                  <a:off x="7593504" y="1397742"/>
                  <a:ext cx="501186" cy="728972"/>
                </a:xfrm>
                <a:prstGeom prst="rect">
                  <a:avLst/>
                </a:prstGeom>
                <a:noFill/>
                <a:effectLst>
                  <a:innerShdw blurRad="50800">
                    <a:prstClr val="black"/>
                  </a:innerShdw>
                </a:effectLst>
              </p:spPr>
            </p:pic>
          </p:grpSp>
        </p:grpSp>
        <p:grpSp>
          <p:nvGrpSpPr>
            <p:cNvPr id="17" name="Group 80"/>
            <p:cNvGrpSpPr>
              <a:grpSpLocks/>
            </p:cNvGrpSpPr>
            <p:nvPr/>
          </p:nvGrpSpPr>
          <p:grpSpPr bwMode="auto">
            <a:xfrm>
              <a:off x="3161929" y="1302189"/>
              <a:ext cx="441694" cy="880453"/>
              <a:chOff x="7027610" y="2434983"/>
              <a:chExt cx="1837521" cy="3667097"/>
            </a:xfrm>
          </p:grpSpPr>
          <p:pic>
            <p:nvPicPr>
              <p:cNvPr id="122" name="Picture 2" descr="\\.psf\Host\Users\eric\Graphic Tank\SmartPhone Devices.tif"/>
              <p:cNvPicPr>
                <a:picLocks noChangeAspect="1" noChangeArrowheads="1"/>
              </p:cNvPicPr>
              <p:nvPr/>
            </p:nvPicPr>
            <p:blipFill>
              <a:blip r:embed="rId18" cstate="print"/>
              <a:stretch>
                <a:fillRect/>
              </a:stretch>
            </p:blipFill>
            <p:spPr bwMode="auto">
              <a:xfrm>
                <a:off x="7027610" y="2434983"/>
                <a:ext cx="1837521" cy="3667097"/>
              </a:xfrm>
              <a:prstGeom prst="rect">
                <a:avLst/>
              </a:prstGeom>
              <a:noFill/>
              <a:ln w="9525">
                <a:noFill/>
                <a:miter lim="800000"/>
                <a:headEnd/>
                <a:tailEnd/>
              </a:ln>
              <a:effectLst>
                <a:reflection blurRad="6350" stA="15000" endA="300" endPos="35000" dir="5400000" sy="-100000" algn="bl" rotWithShape="0"/>
              </a:effectLst>
            </p:spPr>
          </p:pic>
          <p:pic>
            <p:nvPicPr>
              <p:cNvPr id="125" name="Picture 124" descr="Travel Request2"/>
              <p:cNvPicPr>
                <a:picLocks noChangeAspect="1" noChangeArrowheads="1"/>
              </p:cNvPicPr>
              <p:nvPr/>
            </p:nvPicPr>
            <p:blipFill>
              <a:blip r:embed="rId19" cstate="screen"/>
              <a:srcRect/>
              <a:stretch>
                <a:fillRect/>
              </a:stretch>
            </p:blipFill>
            <p:spPr bwMode="auto">
              <a:xfrm>
                <a:off x="7226738" y="2878110"/>
                <a:ext cx="1459200" cy="1969415"/>
              </a:xfrm>
              <a:prstGeom prst="rect">
                <a:avLst/>
              </a:prstGeom>
              <a:noFill/>
              <a:effectLst>
                <a:innerShdw blurRad="114300">
                  <a:prstClr val="black"/>
                </a:innerShdw>
              </a:effectLst>
            </p:spPr>
          </p:pic>
          <p:pic>
            <p:nvPicPr>
              <p:cNvPr id="126" name="Picture 125" descr="Travel Request2"/>
              <p:cNvPicPr>
                <a:picLocks noChangeAspect="1" noChangeArrowheads="1"/>
              </p:cNvPicPr>
              <p:nvPr/>
            </p:nvPicPr>
            <p:blipFill>
              <a:blip r:embed="rId19" cstate="screen"/>
              <a:srcRect t="65138"/>
              <a:stretch>
                <a:fillRect/>
              </a:stretch>
            </p:blipFill>
            <p:spPr bwMode="auto">
              <a:xfrm>
                <a:off x="7226738" y="4362218"/>
                <a:ext cx="1459200" cy="686581"/>
              </a:xfrm>
              <a:prstGeom prst="rect">
                <a:avLst/>
              </a:prstGeom>
              <a:noFill/>
              <a:effectLst/>
            </p:spPr>
          </p:pic>
        </p:grpSp>
      </p:grpSp>
      <p:grpSp>
        <p:nvGrpSpPr>
          <p:cNvPr id="18" name="Group 143"/>
          <p:cNvGrpSpPr/>
          <p:nvPr/>
        </p:nvGrpSpPr>
        <p:grpSpPr>
          <a:xfrm>
            <a:off x="749809" y="1337335"/>
            <a:ext cx="6162416" cy="596891"/>
            <a:chOff x="749808" y="2387272"/>
            <a:chExt cx="6162416" cy="663212"/>
          </a:xfrm>
        </p:grpSpPr>
        <p:grpSp>
          <p:nvGrpSpPr>
            <p:cNvPr id="19" name="Group 44"/>
            <p:cNvGrpSpPr/>
            <p:nvPr/>
          </p:nvGrpSpPr>
          <p:grpSpPr>
            <a:xfrm>
              <a:off x="6336325" y="2387272"/>
              <a:ext cx="575899" cy="663212"/>
              <a:chOff x="6116869" y="2497000"/>
              <a:chExt cx="575899" cy="663212"/>
            </a:xfrm>
          </p:grpSpPr>
          <p:pic>
            <p:nvPicPr>
              <p:cNvPr id="103" name="Picture 5" descr="arrow"/>
              <p:cNvPicPr>
                <a:picLocks noChangeAspect="1" noChangeArrowheads="1"/>
              </p:cNvPicPr>
              <p:nvPr/>
            </p:nvPicPr>
            <p:blipFill>
              <a:blip r:embed="rId20" cstate="print"/>
              <a:srcRect/>
              <a:stretch>
                <a:fillRect/>
              </a:stretch>
            </p:blipFill>
            <p:spPr bwMode="auto">
              <a:xfrm rot="16200000">
                <a:off x="6094766" y="2607943"/>
                <a:ext cx="663212" cy="441325"/>
              </a:xfrm>
              <a:prstGeom prst="rect">
                <a:avLst/>
              </a:prstGeom>
              <a:noFill/>
              <a:ln w="9525">
                <a:noFill/>
                <a:miter lim="800000"/>
                <a:headEnd/>
                <a:tailEnd/>
              </a:ln>
              <a:effectLst>
                <a:outerShdw blurRad="50800" dist="38100" dir="5400000" algn="t" rotWithShape="0">
                  <a:prstClr val="black">
                    <a:alpha val="40000"/>
                  </a:prstClr>
                </a:outerShdw>
              </a:effectLst>
              <a:scene3d>
                <a:camera prst="orthographicFront">
                  <a:rot lat="0" lon="0" rev="18900000"/>
                </a:camera>
                <a:lightRig rig="threePt" dir="t"/>
              </a:scene3d>
            </p:spPr>
          </p:pic>
          <p:sp>
            <p:nvSpPr>
              <p:cNvPr id="104" name="TextBox 103"/>
              <p:cNvSpPr txBox="1"/>
              <p:nvPr/>
            </p:nvSpPr>
            <p:spPr>
              <a:xfrm>
                <a:off x="6116869" y="2698189"/>
                <a:ext cx="575899" cy="290678"/>
              </a:xfrm>
              <a:prstGeom prst="rect">
                <a:avLst/>
              </a:prstGeom>
              <a:noFill/>
              <a:scene3d>
                <a:camera prst="orthographicFront">
                  <a:rot lat="0" lon="0" rev="2700000"/>
                </a:camera>
                <a:lightRig rig="threePt" dir="t"/>
              </a:scene3d>
            </p:spPr>
            <p:txBody>
              <a:bodyPr wrap="none" rtlCol="0">
                <a:spAutoFit/>
              </a:bodyPr>
              <a:lstStyle/>
              <a:p>
                <a:pPr algn="ctr" fontAlgn="base">
                  <a:spcBef>
                    <a:spcPct val="50000"/>
                  </a:spcBef>
                  <a:spcAft>
                    <a:spcPct val="0"/>
                  </a:spcAft>
                  <a:buClr>
                    <a:srgbClr val="F0AB00"/>
                  </a:buClr>
                  <a:buSzPct val="80000"/>
                </a:pPr>
                <a:r>
                  <a:rPr lang="en-US" altLang="ko-KR" sz="1100" kern="0" dirty="0" smtClean="0">
                    <a:latin typeface="Calibri" pitchFamily="34" charset="0"/>
                    <a:ea typeface="Arial Unicode MS" pitchFamily="34" charset="-128"/>
                    <a:cs typeface="Calibri" pitchFamily="34" charset="0"/>
                  </a:rPr>
                  <a:t>output</a:t>
                </a:r>
                <a:endParaRPr lang="ko-KR" altLang="en-US" sz="1100" kern="0" dirty="0" smtClean="0">
                  <a:latin typeface="Calibri" pitchFamily="34" charset="0"/>
                  <a:ea typeface="Arial Unicode MS" pitchFamily="34" charset="-128"/>
                  <a:cs typeface="Calibri" pitchFamily="34" charset="0"/>
                </a:endParaRPr>
              </a:p>
            </p:txBody>
          </p:sp>
        </p:grpSp>
        <p:grpSp>
          <p:nvGrpSpPr>
            <p:cNvPr id="20" name="Group 45"/>
            <p:cNvGrpSpPr/>
            <p:nvPr/>
          </p:nvGrpSpPr>
          <p:grpSpPr>
            <a:xfrm>
              <a:off x="749808" y="2448528"/>
              <a:ext cx="663212" cy="540701"/>
              <a:chOff x="749808" y="2474476"/>
              <a:chExt cx="663212" cy="540701"/>
            </a:xfrm>
          </p:grpSpPr>
          <p:pic>
            <p:nvPicPr>
              <p:cNvPr id="123" name="Picture 5" descr="arrow"/>
              <p:cNvPicPr>
                <a:picLocks noChangeAspect="1" noChangeArrowheads="1"/>
              </p:cNvPicPr>
              <p:nvPr/>
            </p:nvPicPr>
            <p:blipFill>
              <a:blip r:embed="rId20" cstate="print"/>
              <a:srcRect/>
              <a:stretch>
                <a:fillRect/>
              </a:stretch>
            </p:blipFill>
            <p:spPr bwMode="auto">
              <a:xfrm>
                <a:off x="749808" y="2545715"/>
                <a:ext cx="663212" cy="441325"/>
              </a:xfrm>
              <a:prstGeom prst="rect">
                <a:avLst/>
              </a:prstGeom>
              <a:noFill/>
              <a:ln w="9525">
                <a:noFill/>
                <a:miter lim="800000"/>
                <a:headEnd/>
                <a:tailEnd/>
              </a:ln>
              <a:effectLst>
                <a:outerShdw blurRad="50800" dist="38100" dir="5400000" algn="t" rotWithShape="0">
                  <a:prstClr val="black">
                    <a:alpha val="40000"/>
                  </a:prstClr>
                </a:outerShdw>
              </a:effectLst>
              <a:scene3d>
                <a:camera prst="orthographicFront">
                  <a:rot lat="0" lon="0" rev="18900000"/>
                </a:camera>
                <a:lightRig rig="threePt" dir="t"/>
              </a:scene3d>
            </p:spPr>
          </p:pic>
          <p:sp>
            <p:nvSpPr>
              <p:cNvPr id="124" name="TextBox 123"/>
              <p:cNvSpPr txBox="1"/>
              <p:nvPr/>
            </p:nvSpPr>
            <p:spPr>
              <a:xfrm rot="5400000">
                <a:off x="810674" y="2614022"/>
                <a:ext cx="540701" cy="261610"/>
              </a:xfrm>
              <a:prstGeom prst="rect">
                <a:avLst/>
              </a:prstGeom>
              <a:noFill/>
              <a:scene3d>
                <a:camera prst="orthographicFront">
                  <a:rot lat="0" lon="0" rev="2700000"/>
                </a:camera>
                <a:lightRig rig="threePt" dir="t"/>
              </a:scene3d>
            </p:spPr>
            <p:txBody>
              <a:bodyPr wrap="none" rtlCol="0">
                <a:spAutoFit/>
              </a:bodyPr>
              <a:lstStyle/>
              <a:p>
                <a:pPr algn="ctr" fontAlgn="base">
                  <a:spcBef>
                    <a:spcPct val="50000"/>
                  </a:spcBef>
                  <a:spcAft>
                    <a:spcPct val="0"/>
                  </a:spcAft>
                  <a:buClr>
                    <a:srgbClr val="F0AB00"/>
                  </a:buClr>
                  <a:buSzPct val="80000"/>
                </a:pPr>
                <a:r>
                  <a:rPr lang="en-US" altLang="ko-KR" sz="1100" kern="0" dirty="0" smtClean="0">
                    <a:latin typeface="Calibri" pitchFamily="34" charset="0"/>
                    <a:ea typeface="Arial Unicode MS" pitchFamily="34" charset="-128"/>
                    <a:cs typeface="Calibri" pitchFamily="34" charset="0"/>
                  </a:rPr>
                  <a:t>input</a:t>
                </a:r>
                <a:endParaRPr lang="ko-KR" altLang="en-US" sz="1100" kern="0" dirty="0" smtClean="0">
                  <a:latin typeface="Calibri" pitchFamily="34" charset="0"/>
                  <a:ea typeface="Arial Unicode MS" pitchFamily="34" charset="-128"/>
                  <a:cs typeface="Calibri" pitchFamily="34" charset="0"/>
                </a:endParaRPr>
              </a:p>
            </p:txBody>
          </p:sp>
        </p:grpSp>
      </p:grpSp>
      <p:grpSp>
        <p:nvGrpSpPr>
          <p:cNvPr id="21" name="Group 55"/>
          <p:cNvGrpSpPr/>
          <p:nvPr/>
        </p:nvGrpSpPr>
        <p:grpSpPr>
          <a:xfrm>
            <a:off x="3732946" y="3733902"/>
            <a:ext cx="3499160" cy="1299208"/>
            <a:chOff x="3449108" y="3578994"/>
            <a:chExt cx="3499160" cy="1732277"/>
          </a:xfrm>
        </p:grpSpPr>
        <p:sp>
          <p:nvSpPr>
            <p:cNvPr id="158" name="TextBox 157"/>
            <p:cNvSpPr txBox="1"/>
            <p:nvPr/>
          </p:nvSpPr>
          <p:spPr>
            <a:xfrm>
              <a:off x="3449108" y="4531570"/>
              <a:ext cx="3499160" cy="779701"/>
            </a:xfrm>
            <a:prstGeom prst="rect">
              <a:avLst/>
            </a:prstGeom>
            <a:noFill/>
          </p:spPr>
          <p:txBody>
            <a:bodyPr wrap="square" rtlCol="0">
              <a:spAutoFit/>
            </a:bodyPr>
            <a:lstStyle/>
            <a:p>
              <a:pPr algn="ctr" fontAlgn="base">
                <a:spcBef>
                  <a:spcPct val="50000"/>
                </a:spcBef>
                <a:spcAft>
                  <a:spcPct val="0"/>
                </a:spcAft>
                <a:buClr>
                  <a:srgbClr val="F0AB00"/>
                </a:buClr>
                <a:buSzPct val="80000"/>
              </a:pPr>
              <a:r>
                <a:rPr lang="en-US" altLang="ko-KR" sz="16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Arial Unicode MS" pitchFamily="34" charset="-128"/>
                  <a:cs typeface="Arial Unicode MS" pitchFamily="34" charset="-128"/>
                </a:rPr>
                <a:t>In-Memory Computing</a:t>
              </a:r>
              <a:br>
                <a:rPr lang="en-US" altLang="ko-KR" sz="16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Arial Unicode MS" pitchFamily="34" charset="-128"/>
                  <a:cs typeface="Arial Unicode MS" pitchFamily="34" charset="-128"/>
                </a:rPr>
              </a:br>
              <a:r>
                <a:rPr lang="en-US" altLang="ko-KR" sz="16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Arial Unicode MS" pitchFamily="34" charset="-128"/>
                  <a:cs typeface="Arial Unicode MS" pitchFamily="34" charset="-128"/>
                </a:rPr>
                <a:t>(SAP HANA)</a:t>
              </a:r>
              <a:endParaRPr lang="ko-KR" altLang="en-US" sz="16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Arial Unicode MS" pitchFamily="34" charset="-128"/>
                <a:cs typeface="Arial Unicode MS" pitchFamily="34" charset="-128"/>
              </a:endParaRPr>
            </a:p>
          </p:txBody>
        </p:sp>
        <p:grpSp>
          <p:nvGrpSpPr>
            <p:cNvPr id="22" name="Group 42"/>
            <p:cNvGrpSpPr>
              <a:grpSpLocks noChangeAspect="1"/>
            </p:cNvGrpSpPr>
            <p:nvPr/>
          </p:nvGrpSpPr>
          <p:grpSpPr>
            <a:xfrm rot="2700000">
              <a:off x="4754745" y="3595688"/>
              <a:ext cx="887763" cy="854375"/>
              <a:chOff x="4462585" y="1539637"/>
              <a:chExt cx="1195753" cy="1195753"/>
            </a:xfrm>
            <a:effectLst/>
          </p:grpSpPr>
          <p:grpSp>
            <p:nvGrpSpPr>
              <p:cNvPr id="23" name="Group 29"/>
              <p:cNvGrpSpPr/>
              <p:nvPr/>
            </p:nvGrpSpPr>
            <p:grpSpPr>
              <a:xfrm>
                <a:off x="4462585" y="1737487"/>
                <a:ext cx="1195753" cy="799734"/>
                <a:chOff x="4462585" y="1570892"/>
                <a:chExt cx="1195753" cy="799734"/>
              </a:xfrm>
            </p:grpSpPr>
            <p:cxnSp>
              <p:nvCxnSpPr>
                <p:cNvPr id="174" name="Straight Connector 173"/>
                <p:cNvCxnSpPr/>
                <p:nvPr/>
              </p:nvCxnSpPr>
              <p:spPr>
                <a:xfrm>
                  <a:off x="4462585" y="1570892"/>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462585" y="1650865"/>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4462585" y="1730838"/>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4462585" y="1810811"/>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4462585" y="1890784"/>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462585" y="1970757"/>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4462585" y="2050730"/>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4462585" y="2130703"/>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4462585" y="2210676"/>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4462585" y="2290649"/>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4462585" y="2370626"/>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30"/>
              <p:cNvGrpSpPr/>
              <p:nvPr/>
            </p:nvGrpSpPr>
            <p:grpSpPr>
              <a:xfrm rot="16200000">
                <a:off x="4462745" y="1737647"/>
                <a:ext cx="1195753" cy="799734"/>
                <a:chOff x="4462585" y="1570892"/>
                <a:chExt cx="1195753" cy="799734"/>
              </a:xfrm>
            </p:grpSpPr>
            <p:cxnSp>
              <p:nvCxnSpPr>
                <p:cNvPr id="163" name="Straight Connector 162"/>
                <p:cNvCxnSpPr/>
                <p:nvPr/>
              </p:nvCxnSpPr>
              <p:spPr>
                <a:xfrm>
                  <a:off x="4462585" y="1570892"/>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4462585" y="1650865"/>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462585" y="1730838"/>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4462585" y="1810811"/>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462585" y="1890784"/>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4462585" y="1970757"/>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4462585" y="2050730"/>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4462585" y="2130703"/>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4462585" y="2210676"/>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4462585" y="2290649"/>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4462585" y="2370626"/>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62" name="Rectangle 161"/>
              <p:cNvSpPr/>
              <p:nvPr/>
            </p:nvSpPr>
            <p:spPr bwMode="gray">
              <a:xfrm>
                <a:off x="4626149" y="1699786"/>
                <a:ext cx="922284" cy="92554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0000" tIns="72000" rIns="90000" bIns="72000" rtlCol="0" anchor="ctr"/>
              <a:lstStyle/>
              <a:p>
                <a:pPr algn="ctr" fontAlgn="base">
                  <a:spcAft>
                    <a:spcPct val="0"/>
                  </a:spcAft>
                  <a:buClr>
                    <a:srgbClr val="F0AB00"/>
                  </a:buClr>
                  <a:buSzPct val="80000"/>
                </a:pPr>
                <a:r>
                  <a:rPr lang="en-US" sz="800" b="1" kern="0" dirty="0" smtClean="0">
                    <a:solidFill>
                      <a:srgbClr val="000000"/>
                    </a:solidFill>
                    <a:ea typeface="Arial Unicode MS" pitchFamily="34" charset="-128"/>
                    <a:cs typeface="Arial Unicode MS" pitchFamily="34" charset="-128"/>
                  </a:rPr>
                  <a:t>In-Memory</a:t>
                </a:r>
              </a:p>
            </p:txBody>
          </p:sp>
        </p:grpSp>
      </p:grpSp>
      <p:grpSp>
        <p:nvGrpSpPr>
          <p:cNvPr id="25" name="Group 55"/>
          <p:cNvGrpSpPr/>
          <p:nvPr/>
        </p:nvGrpSpPr>
        <p:grpSpPr>
          <a:xfrm>
            <a:off x="724136" y="3733909"/>
            <a:ext cx="3499160" cy="1299201"/>
            <a:chOff x="3449108" y="3579004"/>
            <a:chExt cx="3499160" cy="1732267"/>
          </a:xfrm>
        </p:grpSpPr>
        <p:sp>
          <p:nvSpPr>
            <p:cNvPr id="188" name="TextBox 187"/>
            <p:cNvSpPr txBox="1"/>
            <p:nvPr/>
          </p:nvSpPr>
          <p:spPr>
            <a:xfrm>
              <a:off x="3449108" y="4531570"/>
              <a:ext cx="3499160" cy="779701"/>
            </a:xfrm>
            <a:prstGeom prst="rect">
              <a:avLst/>
            </a:prstGeom>
            <a:noFill/>
          </p:spPr>
          <p:txBody>
            <a:bodyPr wrap="square" rtlCol="0">
              <a:spAutoFit/>
            </a:bodyPr>
            <a:lstStyle/>
            <a:p>
              <a:pPr algn="ctr" fontAlgn="base">
                <a:spcBef>
                  <a:spcPct val="50000"/>
                </a:spcBef>
                <a:spcAft>
                  <a:spcPct val="0"/>
                </a:spcAft>
                <a:buClr>
                  <a:srgbClr val="F0AB00"/>
                </a:buClr>
                <a:buSzPct val="80000"/>
              </a:pPr>
              <a:r>
                <a:rPr lang="en-US" altLang="ko-KR" sz="16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Arial Unicode MS" pitchFamily="34" charset="-128"/>
                  <a:cs typeface="Arial Unicode MS" pitchFamily="34" charset="-128"/>
                </a:rPr>
                <a:t>In-Memory Computing</a:t>
              </a:r>
              <a:br>
                <a:rPr lang="en-US" altLang="ko-KR" sz="16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Arial Unicode MS" pitchFamily="34" charset="-128"/>
                  <a:cs typeface="Arial Unicode MS" pitchFamily="34" charset="-128"/>
                </a:rPr>
              </a:br>
              <a:r>
                <a:rPr lang="en-US" altLang="ko-KR" sz="16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Arial Unicode MS" pitchFamily="34" charset="-128"/>
                  <a:cs typeface="Arial Unicode MS" pitchFamily="34" charset="-128"/>
                </a:rPr>
                <a:t>(SAP HANA)</a:t>
              </a:r>
              <a:endParaRPr lang="ko-KR" altLang="en-US" sz="16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Arial Unicode MS" pitchFamily="34" charset="-128"/>
                <a:cs typeface="Arial Unicode MS" pitchFamily="34" charset="-128"/>
              </a:endParaRPr>
            </a:p>
          </p:txBody>
        </p:sp>
        <p:grpSp>
          <p:nvGrpSpPr>
            <p:cNvPr id="26" name="Group 42"/>
            <p:cNvGrpSpPr>
              <a:grpSpLocks noChangeAspect="1"/>
            </p:cNvGrpSpPr>
            <p:nvPr/>
          </p:nvGrpSpPr>
          <p:grpSpPr>
            <a:xfrm rot="2700000">
              <a:off x="4754735" y="3595698"/>
              <a:ext cx="887763" cy="854375"/>
              <a:chOff x="4462585" y="1539647"/>
              <a:chExt cx="1195753" cy="1195753"/>
            </a:xfrm>
            <a:effectLst/>
          </p:grpSpPr>
          <p:grpSp>
            <p:nvGrpSpPr>
              <p:cNvPr id="27" name="Group 29"/>
              <p:cNvGrpSpPr/>
              <p:nvPr/>
            </p:nvGrpSpPr>
            <p:grpSpPr>
              <a:xfrm>
                <a:off x="4462585" y="1737487"/>
                <a:ext cx="1195753" cy="799734"/>
                <a:chOff x="4462585" y="1570892"/>
                <a:chExt cx="1195753" cy="799734"/>
              </a:xfrm>
            </p:grpSpPr>
            <p:cxnSp>
              <p:nvCxnSpPr>
                <p:cNvPr id="204" name="Straight Connector 203"/>
                <p:cNvCxnSpPr/>
                <p:nvPr/>
              </p:nvCxnSpPr>
              <p:spPr>
                <a:xfrm>
                  <a:off x="4462585" y="1570892"/>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4462585" y="1650865"/>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4462585" y="1730838"/>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4462585" y="1810811"/>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4462585" y="1890784"/>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4462585" y="1970757"/>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4462585" y="2050730"/>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4462585" y="2130703"/>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4462585" y="2210676"/>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4462585" y="2290649"/>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4462585" y="2370626"/>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30"/>
              <p:cNvGrpSpPr/>
              <p:nvPr/>
            </p:nvGrpSpPr>
            <p:grpSpPr>
              <a:xfrm rot="16200000">
                <a:off x="4462755" y="1737657"/>
                <a:ext cx="1195753" cy="799734"/>
                <a:chOff x="4462585" y="1570892"/>
                <a:chExt cx="1195753" cy="799734"/>
              </a:xfrm>
            </p:grpSpPr>
            <p:cxnSp>
              <p:nvCxnSpPr>
                <p:cNvPr id="193" name="Straight Connector 192"/>
                <p:cNvCxnSpPr/>
                <p:nvPr/>
              </p:nvCxnSpPr>
              <p:spPr>
                <a:xfrm>
                  <a:off x="4462585" y="1570892"/>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4462585" y="1650865"/>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4462585" y="1730838"/>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4462585" y="1810811"/>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4462585" y="1890784"/>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4462585" y="1970757"/>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462585" y="2050730"/>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4462585" y="2130703"/>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4462585" y="2210676"/>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4462585" y="2290649"/>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4462585" y="2370626"/>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92" name="Rectangle 191"/>
              <p:cNvSpPr/>
              <p:nvPr/>
            </p:nvSpPr>
            <p:spPr bwMode="gray">
              <a:xfrm>
                <a:off x="4626149" y="1699786"/>
                <a:ext cx="922284" cy="92554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0000" tIns="72000" rIns="90000" bIns="72000" rtlCol="0" anchor="ctr"/>
              <a:lstStyle/>
              <a:p>
                <a:pPr algn="ctr" fontAlgn="base">
                  <a:spcAft>
                    <a:spcPct val="0"/>
                  </a:spcAft>
                  <a:buClr>
                    <a:srgbClr val="F0AB00"/>
                  </a:buClr>
                  <a:buSzPct val="80000"/>
                </a:pPr>
                <a:r>
                  <a:rPr lang="en-US" sz="800" b="1" kern="0" dirty="0" smtClean="0">
                    <a:solidFill>
                      <a:srgbClr val="000000"/>
                    </a:solidFill>
                    <a:ea typeface="Arial Unicode MS" pitchFamily="34" charset="-128"/>
                    <a:cs typeface="Arial Unicode MS" pitchFamily="34" charset="-128"/>
                  </a:rPr>
                  <a:t>In-Memory</a:t>
                </a:r>
              </a:p>
            </p:txBody>
          </p:sp>
        </p:grpSp>
      </p:grpSp>
    </p:spTree>
    <p:extLst>
      <p:ext uri="{BB962C8B-B14F-4D97-AF65-F5344CB8AC3E}">
        <p14:creationId xmlns:p14="http://schemas.microsoft.com/office/powerpoint/2010/main" val="1206733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9" presetClass="exit" presetSubtype="0" fill="hold" nodeType="afterEffect">
                                  <p:stCondLst>
                                    <p:cond delay="0"/>
                                  </p:stCondLst>
                                  <p:childTnLst>
                                    <p:animEffect transition="out" filter="dissolv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p:stCondLst>
                              <p:cond delay="500"/>
                            </p:stCondLst>
                            <p:childTnLst>
                              <p:par>
                                <p:cTn id="22" presetID="9" presetClass="exit" presetSubtype="0" fill="hold" nodeType="afterEffect">
                                  <p:stCondLst>
                                    <p:cond delay="0"/>
                                  </p:stCondLst>
                                  <p:childTnLst>
                                    <p:animEffect transition="out" filter="dissolv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190" descr="271878_h_ergb_s_gl.jpg"/>
          <p:cNvPicPr>
            <a:picLocks noChangeAspect="1"/>
          </p:cNvPicPr>
          <p:nvPr/>
        </p:nvPicPr>
        <p:blipFill>
          <a:blip r:embed="rId4" cstate="print"/>
          <a:srcRect t="8338" b="8338"/>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ltLang="ko-KR" cap="all" dirty="0" smtClean="0">
                <a:solidFill>
                  <a:schemeClr val="bg1"/>
                </a:solidFill>
                <a:latin typeface="Calibri" pitchFamily="34" charset="0"/>
                <a:cs typeface="Calibri" pitchFamily="34" charset="0"/>
              </a:rPr>
              <a:t>Operations and Analytics </a:t>
            </a:r>
            <a:br>
              <a:rPr lang="en-US" altLang="ko-KR" cap="all" dirty="0" smtClean="0">
                <a:solidFill>
                  <a:schemeClr val="bg1"/>
                </a:solidFill>
                <a:latin typeface="Calibri" pitchFamily="34" charset="0"/>
                <a:cs typeface="Calibri" pitchFamily="34" charset="0"/>
              </a:rPr>
            </a:br>
            <a:r>
              <a:rPr lang="en-US" altLang="ko-KR" cap="all" dirty="0" smtClean="0">
                <a:solidFill>
                  <a:schemeClr val="bg1"/>
                </a:solidFill>
                <a:latin typeface="Calibri" pitchFamily="34" charset="0"/>
                <a:cs typeface="Calibri" pitchFamily="34" charset="0"/>
              </a:rPr>
              <a:t>Run </a:t>
            </a:r>
            <a:r>
              <a:rPr lang="en-US" altLang="ko-KR" cap="all" dirty="0" smtClean="0">
                <a:solidFill>
                  <a:srgbClr val="FFC000"/>
                </a:solidFill>
                <a:latin typeface="Calibri" pitchFamily="34" charset="0"/>
                <a:cs typeface="Calibri" pitchFamily="34" charset="0"/>
              </a:rPr>
              <a:t>Together - Wave III</a:t>
            </a:r>
            <a:endParaRPr lang="ko-KR" altLang="en-US" cap="all" dirty="0">
              <a:solidFill>
                <a:srgbClr val="FFC000"/>
              </a:solidFill>
              <a:latin typeface="Calibri" pitchFamily="34" charset="0"/>
              <a:cs typeface="Calibri" pitchFamily="34" charset="0"/>
            </a:endParaRPr>
          </a:p>
        </p:txBody>
      </p:sp>
      <p:sp>
        <p:nvSpPr>
          <p:cNvPr id="42" name="TextBox 41"/>
          <p:cNvSpPr txBox="1"/>
          <p:nvPr/>
        </p:nvSpPr>
        <p:spPr>
          <a:xfrm>
            <a:off x="7937507" y="932975"/>
            <a:ext cx="1204913" cy="584776"/>
          </a:xfrm>
          <a:prstGeom prst="rect">
            <a:avLst/>
          </a:prstGeom>
          <a:noFill/>
        </p:spPr>
        <p:txBody>
          <a:bodyPr wrap="square" rtlCol="0">
            <a:spAutoFit/>
          </a:bodyPr>
          <a:lstStyle/>
          <a:p>
            <a:pPr algn="ctr" fontAlgn="base">
              <a:spcBef>
                <a:spcPct val="50000"/>
              </a:spcBef>
              <a:spcAft>
                <a:spcPct val="0"/>
              </a:spcAft>
              <a:buClr>
                <a:srgbClr val="F0AB00"/>
              </a:buClr>
              <a:buSzPct val="80000"/>
            </a:pPr>
            <a:r>
              <a:rPr lang="en-US" altLang="ko-KR" sz="1600" b="1" kern="0" dirty="0" smtClean="0">
                <a:latin typeface="Calibri" pitchFamily="34" charset="0"/>
                <a:ea typeface="Arial Unicode MS" pitchFamily="34" charset="-128"/>
                <a:cs typeface="Calibri" pitchFamily="34" charset="0"/>
              </a:rPr>
              <a:t>HW Stack Layer</a:t>
            </a:r>
            <a:endParaRPr lang="ko-KR" altLang="en-US" sz="1600" b="1" kern="0" dirty="0" smtClean="0">
              <a:latin typeface="Calibri" pitchFamily="34" charset="0"/>
              <a:ea typeface="Arial Unicode MS" pitchFamily="34" charset="-128"/>
              <a:cs typeface="Calibri" pitchFamily="34" charset="0"/>
            </a:endParaRPr>
          </a:p>
        </p:txBody>
      </p:sp>
      <p:grpSp>
        <p:nvGrpSpPr>
          <p:cNvPr id="3" name="Group 74"/>
          <p:cNvGrpSpPr/>
          <p:nvPr/>
        </p:nvGrpSpPr>
        <p:grpSpPr>
          <a:xfrm>
            <a:off x="8071104" y="4063929"/>
            <a:ext cx="940428" cy="723883"/>
            <a:chOff x="8119872" y="4515474"/>
            <a:chExt cx="940428" cy="804314"/>
          </a:xfrm>
        </p:grpSpPr>
        <p:pic>
          <p:nvPicPr>
            <p:cNvPr id="76" name="Picture 10" descr="Application Server"/>
            <p:cNvPicPr>
              <a:picLocks noChangeAspect="1" noChangeArrowheads="1"/>
            </p:cNvPicPr>
            <p:nvPr/>
          </p:nvPicPr>
          <p:blipFill>
            <a:blip r:embed="rId5" cstate="screen"/>
            <a:srcRect/>
            <a:stretch>
              <a:fillRect/>
            </a:stretch>
          </p:blipFill>
          <p:spPr bwMode="auto">
            <a:xfrm>
              <a:off x="8119872" y="4515474"/>
              <a:ext cx="446652" cy="804314"/>
            </a:xfrm>
            <a:prstGeom prst="rect">
              <a:avLst/>
            </a:prstGeom>
            <a:noFill/>
            <a:ln w="9525">
              <a:noFill/>
              <a:miter lim="800000"/>
              <a:headEnd/>
              <a:tailEnd/>
            </a:ln>
          </p:spPr>
        </p:pic>
        <p:pic>
          <p:nvPicPr>
            <p:cNvPr id="77" name="Picture 10" descr="Application Server"/>
            <p:cNvPicPr>
              <a:picLocks noChangeAspect="1" noChangeArrowheads="1"/>
            </p:cNvPicPr>
            <p:nvPr/>
          </p:nvPicPr>
          <p:blipFill>
            <a:blip r:embed="rId5" cstate="screen"/>
            <a:srcRect/>
            <a:stretch>
              <a:fillRect/>
            </a:stretch>
          </p:blipFill>
          <p:spPr bwMode="auto">
            <a:xfrm>
              <a:off x="8613648" y="4515474"/>
              <a:ext cx="446652" cy="804314"/>
            </a:xfrm>
            <a:prstGeom prst="rect">
              <a:avLst/>
            </a:prstGeom>
            <a:noFill/>
            <a:ln w="9525">
              <a:noFill/>
              <a:miter lim="800000"/>
              <a:headEnd/>
              <a:tailEnd/>
            </a:ln>
          </p:spPr>
        </p:pic>
      </p:grpSp>
      <p:grpSp>
        <p:nvGrpSpPr>
          <p:cNvPr id="4" name="Group 77"/>
          <p:cNvGrpSpPr/>
          <p:nvPr/>
        </p:nvGrpSpPr>
        <p:grpSpPr>
          <a:xfrm>
            <a:off x="8071676" y="3493458"/>
            <a:ext cx="940428" cy="723883"/>
            <a:chOff x="8119872" y="4515474"/>
            <a:chExt cx="940428" cy="804314"/>
          </a:xfrm>
        </p:grpSpPr>
        <p:pic>
          <p:nvPicPr>
            <p:cNvPr id="84" name="Picture 10" descr="Application Server"/>
            <p:cNvPicPr>
              <a:picLocks noChangeAspect="1" noChangeArrowheads="1"/>
            </p:cNvPicPr>
            <p:nvPr/>
          </p:nvPicPr>
          <p:blipFill>
            <a:blip r:embed="rId5" cstate="screen"/>
            <a:srcRect/>
            <a:stretch>
              <a:fillRect/>
            </a:stretch>
          </p:blipFill>
          <p:spPr bwMode="auto">
            <a:xfrm>
              <a:off x="8119872" y="4515474"/>
              <a:ext cx="446652" cy="804314"/>
            </a:xfrm>
            <a:prstGeom prst="rect">
              <a:avLst/>
            </a:prstGeom>
            <a:noFill/>
            <a:ln w="9525">
              <a:noFill/>
              <a:miter lim="800000"/>
              <a:headEnd/>
              <a:tailEnd/>
            </a:ln>
          </p:spPr>
        </p:pic>
        <p:pic>
          <p:nvPicPr>
            <p:cNvPr id="87" name="Picture 10" descr="Application Server"/>
            <p:cNvPicPr>
              <a:picLocks noChangeAspect="1" noChangeArrowheads="1"/>
            </p:cNvPicPr>
            <p:nvPr/>
          </p:nvPicPr>
          <p:blipFill>
            <a:blip r:embed="rId5" cstate="screen"/>
            <a:srcRect/>
            <a:stretch>
              <a:fillRect/>
            </a:stretch>
          </p:blipFill>
          <p:spPr bwMode="auto">
            <a:xfrm>
              <a:off x="8613648" y="4515474"/>
              <a:ext cx="446652" cy="804314"/>
            </a:xfrm>
            <a:prstGeom prst="rect">
              <a:avLst/>
            </a:prstGeom>
            <a:noFill/>
            <a:ln w="9525">
              <a:noFill/>
              <a:miter lim="800000"/>
              <a:headEnd/>
              <a:tailEnd/>
            </a:ln>
          </p:spPr>
        </p:pic>
      </p:grpSp>
      <p:grpSp>
        <p:nvGrpSpPr>
          <p:cNvPr id="5" name="Group 99"/>
          <p:cNvGrpSpPr/>
          <p:nvPr/>
        </p:nvGrpSpPr>
        <p:grpSpPr>
          <a:xfrm>
            <a:off x="8028765" y="1606124"/>
            <a:ext cx="1036683" cy="851003"/>
            <a:chOff x="8028758" y="1784578"/>
            <a:chExt cx="1036683" cy="945559"/>
          </a:xfrm>
        </p:grpSpPr>
        <p:sp>
          <p:nvSpPr>
            <p:cNvPr id="96" name="Cloud 95"/>
            <p:cNvSpPr/>
            <p:nvPr/>
          </p:nvSpPr>
          <p:spPr bwMode="gray">
            <a:xfrm>
              <a:off x="8028758" y="1784578"/>
              <a:ext cx="1036683" cy="945559"/>
            </a:xfrm>
            <a:prstGeom prst="cloud">
              <a:avLst/>
            </a:prstGeom>
            <a:solidFill>
              <a:schemeClr val="bg1"/>
            </a:solidFill>
            <a:ln w="6350" algn="ctr">
              <a:solidFill>
                <a:schemeClr val="bg2">
                  <a:lumMod val="50000"/>
                </a:schemeClr>
              </a:solid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sz="1600" b="0" i="0" u="none" strike="noStrike" kern="0" cap="none" spc="0" normalizeH="0" baseline="0" noProof="0" dirty="0" smtClean="0">
                <a:ln>
                  <a:noFill/>
                </a:ln>
                <a:effectLst/>
                <a:uLnTx/>
                <a:uFillTx/>
                <a:latin typeface="Calibri" pitchFamily="34" charset="0"/>
                <a:ea typeface="Arial Unicode MS" pitchFamily="34" charset="-128"/>
                <a:cs typeface="Calibri" pitchFamily="34" charset="0"/>
              </a:endParaRPr>
            </a:p>
          </p:txBody>
        </p:sp>
        <p:sp>
          <p:nvSpPr>
            <p:cNvPr id="99" name="TextBox 98"/>
            <p:cNvSpPr txBox="1"/>
            <p:nvPr/>
          </p:nvSpPr>
          <p:spPr>
            <a:xfrm>
              <a:off x="8132953" y="2024742"/>
              <a:ext cx="826481" cy="478763"/>
            </a:xfrm>
            <a:prstGeom prst="rect">
              <a:avLst/>
            </a:prstGeom>
            <a:noFill/>
          </p:spPr>
          <p:txBody>
            <a:bodyPr wrap="none" rtlCol="0">
              <a:spAutoFit/>
            </a:bodyPr>
            <a:lstStyle/>
            <a:p>
              <a:pPr algn="ctr" fontAlgn="base">
                <a:spcBef>
                  <a:spcPct val="50000"/>
                </a:spcBef>
                <a:spcAft>
                  <a:spcPct val="0"/>
                </a:spcAft>
                <a:buClr>
                  <a:srgbClr val="F0AB00"/>
                </a:buClr>
                <a:buSzPct val="80000"/>
              </a:pPr>
              <a:r>
                <a:rPr lang="en-US" altLang="ko-KR" sz="1100" b="1" kern="0" dirty="0" smtClean="0">
                  <a:latin typeface="Calibri" pitchFamily="34" charset="0"/>
                  <a:ea typeface="Arial Unicode MS" pitchFamily="34" charset="-128"/>
                  <a:cs typeface="Calibri" pitchFamily="34" charset="0"/>
                </a:rPr>
                <a:t>Cloud</a:t>
              </a:r>
              <a:br>
                <a:rPr lang="en-US" altLang="ko-KR" sz="1100" b="1" kern="0" dirty="0" smtClean="0">
                  <a:latin typeface="Calibri" pitchFamily="34" charset="0"/>
                  <a:ea typeface="Arial Unicode MS" pitchFamily="34" charset="-128"/>
                  <a:cs typeface="Calibri" pitchFamily="34" charset="0"/>
                </a:rPr>
              </a:br>
              <a:r>
                <a:rPr lang="en-US" altLang="ko-KR" sz="1100" b="1" kern="0" dirty="0" smtClean="0">
                  <a:latin typeface="Calibri" pitchFamily="34" charset="0"/>
                  <a:ea typeface="Arial Unicode MS" pitchFamily="34" charset="-128"/>
                  <a:cs typeface="Calibri" pitchFamily="34" charset="0"/>
                </a:rPr>
                <a:t>Computing</a:t>
              </a:r>
              <a:endParaRPr lang="ko-KR" altLang="en-US" sz="1100" b="1" kern="0" dirty="0" smtClean="0">
                <a:latin typeface="Calibri" pitchFamily="34" charset="0"/>
                <a:ea typeface="Arial Unicode MS" pitchFamily="34" charset="-128"/>
                <a:cs typeface="Calibri" pitchFamily="34" charset="0"/>
              </a:endParaRPr>
            </a:p>
          </p:txBody>
        </p:sp>
      </p:grpSp>
      <p:sp>
        <p:nvSpPr>
          <p:cNvPr id="41" name="TextBox 40"/>
          <p:cNvSpPr txBox="1"/>
          <p:nvPr/>
        </p:nvSpPr>
        <p:spPr>
          <a:xfrm>
            <a:off x="3141378" y="932974"/>
            <a:ext cx="1678364" cy="338554"/>
          </a:xfrm>
          <a:prstGeom prst="rect">
            <a:avLst/>
          </a:prstGeom>
          <a:noFill/>
        </p:spPr>
        <p:txBody>
          <a:bodyPr wrap="none" rtlCol="0">
            <a:spAutoFit/>
          </a:bodyPr>
          <a:lstStyle/>
          <a:p>
            <a:pPr fontAlgn="base">
              <a:spcBef>
                <a:spcPct val="50000"/>
              </a:spcBef>
              <a:spcAft>
                <a:spcPct val="0"/>
              </a:spcAft>
              <a:buClr>
                <a:srgbClr val="F0AB00"/>
              </a:buClr>
              <a:buSzPct val="80000"/>
            </a:pPr>
            <a:r>
              <a:rPr lang="en-US" altLang="ko-KR" sz="1600" b="1" kern="0" dirty="0" smtClean="0">
                <a:solidFill>
                  <a:schemeClr val="bg1"/>
                </a:solidFill>
                <a:latin typeface="Calibri" pitchFamily="34" charset="0"/>
                <a:ea typeface="Arial Unicode MS" pitchFamily="34" charset="-128"/>
                <a:cs typeface="Calibri" pitchFamily="34" charset="0"/>
              </a:rPr>
              <a:t>Application Layer</a:t>
            </a:r>
            <a:endParaRPr lang="ko-KR" altLang="en-US" sz="1600" b="1" kern="0" dirty="0" smtClean="0">
              <a:solidFill>
                <a:schemeClr val="bg1"/>
              </a:solidFill>
              <a:latin typeface="Calibri" pitchFamily="34" charset="0"/>
              <a:ea typeface="Arial Unicode MS" pitchFamily="34" charset="-128"/>
              <a:cs typeface="Calibri" pitchFamily="34" charset="0"/>
            </a:endParaRPr>
          </a:p>
        </p:txBody>
      </p:sp>
      <p:sp>
        <p:nvSpPr>
          <p:cNvPr id="101" name="Cube 100"/>
          <p:cNvSpPr/>
          <p:nvPr/>
        </p:nvSpPr>
        <p:spPr bwMode="gray">
          <a:xfrm>
            <a:off x="1116222" y="2513856"/>
            <a:ext cx="2742908" cy="1045984"/>
          </a:xfrm>
          <a:prstGeom prst="cube">
            <a:avLst/>
          </a:prstGeom>
          <a:solidFill>
            <a:srgbClr val="002060"/>
          </a:solidFill>
          <a:ln w="6350" algn="ctr">
            <a:noFill/>
            <a:miter lim="800000"/>
            <a:headEnd/>
            <a:tailEnd/>
          </a:ln>
        </p:spPr>
        <p:txBody>
          <a:bodyPr lIns="90000" tIns="0" rIns="90000" bIns="72000" rtlCol="0" anchor="t" anchorCtr="0"/>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b="1" kern="0" dirty="0" smtClean="0">
                <a:solidFill>
                  <a:schemeClr val="bg1"/>
                </a:solidFill>
                <a:latin typeface="Calibri" pitchFamily="34" charset="0"/>
                <a:ea typeface="Arial Unicode MS" pitchFamily="34" charset="-128"/>
                <a:cs typeface="Calibri" pitchFamily="34" charset="0"/>
              </a:rPr>
              <a:t>Business </a:t>
            </a:r>
            <a:br>
              <a:rPr lang="en-US" altLang="ko-KR" sz="1600" b="1" kern="0" dirty="0" smtClean="0">
                <a:solidFill>
                  <a:schemeClr val="bg1"/>
                </a:solidFill>
                <a:latin typeface="Calibri" pitchFamily="34" charset="0"/>
                <a:ea typeface="Arial Unicode MS" pitchFamily="34" charset="-128"/>
                <a:cs typeface="Calibri" pitchFamily="34" charset="0"/>
              </a:rPr>
            </a:br>
            <a:r>
              <a:rPr lang="en-US" altLang="ko-KR" sz="1600" b="1" kern="0" dirty="0" smtClean="0">
                <a:solidFill>
                  <a:schemeClr val="bg1"/>
                </a:solidFill>
                <a:latin typeface="Calibri" pitchFamily="34" charset="0"/>
                <a:ea typeface="Arial Unicode MS" pitchFamily="34" charset="-128"/>
                <a:cs typeface="Calibri" pitchFamily="34" charset="0"/>
              </a:rPr>
              <a:t>Suite</a:t>
            </a:r>
            <a:endParaRPr kumimoji="0" lang="ko-KR" altLang="en-US" sz="1600" b="1" i="0" u="none" strike="noStrike" kern="0" cap="none" spc="0" normalizeH="0" baseline="0" noProof="0" dirty="0" smtClean="0">
              <a:ln>
                <a:noFill/>
              </a:ln>
              <a:solidFill>
                <a:schemeClr val="bg1"/>
              </a:solidFill>
              <a:effectLst/>
              <a:uLnTx/>
              <a:uFillTx/>
              <a:latin typeface="Calibri" pitchFamily="34" charset="0"/>
              <a:ea typeface="Arial Unicode MS" pitchFamily="34" charset="-128"/>
              <a:cs typeface="Calibri" pitchFamily="34" charset="0"/>
            </a:endParaRPr>
          </a:p>
        </p:txBody>
      </p:sp>
      <p:sp>
        <p:nvSpPr>
          <p:cNvPr id="111" name="Rectangle 110"/>
          <p:cNvSpPr/>
          <p:nvPr/>
        </p:nvSpPr>
        <p:spPr bwMode="gray">
          <a:xfrm>
            <a:off x="1332122" y="2915215"/>
            <a:ext cx="546100" cy="241580"/>
          </a:xfrm>
          <a:prstGeom prst="rect">
            <a:avLst/>
          </a:prstGeom>
          <a:solidFill>
            <a:schemeClr val="accent3">
              <a:lumMod val="40000"/>
              <a:lumOff val="60000"/>
            </a:schemeClr>
          </a:solidFill>
          <a:ln w="6350" algn="ctr">
            <a:no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kern="0" dirty="0" smtClean="0">
                <a:latin typeface="Calibri" pitchFamily="34" charset="0"/>
                <a:ea typeface="Arial Unicode MS" pitchFamily="34" charset="-128"/>
                <a:cs typeface="Calibri" pitchFamily="34" charset="0"/>
              </a:rPr>
              <a:t>ERP</a:t>
            </a:r>
            <a:endParaRPr kumimoji="0" lang="ko-KR" altLang="en-US" sz="1600" b="0" i="0" u="none" strike="noStrike" kern="0" cap="none" spc="0" normalizeH="0" baseline="0" noProof="0" dirty="0" smtClean="0">
              <a:ln>
                <a:noFill/>
              </a:ln>
              <a:effectLst/>
              <a:uLnTx/>
              <a:uFillTx/>
              <a:latin typeface="Calibri" pitchFamily="34" charset="0"/>
              <a:ea typeface="Arial Unicode MS" pitchFamily="34" charset="-128"/>
              <a:cs typeface="Calibri" pitchFamily="34" charset="0"/>
            </a:endParaRPr>
          </a:p>
        </p:txBody>
      </p:sp>
      <p:sp>
        <p:nvSpPr>
          <p:cNvPr id="112" name="Rectangle 111"/>
          <p:cNvSpPr/>
          <p:nvPr/>
        </p:nvSpPr>
        <p:spPr bwMode="gray">
          <a:xfrm>
            <a:off x="1319422" y="3225375"/>
            <a:ext cx="546100" cy="241580"/>
          </a:xfrm>
          <a:prstGeom prst="rect">
            <a:avLst/>
          </a:prstGeom>
          <a:solidFill>
            <a:schemeClr val="accent3">
              <a:lumMod val="40000"/>
              <a:lumOff val="60000"/>
            </a:schemeClr>
          </a:solidFill>
          <a:ln w="6350" algn="ctr">
            <a:no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kern="0" dirty="0" smtClean="0">
                <a:latin typeface="Calibri" pitchFamily="34" charset="0"/>
                <a:ea typeface="Arial Unicode MS" pitchFamily="34" charset="-128"/>
                <a:cs typeface="Calibri" pitchFamily="34" charset="0"/>
              </a:rPr>
              <a:t>SCM</a:t>
            </a:r>
            <a:endParaRPr kumimoji="0" lang="ko-KR" altLang="en-US" sz="1600" b="0" i="0" u="none" strike="noStrike" kern="0" cap="none" spc="0" normalizeH="0" baseline="0" noProof="0" dirty="0" smtClean="0">
              <a:ln>
                <a:noFill/>
              </a:ln>
              <a:effectLst/>
              <a:uLnTx/>
              <a:uFillTx/>
              <a:latin typeface="Calibri" pitchFamily="34" charset="0"/>
              <a:ea typeface="Arial Unicode MS" pitchFamily="34" charset="-128"/>
              <a:cs typeface="Calibri" pitchFamily="34" charset="0"/>
            </a:endParaRPr>
          </a:p>
        </p:txBody>
      </p:sp>
      <p:sp>
        <p:nvSpPr>
          <p:cNvPr id="113" name="Rectangle 112"/>
          <p:cNvSpPr/>
          <p:nvPr/>
        </p:nvSpPr>
        <p:spPr bwMode="gray">
          <a:xfrm>
            <a:off x="2074279" y="3225375"/>
            <a:ext cx="546100" cy="241580"/>
          </a:xfrm>
          <a:prstGeom prst="rect">
            <a:avLst/>
          </a:prstGeom>
          <a:solidFill>
            <a:schemeClr val="accent3">
              <a:lumMod val="40000"/>
              <a:lumOff val="60000"/>
            </a:schemeClr>
          </a:solidFill>
          <a:ln w="6350" algn="ctr">
            <a:no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kern="0" dirty="0" smtClean="0">
                <a:latin typeface="Calibri" pitchFamily="34" charset="0"/>
                <a:ea typeface="Arial Unicode MS" pitchFamily="34" charset="-128"/>
                <a:cs typeface="Calibri" pitchFamily="34" charset="0"/>
              </a:rPr>
              <a:t>SRM</a:t>
            </a:r>
            <a:endParaRPr kumimoji="0" lang="ko-KR" altLang="en-US" sz="1600" b="0" i="0" u="none" strike="noStrike" kern="0" cap="none" spc="0" normalizeH="0" baseline="0" noProof="0" dirty="0" smtClean="0">
              <a:ln>
                <a:noFill/>
              </a:ln>
              <a:effectLst/>
              <a:uLnTx/>
              <a:uFillTx/>
              <a:latin typeface="Calibri" pitchFamily="34" charset="0"/>
              <a:ea typeface="Arial Unicode MS" pitchFamily="34" charset="-128"/>
              <a:cs typeface="Calibri" pitchFamily="34" charset="0"/>
            </a:endParaRPr>
          </a:p>
        </p:txBody>
      </p:sp>
      <p:sp>
        <p:nvSpPr>
          <p:cNvPr id="114" name="Rectangle 113"/>
          <p:cNvSpPr/>
          <p:nvPr/>
        </p:nvSpPr>
        <p:spPr bwMode="gray">
          <a:xfrm>
            <a:off x="2829135" y="3225375"/>
            <a:ext cx="546100" cy="241580"/>
          </a:xfrm>
          <a:prstGeom prst="rect">
            <a:avLst/>
          </a:prstGeom>
          <a:solidFill>
            <a:schemeClr val="accent3">
              <a:lumMod val="40000"/>
              <a:lumOff val="60000"/>
            </a:schemeClr>
          </a:solidFill>
          <a:ln w="6350" algn="ctr">
            <a:no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kern="0" dirty="0" smtClean="0">
                <a:latin typeface="Calibri" pitchFamily="34" charset="0"/>
                <a:ea typeface="Arial Unicode MS" pitchFamily="34" charset="-128"/>
                <a:cs typeface="Calibri" pitchFamily="34" charset="0"/>
              </a:rPr>
              <a:t>CRM</a:t>
            </a:r>
            <a:endParaRPr kumimoji="0" lang="ko-KR" altLang="en-US" sz="1600" b="0" i="0" u="none" strike="noStrike" kern="0" cap="none" spc="0" normalizeH="0" baseline="0" noProof="0" dirty="0" smtClean="0">
              <a:ln>
                <a:noFill/>
              </a:ln>
              <a:effectLst/>
              <a:uLnTx/>
              <a:uFillTx/>
              <a:latin typeface="Calibri" pitchFamily="34" charset="0"/>
              <a:ea typeface="Arial Unicode MS" pitchFamily="34" charset="-128"/>
              <a:cs typeface="Calibri" pitchFamily="34" charset="0"/>
            </a:endParaRPr>
          </a:p>
        </p:txBody>
      </p:sp>
      <p:sp>
        <p:nvSpPr>
          <p:cNvPr id="115" name="Rectangle 114"/>
          <p:cNvSpPr/>
          <p:nvPr/>
        </p:nvSpPr>
        <p:spPr bwMode="gray">
          <a:xfrm>
            <a:off x="2829135" y="2915215"/>
            <a:ext cx="546100" cy="241580"/>
          </a:xfrm>
          <a:prstGeom prst="rect">
            <a:avLst/>
          </a:prstGeom>
          <a:solidFill>
            <a:schemeClr val="accent3">
              <a:lumMod val="40000"/>
              <a:lumOff val="60000"/>
            </a:schemeClr>
          </a:solidFill>
          <a:ln w="6350" algn="ctr">
            <a:noFill/>
            <a:miter lim="800000"/>
            <a:headEnd/>
            <a:tailEnd/>
          </a:ln>
        </p:spPr>
        <p:txBody>
          <a:bodyPr lIns="36000" tIns="72000" rIns="36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kern="0" noProof="0" dirty="0" smtClean="0">
                <a:latin typeface="Calibri" pitchFamily="34" charset="0"/>
                <a:ea typeface="Arial Unicode MS" pitchFamily="34" charset="-128"/>
                <a:cs typeface="Calibri" pitchFamily="34" charset="0"/>
              </a:rPr>
              <a:t>PLM</a:t>
            </a:r>
            <a:endParaRPr kumimoji="0" lang="ko-KR" altLang="en-US" sz="1600" b="0" i="0" u="none" strike="noStrike" kern="0" cap="none" spc="0" normalizeH="0" baseline="0" noProof="0" dirty="0" smtClean="0">
              <a:ln>
                <a:noFill/>
              </a:ln>
              <a:effectLst/>
              <a:uLnTx/>
              <a:uFillTx/>
              <a:latin typeface="Calibri" pitchFamily="34" charset="0"/>
              <a:ea typeface="Arial Unicode MS" pitchFamily="34" charset="-128"/>
              <a:cs typeface="Calibri" pitchFamily="34" charset="0"/>
            </a:endParaRPr>
          </a:p>
        </p:txBody>
      </p:sp>
      <p:sp>
        <p:nvSpPr>
          <p:cNvPr id="43" name="TextBox 42"/>
          <p:cNvSpPr txBox="1"/>
          <p:nvPr/>
        </p:nvSpPr>
        <p:spPr>
          <a:xfrm>
            <a:off x="1450849" y="2509860"/>
            <a:ext cx="1944237" cy="276999"/>
          </a:xfrm>
          <a:prstGeom prst="rect">
            <a:avLst/>
          </a:prstGeom>
          <a:noFill/>
        </p:spPr>
        <p:txBody>
          <a:bodyPr wrap="none" rtlCol="0">
            <a:spAutoFit/>
          </a:bodyPr>
          <a:lstStyle/>
          <a:p>
            <a:pPr fontAlgn="base">
              <a:spcBef>
                <a:spcPct val="50000"/>
              </a:spcBef>
              <a:spcAft>
                <a:spcPct val="0"/>
              </a:spcAft>
              <a:buClr>
                <a:srgbClr val="F0AB00"/>
              </a:buClr>
              <a:buSzPct val="80000"/>
            </a:pPr>
            <a:r>
              <a:rPr lang="en-US" altLang="ko-KR" sz="1200" b="1" kern="0" dirty="0" smtClean="0">
                <a:solidFill>
                  <a:schemeClr val="bg1"/>
                </a:solidFill>
                <a:latin typeface="Calibri" pitchFamily="34" charset="0"/>
                <a:ea typeface="Arial Unicode MS" pitchFamily="34" charset="-128"/>
                <a:cs typeface="Calibri" pitchFamily="34" charset="0"/>
              </a:rPr>
              <a:t>System of Business Records</a:t>
            </a:r>
            <a:endParaRPr lang="ko-KR" altLang="en-US" sz="1200" b="1" kern="0" dirty="0" smtClean="0">
              <a:solidFill>
                <a:schemeClr val="bg1"/>
              </a:solidFill>
              <a:latin typeface="Calibri" pitchFamily="34" charset="0"/>
              <a:ea typeface="Arial Unicode MS" pitchFamily="34" charset="-128"/>
              <a:cs typeface="Calibri" pitchFamily="34" charset="0"/>
            </a:endParaRPr>
          </a:p>
        </p:txBody>
      </p:sp>
      <p:grpSp>
        <p:nvGrpSpPr>
          <p:cNvPr id="6" name="Group 23"/>
          <p:cNvGrpSpPr/>
          <p:nvPr/>
        </p:nvGrpSpPr>
        <p:grpSpPr>
          <a:xfrm>
            <a:off x="1267969" y="1272145"/>
            <a:ext cx="5295826" cy="1190816"/>
            <a:chOff x="1755648" y="1275760"/>
            <a:chExt cx="5295826" cy="1587755"/>
          </a:xfrm>
        </p:grpSpPr>
        <p:sp>
          <p:nvSpPr>
            <p:cNvPr id="116" name="Rectangle 115"/>
            <p:cNvSpPr/>
            <p:nvPr/>
          </p:nvSpPr>
          <p:spPr bwMode="gray">
            <a:xfrm>
              <a:off x="1755648" y="2081462"/>
              <a:ext cx="5295826" cy="782053"/>
            </a:xfrm>
            <a:prstGeom prst="rect">
              <a:avLst/>
            </a:prstGeom>
            <a:solidFill>
              <a:schemeClr val="accent3">
                <a:lumMod val="20000"/>
                <a:lumOff val="8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altLang="ko-KR" b="1" i="0" u="none" strike="noStrike" kern="0" cap="none" spc="0" normalizeH="0" baseline="0" noProof="0" dirty="0" smtClean="0">
                  <a:ln>
                    <a:noFill/>
                  </a:ln>
                  <a:effectLst/>
                  <a:uLnTx/>
                  <a:uFillTx/>
                  <a:ea typeface="Arial Unicode MS" pitchFamily="34" charset="-128"/>
                  <a:cs typeface="Arial Unicode MS" pitchFamily="34" charset="-128"/>
                </a:rPr>
                <a:t>Mobility</a:t>
              </a:r>
            </a:p>
            <a:p>
              <a:pPr marR="0" algn="ctr" defTabSz="914400" eaLnBrk="1" fontAlgn="base" latinLnBrk="0" hangingPunct="1">
                <a:lnSpc>
                  <a:spcPct val="100000"/>
                </a:lnSpc>
                <a:spcAft>
                  <a:spcPct val="0"/>
                </a:spcAft>
                <a:buClr>
                  <a:srgbClr val="F0AB00"/>
                </a:buClr>
                <a:buSzPct val="80000"/>
                <a:tabLst/>
              </a:pPr>
              <a:r>
                <a:rPr lang="en-US" altLang="ko-KR" sz="1200" b="1" kern="0" dirty="0" smtClean="0">
                  <a:ea typeface="Arial Unicode MS" pitchFamily="34" charset="-128"/>
                  <a:cs typeface="Arial Unicode MS" pitchFamily="34" charset="-128"/>
                </a:rPr>
                <a:t>Innovating access to information</a:t>
              </a:r>
              <a:endParaRPr kumimoji="0" lang="ko-KR" altLang="en-US" sz="1200" b="1" i="0" u="none" strike="noStrike" kern="0" cap="none" spc="0" normalizeH="0" baseline="0" noProof="0" dirty="0" smtClean="0">
                <a:ln>
                  <a:noFill/>
                </a:ln>
                <a:effectLst/>
                <a:uLnTx/>
                <a:uFillTx/>
                <a:ea typeface="Arial Unicode MS" pitchFamily="34" charset="-128"/>
                <a:cs typeface="Arial Unicode MS" pitchFamily="34" charset="-128"/>
              </a:endParaRPr>
            </a:p>
          </p:txBody>
        </p:sp>
        <p:grpSp>
          <p:nvGrpSpPr>
            <p:cNvPr id="7" name="Group 55"/>
            <p:cNvGrpSpPr>
              <a:grpSpLocks/>
            </p:cNvGrpSpPr>
            <p:nvPr/>
          </p:nvGrpSpPr>
          <p:grpSpPr bwMode="auto">
            <a:xfrm>
              <a:off x="3811977" y="1303324"/>
              <a:ext cx="1217184" cy="878181"/>
              <a:chOff x="1713651" y="1441059"/>
              <a:chExt cx="5736082" cy="4143330"/>
            </a:xfrm>
          </p:grpSpPr>
          <p:grpSp>
            <p:nvGrpSpPr>
              <p:cNvPr id="8" name="Group 20"/>
              <p:cNvGrpSpPr/>
              <p:nvPr/>
            </p:nvGrpSpPr>
            <p:grpSpPr>
              <a:xfrm>
                <a:off x="1926237" y="3567659"/>
                <a:ext cx="5426440" cy="2016730"/>
                <a:chOff x="2009634" y="3480052"/>
                <a:chExt cx="5178151" cy="1924453"/>
              </a:xfrm>
              <a:effectLst>
                <a:reflection blurRad="6350" stA="52000" endA="300" endPos="35000" dir="5400000" sy="-100000" algn="bl" rotWithShape="0"/>
              </a:effectLst>
            </p:grpSpPr>
            <p:pic>
              <p:nvPicPr>
                <p:cNvPr id="142" name="Picture 4" descr="\\.psf\Host\Users\eric\Graphic Tank\iPad Large.tif"/>
                <p:cNvPicPr>
                  <a:picLocks noChangeAspect="1" noChangeArrowheads="1"/>
                </p:cNvPicPr>
                <p:nvPr/>
              </p:nvPicPr>
              <p:blipFill>
                <a:blip r:embed="rId6" cstate="screen"/>
                <a:srcRect/>
                <a:stretch>
                  <a:fillRect/>
                </a:stretch>
              </p:blipFill>
              <p:spPr bwMode="auto">
                <a:xfrm rot="16200000">
                  <a:off x="3636484" y="1853204"/>
                  <a:ext cx="1924451" cy="5178151"/>
                </a:xfrm>
                <a:prstGeom prst="rect">
                  <a:avLst/>
                </a:prstGeom>
                <a:noFill/>
              </p:spPr>
            </p:pic>
            <p:pic>
              <p:nvPicPr>
                <p:cNvPr id="143" name="Picture 5" descr="\\.psf\Host\Users\eric\Graphic Tank\Sybase on iPad.PNG"/>
                <p:cNvPicPr>
                  <a:picLocks noChangeAspect="1" noChangeArrowheads="1"/>
                </p:cNvPicPr>
                <p:nvPr/>
              </p:nvPicPr>
              <p:blipFill>
                <a:blip r:embed="rId7" cstate="screen"/>
                <a:srcRect/>
                <a:stretch>
                  <a:fillRect/>
                </a:stretch>
              </p:blipFill>
              <p:spPr bwMode="auto">
                <a:xfrm rot="16200000">
                  <a:off x="3888932" y="2139764"/>
                  <a:ext cx="1451709" cy="4132286"/>
                </a:xfrm>
                <a:prstGeom prst="rect">
                  <a:avLst/>
                </a:prstGeom>
                <a:noFill/>
                <a:effectLst>
                  <a:innerShdw blurRad="114300">
                    <a:prstClr val="black"/>
                  </a:innerShdw>
                </a:effectLst>
              </p:spPr>
            </p:pic>
          </p:grpSp>
          <p:grpSp>
            <p:nvGrpSpPr>
              <p:cNvPr id="9" name="Group 63"/>
              <p:cNvGrpSpPr>
                <a:grpSpLocks/>
              </p:cNvGrpSpPr>
              <p:nvPr/>
            </p:nvGrpSpPr>
            <p:grpSpPr bwMode="auto">
              <a:xfrm>
                <a:off x="1713651" y="1441059"/>
                <a:ext cx="5736082" cy="3670112"/>
                <a:chOff x="1806776" y="1450756"/>
                <a:chExt cx="5473626" cy="3502185"/>
              </a:xfrm>
            </p:grpSpPr>
            <p:pic>
              <p:nvPicPr>
                <p:cNvPr id="140" name="Picture 4" descr="\\.psf\Host\Users\eric\Graphic Tank\iPad Large.tif"/>
                <p:cNvPicPr>
                  <a:picLocks noChangeAspect="1" noChangeArrowheads="1"/>
                </p:cNvPicPr>
                <p:nvPr/>
              </p:nvPicPr>
              <p:blipFill>
                <a:blip r:embed="rId8" cstate="print"/>
                <a:stretch>
                  <a:fillRect/>
                </a:stretch>
              </p:blipFill>
              <p:spPr bwMode="auto">
                <a:xfrm>
                  <a:off x="1806776" y="1450756"/>
                  <a:ext cx="5473626" cy="3502185"/>
                </a:xfrm>
                <a:prstGeom prst="rect">
                  <a:avLst/>
                </a:prstGeom>
                <a:noFill/>
                <a:ln w="9525">
                  <a:noFill/>
                  <a:miter lim="800000"/>
                  <a:headEnd/>
                  <a:tailEnd/>
                </a:ln>
              </p:spPr>
            </p:pic>
            <p:pic>
              <p:nvPicPr>
                <p:cNvPr id="141" name="Picture 5" descr="\\.psf\Host\Users\eric\Graphic Tank\Sybase on iPad.PNG"/>
                <p:cNvPicPr>
                  <a:picLocks noChangeAspect="1" noChangeArrowheads="1"/>
                </p:cNvPicPr>
                <p:nvPr/>
              </p:nvPicPr>
              <p:blipFill>
                <a:blip r:embed="rId9" cstate="screen"/>
                <a:srcRect/>
                <a:stretch>
                  <a:fillRect/>
                </a:stretch>
              </p:blipFill>
              <p:spPr bwMode="auto">
                <a:xfrm rot="16200000">
                  <a:off x="3061431" y="1312264"/>
                  <a:ext cx="3106711" cy="4132286"/>
                </a:xfrm>
                <a:prstGeom prst="rect">
                  <a:avLst/>
                </a:prstGeom>
                <a:noFill/>
                <a:effectLst>
                  <a:innerShdw blurRad="38100">
                    <a:prstClr val="black"/>
                  </a:innerShdw>
                </a:effectLst>
              </p:spPr>
            </p:pic>
          </p:grpSp>
        </p:grpSp>
        <p:grpSp>
          <p:nvGrpSpPr>
            <p:cNvPr id="10" name="Group 39"/>
            <p:cNvGrpSpPr>
              <a:grpSpLocks/>
            </p:cNvGrpSpPr>
            <p:nvPr/>
          </p:nvGrpSpPr>
          <p:grpSpPr bwMode="auto">
            <a:xfrm>
              <a:off x="2522026" y="1275760"/>
              <a:ext cx="431549" cy="933311"/>
              <a:chOff x="470890" y="2439247"/>
              <a:chExt cx="1795015" cy="3886598"/>
            </a:xfrm>
          </p:grpSpPr>
          <p:pic>
            <p:nvPicPr>
              <p:cNvPr id="135" name="Picture 3" descr="\\.psf\Host\Users\eric\Graphic Tank\SmartPhone Blackberry.tif"/>
              <p:cNvPicPr>
                <a:picLocks noChangeAspect="1" noChangeArrowheads="1"/>
              </p:cNvPicPr>
              <p:nvPr/>
            </p:nvPicPr>
            <p:blipFill>
              <a:blip r:embed="rId10" cstate="print"/>
              <a:stretch>
                <a:fillRect/>
              </a:stretch>
            </p:blipFill>
            <p:spPr bwMode="auto">
              <a:xfrm>
                <a:off x="470890" y="2439247"/>
                <a:ext cx="1795015" cy="3886598"/>
              </a:xfrm>
              <a:prstGeom prst="rect">
                <a:avLst/>
              </a:prstGeom>
              <a:noFill/>
              <a:ln w="9525">
                <a:noFill/>
                <a:miter lim="800000"/>
                <a:headEnd/>
                <a:tailEnd/>
              </a:ln>
              <a:effectLst>
                <a:reflection blurRad="6350" stA="19000" endA="300" endPos="35000" dir="5400000" sy="-100000" algn="bl" rotWithShape="0"/>
              </a:effectLst>
            </p:spPr>
          </p:pic>
          <p:pic>
            <p:nvPicPr>
              <p:cNvPr id="136" name="Picture 3"/>
              <p:cNvPicPr>
                <a:picLocks noChangeAspect="1" noChangeArrowheads="1"/>
              </p:cNvPicPr>
              <p:nvPr/>
            </p:nvPicPr>
            <p:blipFill>
              <a:blip r:embed="rId11" cstate="screen"/>
              <a:srcRect/>
              <a:stretch>
                <a:fillRect/>
              </a:stretch>
            </p:blipFill>
            <p:spPr bwMode="auto">
              <a:xfrm>
                <a:off x="644610" y="3131806"/>
                <a:ext cx="1330252" cy="1004929"/>
              </a:xfrm>
              <a:prstGeom prst="rect">
                <a:avLst/>
              </a:prstGeom>
              <a:noFill/>
              <a:effectLst>
                <a:innerShdw blurRad="50800">
                  <a:prstClr val="black"/>
                </a:innerShdw>
              </a:effectLst>
            </p:spPr>
          </p:pic>
          <p:pic>
            <p:nvPicPr>
              <p:cNvPr id="137" name="Picture 3"/>
              <p:cNvPicPr>
                <a:picLocks noChangeAspect="1" noChangeArrowheads="1"/>
              </p:cNvPicPr>
              <p:nvPr/>
            </p:nvPicPr>
            <p:blipFill>
              <a:blip r:embed="rId11" cstate="screen"/>
              <a:srcRect t="46360" b="11787"/>
              <a:stretch>
                <a:fillRect/>
              </a:stretch>
            </p:blipFill>
            <p:spPr bwMode="auto">
              <a:xfrm>
                <a:off x="644610" y="4033705"/>
                <a:ext cx="1330252" cy="420596"/>
              </a:xfrm>
              <a:prstGeom prst="rect">
                <a:avLst/>
              </a:prstGeom>
              <a:noFill/>
              <a:effectLst/>
            </p:spPr>
          </p:pic>
        </p:grpSp>
        <p:grpSp>
          <p:nvGrpSpPr>
            <p:cNvPr id="11" name="Group 71"/>
            <p:cNvGrpSpPr>
              <a:grpSpLocks/>
            </p:cNvGrpSpPr>
            <p:nvPr/>
          </p:nvGrpSpPr>
          <p:grpSpPr bwMode="auto">
            <a:xfrm>
              <a:off x="5910829" y="1311259"/>
              <a:ext cx="456250" cy="862313"/>
              <a:chOff x="2388950" y="2354986"/>
              <a:chExt cx="1156624" cy="2188564"/>
            </a:xfrm>
          </p:grpSpPr>
          <p:pic>
            <p:nvPicPr>
              <p:cNvPr id="133" name="Picture 6" descr="\\.psf\Host\Users\eric\Graphic Tank\iPhone.tif"/>
              <p:cNvPicPr>
                <a:picLocks noChangeAspect="1" noChangeArrowheads="1"/>
              </p:cNvPicPr>
              <p:nvPr/>
            </p:nvPicPr>
            <p:blipFill>
              <a:blip r:embed="rId12" cstate="print"/>
              <a:stretch>
                <a:fillRect/>
              </a:stretch>
            </p:blipFill>
            <p:spPr bwMode="auto">
              <a:xfrm>
                <a:off x="2388950" y="2354986"/>
                <a:ext cx="1156624" cy="2188564"/>
              </a:xfrm>
              <a:prstGeom prst="rect">
                <a:avLst/>
              </a:prstGeom>
              <a:noFill/>
              <a:ln w="9525">
                <a:noFill/>
                <a:miter lim="800000"/>
                <a:headEnd/>
                <a:tailEnd/>
              </a:ln>
              <a:effectLst>
                <a:reflection blurRad="6350" stA="30000" endA="300" endPos="35000" dir="5400000" sy="-100000" algn="bl" rotWithShape="0"/>
              </a:effectLst>
            </p:spPr>
          </p:pic>
          <p:pic>
            <p:nvPicPr>
              <p:cNvPr id="134" name="Picture 75" descr="IMG_0044.PNG"/>
              <p:cNvPicPr>
                <a:picLocks noChangeAspect="1"/>
              </p:cNvPicPr>
              <p:nvPr/>
            </p:nvPicPr>
            <p:blipFill>
              <a:blip r:embed="rId13" cstate="print"/>
              <a:srcRect/>
              <a:stretch>
                <a:fillRect/>
              </a:stretch>
            </p:blipFill>
            <p:spPr bwMode="auto">
              <a:xfrm>
                <a:off x="2499315" y="2751131"/>
                <a:ext cx="935911" cy="1407961"/>
              </a:xfrm>
              <a:prstGeom prst="rect">
                <a:avLst/>
              </a:prstGeom>
              <a:noFill/>
              <a:ln w="9525">
                <a:noFill/>
                <a:miter lim="800000"/>
                <a:headEnd/>
                <a:tailEnd/>
              </a:ln>
            </p:spPr>
          </p:pic>
        </p:grpSp>
        <p:grpSp>
          <p:nvGrpSpPr>
            <p:cNvPr id="12" name="Group 91"/>
            <p:cNvGrpSpPr>
              <a:grpSpLocks/>
            </p:cNvGrpSpPr>
            <p:nvPr/>
          </p:nvGrpSpPr>
          <p:grpSpPr bwMode="auto">
            <a:xfrm>
              <a:off x="5237515" y="1327918"/>
              <a:ext cx="464961" cy="828995"/>
              <a:chOff x="6911464" y="1296648"/>
              <a:chExt cx="642434" cy="1146749"/>
            </a:xfrm>
          </p:grpSpPr>
          <p:grpSp>
            <p:nvGrpSpPr>
              <p:cNvPr id="13" name="Group 88"/>
              <p:cNvGrpSpPr/>
              <p:nvPr/>
            </p:nvGrpSpPr>
            <p:grpSpPr>
              <a:xfrm>
                <a:off x="6911464" y="1896256"/>
                <a:ext cx="642434" cy="547141"/>
                <a:chOff x="7526062" y="1821305"/>
                <a:chExt cx="642434" cy="547141"/>
              </a:xfrm>
              <a:effectLst>
                <a:reflection blurRad="6350" stA="52000" endA="300" endPos="35000" dir="5400000" sy="-100000" algn="bl" rotWithShape="0"/>
              </a:effectLst>
            </p:grpSpPr>
            <p:pic>
              <p:nvPicPr>
                <p:cNvPr id="131" name="Picture 7" descr="\\.psf\Host\Users\eric\Graphic Tank\SmartPhone 2.tif"/>
                <p:cNvPicPr>
                  <a:picLocks noChangeAspect="1" noChangeArrowheads="1"/>
                </p:cNvPicPr>
                <p:nvPr/>
              </p:nvPicPr>
              <p:blipFill>
                <a:blip r:embed="rId14" cstate="screen"/>
                <a:srcRect/>
                <a:stretch>
                  <a:fillRect/>
                </a:stretch>
              </p:blipFill>
              <p:spPr bwMode="auto">
                <a:xfrm>
                  <a:off x="7526062" y="1843790"/>
                  <a:ext cx="642434" cy="524656"/>
                </a:xfrm>
                <a:prstGeom prst="rect">
                  <a:avLst/>
                </a:prstGeom>
                <a:noFill/>
              </p:spPr>
            </p:pic>
            <p:pic>
              <p:nvPicPr>
                <p:cNvPr id="132" name="Picture 8" descr="AnalyticsChart"/>
                <p:cNvPicPr>
                  <a:picLocks noChangeAspect="1" noChangeArrowheads="1"/>
                </p:cNvPicPr>
                <p:nvPr/>
              </p:nvPicPr>
              <p:blipFill>
                <a:blip r:embed="rId15" cstate="screen"/>
                <a:srcRect/>
                <a:stretch>
                  <a:fillRect/>
                </a:stretch>
              </p:blipFill>
              <p:spPr bwMode="auto">
                <a:xfrm>
                  <a:off x="7593504" y="1821305"/>
                  <a:ext cx="501186" cy="305409"/>
                </a:xfrm>
                <a:prstGeom prst="rect">
                  <a:avLst/>
                </a:prstGeom>
                <a:noFill/>
                <a:effectLst>
                  <a:innerShdw blurRad="50800">
                    <a:prstClr val="black"/>
                  </a:innerShdw>
                </a:effectLst>
              </p:spPr>
            </p:pic>
          </p:grpSp>
          <p:grpSp>
            <p:nvGrpSpPr>
              <p:cNvPr id="14" name="Group 85"/>
              <p:cNvGrpSpPr>
                <a:grpSpLocks/>
              </p:cNvGrpSpPr>
              <p:nvPr/>
            </p:nvGrpSpPr>
            <p:grpSpPr bwMode="auto">
              <a:xfrm>
                <a:off x="6911464" y="1296648"/>
                <a:ext cx="642434" cy="1146749"/>
                <a:chOff x="7526062" y="1221697"/>
                <a:chExt cx="642434" cy="1146749"/>
              </a:xfrm>
            </p:grpSpPr>
            <p:pic>
              <p:nvPicPr>
                <p:cNvPr id="129" name="Picture 7" descr="\\.psf\Host\Users\eric\Graphic Tank\SmartPhone 2.tif"/>
                <p:cNvPicPr>
                  <a:picLocks noChangeAspect="1" noChangeArrowheads="1"/>
                </p:cNvPicPr>
                <p:nvPr/>
              </p:nvPicPr>
              <p:blipFill>
                <a:blip r:embed="rId16" cstate="print"/>
                <a:srcRect/>
                <a:stretch>
                  <a:fillRect/>
                </a:stretch>
              </p:blipFill>
              <p:spPr bwMode="auto">
                <a:xfrm>
                  <a:off x="7526062" y="1221697"/>
                  <a:ext cx="642434" cy="1146749"/>
                </a:xfrm>
                <a:prstGeom prst="rect">
                  <a:avLst/>
                </a:prstGeom>
                <a:noFill/>
                <a:ln w="9525">
                  <a:noFill/>
                  <a:miter lim="800000"/>
                  <a:headEnd/>
                  <a:tailEnd/>
                </a:ln>
              </p:spPr>
            </p:pic>
            <p:pic>
              <p:nvPicPr>
                <p:cNvPr id="130" name="Picture 8" descr="AnalyticsChart"/>
                <p:cNvPicPr>
                  <a:picLocks noChangeAspect="1" noChangeArrowheads="1"/>
                </p:cNvPicPr>
                <p:nvPr/>
              </p:nvPicPr>
              <p:blipFill>
                <a:blip r:embed="rId17" cstate="screen"/>
                <a:srcRect/>
                <a:stretch>
                  <a:fillRect/>
                </a:stretch>
              </p:blipFill>
              <p:spPr bwMode="auto">
                <a:xfrm>
                  <a:off x="7593504" y="1397742"/>
                  <a:ext cx="501186" cy="728972"/>
                </a:xfrm>
                <a:prstGeom prst="rect">
                  <a:avLst/>
                </a:prstGeom>
                <a:noFill/>
                <a:effectLst>
                  <a:innerShdw blurRad="50800">
                    <a:prstClr val="black"/>
                  </a:innerShdw>
                </a:effectLst>
              </p:spPr>
            </p:pic>
          </p:grpSp>
        </p:grpSp>
        <p:grpSp>
          <p:nvGrpSpPr>
            <p:cNvPr id="15" name="Group 80"/>
            <p:cNvGrpSpPr>
              <a:grpSpLocks/>
            </p:cNvGrpSpPr>
            <p:nvPr/>
          </p:nvGrpSpPr>
          <p:grpSpPr bwMode="auto">
            <a:xfrm>
              <a:off x="3161929" y="1302189"/>
              <a:ext cx="441694" cy="880453"/>
              <a:chOff x="7027610" y="2434983"/>
              <a:chExt cx="1837521" cy="3667097"/>
            </a:xfrm>
          </p:grpSpPr>
          <p:pic>
            <p:nvPicPr>
              <p:cNvPr id="122" name="Picture 2" descr="\\.psf\Host\Users\eric\Graphic Tank\SmartPhone Devices.tif"/>
              <p:cNvPicPr>
                <a:picLocks noChangeAspect="1" noChangeArrowheads="1"/>
              </p:cNvPicPr>
              <p:nvPr/>
            </p:nvPicPr>
            <p:blipFill>
              <a:blip r:embed="rId18" cstate="print"/>
              <a:stretch>
                <a:fillRect/>
              </a:stretch>
            </p:blipFill>
            <p:spPr bwMode="auto">
              <a:xfrm>
                <a:off x="7027610" y="2434983"/>
                <a:ext cx="1837521" cy="3667097"/>
              </a:xfrm>
              <a:prstGeom prst="rect">
                <a:avLst/>
              </a:prstGeom>
              <a:noFill/>
              <a:ln w="9525">
                <a:noFill/>
                <a:miter lim="800000"/>
                <a:headEnd/>
                <a:tailEnd/>
              </a:ln>
              <a:effectLst>
                <a:reflection blurRad="6350" stA="15000" endA="300" endPos="35000" dir="5400000" sy="-100000" algn="bl" rotWithShape="0"/>
              </a:effectLst>
            </p:spPr>
          </p:pic>
          <p:pic>
            <p:nvPicPr>
              <p:cNvPr id="125" name="Picture 124" descr="Travel Request2"/>
              <p:cNvPicPr>
                <a:picLocks noChangeAspect="1" noChangeArrowheads="1"/>
              </p:cNvPicPr>
              <p:nvPr/>
            </p:nvPicPr>
            <p:blipFill>
              <a:blip r:embed="rId19" cstate="screen"/>
              <a:srcRect/>
              <a:stretch>
                <a:fillRect/>
              </a:stretch>
            </p:blipFill>
            <p:spPr bwMode="auto">
              <a:xfrm>
                <a:off x="7226738" y="2878110"/>
                <a:ext cx="1459200" cy="1969415"/>
              </a:xfrm>
              <a:prstGeom prst="rect">
                <a:avLst/>
              </a:prstGeom>
              <a:noFill/>
              <a:effectLst>
                <a:innerShdw blurRad="114300">
                  <a:prstClr val="black"/>
                </a:innerShdw>
              </a:effectLst>
            </p:spPr>
          </p:pic>
          <p:pic>
            <p:nvPicPr>
              <p:cNvPr id="126" name="Picture 125" descr="Travel Request2"/>
              <p:cNvPicPr>
                <a:picLocks noChangeAspect="1" noChangeArrowheads="1"/>
              </p:cNvPicPr>
              <p:nvPr/>
            </p:nvPicPr>
            <p:blipFill>
              <a:blip r:embed="rId19" cstate="screen"/>
              <a:srcRect t="65138"/>
              <a:stretch>
                <a:fillRect/>
              </a:stretch>
            </p:blipFill>
            <p:spPr bwMode="auto">
              <a:xfrm>
                <a:off x="7226738" y="4362218"/>
                <a:ext cx="1459200" cy="686581"/>
              </a:xfrm>
              <a:prstGeom prst="rect">
                <a:avLst/>
              </a:prstGeom>
              <a:noFill/>
              <a:effectLst/>
            </p:spPr>
          </p:pic>
        </p:grpSp>
      </p:grpSp>
      <p:grpSp>
        <p:nvGrpSpPr>
          <p:cNvPr id="16" name="Group 55"/>
          <p:cNvGrpSpPr/>
          <p:nvPr/>
        </p:nvGrpSpPr>
        <p:grpSpPr>
          <a:xfrm>
            <a:off x="2296016" y="3780928"/>
            <a:ext cx="3499160" cy="1299208"/>
            <a:chOff x="3449108" y="3578994"/>
            <a:chExt cx="3499160" cy="1732277"/>
          </a:xfrm>
        </p:grpSpPr>
        <p:sp>
          <p:nvSpPr>
            <p:cNvPr id="158" name="TextBox 157"/>
            <p:cNvSpPr txBox="1"/>
            <p:nvPr/>
          </p:nvSpPr>
          <p:spPr>
            <a:xfrm>
              <a:off x="3449108" y="4531570"/>
              <a:ext cx="3499160" cy="779701"/>
            </a:xfrm>
            <a:prstGeom prst="rect">
              <a:avLst/>
            </a:prstGeom>
            <a:noFill/>
          </p:spPr>
          <p:txBody>
            <a:bodyPr wrap="square" rtlCol="0">
              <a:spAutoFit/>
            </a:bodyPr>
            <a:lstStyle/>
            <a:p>
              <a:pPr algn="ctr" fontAlgn="base">
                <a:spcBef>
                  <a:spcPct val="50000"/>
                </a:spcBef>
                <a:spcAft>
                  <a:spcPct val="0"/>
                </a:spcAft>
                <a:buClr>
                  <a:srgbClr val="F0AB00"/>
                </a:buClr>
                <a:buSzPct val="80000"/>
              </a:pPr>
              <a:r>
                <a:rPr lang="en-US" altLang="ko-KR" sz="16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Arial Unicode MS" pitchFamily="34" charset="-128"/>
                  <a:cs typeface="Arial Unicode MS" pitchFamily="34" charset="-128"/>
                </a:rPr>
                <a:t>In-Memory Computing</a:t>
              </a:r>
              <a:br>
                <a:rPr lang="en-US" altLang="ko-KR" sz="16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Arial Unicode MS" pitchFamily="34" charset="-128"/>
                  <a:cs typeface="Arial Unicode MS" pitchFamily="34" charset="-128"/>
                </a:rPr>
              </a:br>
              <a:r>
                <a:rPr lang="en-US" altLang="ko-KR" sz="16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Arial Unicode MS" pitchFamily="34" charset="-128"/>
                  <a:cs typeface="Arial Unicode MS" pitchFamily="34" charset="-128"/>
                </a:rPr>
                <a:t>(SAP HANA)</a:t>
              </a:r>
              <a:endParaRPr lang="ko-KR" altLang="en-US" sz="16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Arial Unicode MS" pitchFamily="34" charset="-128"/>
                <a:cs typeface="Arial Unicode MS" pitchFamily="34" charset="-128"/>
              </a:endParaRPr>
            </a:p>
          </p:txBody>
        </p:sp>
        <p:grpSp>
          <p:nvGrpSpPr>
            <p:cNvPr id="17" name="Group 42"/>
            <p:cNvGrpSpPr>
              <a:grpSpLocks noChangeAspect="1"/>
            </p:cNvGrpSpPr>
            <p:nvPr/>
          </p:nvGrpSpPr>
          <p:grpSpPr>
            <a:xfrm rot="2700000">
              <a:off x="4754745" y="3595688"/>
              <a:ext cx="887763" cy="854375"/>
              <a:chOff x="4462585" y="1539637"/>
              <a:chExt cx="1195753" cy="1195753"/>
            </a:xfrm>
            <a:effectLst/>
          </p:grpSpPr>
          <p:grpSp>
            <p:nvGrpSpPr>
              <p:cNvPr id="18" name="Group 29"/>
              <p:cNvGrpSpPr/>
              <p:nvPr/>
            </p:nvGrpSpPr>
            <p:grpSpPr>
              <a:xfrm>
                <a:off x="4462585" y="1737487"/>
                <a:ext cx="1195753" cy="799734"/>
                <a:chOff x="4462585" y="1570892"/>
                <a:chExt cx="1195753" cy="799734"/>
              </a:xfrm>
            </p:grpSpPr>
            <p:cxnSp>
              <p:nvCxnSpPr>
                <p:cNvPr id="174" name="Straight Connector 173"/>
                <p:cNvCxnSpPr/>
                <p:nvPr/>
              </p:nvCxnSpPr>
              <p:spPr>
                <a:xfrm>
                  <a:off x="4462585" y="1570892"/>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462585" y="1650865"/>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4462585" y="1730838"/>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4462585" y="1810811"/>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4462585" y="1890784"/>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462585" y="1970757"/>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4462585" y="2050730"/>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4462585" y="2130703"/>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4462585" y="2210676"/>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4462585" y="2290649"/>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4462585" y="2370626"/>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30"/>
              <p:cNvGrpSpPr/>
              <p:nvPr/>
            </p:nvGrpSpPr>
            <p:grpSpPr>
              <a:xfrm rot="16200000">
                <a:off x="4462745" y="1737647"/>
                <a:ext cx="1195753" cy="799734"/>
                <a:chOff x="4462585" y="1570892"/>
                <a:chExt cx="1195753" cy="799734"/>
              </a:xfrm>
            </p:grpSpPr>
            <p:cxnSp>
              <p:nvCxnSpPr>
                <p:cNvPr id="163" name="Straight Connector 162"/>
                <p:cNvCxnSpPr/>
                <p:nvPr/>
              </p:nvCxnSpPr>
              <p:spPr>
                <a:xfrm>
                  <a:off x="4462585" y="1570892"/>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4462585" y="1650865"/>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462585" y="1730838"/>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4462585" y="1810811"/>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462585" y="1890784"/>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4462585" y="1970757"/>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4462585" y="2050730"/>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4462585" y="2130703"/>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4462585" y="2210676"/>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4462585" y="2290649"/>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4462585" y="2370626"/>
                  <a:ext cx="11957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62" name="Rectangle 161"/>
              <p:cNvSpPr/>
              <p:nvPr/>
            </p:nvSpPr>
            <p:spPr bwMode="gray">
              <a:xfrm>
                <a:off x="4626149" y="1699786"/>
                <a:ext cx="922284" cy="92554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0000" tIns="72000" rIns="90000" bIns="72000" rtlCol="0" anchor="ctr"/>
              <a:lstStyle/>
              <a:p>
                <a:pPr algn="ctr" fontAlgn="base">
                  <a:spcAft>
                    <a:spcPct val="0"/>
                  </a:spcAft>
                  <a:buClr>
                    <a:srgbClr val="F0AB00"/>
                  </a:buClr>
                  <a:buSzPct val="80000"/>
                </a:pPr>
                <a:r>
                  <a:rPr lang="en-US" sz="800" b="1" kern="0" dirty="0" smtClean="0">
                    <a:solidFill>
                      <a:srgbClr val="000000"/>
                    </a:solidFill>
                    <a:ea typeface="Arial Unicode MS" pitchFamily="34" charset="-128"/>
                    <a:cs typeface="Arial Unicode MS" pitchFamily="34" charset="-128"/>
                  </a:rPr>
                  <a:t>In-Memory</a:t>
                </a:r>
              </a:p>
            </p:txBody>
          </p:sp>
        </p:grpSp>
      </p:grpSp>
      <p:grpSp>
        <p:nvGrpSpPr>
          <p:cNvPr id="20" name="Group 189"/>
          <p:cNvGrpSpPr/>
          <p:nvPr/>
        </p:nvGrpSpPr>
        <p:grpSpPr>
          <a:xfrm>
            <a:off x="2342407" y="3559016"/>
            <a:ext cx="2995037" cy="395205"/>
            <a:chOff x="2342400" y="3954461"/>
            <a:chExt cx="2995037" cy="439117"/>
          </a:xfrm>
        </p:grpSpPr>
        <p:cxnSp>
          <p:nvCxnSpPr>
            <p:cNvPr id="78" name="Straight Connector 77"/>
            <p:cNvCxnSpPr>
              <a:stCxn id="107" idx="3"/>
              <a:endCxn id="162" idx="0"/>
            </p:cNvCxnSpPr>
            <p:nvPr/>
          </p:nvCxnSpPr>
          <p:spPr>
            <a:xfrm rot="5400000">
              <a:off x="4604407" y="3628481"/>
              <a:ext cx="407049" cy="1059010"/>
            </a:xfrm>
            <a:prstGeom prst="line">
              <a:avLst/>
            </a:prstGeom>
            <a:ln w="25400" cap="rnd"/>
          </p:spPr>
          <p:style>
            <a:lnRef idx="1">
              <a:schemeClr val="accent1"/>
            </a:lnRef>
            <a:fillRef idx="0">
              <a:schemeClr val="accent1"/>
            </a:fillRef>
            <a:effectRef idx="0">
              <a:schemeClr val="accent1"/>
            </a:effectRef>
            <a:fontRef idx="minor">
              <a:schemeClr val="tx1"/>
            </a:fontRef>
          </p:style>
        </p:cxnSp>
        <p:cxnSp>
          <p:nvCxnSpPr>
            <p:cNvPr id="144" name="Straight Connector 143"/>
            <p:cNvCxnSpPr>
              <a:stCxn id="101" idx="3"/>
              <a:endCxn id="162" idx="1"/>
            </p:cNvCxnSpPr>
            <p:nvPr/>
          </p:nvCxnSpPr>
          <p:spPr>
            <a:xfrm rot="16200000" flipH="1">
              <a:off x="2873539" y="3424239"/>
              <a:ext cx="438200" cy="1500477"/>
            </a:xfrm>
            <a:prstGeom prst="line">
              <a:avLst/>
            </a:prstGeom>
            <a:ln w="25400" cap="rnd"/>
          </p:spPr>
          <p:style>
            <a:lnRef idx="1">
              <a:schemeClr val="accent1"/>
            </a:lnRef>
            <a:fillRef idx="0">
              <a:schemeClr val="accent1"/>
            </a:fillRef>
            <a:effectRef idx="0">
              <a:schemeClr val="accent1"/>
            </a:effectRef>
            <a:fontRef idx="minor">
              <a:schemeClr val="tx1"/>
            </a:fontRef>
          </p:style>
        </p:cxnSp>
      </p:grpSp>
      <p:cxnSp>
        <p:nvCxnSpPr>
          <p:cNvPr id="149" name="Straight Connector 148"/>
          <p:cNvCxnSpPr/>
          <p:nvPr/>
        </p:nvCxnSpPr>
        <p:spPr>
          <a:xfrm>
            <a:off x="3749050" y="3077323"/>
            <a:ext cx="1084217" cy="0"/>
          </a:xfrm>
          <a:prstGeom prst="line">
            <a:avLst/>
          </a:prstGeom>
          <a:ln w="25400" cap="rnd"/>
        </p:spPr>
        <p:style>
          <a:lnRef idx="1">
            <a:schemeClr val="accent1"/>
          </a:lnRef>
          <a:fillRef idx="0">
            <a:schemeClr val="accent1"/>
          </a:fillRef>
          <a:effectRef idx="0">
            <a:schemeClr val="accent1"/>
          </a:effectRef>
          <a:fontRef idx="minor">
            <a:schemeClr val="tx1"/>
          </a:fontRef>
        </p:style>
      </p:cxnSp>
      <p:sp>
        <p:nvSpPr>
          <p:cNvPr id="107" name="Cube 106"/>
          <p:cNvSpPr/>
          <p:nvPr/>
        </p:nvSpPr>
        <p:spPr bwMode="gray">
          <a:xfrm>
            <a:off x="4395216" y="2523173"/>
            <a:ext cx="2172174" cy="1035843"/>
          </a:xfrm>
          <a:prstGeom prst="cube">
            <a:avLst/>
          </a:prstGeom>
          <a:solidFill>
            <a:schemeClr val="accent5">
              <a:lumMod val="75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sz="1600" b="1" kern="0" dirty="0" smtClean="0">
                <a:solidFill>
                  <a:schemeClr val="bg1"/>
                </a:solidFill>
                <a:latin typeface="Calibri" pitchFamily="34" charset="0"/>
                <a:ea typeface="Arial Unicode MS" pitchFamily="34" charset="-128"/>
                <a:cs typeface="Calibri" pitchFamily="34" charset="0"/>
              </a:rPr>
              <a:t>Business Analytics</a:t>
            </a:r>
            <a:endParaRPr kumimoji="0" lang="ko-KR" altLang="en-US" sz="1600" b="1" i="0" u="none" strike="noStrike" kern="0" cap="none" spc="0" normalizeH="0" baseline="0" noProof="0" dirty="0" smtClean="0">
              <a:ln>
                <a:noFill/>
              </a:ln>
              <a:solidFill>
                <a:schemeClr val="bg1"/>
              </a:solidFill>
              <a:effectLst/>
              <a:uLnTx/>
              <a:uFillTx/>
              <a:latin typeface="Calibri" pitchFamily="34" charset="0"/>
              <a:ea typeface="Arial Unicode MS" pitchFamily="34" charset="-128"/>
              <a:cs typeface="Calibri" pitchFamily="34" charset="0"/>
            </a:endParaRPr>
          </a:p>
        </p:txBody>
      </p:sp>
      <p:grpSp>
        <p:nvGrpSpPr>
          <p:cNvPr id="21" name="Group 143"/>
          <p:cNvGrpSpPr/>
          <p:nvPr/>
        </p:nvGrpSpPr>
        <p:grpSpPr>
          <a:xfrm>
            <a:off x="749809" y="1337335"/>
            <a:ext cx="6162416" cy="596891"/>
            <a:chOff x="749808" y="2387272"/>
            <a:chExt cx="6162416" cy="663212"/>
          </a:xfrm>
        </p:grpSpPr>
        <p:grpSp>
          <p:nvGrpSpPr>
            <p:cNvPr id="22" name="Group 44"/>
            <p:cNvGrpSpPr/>
            <p:nvPr/>
          </p:nvGrpSpPr>
          <p:grpSpPr>
            <a:xfrm>
              <a:off x="6336325" y="2387272"/>
              <a:ext cx="575899" cy="663212"/>
              <a:chOff x="6116869" y="2497000"/>
              <a:chExt cx="575899" cy="663212"/>
            </a:xfrm>
          </p:grpSpPr>
          <p:pic>
            <p:nvPicPr>
              <p:cNvPr id="186" name="Picture 5" descr="arrow"/>
              <p:cNvPicPr>
                <a:picLocks noChangeAspect="1" noChangeArrowheads="1"/>
              </p:cNvPicPr>
              <p:nvPr/>
            </p:nvPicPr>
            <p:blipFill>
              <a:blip r:embed="rId20" cstate="print"/>
              <a:srcRect/>
              <a:stretch>
                <a:fillRect/>
              </a:stretch>
            </p:blipFill>
            <p:spPr bwMode="auto">
              <a:xfrm rot="16200000">
                <a:off x="6094766" y="2607943"/>
                <a:ext cx="663212" cy="441325"/>
              </a:xfrm>
              <a:prstGeom prst="rect">
                <a:avLst/>
              </a:prstGeom>
              <a:noFill/>
              <a:ln w="9525">
                <a:noFill/>
                <a:miter lim="800000"/>
                <a:headEnd/>
                <a:tailEnd/>
              </a:ln>
              <a:effectLst>
                <a:outerShdw blurRad="50800" dist="38100" dir="5400000" algn="t" rotWithShape="0">
                  <a:prstClr val="black">
                    <a:alpha val="40000"/>
                  </a:prstClr>
                </a:outerShdw>
              </a:effectLst>
              <a:scene3d>
                <a:camera prst="orthographicFront">
                  <a:rot lat="0" lon="0" rev="18900000"/>
                </a:camera>
                <a:lightRig rig="threePt" dir="t"/>
              </a:scene3d>
            </p:spPr>
          </p:pic>
          <p:sp>
            <p:nvSpPr>
              <p:cNvPr id="187" name="TextBox 186"/>
              <p:cNvSpPr txBox="1"/>
              <p:nvPr/>
            </p:nvSpPr>
            <p:spPr>
              <a:xfrm>
                <a:off x="6116869" y="2698189"/>
                <a:ext cx="575899" cy="290678"/>
              </a:xfrm>
              <a:prstGeom prst="rect">
                <a:avLst/>
              </a:prstGeom>
              <a:noFill/>
              <a:scene3d>
                <a:camera prst="orthographicFront">
                  <a:rot lat="0" lon="0" rev="2700000"/>
                </a:camera>
                <a:lightRig rig="threePt" dir="t"/>
              </a:scene3d>
            </p:spPr>
            <p:txBody>
              <a:bodyPr wrap="none" rtlCol="0">
                <a:spAutoFit/>
              </a:bodyPr>
              <a:lstStyle/>
              <a:p>
                <a:pPr algn="ctr" fontAlgn="base">
                  <a:spcBef>
                    <a:spcPct val="50000"/>
                  </a:spcBef>
                  <a:spcAft>
                    <a:spcPct val="0"/>
                  </a:spcAft>
                  <a:buClr>
                    <a:srgbClr val="F0AB00"/>
                  </a:buClr>
                  <a:buSzPct val="80000"/>
                </a:pPr>
                <a:r>
                  <a:rPr lang="en-US" altLang="ko-KR" sz="1100" kern="0" dirty="0" smtClean="0">
                    <a:latin typeface="Calibri" pitchFamily="34" charset="0"/>
                    <a:ea typeface="Arial Unicode MS" pitchFamily="34" charset="-128"/>
                    <a:cs typeface="Calibri" pitchFamily="34" charset="0"/>
                  </a:rPr>
                  <a:t>output</a:t>
                </a:r>
                <a:endParaRPr lang="ko-KR" altLang="en-US" sz="1100" kern="0" dirty="0" smtClean="0">
                  <a:latin typeface="Calibri" pitchFamily="34" charset="0"/>
                  <a:ea typeface="Arial Unicode MS" pitchFamily="34" charset="-128"/>
                  <a:cs typeface="Calibri" pitchFamily="34" charset="0"/>
                </a:endParaRPr>
              </a:p>
            </p:txBody>
          </p:sp>
        </p:grpSp>
        <p:grpSp>
          <p:nvGrpSpPr>
            <p:cNvPr id="23" name="Group 45"/>
            <p:cNvGrpSpPr/>
            <p:nvPr/>
          </p:nvGrpSpPr>
          <p:grpSpPr>
            <a:xfrm>
              <a:off x="749808" y="2448528"/>
              <a:ext cx="663212" cy="540701"/>
              <a:chOff x="749808" y="2474476"/>
              <a:chExt cx="663212" cy="540701"/>
            </a:xfrm>
          </p:grpSpPr>
          <p:pic>
            <p:nvPicPr>
              <p:cNvPr id="161" name="Picture 5" descr="arrow"/>
              <p:cNvPicPr>
                <a:picLocks noChangeAspect="1" noChangeArrowheads="1"/>
              </p:cNvPicPr>
              <p:nvPr/>
            </p:nvPicPr>
            <p:blipFill>
              <a:blip r:embed="rId20" cstate="print"/>
              <a:srcRect/>
              <a:stretch>
                <a:fillRect/>
              </a:stretch>
            </p:blipFill>
            <p:spPr bwMode="auto">
              <a:xfrm>
                <a:off x="749808" y="2545715"/>
                <a:ext cx="663212" cy="441325"/>
              </a:xfrm>
              <a:prstGeom prst="rect">
                <a:avLst/>
              </a:prstGeom>
              <a:noFill/>
              <a:ln w="9525">
                <a:noFill/>
                <a:miter lim="800000"/>
                <a:headEnd/>
                <a:tailEnd/>
              </a:ln>
              <a:effectLst>
                <a:outerShdw blurRad="50800" dist="38100" dir="5400000" algn="t" rotWithShape="0">
                  <a:prstClr val="black">
                    <a:alpha val="40000"/>
                  </a:prstClr>
                </a:outerShdw>
              </a:effectLst>
              <a:scene3d>
                <a:camera prst="orthographicFront">
                  <a:rot lat="0" lon="0" rev="18900000"/>
                </a:camera>
                <a:lightRig rig="threePt" dir="t"/>
              </a:scene3d>
            </p:spPr>
          </p:pic>
          <p:sp>
            <p:nvSpPr>
              <p:cNvPr id="185" name="TextBox 184"/>
              <p:cNvSpPr txBox="1"/>
              <p:nvPr/>
            </p:nvSpPr>
            <p:spPr>
              <a:xfrm rot="5400000">
                <a:off x="810674" y="2614022"/>
                <a:ext cx="540701" cy="261610"/>
              </a:xfrm>
              <a:prstGeom prst="rect">
                <a:avLst/>
              </a:prstGeom>
              <a:noFill/>
              <a:scene3d>
                <a:camera prst="orthographicFront">
                  <a:rot lat="0" lon="0" rev="2700000"/>
                </a:camera>
                <a:lightRig rig="threePt" dir="t"/>
              </a:scene3d>
            </p:spPr>
            <p:txBody>
              <a:bodyPr wrap="none" rtlCol="0">
                <a:spAutoFit/>
              </a:bodyPr>
              <a:lstStyle/>
              <a:p>
                <a:pPr algn="ctr" fontAlgn="base">
                  <a:spcBef>
                    <a:spcPct val="50000"/>
                  </a:spcBef>
                  <a:spcAft>
                    <a:spcPct val="0"/>
                  </a:spcAft>
                  <a:buClr>
                    <a:srgbClr val="F0AB00"/>
                  </a:buClr>
                  <a:buSzPct val="80000"/>
                </a:pPr>
                <a:r>
                  <a:rPr lang="en-US" altLang="ko-KR" sz="1100" kern="0" dirty="0" smtClean="0">
                    <a:latin typeface="Calibri" pitchFamily="34" charset="0"/>
                    <a:ea typeface="Arial Unicode MS" pitchFamily="34" charset="-128"/>
                    <a:cs typeface="Calibri" pitchFamily="34" charset="0"/>
                  </a:rPr>
                  <a:t>input</a:t>
                </a:r>
                <a:endParaRPr lang="ko-KR" altLang="en-US" sz="1100" kern="0" dirty="0" smtClean="0">
                  <a:latin typeface="Calibri" pitchFamily="34" charset="0"/>
                  <a:ea typeface="Arial Unicode MS" pitchFamily="34" charset="-128"/>
                  <a:cs typeface="Calibri" pitchFamily="34" charset="0"/>
                </a:endParaRPr>
              </a:p>
            </p:txBody>
          </p:sp>
        </p:grpSp>
      </p:grpSp>
      <p:sp>
        <p:nvSpPr>
          <p:cNvPr id="44" name="TextBox 43"/>
          <p:cNvSpPr txBox="1"/>
          <p:nvPr/>
        </p:nvSpPr>
        <p:spPr>
          <a:xfrm>
            <a:off x="4663447" y="2509860"/>
            <a:ext cx="1697901" cy="276999"/>
          </a:xfrm>
          <a:prstGeom prst="rect">
            <a:avLst/>
          </a:prstGeom>
          <a:noFill/>
        </p:spPr>
        <p:txBody>
          <a:bodyPr wrap="none" rtlCol="0">
            <a:spAutoFit/>
          </a:bodyPr>
          <a:lstStyle/>
          <a:p>
            <a:pPr fontAlgn="base">
              <a:spcBef>
                <a:spcPct val="50000"/>
              </a:spcBef>
              <a:spcAft>
                <a:spcPct val="0"/>
              </a:spcAft>
              <a:buClr>
                <a:srgbClr val="F0AB00"/>
              </a:buClr>
              <a:buSzPct val="80000"/>
            </a:pPr>
            <a:r>
              <a:rPr lang="en-US" altLang="ko-KR" sz="1200" b="1" kern="0" dirty="0" err="1" smtClean="0">
                <a:solidFill>
                  <a:schemeClr val="bg1"/>
                </a:solidFill>
                <a:latin typeface="Calibri" pitchFamily="34" charset="0"/>
                <a:ea typeface="Arial Unicode MS" pitchFamily="34" charset="-128"/>
                <a:cs typeface="Calibri" pitchFamily="34" charset="0"/>
              </a:rPr>
              <a:t>Sys.of</a:t>
            </a:r>
            <a:r>
              <a:rPr lang="en-US" altLang="ko-KR" sz="1200" b="1" kern="0" dirty="0" smtClean="0">
                <a:solidFill>
                  <a:schemeClr val="bg1"/>
                </a:solidFill>
                <a:latin typeface="Calibri" pitchFamily="34" charset="0"/>
                <a:ea typeface="Arial Unicode MS" pitchFamily="34" charset="-128"/>
                <a:cs typeface="Calibri" pitchFamily="34" charset="0"/>
              </a:rPr>
              <a:t> Biz Improvement</a:t>
            </a:r>
            <a:endParaRPr lang="ko-KR" altLang="en-US" sz="1200" b="1" kern="0" dirty="0" smtClean="0">
              <a:solidFill>
                <a:schemeClr val="bg1"/>
              </a:solidFill>
              <a:latin typeface="Calibri" pitchFamily="34" charset="0"/>
              <a:ea typeface="Arial Unicode MS" pitchFamily="34" charset="-128"/>
              <a:cs typeface="Calibri" pitchFamily="34" charset="0"/>
            </a:endParaRPr>
          </a:p>
        </p:txBody>
      </p:sp>
      <p:sp>
        <p:nvSpPr>
          <p:cNvPr id="189" name="TextBox 188"/>
          <p:cNvSpPr txBox="1"/>
          <p:nvPr>
            <p:custDataLst>
              <p:tags r:id="rId1"/>
            </p:custDataLst>
          </p:nvPr>
        </p:nvSpPr>
        <p:spPr bwMode="gray">
          <a:xfrm>
            <a:off x="5112643" y="3528284"/>
            <a:ext cx="2921357" cy="830997"/>
          </a:xfrm>
          <a:prstGeom prst="rect">
            <a:avLst/>
          </a:prstGeom>
          <a:noFill/>
        </p:spPr>
        <p:txBody>
          <a:bodyPr wrap="square" rtlCol="0">
            <a:spAutoFit/>
          </a:bodyPr>
          <a:lstStyle/>
          <a:p>
            <a:pPr algn="ctr" fontAlgn="base">
              <a:spcBef>
                <a:spcPct val="50000"/>
              </a:spcBef>
              <a:spcAft>
                <a:spcPct val="0"/>
              </a:spcAft>
              <a:buClr>
                <a:srgbClr val="F0AB00"/>
              </a:buClr>
              <a:buSzPct val="80000"/>
            </a:pPr>
            <a:r>
              <a:rPr lang="en-US" sz="1600" b="1" i="1" kern="0" dirty="0" smtClean="0">
                <a:solidFill>
                  <a:schemeClr val="bg1"/>
                </a:solidFill>
                <a:latin typeface="Calibri" pitchFamily="34" charset="0"/>
                <a:ea typeface="가는각진제목체" pitchFamily="18" charset="-127"/>
                <a:cs typeface="Arial Unicode MS" pitchFamily="34" charset="-128"/>
              </a:rPr>
              <a:t>No longer </a:t>
            </a:r>
            <a:r>
              <a:rPr lang="en-US" sz="1600" b="1" kern="0" dirty="0" smtClean="0">
                <a:solidFill>
                  <a:schemeClr val="bg1"/>
                </a:solidFill>
                <a:latin typeface="Calibri" pitchFamily="34" charset="0"/>
                <a:ea typeface="가는각진제목체" pitchFamily="18" charset="-127"/>
                <a:cs typeface="Arial Unicode MS" pitchFamily="34" charset="-128"/>
              </a:rPr>
              <a:t>constrained </a:t>
            </a:r>
            <a:br>
              <a:rPr lang="en-US" sz="1600" b="1" kern="0" dirty="0" smtClean="0">
                <a:solidFill>
                  <a:schemeClr val="bg1"/>
                </a:solidFill>
                <a:latin typeface="Calibri" pitchFamily="34" charset="0"/>
                <a:ea typeface="가는각진제목체" pitchFamily="18" charset="-127"/>
                <a:cs typeface="Arial Unicode MS" pitchFamily="34" charset="-128"/>
              </a:rPr>
            </a:br>
            <a:r>
              <a:rPr lang="en-US" sz="1600" b="1" kern="0" dirty="0" smtClean="0">
                <a:solidFill>
                  <a:schemeClr val="bg1"/>
                </a:solidFill>
                <a:latin typeface="Calibri" pitchFamily="34" charset="0"/>
                <a:ea typeface="가는각진제목체" pitchFamily="18" charset="-127"/>
                <a:cs typeface="Arial Unicode MS" pitchFamily="34" charset="-128"/>
              </a:rPr>
              <a:t>by the performance of underlying </a:t>
            </a:r>
            <a:r>
              <a:rPr lang="en-US" altLang="ko-KR" sz="1600" b="1" kern="0" dirty="0" smtClean="0">
                <a:solidFill>
                  <a:schemeClr val="bg1"/>
                </a:solidFill>
                <a:latin typeface="Calibri" pitchFamily="34" charset="0"/>
                <a:ea typeface="가는각진제목체" pitchFamily="18" charset="-127"/>
                <a:cs typeface="Arial Unicode MS" pitchFamily="34" charset="-128"/>
              </a:rPr>
              <a:t>databases</a:t>
            </a:r>
            <a:endParaRPr lang="en-US" sz="1600" b="1" kern="0" dirty="0" smtClean="0">
              <a:solidFill>
                <a:schemeClr val="bg1"/>
              </a:solidFill>
              <a:latin typeface="Calibri" pitchFamily="34" charset="0"/>
              <a:ea typeface="가는각진제목체" pitchFamily="18" charset="-127"/>
              <a:cs typeface="Arial Unicode MS" pitchFamily="34" charset="-128"/>
            </a:endParaRPr>
          </a:p>
        </p:txBody>
      </p:sp>
    </p:spTree>
    <p:extLst>
      <p:ext uri="{BB962C8B-B14F-4D97-AF65-F5344CB8AC3E}">
        <p14:creationId xmlns:p14="http://schemas.microsoft.com/office/powerpoint/2010/main" val="1478155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wipe(left)">
                                      <p:cBhvr>
                                        <p:cTn id="7" dur="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_blue.jpg"/>
          <p:cNvPicPr>
            <a:picLocks noChangeAspect="1"/>
          </p:cNvPicPr>
          <p:nvPr/>
        </p:nvPicPr>
        <p:blipFill rotWithShape="1">
          <a:blip r:embed="rId2" cstate="print">
            <a:extLst>
              <a:ext uri="{28A0092B-C50C-407E-A947-70E740481C1C}">
                <a14:useLocalDpi xmlns:a14="http://schemas.microsoft.com/office/drawing/2010/main"/>
              </a:ext>
            </a:extLst>
          </a:blip>
          <a:srcRect b="-74"/>
          <a:stretch/>
        </p:blipFill>
        <p:spPr>
          <a:xfrm>
            <a:off x="3484" y="0"/>
            <a:ext cx="9137045" cy="5143500"/>
          </a:xfrm>
          <a:prstGeom prst="rect">
            <a:avLst/>
          </a:prstGeom>
        </p:spPr>
      </p:pic>
      <p:pic>
        <p:nvPicPr>
          <p:cNvPr id="54" name="Picture 53" descr="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4434" y="2341000"/>
            <a:ext cx="7924800" cy="2548128"/>
          </a:xfrm>
          <a:prstGeom prst="rect">
            <a:avLst/>
          </a:prstGeom>
        </p:spPr>
      </p:pic>
      <p:sp>
        <p:nvSpPr>
          <p:cNvPr id="3" name="Title 2"/>
          <p:cNvSpPr>
            <a:spLocks noGrp="1"/>
          </p:cNvSpPr>
          <p:nvPr>
            <p:ph type="title"/>
          </p:nvPr>
        </p:nvSpPr>
        <p:spPr/>
        <p:txBody>
          <a:bodyPr/>
          <a:lstStyle/>
          <a:p>
            <a:r>
              <a:rPr lang="en-US" dirty="0" smtClean="0"/>
              <a:t>Industry </a:t>
            </a:r>
            <a:r>
              <a:rPr lang="en-US" altLang="ko-KR" dirty="0" smtClean="0"/>
              <a:t>4</a:t>
            </a:r>
            <a:r>
              <a:rPr lang="en-US" dirty="0" smtClean="0"/>
              <a:t>.0 </a:t>
            </a:r>
            <a:r>
              <a:rPr lang="ko-KR" altLang="en-US" dirty="0" smtClean="0"/>
              <a:t>시대의 비즈니스 모델</a:t>
            </a:r>
            <a:endParaRPr lang="en-US" dirty="0"/>
          </a:p>
        </p:txBody>
      </p:sp>
      <p:sp>
        <p:nvSpPr>
          <p:cNvPr id="140" name="TextBox 139"/>
          <p:cNvSpPr txBox="1"/>
          <p:nvPr/>
        </p:nvSpPr>
        <p:spPr>
          <a:xfrm rot="5400000">
            <a:off x="-790818" y="2759145"/>
            <a:ext cx="2572357" cy="338554"/>
          </a:xfrm>
          <a:prstGeom prst="rect">
            <a:avLst/>
          </a:prstGeom>
          <a:noFill/>
        </p:spPr>
        <p:txBody>
          <a:bodyPr wrap="none" rtlCol="0">
            <a:spAutoFit/>
          </a:bodyPr>
          <a:lstStyle/>
          <a:p>
            <a:pPr fontAlgn="base">
              <a:spcBef>
                <a:spcPct val="50000"/>
              </a:spcBef>
              <a:spcAft>
                <a:spcPct val="0"/>
              </a:spcAft>
              <a:buClr>
                <a:srgbClr val="F0AB00"/>
              </a:buClr>
              <a:buSzPct val="80000"/>
            </a:pPr>
            <a:r>
              <a:rPr lang="en-US" altLang="ko-KR" sz="1600" b="1" kern="0" dirty="0" smtClean="0">
                <a:latin typeface="나눔고딕"/>
                <a:ea typeface="나눔고딕"/>
                <a:cs typeface="나눔고딕"/>
              </a:rPr>
              <a:t>Mass-Production Volume</a:t>
            </a:r>
            <a:endParaRPr lang="ko-KR" altLang="en-US" sz="1600" b="1" kern="0" dirty="0" smtClean="0">
              <a:latin typeface="나눔고딕"/>
              <a:ea typeface="나눔고딕"/>
              <a:cs typeface="나눔고딕"/>
            </a:endParaRPr>
          </a:p>
        </p:txBody>
      </p:sp>
      <p:sp>
        <p:nvSpPr>
          <p:cNvPr id="141" name="Line 41"/>
          <p:cNvSpPr>
            <a:spLocks noChangeShapeType="1"/>
          </p:cNvSpPr>
          <p:nvPr/>
        </p:nvSpPr>
        <p:spPr bwMode="auto">
          <a:xfrm flipV="1">
            <a:off x="3010763" y="2020762"/>
            <a:ext cx="0" cy="2589479"/>
          </a:xfrm>
          <a:prstGeom prst="line">
            <a:avLst/>
          </a:prstGeom>
          <a:noFill/>
          <a:ln w="9525">
            <a:solidFill>
              <a:srgbClr val="777777"/>
            </a:solidFill>
            <a:prstDash val="dash"/>
            <a:round/>
            <a:headEnd/>
            <a:tailEnd type="none"/>
          </a:ln>
          <a:effectLst/>
        </p:spPr>
        <p:txBody>
          <a:bodyPr wrap="none" anchor="ctr"/>
          <a:lstStyle/>
          <a:p>
            <a:endParaRPr lang="ko-KR" altLang="en-US" sz="1400" dirty="0">
              <a:latin typeface="나눔고딕"/>
              <a:ea typeface="나눔고딕"/>
              <a:cs typeface="나눔고딕"/>
            </a:endParaRPr>
          </a:p>
        </p:txBody>
      </p:sp>
      <p:sp>
        <p:nvSpPr>
          <p:cNvPr id="142" name="Line 41"/>
          <p:cNvSpPr>
            <a:spLocks noChangeShapeType="1"/>
          </p:cNvSpPr>
          <p:nvPr/>
        </p:nvSpPr>
        <p:spPr bwMode="auto">
          <a:xfrm flipV="1">
            <a:off x="5642562" y="2020762"/>
            <a:ext cx="0" cy="2589479"/>
          </a:xfrm>
          <a:prstGeom prst="line">
            <a:avLst/>
          </a:prstGeom>
          <a:noFill/>
          <a:ln w="9525">
            <a:solidFill>
              <a:srgbClr val="777777"/>
            </a:solidFill>
            <a:prstDash val="dash"/>
            <a:round/>
            <a:headEnd/>
            <a:tailEnd type="none"/>
          </a:ln>
          <a:effectLst/>
        </p:spPr>
        <p:txBody>
          <a:bodyPr wrap="none" anchor="ctr"/>
          <a:lstStyle/>
          <a:p>
            <a:endParaRPr lang="ko-KR" altLang="en-US" sz="1400" dirty="0">
              <a:latin typeface="나눔고딕"/>
              <a:ea typeface="나눔고딕"/>
              <a:cs typeface="나눔고딕"/>
            </a:endParaRPr>
          </a:p>
        </p:txBody>
      </p:sp>
      <p:pic>
        <p:nvPicPr>
          <p:cNvPr id="146" name="Picture 4" descr="http://cache.jalopnik.com/assets/images/12/2009/08/ford-logo-1903.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06475" y="1661541"/>
            <a:ext cx="470790" cy="372708"/>
          </a:xfrm>
          <a:prstGeom prst="rect">
            <a:avLst/>
          </a:prstGeom>
          <a:noFill/>
          <a:extLst>
            <a:ext uri="{909E8E84-426E-40DD-AFC4-6F175D3DCCD1}">
              <a14:hiddenFill xmlns:a14="http://schemas.microsoft.com/office/drawing/2010/main">
                <a:solidFill>
                  <a:srgbClr val="FFFFFF"/>
                </a:solidFill>
              </a14:hiddenFill>
            </a:ext>
          </a:extLst>
        </p:spPr>
      </p:pic>
      <p:grpSp>
        <p:nvGrpSpPr>
          <p:cNvPr id="147" name="Group 27"/>
          <p:cNvGrpSpPr/>
          <p:nvPr/>
        </p:nvGrpSpPr>
        <p:grpSpPr>
          <a:xfrm>
            <a:off x="5931893" y="1679165"/>
            <a:ext cx="441795" cy="885165"/>
            <a:chOff x="5938791" y="2259070"/>
            <a:chExt cx="466938" cy="935542"/>
          </a:xfrm>
        </p:grpSpPr>
        <p:pic>
          <p:nvPicPr>
            <p:cNvPr id="148" name="Picture 6" descr="http://macseniors.ca/wp3/wp-content/uploads/2011/12/apple.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07722" y="2259070"/>
              <a:ext cx="329076" cy="397876"/>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8" descr="http://smibusiness.com.au/wp-content/uploads/2011/12/TheMobileOpportunity1.pn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38791" y="2683258"/>
              <a:ext cx="466938" cy="511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0" name="Group 26"/>
          <p:cNvGrpSpPr/>
          <p:nvPr/>
        </p:nvGrpSpPr>
        <p:grpSpPr>
          <a:xfrm>
            <a:off x="6639211" y="1777160"/>
            <a:ext cx="610895" cy="791657"/>
            <a:chOff x="6615353" y="2362639"/>
            <a:chExt cx="645662" cy="836713"/>
          </a:xfrm>
        </p:grpSpPr>
        <p:pic>
          <p:nvPicPr>
            <p:cNvPr id="151" name="Picture 10" descr="http://www.maxagency.com/blog/wp-content/uploads/2011/07/IKEA-logo.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71094" y="2362639"/>
              <a:ext cx="534180" cy="190738"/>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2" descr="http://homeize.com/wp-content/uploads/2012/03/IKEA-HOME-PLANNER.gif"/>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615353" y="2678518"/>
              <a:ext cx="645662" cy="520834"/>
            </a:xfrm>
            <a:prstGeom prst="rect">
              <a:avLst/>
            </a:prstGeom>
            <a:noFill/>
            <a:extLst>
              <a:ext uri="{909E8E84-426E-40DD-AFC4-6F175D3DCCD1}">
                <a14:hiddenFill xmlns:a14="http://schemas.microsoft.com/office/drawing/2010/main">
                  <a:solidFill>
                    <a:srgbClr val="FFFFFF"/>
                  </a:solidFill>
                </a14:hiddenFill>
              </a:ext>
            </a:extLst>
          </p:spPr>
        </p:pic>
      </p:grpSp>
      <p:pic>
        <p:nvPicPr>
          <p:cNvPr id="155" name="Picture 16" descr="http://2.bp.blogspot.com/_9KwkyCtiemM/S8PCGuaSFiI/AAAAAAAAAYg/zh6sGPgcsCk/s1600/caterpillar_logo.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475119" y="1771651"/>
            <a:ext cx="851889" cy="191478"/>
          </a:xfrm>
          <a:prstGeom prst="rect">
            <a:avLst/>
          </a:prstGeom>
          <a:noFill/>
          <a:extLst>
            <a:ext uri="{909E8E84-426E-40DD-AFC4-6F175D3DCCD1}">
              <a14:hiddenFill xmlns:a14="http://schemas.microsoft.com/office/drawing/2010/main">
                <a:solidFill>
                  <a:srgbClr val="FFFFFF"/>
                </a:solidFill>
              </a14:hiddenFill>
            </a:ext>
          </a:extLst>
        </p:spPr>
      </p:pic>
      <p:sp>
        <p:nvSpPr>
          <p:cNvPr id="156" name="TextBox 155"/>
          <p:cNvSpPr txBox="1"/>
          <p:nvPr/>
        </p:nvSpPr>
        <p:spPr>
          <a:xfrm>
            <a:off x="700577" y="2595262"/>
            <a:ext cx="2282586" cy="1149033"/>
          </a:xfrm>
          <a:prstGeom prst="rect">
            <a:avLst/>
          </a:prstGeom>
          <a:noFill/>
        </p:spPr>
        <p:txBody>
          <a:bodyPr wrap="square" rtlCol="0">
            <a:spAutoFit/>
          </a:bodyPr>
          <a:lstStyle/>
          <a:p>
            <a:pPr fontAlgn="base">
              <a:lnSpc>
                <a:spcPts val="1700"/>
              </a:lnSpc>
              <a:spcBef>
                <a:spcPct val="50000"/>
              </a:spcBef>
              <a:spcAft>
                <a:spcPct val="0"/>
              </a:spcAft>
              <a:buClr>
                <a:srgbClr val="F0AB00"/>
              </a:buClr>
              <a:buSzPct val="80000"/>
            </a:pPr>
            <a:r>
              <a:rPr lang="en-US" altLang="ko-KR" sz="1400" b="1" kern="0" dirty="0" smtClean="0">
                <a:latin typeface="나눔고딕"/>
                <a:ea typeface="나눔고딕"/>
                <a:cs typeface="나눔고딕"/>
              </a:rPr>
              <a:t>Mass Production</a:t>
            </a:r>
          </a:p>
          <a:p>
            <a:pPr marL="185738" lvl="1" indent="-93663" fontAlgn="base">
              <a:spcBef>
                <a:spcPts val="400"/>
              </a:spcBef>
              <a:spcAft>
                <a:spcPct val="0"/>
              </a:spcAft>
              <a:buClr>
                <a:srgbClr val="2B3F7B"/>
              </a:buClr>
              <a:buSzPct val="80000"/>
              <a:buFont typeface="Wingdings" pitchFamily="2" charset="2"/>
              <a:buChar char="§"/>
            </a:pPr>
            <a:r>
              <a:rPr lang="en-US" altLang="ko-KR" sz="1200" kern="0" dirty="0" smtClean="0">
                <a:latin typeface="나눔고딕"/>
                <a:ea typeface="나눔고딕"/>
                <a:cs typeface="나눔고딕"/>
              </a:rPr>
              <a:t>Push </a:t>
            </a:r>
            <a:r>
              <a:rPr lang="ko-KR" altLang="en-US" sz="1200" kern="0" dirty="0" smtClean="0">
                <a:latin typeface="나눔고딕"/>
                <a:ea typeface="나눔고딕"/>
                <a:cs typeface="나눔고딕"/>
              </a:rPr>
              <a:t>방식의 생산성 제고</a:t>
            </a:r>
            <a:endParaRPr lang="en-US" altLang="ko-KR" sz="1200" kern="0" dirty="0" smtClean="0">
              <a:latin typeface="나눔고딕"/>
              <a:ea typeface="나눔고딕"/>
              <a:cs typeface="나눔고딕"/>
            </a:endParaRPr>
          </a:p>
          <a:p>
            <a:pPr marL="185738" lvl="1" indent="-93663" fontAlgn="base">
              <a:spcBef>
                <a:spcPts val="400"/>
              </a:spcBef>
              <a:spcAft>
                <a:spcPct val="0"/>
              </a:spcAft>
              <a:buClr>
                <a:srgbClr val="2B3F7B"/>
              </a:buClr>
              <a:buSzPct val="80000"/>
              <a:buFont typeface="Wingdings" pitchFamily="2" charset="2"/>
              <a:buChar char="§"/>
            </a:pPr>
            <a:r>
              <a:rPr lang="en-US" altLang="ko-KR" sz="1200" kern="0" dirty="0" smtClean="0">
                <a:latin typeface="나눔고딕"/>
                <a:ea typeface="나눔고딕"/>
                <a:cs typeface="나눔고딕"/>
              </a:rPr>
              <a:t>“People </a:t>
            </a:r>
            <a:r>
              <a:rPr lang="en-US" altLang="ko-KR" sz="1200" kern="0" dirty="0">
                <a:latin typeface="나눔고딕"/>
                <a:ea typeface="나눔고딕"/>
                <a:cs typeface="나눔고딕"/>
              </a:rPr>
              <a:t>can have the Model T in any </a:t>
            </a:r>
            <a:r>
              <a:rPr lang="en-US" altLang="ko-KR" sz="1200" kern="0" dirty="0" smtClean="0">
                <a:latin typeface="나눔고딕"/>
                <a:ea typeface="나눔고딕"/>
                <a:cs typeface="나눔고딕"/>
              </a:rPr>
              <a:t>color - so </a:t>
            </a:r>
            <a:r>
              <a:rPr lang="en-US" altLang="ko-KR" sz="1200" kern="0" dirty="0">
                <a:latin typeface="나눔고딕"/>
                <a:ea typeface="나눔고딕"/>
                <a:cs typeface="나눔고딕"/>
              </a:rPr>
              <a:t>long as it's </a:t>
            </a:r>
            <a:r>
              <a:rPr lang="en-US" altLang="ko-KR" sz="1200" kern="0" dirty="0" smtClean="0">
                <a:latin typeface="나눔고딕"/>
                <a:ea typeface="나눔고딕"/>
                <a:cs typeface="나눔고딕"/>
              </a:rPr>
              <a:t>black...”</a:t>
            </a:r>
          </a:p>
        </p:txBody>
      </p:sp>
      <p:sp>
        <p:nvSpPr>
          <p:cNvPr id="157" name="TextBox 156"/>
          <p:cNvSpPr txBox="1"/>
          <p:nvPr/>
        </p:nvSpPr>
        <p:spPr>
          <a:xfrm>
            <a:off x="3038362" y="2595262"/>
            <a:ext cx="2576602" cy="1149033"/>
          </a:xfrm>
          <a:prstGeom prst="rect">
            <a:avLst/>
          </a:prstGeom>
          <a:noFill/>
        </p:spPr>
        <p:txBody>
          <a:bodyPr wrap="square" rtlCol="0">
            <a:spAutoFit/>
          </a:bodyPr>
          <a:lstStyle/>
          <a:p>
            <a:pPr fontAlgn="base">
              <a:spcBef>
                <a:spcPct val="50000"/>
              </a:spcBef>
              <a:spcAft>
                <a:spcPct val="0"/>
              </a:spcAft>
              <a:buClr>
                <a:srgbClr val="F0AB00"/>
              </a:buClr>
              <a:buSzPct val="80000"/>
            </a:pPr>
            <a:r>
              <a:rPr lang="en-US" altLang="ko-KR" sz="1400" b="1" kern="0" dirty="0" smtClean="0">
                <a:latin typeface="나눔고딕"/>
                <a:ea typeface="나눔고딕"/>
                <a:cs typeface="나눔고딕"/>
              </a:rPr>
              <a:t>Lean Manufacturing</a:t>
            </a:r>
          </a:p>
          <a:p>
            <a:pPr marL="185738" lvl="1" indent="-93663" fontAlgn="base">
              <a:spcBef>
                <a:spcPts val="400"/>
              </a:spcBef>
              <a:spcAft>
                <a:spcPct val="0"/>
              </a:spcAft>
              <a:buClr>
                <a:srgbClr val="2B3F7B"/>
              </a:buClr>
              <a:buSzPct val="80000"/>
              <a:buFont typeface="Wingdings" pitchFamily="2" charset="2"/>
              <a:buChar char="§"/>
            </a:pPr>
            <a:r>
              <a:rPr lang="en-US" altLang="ko-KR" sz="1200" kern="0" dirty="0" smtClean="0">
                <a:latin typeface="나눔고딕"/>
                <a:ea typeface="나눔고딕"/>
                <a:cs typeface="나눔고딕"/>
              </a:rPr>
              <a:t>Target Segmentation</a:t>
            </a:r>
            <a:r>
              <a:rPr lang="ko-KR" altLang="en-US" sz="1200" kern="0" dirty="0" smtClean="0">
                <a:latin typeface="나눔고딕"/>
                <a:ea typeface="나눔고딕"/>
                <a:cs typeface="나눔고딕"/>
              </a:rPr>
              <a:t>에 기반한</a:t>
            </a:r>
            <a:r>
              <a:rPr lang="en-US" altLang="ko-KR" sz="1200" kern="0" dirty="0" smtClean="0">
                <a:latin typeface="나눔고딕"/>
                <a:ea typeface="나눔고딕"/>
                <a:cs typeface="나눔고딕"/>
              </a:rPr>
              <a:t>  </a:t>
            </a:r>
            <a:r>
              <a:rPr lang="ko-KR" altLang="en-US" sz="1200" kern="0" dirty="0" smtClean="0">
                <a:latin typeface="나눔고딕"/>
                <a:ea typeface="나눔고딕"/>
                <a:cs typeface="나눔고딕"/>
              </a:rPr>
              <a:t> 선택적 </a:t>
            </a:r>
            <a:r>
              <a:rPr lang="en-US" altLang="ko-KR" sz="1200" kern="0" dirty="0" smtClean="0">
                <a:latin typeface="나눔고딕"/>
                <a:ea typeface="나눔고딕"/>
                <a:cs typeface="나눔고딕"/>
              </a:rPr>
              <a:t>Product Mix </a:t>
            </a:r>
            <a:r>
              <a:rPr lang="ko-KR" altLang="en-US" sz="1200" kern="0" dirty="0" smtClean="0">
                <a:latin typeface="나눔고딕"/>
                <a:ea typeface="나눔고딕"/>
                <a:cs typeface="나눔고딕"/>
              </a:rPr>
              <a:t>운영</a:t>
            </a:r>
            <a:endParaRPr lang="en-US" altLang="ko-KR" sz="1200" kern="0" dirty="0" smtClean="0">
              <a:latin typeface="나눔고딕"/>
              <a:ea typeface="나눔고딕"/>
              <a:cs typeface="나눔고딕"/>
            </a:endParaRPr>
          </a:p>
          <a:p>
            <a:pPr marL="185738" lvl="1" indent="-93663" fontAlgn="base">
              <a:spcBef>
                <a:spcPts val="400"/>
              </a:spcBef>
              <a:spcAft>
                <a:spcPct val="0"/>
              </a:spcAft>
              <a:buClr>
                <a:srgbClr val="2B3F7B"/>
              </a:buClr>
              <a:buSzPct val="80000"/>
              <a:buFont typeface="Wingdings" pitchFamily="2" charset="2"/>
              <a:buChar char="§"/>
            </a:pPr>
            <a:r>
              <a:rPr lang="en-US" altLang="ko-KR" sz="1200" kern="0" dirty="0" smtClean="0">
                <a:latin typeface="나눔고딕"/>
                <a:ea typeface="나눔고딕"/>
                <a:cs typeface="나눔고딕"/>
              </a:rPr>
              <a:t>Pull </a:t>
            </a:r>
            <a:r>
              <a:rPr lang="ko-KR" altLang="en-US" sz="1200" kern="0" dirty="0" smtClean="0">
                <a:latin typeface="나눔고딕"/>
                <a:ea typeface="나눔고딕"/>
                <a:cs typeface="나눔고딕"/>
              </a:rPr>
              <a:t>방식</a:t>
            </a:r>
            <a:r>
              <a:rPr lang="en-US" altLang="ko-KR" sz="1200" kern="0" dirty="0" smtClean="0">
                <a:latin typeface="나눔고딕"/>
                <a:ea typeface="나눔고딕"/>
                <a:cs typeface="나눔고딕"/>
              </a:rPr>
              <a:t>/</a:t>
            </a:r>
            <a:r>
              <a:rPr lang="ko-KR" altLang="en-US" sz="1200" kern="0" dirty="0" smtClean="0">
                <a:latin typeface="나눔고딕"/>
                <a:ea typeface="나눔고딕"/>
                <a:cs typeface="나눔고딕"/>
              </a:rPr>
              <a:t>글로벌</a:t>
            </a:r>
            <a:r>
              <a:rPr lang="en-US" altLang="ko-KR" sz="1200" kern="0" dirty="0" smtClean="0">
                <a:latin typeface="나눔고딕"/>
                <a:ea typeface="나눔고딕"/>
                <a:cs typeface="나눔고딕"/>
              </a:rPr>
              <a:t> SCM </a:t>
            </a:r>
            <a:r>
              <a:rPr lang="ko-KR" altLang="en-US" sz="1200" kern="0" dirty="0" smtClean="0">
                <a:latin typeface="나눔고딕"/>
                <a:ea typeface="나눔고딕"/>
                <a:cs typeface="나눔고딕"/>
              </a:rPr>
              <a:t>기반의 </a:t>
            </a:r>
            <a:r>
              <a:rPr lang="en-US" altLang="ko-KR" sz="1200" kern="0" dirty="0" smtClean="0">
                <a:latin typeface="나눔고딕"/>
                <a:ea typeface="나눔고딕"/>
                <a:cs typeface="나눔고딕"/>
              </a:rPr>
              <a:t>   </a:t>
            </a:r>
            <a:r>
              <a:rPr lang="ko-KR" altLang="en-US" sz="1200" kern="0" dirty="0" smtClean="0">
                <a:latin typeface="나눔고딕"/>
                <a:ea typeface="나눔고딕"/>
                <a:cs typeface="나눔고딕"/>
              </a:rPr>
              <a:t>물류 </a:t>
            </a:r>
            <a:r>
              <a:rPr lang="en-US" altLang="ko-KR" sz="1200" kern="0" dirty="0" smtClean="0">
                <a:latin typeface="나눔고딕"/>
                <a:ea typeface="나눔고딕"/>
                <a:cs typeface="나눔고딕"/>
              </a:rPr>
              <a:t>Efficiency </a:t>
            </a:r>
            <a:r>
              <a:rPr lang="ko-KR" altLang="en-US" sz="1200" kern="0" dirty="0" smtClean="0">
                <a:latin typeface="나눔고딕"/>
                <a:ea typeface="나눔고딕"/>
                <a:cs typeface="나눔고딕"/>
              </a:rPr>
              <a:t>제고</a:t>
            </a:r>
            <a:endParaRPr lang="en-US" altLang="ko-KR" sz="1200" kern="0" dirty="0" smtClean="0">
              <a:latin typeface="나눔고딕"/>
              <a:ea typeface="나눔고딕"/>
              <a:cs typeface="나눔고딕"/>
            </a:endParaRPr>
          </a:p>
        </p:txBody>
      </p:sp>
      <p:sp>
        <p:nvSpPr>
          <p:cNvPr id="158" name="TextBox 157"/>
          <p:cNvSpPr txBox="1"/>
          <p:nvPr/>
        </p:nvSpPr>
        <p:spPr>
          <a:xfrm>
            <a:off x="5662624" y="2595262"/>
            <a:ext cx="2933644" cy="1384995"/>
          </a:xfrm>
          <a:prstGeom prst="rect">
            <a:avLst/>
          </a:prstGeom>
          <a:noFill/>
        </p:spPr>
        <p:txBody>
          <a:bodyPr wrap="square" rtlCol="0">
            <a:spAutoFit/>
          </a:bodyPr>
          <a:lstStyle/>
          <a:p>
            <a:pPr fontAlgn="base">
              <a:lnSpc>
                <a:spcPts val="1700"/>
              </a:lnSpc>
              <a:spcBef>
                <a:spcPct val="50000"/>
              </a:spcBef>
              <a:spcAft>
                <a:spcPct val="0"/>
              </a:spcAft>
              <a:buClr>
                <a:srgbClr val="F0AB00"/>
              </a:buClr>
              <a:buSzPct val="80000"/>
            </a:pPr>
            <a:r>
              <a:rPr lang="en-US" altLang="ko-KR" sz="1400" b="1" kern="0" dirty="0" smtClean="0">
                <a:latin typeface="나눔고딕"/>
                <a:ea typeface="나눔고딕"/>
                <a:cs typeface="나눔고딕"/>
              </a:rPr>
              <a:t>Mass Customization</a:t>
            </a:r>
            <a:endParaRPr lang="en-US" altLang="ko-KR" sz="1200" kern="0" dirty="0" smtClean="0">
              <a:latin typeface="나눔고딕"/>
              <a:ea typeface="나눔고딕"/>
              <a:cs typeface="나눔고딕"/>
            </a:endParaRPr>
          </a:p>
          <a:p>
            <a:pPr marL="185738" lvl="1" indent="-93663" fontAlgn="base">
              <a:spcBef>
                <a:spcPts val="400"/>
              </a:spcBef>
              <a:spcAft>
                <a:spcPct val="0"/>
              </a:spcAft>
              <a:buClr>
                <a:srgbClr val="2B3F7B"/>
              </a:buClr>
              <a:buSzPct val="80000"/>
              <a:buFont typeface="Wingdings" pitchFamily="2" charset="2"/>
              <a:buChar char="§"/>
            </a:pPr>
            <a:r>
              <a:rPr lang="ko-KR" altLang="en-US" sz="1200" kern="0" dirty="0" smtClean="0">
                <a:latin typeface="나눔고딕"/>
                <a:ea typeface="나눔고딕"/>
                <a:cs typeface="나눔고딕"/>
              </a:rPr>
              <a:t>플랫폼 기반 위의 </a:t>
            </a:r>
            <a:r>
              <a:rPr lang="en-US" altLang="ko-KR" sz="1200" kern="0" dirty="0" smtClean="0">
                <a:latin typeface="나눔고딕"/>
                <a:ea typeface="나눔고딕"/>
                <a:cs typeface="나눔고딕"/>
              </a:rPr>
              <a:t>1:1 </a:t>
            </a:r>
            <a:r>
              <a:rPr lang="ko-KR" altLang="en-US" sz="1200" kern="0" dirty="0" smtClean="0">
                <a:latin typeface="나눔고딕"/>
                <a:ea typeface="나눔고딕"/>
                <a:cs typeface="나눔고딕"/>
              </a:rPr>
              <a:t>주문 맞춤형</a:t>
            </a:r>
            <a:r>
              <a:rPr lang="en-US" altLang="ko-KR" sz="1200" kern="0" dirty="0" smtClean="0">
                <a:latin typeface="나눔고딕"/>
                <a:ea typeface="나눔고딕"/>
                <a:cs typeface="나눔고딕"/>
              </a:rPr>
              <a:t> </a:t>
            </a:r>
            <a:r>
              <a:rPr lang="ko-KR" altLang="en-US" sz="1200" kern="0" dirty="0" smtClean="0">
                <a:latin typeface="나눔고딕"/>
                <a:ea typeface="나눔고딕"/>
                <a:cs typeface="나눔고딕"/>
              </a:rPr>
              <a:t>대응 </a:t>
            </a:r>
            <a:endParaRPr lang="en-US" altLang="ko-KR" sz="1200" kern="0" dirty="0" smtClean="0">
              <a:latin typeface="나눔고딕"/>
              <a:ea typeface="나눔고딕"/>
              <a:cs typeface="나눔고딕"/>
            </a:endParaRPr>
          </a:p>
          <a:p>
            <a:pPr marL="185738" lvl="1" indent="-93663" fontAlgn="base">
              <a:spcBef>
                <a:spcPts val="400"/>
              </a:spcBef>
              <a:spcAft>
                <a:spcPct val="0"/>
              </a:spcAft>
              <a:buClr>
                <a:srgbClr val="2B3F7B"/>
              </a:buClr>
              <a:buSzPct val="80000"/>
              <a:buFont typeface="Wingdings" pitchFamily="2" charset="2"/>
              <a:buChar char="§"/>
            </a:pPr>
            <a:r>
              <a:rPr lang="ko-KR" altLang="en-US" sz="1200" kern="0" dirty="0" smtClean="0">
                <a:latin typeface="나눔고딕"/>
                <a:ea typeface="나눔고딕"/>
                <a:cs typeface="나눔고딕"/>
              </a:rPr>
              <a:t>제품 판매 후</a:t>
            </a:r>
            <a:r>
              <a:rPr lang="en-US" altLang="ko-KR" sz="1200" kern="0" dirty="0" smtClean="0">
                <a:latin typeface="나눔고딕"/>
                <a:ea typeface="나눔고딕"/>
                <a:cs typeface="나눔고딕"/>
              </a:rPr>
              <a:t>, Real</a:t>
            </a:r>
            <a:r>
              <a:rPr lang="ko-KR" altLang="en-US" sz="1200" kern="0" dirty="0" smtClean="0">
                <a:latin typeface="나눔고딕"/>
                <a:ea typeface="나눔고딕"/>
                <a:cs typeface="나눔고딕"/>
              </a:rPr>
              <a:t> </a:t>
            </a:r>
            <a:r>
              <a:rPr lang="en-US" altLang="ko-KR" sz="1200" kern="0" dirty="0" smtClean="0">
                <a:latin typeface="나눔고딕"/>
                <a:ea typeface="나눔고딕"/>
                <a:cs typeface="나눔고딕"/>
              </a:rPr>
              <a:t>Time Sensing/     </a:t>
            </a:r>
            <a:r>
              <a:rPr lang="ko-KR" altLang="en-US" sz="1200" kern="0" dirty="0" smtClean="0">
                <a:latin typeface="나눔고딕"/>
                <a:ea typeface="나눔고딕"/>
                <a:cs typeface="나눔고딕"/>
              </a:rPr>
              <a:t>분석</a:t>
            </a:r>
            <a:r>
              <a:rPr lang="en-US" altLang="ko-KR" sz="1200" kern="0" dirty="0" smtClean="0">
                <a:latin typeface="나눔고딕"/>
                <a:ea typeface="나눔고딕"/>
                <a:cs typeface="나눔고딕"/>
              </a:rPr>
              <a:t> </a:t>
            </a:r>
            <a:r>
              <a:rPr lang="ko-KR" altLang="en-US" sz="1200" kern="0" dirty="0" smtClean="0">
                <a:latin typeface="나눔고딕"/>
                <a:ea typeface="나눔고딕"/>
                <a:cs typeface="나눔고딕"/>
              </a:rPr>
              <a:t>기반의 지속적인 제품 개선</a:t>
            </a:r>
            <a:endParaRPr lang="en-US" altLang="ko-KR" sz="1200" kern="0" dirty="0" smtClean="0">
              <a:latin typeface="나눔고딕"/>
              <a:ea typeface="나눔고딕"/>
              <a:cs typeface="나눔고딕"/>
            </a:endParaRPr>
          </a:p>
          <a:p>
            <a:pPr marL="185738" lvl="1" indent="-93663" fontAlgn="base">
              <a:spcBef>
                <a:spcPts val="400"/>
              </a:spcBef>
              <a:spcAft>
                <a:spcPct val="0"/>
              </a:spcAft>
              <a:buClr>
                <a:srgbClr val="2B3F7B"/>
              </a:buClr>
              <a:buSzPct val="80000"/>
              <a:buFont typeface="Wingdings" pitchFamily="2" charset="2"/>
              <a:buChar char="§"/>
            </a:pPr>
            <a:r>
              <a:rPr lang="en-US" altLang="ko-KR" sz="1200" kern="0" dirty="0" smtClean="0">
                <a:latin typeface="나눔고딕"/>
                <a:ea typeface="나눔고딕"/>
                <a:cs typeface="나눔고딕"/>
              </a:rPr>
              <a:t>Preventive, Proactive Maintenance</a:t>
            </a:r>
            <a:r>
              <a:rPr lang="ko-KR" altLang="en-US" sz="1200" kern="0" dirty="0" smtClean="0">
                <a:latin typeface="나눔고딕"/>
                <a:ea typeface="나눔고딕"/>
                <a:cs typeface="나눔고딕"/>
              </a:rPr>
              <a:t>와</a:t>
            </a:r>
            <a:r>
              <a:rPr lang="en-US" altLang="ko-KR" sz="1200" kern="0" dirty="0" smtClean="0">
                <a:latin typeface="나눔고딕"/>
                <a:ea typeface="나눔고딕"/>
                <a:cs typeface="나눔고딕"/>
              </a:rPr>
              <a:t> </a:t>
            </a:r>
            <a:r>
              <a:rPr lang="ko-KR" altLang="en-US" sz="1200" kern="0" dirty="0" smtClean="0">
                <a:latin typeface="나눔고딕"/>
                <a:ea typeface="나눔고딕"/>
                <a:cs typeface="나눔고딕"/>
              </a:rPr>
              <a:t>감성 교류</a:t>
            </a:r>
            <a:endParaRPr lang="ko-KR" altLang="en-US" sz="1200" b="1" u="sng" kern="0" dirty="0" smtClean="0">
              <a:latin typeface="나눔고딕"/>
              <a:ea typeface="나눔고딕"/>
              <a:cs typeface="나눔고딕"/>
            </a:endParaRPr>
          </a:p>
        </p:txBody>
      </p:sp>
      <p:sp>
        <p:nvSpPr>
          <p:cNvPr id="159" name="직사각형 36"/>
          <p:cNvSpPr/>
          <p:nvPr/>
        </p:nvSpPr>
        <p:spPr bwMode="gray">
          <a:xfrm>
            <a:off x="1641259" y="4106131"/>
            <a:ext cx="401235" cy="789931"/>
          </a:xfrm>
          <a:prstGeom prst="rect">
            <a:avLst/>
          </a:prstGeom>
          <a:solidFill>
            <a:srgbClr val="00000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160" name="직사각형 40"/>
          <p:cNvSpPr/>
          <p:nvPr/>
        </p:nvSpPr>
        <p:spPr bwMode="gray">
          <a:xfrm>
            <a:off x="3265177" y="4262863"/>
            <a:ext cx="263310" cy="633199"/>
          </a:xfrm>
          <a:prstGeom prst="rect">
            <a:avLst/>
          </a:prstGeom>
          <a:solidFill>
            <a:srgbClr val="FF000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161" name="직사각형 41"/>
          <p:cNvSpPr/>
          <p:nvPr/>
        </p:nvSpPr>
        <p:spPr bwMode="gray">
          <a:xfrm>
            <a:off x="3629808" y="4334998"/>
            <a:ext cx="263290" cy="561062"/>
          </a:xfrm>
          <a:prstGeom prst="rect">
            <a:avLst/>
          </a:prstGeom>
          <a:solidFill>
            <a:srgbClr val="FFC00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162" name="직사각형 42"/>
          <p:cNvSpPr/>
          <p:nvPr/>
        </p:nvSpPr>
        <p:spPr bwMode="gray">
          <a:xfrm>
            <a:off x="3994426" y="4407135"/>
            <a:ext cx="263293" cy="488927"/>
          </a:xfrm>
          <a:prstGeom prst="rect">
            <a:avLst/>
          </a:prstGeom>
          <a:solidFill>
            <a:srgbClr val="FFFF0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163" name="직사각형 43"/>
          <p:cNvSpPr/>
          <p:nvPr/>
        </p:nvSpPr>
        <p:spPr bwMode="gray">
          <a:xfrm>
            <a:off x="4359041" y="4469745"/>
            <a:ext cx="233201" cy="426316"/>
          </a:xfrm>
          <a:prstGeom prst="rect">
            <a:avLst/>
          </a:prstGeom>
          <a:solidFill>
            <a:srgbClr val="00B05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164" name="직사각형 44"/>
          <p:cNvSpPr/>
          <p:nvPr/>
        </p:nvSpPr>
        <p:spPr bwMode="gray">
          <a:xfrm>
            <a:off x="4693559" y="4538707"/>
            <a:ext cx="257038" cy="357355"/>
          </a:xfrm>
          <a:prstGeom prst="rect">
            <a:avLst/>
          </a:prstGeom>
          <a:solidFill>
            <a:srgbClr val="0076CB"/>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165" name="직사각형 45"/>
          <p:cNvSpPr/>
          <p:nvPr/>
        </p:nvSpPr>
        <p:spPr bwMode="gray">
          <a:xfrm>
            <a:off x="5051924" y="4607667"/>
            <a:ext cx="231967" cy="288395"/>
          </a:xfrm>
          <a:prstGeom prst="rect">
            <a:avLst/>
          </a:prstGeom>
          <a:solidFill>
            <a:srgbClr val="760A85">
              <a:lumMod val="60000"/>
              <a:lumOff val="40000"/>
            </a:srgbClr>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166" name="직사각형 46"/>
          <p:cNvSpPr/>
          <p:nvPr/>
        </p:nvSpPr>
        <p:spPr bwMode="gray">
          <a:xfrm>
            <a:off x="5735277" y="4639015"/>
            <a:ext cx="169270" cy="257047"/>
          </a:xfrm>
          <a:prstGeom prst="rect">
            <a:avLst/>
          </a:prstGeom>
          <a:solidFill>
            <a:srgbClr val="FF000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167" name="직사각형 47"/>
          <p:cNvSpPr/>
          <p:nvPr/>
        </p:nvSpPr>
        <p:spPr bwMode="gray">
          <a:xfrm>
            <a:off x="5987857" y="4668296"/>
            <a:ext cx="169257" cy="227763"/>
          </a:xfrm>
          <a:prstGeom prst="rect">
            <a:avLst/>
          </a:prstGeom>
          <a:solidFill>
            <a:srgbClr val="FFC00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168" name="직사각형 48"/>
          <p:cNvSpPr/>
          <p:nvPr/>
        </p:nvSpPr>
        <p:spPr bwMode="gray">
          <a:xfrm>
            <a:off x="6240410" y="4697581"/>
            <a:ext cx="169258" cy="198481"/>
          </a:xfrm>
          <a:prstGeom prst="rect">
            <a:avLst/>
          </a:prstGeom>
          <a:solidFill>
            <a:srgbClr val="FFFF0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169" name="직사각형 49"/>
          <p:cNvSpPr/>
          <p:nvPr/>
        </p:nvSpPr>
        <p:spPr bwMode="gray">
          <a:xfrm>
            <a:off x="6492971" y="4722999"/>
            <a:ext cx="149914" cy="173062"/>
          </a:xfrm>
          <a:prstGeom prst="rect">
            <a:avLst/>
          </a:prstGeom>
          <a:solidFill>
            <a:srgbClr val="00B05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170" name="직사각형 50"/>
          <p:cNvSpPr/>
          <p:nvPr/>
        </p:nvSpPr>
        <p:spPr bwMode="gray">
          <a:xfrm>
            <a:off x="6726188" y="4750993"/>
            <a:ext cx="165238" cy="145069"/>
          </a:xfrm>
          <a:prstGeom prst="rect">
            <a:avLst/>
          </a:prstGeom>
          <a:solidFill>
            <a:srgbClr val="0076CB"/>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171" name="직사각형 51"/>
          <p:cNvSpPr/>
          <p:nvPr/>
        </p:nvSpPr>
        <p:spPr bwMode="gray">
          <a:xfrm>
            <a:off x="6974730" y="4778989"/>
            <a:ext cx="149121" cy="117073"/>
          </a:xfrm>
          <a:prstGeom prst="rect">
            <a:avLst/>
          </a:prstGeom>
          <a:solidFill>
            <a:srgbClr val="760A85">
              <a:lumMod val="60000"/>
              <a:lumOff val="40000"/>
            </a:srgbClr>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172" name="직사각형 52"/>
          <p:cNvSpPr/>
          <p:nvPr/>
        </p:nvSpPr>
        <p:spPr bwMode="gray">
          <a:xfrm>
            <a:off x="7207160" y="4783209"/>
            <a:ext cx="175531" cy="112852"/>
          </a:xfrm>
          <a:prstGeom prst="rect">
            <a:avLst/>
          </a:prstGeom>
          <a:solidFill>
            <a:srgbClr val="FF000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173" name="직사각형 53"/>
          <p:cNvSpPr/>
          <p:nvPr/>
        </p:nvSpPr>
        <p:spPr bwMode="gray">
          <a:xfrm>
            <a:off x="7465994" y="4796067"/>
            <a:ext cx="175519" cy="99995"/>
          </a:xfrm>
          <a:prstGeom prst="rect">
            <a:avLst/>
          </a:prstGeom>
          <a:solidFill>
            <a:srgbClr val="FFC00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174" name="직사각형 54"/>
          <p:cNvSpPr/>
          <p:nvPr/>
        </p:nvSpPr>
        <p:spPr bwMode="gray">
          <a:xfrm>
            <a:off x="7724810" y="4808920"/>
            <a:ext cx="175520" cy="87140"/>
          </a:xfrm>
          <a:prstGeom prst="rect">
            <a:avLst/>
          </a:prstGeom>
          <a:solidFill>
            <a:srgbClr val="FFFF0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175" name="직사각형 55"/>
          <p:cNvSpPr/>
          <p:nvPr/>
        </p:nvSpPr>
        <p:spPr bwMode="gray">
          <a:xfrm>
            <a:off x="7983633" y="4820080"/>
            <a:ext cx="155460" cy="75980"/>
          </a:xfrm>
          <a:prstGeom prst="rect">
            <a:avLst/>
          </a:prstGeom>
          <a:solidFill>
            <a:srgbClr val="00B050"/>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176" name="직사각형 56"/>
          <p:cNvSpPr/>
          <p:nvPr/>
        </p:nvSpPr>
        <p:spPr bwMode="gray">
          <a:xfrm>
            <a:off x="8222396" y="4832373"/>
            <a:ext cx="171350" cy="63689"/>
          </a:xfrm>
          <a:prstGeom prst="rect">
            <a:avLst/>
          </a:prstGeom>
          <a:solidFill>
            <a:srgbClr val="0076CB"/>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sp>
        <p:nvSpPr>
          <p:cNvPr id="177" name="직사각형 57"/>
          <p:cNvSpPr/>
          <p:nvPr/>
        </p:nvSpPr>
        <p:spPr bwMode="gray">
          <a:xfrm>
            <a:off x="8477059" y="4844660"/>
            <a:ext cx="154637" cy="51399"/>
          </a:xfrm>
          <a:prstGeom prst="rect">
            <a:avLst/>
          </a:prstGeom>
          <a:solidFill>
            <a:srgbClr val="760A85">
              <a:lumMod val="60000"/>
              <a:lumOff val="40000"/>
            </a:srgbClr>
          </a:solidFill>
          <a:ln w="6350" algn="ctr">
            <a:solidFill>
              <a:srgbClr val="000000">
                <a:lumMod val="50000"/>
                <a:lumOff val="50000"/>
              </a:srgbClr>
            </a:solidFill>
            <a:miter lim="800000"/>
            <a:headEnd/>
            <a:tailEnd/>
          </a:ln>
        </p:spPr>
        <p:txBody>
          <a:bodyPr lIns="90000" tIns="72000" rIns="90000" bIns="72000" rtlCol="0" anchor="t"/>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ko-KR" altLang="en-US" sz="1100" b="0" i="0" u="none" strike="noStrike" kern="0" cap="none" spc="0" normalizeH="0" baseline="0" noProof="0" dirty="0" smtClean="0">
              <a:ln>
                <a:noFill/>
              </a:ln>
              <a:solidFill>
                <a:srgbClr val="000000"/>
              </a:solidFill>
              <a:effectLst/>
              <a:uLnTx/>
              <a:uFillTx/>
              <a:latin typeface="나눔고딕"/>
              <a:ea typeface="나눔고딕"/>
              <a:cs typeface="나눔고딕"/>
            </a:endParaRPr>
          </a:p>
        </p:txBody>
      </p:sp>
      <p:pic>
        <p:nvPicPr>
          <p:cNvPr id="178" name="Picture 177" descr="http://4.bp.blogspot.com/-W6zVjyFN8OI/ThWepzJhogI/AAAAAAAAbTc/3wkJ6C_gcSI/s640/Toyota-Logo1.jpg">
            <a:hlinkClick r:id="rId10"/>
          </p:cNvPr>
          <p:cNvPicPr>
            <a:picLocks noChangeAspect="1" noChangeArrowheads="1"/>
          </p:cNvPicPr>
          <p:nvPr/>
        </p:nvPicPr>
        <p:blipFill>
          <a:blip r:embed="rId11" cstate="screen">
            <a:clrChange>
              <a:clrFrom>
                <a:srgbClr val="FBFCFF"/>
              </a:clrFrom>
              <a:clrTo>
                <a:srgbClr val="FBFCFF">
                  <a:alpha val="0"/>
                </a:srgbClr>
              </a:clrTo>
            </a:clrChange>
            <a:extLst>
              <a:ext uri="{28A0092B-C50C-407E-A947-70E740481C1C}">
                <a14:useLocalDpi xmlns:a14="http://schemas.microsoft.com/office/drawing/2010/main"/>
              </a:ext>
            </a:extLst>
          </a:blip>
          <a:srcRect/>
          <a:stretch>
            <a:fillRect/>
          </a:stretch>
        </p:blipFill>
        <p:spPr bwMode="auto">
          <a:xfrm>
            <a:off x="3442172" y="1572307"/>
            <a:ext cx="587457" cy="556247"/>
          </a:xfrm>
          <a:prstGeom prst="rect">
            <a:avLst/>
          </a:prstGeom>
          <a:noFill/>
        </p:spPr>
      </p:pic>
      <p:pic>
        <p:nvPicPr>
          <p:cNvPr id="179" name="Picture 178" descr="https://encrypted-tbn0.google.com/images?q=tbn:ANd9GcTs8sPW_PE9OJnceyYbviE1AvSN8HrDtjw48zmB6VdADRGEiET8Tw"/>
          <p:cNvPicPr>
            <a:picLocks noChangeAspect="1" noChangeArrowheads="1"/>
          </p:cNvPicPr>
          <p:nvPr/>
        </p:nvPicPr>
        <p:blipFill>
          <a:blip r:embed="rId12" cstate="screen">
            <a:clrChange>
              <a:clrFrom>
                <a:srgbClr val="FCFCF0"/>
              </a:clrFrom>
              <a:clrTo>
                <a:srgbClr val="FCFCF0">
                  <a:alpha val="0"/>
                </a:srgbClr>
              </a:clrTo>
            </a:clrChange>
            <a:extLst>
              <a:ext uri="{28A0092B-C50C-407E-A947-70E740481C1C}">
                <a14:useLocalDpi xmlns:a14="http://schemas.microsoft.com/office/drawing/2010/main"/>
              </a:ext>
            </a:extLst>
          </a:blip>
          <a:srcRect/>
          <a:stretch>
            <a:fillRect/>
          </a:stretch>
        </p:blipFill>
        <p:spPr bwMode="auto">
          <a:xfrm>
            <a:off x="3813193" y="2196158"/>
            <a:ext cx="385629" cy="380509"/>
          </a:xfrm>
          <a:prstGeom prst="rect">
            <a:avLst/>
          </a:prstGeom>
          <a:noFill/>
        </p:spPr>
      </p:pic>
      <p:pic>
        <p:nvPicPr>
          <p:cNvPr id="180" name="Picture 179" descr="https://encrypted-tbn3.google.com/images?q=tbn:ANd9GcQlE3fGtYtkl0vVXaYG0mdjNfpf6dyHfe56mhaDL9Ebv0hN2Zpk"/>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65757" y="1658093"/>
            <a:ext cx="1045402" cy="522702"/>
          </a:xfrm>
          <a:prstGeom prst="rect">
            <a:avLst/>
          </a:prstGeom>
          <a:noFill/>
        </p:spPr>
      </p:pic>
      <p:pic>
        <p:nvPicPr>
          <p:cNvPr id="181" name="Picture 180" descr="https://encrypted-tbn2.google.com/images?q=tbn:ANd9GcSPnHua9VkJpJNAAoVS_Hrh7JabxVeiYDwKnMEXvRtDYMoxCLTa"/>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98192" y="1924779"/>
            <a:ext cx="778245" cy="778246"/>
          </a:xfrm>
          <a:prstGeom prst="rect">
            <a:avLst/>
          </a:prstGeom>
          <a:noFill/>
        </p:spPr>
      </p:pic>
      <p:sp>
        <p:nvSpPr>
          <p:cNvPr id="182" name="Freeform 43"/>
          <p:cNvSpPr>
            <a:spLocks/>
          </p:cNvSpPr>
          <p:nvPr/>
        </p:nvSpPr>
        <p:spPr bwMode="auto">
          <a:xfrm>
            <a:off x="641353" y="1484627"/>
            <a:ext cx="8167459" cy="3408135"/>
          </a:xfrm>
          <a:custGeom>
            <a:avLst/>
            <a:gdLst/>
            <a:ahLst/>
            <a:cxnLst>
              <a:cxn ang="0">
                <a:pos x="0" y="0"/>
              </a:cxn>
              <a:cxn ang="0">
                <a:pos x="0" y="1678"/>
              </a:cxn>
              <a:cxn ang="0">
                <a:pos x="5081" y="1678"/>
              </a:cxn>
            </a:cxnLst>
            <a:rect l="0" t="0" r="r" b="b"/>
            <a:pathLst>
              <a:path w="5081" h="1678">
                <a:moveTo>
                  <a:pt x="0" y="0"/>
                </a:moveTo>
                <a:lnTo>
                  <a:pt x="0" y="1678"/>
                </a:lnTo>
                <a:lnTo>
                  <a:pt x="5081" y="1678"/>
                </a:lnTo>
              </a:path>
            </a:pathLst>
          </a:custGeom>
          <a:noFill/>
          <a:ln w="28575" cap="flat" cmpd="sng">
            <a:solidFill>
              <a:srgbClr val="4D4D4D"/>
            </a:solidFill>
            <a:prstDash val="solid"/>
            <a:round/>
            <a:headEnd type="triangle"/>
            <a:tailEnd type="triangle"/>
          </a:ln>
          <a:effectLst/>
        </p:spPr>
        <p:txBody>
          <a:bodyPr wrap="none" anchor="ctr"/>
          <a:lstStyle/>
          <a:p>
            <a:endParaRPr lang="ko-KR" altLang="en-US" sz="1400" dirty="0">
              <a:latin typeface="나눔고딕"/>
              <a:ea typeface="나눔고딕"/>
              <a:cs typeface="나눔고딕"/>
            </a:endParaRPr>
          </a:p>
        </p:txBody>
      </p:sp>
      <p:sp>
        <p:nvSpPr>
          <p:cNvPr id="186" name="Pentagon 185"/>
          <p:cNvSpPr/>
          <p:nvPr/>
        </p:nvSpPr>
        <p:spPr bwMode="gray">
          <a:xfrm>
            <a:off x="641347" y="933752"/>
            <a:ext cx="2505456" cy="480265"/>
          </a:xfrm>
          <a:prstGeom prst="homePlate">
            <a:avLst>
              <a:gd name="adj" fmla="val 22340"/>
            </a:avLst>
          </a:prstGeom>
          <a:solidFill>
            <a:schemeClr val="tx2">
              <a:lumMod val="20000"/>
              <a:lumOff val="8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altLang="ko-KR" b="1" dirty="0" smtClean="0">
                <a:latin typeface="나눔고딕"/>
                <a:ea typeface="나눔고딕"/>
                <a:cs typeface="나눔고딕"/>
              </a:rPr>
              <a:t>Industry 2.0</a:t>
            </a:r>
            <a:endParaRPr lang="ko-KR" altLang="en-US" b="1" dirty="0">
              <a:latin typeface="나눔고딕"/>
              <a:ea typeface="나눔고딕"/>
              <a:cs typeface="나눔고딕"/>
            </a:endParaRPr>
          </a:p>
        </p:txBody>
      </p:sp>
      <p:sp>
        <p:nvSpPr>
          <p:cNvPr id="187" name="Chevron 186"/>
          <p:cNvSpPr/>
          <p:nvPr/>
        </p:nvSpPr>
        <p:spPr bwMode="gray">
          <a:xfrm>
            <a:off x="3140524" y="933752"/>
            <a:ext cx="2505456" cy="480265"/>
          </a:xfrm>
          <a:prstGeom prst="chevron">
            <a:avLst>
              <a:gd name="adj" fmla="val 21277"/>
            </a:avLst>
          </a:prstGeom>
          <a:solidFill>
            <a:schemeClr val="tx2">
              <a:lumMod val="40000"/>
              <a:lumOff val="60000"/>
            </a:schemeClr>
          </a:solidFill>
          <a:ln w="635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altLang="ko-KR" b="1" dirty="0" smtClean="0">
                <a:latin typeface="나눔고딕"/>
                <a:ea typeface="나눔고딕"/>
                <a:cs typeface="나눔고딕"/>
              </a:rPr>
              <a:t>Industry 3.0</a:t>
            </a:r>
            <a:endParaRPr lang="ko-KR" altLang="en-US" b="1" dirty="0">
              <a:latin typeface="나눔고딕"/>
              <a:ea typeface="나눔고딕"/>
              <a:cs typeface="나눔고딕"/>
            </a:endParaRPr>
          </a:p>
        </p:txBody>
      </p:sp>
      <p:sp>
        <p:nvSpPr>
          <p:cNvPr id="190" name="Chevron 189"/>
          <p:cNvSpPr/>
          <p:nvPr/>
        </p:nvSpPr>
        <p:spPr bwMode="gray">
          <a:xfrm>
            <a:off x="5639701" y="933752"/>
            <a:ext cx="2505456" cy="480265"/>
          </a:xfrm>
          <a:prstGeom prst="chevron">
            <a:avLst>
              <a:gd name="adj" fmla="val 21277"/>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altLang="ko-KR" b="1" dirty="0" smtClean="0">
                <a:latin typeface="나눔고딕"/>
                <a:ea typeface="나눔고딕"/>
                <a:cs typeface="나눔고딕"/>
              </a:rPr>
              <a:t>Industry 4.0</a:t>
            </a:r>
            <a:endParaRPr lang="ko-KR" altLang="en-US" b="1" dirty="0">
              <a:latin typeface="나눔고딕"/>
              <a:ea typeface="나눔고딕"/>
              <a:cs typeface="나눔고딕"/>
            </a:endParaRPr>
          </a:p>
        </p:txBody>
      </p:sp>
      <p:sp>
        <p:nvSpPr>
          <p:cNvPr id="5" name="TextBox 4"/>
          <p:cNvSpPr txBox="1"/>
          <p:nvPr/>
        </p:nvSpPr>
        <p:spPr>
          <a:xfrm>
            <a:off x="9781596" y="2662641"/>
            <a:ext cx="0" cy="276999"/>
          </a:xfrm>
          <a:prstGeom prst="rect">
            <a:avLst/>
          </a:prstGeom>
          <a:noFill/>
        </p:spPr>
        <p:txBody>
          <a:bodyPr wrap="none" lIns="0" tIns="0" rIns="0" bIns="0" rtlCol="0">
            <a:spAutoFit/>
          </a:bodyPr>
          <a:lstStyle/>
          <a:p>
            <a:pPr fontAlgn="base">
              <a:spcBef>
                <a:spcPts val="600"/>
              </a:spcBef>
              <a:spcAft>
                <a:spcPct val="0"/>
              </a:spcAft>
              <a:buClr>
                <a:srgbClr val="F0AB00"/>
              </a:buClr>
              <a:buSzPct val="80000"/>
            </a:pPr>
            <a:endParaRPr lang="en-US" sz="1800" kern="0" dirty="0" err="1" smtClean="0">
              <a:latin typeface="나눔고딕"/>
              <a:ea typeface="나눔고딕"/>
              <a:cs typeface="나눔고딕"/>
            </a:endParaRPr>
          </a:p>
        </p:txBody>
      </p:sp>
      <p:pic>
        <p:nvPicPr>
          <p:cNvPr id="56" name="Picture 55" descr="1.pn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400735" y="2070403"/>
            <a:ext cx="890016" cy="536448"/>
          </a:xfrm>
          <a:prstGeom prst="rect">
            <a:avLst/>
          </a:prstGeom>
        </p:spPr>
      </p:pic>
      <p:pic>
        <p:nvPicPr>
          <p:cNvPr id="58" name="Picture 57" descr="1.png"/>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7541905" y="2052776"/>
            <a:ext cx="713232" cy="536448"/>
          </a:xfrm>
          <a:prstGeom prst="rect">
            <a:avLst/>
          </a:prstGeom>
        </p:spPr>
      </p:pic>
      <p:sp>
        <p:nvSpPr>
          <p:cNvPr id="49" name="TextBox 48"/>
          <p:cNvSpPr txBox="1"/>
          <p:nvPr/>
        </p:nvSpPr>
        <p:spPr>
          <a:xfrm>
            <a:off x="2071368" y="4277360"/>
            <a:ext cx="915623" cy="215444"/>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en-US" sz="1400" b="1" kern="0" dirty="0" smtClean="0">
                <a:latin typeface="나눔고딕"/>
                <a:ea typeface="나눔고딕"/>
                <a:cs typeface="나눔고딕"/>
              </a:rPr>
              <a:t>Market 1.0</a:t>
            </a:r>
          </a:p>
        </p:txBody>
      </p:sp>
      <p:sp>
        <p:nvSpPr>
          <p:cNvPr id="50" name="TextBox 49"/>
          <p:cNvSpPr txBox="1"/>
          <p:nvPr/>
        </p:nvSpPr>
        <p:spPr>
          <a:xfrm>
            <a:off x="4692648" y="4277360"/>
            <a:ext cx="915623" cy="215444"/>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en-US" sz="1400" b="1" kern="0" dirty="0" smtClean="0">
                <a:latin typeface="나눔고딕"/>
                <a:ea typeface="나눔고딕"/>
                <a:cs typeface="나눔고딕"/>
              </a:rPr>
              <a:t>Market 2.0</a:t>
            </a:r>
          </a:p>
        </p:txBody>
      </p:sp>
      <p:sp>
        <p:nvSpPr>
          <p:cNvPr id="51" name="TextBox 50"/>
          <p:cNvSpPr txBox="1"/>
          <p:nvPr/>
        </p:nvSpPr>
        <p:spPr>
          <a:xfrm>
            <a:off x="7527287" y="4277360"/>
            <a:ext cx="915623" cy="215444"/>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en-US" sz="1400" b="1" kern="0" dirty="0" smtClean="0">
                <a:latin typeface="나눔고딕"/>
                <a:ea typeface="나눔고딕"/>
                <a:cs typeface="나눔고딕"/>
              </a:rPr>
              <a:t>Market 3.0</a:t>
            </a:r>
          </a:p>
        </p:txBody>
      </p:sp>
    </p:spTree>
    <p:extLst>
      <p:ext uri="{BB962C8B-B14F-4D97-AF65-F5344CB8AC3E}">
        <p14:creationId xmlns:p14="http://schemas.microsoft.com/office/powerpoint/2010/main" val="1573757621"/>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196" descr="3.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
            <a:ext cx="9144000" cy="5144881"/>
          </a:xfrm>
          <a:prstGeom prst="rect">
            <a:avLst/>
          </a:prstGeom>
        </p:spPr>
      </p:pic>
      <p:grpSp>
        <p:nvGrpSpPr>
          <p:cNvPr id="9" name="Group 8"/>
          <p:cNvGrpSpPr/>
          <p:nvPr/>
        </p:nvGrpSpPr>
        <p:grpSpPr>
          <a:xfrm>
            <a:off x="181746" y="1290443"/>
            <a:ext cx="3265382" cy="3265477"/>
            <a:chOff x="-452920" y="530437"/>
            <a:chExt cx="4030455" cy="4030572"/>
          </a:xfrm>
        </p:grpSpPr>
        <p:pic>
          <p:nvPicPr>
            <p:cNvPr id="5" name="Picture 4" descr="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5637" y="707779"/>
              <a:ext cx="3675888" cy="3675888"/>
            </a:xfrm>
            <a:prstGeom prst="rect">
              <a:avLst/>
            </a:prstGeom>
          </p:spPr>
        </p:pic>
        <p:sp>
          <p:nvSpPr>
            <p:cNvPr id="188" name="Donut 187"/>
            <p:cNvSpPr/>
            <p:nvPr/>
          </p:nvSpPr>
          <p:spPr bwMode="gray">
            <a:xfrm>
              <a:off x="-452920" y="530437"/>
              <a:ext cx="4030455" cy="4030572"/>
            </a:xfrm>
            <a:prstGeom prst="donut">
              <a:avLst>
                <a:gd name="adj" fmla="val 3873"/>
              </a:avLst>
            </a:prstGeom>
            <a:solidFill>
              <a:schemeClr val="bg1">
                <a:lumMod val="50000"/>
                <a:alpha val="37000"/>
              </a:schemeClr>
            </a:solidFill>
            <a:ln w="6350" algn="ctr">
              <a:noFill/>
              <a:miter lim="800000"/>
              <a:headEnd/>
              <a:tailEnd/>
            </a:ln>
          </p:spPr>
          <p:txBody>
            <a:bodyPr lIns="90000" tIns="72000" rIns="90000" bIns="72000" rtlCol="0" anchor="ctr"/>
            <a:lstStyle/>
            <a:p>
              <a:pPr algn="ctr" defTabSz="685617" fontAlgn="base">
                <a:spcBef>
                  <a:spcPct val="50000"/>
                </a:spcBef>
                <a:spcAft>
                  <a:spcPct val="0"/>
                </a:spcAft>
                <a:buClr>
                  <a:srgbClr val="F0AB00"/>
                </a:buClr>
                <a:buSzPct val="80000"/>
              </a:pPr>
              <a:endParaRPr lang="en-US" sz="1500" b="1" kern="0" dirty="0" err="1">
                <a:solidFill>
                  <a:srgbClr val="FFFFFF"/>
                </a:solidFill>
                <a:latin typeface="나눔고딕"/>
                <a:ea typeface="나눔고딕"/>
                <a:cs typeface="나눔고딕"/>
              </a:endParaRPr>
            </a:p>
          </p:txBody>
        </p:sp>
      </p:grpSp>
      <p:grpSp>
        <p:nvGrpSpPr>
          <p:cNvPr id="11" name="Group 10"/>
          <p:cNvGrpSpPr>
            <a:grpSpLocks noChangeAspect="1"/>
          </p:cNvGrpSpPr>
          <p:nvPr/>
        </p:nvGrpSpPr>
        <p:grpSpPr>
          <a:xfrm>
            <a:off x="5688804" y="1286402"/>
            <a:ext cx="3273457" cy="3273552"/>
            <a:chOff x="5595546" y="526059"/>
            <a:chExt cx="4030455" cy="4030572"/>
          </a:xfrm>
        </p:grpSpPr>
        <p:pic>
          <p:nvPicPr>
            <p:cNvPr id="8" name="Picture 7" descr="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72829" y="703401"/>
              <a:ext cx="3675888" cy="3675888"/>
            </a:xfrm>
            <a:prstGeom prst="rect">
              <a:avLst/>
            </a:prstGeom>
          </p:spPr>
        </p:pic>
        <p:sp>
          <p:nvSpPr>
            <p:cNvPr id="191" name="Donut 190"/>
            <p:cNvSpPr/>
            <p:nvPr/>
          </p:nvSpPr>
          <p:spPr bwMode="gray">
            <a:xfrm>
              <a:off x="5595546" y="526059"/>
              <a:ext cx="4030455" cy="4030572"/>
            </a:xfrm>
            <a:prstGeom prst="donut">
              <a:avLst>
                <a:gd name="adj" fmla="val 3873"/>
              </a:avLst>
            </a:prstGeom>
            <a:solidFill>
              <a:schemeClr val="bg1">
                <a:lumMod val="50000"/>
                <a:alpha val="37000"/>
              </a:schemeClr>
            </a:solidFill>
            <a:ln w="6350" algn="ctr">
              <a:noFill/>
              <a:miter lim="800000"/>
              <a:headEnd/>
              <a:tailEnd/>
            </a:ln>
          </p:spPr>
          <p:txBody>
            <a:bodyPr lIns="90000" tIns="72000" rIns="90000" bIns="72000" rtlCol="0" anchor="ctr"/>
            <a:lstStyle/>
            <a:p>
              <a:pPr algn="ctr" defTabSz="685617" fontAlgn="base">
                <a:spcBef>
                  <a:spcPct val="50000"/>
                </a:spcBef>
                <a:spcAft>
                  <a:spcPct val="0"/>
                </a:spcAft>
                <a:buClr>
                  <a:srgbClr val="F0AB00"/>
                </a:buClr>
                <a:buSzPct val="80000"/>
              </a:pPr>
              <a:endParaRPr lang="en-US" sz="1500" b="1" kern="0" dirty="0" err="1">
                <a:solidFill>
                  <a:srgbClr val="FFFFFF"/>
                </a:solidFill>
                <a:latin typeface="나눔고딕"/>
                <a:ea typeface="나눔고딕"/>
                <a:cs typeface="나눔고딕"/>
              </a:endParaRPr>
            </a:p>
          </p:txBody>
        </p:sp>
      </p:grpSp>
      <p:sp>
        <p:nvSpPr>
          <p:cNvPr id="2" name="Title 1"/>
          <p:cNvSpPr>
            <a:spLocks noGrp="1"/>
          </p:cNvSpPr>
          <p:nvPr>
            <p:ph type="title"/>
          </p:nvPr>
        </p:nvSpPr>
        <p:spPr/>
        <p:txBody>
          <a:bodyPr/>
          <a:lstStyle/>
          <a:p>
            <a:r>
              <a:rPr lang="en-US" altLang="ko-KR" dirty="0" smtClean="0"/>
              <a:t>Apple’s 1:1 Mass Customization</a:t>
            </a:r>
            <a:endParaRPr lang="en-US" dirty="0"/>
          </a:p>
        </p:txBody>
      </p:sp>
      <p:grpSp>
        <p:nvGrpSpPr>
          <p:cNvPr id="97" name="그룹 88"/>
          <p:cNvGrpSpPr/>
          <p:nvPr/>
        </p:nvGrpSpPr>
        <p:grpSpPr>
          <a:xfrm>
            <a:off x="3609380" y="3254652"/>
            <a:ext cx="1971610" cy="1320579"/>
            <a:chOff x="5877214" y="4616796"/>
            <a:chExt cx="2437664" cy="2185657"/>
          </a:xfrm>
        </p:grpSpPr>
        <p:sp>
          <p:nvSpPr>
            <p:cNvPr id="98" name="Isosceles Triangle 23"/>
            <p:cNvSpPr/>
            <p:nvPr/>
          </p:nvSpPr>
          <p:spPr bwMode="gray">
            <a:xfrm flipV="1">
              <a:off x="5883407" y="4752064"/>
              <a:ext cx="2348362" cy="1976524"/>
            </a:xfrm>
            <a:prstGeom prst="triangle">
              <a:avLst/>
            </a:prstGeom>
            <a:gradFill flip="none" rotWithShape="1">
              <a:gsLst>
                <a:gs pos="0">
                  <a:sysClr val="window" lastClr="FFFFFF"/>
                </a:gs>
                <a:gs pos="71000">
                  <a:srgbClr val="4FB81C">
                    <a:lumMod val="40000"/>
                    <a:lumOff val="60000"/>
                  </a:srgbClr>
                </a:gs>
                <a:gs pos="100000">
                  <a:srgbClr val="4FB81C">
                    <a:lumMod val="50000"/>
                  </a:srgbClr>
                </a:gs>
              </a:gsLst>
              <a:lin ang="2700000" scaled="1"/>
              <a:tileRect/>
            </a:gradFill>
            <a:ln w="28575" cap="flat" cmpd="sng" algn="ctr">
              <a:noFill/>
              <a:prstDash val="solid"/>
            </a:ln>
            <a:effectLst>
              <a:outerShdw blurRad="50800" dist="38100" dir="2700000" algn="tl" rotWithShape="0">
                <a:prstClr val="black">
                  <a:alpha val="40000"/>
                </a:prstClr>
              </a:outerShdw>
            </a:effectLst>
          </p:spPr>
          <p:txBody>
            <a:bodyPr rtlCol="0" anchor="ctr"/>
            <a:lstStyle/>
            <a:p>
              <a:pPr algn="ctr" defTabSz="685617">
                <a:defRPr/>
              </a:pPr>
              <a:endParaRPr lang="ko-KR" altLang="en-US" sz="1300" kern="0" dirty="0">
                <a:solidFill>
                  <a:prstClr val="white"/>
                </a:solidFill>
                <a:latin typeface="나눔고딕"/>
                <a:ea typeface="나눔고딕"/>
                <a:cs typeface="나눔고딕"/>
              </a:endParaRPr>
            </a:p>
          </p:txBody>
        </p:sp>
        <p:sp>
          <p:nvSpPr>
            <p:cNvPr id="99" name="TextBox 98"/>
            <p:cNvSpPr txBox="1"/>
            <p:nvPr/>
          </p:nvSpPr>
          <p:spPr>
            <a:xfrm>
              <a:off x="7452344" y="6140241"/>
              <a:ext cx="862534" cy="662212"/>
            </a:xfrm>
            <a:prstGeom prst="rect">
              <a:avLst/>
            </a:prstGeom>
            <a:noFill/>
          </p:spPr>
          <p:txBody>
            <a:bodyPr wrap="none" rtlCol="0">
              <a:spAutoFit/>
            </a:bodyPr>
            <a:lstStyle/>
            <a:p>
              <a:pPr algn="ctr" defTabSz="685617" fontAlgn="base">
                <a:spcBef>
                  <a:spcPct val="50000"/>
                </a:spcBef>
                <a:spcAft>
                  <a:spcPct val="0"/>
                </a:spcAft>
                <a:buClr>
                  <a:srgbClr val="F0AB00"/>
                </a:buClr>
                <a:buSzPct val="80000"/>
                <a:defRPr/>
              </a:pPr>
              <a:r>
                <a:rPr lang="en-US" altLang="ko-KR" sz="1000" b="1" kern="0" dirty="0">
                  <a:solidFill>
                    <a:srgbClr val="000000"/>
                  </a:solidFill>
                  <a:latin typeface="나눔고딕"/>
                  <a:ea typeface="나눔고딕"/>
                  <a:cs typeface="나눔고딕"/>
                </a:rPr>
                <a:t>Platform</a:t>
              </a:r>
              <a:br>
                <a:rPr lang="en-US" altLang="ko-KR" sz="1000" b="1" kern="0" dirty="0">
                  <a:solidFill>
                    <a:srgbClr val="000000"/>
                  </a:solidFill>
                  <a:latin typeface="나눔고딕"/>
                  <a:ea typeface="나눔고딕"/>
                  <a:cs typeface="나눔고딕"/>
                </a:rPr>
              </a:br>
              <a:r>
                <a:rPr lang="en-US" altLang="ko-KR" sz="1000" b="1" kern="0" dirty="0">
                  <a:solidFill>
                    <a:srgbClr val="000000"/>
                  </a:solidFill>
                  <a:latin typeface="나눔고딕"/>
                  <a:ea typeface="나눔고딕"/>
                  <a:cs typeface="나눔고딕"/>
                </a:rPr>
                <a:t>Provider</a:t>
              </a:r>
              <a:endParaRPr lang="ko-KR" altLang="en-US" sz="1000" b="1" kern="0" dirty="0">
                <a:solidFill>
                  <a:srgbClr val="000000"/>
                </a:solidFill>
                <a:latin typeface="나눔고딕"/>
                <a:ea typeface="나눔고딕"/>
                <a:cs typeface="나눔고딕"/>
              </a:endParaRPr>
            </a:p>
          </p:txBody>
        </p:sp>
        <p:pic>
          <p:nvPicPr>
            <p:cNvPr id="100" name="Picture 66" descr="3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13611" y="6228245"/>
              <a:ext cx="687954" cy="347208"/>
            </a:xfrm>
            <a:prstGeom prst="rect">
              <a:avLst/>
            </a:prstGeom>
            <a:noFill/>
            <a:ln w="9525">
              <a:noFill/>
              <a:miter lim="800000"/>
              <a:headEnd/>
              <a:tailEnd/>
            </a:ln>
          </p:spPr>
        </p:pic>
        <p:grpSp>
          <p:nvGrpSpPr>
            <p:cNvPr id="101" name="Group 321"/>
            <p:cNvGrpSpPr/>
            <p:nvPr/>
          </p:nvGrpSpPr>
          <p:grpSpPr>
            <a:xfrm>
              <a:off x="5877214" y="4616796"/>
              <a:ext cx="2360751" cy="271912"/>
              <a:chOff x="5010545" y="2534463"/>
              <a:chExt cx="2360751" cy="271912"/>
            </a:xfrm>
          </p:grpSpPr>
          <p:grpSp>
            <p:nvGrpSpPr>
              <p:cNvPr id="109" name="Group 248"/>
              <p:cNvGrpSpPr/>
              <p:nvPr/>
            </p:nvGrpSpPr>
            <p:grpSpPr>
              <a:xfrm>
                <a:off x="5010551" y="2534463"/>
                <a:ext cx="281053" cy="271912"/>
                <a:chOff x="269360" y="3593193"/>
                <a:chExt cx="310669" cy="300564"/>
              </a:xfrm>
            </p:grpSpPr>
            <p:grpSp>
              <p:nvGrpSpPr>
                <p:cNvPr id="170" name="Group 116"/>
                <p:cNvGrpSpPr>
                  <a:grpSpLocks/>
                </p:cNvGrpSpPr>
                <p:nvPr/>
              </p:nvGrpSpPr>
              <p:grpSpPr bwMode="auto">
                <a:xfrm>
                  <a:off x="269360" y="3593193"/>
                  <a:ext cx="310669" cy="300564"/>
                  <a:chOff x="2131" y="2065"/>
                  <a:chExt cx="355" cy="392"/>
                </a:xfrm>
              </p:grpSpPr>
              <p:sp>
                <p:nvSpPr>
                  <p:cNvPr id="172" name="Freeform 117"/>
                  <p:cNvSpPr>
                    <a:spLocks/>
                  </p:cNvSpPr>
                  <p:nvPr/>
                </p:nvSpPr>
                <p:spPr bwMode="auto">
                  <a:xfrm>
                    <a:off x="2131" y="2171"/>
                    <a:ext cx="178" cy="286"/>
                  </a:xfrm>
                  <a:custGeom>
                    <a:avLst/>
                    <a:gdLst>
                      <a:gd name="T0" fmla="*/ 177 w 178"/>
                      <a:gd name="T1" fmla="*/ 108 h 286"/>
                      <a:gd name="T2" fmla="*/ 175 w 178"/>
                      <a:gd name="T3" fmla="*/ 285 h 286"/>
                      <a:gd name="T4" fmla="*/ 0 w 178"/>
                      <a:gd name="T5" fmla="*/ 177 h 286"/>
                      <a:gd name="T6" fmla="*/ 2 w 178"/>
                      <a:gd name="T7" fmla="*/ 0 h 286"/>
                      <a:gd name="T8" fmla="*/ 177 w 178"/>
                      <a:gd name="T9" fmla="*/ 108 h 286"/>
                      <a:gd name="T10" fmla="*/ 0 60000 65536"/>
                      <a:gd name="T11" fmla="*/ 0 60000 65536"/>
                      <a:gd name="T12" fmla="*/ 0 60000 65536"/>
                      <a:gd name="T13" fmla="*/ 0 60000 65536"/>
                      <a:gd name="T14" fmla="*/ 0 60000 65536"/>
                      <a:gd name="T15" fmla="*/ 0 w 178"/>
                      <a:gd name="T16" fmla="*/ 0 h 286"/>
                      <a:gd name="T17" fmla="*/ 178 w 178"/>
                      <a:gd name="T18" fmla="*/ 286 h 286"/>
                    </a:gdLst>
                    <a:ahLst/>
                    <a:cxnLst>
                      <a:cxn ang="T10">
                        <a:pos x="T0" y="T1"/>
                      </a:cxn>
                      <a:cxn ang="T11">
                        <a:pos x="T2" y="T3"/>
                      </a:cxn>
                      <a:cxn ang="T12">
                        <a:pos x="T4" y="T5"/>
                      </a:cxn>
                      <a:cxn ang="T13">
                        <a:pos x="T6" y="T7"/>
                      </a:cxn>
                      <a:cxn ang="T14">
                        <a:pos x="T8" y="T9"/>
                      </a:cxn>
                    </a:cxnLst>
                    <a:rect l="T15" t="T16" r="T17" b="T18"/>
                    <a:pathLst>
                      <a:path w="178" h="286">
                        <a:moveTo>
                          <a:pt x="177" y="108"/>
                        </a:moveTo>
                        <a:lnTo>
                          <a:pt x="175" y="285"/>
                        </a:lnTo>
                        <a:lnTo>
                          <a:pt x="0" y="177"/>
                        </a:lnTo>
                        <a:lnTo>
                          <a:pt x="2" y="0"/>
                        </a:lnTo>
                        <a:lnTo>
                          <a:pt x="177" y="108"/>
                        </a:lnTo>
                      </a:path>
                    </a:pathLst>
                  </a:custGeom>
                  <a:solidFill>
                    <a:srgbClr val="C1CE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73" name="Freeform 118"/>
                  <p:cNvSpPr>
                    <a:spLocks/>
                  </p:cNvSpPr>
                  <p:nvPr/>
                </p:nvSpPr>
                <p:spPr bwMode="auto">
                  <a:xfrm>
                    <a:off x="2308" y="2171"/>
                    <a:ext cx="178" cy="286"/>
                  </a:xfrm>
                  <a:custGeom>
                    <a:avLst/>
                    <a:gdLst>
                      <a:gd name="T0" fmla="*/ 177 w 178"/>
                      <a:gd name="T1" fmla="*/ 0 h 286"/>
                      <a:gd name="T2" fmla="*/ 175 w 178"/>
                      <a:gd name="T3" fmla="*/ 177 h 286"/>
                      <a:gd name="T4" fmla="*/ 0 w 178"/>
                      <a:gd name="T5" fmla="*/ 285 h 286"/>
                      <a:gd name="T6" fmla="*/ 2 w 178"/>
                      <a:gd name="T7" fmla="*/ 108 h 286"/>
                      <a:gd name="T8" fmla="*/ 177 w 178"/>
                      <a:gd name="T9" fmla="*/ 0 h 286"/>
                      <a:gd name="T10" fmla="*/ 0 60000 65536"/>
                      <a:gd name="T11" fmla="*/ 0 60000 65536"/>
                      <a:gd name="T12" fmla="*/ 0 60000 65536"/>
                      <a:gd name="T13" fmla="*/ 0 60000 65536"/>
                      <a:gd name="T14" fmla="*/ 0 60000 65536"/>
                      <a:gd name="T15" fmla="*/ 0 w 178"/>
                      <a:gd name="T16" fmla="*/ 0 h 286"/>
                      <a:gd name="T17" fmla="*/ 178 w 178"/>
                      <a:gd name="T18" fmla="*/ 286 h 286"/>
                    </a:gdLst>
                    <a:ahLst/>
                    <a:cxnLst>
                      <a:cxn ang="T10">
                        <a:pos x="T0" y="T1"/>
                      </a:cxn>
                      <a:cxn ang="T11">
                        <a:pos x="T2" y="T3"/>
                      </a:cxn>
                      <a:cxn ang="T12">
                        <a:pos x="T4" y="T5"/>
                      </a:cxn>
                      <a:cxn ang="T13">
                        <a:pos x="T6" y="T7"/>
                      </a:cxn>
                      <a:cxn ang="T14">
                        <a:pos x="T8" y="T9"/>
                      </a:cxn>
                    </a:cxnLst>
                    <a:rect l="T15" t="T16" r="T17" b="T18"/>
                    <a:pathLst>
                      <a:path w="178" h="286">
                        <a:moveTo>
                          <a:pt x="177" y="0"/>
                        </a:moveTo>
                        <a:lnTo>
                          <a:pt x="175" y="177"/>
                        </a:lnTo>
                        <a:lnTo>
                          <a:pt x="0" y="285"/>
                        </a:lnTo>
                        <a:lnTo>
                          <a:pt x="2" y="108"/>
                        </a:lnTo>
                        <a:lnTo>
                          <a:pt x="177" y="0"/>
                        </a:lnTo>
                      </a:path>
                    </a:pathLst>
                  </a:custGeom>
                  <a:solidFill>
                    <a:srgbClr val="618FFD"/>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74" name="Freeform 119"/>
                  <p:cNvSpPr>
                    <a:spLocks/>
                  </p:cNvSpPr>
                  <p:nvPr/>
                </p:nvSpPr>
                <p:spPr bwMode="auto">
                  <a:xfrm>
                    <a:off x="2135" y="2065"/>
                    <a:ext cx="351" cy="215"/>
                  </a:xfrm>
                  <a:custGeom>
                    <a:avLst/>
                    <a:gdLst>
                      <a:gd name="T0" fmla="*/ 0 w 351"/>
                      <a:gd name="T1" fmla="*/ 107 h 215"/>
                      <a:gd name="T2" fmla="*/ 175 w 351"/>
                      <a:gd name="T3" fmla="*/ 0 h 215"/>
                      <a:gd name="T4" fmla="*/ 350 w 351"/>
                      <a:gd name="T5" fmla="*/ 107 h 215"/>
                      <a:gd name="T6" fmla="*/ 175 w 351"/>
                      <a:gd name="T7" fmla="*/ 214 h 215"/>
                      <a:gd name="T8" fmla="*/ 0 w 351"/>
                      <a:gd name="T9" fmla="*/ 107 h 215"/>
                      <a:gd name="T10" fmla="*/ 0 60000 65536"/>
                      <a:gd name="T11" fmla="*/ 0 60000 65536"/>
                      <a:gd name="T12" fmla="*/ 0 60000 65536"/>
                      <a:gd name="T13" fmla="*/ 0 60000 65536"/>
                      <a:gd name="T14" fmla="*/ 0 60000 65536"/>
                      <a:gd name="T15" fmla="*/ 0 w 351"/>
                      <a:gd name="T16" fmla="*/ 0 h 215"/>
                      <a:gd name="T17" fmla="*/ 351 w 351"/>
                      <a:gd name="T18" fmla="*/ 215 h 215"/>
                    </a:gdLst>
                    <a:ahLst/>
                    <a:cxnLst>
                      <a:cxn ang="T10">
                        <a:pos x="T0" y="T1"/>
                      </a:cxn>
                      <a:cxn ang="T11">
                        <a:pos x="T2" y="T3"/>
                      </a:cxn>
                      <a:cxn ang="T12">
                        <a:pos x="T4" y="T5"/>
                      </a:cxn>
                      <a:cxn ang="T13">
                        <a:pos x="T6" y="T7"/>
                      </a:cxn>
                      <a:cxn ang="T14">
                        <a:pos x="T8" y="T9"/>
                      </a:cxn>
                    </a:cxnLst>
                    <a:rect l="T15" t="T16" r="T17" b="T18"/>
                    <a:pathLst>
                      <a:path w="351" h="215">
                        <a:moveTo>
                          <a:pt x="0" y="107"/>
                        </a:moveTo>
                        <a:lnTo>
                          <a:pt x="175" y="0"/>
                        </a:lnTo>
                        <a:lnTo>
                          <a:pt x="350" y="107"/>
                        </a:lnTo>
                        <a:lnTo>
                          <a:pt x="175" y="214"/>
                        </a:lnTo>
                        <a:lnTo>
                          <a:pt x="0" y="107"/>
                        </a:lnTo>
                      </a:path>
                    </a:pathLst>
                  </a:custGeom>
                  <a:solidFill>
                    <a:srgbClr val="A2C1FE"/>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grpSp>
                <p:nvGrpSpPr>
                  <p:cNvPr id="175" name="Group 120"/>
                  <p:cNvGrpSpPr>
                    <a:grpSpLocks/>
                  </p:cNvGrpSpPr>
                  <p:nvPr/>
                </p:nvGrpSpPr>
                <p:grpSpPr bwMode="auto">
                  <a:xfrm>
                    <a:off x="2141" y="2195"/>
                    <a:ext cx="159" cy="244"/>
                    <a:chOff x="2141" y="2195"/>
                    <a:chExt cx="159" cy="244"/>
                  </a:xfrm>
                </p:grpSpPr>
                <p:sp>
                  <p:nvSpPr>
                    <p:cNvPr id="176" name="Freeform 121"/>
                    <p:cNvSpPr>
                      <a:spLocks/>
                    </p:cNvSpPr>
                    <p:nvPr/>
                  </p:nvSpPr>
                  <p:spPr bwMode="auto">
                    <a:xfrm>
                      <a:off x="2141" y="2195"/>
                      <a:ext cx="25" cy="159"/>
                    </a:xfrm>
                    <a:custGeom>
                      <a:avLst/>
                      <a:gdLst>
                        <a:gd name="T0" fmla="*/ 7 w 25"/>
                        <a:gd name="T1" fmla="*/ 2 h 159"/>
                        <a:gd name="T2" fmla="*/ 12 w 25"/>
                        <a:gd name="T3" fmla="*/ 5 h 159"/>
                        <a:gd name="T4" fmla="*/ 17 w 25"/>
                        <a:gd name="T5" fmla="*/ 8 h 159"/>
                        <a:gd name="T6" fmla="*/ 22 w 25"/>
                        <a:gd name="T7" fmla="*/ 11 h 159"/>
                        <a:gd name="T8" fmla="*/ 24 w 25"/>
                        <a:gd name="T9" fmla="*/ 17 h 159"/>
                        <a:gd name="T10" fmla="*/ 24 w 25"/>
                        <a:gd name="T11" fmla="*/ 27 h 159"/>
                        <a:gd name="T12" fmla="*/ 24 w 25"/>
                        <a:gd name="T13" fmla="*/ 35 h 159"/>
                        <a:gd name="T14" fmla="*/ 24 w 25"/>
                        <a:gd name="T15" fmla="*/ 44 h 159"/>
                        <a:gd name="T16" fmla="*/ 24 w 25"/>
                        <a:gd name="T17" fmla="*/ 51 h 159"/>
                        <a:gd name="T18" fmla="*/ 24 w 25"/>
                        <a:gd name="T19" fmla="*/ 55 h 159"/>
                        <a:gd name="T20" fmla="*/ 23 w 25"/>
                        <a:gd name="T21" fmla="*/ 60 h 159"/>
                        <a:gd name="T22" fmla="*/ 23 w 25"/>
                        <a:gd name="T23" fmla="*/ 64 h 159"/>
                        <a:gd name="T24" fmla="*/ 23 w 25"/>
                        <a:gd name="T25" fmla="*/ 68 h 159"/>
                        <a:gd name="T26" fmla="*/ 23 w 25"/>
                        <a:gd name="T27" fmla="*/ 73 h 159"/>
                        <a:gd name="T28" fmla="*/ 22 w 25"/>
                        <a:gd name="T29" fmla="*/ 78 h 159"/>
                        <a:gd name="T30" fmla="*/ 22 w 25"/>
                        <a:gd name="T31" fmla="*/ 82 h 159"/>
                        <a:gd name="T32" fmla="*/ 22 w 25"/>
                        <a:gd name="T33" fmla="*/ 87 h 159"/>
                        <a:gd name="T34" fmla="*/ 22 w 25"/>
                        <a:gd name="T35" fmla="*/ 91 h 159"/>
                        <a:gd name="T36" fmla="*/ 22 w 25"/>
                        <a:gd name="T37" fmla="*/ 95 h 159"/>
                        <a:gd name="T38" fmla="*/ 22 w 25"/>
                        <a:gd name="T39" fmla="*/ 100 h 159"/>
                        <a:gd name="T40" fmla="*/ 22 w 25"/>
                        <a:gd name="T41" fmla="*/ 105 h 159"/>
                        <a:gd name="T42" fmla="*/ 22 w 25"/>
                        <a:gd name="T43" fmla="*/ 109 h 159"/>
                        <a:gd name="T44" fmla="*/ 22 w 25"/>
                        <a:gd name="T45" fmla="*/ 114 h 159"/>
                        <a:gd name="T46" fmla="*/ 22 w 25"/>
                        <a:gd name="T47" fmla="*/ 119 h 159"/>
                        <a:gd name="T48" fmla="*/ 22 w 25"/>
                        <a:gd name="T49" fmla="*/ 123 h 159"/>
                        <a:gd name="T50" fmla="*/ 22 w 25"/>
                        <a:gd name="T51" fmla="*/ 128 h 159"/>
                        <a:gd name="T52" fmla="*/ 22 w 25"/>
                        <a:gd name="T53" fmla="*/ 133 h 159"/>
                        <a:gd name="T54" fmla="*/ 21 w 25"/>
                        <a:gd name="T55" fmla="*/ 137 h 159"/>
                        <a:gd name="T56" fmla="*/ 21 w 25"/>
                        <a:gd name="T57" fmla="*/ 142 h 159"/>
                        <a:gd name="T58" fmla="*/ 21 w 25"/>
                        <a:gd name="T59" fmla="*/ 146 h 159"/>
                        <a:gd name="T60" fmla="*/ 21 w 25"/>
                        <a:gd name="T61" fmla="*/ 151 h 159"/>
                        <a:gd name="T62" fmla="*/ 21 w 25"/>
                        <a:gd name="T63" fmla="*/ 156 h 159"/>
                        <a:gd name="T64" fmla="*/ 18 w 25"/>
                        <a:gd name="T65" fmla="*/ 156 h 159"/>
                        <a:gd name="T66" fmla="*/ 13 w 25"/>
                        <a:gd name="T67" fmla="*/ 153 h 159"/>
                        <a:gd name="T68" fmla="*/ 8 w 25"/>
                        <a:gd name="T69" fmla="*/ 150 h 159"/>
                        <a:gd name="T70" fmla="*/ 3 w 25"/>
                        <a:gd name="T71" fmla="*/ 146 h 159"/>
                        <a:gd name="T72" fmla="*/ 0 w 25"/>
                        <a:gd name="T73" fmla="*/ 142 h 159"/>
                        <a:gd name="T74" fmla="*/ 0 w 25"/>
                        <a:gd name="T75" fmla="*/ 138 h 159"/>
                        <a:gd name="T76" fmla="*/ 1 w 25"/>
                        <a:gd name="T77" fmla="*/ 133 h 159"/>
                        <a:gd name="T78" fmla="*/ 1 w 25"/>
                        <a:gd name="T79" fmla="*/ 128 h 159"/>
                        <a:gd name="T80" fmla="*/ 2 w 25"/>
                        <a:gd name="T81" fmla="*/ 123 h 159"/>
                        <a:gd name="T82" fmla="*/ 2 w 25"/>
                        <a:gd name="T83" fmla="*/ 119 h 159"/>
                        <a:gd name="T84" fmla="*/ 2 w 25"/>
                        <a:gd name="T85" fmla="*/ 114 h 159"/>
                        <a:gd name="T86" fmla="*/ 2 w 25"/>
                        <a:gd name="T87" fmla="*/ 110 h 159"/>
                        <a:gd name="T88" fmla="*/ 2 w 25"/>
                        <a:gd name="T89" fmla="*/ 105 h 159"/>
                        <a:gd name="T90" fmla="*/ 2 w 25"/>
                        <a:gd name="T91" fmla="*/ 101 h 159"/>
                        <a:gd name="T92" fmla="*/ 2 w 25"/>
                        <a:gd name="T93" fmla="*/ 96 h 159"/>
                        <a:gd name="T94" fmla="*/ 2 w 25"/>
                        <a:gd name="T95" fmla="*/ 91 h 159"/>
                        <a:gd name="T96" fmla="*/ 2 w 25"/>
                        <a:gd name="T97" fmla="*/ 87 h 159"/>
                        <a:gd name="T98" fmla="*/ 2 w 25"/>
                        <a:gd name="T99" fmla="*/ 82 h 159"/>
                        <a:gd name="T100" fmla="*/ 2 w 25"/>
                        <a:gd name="T101" fmla="*/ 78 h 159"/>
                        <a:gd name="T102" fmla="*/ 3 w 25"/>
                        <a:gd name="T103" fmla="*/ 73 h 159"/>
                        <a:gd name="T104" fmla="*/ 3 w 25"/>
                        <a:gd name="T105" fmla="*/ 66 h 159"/>
                        <a:gd name="T106" fmla="*/ 3 w 25"/>
                        <a:gd name="T107" fmla="*/ 57 h 159"/>
                        <a:gd name="T108" fmla="*/ 4 w 25"/>
                        <a:gd name="T109" fmla="*/ 49 h 159"/>
                        <a:gd name="T110" fmla="*/ 4 w 25"/>
                        <a:gd name="T111" fmla="*/ 40 h 159"/>
                        <a:gd name="T112" fmla="*/ 4 w 25"/>
                        <a:gd name="T113" fmla="*/ 31 h 159"/>
                        <a:gd name="T114" fmla="*/ 4 w 25"/>
                        <a:gd name="T115" fmla="*/ 22 h 159"/>
                        <a:gd name="T116" fmla="*/ 5 w 25"/>
                        <a:gd name="T117" fmla="*/ 13 h 159"/>
                        <a:gd name="T118" fmla="*/ 5 w 25"/>
                        <a:gd name="T119" fmla="*/ 4 h 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
                        <a:gd name="T181" fmla="*/ 0 h 159"/>
                        <a:gd name="T182" fmla="*/ 25 w 25"/>
                        <a:gd name="T183" fmla="*/ 159 h 1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 h="159">
                          <a:moveTo>
                            <a:pt x="5" y="0"/>
                          </a:moveTo>
                          <a:lnTo>
                            <a:pt x="7" y="2"/>
                          </a:lnTo>
                          <a:lnTo>
                            <a:pt x="10" y="3"/>
                          </a:lnTo>
                          <a:lnTo>
                            <a:pt x="12" y="5"/>
                          </a:lnTo>
                          <a:lnTo>
                            <a:pt x="14" y="6"/>
                          </a:lnTo>
                          <a:lnTo>
                            <a:pt x="17" y="8"/>
                          </a:lnTo>
                          <a:lnTo>
                            <a:pt x="19" y="10"/>
                          </a:lnTo>
                          <a:lnTo>
                            <a:pt x="22" y="11"/>
                          </a:lnTo>
                          <a:lnTo>
                            <a:pt x="24" y="13"/>
                          </a:lnTo>
                          <a:lnTo>
                            <a:pt x="24" y="17"/>
                          </a:lnTo>
                          <a:lnTo>
                            <a:pt x="24" y="22"/>
                          </a:lnTo>
                          <a:lnTo>
                            <a:pt x="24" y="27"/>
                          </a:lnTo>
                          <a:lnTo>
                            <a:pt x="24" y="31"/>
                          </a:lnTo>
                          <a:lnTo>
                            <a:pt x="24" y="35"/>
                          </a:lnTo>
                          <a:lnTo>
                            <a:pt x="24" y="40"/>
                          </a:lnTo>
                          <a:lnTo>
                            <a:pt x="24" y="44"/>
                          </a:lnTo>
                          <a:lnTo>
                            <a:pt x="24" y="49"/>
                          </a:lnTo>
                          <a:lnTo>
                            <a:pt x="24" y="51"/>
                          </a:lnTo>
                          <a:lnTo>
                            <a:pt x="24" y="53"/>
                          </a:lnTo>
                          <a:lnTo>
                            <a:pt x="24" y="55"/>
                          </a:lnTo>
                          <a:lnTo>
                            <a:pt x="23" y="57"/>
                          </a:lnTo>
                          <a:lnTo>
                            <a:pt x="23" y="60"/>
                          </a:lnTo>
                          <a:lnTo>
                            <a:pt x="23" y="62"/>
                          </a:lnTo>
                          <a:lnTo>
                            <a:pt x="23" y="64"/>
                          </a:lnTo>
                          <a:lnTo>
                            <a:pt x="23" y="66"/>
                          </a:lnTo>
                          <a:lnTo>
                            <a:pt x="23" y="68"/>
                          </a:lnTo>
                          <a:lnTo>
                            <a:pt x="23" y="71"/>
                          </a:lnTo>
                          <a:lnTo>
                            <a:pt x="23" y="73"/>
                          </a:lnTo>
                          <a:lnTo>
                            <a:pt x="22" y="75"/>
                          </a:lnTo>
                          <a:lnTo>
                            <a:pt x="22" y="78"/>
                          </a:lnTo>
                          <a:lnTo>
                            <a:pt x="22" y="80"/>
                          </a:lnTo>
                          <a:lnTo>
                            <a:pt x="22" y="82"/>
                          </a:lnTo>
                          <a:lnTo>
                            <a:pt x="22" y="84"/>
                          </a:lnTo>
                          <a:lnTo>
                            <a:pt x="22" y="87"/>
                          </a:lnTo>
                          <a:lnTo>
                            <a:pt x="22" y="89"/>
                          </a:lnTo>
                          <a:lnTo>
                            <a:pt x="22" y="91"/>
                          </a:lnTo>
                          <a:lnTo>
                            <a:pt x="22" y="93"/>
                          </a:lnTo>
                          <a:lnTo>
                            <a:pt x="22" y="95"/>
                          </a:lnTo>
                          <a:lnTo>
                            <a:pt x="22" y="98"/>
                          </a:lnTo>
                          <a:lnTo>
                            <a:pt x="22" y="100"/>
                          </a:lnTo>
                          <a:lnTo>
                            <a:pt x="22" y="103"/>
                          </a:lnTo>
                          <a:lnTo>
                            <a:pt x="22" y="105"/>
                          </a:lnTo>
                          <a:lnTo>
                            <a:pt x="22" y="107"/>
                          </a:lnTo>
                          <a:lnTo>
                            <a:pt x="22" y="109"/>
                          </a:lnTo>
                          <a:lnTo>
                            <a:pt x="22" y="112"/>
                          </a:lnTo>
                          <a:lnTo>
                            <a:pt x="22" y="114"/>
                          </a:lnTo>
                          <a:lnTo>
                            <a:pt x="22" y="117"/>
                          </a:lnTo>
                          <a:lnTo>
                            <a:pt x="22" y="119"/>
                          </a:lnTo>
                          <a:lnTo>
                            <a:pt x="22" y="121"/>
                          </a:lnTo>
                          <a:lnTo>
                            <a:pt x="22" y="123"/>
                          </a:lnTo>
                          <a:lnTo>
                            <a:pt x="22" y="125"/>
                          </a:lnTo>
                          <a:lnTo>
                            <a:pt x="22" y="128"/>
                          </a:lnTo>
                          <a:lnTo>
                            <a:pt x="22" y="130"/>
                          </a:lnTo>
                          <a:lnTo>
                            <a:pt x="22" y="133"/>
                          </a:lnTo>
                          <a:lnTo>
                            <a:pt x="22" y="135"/>
                          </a:lnTo>
                          <a:lnTo>
                            <a:pt x="21" y="137"/>
                          </a:lnTo>
                          <a:lnTo>
                            <a:pt x="21" y="139"/>
                          </a:lnTo>
                          <a:lnTo>
                            <a:pt x="21" y="142"/>
                          </a:lnTo>
                          <a:lnTo>
                            <a:pt x="21" y="144"/>
                          </a:lnTo>
                          <a:lnTo>
                            <a:pt x="21" y="146"/>
                          </a:lnTo>
                          <a:lnTo>
                            <a:pt x="21" y="149"/>
                          </a:lnTo>
                          <a:lnTo>
                            <a:pt x="21" y="151"/>
                          </a:lnTo>
                          <a:lnTo>
                            <a:pt x="21" y="153"/>
                          </a:lnTo>
                          <a:lnTo>
                            <a:pt x="21" y="156"/>
                          </a:lnTo>
                          <a:lnTo>
                            <a:pt x="21" y="158"/>
                          </a:lnTo>
                          <a:lnTo>
                            <a:pt x="18" y="156"/>
                          </a:lnTo>
                          <a:lnTo>
                            <a:pt x="15" y="155"/>
                          </a:lnTo>
                          <a:lnTo>
                            <a:pt x="13" y="153"/>
                          </a:lnTo>
                          <a:lnTo>
                            <a:pt x="11" y="151"/>
                          </a:lnTo>
                          <a:lnTo>
                            <a:pt x="8" y="150"/>
                          </a:lnTo>
                          <a:lnTo>
                            <a:pt x="5" y="148"/>
                          </a:lnTo>
                          <a:lnTo>
                            <a:pt x="3" y="146"/>
                          </a:lnTo>
                          <a:lnTo>
                            <a:pt x="0" y="145"/>
                          </a:lnTo>
                          <a:lnTo>
                            <a:pt x="0" y="142"/>
                          </a:lnTo>
                          <a:lnTo>
                            <a:pt x="0" y="140"/>
                          </a:lnTo>
                          <a:lnTo>
                            <a:pt x="0" y="138"/>
                          </a:lnTo>
                          <a:lnTo>
                            <a:pt x="1" y="135"/>
                          </a:lnTo>
                          <a:lnTo>
                            <a:pt x="1" y="133"/>
                          </a:lnTo>
                          <a:lnTo>
                            <a:pt x="1" y="131"/>
                          </a:lnTo>
                          <a:lnTo>
                            <a:pt x="1" y="128"/>
                          </a:lnTo>
                          <a:lnTo>
                            <a:pt x="1" y="126"/>
                          </a:lnTo>
                          <a:lnTo>
                            <a:pt x="2" y="123"/>
                          </a:lnTo>
                          <a:lnTo>
                            <a:pt x="2" y="121"/>
                          </a:lnTo>
                          <a:lnTo>
                            <a:pt x="2" y="119"/>
                          </a:lnTo>
                          <a:lnTo>
                            <a:pt x="2" y="117"/>
                          </a:lnTo>
                          <a:lnTo>
                            <a:pt x="2" y="114"/>
                          </a:lnTo>
                          <a:lnTo>
                            <a:pt x="2" y="112"/>
                          </a:lnTo>
                          <a:lnTo>
                            <a:pt x="2" y="110"/>
                          </a:lnTo>
                          <a:lnTo>
                            <a:pt x="2" y="107"/>
                          </a:lnTo>
                          <a:lnTo>
                            <a:pt x="2" y="105"/>
                          </a:lnTo>
                          <a:lnTo>
                            <a:pt x="2" y="103"/>
                          </a:lnTo>
                          <a:lnTo>
                            <a:pt x="2" y="101"/>
                          </a:lnTo>
                          <a:lnTo>
                            <a:pt x="2" y="98"/>
                          </a:lnTo>
                          <a:lnTo>
                            <a:pt x="2" y="96"/>
                          </a:lnTo>
                          <a:lnTo>
                            <a:pt x="2" y="94"/>
                          </a:lnTo>
                          <a:lnTo>
                            <a:pt x="2" y="91"/>
                          </a:lnTo>
                          <a:lnTo>
                            <a:pt x="2" y="89"/>
                          </a:lnTo>
                          <a:lnTo>
                            <a:pt x="2" y="87"/>
                          </a:lnTo>
                          <a:lnTo>
                            <a:pt x="2" y="84"/>
                          </a:lnTo>
                          <a:lnTo>
                            <a:pt x="2" y="82"/>
                          </a:lnTo>
                          <a:lnTo>
                            <a:pt x="2" y="80"/>
                          </a:lnTo>
                          <a:lnTo>
                            <a:pt x="2" y="78"/>
                          </a:lnTo>
                          <a:lnTo>
                            <a:pt x="2" y="75"/>
                          </a:lnTo>
                          <a:lnTo>
                            <a:pt x="3" y="73"/>
                          </a:lnTo>
                          <a:lnTo>
                            <a:pt x="3" y="71"/>
                          </a:lnTo>
                          <a:lnTo>
                            <a:pt x="3" y="66"/>
                          </a:lnTo>
                          <a:lnTo>
                            <a:pt x="3" y="62"/>
                          </a:lnTo>
                          <a:lnTo>
                            <a:pt x="3" y="57"/>
                          </a:lnTo>
                          <a:lnTo>
                            <a:pt x="3" y="53"/>
                          </a:lnTo>
                          <a:lnTo>
                            <a:pt x="4" y="49"/>
                          </a:lnTo>
                          <a:lnTo>
                            <a:pt x="4" y="44"/>
                          </a:lnTo>
                          <a:lnTo>
                            <a:pt x="4" y="40"/>
                          </a:lnTo>
                          <a:lnTo>
                            <a:pt x="4" y="35"/>
                          </a:lnTo>
                          <a:lnTo>
                            <a:pt x="4" y="31"/>
                          </a:lnTo>
                          <a:lnTo>
                            <a:pt x="4" y="27"/>
                          </a:lnTo>
                          <a:lnTo>
                            <a:pt x="4" y="22"/>
                          </a:lnTo>
                          <a:lnTo>
                            <a:pt x="4" y="17"/>
                          </a:lnTo>
                          <a:lnTo>
                            <a:pt x="5" y="13"/>
                          </a:lnTo>
                          <a:lnTo>
                            <a:pt x="5" y="9"/>
                          </a:lnTo>
                          <a:lnTo>
                            <a:pt x="5" y="4"/>
                          </a:lnTo>
                          <a:lnTo>
                            <a:pt x="5"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77" name="Freeform 122"/>
                    <p:cNvSpPr>
                      <a:spLocks/>
                    </p:cNvSpPr>
                    <p:nvPr/>
                  </p:nvSpPr>
                  <p:spPr bwMode="auto">
                    <a:xfrm>
                      <a:off x="2176" y="2216"/>
                      <a:ext cx="24" cy="159"/>
                    </a:xfrm>
                    <a:custGeom>
                      <a:avLst/>
                      <a:gdLst>
                        <a:gd name="T0" fmla="*/ 8 w 24"/>
                        <a:gd name="T1" fmla="*/ 3 h 159"/>
                        <a:gd name="T2" fmla="*/ 15 w 24"/>
                        <a:gd name="T3" fmla="*/ 8 h 159"/>
                        <a:gd name="T4" fmla="*/ 23 w 24"/>
                        <a:gd name="T5" fmla="*/ 13 h 159"/>
                        <a:gd name="T6" fmla="*/ 23 w 24"/>
                        <a:gd name="T7" fmla="*/ 20 h 159"/>
                        <a:gd name="T8" fmla="*/ 23 w 24"/>
                        <a:gd name="T9" fmla="*/ 26 h 159"/>
                        <a:gd name="T10" fmla="*/ 23 w 24"/>
                        <a:gd name="T11" fmla="*/ 33 h 159"/>
                        <a:gd name="T12" fmla="*/ 23 w 24"/>
                        <a:gd name="T13" fmla="*/ 40 h 159"/>
                        <a:gd name="T14" fmla="*/ 23 w 24"/>
                        <a:gd name="T15" fmla="*/ 47 h 159"/>
                        <a:gd name="T16" fmla="*/ 23 w 24"/>
                        <a:gd name="T17" fmla="*/ 53 h 159"/>
                        <a:gd name="T18" fmla="*/ 22 w 24"/>
                        <a:gd name="T19" fmla="*/ 60 h 159"/>
                        <a:gd name="T20" fmla="*/ 22 w 24"/>
                        <a:gd name="T21" fmla="*/ 66 h 159"/>
                        <a:gd name="T22" fmla="*/ 22 w 24"/>
                        <a:gd name="T23" fmla="*/ 73 h 159"/>
                        <a:gd name="T24" fmla="*/ 22 w 24"/>
                        <a:gd name="T25" fmla="*/ 80 h 159"/>
                        <a:gd name="T26" fmla="*/ 22 w 24"/>
                        <a:gd name="T27" fmla="*/ 86 h 159"/>
                        <a:gd name="T28" fmla="*/ 22 w 24"/>
                        <a:gd name="T29" fmla="*/ 93 h 159"/>
                        <a:gd name="T30" fmla="*/ 21 w 24"/>
                        <a:gd name="T31" fmla="*/ 101 h 159"/>
                        <a:gd name="T32" fmla="*/ 21 w 24"/>
                        <a:gd name="T33" fmla="*/ 107 h 159"/>
                        <a:gd name="T34" fmla="*/ 21 w 24"/>
                        <a:gd name="T35" fmla="*/ 114 h 159"/>
                        <a:gd name="T36" fmla="*/ 21 w 24"/>
                        <a:gd name="T37" fmla="*/ 121 h 159"/>
                        <a:gd name="T38" fmla="*/ 21 w 24"/>
                        <a:gd name="T39" fmla="*/ 128 h 159"/>
                        <a:gd name="T40" fmla="*/ 21 w 24"/>
                        <a:gd name="T41" fmla="*/ 135 h 159"/>
                        <a:gd name="T42" fmla="*/ 20 w 24"/>
                        <a:gd name="T43" fmla="*/ 142 h 159"/>
                        <a:gd name="T44" fmla="*/ 20 w 24"/>
                        <a:gd name="T45" fmla="*/ 149 h 159"/>
                        <a:gd name="T46" fmla="*/ 20 w 24"/>
                        <a:gd name="T47" fmla="*/ 156 h 159"/>
                        <a:gd name="T48" fmla="*/ 15 w 24"/>
                        <a:gd name="T49" fmla="*/ 155 h 159"/>
                        <a:gd name="T50" fmla="*/ 7 w 24"/>
                        <a:gd name="T51" fmla="*/ 149 h 159"/>
                        <a:gd name="T52" fmla="*/ 0 w 24"/>
                        <a:gd name="T53" fmla="*/ 144 h 159"/>
                        <a:gd name="T54" fmla="*/ 0 w 24"/>
                        <a:gd name="T55" fmla="*/ 137 h 159"/>
                        <a:gd name="T56" fmla="*/ 0 w 24"/>
                        <a:gd name="T57" fmla="*/ 130 h 159"/>
                        <a:gd name="T58" fmla="*/ 1 w 24"/>
                        <a:gd name="T59" fmla="*/ 124 h 159"/>
                        <a:gd name="T60" fmla="*/ 1 w 24"/>
                        <a:gd name="T61" fmla="*/ 117 h 159"/>
                        <a:gd name="T62" fmla="*/ 1 w 24"/>
                        <a:gd name="T63" fmla="*/ 109 h 159"/>
                        <a:gd name="T64" fmla="*/ 1 w 24"/>
                        <a:gd name="T65" fmla="*/ 103 h 159"/>
                        <a:gd name="T66" fmla="*/ 1 w 24"/>
                        <a:gd name="T67" fmla="*/ 96 h 159"/>
                        <a:gd name="T68" fmla="*/ 1 w 24"/>
                        <a:gd name="T69" fmla="*/ 89 h 159"/>
                        <a:gd name="T70" fmla="*/ 2 w 24"/>
                        <a:gd name="T71" fmla="*/ 82 h 159"/>
                        <a:gd name="T72" fmla="*/ 2 w 24"/>
                        <a:gd name="T73" fmla="*/ 75 h 159"/>
                        <a:gd name="T74" fmla="*/ 2 w 24"/>
                        <a:gd name="T75" fmla="*/ 69 h 159"/>
                        <a:gd name="T76" fmla="*/ 2 w 24"/>
                        <a:gd name="T77" fmla="*/ 62 h 159"/>
                        <a:gd name="T78" fmla="*/ 2 w 24"/>
                        <a:gd name="T79" fmla="*/ 55 h 159"/>
                        <a:gd name="T80" fmla="*/ 2 w 24"/>
                        <a:gd name="T81" fmla="*/ 49 h 159"/>
                        <a:gd name="T82" fmla="*/ 2 w 24"/>
                        <a:gd name="T83" fmla="*/ 42 h 159"/>
                        <a:gd name="T84" fmla="*/ 3 w 24"/>
                        <a:gd name="T85" fmla="*/ 35 h 159"/>
                        <a:gd name="T86" fmla="*/ 3 w 24"/>
                        <a:gd name="T87" fmla="*/ 22 h 159"/>
                        <a:gd name="T88" fmla="*/ 3 w 24"/>
                        <a:gd name="T89" fmla="*/ 9 h 1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
                        <a:gd name="T136" fmla="*/ 0 h 159"/>
                        <a:gd name="T137" fmla="*/ 24 w 24"/>
                        <a:gd name="T138" fmla="*/ 159 h 1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 h="159">
                          <a:moveTo>
                            <a:pt x="3" y="0"/>
                          </a:moveTo>
                          <a:lnTo>
                            <a:pt x="5" y="2"/>
                          </a:lnTo>
                          <a:lnTo>
                            <a:pt x="8" y="3"/>
                          </a:lnTo>
                          <a:lnTo>
                            <a:pt x="10" y="5"/>
                          </a:lnTo>
                          <a:lnTo>
                            <a:pt x="13" y="6"/>
                          </a:lnTo>
                          <a:lnTo>
                            <a:pt x="15" y="8"/>
                          </a:lnTo>
                          <a:lnTo>
                            <a:pt x="18" y="10"/>
                          </a:lnTo>
                          <a:lnTo>
                            <a:pt x="20" y="12"/>
                          </a:lnTo>
                          <a:lnTo>
                            <a:pt x="23" y="13"/>
                          </a:lnTo>
                          <a:lnTo>
                            <a:pt x="23" y="16"/>
                          </a:lnTo>
                          <a:lnTo>
                            <a:pt x="23" y="18"/>
                          </a:lnTo>
                          <a:lnTo>
                            <a:pt x="23" y="20"/>
                          </a:lnTo>
                          <a:lnTo>
                            <a:pt x="23" y="22"/>
                          </a:lnTo>
                          <a:lnTo>
                            <a:pt x="23" y="24"/>
                          </a:lnTo>
                          <a:lnTo>
                            <a:pt x="23" y="26"/>
                          </a:lnTo>
                          <a:lnTo>
                            <a:pt x="23" y="28"/>
                          </a:lnTo>
                          <a:lnTo>
                            <a:pt x="23" y="31"/>
                          </a:lnTo>
                          <a:lnTo>
                            <a:pt x="23" y="33"/>
                          </a:lnTo>
                          <a:lnTo>
                            <a:pt x="23" y="35"/>
                          </a:lnTo>
                          <a:lnTo>
                            <a:pt x="23" y="38"/>
                          </a:lnTo>
                          <a:lnTo>
                            <a:pt x="23" y="40"/>
                          </a:lnTo>
                          <a:lnTo>
                            <a:pt x="23" y="42"/>
                          </a:lnTo>
                          <a:lnTo>
                            <a:pt x="23" y="44"/>
                          </a:lnTo>
                          <a:lnTo>
                            <a:pt x="23" y="47"/>
                          </a:lnTo>
                          <a:lnTo>
                            <a:pt x="23" y="49"/>
                          </a:lnTo>
                          <a:lnTo>
                            <a:pt x="23" y="51"/>
                          </a:lnTo>
                          <a:lnTo>
                            <a:pt x="23" y="53"/>
                          </a:lnTo>
                          <a:lnTo>
                            <a:pt x="22" y="55"/>
                          </a:lnTo>
                          <a:lnTo>
                            <a:pt x="22" y="57"/>
                          </a:lnTo>
                          <a:lnTo>
                            <a:pt x="22" y="60"/>
                          </a:lnTo>
                          <a:lnTo>
                            <a:pt x="22" y="62"/>
                          </a:lnTo>
                          <a:lnTo>
                            <a:pt x="22" y="64"/>
                          </a:lnTo>
                          <a:lnTo>
                            <a:pt x="22" y="66"/>
                          </a:lnTo>
                          <a:lnTo>
                            <a:pt x="22" y="69"/>
                          </a:lnTo>
                          <a:lnTo>
                            <a:pt x="22" y="71"/>
                          </a:lnTo>
                          <a:lnTo>
                            <a:pt x="22" y="73"/>
                          </a:lnTo>
                          <a:lnTo>
                            <a:pt x="22" y="75"/>
                          </a:lnTo>
                          <a:lnTo>
                            <a:pt x="22" y="78"/>
                          </a:lnTo>
                          <a:lnTo>
                            <a:pt x="22" y="80"/>
                          </a:lnTo>
                          <a:lnTo>
                            <a:pt x="22" y="82"/>
                          </a:lnTo>
                          <a:lnTo>
                            <a:pt x="22" y="84"/>
                          </a:lnTo>
                          <a:lnTo>
                            <a:pt x="22" y="86"/>
                          </a:lnTo>
                          <a:lnTo>
                            <a:pt x="22" y="89"/>
                          </a:lnTo>
                          <a:lnTo>
                            <a:pt x="22" y="91"/>
                          </a:lnTo>
                          <a:lnTo>
                            <a:pt x="22" y="93"/>
                          </a:lnTo>
                          <a:lnTo>
                            <a:pt x="22" y="96"/>
                          </a:lnTo>
                          <a:lnTo>
                            <a:pt x="22" y="98"/>
                          </a:lnTo>
                          <a:lnTo>
                            <a:pt x="21" y="101"/>
                          </a:lnTo>
                          <a:lnTo>
                            <a:pt x="21" y="103"/>
                          </a:lnTo>
                          <a:lnTo>
                            <a:pt x="21" y="105"/>
                          </a:lnTo>
                          <a:lnTo>
                            <a:pt x="21" y="107"/>
                          </a:lnTo>
                          <a:lnTo>
                            <a:pt x="21" y="109"/>
                          </a:lnTo>
                          <a:lnTo>
                            <a:pt x="21" y="112"/>
                          </a:lnTo>
                          <a:lnTo>
                            <a:pt x="21" y="114"/>
                          </a:lnTo>
                          <a:lnTo>
                            <a:pt x="21" y="117"/>
                          </a:lnTo>
                          <a:lnTo>
                            <a:pt x="21" y="119"/>
                          </a:lnTo>
                          <a:lnTo>
                            <a:pt x="21" y="121"/>
                          </a:lnTo>
                          <a:lnTo>
                            <a:pt x="21" y="123"/>
                          </a:lnTo>
                          <a:lnTo>
                            <a:pt x="21" y="126"/>
                          </a:lnTo>
                          <a:lnTo>
                            <a:pt x="21" y="128"/>
                          </a:lnTo>
                          <a:lnTo>
                            <a:pt x="21" y="130"/>
                          </a:lnTo>
                          <a:lnTo>
                            <a:pt x="21" y="132"/>
                          </a:lnTo>
                          <a:lnTo>
                            <a:pt x="21" y="135"/>
                          </a:lnTo>
                          <a:lnTo>
                            <a:pt x="21" y="137"/>
                          </a:lnTo>
                          <a:lnTo>
                            <a:pt x="21" y="140"/>
                          </a:lnTo>
                          <a:lnTo>
                            <a:pt x="20" y="142"/>
                          </a:lnTo>
                          <a:lnTo>
                            <a:pt x="20" y="144"/>
                          </a:lnTo>
                          <a:lnTo>
                            <a:pt x="20" y="147"/>
                          </a:lnTo>
                          <a:lnTo>
                            <a:pt x="20" y="149"/>
                          </a:lnTo>
                          <a:lnTo>
                            <a:pt x="20" y="151"/>
                          </a:lnTo>
                          <a:lnTo>
                            <a:pt x="20" y="153"/>
                          </a:lnTo>
                          <a:lnTo>
                            <a:pt x="20" y="156"/>
                          </a:lnTo>
                          <a:lnTo>
                            <a:pt x="20" y="158"/>
                          </a:lnTo>
                          <a:lnTo>
                            <a:pt x="18" y="156"/>
                          </a:lnTo>
                          <a:lnTo>
                            <a:pt x="15" y="155"/>
                          </a:lnTo>
                          <a:lnTo>
                            <a:pt x="13" y="153"/>
                          </a:lnTo>
                          <a:lnTo>
                            <a:pt x="10" y="151"/>
                          </a:lnTo>
                          <a:lnTo>
                            <a:pt x="7" y="149"/>
                          </a:lnTo>
                          <a:lnTo>
                            <a:pt x="5" y="148"/>
                          </a:lnTo>
                          <a:lnTo>
                            <a:pt x="3" y="146"/>
                          </a:lnTo>
                          <a:lnTo>
                            <a:pt x="0" y="144"/>
                          </a:lnTo>
                          <a:lnTo>
                            <a:pt x="0" y="142"/>
                          </a:lnTo>
                          <a:lnTo>
                            <a:pt x="0" y="140"/>
                          </a:lnTo>
                          <a:lnTo>
                            <a:pt x="0" y="137"/>
                          </a:lnTo>
                          <a:lnTo>
                            <a:pt x="0" y="135"/>
                          </a:lnTo>
                          <a:lnTo>
                            <a:pt x="0" y="133"/>
                          </a:lnTo>
                          <a:lnTo>
                            <a:pt x="0" y="130"/>
                          </a:lnTo>
                          <a:lnTo>
                            <a:pt x="0" y="128"/>
                          </a:lnTo>
                          <a:lnTo>
                            <a:pt x="0" y="126"/>
                          </a:lnTo>
                          <a:lnTo>
                            <a:pt x="1" y="124"/>
                          </a:lnTo>
                          <a:lnTo>
                            <a:pt x="1" y="121"/>
                          </a:lnTo>
                          <a:lnTo>
                            <a:pt x="1" y="119"/>
                          </a:lnTo>
                          <a:lnTo>
                            <a:pt x="1" y="117"/>
                          </a:lnTo>
                          <a:lnTo>
                            <a:pt x="1" y="114"/>
                          </a:lnTo>
                          <a:lnTo>
                            <a:pt x="1" y="112"/>
                          </a:lnTo>
                          <a:lnTo>
                            <a:pt x="1" y="109"/>
                          </a:lnTo>
                          <a:lnTo>
                            <a:pt x="1" y="107"/>
                          </a:lnTo>
                          <a:lnTo>
                            <a:pt x="1" y="105"/>
                          </a:lnTo>
                          <a:lnTo>
                            <a:pt x="1" y="103"/>
                          </a:lnTo>
                          <a:lnTo>
                            <a:pt x="1" y="101"/>
                          </a:lnTo>
                          <a:lnTo>
                            <a:pt x="1" y="98"/>
                          </a:lnTo>
                          <a:lnTo>
                            <a:pt x="1" y="96"/>
                          </a:lnTo>
                          <a:lnTo>
                            <a:pt x="1" y="94"/>
                          </a:lnTo>
                          <a:lnTo>
                            <a:pt x="1" y="91"/>
                          </a:lnTo>
                          <a:lnTo>
                            <a:pt x="1" y="89"/>
                          </a:lnTo>
                          <a:lnTo>
                            <a:pt x="1" y="87"/>
                          </a:lnTo>
                          <a:lnTo>
                            <a:pt x="2" y="85"/>
                          </a:lnTo>
                          <a:lnTo>
                            <a:pt x="2" y="82"/>
                          </a:lnTo>
                          <a:lnTo>
                            <a:pt x="2" y="80"/>
                          </a:lnTo>
                          <a:lnTo>
                            <a:pt x="2" y="78"/>
                          </a:lnTo>
                          <a:lnTo>
                            <a:pt x="2" y="75"/>
                          </a:lnTo>
                          <a:lnTo>
                            <a:pt x="2" y="73"/>
                          </a:lnTo>
                          <a:lnTo>
                            <a:pt x="2" y="71"/>
                          </a:lnTo>
                          <a:lnTo>
                            <a:pt x="2" y="69"/>
                          </a:lnTo>
                          <a:lnTo>
                            <a:pt x="2" y="67"/>
                          </a:lnTo>
                          <a:lnTo>
                            <a:pt x="2" y="64"/>
                          </a:lnTo>
                          <a:lnTo>
                            <a:pt x="2" y="62"/>
                          </a:lnTo>
                          <a:lnTo>
                            <a:pt x="2" y="60"/>
                          </a:lnTo>
                          <a:lnTo>
                            <a:pt x="2" y="57"/>
                          </a:lnTo>
                          <a:lnTo>
                            <a:pt x="2" y="55"/>
                          </a:lnTo>
                          <a:lnTo>
                            <a:pt x="2" y="53"/>
                          </a:lnTo>
                          <a:lnTo>
                            <a:pt x="2" y="51"/>
                          </a:lnTo>
                          <a:lnTo>
                            <a:pt x="2" y="49"/>
                          </a:lnTo>
                          <a:lnTo>
                            <a:pt x="2" y="47"/>
                          </a:lnTo>
                          <a:lnTo>
                            <a:pt x="2" y="44"/>
                          </a:lnTo>
                          <a:lnTo>
                            <a:pt x="2" y="42"/>
                          </a:lnTo>
                          <a:lnTo>
                            <a:pt x="3" y="40"/>
                          </a:lnTo>
                          <a:lnTo>
                            <a:pt x="3" y="37"/>
                          </a:lnTo>
                          <a:lnTo>
                            <a:pt x="3" y="35"/>
                          </a:lnTo>
                          <a:lnTo>
                            <a:pt x="3" y="31"/>
                          </a:lnTo>
                          <a:lnTo>
                            <a:pt x="3" y="27"/>
                          </a:lnTo>
                          <a:lnTo>
                            <a:pt x="3" y="22"/>
                          </a:lnTo>
                          <a:lnTo>
                            <a:pt x="3" y="18"/>
                          </a:lnTo>
                          <a:lnTo>
                            <a:pt x="3" y="13"/>
                          </a:lnTo>
                          <a:lnTo>
                            <a:pt x="3" y="9"/>
                          </a:lnTo>
                          <a:lnTo>
                            <a:pt x="3" y="5"/>
                          </a:lnTo>
                          <a:lnTo>
                            <a:pt x="3"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78" name="Freeform 123"/>
                    <p:cNvSpPr>
                      <a:spLocks/>
                    </p:cNvSpPr>
                    <p:nvPr/>
                  </p:nvSpPr>
                  <p:spPr bwMode="auto">
                    <a:xfrm>
                      <a:off x="2209" y="2234"/>
                      <a:ext cx="23" cy="161"/>
                    </a:xfrm>
                    <a:custGeom>
                      <a:avLst/>
                      <a:gdLst>
                        <a:gd name="T0" fmla="*/ 7 w 23"/>
                        <a:gd name="T1" fmla="*/ 4 h 161"/>
                        <a:gd name="T2" fmla="*/ 15 w 23"/>
                        <a:gd name="T3" fmla="*/ 8 h 161"/>
                        <a:gd name="T4" fmla="*/ 22 w 23"/>
                        <a:gd name="T5" fmla="*/ 13 h 161"/>
                        <a:gd name="T6" fmla="*/ 22 w 23"/>
                        <a:gd name="T7" fmla="*/ 20 h 161"/>
                        <a:gd name="T8" fmla="*/ 22 w 23"/>
                        <a:gd name="T9" fmla="*/ 27 h 161"/>
                        <a:gd name="T10" fmla="*/ 22 w 23"/>
                        <a:gd name="T11" fmla="*/ 34 h 161"/>
                        <a:gd name="T12" fmla="*/ 22 w 23"/>
                        <a:gd name="T13" fmla="*/ 40 h 161"/>
                        <a:gd name="T14" fmla="*/ 22 w 23"/>
                        <a:gd name="T15" fmla="*/ 47 h 161"/>
                        <a:gd name="T16" fmla="*/ 22 w 23"/>
                        <a:gd name="T17" fmla="*/ 54 h 161"/>
                        <a:gd name="T18" fmla="*/ 22 w 23"/>
                        <a:gd name="T19" fmla="*/ 60 h 161"/>
                        <a:gd name="T20" fmla="*/ 22 w 23"/>
                        <a:gd name="T21" fmla="*/ 67 h 161"/>
                        <a:gd name="T22" fmla="*/ 22 w 23"/>
                        <a:gd name="T23" fmla="*/ 74 h 161"/>
                        <a:gd name="T24" fmla="*/ 22 w 23"/>
                        <a:gd name="T25" fmla="*/ 81 h 161"/>
                        <a:gd name="T26" fmla="*/ 22 w 23"/>
                        <a:gd name="T27" fmla="*/ 87 h 161"/>
                        <a:gd name="T28" fmla="*/ 22 w 23"/>
                        <a:gd name="T29" fmla="*/ 94 h 161"/>
                        <a:gd name="T30" fmla="*/ 22 w 23"/>
                        <a:gd name="T31" fmla="*/ 102 h 161"/>
                        <a:gd name="T32" fmla="*/ 21 w 23"/>
                        <a:gd name="T33" fmla="*/ 109 h 161"/>
                        <a:gd name="T34" fmla="*/ 21 w 23"/>
                        <a:gd name="T35" fmla="*/ 116 h 161"/>
                        <a:gd name="T36" fmla="*/ 21 w 23"/>
                        <a:gd name="T37" fmla="*/ 123 h 161"/>
                        <a:gd name="T38" fmla="*/ 21 w 23"/>
                        <a:gd name="T39" fmla="*/ 129 h 161"/>
                        <a:gd name="T40" fmla="*/ 21 w 23"/>
                        <a:gd name="T41" fmla="*/ 136 h 161"/>
                        <a:gd name="T42" fmla="*/ 21 w 23"/>
                        <a:gd name="T43" fmla="*/ 144 h 161"/>
                        <a:gd name="T44" fmla="*/ 21 w 23"/>
                        <a:gd name="T45" fmla="*/ 151 h 161"/>
                        <a:gd name="T46" fmla="*/ 21 w 23"/>
                        <a:gd name="T47" fmla="*/ 157 h 161"/>
                        <a:gd name="T48" fmla="*/ 16 w 23"/>
                        <a:gd name="T49" fmla="*/ 157 h 161"/>
                        <a:gd name="T50" fmla="*/ 8 w 23"/>
                        <a:gd name="T51" fmla="*/ 151 h 161"/>
                        <a:gd name="T52" fmla="*/ 0 w 23"/>
                        <a:gd name="T53" fmla="*/ 146 h 161"/>
                        <a:gd name="T54" fmla="*/ 0 w 23"/>
                        <a:gd name="T55" fmla="*/ 139 h 161"/>
                        <a:gd name="T56" fmla="*/ 1 w 23"/>
                        <a:gd name="T57" fmla="*/ 132 h 161"/>
                        <a:gd name="T58" fmla="*/ 1 w 23"/>
                        <a:gd name="T59" fmla="*/ 125 h 161"/>
                        <a:gd name="T60" fmla="*/ 1 w 23"/>
                        <a:gd name="T61" fmla="*/ 118 h 161"/>
                        <a:gd name="T62" fmla="*/ 1 w 23"/>
                        <a:gd name="T63" fmla="*/ 111 h 161"/>
                        <a:gd name="T64" fmla="*/ 1 w 23"/>
                        <a:gd name="T65" fmla="*/ 104 h 161"/>
                        <a:gd name="T66" fmla="*/ 1 w 23"/>
                        <a:gd name="T67" fmla="*/ 97 h 161"/>
                        <a:gd name="T68" fmla="*/ 2 w 23"/>
                        <a:gd name="T69" fmla="*/ 90 h 161"/>
                        <a:gd name="T70" fmla="*/ 2 w 23"/>
                        <a:gd name="T71" fmla="*/ 83 h 161"/>
                        <a:gd name="T72" fmla="*/ 2 w 23"/>
                        <a:gd name="T73" fmla="*/ 76 h 161"/>
                        <a:gd name="T74" fmla="*/ 2 w 23"/>
                        <a:gd name="T75" fmla="*/ 70 h 161"/>
                        <a:gd name="T76" fmla="*/ 2 w 23"/>
                        <a:gd name="T77" fmla="*/ 63 h 161"/>
                        <a:gd name="T78" fmla="*/ 2 w 23"/>
                        <a:gd name="T79" fmla="*/ 56 h 161"/>
                        <a:gd name="T80" fmla="*/ 2 w 23"/>
                        <a:gd name="T81" fmla="*/ 49 h 161"/>
                        <a:gd name="T82" fmla="*/ 2 w 23"/>
                        <a:gd name="T83" fmla="*/ 43 h 161"/>
                        <a:gd name="T84" fmla="*/ 2 w 23"/>
                        <a:gd name="T85" fmla="*/ 36 h 161"/>
                        <a:gd name="T86" fmla="*/ 2 w 23"/>
                        <a:gd name="T87" fmla="*/ 29 h 161"/>
                        <a:gd name="T88" fmla="*/ 2 w 23"/>
                        <a:gd name="T89" fmla="*/ 23 h 161"/>
                        <a:gd name="T90" fmla="*/ 3 w 23"/>
                        <a:gd name="T91" fmla="*/ 16 h 161"/>
                        <a:gd name="T92" fmla="*/ 3 w 23"/>
                        <a:gd name="T93" fmla="*/ 9 h 161"/>
                        <a:gd name="T94" fmla="*/ 3 w 23"/>
                        <a:gd name="T95" fmla="*/ 2 h 1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
                        <a:gd name="T145" fmla="*/ 0 h 161"/>
                        <a:gd name="T146" fmla="*/ 23 w 23"/>
                        <a:gd name="T147" fmla="*/ 161 h 1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 h="161">
                          <a:moveTo>
                            <a:pt x="3" y="0"/>
                          </a:moveTo>
                          <a:lnTo>
                            <a:pt x="5" y="2"/>
                          </a:lnTo>
                          <a:lnTo>
                            <a:pt x="7" y="4"/>
                          </a:lnTo>
                          <a:lnTo>
                            <a:pt x="10" y="5"/>
                          </a:lnTo>
                          <a:lnTo>
                            <a:pt x="12" y="7"/>
                          </a:lnTo>
                          <a:lnTo>
                            <a:pt x="15" y="8"/>
                          </a:lnTo>
                          <a:lnTo>
                            <a:pt x="17" y="10"/>
                          </a:lnTo>
                          <a:lnTo>
                            <a:pt x="20" y="12"/>
                          </a:lnTo>
                          <a:lnTo>
                            <a:pt x="22" y="13"/>
                          </a:lnTo>
                          <a:lnTo>
                            <a:pt x="22" y="16"/>
                          </a:lnTo>
                          <a:lnTo>
                            <a:pt x="22" y="18"/>
                          </a:lnTo>
                          <a:lnTo>
                            <a:pt x="22" y="20"/>
                          </a:lnTo>
                          <a:lnTo>
                            <a:pt x="22" y="22"/>
                          </a:lnTo>
                          <a:lnTo>
                            <a:pt x="22" y="25"/>
                          </a:lnTo>
                          <a:lnTo>
                            <a:pt x="22" y="27"/>
                          </a:lnTo>
                          <a:lnTo>
                            <a:pt x="22" y="29"/>
                          </a:lnTo>
                          <a:lnTo>
                            <a:pt x="22" y="31"/>
                          </a:lnTo>
                          <a:lnTo>
                            <a:pt x="22" y="34"/>
                          </a:lnTo>
                          <a:lnTo>
                            <a:pt x="22" y="36"/>
                          </a:lnTo>
                          <a:lnTo>
                            <a:pt x="22" y="38"/>
                          </a:lnTo>
                          <a:lnTo>
                            <a:pt x="22" y="40"/>
                          </a:lnTo>
                          <a:lnTo>
                            <a:pt x="22" y="43"/>
                          </a:lnTo>
                          <a:lnTo>
                            <a:pt x="22" y="45"/>
                          </a:lnTo>
                          <a:lnTo>
                            <a:pt x="22" y="47"/>
                          </a:lnTo>
                          <a:lnTo>
                            <a:pt x="22" y="49"/>
                          </a:lnTo>
                          <a:lnTo>
                            <a:pt x="22" y="52"/>
                          </a:lnTo>
                          <a:lnTo>
                            <a:pt x="22" y="54"/>
                          </a:lnTo>
                          <a:lnTo>
                            <a:pt x="22" y="56"/>
                          </a:lnTo>
                          <a:lnTo>
                            <a:pt x="22" y="58"/>
                          </a:lnTo>
                          <a:lnTo>
                            <a:pt x="22" y="60"/>
                          </a:lnTo>
                          <a:lnTo>
                            <a:pt x="22" y="63"/>
                          </a:lnTo>
                          <a:lnTo>
                            <a:pt x="22" y="65"/>
                          </a:lnTo>
                          <a:lnTo>
                            <a:pt x="22" y="67"/>
                          </a:lnTo>
                          <a:lnTo>
                            <a:pt x="22" y="69"/>
                          </a:lnTo>
                          <a:lnTo>
                            <a:pt x="22" y="72"/>
                          </a:lnTo>
                          <a:lnTo>
                            <a:pt x="22" y="74"/>
                          </a:lnTo>
                          <a:lnTo>
                            <a:pt x="22" y="76"/>
                          </a:lnTo>
                          <a:lnTo>
                            <a:pt x="22" y="79"/>
                          </a:lnTo>
                          <a:lnTo>
                            <a:pt x="22" y="81"/>
                          </a:lnTo>
                          <a:lnTo>
                            <a:pt x="22" y="83"/>
                          </a:lnTo>
                          <a:lnTo>
                            <a:pt x="22" y="85"/>
                          </a:lnTo>
                          <a:lnTo>
                            <a:pt x="22" y="87"/>
                          </a:lnTo>
                          <a:lnTo>
                            <a:pt x="22" y="90"/>
                          </a:lnTo>
                          <a:lnTo>
                            <a:pt x="22" y="92"/>
                          </a:lnTo>
                          <a:lnTo>
                            <a:pt x="22" y="94"/>
                          </a:lnTo>
                          <a:lnTo>
                            <a:pt x="22" y="97"/>
                          </a:lnTo>
                          <a:lnTo>
                            <a:pt x="22" y="99"/>
                          </a:lnTo>
                          <a:lnTo>
                            <a:pt x="22" y="102"/>
                          </a:lnTo>
                          <a:lnTo>
                            <a:pt x="21" y="104"/>
                          </a:lnTo>
                          <a:lnTo>
                            <a:pt x="21" y="106"/>
                          </a:lnTo>
                          <a:lnTo>
                            <a:pt x="21" y="109"/>
                          </a:lnTo>
                          <a:lnTo>
                            <a:pt x="21" y="111"/>
                          </a:lnTo>
                          <a:lnTo>
                            <a:pt x="21" y="113"/>
                          </a:lnTo>
                          <a:lnTo>
                            <a:pt x="21" y="116"/>
                          </a:lnTo>
                          <a:lnTo>
                            <a:pt x="21" y="118"/>
                          </a:lnTo>
                          <a:lnTo>
                            <a:pt x="21" y="121"/>
                          </a:lnTo>
                          <a:lnTo>
                            <a:pt x="21" y="123"/>
                          </a:lnTo>
                          <a:lnTo>
                            <a:pt x="21" y="125"/>
                          </a:lnTo>
                          <a:lnTo>
                            <a:pt x="21" y="127"/>
                          </a:lnTo>
                          <a:lnTo>
                            <a:pt x="21" y="129"/>
                          </a:lnTo>
                          <a:lnTo>
                            <a:pt x="21" y="132"/>
                          </a:lnTo>
                          <a:lnTo>
                            <a:pt x="21" y="134"/>
                          </a:lnTo>
                          <a:lnTo>
                            <a:pt x="21" y="136"/>
                          </a:lnTo>
                          <a:lnTo>
                            <a:pt x="21" y="139"/>
                          </a:lnTo>
                          <a:lnTo>
                            <a:pt x="21" y="141"/>
                          </a:lnTo>
                          <a:lnTo>
                            <a:pt x="21" y="144"/>
                          </a:lnTo>
                          <a:lnTo>
                            <a:pt x="21" y="146"/>
                          </a:lnTo>
                          <a:lnTo>
                            <a:pt x="21" y="148"/>
                          </a:lnTo>
                          <a:lnTo>
                            <a:pt x="21" y="151"/>
                          </a:lnTo>
                          <a:lnTo>
                            <a:pt x="21" y="153"/>
                          </a:lnTo>
                          <a:lnTo>
                            <a:pt x="21" y="155"/>
                          </a:lnTo>
                          <a:lnTo>
                            <a:pt x="21" y="157"/>
                          </a:lnTo>
                          <a:lnTo>
                            <a:pt x="21" y="160"/>
                          </a:lnTo>
                          <a:lnTo>
                            <a:pt x="18" y="158"/>
                          </a:lnTo>
                          <a:lnTo>
                            <a:pt x="16" y="157"/>
                          </a:lnTo>
                          <a:lnTo>
                            <a:pt x="13" y="155"/>
                          </a:lnTo>
                          <a:lnTo>
                            <a:pt x="10" y="153"/>
                          </a:lnTo>
                          <a:lnTo>
                            <a:pt x="8" y="151"/>
                          </a:lnTo>
                          <a:lnTo>
                            <a:pt x="5" y="149"/>
                          </a:lnTo>
                          <a:lnTo>
                            <a:pt x="3" y="147"/>
                          </a:lnTo>
                          <a:lnTo>
                            <a:pt x="0" y="146"/>
                          </a:lnTo>
                          <a:lnTo>
                            <a:pt x="0" y="144"/>
                          </a:lnTo>
                          <a:lnTo>
                            <a:pt x="0" y="141"/>
                          </a:lnTo>
                          <a:lnTo>
                            <a:pt x="0" y="139"/>
                          </a:lnTo>
                          <a:lnTo>
                            <a:pt x="0" y="136"/>
                          </a:lnTo>
                          <a:lnTo>
                            <a:pt x="1" y="134"/>
                          </a:lnTo>
                          <a:lnTo>
                            <a:pt x="1" y="132"/>
                          </a:lnTo>
                          <a:lnTo>
                            <a:pt x="1" y="129"/>
                          </a:lnTo>
                          <a:lnTo>
                            <a:pt x="1" y="127"/>
                          </a:lnTo>
                          <a:lnTo>
                            <a:pt x="1" y="125"/>
                          </a:lnTo>
                          <a:lnTo>
                            <a:pt x="1" y="122"/>
                          </a:lnTo>
                          <a:lnTo>
                            <a:pt x="1" y="120"/>
                          </a:lnTo>
                          <a:lnTo>
                            <a:pt x="1" y="118"/>
                          </a:lnTo>
                          <a:lnTo>
                            <a:pt x="1" y="115"/>
                          </a:lnTo>
                          <a:lnTo>
                            <a:pt x="1" y="113"/>
                          </a:lnTo>
                          <a:lnTo>
                            <a:pt x="1" y="111"/>
                          </a:lnTo>
                          <a:lnTo>
                            <a:pt x="1" y="109"/>
                          </a:lnTo>
                          <a:lnTo>
                            <a:pt x="1" y="106"/>
                          </a:lnTo>
                          <a:lnTo>
                            <a:pt x="1" y="104"/>
                          </a:lnTo>
                          <a:lnTo>
                            <a:pt x="1" y="102"/>
                          </a:lnTo>
                          <a:lnTo>
                            <a:pt x="1" y="100"/>
                          </a:lnTo>
                          <a:lnTo>
                            <a:pt x="1" y="97"/>
                          </a:lnTo>
                          <a:lnTo>
                            <a:pt x="1" y="95"/>
                          </a:lnTo>
                          <a:lnTo>
                            <a:pt x="1" y="93"/>
                          </a:lnTo>
                          <a:lnTo>
                            <a:pt x="2" y="90"/>
                          </a:lnTo>
                          <a:lnTo>
                            <a:pt x="2" y="88"/>
                          </a:lnTo>
                          <a:lnTo>
                            <a:pt x="2" y="86"/>
                          </a:lnTo>
                          <a:lnTo>
                            <a:pt x="2" y="83"/>
                          </a:lnTo>
                          <a:lnTo>
                            <a:pt x="2" y="81"/>
                          </a:lnTo>
                          <a:lnTo>
                            <a:pt x="2" y="79"/>
                          </a:lnTo>
                          <a:lnTo>
                            <a:pt x="2" y="76"/>
                          </a:lnTo>
                          <a:lnTo>
                            <a:pt x="2" y="74"/>
                          </a:lnTo>
                          <a:lnTo>
                            <a:pt x="2" y="72"/>
                          </a:lnTo>
                          <a:lnTo>
                            <a:pt x="2" y="70"/>
                          </a:lnTo>
                          <a:lnTo>
                            <a:pt x="2" y="67"/>
                          </a:lnTo>
                          <a:lnTo>
                            <a:pt x="2" y="65"/>
                          </a:lnTo>
                          <a:lnTo>
                            <a:pt x="2" y="63"/>
                          </a:lnTo>
                          <a:lnTo>
                            <a:pt x="2" y="60"/>
                          </a:lnTo>
                          <a:lnTo>
                            <a:pt x="2" y="58"/>
                          </a:lnTo>
                          <a:lnTo>
                            <a:pt x="2" y="56"/>
                          </a:lnTo>
                          <a:lnTo>
                            <a:pt x="2" y="54"/>
                          </a:lnTo>
                          <a:lnTo>
                            <a:pt x="2" y="52"/>
                          </a:lnTo>
                          <a:lnTo>
                            <a:pt x="2" y="49"/>
                          </a:lnTo>
                          <a:lnTo>
                            <a:pt x="2" y="47"/>
                          </a:lnTo>
                          <a:lnTo>
                            <a:pt x="2" y="45"/>
                          </a:lnTo>
                          <a:lnTo>
                            <a:pt x="2" y="43"/>
                          </a:lnTo>
                          <a:lnTo>
                            <a:pt x="2" y="40"/>
                          </a:lnTo>
                          <a:lnTo>
                            <a:pt x="2" y="38"/>
                          </a:lnTo>
                          <a:lnTo>
                            <a:pt x="2" y="36"/>
                          </a:lnTo>
                          <a:lnTo>
                            <a:pt x="2" y="34"/>
                          </a:lnTo>
                          <a:lnTo>
                            <a:pt x="2" y="31"/>
                          </a:lnTo>
                          <a:lnTo>
                            <a:pt x="2" y="29"/>
                          </a:lnTo>
                          <a:lnTo>
                            <a:pt x="2" y="27"/>
                          </a:lnTo>
                          <a:lnTo>
                            <a:pt x="2" y="25"/>
                          </a:lnTo>
                          <a:lnTo>
                            <a:pt x="2" y="23"/>
                          </a:lnTo>
                          <a:lnTo>
                            <a:pt x="2" y="21"/>
                          </a:lnTo>
                          <a:lnTo>
                            <a:pt x="3" y="18"/>
                          </a:lnTo>
                          <a:lnTo>
                            <a:pt x="3" y="16"/>
                          </a:lnTo>
                          <a:lnTo>
                            <a:pt x="3" y="13"/>
                          </a:lnTo>
                          <a:lnTo>
                            <a:pt x="3" y="11"/>
                          </a:lnTo>
                          <a:lnTo>
                            <a:pt x="3" y="9"/>
                          </a:lnTo>
                          <a:lnTo>
                            <a:pt x="3" y="7"/>
                          </a:lnTo>
                          <a:lnTo>
                            <a:pt x="3" y="5"/>
                          </a:lnTo>
                          <a:lnTo>
                            <a:pt x="3" y="2"/>
                          </a:lnTo>
                          <a:lnTo>
                            <a:pt x="3"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79" name="Freeform 124"/>
                    <p:cNvSpPr>
                      <a:spLocks/>
                    </p:cNvSpPr>
                    <p:nvPr/>
                  </p:nvSpPr>
                  <p:spPr bwMode="auto">
                    <a:xfrm>
                      <a:off x="2244" y="2256"/>
                      <a:ext cx="22" cy="161"/>
                    </a:xfrm>
                    <a:custGeom>
                      <a:avLst/>
                      <a:gdLst>
                        <a:gd name="T0" fmla="*/ 6 w 22"/>
                        <a:gd name="T1" fmla="*/ 3 h 161"/>
                        <a:gd name="T2" fmla="*/ 13 w 22"/>
                        <a:gd name="T3" fmla="*/ 8 h 161"/>
                        <a:gd name="T4" fmla="*/ 21 w 22"/>
                        <a:gd name="T5" fmla="*/ 13 h 161"/>
                        <a:gd name="T6" fmla="*/ 21 w 22"/>
                        <a:gd name="T7" fmla="*/ 20 h 161"/>
                        <a:gd name="T8" fmla="*/ 21 w 22"/>
                        <a:gd name="T9" fmla="*/ 27 h 161"/>
                        <a:gd name="T10" fmla="*/ 21 w 22"/>
                        <a:gd name="T11" fmla="*/ 34 h 161"/>
                        <a:gd name="T12" fmla="*/ 21 w 22"/>
                        <a:gd name="T13" fmla="*/ 40 h 161"/>
                        <a:gd name="T14" fmla="*/ 21 w 22"/>
                        <a:gd name="T15" fmla="*/ 47 h 161"/>
                        <a:gd name="T16" fmla="*/ 21 w 22"/>
                        <a:gd name="T17" fmla="*/ 54 h 161"/>
                        <a:gd name="T18" fmla="*/ 21 w 22"/>
                        <a:gd name="T19" fmla="*/ 60 h 161"/>
                        <a:gd name="T20" fmla="*/ 21 w 22"/>
                        <a:gd name="T21" fmla="*/ 67 h 161"/>
                        <a:gd name="T22" fmla="*/ 21 w 22"/>
                        <a:gd name="T23" fmla="*/ 74 h 161"/>
                        <a:gd name="T24" fmla="*/ 21 w 22"/>
                        <a:gd name="T25" fmla="*/ 81 h 161"/>
                        <a:gd name="T26" fmla="*/ 21 w 22"/>
                        <a:gd name="T27" fmla="*/ 88 h 161"/>
                        <a:gd name="T28" fmla="*/ 21 w 22"/>
                        <a:gd name="T29" fmla="*/ 95 h 161"/>
                        <a:gd name="T30" fmla="*/ 21 w 22"/>
                        <a:gd name="T31" fmla="*/ 102 h 161"/>
                        <a:gd name="T32" fmla="*/ 21 w 22"/>
                        <a:gd name="T33" fmla="*/ 109 h 161"/>
                        <a:gd name="T34" fmla="*/ 21 w 22"/>
                        <a:gd name="T35" fmla="*/ 116 h 161"/>
                        <a:gd name="T36" fmla="*/ 21 w 22"/>
                        <a:gd name="T37" fmla="*/ 122 h 161"/>
                        <a:gd name="T38" fmla="*/ 21 w 22"/>
                        <a:gd name="T39" fmla="*/ 129 h 161"/>
                        <a:gd name="T40" fmla="*/ 21 w 22"/>
                        <a:gd name="T41" fmla="*/ 137 h 161"/>
                        <a:gd name="T42" fmla="*/ 21 w 22"/>
                        <a:gd name="T43" fmla="*/ 144 h 161"/>
                        <a:gd name="T44" fmla="*/ 21 w 22"/>
                        <a:gd name="T45" fmla="*/ 151 h 161"/>
                        <a:gd name="T46" fmla="*/ 21 w 22"/>
                        <a:gd name="T47" fmla="*/ 158 h 161"/>
                        <a:gd name="T48" fmla="*/ 16 w 22"/>
                        <a:gd name="T49" fmla="*/ 157 h 161"/>
                        <a:gd name="T50" fmla="*/ 8 w 22"/>
                        <a:gd name="T51" fmla="*/ 152 h 161"/>
                        <a:gd name="T52" fmla="*/ 0 w 22"/>
                        <a:gd name="T53" fmla="*/ 147 h 161"/>
                        <a:gd name="T54" fmla="*/ 0 w 22"/>
                        <a:gd name="T55" fmla="*/ 139 h 161"/>
                        <a:gd name="T56" fmla="*/ 0 w 22"/>
                        <a:gd name="T57" fmla="*/ 132 h 161"/>
                        <a:gd name="T58" fmla="*/ 0 w 22"/>
                        <a:gd name="T59" fmla="*/ 125 h 161"/>
                        <a:gd name="T60" fmla="*/ 0 w 22"/>
                        <a:gd name="T61" fmla="*/ 118 h 161"/>
                        <a:gd name="T62" fmla="*/ 0 w 22"/>
                        <a:gd name="T63" fmla="*/ 111 h 161"/>
                        <a:gd name="T64" fmla="*/ 0 w 22"/>
                        <a:gd name="T65" fmla="*/ 104 h 161"/>
                        <a:gd name="T66" fmla="*/ 0 w 22"/>
                        <a:gd name="T67" fmla="*/ 98 h 161"/>
                        <a:gd name="T68" fmla="*/ 1 w 22"/>
                        <a:gd name="T69" fmla="*/ 90 h 161"/>
                        <a:gd name="T70" fmla="*/ 1 w 22"/>
                        <a:gd name="T71" fmla="*/ 83 h 161"/>
                        <a:gd name="T72" fmla="*/ 1 w 22"/>
                        <a:gd name="T73" fmla="*/ 77 h 161"/>
                        <a:gd name="T74" fmla="*/ 1 w 22"/>
                        <a:gd name="T75" fmla="*/ 70 h 161"/>
                        <a:gd name="T76" fmla="*/ 1 w 22"/>
                        <a:gd name="T77" fmla="*/ 63 h 161"/>
                        <a:gd name="T78" fmla="*/ 1 w 22"/>
                        <a:gd name="T79" fmla="*/ 56 h 161"/>
                        <a:gd name="T80" fmla="*/ 1 w 22"/>
                        <a:gd name="T81" fmla="*/ 49 h 161"/>
                        <a:gd name="T82" fmla="*/ 1 w 22"/>
                        <a:gd name="T83" fmla="*/ 42 h 161"/>
                        <a:gd name="T84" fmla="*/ 1 w 22"/>
                        <a:gd name="T85" fmla="*/ 36 h 161"/>
                        <a:gd name="T86" fmla="*/ 1 w 22"/>
                        <a:gd name="T87" fmla="*/ 29 h 161"/>
                        <a:gd name="T88" fmla="*/ 1 w 22"/>
                        <a:gd name="T89" fmla="*/ 23 h 161"/>
                        <a:gd name="T90" fmla="*/ 1 w 22"/>
                        <a:gd name="T91" fmla="*/ 15 h 161"/>
                        <a:gd name="T92" fmla="*/ 1 w 22"/>
                        <a:gd name="T93" fmla="*/ 9 h 161"/>
                        <a:gd name="T94" fmla="*/ 1 w 22"/>
                        <a:gd name="T95" fmla="*/ 2 h 1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
                        <a:gd name="T145" fmla="*/ 0 h 161"/>
                        <a:gd name="T146" fmla="*/ 22 w 22"/>
                        <a:gd name="T147" fmla="*/ 161 h 1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 h="161">
                          <a:moveTo>
                            <a:pt x="1" y="0"/>
                          </a:moveTo>
                          <a:lnTo>
                            <a:pt x="4" y="2"/>
                          </a:lnTo>
                          <a:lnTo>
                            <a:pt x="6" y="3"/>
                          </a:lnTo>
                          <a:lnTo>
                            <a:pt x="8" y="5"/>
                          </a:lnTo>
                          <a:lnTo>
                            <a:pt x="11" y="7"/>
                          </a:lnTo>
                          <a:lnTo>
                            <a:pt x="13" y="8"/>
                          </a:lnTo>
                          <a:lnTo>
                            <a:pt x="16" y="10"/>
                          </a:lnTo>
                          <a:lnTo>
                            <a:pt x="18" y="12"/>
                          </a:lnTo>
                          <a:lnTo>
                            <a:pt x="21" y="13"/>
                          </a:lnTo>
                          <a:lnTo>
                            <a:pt x="21" y="15"/>
                          </a:lnTo>
                          <a:lnTo>
                            <a:pt x="21" y="18"/>
                          </a:lnTo>
                          <a:lnTo>
                            <a:pt x="21" y="20"/>
                          </a:lnTo>
                          <a:lnTo>
                            <a:pt x="21" y="22"/>
                          </a:lnTo>
                          <a:lnTo>
                            <a:pt x="21" y="25"/>
                          </a:lnTo>
                          <a:lnTo>
                            <a:pt x="21" y="27"/>
                          </a:lnTo>
                          <a:lnTo>
                            <a:pt x="21" y="29"/>
                          </a:lnTo>
                          <a:lnTo>
                            <a:pt x="21" y="31"/>
                          </a:lnTo>
                          <a:lnTo>
                            <a:pt x="21" y="34"/>
                          </a:lnTo>
                          <a:lnTo>
                            <a:pt x="21" y="36"/>
                          </a:lnTo>
                          <a:lnTo>
                            <a:pt x="21" y="38"/>
                          </a:lnTo>
                          <a:lnTo>
                            <a:pt x="21" y="40"/>
                          </a:lnTo>
                          <a:lnTo>
                            <a:pt x="21" y="43"/>
                          </a:lnTo>
                          <a:lnTo>
                            <a:pt x="21" y="45"/>
                          </a:lnTo>
                          <a:lnTo>
                            <a:pt x="21" y="47"/>
                          </a:lnTo>
                          <a:lnTo>
                            <a:pt x="21" y="49"/>
                          </a:lnTo>
                          <a:lnTo>
                            <a:pt x="21" y="52"/>
                          </a:lnTo>
                          <a:lnTo>
                            <a:pt x="21" y="54"/>
                          </a:lnTo>
                          <a:lnTo>
                            <a:pt x="21" y="56"/>
                          </a:lnTo>
                          <a:lnTo>
                            <a:pt x="21" y="58"/>
                          </a:lnTo>
                          <a:lnTo>
                            <a:pt x="21" y="60"/>
                          </a:lnTo>
                          <a:lnTo>
                            <a:pt x="21" y="63"/>
                          </a:lnTo>
                          <a:lnTo>
                            <a:pt x="21" y="65"/>
                          </a:lnTo>
                          <a:lnTo>
                            <a:pt x="21" y="67"/>
                          </a:lnTo>
                          <a:lnTo>
                            <a:pt x="21" y="70"/>
                          </a:lnTo>
                          <a:lnTo>
                            <a:pt x="21" y="72"/>
                          </a:lnTo>
                          <a:lnTo>
                            <a:pt x="21" y="74"/>
                          </a:lnTo>
                          <a:lnTo>
                            <a:pt x="21" y="76"/>
                          </a:lnTo>
                          <a:lnTo>
                            <a:pt x="21" y="79"/>
                          </a:lnTo>
                          <a:lnTo>
                            <a:pt x="21" y="81"/>
                          </a:lnTo>
                          <a:lnTo>
                            <a:pt x="21" y="83"/>
                          </a:lnTo>
                          <a:lnTo>
                            <a:pt x="21" y="85"/>
                          </a:lnTo>
                          <a:lnTo>
                            <a:pt x="21" y="88"/>
                          </a:lnTo>
                          <a:lnTo>
                            <a:pt x="21" y="90"/>
                          </a:lnTo>
                          <a:lnTo>
                            <a:pt x="21" y="93"/>
                          </a:lnTo>
                          <a:lnTo>
                            <a:pt x="21" y="95"/>
                          </a:lnTo>
                          <a:lnTo>
                            <a:pt x="21" y="97"/>
                          </a:lnTo>
                          <a:lnTo>
                            <a:pt x="21" y="100"/>
                          </a:lnTo>
                          <a:lnTo>
                            <a:pt x="21" y="102"/>
                          </a:lnTo>
                          <a:lnTo>
                            <a:pt x="21" y="104"/>
                          </a:lnTo>
                          <a:lnTo>
                            <a:pt x="21" y="106"/>
                          </a:lnTo>
                          <a:lnTo>
                            <a:pt x="21" y="109"/>
                          </a:lnTo>
                          <a:lnTo>
                            <a:pt x="21" y="111"/>
                          </a:lnTo>
                          <a:lnTo>
                            <a:pt x="21" y="114"/>
                          </a:lnTo>
                          <a:lnTo>
                            <a:pt x="21" y="116"/>
                          </a:lnTo>
                          <a:lnTo>
                            <a:pt x="21" y="118"/>
                          </a:lnTo>
                          <a:lnTo>
                            <a:pt x="21" y="120"/>
                          </a:lnTo>
                          <a:lnTo>
                            <a:pt x="21" y="122"/>
                          </a:lnTo>
                          <a:lnTo>
                            <a:pt x="21" y="125"/>
                          </a:lnTo>
                          <a:lnTo>
                            <a:pt x="21" y="127"/>
                          </a:lnTo>
                          <a:lnTo>
                            <a:pt x="21" y="129"/>
                          </a:lnTo>
                          <a:lnTo>
                            <a:pt x="21" y="132"/>
                          </a:lnTo>
                          <a:lnTo>
                            <a:pt x="21" y="134"/>
                          </a:lnTo>
                          <a:lnTo>
                            <a:pt x="21" y="137"/>
                          </a:lnTo>
                          <a:lnTo>
                            <a:pt x="21" y="139"/>
                          </a:lnTo>
                          <a:lnTo>
                            <a:pt x="21" y="141"/>
                          </a:lnTo>
                          <a:lnTo>
                            <a:pt x="21" y="144"/>
                          </a:lnTo>
                          <a:lnTo>
                            <a:pt x="21" y="146"/>
                          </a:lnTo>
                          <a:lnTo>
                            <a:pt x="21" y="148"/>
                          </a:lnTo>
                          <a:lnTo>
                            <a:pt x="21" y="151"/>
                          </a:lnTo>
                          <a:lnTo>
                            <a:pt x="21" y="153"/>
                          </a:lnTo>
                          <a:lnTo>
                            <a:pt x="21" y="155"/>
                          </a:lnTo>
                          <a:lnTo>
                            <a:pt x="21" y="158"/>
                          </a:lnTo>
                          <a:lnTo>
                            <a:pt x="21" y="160"/>
                          </a:lnTo>
                          <a:lnTo>
                            <a:pt x="18" y="158"/>
                          </a:lnTo>
                          <a:lnTo>
                            <a:pt x="16" y="157"/>
                          </a:lnTo>
                          <a:lnTo>
                            <a:pt x="13" y="155"/>
                          </a:lnTo>
                          <a:lnTo>
                            <a:pt x="10" y="153"/>
                          </a:lnTo>
                          <a:lnTo>
                            <a:pt x="8" y="152"/>
                          </a:lnTo>
                          <a:lnTo>
                            <a:pt x="5" y="150"/>
                          </a:lnTo>
                          <a:lnTo>
                            <a:pt x="3" y="148"/>
                          </a:lnTo>
                          <a:lnTo>
                            <a:pt x="0" y="147"/>
                          </a:lnTo>
                          <a:lnTo>
                            <a:pt x="0" y="144"/>
                          </a:lnTo>
                          <a:lnTo>
                            <a:pt x="0" y="142"/>
                          </a:lnTo>
                          <a:lnTo>
                            <a:pt x="0" y="139"/>
                          </a:lnTo>
                          <a:lnTo>
                            <a:pt x="0" y="137"/>
                          </a:lnTo>
                          <a:lnTo>
                            <a:pt x="0" y="135"/>
                          </a:lnTo>
                          <a:lnTo>
                            <a:pt x="0" y="132"/>
                          </a:lnTo>
                          <a:lnTo>
                            <a:pt x="0" y="130"/>
                          </a:lnTo>
                          <a:lnTo>
                            <a:pt x="0" y="128"/>
                          </a:lnTo>
                          <a:lnTo>
                            <a:pt x="0" y="125"/>
                          </a:lnTo>
                          <a:lnTo>
                            <a:pt x="0" y="123"/>
                          </a:lnTo>
                          <a:lnTo>
                            <a:pt x="0" y="121"/>
                          </a:lnTo>
                          <a:lnTo>
                            <a:pt x="0" y="118"/>
                          </a:lnTo>
                          <a:lnTo>
                            <a:pt x="0" y="116"/>
                          </a:lnTo>
                          <a:lnTo>
                            <a:pt x="0" y="114"/>
                          </a:lnTo>
                          <a:lnTo>
                            <a:pt x="0" y="111"/>
                          </a:lnTo>
                          <a:lnTo>
                            <a:pt x="0" y="109"/>
                          </a:lnTo>
                          <a:lnTo>
                            <a:pt x="0" y="107"/>
                          </a:lnTo>
                          <a:lnTo>
                            <a:pt x="0" y="104"/>
                          </a:lnTo>
                          <a:lnTo>
                            <a:pt x="0" y="102"/>
                          </a:lnTo>
                          <a:lnTo>
                            <a:pt x="0" y="100"/>
                          </a:lnTo>
                          <a:lnTo>
                            <a:pt x="0" y="98"/>
                          </a:lnTo>
                          <a:lnTo>
                            <a:pt x="0" y="95"/>
                          </a:lnTo>
                          <a:lnTo>
                            <a:pt x="0" y="93"/>
                          </a:lnTo>
                          <a:lnTo>
                            <a:pt x="1" y="90"/>
                          </a:lnTo>
                          <a:lnTo>
                            <a:pt x="1" y="88"/>
                          </a:lnTo>
                          <a:lnTo>
                            <a:pt x="1" y="86"/>
                          </a:lnTo>
                          <a:lnTo>
                            <a:pt x="1" y="83"/>
                          </a:lnTo>
                          <a:lnTo>
                            <a:pt x="1" y="81"/>
                          </a:lnTo>
                          <a:lnTo>
                            <a:pt x="1" y="79"/>
                          </a:lnTo>
                          <a:lnTo>
                            <a:pt x="1" y="77"/>
                          </a:lnTo>
                          <a:lnTo>
                            <a:pt x="1" y="74"/>
                          </a:lnTo>
                          <a:lnTo>
                            <a:pt x="1" y="72"/>
                          </a:lnTo>
                          <a:lnTo>
                            <a:pt x="1" y="70"/>
                          </a:lnTo>
                          <a:lnTo>
                            <a:pt x="1" y="67"/>
                          </a:lnTo>
                          <a:lnTo>
                            <a:pt x="1" y="65"/>
                          </a:lnTo>
                          <a:lnTo>
                            <a:pt x="1" y="63"/>
                          </a:lnTo>
                          <a:lnTo>
                            <a:pt x="1" y="60"/>
                          </a:lnTo>
                          <a:lnTo>
                            <a:pt x="1" y="58"/>
                          </a:lnTo>
                          <a:lnTo>
                            <a:pt x="1" y="56"/>
                          </a:lnTo>
                          <a:lnTo>
                            <a:pt x="1" y="54"/>
                          </a:lnTo>
                          <a:lnTo>
                            <a:pt x="1" y="52"/>
                          </a:lnTo>
                          <a:lnTo>
                            <a:pt x="1" y="49"/>
                          </a:lnTo>
                          <a:lnTo>
                            <a:pt x="1" y="47"/>
                          </a:lnTo>
                          <a:lnTo>
                            <a:pt x="1" y="45"/>
                          </a:lnTo>
                          <a:lnTo>
                            <a:pt x="1" y="42"/>
                          </a:lnTo>
                          <a:lnTo>
                            <a:pt x="1" y="40"/>
                          </a:lnTo>
                          <a:lnTo>
                            <a:pt x="1" y="38"/>
                          </a:lnTo>
                          <a:lnTo>
                            <a:pt x="1" y="36"/>
                          </a:lnTo>
                          <a:lnTo>
                            <a:pt x="1" y="34"/>
                          </a:lnTo>
                          <a:lnTo>
                            <a:pt x="1" y="31"/>
                          </a:lnTo>
                          <a:lnTo>
                            <a:pt x="1" y="29"/>
                          </a:lnTo>
                          <a:lnTo>
                            <a:pt x="1" y="27"/>
                          </a:lnTo>
                          <a:lnTo>
                            <a:pt x="1" y="25"/>
                          </a:lnTo>
                          <a:lnTo>
                            <a:pt x="1" y="23"/>
                          </a:lnTo>
                          <a:lnTo>
                            <a:pt x="1" y="20"/>
                          </a:lnTo>
                          <a:lnTo>
                            <a:pt x="1" y="18"/>
                          </a:lnTo>
                          <a:lnTo>
                            <a:pt x="1" y="15"/>
                          </a:lnTo>
                          <a:lnTo>
                            <a:pt x="1" y="13"/>
                          </a:lnTo>
                          <a:lnTo>
                            <a:pt x="1" y="11"/>
                          </a:lnTo>
                          <a:lnTo>
                            <a:pt x="1" y="9"/>
                          </a:lnTo>
                          <a:lnTo>
                            <a:pt x="1" y="7"/>
                          </a:lnTo>
                          <a:lnTo>
                            <a:pt x="1" y="5"/>
                          </a:lnTo>
                          <a:lnTo>
                            <a:pt x="1" y="2"/>
                          </a:lnTo>
                          <a:lnTo>
                            <a:pt x="1"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80" name="Freeform 125"/>
                    <p:cNvSpPr>
                      <a:spLocks/>
                    </p:cNvSpPr>
                    <p:nvPr/>
                  </p:nvSpPr>
                  <p:spPr bwMode="auto">
                    <a:xfrm>
                      <a:off x="2278" y="2275"/>
                      <a:ext cx="22" cy="164"/>
                    </a:xfrm>
                    <a:custGeom>
                      <a:avLst/>
                      <a:gdLst>
                        <a:gd name="T0" fmla="*/ 5 w 22"/>
                        <a:gd name="T1" fmla="*/ 3 h 164"/>
                        <a:gd name="T2" fmla="*/ 13 w 22"/>
                        <a:gd name="T3" fmla="*/ 8 h 164"/>
                        <a:gd name="T4" fmla="*/ 21 w 22"/>
                        <a:gd name="T5" fmla="*/ 14 h 164"/>
                        <a:gd name="T6" fmla="*/ 21 w 22"/>
                        <a:gd name="T7" fmla="*/ 21 h 164"/>
                        <a:gd name="T8" fmla="*/ 21 w 22"/>
                        <a:gd name="T9" fmla="*/ 27 h 164"/>
                        <a:gd name="T10" fmla="*/ 21 w 22"/>
                        <a:gd name="T11" fmla="*/ 35 h 164"/>
                        <a:gd name="T12" fmla="*/ 21 w 22"/>
                        <a:gd name="T13" fmla="*/ 41 h 164"/>
                        <a:gd name="T14" fmla="*/ 21 w 22"/>
                        <a:gd name="T15" fmla="*/ 48 h 164"/>
                        <a:gd name="T16" fmla="*/ 21 w 22"/>
                        <a:gd name="T17" fmla="*/ 55 h 164"/>
                        <a:gd name="T18" fmla="*/ 21 w 22"/>
                        <a:gd name="T19" fmla="*/ 62 h 164"/>
                        <a:gd name="T20" fmla="*/ 21 w 22"/>
                        <a:gd name="T21" fmla="*/ 68 h 164"/>
                        <a:gd name="T22" fmla="*/ 21 w 22"/>
                        <a:gd name="T23" fmla="*/ 76 h 164"/>
                        <a:gd name="T24" fmla="*/ 21 w 22"/>
                        <a:gd name="T25" fmla="*/ 83 h 164"/>
                        <a:gd name="T26" fmla="*/ 21 w 22"/>
                        <a:gd name="T27" fmla="*/ 90 h 164"/>
                        <a:gd name="T28" fmla="*/ 21 w 22"/>
                        <a:gd name="T29" fmla="*/ 97 h 164"/>
                        <a:gd name="T30" fmla="*/ 21 w 22"/>
                        <a:gd name="T31" fmla="*/ 103 h 164"/>
                        <a:gd name="T32" fmla="*/ 21 w 22"/>
                        <a:gd name="T33" fmla="*/ 111 h 164"/>
                        <a:gd name="T34" fmla="*/ 21 w 22"/>
                        <a:gd name="T35" fmla="*/ 118 h 164"/>
                        <a:gd name="T36" fmla="*/ 21 w 22"/>
                        <a:gd name="T37" fmla="*/ 125 h 164"/>
                        <a:gd name="T38" fmla="*/ 21 w 22"/>
                        <a:gd name="T39" fmla="*/ 132 h 164"/>
                        <a:gd name="T40" fmla="*/ 21 w 22"/>
                        <a:gd name="T41" fmla="*/ 139 h 164"/>
                        <a:gd name="T42" fmla="*/ 21 w 22"/>
                        <a:gd name="T43" fmla="*/ 146 h 164"/>
                        <a:gd name="T44" fmla="*/ 21 w 22"/>
                        <a:gd name="T45" fmla="*/ 153 h 164"/>
                        <a:gd name="T46" fmla="*/ 21 w 22"/>
                        <a:gd name="T47" fmla="*/ 160 h 164"/>
                        <a:gd name="T48" fmla="*/ 15 w 22"/>
                        <a:gd name="T49" fmla="*/ 159 h 164"/>
                        <a:gd name="T50" fmla="*/ 8 w 22"/>
                        <a:gd name="T51" fmla="*/ 154 h 164"/>
                        <a:gd name="T52" fmla="*/ 0 w 22"/>
                        <a:gd name="T53" fmla="*/ 149 h 164"/>
                        <a:gd name="T54" fmla="*/ 0 w 22"/>
                        <a:gd name="T55" fmla="*/ 141 h 164"/>
                        <a:gd name="T56" fmla="*/ 0 w 22"/>
                        <a:gd name="T57" fmla="*/ 134 h 164"/>
                        <a:gd name="T58" fmla="*/ 0 w 22"/>
                        <a:gd name="T59" fmla="*/ 128 h 164"/>
                        <a:gd name="T60" fmla="*/ 0 w 22"/>
                        <a:gd name="T61" fmla="*/ 120 h 164"/>
                        <a:gd name="T62" fmla="*/ 0 w 22"/>
                        <a:gd name="T63" fmla="*/ 113 h 164"/>
                        <a:gd name="T64" fmla="*/ 0 w 22"/>
                        <a:gd name="T65" fmla="*/ 106 h 164"/>
                        <a:gd name="T66" fmla="*/ 0 w 22"/>
                        <a:gd name="T67" fmla="*/ 99 h 164"/>
                        <a:gd name="T68" fmla="*/ 0 w 22"/>
                        <a:gd name="T69" fmla="*/ 92 h 164"/>
                        <a:gd name="T70" fmla="*/ 0 w 22"/>
                        <a:gd name="T71" fmla="*/ 84 h 164"/>
                        <a:gd name="T72" fmla="*/ 0 w 22"/>
                        <a:gd name="T73" fmla="*/ 77 h 164"/>
                        <a:gd name="T74" fmla="*/ 0 w 22"/>
                        <a:gd name="T75" fmla="*/ 71 h 164"/>
                        <a:gd name="T76" fmla="*/ 0 w 22"/>
                        <a:gd name="T77" fmla="*/ 64 h 164"/>
                        <a:gd name="T78" fmla="*/ 0 w 22"/>
                        <a:gd name="T79" fmla="*/ 57 h 164"/>
                        <a:gd name="T80" fmla="*/ 0 w 22"/>
                        <a:gd name="T81" fmla="*/ 50 h 164"/>
                        <a:gd name="T82" fmla="*/ 0 w 22"/>
                        <a:gd name="T83" fmla="*/ 43 h 164"/>
                        <a:gd name="T84" fmla="*/ 0 w 22"/>
                        <a:gd name="T85" fmla="*/ 36 h 164"/>
                        <a:gd name="T86" fmla="*/ 0 w 22"/>
                        <a:gd name="T87" fmla="*/ 30 h 164"/>
                        <a:gd name="T88" fmla="*/ 0 w 22"/>
                        <a:gd name="T89" fmla="*/ 23 h 164"/>
                        <a:gd name="T90" fmla="*/ 0 w 22"/>
                        <a:gd name="T91" fmla="*/ 16 h 164"/>
                        <a:gd name="T92" fmla="*/ 0 w 22"/>
                        <a:gd name="T93" fmla="*/ 9 h 164"/>
                        <a:gd name="T94" fmla="*/ 0 w 22"/>
                        <a:gd name="T95" fmla="*/ 3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
                        <a:gd name="T145" fmla="*/ 0 h 164"/>
                        <a:gd name="T146" fmla="*/ 22 w 22"/>
                        <a:gd name="T147" fmla="*/ 164 h 1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 h="164">
                          <a:moveTo>
                            <a:pt x="0" y="0"/>
                          </a:moveTo>
                          <a:lnTo>
                            <a:pt x="3" y="2"/>
                          </a:lnTo>
                          <a:lnTo>
                            <a:pt x="5" y="3"/>
                          </a:lnTo>
                          <a:lnTo>
                            <a:pt x="8" y="5"/>
                          </a:lnTo>
                          <a:lnTo>
                            <a:pt x="10" y="7"/>
                          </a:lnTo>
                          <a:lnTo>
                            <a:pt x="13" y="8"/>
                          </a:lnTo>
                          <a:lnTo>
                            <a:pt x="15" y="11"/>
                          </a:lnTo>
                          <a:lnTo>
                            <a:pt x="18" y="12"/>
                          </a:lnTo>
                          <a:lnTo>
                            <a:pt x="21" y="14"/>
                          </a:lnTo>
                          <a:lnTo>
                            <a:pt x="21" y="16"/>
                          </a:lnTo>
                          <a:lnTo>
                            <a:pt x="21" y="19"/>
                          </a:lnTo>
                          <a:lnTo>
                            <a:pt x="21" y="21"/>
                          </a:lnTo>
                          <a:lnTo>
                            <a:pt x="21" y="23"/>
                          </a:lnTo>
                          <a:lnTo>
                            <a:pt x="21" y="25"/>
                          </a:lnTo>
                          <a:lnTo>
                            <a:pt x="21" y="27"/>
                          </a:lnTo>
                          <a:lnTo>
                            <a:pt x="21" y="30"/>
                          </a:lnTo>
                          <a:lnTo>
                            <a:pt x="21" y="32"/>
                          </a:lnTo>
                          <a:lnTo>
                            <a:pt x="21" y="35"/>
                          </a:lnTo>
                          <a:lnTo>
                            <a:pt x="21" y="37"/>
                          </a:lnTo>
                          <a:lnTo>
                            <a:pt x="21" y="39"/>
                          </a:lnTo>
                          <a:lnTo>
                            <a:pt x="21" y="41"/>
                          </a:lnTo>
                          <a:lnTo>
                            <a:pt x="21" y="43"/>
                          </a:lnTo>
                          <a:lnTo>
                            <a:pt x="21" y="46"/>
                          </a:lnTo>
                          <a:lnTo>
                            <a:pt x="21" y="48"/>
                          </a:lnTo>
                          <a:lnTo>
                            <a:pt x="21" y="50"/>
                          </a:lnTo>
                          <a:lnTo>
                            <a:pt x="21" y="52"/>
                          </a:lnTo>
                          <a:lnTo>
                            <a:pt x="21" y="55"/>
                          </a:lnTo>
                          <a:lnTo>
                            <a:pt x="21" y="57"/>
                          </a:lnTo>
                          <a:lnTo>
                            <a:pt x="21" y="60"/>
                          </a:lnTo>
                          <a:lnTo>
                            <a:pt x="21" y="62"/>
                          </a:lnTo>
                          <a:lnTo>
                            <a:pt x="21" y="64"/>
                          </a:lnTo>
                          <a:lnTo>
                            <a:pt x="21" y="66"/>
                          </a:lnTo>
                          <a:lnTo>
                            <a:pt x="21" y="68"/>
                          </a:lnTo>
                          <a:lnTo>
                            <a:pt x="21" y="71"/>
                          </a:lnTo>
                          <a:lnTo>
                            <a:pt x="21" y="73"/>
                          </a:lnTo>
                          <a:lnTo>
                            <a:pt x="21" y="76"/>
                          </a:lnTo>
                          <a:lnTo>
                            <a:pt x="21" y="78"/>
                          </a:lnTo>
                          <a:lnTo>
                            <a:pt x="21" y="80"/>
                          </a:lnTo>
                          <a:lnTo>
                            <a:pt x="21" y="83"/>
                          </a:lnTo>
                          <a:lnTo>
                            <a:pt x="21" y="85"/>
                          </a:lnTo>
                          <a:lnTo>
                            <a:pt x="21" y="87"/>
                          </a:lnTo>
                          <a:lnTo>
                            <a:pt x="21" y="90"/>
                          </a:lnTo>
                          <a:lnTo>
                            <a:pt x="21" y="92"/>
                          </a:lnTo>
                          <a:lnTo>
                            <a:pt x="21" y="94"/>
                          </a:lnTo>
                          <a:lnTo>
                            <a:pt x="21" y="97"/>
                          </a:lnTo>
                          <a:lnTo>
                            <a:pt x="21" y="99"/>
                          </a:lnTo>
                          <a:lnTo>
                            <a:pt x="21" y="101"/>
                          </a:lnTo>
                          <a:lnTo>
                            <a:pt x="21" y="103"/>
                          </a:lnTo>
                          <a:lnTo>
                            <a:pt x="21" y="106"/>
                          </a:lnTo>
                          <a:lnTo>
                            <a:pt x="21" y="109"/>
                          </a:lnTo>
                          <a:lnTo>
                            <a:pt x="21" y="111"/>
                          </a:lnTo>
                          <a:lnTo>
                            <a:pt x="21" y="113"/>
                          </a:lnTo>
                          <a:lnTo>
                            <a:pt x="21" y="115"/>
                          </a:lnTo>
                          <a:lnTo>
                            <a:pt x="21" y="118"/>
                          </a:lnTo>
                          <a:lnTo>
                            <a:pt x="21" y="120"/>
                          </a:lnTo>
                          <a:lnTo>
                            <a:pt x="21" y="122"/>
                          </a:lnTo>
                          <a:lnTo>
                            <a:pt x="21" y="125"/>
                          </a:lnTo>
                          <a:lnTo>
                            <a:pt x="21" y="128"/>
                          </a:lnTo>
                          <a:lnTo>
                            <a:pt x="21" y="130"/>
                          </a:lnTo>
                          <a:lnTo>
                            <a:pt x="21" y="132"/>
                          </a:lnTo>
                          <a:lnTo>
                            <a:pt x="21" y="134"/>
                          </a:lnTo>
                          <a:lnTo>
                            <a:pt x="21" y="137"/>
                          </a:lnTo>
                          <a:lnTo>
                            <a:pt x="21" y="139"/>
                          </a:lnTo>
                          <a:lnTo>
                            <a:pt x="21" y="141"/>
                          </a:lnTo>
                          <a:lnTo>
                            <a:pt x="21" y="144"/>
                          </a:lnTo>
                          <a:lnTo>
                            <a:pt x="21" y="146"/>
                          </a:lnTo>
                          <a:lnTo>
                            <a:pt x="21" y="149"/>
                          </a:lnTo>
                          <a:lnTo>
                            <a:pt x="21" y="151"/>
                          </a:lnTo>
                          <a:lnTo>
                            <a:pt x="21" y="153"/>
                          </a:lnTo>
                          <a:lnTo>
                            <a:pt x="21" y="156"/>
                          </a:lnTo>
                          <a:lnTo>
                            <a:pt x="21" y="158"/>
                          </a:lnTo>
                          <a:lnTo>
                            <a:pt x="21" y="160"/>
                          </a:lnTo>
                          <a:lnTo>
                            <a:pt x="21" y="163"/>
                          </a:lnTo>
                          <a:lnTo>
                            <a:pt x="18" y="161"/>
                          </a:lnTo>
                          <a:lnTo>
                            <a:pt x="15" y="159"/>
                          </a:lnTo>
                          <a:lnTo>
                            <a:pt x="13" y="158"/>
                          </a:lnTo>
                          <a:lnTo>
                            <a:pt x="10" y="156"/>
                          </a:lnTo>
                          <a:lnTo>
                            <a:pt x="8" y="154"/>
                          </a:lnTo>
                          <a:lnTo>
                            <a:pt x="5" y="152"/>
                          </a:lnTo>
                          <a:lnTo>
                            <a:pt x="3" y="150"/>
                          </a:lnTo>
                          <a:lnTo>
                            <a:pt x="0" y="149"/>
                          </a:lnTo>
                          <a:lnTo>
                            <a:pt x="0" y="146"/>
                          </a:lnTo>
                          <a:lnTo>
                            <a:pt x="0" y="144"/>
                          </a:lnTo>
                          <a:lnTo>
                            <a:pt x="0" y="141"/>
                          </a:lnTo>
                          <a:lnTo>
                            <a:pt x="0" y="139"/>
                          </a:lnTo>
                          <a:lnTo>
                            <a:pt x="0" y="137"/>
                          </a:lnTo>
                          <a:lnTo>
                            <a:pt x="0" y="134"/>
                          </a:lnTo>
                          <a:lnTo>
                            <a:pt x="0" y="132"/>
                          </a:lnTo>
                          <a:lnTo>
                            <a:pt x="0" y="130"/>
                          </a:lnTo>
                          <a:lnTo>
                            <a:pt x="0" y="128"/>
                          </a:lnTo>
                          <a:lnTo>
                            <a:pt x="0" y="125"/>
                          </a:lnTo>
                          <a:lnTo>
                            <a:pt x="0" y="122"/>
                          </a:lnTo>
                          <a:lnTo>
                            <a:pt x="0" y="120"/>
                          </a:lnTo>
                          <a:lnTo>
                            <a:pt x="0" y="118"/>
                          </a:lnTo>
                          <a:lnTo>
                            <a:pt x="0" y="115"/>
                          </a:lnTo>
                          <a:lnTo>
                            <a:pt x="0" y="113"/>
                          </a:lnTo>
                          <a:lnTo>
                            <a:pt x="0" y="111"/>
                          </a:lnTo>
                          <a:lnTo>
                            <a:pt x="0" y="108"/>
                          </a:lnTo>
                          <a:lnTo>
                            <a:pt x="0" y="106"/>
                          </a:lnTo>
                          <a:lnTo>
                            <a:pt x="0" y="103"/>
                          </a:lnTo>
                          <a:lnTo>
                            <a:pt x="0" y="101"/>
                          </a:lnTo>
                          <a:lnTo>
                            <a:pt x="0" y="99"/>
                          </a:lnTo>
                          <a:lnTo>
                            <a:pt x="0" y="97"/>
                          </a:lnTo>
                          <a:lnTo>
                            <a:pt x="0" y="94"/>
                          </a:lnTo>
                          <a:lnTo>
                            <a:pt x="0" y="92"/>
                          </a:lnTo>
                          <a:lnTo>
                            <a:pt x="0" y="90"/>
                          </a:lnTo>
                          <a:lnTo>
                            <a:pt x="0" y="87"/>
                          </a:lnTo>
                          <a:lnTo>
                            <a:pt x="0" y="84"/>
                          </a:lnTo>
                          <a:lnTo>
                            <a:pt x="0" y="82"/>
                          </a:lnTo>
                          <a:lnTo>
                            <a:pt x="0" y="80"/>
                          </a:lnTo>
                          <a:lnTo>
                            <a:pt x="0" y="77"/>
                          </a:lnTo>
                          <a:lnTo>
                            <a:pt x="0" y="75"/>
                          </a:lnTo>
                          <a:lnTo>
                            <a:pt x="0" y="73"/>
                          </a:lnTo>
                          <a:lnTo>
                            <a:pt x="0" y="71"/>
                          </a:lnTo>
                          <a:lnTo>
                            <a:pt x="0" y="68"/>
                          </a:lnTo>
                          <a:lnTo>
                            <a:pt x="0" y="66"/>
                          </a:lnTo>
                          <a:lnTo>
                            <a:pt x="0" y="64"/>
                          </a:lnTo>
                          <a:lnTo>
                            <a:pt x="0" y="62"/>
                          </a:lnTo>
                          <a:lnTo>
                            <a:pt x="0" y="59"/>
                          </a:lnTo>
                          <a:lnTo>
                            <a:pt x="0" y="57"/>
                          </a:lnTo>
                          <a:lnTo>
                            <a:pt x="0" y="54"/>
                          </a:lnTo>
                          <a:lnTo>
                            <a:pt x="0" y="52"/>
                          </a:lnTo>
                          <a:lnTo>
                            <a:pt x="0" y="50"/>
                          </a:lnTo>
                          <a:lnTo>
                            <a:pt x="0" y="48"/>
                          </a:lnTo>
                          <a:lnTo>
                            <a:pt x="0" y="46"/>
                          </a:lnTo>
                          <a:lnTo>
                            <a:pt x="0" y="43"/>
                          </a:lnTo>
                          <a:lnTo>
                            <a:pt x="0" y="41"/>
                          </a:lnTo>
                          <a:lnTo>
                            <a:pt x="0" y="39"/>
                          </a:lnTo>
                          <a:lnTo>
                            <a:pt x="0" y="36"/>
                          </a:lnTo>
                          <a:lnTo>
                            <a:pt x="0" y="34"/>
                          </a:lnTo>
                          <a:lnTo>
                            <a:pt x="0" y="32"/>
                          </a:lnTo>
                          <a:lnTo>
                            <a:pt x="0" y="30"/>
                          </a:lnTo>
                          <a:lnTo>
                            <a:pt x="0" y="27"/>
                          </a:lnTo>
                          <a:lnTo>
                            <a:pt x="0" y="25"/>
                          </a:lnTo>
                          <a:lnTo>
                            <a:pt x="0" y="23"/>
                          </a:lnTo>
                          <a:lnTo>
                            <a:pt x="0" y="21"/>
                          </a:lnTo>
                          <a:lnTo>
                            <a:pt x="0" y="18"/>
                          </a:lnTo>
                          <a:lnTo>
                            <a:pt x="0" y="16"/>
                          </a:lnTo>
                          <a:lnTo>
                            <a:pt x="0" y="14"/>
                          </a:lnTo>
                          <a:lnTo>
                            <a:pt x="0" y="11"/>
                          </a:lnTo>
                          <a:lnTo>
                            <a:pt x="0" y="9"/>
                          </a:lnTo>
                          <a:lnTo>
                            <a:pt x="0" y="7"/>
                          </a:lnTo>
                          <a:lnTo>
                            <a:pt x="0" y="5"/>
                          </a:lnTo>
                          <a:lnTo>
                            <a:pt x="0" y="3"/>
                          </a:lnTo>
                          <a:lnTo>
                            <a:pt x="0"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grpSp>
            </p:grpSp>
            <p:sp>
              <p:nvSpPr>
                <p:cNvPr id="171" name="Rectangle 250"/>
                <p:cNvSpPr/>
                <p:nvPr/>
              </p:nvSpPr>
              <p:spPr bwMode="gray">
                <a:xfrm>
                  <a:off x="356108" y="3594885"/>
                  <a:ext cx="137160" cy="297180"/>
                </a:xfrm>
                <a:prstGeom prst="rect">
                  <a:avLst/>
                </a:prstGeom>
                <a:noFill/>
                <a:ln w="6350" algn="ctr">
                  <a:noFill/>
                  <a:miter lim="800000"/>
                  <a:headEnd/>
                  <a:tailEnd/>
                </a:ln>
              </p:spPr>
              <p:txBody>
                <a:bodyPr lIns="90000" tIns="72000" rIns="90000" bIns="72000" rtlCol="0" anchor="ctr"/>
                <a:lstStyle/>
                <a:p>
                  <a:pPr algn="ctr" defTabSz="685617" fontAlgn="base">
                    <a:spcBef>
                      <a:spcPct val="50000"/>
                    </a:spcBef>
                    <a:spcAft>
                      <a:spcPct val="0"/>
                    </a:spcAft>
                    <a:buClr>
                      <a:srgbClr val="F0AB00"/>
                    </a:buClr>
                    <a:buSzPct val="80000"/>
                    <a:defRPr/>
                  </a:pPr>
                  <a:endParaRPr lang="ko-KR" altLang="en-US" sz="1300" kern="0" dirty="0">
                    <a:solidFill>
                      <a:srgbClr val="000000"/>
                    </a:solidFill>
                    <a:latin typeface="나눔고딕"/>
                    <a:ea typeface="나눔고딕"/>
                    <a:cs typeface="나눔고딕"/>
                  </a:endParaRPr>
                </a:p>
              </p:txBody>
            </p:sp>
          </p:grpSp>
          <p:grpSp>
            <p:nvGrpSpPr>
              <p:cNvPr id="110" name="Group 261"/>
              <p:cNvGrpSpPr/>
              <p:nvPr/>
            </p:nvGrpSpPr>
            <p:grpSpPr>
              <a:xfrm>
                <a:off x="5426491" y="2534463"/>
                <a:ext cx="281053" cy="271912"/>
                <a:chOff x="269360" y="3593193"/>
                <a:chExt cx="310669" cy="300564"/>
              </a:xfrm>
            </p:grpSpPr>
            <p:grpSp>
              <p:nvGrpSpPr>
                <p:cNvPr id="159" name="Group 116"/>
                <p:cNvGrpSpPr>
                  <a:grpSpLocks/>
                </p:cNvGrpSpPr>
                <p:nvPr/>
              </p:nvGrpSpPr>
              <p:grpSpPr bwMode="auto">
                <a:xfrm>
                  <a:off x="269360" y="3593193"/>
                  <a:ext cx="310669" cy="300564"/>
                  <a:chOff x="2131" y="2065"/>
                  <a:chExt cx="355" cy="392"/>
                </a:xfrm>
              </p:grpSpPr>
              <p:sp>
                <p:nvSpPr>
                  <p:cNvPr id="161" name="Freeform 117"/>
                  <p:cNvSpPr>
                    <a:spLocks/>
                  </p:cNvSpPr>
                  <p:nvPr/>
                </p:nvSpPr>
                <p:spPr bwMode="auto">
                  <a:xfrm>
                    <a:off x="2131" y="2171"/>
                    <a:ext cx="178" cy="286"/>
                  </a:xfrm>
                  <a:custGeom>
                    <a:avLst/>
                    <a:gdLst>
                      <a:gd name="T0" fmla="*/ 177 w 178"/>
                      <a:gd name="T1" fmla="*/ 108 h 286"/>
                      <a:gd name="T2" fmla="*/ 175 w 178"/>
                      <a:gd name="T3" fmla="*/ 285 h 286"/>
                      <a:gd name="T4" fmla="*/ 0 w 178"/>
                      <a:gd name="T5" fmla="*/ 177 h 286"/>
                      <a:gd name="T6" fmla="*/ 2 w 178"/>
                      <a:gd name="T7" fmla="*/ 0 h 286"/>
                      <a:gd name="T8" fmla="*/ 177 w 178"/>
                      <a:gd name="T9" fmla="*/ 108 h 286"/>
                      <a:gd name="T10" fmla="*/ 0 60000 65536"/>
                      <a:gd name="T11" fmla="*/ 0 60000 65536"/>
                      <a:gd name="T12" fmla="*/ 0 60000 65536"/>
                      <a:gd name="T13" fmla="*/ 0 60000 65536"/>
                      <a:gd name="T14" fmla="*/ 0 60000 65536"/>
                      <a:gd name="T15" fmla="*/ 0 w 178"/>
                      <a:gd name="T16" fmla="*/ 0 h 286"/>
                      <a:gd name="T17" fmla="*/ 178 w 178"/>
                      <a:gd name="T18" fmla="*/ 286 h 286"/>
                    </a:gdLst>
                    <a:ahLst/>
                    <a:cxnLst>
                      <a:cxn ang="T10">
                        <a:pos x="T0" y="T1"/>
                      </a:cxn>
                      <a:cxn ang="T11">
                        <a:pos x="T2" y="T3"/>
                      </a:cxn>
                      <a:cxn ang="T12">
                        <a:pos x="T4" y="T5"/>
                      </a:cxn>
                      <a:cxn ang="T13">
                        <a:pos x="T6" y="T7"/>
                      </a:cxn>
                      <a:cxn ang="T14">
                        <a:pos x="T8" y="T9"/>
                      </a:cxn>
                    </a:cxnLst>
                    <a:rect l="T15" t="T16" r="T17" b="T18"/>
                    <a:pathLst>
                      <a:path w="178" h="286">
                        <a:moveTo>
                          <a:pt x="177" y="108"/>
                        </a:moveTo>
                        <a:lnTo>
                          <a:pt x="175" y="285"/>
                        </a:lnTo>
                        <a:lnTo>
                          <a:pt x="0" y="177"/>
                        </a:lnTo>
                        <a:lnTo>
                          <a:pt x="2" y="0"/>
                        </a:lnTo>
                        <a:lnTo>
                          <a:pt x="177" y="108"/>
                        </a:lnTo>
                      </a:path>
                    </a:pathLst>
                  </a:custGeom>
                  <a:solidFill>
                    <a:srgbClr val="C1CE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62" name="Freeform 118"/>
                  <p:cNvSpPr>
                    <a:spLocks/>
                  </p:cNvSpPr>
                  <p:nvPr/>
                </p:nvSpPr>
                <p:spPr bwMode="auto">
                  <a:xfrm>
                    <a:off x="2308" y="2171"/>
                    <a:ext cx="178" cy="286"/>
                  </a:xfrm>
                  <a:custGeom>
                    <a:avLst/>
                    <a:gdLst>
                      <a:gd name="T0" fmla="*/ 177 w 178"/>
                      <a:gd name="T1" fmla="*/ 0 h 286"/>
                      <a:gd name="T2" fmla="*/ 175 w 178"/>
                      <a:gd name="T3" fmla="*/ 177 h 286"/>
                      <a:gd name="T4" fmla="*/ 0 w 178"/>
                      <a:gd name="T5" fmla="*/ 285 h 286"/>
                      <a:gd name="T6" fmla="*/ 2 w 178"/>
                      <a:gd name="T7" fmla="*/ 108 h 286"/>
                      <a:gd name="T8" fmla="*/ 177 w 178"/>
                      <a:gd name="T9" fmla="*/ 0 h 286"/>
                      <a:gd name="T10" fmla="*/ 0 60000 65536"/>
                      <a:gd name="T11" fmla="*/ 0 60000 65536"/>
                      <a:gd name="T12" fmla="*/ 0 60000 65536"/>
                      <a:gd name="T13" fmla="*/ 0 60000 65536"/>
                      <a:gd name="T14" fmla="*/ 0 60000 65536"/>
                      <a:gd name="T15" fmla="*/ 0 w 178"/>
                      <a:gd name="T16" fmla="*/ 0 h 286"/>
                      <a:gd name="T17" fmla="*/ 178 w 178"/>
                      <a:gd name="T18" fmla="*/ 286 h 286"/>
                    </a:gdLst>
                    <a:ahLst/>
                    <a:cxnLst>
                      <a:cxn ang="T10">
                        <a:pos x="T0" y="T1"/>
                      </a:cxn>
                      <a:cxn ang="T11">
                        <a:pos x="T2" y="T3"/>
                      </a:cxn>
                      <a:cxn ang="T12">
                        <a:pos x="T4" y="T5"/>
                      </a:cxn>
                      <a:cxn ang="T13">
                        <a:pos x="T6" y="T7"/>
                      </a:cxn>
                      <a:cxn ang="T14">
                        <a:pos x="T8" y="T9"/>
                      </a:cxn>
                    </a:cxnLst>
                    <a:rect l="T15" t="T16" r="T17" b="T18"/>
                    <a:pathLst>
                      <a:path w="178" h="286">
                        <a:moveTo>
                          <a:pt x="177" y="0"/>
                        </a:moveTo>
                        <a:lnTo>
                          <a:pt x="175" y="177"/>
                        </a:lnTo>
                        <a:lnTo>
                          <a:pt x="0" y="285"/>
                        </a:lnTo>
                        <a:lnTo>
                          <a:pt x="2" y="108"/>
                        </a:lnTo>
                        <a:lnTo>
                          <a:pt x="177" y="0"/>
                        </a:lnTo>
                      </a:path>
                    </a:pathLst>
                  </a:custGeom>
                  <a:solidFill>
                    <a:srgbClr val="618FFD"/>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63" name="Freeform 119"/>
                  <p:cNvSpPr>
                    <a:spLocks/>
                  </p:cNvSpPr>
                  <p:nvPr/>
                </p:nvSpPr>
                <p:spPr bwMode="auto">
                  <a:xfrm>
                    <a:off x="2135" y="2065"/>
                    <a:ext cx="351" cy="215"/>
                  </a:xfrm>
                  <a:custGeom>
                    <a:avLst/>
                    <a:gdLst>
                      <a:gd name="T0" fmla="*/ 0 w 351"/>
                      <a:gd name="T1" fmla="*/ 107 h 215"/>
                      <a:gd name="T2" fmla="*/ 175 w 351"/>
                      <a:gd name="T3" fmla="*/ 0 h 215"/>
                      <a:gd name="T4" fmla="*/ 350 w 351"/>
                      <a:gd name="T5" fmla="*/ 107 h 215"/>
                      <a:gd name="T6" fmla="*/ 175 w 351"/>
                      <a:gd name="T7" fmla="*/ 214 h 215"/>
                      <a:gd name="T8" fmla="*/ 0 w 351"/>
                      <a:gd name="T9" fmla="*/ 107 h 215"/>
                      <a:gd name="T10" fmla="*/ 0 60000 65536"/>
                      <a:gd name="T11" fmla="*/ 0 60000 65536"/>
                      <a:gd name="T12" fmla="*/ 0 60000 65536"/>
                      <a:gd name="T13" fmla="*/ 0 60000 65536"/>
                      <a:gd name="T14" fmla="*/ 0 60000 65536"/>
                      <a:gd name="T15" fmla="*/ 0 w 351"/>
                      <a:gd name="T16" fmla="*/ 0 h 215"/>
                      <a:gd name="T17" fmla="*/ 351 w 351"/>
                      <a:gd name="T18" fmla="*/ 215 h 215"/>
                    </a:gdLst>
                    <a:ahLst/>
                    <a:cxnLst>
                      <a:cxn ang="T10">
                        <a:pos x="T0" y="T1"/>
                      </a:cxn>
                      <a:cxn ang="T11">
                        <a:pos x="T2" y="T3"/>
                      </a:cxn>
                      <a:cxn ang="T12">
                        <a:pos x="T4" y="T5"/>
                      </a:cxn>
                      <a:cxn ang="T13">
                        <a:pos x="T6" y="T7"/>
                      </a:cxn>
                      <a:cxn ang="T14">
                        <a:pos x="T8" y="T9"/>
                      </a:cxn>
                    </a:cxnLst>
                    <a:rect l="T15" t="T16" r="T17" b="T18"/>
                    <a:pathLst>
                      <a:path w="351" h="215">
                        <a:moveTo>
                          <a:pt x="0" y="107"/>
                        </a:moveTo>
                        <a:lnTo>
                          <a:pt x="175" y="0"/>
                        </a:lnTo>
                        <a:lnTo>
                          <a:pt x="350" y="107"/>
                        </a:lnTo>
                        <a:lnTo>
                          <a:pt x="175" y="214"/>
                        </a:lnTo>
                        <a:lnTo>
                          <a:pt x="0" y="107"/>
                        </a:lnTo>
                      </a:path>
                    </a:pathLst>
                  </a:custGeom>
                  <a:solidFill>
                    <a:srgbClr val="A2C1FE"/>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grpSp>
                <p:nvGrpSpPr>
                  <p:cNvPr id="164" name="Group 120"/>
                  <p:cNvGrpSpPr>
                    <a:grpSpLocks/>
                  </p:cNvGrpSpPr>
                  <p:nvPr/>
                </p:nvGrpSpPr>
                <p:grpSpPr bwMode="auto">
                  <a:xfrm>
                    <a:off x="2141" y="2195"/>
                    <a:ext cx="159" cy="244"/>
                    <a:chOff x="2141" y="2195"/>
                    <a:chExt cx="159" cy="244"/>
                  </a:xfrm>
                </p:grpSpPr>
                <p:sp>
                  <p:nvSpPr>
                    <p:cNvPr id="165" name="Freeform 121"/>
                    <p:cNvSpPr>
                      <a:spLocks/>
                    </p:cNvSpPr>
                    <p:nvPr/>
                  </p:nvSpPr>
                  <p:spPr bwMode="auto">
                    <a:xfrm>
                      <a:off x="2141" y="2195"/>
                      <a:ext cx="25" cy="159"/>
                    </a:xfrm>
                    <a:custGeom>
                      <a:avLst/>
                      <a:gdLst>
                        <a:gd name="T0" fmla="*/ 7 w 25"/>
                        <a:gd name="T1" fmla="*/ 2 h 159"/>
                        <a:gd name="T2" fmla="*/ 12 w 25"/>
                        <a:gd name="T3" fmla="*/ 5 h 159"/>
                        <a:gd name="T4" fmla="*/ 17 w 25"/>
                        <a:gd name="T5" fmla="*/ 8 h 159"/>
                        <a:gd name="T6" fmla="*/ 22 w 25"/>
                        <a:gd name="T7" fmla="*/ 11 h 159"/>
                        <a:gd name="T8" fmla="*/ 24 w 25"/>
                        <a:gd name="T9" fmla="*/ 17 h 159"/>
                        <a:gd name="T10" fmla="*/ 24 w 25"/>
                        <a:gd name="T11" fmla="*/ 27 h 159"/>
                        <a:gd name="T12" fmla="*/ 24 w 25"/>
                        <a:gd name="T13" fmla="*/ 35 h 159"/>
                        <a:gd name="T14" fmla="*/ 24 w 25"/>
                        <a:gd name="T15" fmla="*/ 44 h 159"/>
                        <a:gd name="T16" fmla="*/ 24 w 25"/>
                        <a:gd name="T17" fmla="*/ 51 h 159"/>
                        <a:gd name="T18" fmla="*/ 24 w 25"/>
                        <a:gd name="T19" fmla="*/ 55 h 159"/>
                        <a:gd name="T20" fmla="*/ 23 w 25"/>
                        <a:gd name="T21" fmla="*/ 60 h 159"/>
                        <a:gd name="T22" fmla="*/ 23 w 25"/>
                        <a:gd name="T23" fmla="*/ 64 h 159"/>
                        <a:gd name="T24" fmla="*/ 23 w 25"/>
                        <a:gd name="T25" fmla="*/ 68 h 159"/>
                        <a:gd name="T26" fmla="*/ 23 w 25"/>
                        <a:gd name="T27" fmla="*/ 73 h 159"/>
                        <a:gd name="T28" fmla="*/ 22 w 25"/>
                        <a:gd name="T29" fmla="*/ 78 h 159"/>
                        <a:gd name="T30" fmla="*/ 22 w 25"/>
                        <a:gd name="T31" fmla="*/ 82 h 159"/>
                        <a:gd name="T32" fmla="*/ 22 w 25"/>
                        <a:gd name="T33" fmla="*/ 87 h 159"/>
                        <a:gd name="T34" fmla="*/ 22 w 25"/>
                        <a:gd name="T35" fmla="*/ 91 h 159"/>
                        <a:gd name="T36" fmla="*/ 22 w 25"/>
                        <a:gd name="T37" fmla="*/ 95 h 159"/>
                        <a:gd name="T38" fmla="*/ 22 w 25"/>
                        <a:gd name="T39" fmla="*/ 100 h 159"/>
                        <a:gd name="T40" fmla="*/ 22 w 25"/>
                        <a:gd name="T41" fmla="*/ 105 h 159"/>
                        <a:gd name="T42" fmla="*/ 22 w 25"/>
                        <a:gd name="T43" fmla="*/ 109 h 159"/>
                        <a:gd name="T44" fmla="*/ 22 w 25"/>
                        <a:gd name="T45" fmla="*/ 114 h 159"/>
                        <a:gd name="T46" fmla="*/ 22 w 25"/>
                        <a:gd name="T47" fmla="*/ 119 h 159"/>
                        <a:gd name="T48" fmla="*/ 22 w 25"/>
                        <a:gd name="T49" fmla="*/ 123 h 159"/>
                        <a:gd name="T50" fmla="*/ 22 w 25"/>
                        <a:gd name="T51" fmla="*/ 128 h 159"/>
                        <a:gd name="T52" fmla="*/ 22 w 25"/>
                        <a:gd name="T53" fmla="*/ 133 h 159"/>
                        <a:gd name="T54" fmla="*/ 21 w 25"/>
                        <a:gd name="T55" fmla="*/ 137 h 159"/>
                        <a:gd name="T56" fmla="*/ 21 w 25"/>
                        <a:gd name="T57" fmla="*/ 142 h 159"/>
                        <a:gd name="T58" fmla="*/ 21 w 25"/>
                        <a:gd name="T59" fmla="*/ 146 h 159"/>
                        <a:gd name="T60" fmla="*/ 21 w 25"/>
                        <a:gd name="T61" fmla="*/ 151 h 159"/>
                        <a:gd name="T62" fmla="*/ 21 w 25"/>
                        <a:gd name="T63" fmla="*/ 156 h 159"/>
                        <a:gd name="T64" fmla="*/ 18 w 25"/>
                        <a:gd name="T65" fmla="*/ 156 h 159"/>
                        <a:gd name="T66" fmla="*/ 13 w 25"/>
                        <a:gd name="T67" fmla="*/ 153 h 159"/>
                        <a:gd name="T68" fmla="*/ 8 w 25"/>
                        <a:gd name="T69" fmla="*/ 150 h 159"/>
                        <a:gd name="T70" fmla="*/ 3 w 25"/>
                        <a:gd name="T71" fmla="*/ 146 h 159"/>
                        <a:gd name="T72" fmla="*/ 0 w 25"/>
                        <a:gd name="T73" fmla="*/ 142 h 159"/>
                        <a:gd name="T74" fmla="*/ 0 w 25"/>
                        <a:gd name="T75" fmla="*/ 138 h 159"/>
                        <a:gd name="T76" fmla="*/ 1 w 25"/>
                        <a:gd name="T77" fmla="*/ 133 h 159"/>
                        <a:gd name="T78" fmla="*/ 1 w 25"/>
                        <a:gd name="T79" fmla="*/ 128 h 159"/>
                        <a:gd name="T80" fmla="*/ 2 w 25"/>
                        <a:gd name="T81" fmla="*/ 123 h 159"/>
                        <a:gd name="T82" fmla="*/ 2 w 25"/>
                        <a:gd name="T83" fmla="*/ 119 h 159"/>
                        <a:gd name="T84" fmla="*/ 2 w 25"/>
                        <a:gd name="T85" fmla="*/ 114 h 159"/>
                        <a:gd name="T86" fmla="*/ 2 w 25"/>
                        <a:gd name="T87" fmla="*/ 110 h 159"/>
                        <a:gd name="T88" fmla="*/ 2 w 25"/>
                        <a:gd name="T89" fmla="*/ 105 h 159"/>
                        <a:gd name="T90" fmla="*/ 2 w 25"/>
                        <a:gd name="T91" fmla="*/ 101 h 159"/>
                        <a:gd name="T92" fmla="*/ 2 w 25"/>
                        <a:gd name="T93" fmla="*/ 96 h 159"/>
                        <a:gd name="T94" fmla="*/ 2 w 25"/>
                        <a:gd name="T95" fmla="*/ 91 h 159"/>
                        <a:gd name="T96" fmla="*/ 2 w 25"/>
                        <a:gd name="T97" fmla="*/ 87 h 159"/>
                        <a:gd name="T98" fmla="*/ 2 w 25"/>
                        <a:gd name="T99" fmla="*/ 82 h 159"/>
                        <a:gd name="T100" fmla="*/ 2 w 25"/>
                        <a:gd name="T101" fmla="*/ 78 h 159"/>
                        <a:gd name="T102" fmla="*/ 3 w 25"/>
                        <a:gd name="T103" fmla="*/ 73 h 159"/>
                        <a:gd name="T104" fmla="*/ 3 w 25"/>
                        <a:gd name="T105" fmla="*/ 66 h 159"/>
                        <a:gd name="T106" fmla="*/ 3 w 25"/>
                        <a:gd name="T107" fmla="*/ 57 h 159"/>
                        <a:gd name="T108" fmla="*/ 4 w 25"/>
                        <a:gd name="T109" fmla="*/ 49 h 159"/>
                        <a:gd name="T110" fmla="*/ 4 w 25"/>
                        <a:gd name="T111" fmla="*/ 40 h 159"/>
                        <a:gd name="T112" fmla="*/ 4 w 25"/>
                        <a:gd name="T113" fmla="*/ 31 h 159"/>
                        <a:gd name="T114" fmla="*/ 4 w 25"/>
                        <a:gd name="T115" fmla="*/ 22 h 159"/>
                        <a:gd name="T116" fmla="*/ 5 w 25"/>
                        <a:gd name="T117" fmla="*/ 13 h 159"/>
                        <a:gd name="T118" fmla="*/ 5 w 25"/>
                        <a:gd name="T119" fmla="*/ 4 h 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
                        <a:gd name="T181" fmla="*/ 0 h 159"/>
                        <a:gd name="T182" fmla="*/ 25 w 25"/>
                        <a:gd name="T183" fmla="*/ 159 h 1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 h="159">
                          <a:moveTo>
                            <a:pt x="5" y="0"/>
                          </a:moveTo>
                          <a:lnTo>
                            <a:pt x="7" y="2"/>
                          </a:lnTo>
                          <a:lnTo>
                            <a:pt x="10" y="3"/>
                          </a:lnTo>
                          <a:lnTo>
                            <a:pt x="12" y="5"/>
                          </a:lnTo>
                          <a:lnTo>
                            <a:pt x="14" y="6"/>
                          </a:lnTo>
                          <a:lnTo>
                            <a:pt x="17" y="8"/>
                          </a:lnTo>
                          <a:lnTo>
                            <a:pt x="19" y="10"/>
                          </a:lnTo>
                          <a:lnTo>
                            <a:pt x="22" y="11"/>
                          </a:lnTo>
                          <a:lnTo>
                            <a:pt x="24" y="13"/>
                          </a:lnTo>
                          <a:lnTo>
                            <a:pt x="24" y="17"/>
                          </a:lnTo>
                          <a:lnTo>
                            <a:pt x="24" y="22"/>
                          </a:lnTo>
                          <a:lnTo>
                            <a:pt x="24" y="27"/>
                          </a:lnTo>
                          <a:lnTo>
                            <a:pt x="24" y="31"/>
                          </a:lnTo>
                          <a:lnTo>
                            <a:pt x="24" y="35"/>
                          </a:lnTo>
                          <a:lnTo>
                            <a:pt x="24" y="40"/>
                          </a:lnTo>
                          <a:lnTo>
                            <a:pt x="24" y="44"/>
                          </a:lnTo>
                          <a:lnTo>
                            <a:pt x="24" y="49"/>
                          </a:lnTo>
                          <a:lnTo>
                            <a:pt x="24" y="51"/>
                          </a:lnTo>
                          <a:lnTo>
                            <a:pt x="24" y="53"/>
                          </a:lnTo>
                          <a:lnTo>
                            <a:pt x="24" y="55"/>
                          </a:lnTo>
                          <a:lnTo>
                            <a:pt x="23" y="57"/>
                          </a:lnTo>
                          <a:lnTo>
                            <a:pt x="23" y="60"/>
                          </a:lnTo>
                          <a:lnTo>
                            <a:pt x="23" y="62"/>
                          </a:lnTo>
                          <a:lnTo>
                            <a:pt x="23" y="64"/>
                          </a:lnTo>
                          <a:lnTo>
                            <a:pt x="23" y="66"/>
                          </a:lnTo>
                          <a:lnTo>
                            <a:pt x="23" y="68"/>
                          </a:lnTo>
                          <a:lnTo>
                            <a:pt x="23" y="71"/>
                          </a:lnTo>
                          <a:lnTo>
                            <a:pt x="23" y="73"/>
                          </a:lnTo>
                          <a:lnTo>
                            <a:pt x="22" y="75"/>
                          </a:lnTo>
                          <a:lnTo>
                            <a:pt x="22" y="78"/>
                          </a:lnTo>
                          <a:lnTo>
                            <a:pt x="22" y="80"/>
                          </a:lnTo>
                          <a:lnTo>
                            <a:pt x="22" y="82"/>
                          </a:lnTo>
                          <a:lnTo>
                            <a:pt x="22" y="84"/>
                          </a:lnTo>
                          <a:lnTo>
                            <a:pt x="22" y="87"/>
                          </a:lnTo>
                          <a:lnTo>
                            <a:pt x="22" y="89"/>
                          </a:lnTo>
                          <a:lnTo>
                            <a:pt x="22" y="91"/>
                          </a:lnTo>
                          <a:lnTo>
                            <a:pt x="22" y="93"/>
                          </a:lnTo>
                          <a:lnTo>
                            <a:pt x="22" y="95"/>
                          </a:lnTo>
                          <a:lnTo>
                            <a:pt x="22" y="98"/>
                          </a:lnTo>
                          <a:lnTo>
                            <a:pt x="22" y="100"/>
                          </a:lnTo>
                          <a:lnTo>
                            <a:pt x="22" y="103"/>
                          </a:lnTo>
                          <a:lnTo>
                            <a:pt x="22" y="105"/>
                          </a:lnTo>
                          <a:lnTo>
                            <a:pt x="22" y="107"/>
                          </a:lnTo>
                          <a:lnTo>
                            <a:pt x="22" y="109"/>
                          </a:lnTo>
                          <a:lnTo>
                            <a:pt x="22" y="112"/>
                          </a:lnTo>
                          <a:lnTo>
                            <a:pt x="22" y="114"/>
                          </a:lnTo>
                          <a:lnTo>
                            <a:pt x="22" y="117"/>
                          </a:lnTo>
                          <a:lnTo>
                            <a:pt x="22" y="119"/>
                          </a:lnTo>
                          <a:lnTo>
                            <a:pt x="22" y="121"/>
                          </a:lnTo>
                          <a:lnTo>
                            <a:pt x="22" y="123"/>
                          </a:lnTo>
                          <a:lnTo>
                            <a:pt x="22" y="125"/>
                          </a:lnTo>
                          <a:lnTo>
                            <a:pt x="22" y="128"/>
                          </a:lnTo>
                          <a:lnTo>
                            <a:pt x="22" y="130"/>
                          </a:lnTo>
                          <a:lnTo>
                            <a:pt x="22" y="133"/>
                          </a:lnTo>
                          <a:lnTo>
                            <a:pt x="22" y="135"/>
                          </a:lnTo>
                          <a:lnTo>
                            <a:pt x="21" y="137"/>
                          </a:lnTo>
                          <a:lnTo>
                            <a:pt x="21" y="139"/>
                          </a:lnTo>
                          <a:lnTo>
                            <a:pt x="21" y="142"/>
                          </a:lnTo>
                          <a:lnTo>
                            <a:pt x="21" y="144"/>
                          </a:lnTo>
                          <a:lnTo>
                            <a:pt x="21" y="146"/>
                          </a:lnTo>
                          <a:lnTo>
                            <a:pt x="21" y="149"/>
                          </a:lnTo>
                          <a:lnTo>
                            <a:pt x="21" y="151"/>
                          </a:lnTo>
                          <a:lnTo>
                            <a:pt x="21" y="153"/>
                          </a:lnTo>
                          <a:lnTo>
                            <a:pt x="21" y="156"/>
                          </a:lnTo>
                          <a:lnTo>
                            <a:pt x="21" y="158"/>
                          </a:lnTo>
                          <a:lnTo>
                            <a:pt x="18" y="156"/>
                          </a:lnTo>
                          <a:lnTo>
                            <a:pt x="15" y="155"/>
                          </a:lnTo>
                          <a:lnTo>
                            <a:pt x="13" y="153"/>
                          </a:lnTo>
                          <a:lnTo>
                            <a:pt x="11" y="151"/>
                          </a:lnTo>
                          <a:lnTo>
                            <a:pt x="8" y="150"/>
                          </a:lnTo>
                          <a:lnTo>
                            <a:pt x="5" y="148"/>
                          </a:lnTo>
                          <a:lnTo>
                            <a:pt x="3" y="146"/>
                          </a:lnTo>
                          <a:lnTo>
                            <a:pt x="0" y="145"/>
                          </a:lnTo>
                          <a:lnTo>
                            <a:pt x="0" y="142"/>
                          </a:lnTo>
                          <a:lnTo>
                            <a:pt x="0" y="140"/>
                          </a:lnTo>
                          <a:lnTo>
                            <a:pt x="0" y="138"/>
                          </a:lnTo>
                          <a:lnTo>
                            <a:pt x="1" y="135"/>
                          </a:lnTo>
                          <a:lnTo>
                            <a:pt x="1" y="133"/>
                          </a:lnTo>
                          <a:lnTo>
                            <a:pt x="1" y="131"/>
                          </a:lnTo>
                          <a:lnTo>
                            <a:pt x="1" y="128"/>
                          </a:lnTo>
                          <a:lnTo>
                            <a:pt x="1" y="126"/>
                          </a:lnTo>
                          <a:lnTo>
                            <a:pt x="2" y="123"/>
                          </a:lnTo>
                          <a:lnTo>
                            <a:pt x="2" y="121"/>
                          </a:lnTo>
                          <a:lnTo>
                            <a:pt x="2" y="119"/>
                          </a:lnTo>
                          <a:lnTo>
                            <a:pt x="2" y="117"/>
                          </a:lnTo>
                          <a:lnTo>
                            <a:pt x="2" y="114"/>
                          </a:lnTo>
                          <a:lnTo>
                            <a:pt x="2" y="112"/>
                          </a:lnTo>
                          <a:lnTo>
                            <a:pt x="2" y="110"/>
                          </a:lnTo>
                          <a:lnTo>
                            <a:pt x="2" y="107"/>
                          </a:lnTo>
                          <a:lnTo>
                            <a:pt x="2" y="105"/>
                          </a:lnTo>
                          <a:lnTo>
                            <a:pt x="2" y="103"/>
                          </a:lnTo>
                          <a:lnTo>
                            <a:pt x="2" y="101"/>
                          </a:lnTo>
                          <a:lnTo>
                            <a:pt x="2" y="98"/>
                          </a:lnTo>
                          <a:lnTo>
                            <a:pt x="2" y="96"/>
                          </a:lnTo>
                          <a:lnTo>
                            <a:pt x="2" y="94"/>
                          </a:lnTo>
                          <a:lnTo>
                            <a:pt x="2" y="91"/>
                          </a:lnTo>
                          <a:lnTo>
                            <a:pt x="2" y="89"/>
                          </a:lnTo>
                          <a:lnTo>
                            <a:pt x="2" y="87"/>
                          </a:lnTo>
                          <a:lnTo>
                            <a:pt x="2" y="84"/>
                          </a:lnTo>
                          <a:lnTo>
                            <a:pt x="2" y="82"/>
                          </a:lnTo>
                          <a:lnTo>
                            <a:pt x="2" y="80"/>
                          </a:lnTo>
                          <a:lnTo>
                            <a:pt x="2" y="78"/>
                          </a:lnTo>
                          <a:lnTo>
                            <a:pt x="2" y="75"/>
                          </a:lnTo>
                          <a:lnTo>
                            <a:pt x="3" y="73"/>
                          </a:lnTo>
                          <a:lnTo>
                            <a:pt x="3" y="71"/>
                          </a:lnTo>
                          <a:lnTo>
                            <a:pt x="3" y="66"/>
                          </a:lnTo>
                          <a:lnTo>
                            <a:pt x="3" y="62"/>
                          </a:lnTo>
                          <a:lnTo>
                            <a:pt x="3" y="57"/>
                          </a:lnTo>
                          <a:lnTo>
                            <a:pt x="3" y="53"/>
                          </a:lnTo>
                          <a:lnTo>
                            <a:pt x="4" y="49"/>
                          </a:lnTo>
                          <a:lnTo>
                            <a:pt x="4" y="44"/>
                          </a:lnTo>
                          <a:lnTo>
                            <a:pt x="4" y="40"/>
                          </a:lnTo>
                          <a:lnTo>
                            <a:pt x="4" y="35"/>
                          </a:lnTo>
                          <a:lnTo>
                            <a:pt x="4" y="31"/>
                          </a:lnTo>
                          <a:lnTo>
                            <a:pt x="4" y="27"/>
                          </a:lnTo>
                          <a:lnTo>
                            <a:pt x="4" y="22"/>
                          </a:lnTo>
                          <a:lnTo>
                            <a:pt x="4" y="17"/>
                          </a:lnTo>
                          <a:lnTo>
                            <a:pt x="5" y="13"/>
                          </a:lnTo>
                          <a:lnTo>
                            <a:pt x="5" y="9"/>
                          </a:lnTo>
                          <a:lnTo>
                            <a:pt x="5" y="4"/>
                          </a:lnTo>
                          <a:lnTo>
                            <a:pt x="5"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66" name="Freeform 122"/>
                    <p:cNvSpPr>
                      <a:spLocks/>
                    </p:cNvSpPr>
                    <p:nvPr/>
                  </p:nvSpPr>
                  <p:spPr bwMode="auto">
                    <a:xfrm>
                      <a:off x="2176" y="2216"/>
                      <a:ext cx="24" cy="159"/>
                    </a:xfrm>
                    <a:custGeom>
                      <a:avLst/>
                      <a:gdLst>
                        <a:gd name="T0" fmla="*/ 8 w 24"/>
                        <a:gd name="T1" fmla="*/ 3 h 159"/>
                        <a:gd name="T2" fmla="*/ 15 w 24"/>
                        <a:gd name="T3" fmla="*/ 8 h 159"/>
                        <a:gd name="T4" fmla="*/ 23 w 24"/>
                        <a:gd name="T5" fmla="*/ 13 h 159"/>
                        <a:gd name="T6" fmla="*/ 23 w 24"/>
                        <a:gd name="T7" fmla="*/ 20 h 159"/>
                        <a:gd name="T8" fmla="*/ 23 w 24"/>
                        <a:gd name="T9" fmla="*/ 26 h 159"/>
                        <a:gd name="T10" fmla="*/ 23 w 24"/>
                        <a:gd name="T11" fmla="*/ 33 h 159"/>
                        <a:gd name="T12" fmla="*/ 23 w 24"/>
                        <a:gd name="T13" fmla="*/ 40 h 159"/>
                        <a:gd name="T14" fmla="*/ 23 w 24"/>
                        <a:gd name="T15" fmla="*/ 47 h 159"/>
                        <a:gd name="T16" fmla="*/ 23 w 24"/>
                        <a:gd name="T17" fmla="*/ 53 h 159"/>
                        <a:gd name="T18" fmla="*/ 22 w 24"/>
                        <a:gd name="T19" fmla="*/ 60 h 159"/>
                        <a:gd name="T20" fmla="*/ 22 w 24"/>
                        <a:gd name="T21" fmla="*/ 66 h 159"/>
                        <a:gd name="T22" fmla="*/ 22 w 24"/>
                        <a:gd name="T23" fmla="*/ 73 h 159"/>
                        <a:gd name="T24" fmla="*/ 22 w 24"/>
                        <a:gd name="T25" fmla="*/ 80 h 159"/>
                        <a:gd name="T26" fmla="*/ 22 w 24"/>
                        <a:gd name="T27" fmla="*/ 86 h 159"/>
                        <a:gd name="T28" fmla="*/ 22 w 24"/>
                        <a:gd name="T29" fmla="*/ 93 h 159"/>
                        <a:gd name="T30" fmla="*/ 21 w 24"/>
                        <a:gd name="T31" fmla="*/ 101 h 159"/>
                        <a:gd name="T32" fmla="*/ 21 w 24"/>
                        <a:gd name="T33" fmla="*/ 107 h 159"/>
                        <a:gd name="T34" fmla="*/ 21 w 24"/>
                        <a:gd name="T35" fmla="*/ 114 h 159"/>
                        <a:gd name="T36" fmla="*/ 21 w 24"/>
                        <a:gd name="T37" fmla="*/ 121 h 159"/>
                        <a:gd name="T38" fmla="*/ 21 w 24"/>
                        <a:gd name="T39" fmla="*/ 128 h 159"/>
                        <a:gd name="T40" fmla="*/ 21 w 24"/>
                        <a:gd name="T41" fmla="*/ 135 h 159"/>
                        <a:gd name="T42" fmla="*/ 20 w 24"/>
                        <a:gd name="T43" fmla="*/ 142 h 159"/>
                        <a:gd name="T44" fmla="*/ 20 w 24"/>
                        <a:gd name="T45" fmla="*/ 149 h 159"/>
                        <a:gd name="T46" fmla="*/ 20 w 24"/>
                        <a:gd name="T47" fmla="*/ 156 h 159"/>
                        <a:gd name="T48" fmla="*/ 15 w 24"/>
                        <a:gd name="T49" fmla="*/ 155 h 159"/>
                        <a:gd name="T50" fmla="*/ 7 w 24"/>
                        <a:gd name="T51" fmla="*/ 149 h 159"/>
                        <a:gd name="T52" fmla="*/ 0 w 24"/>
                        <a:gd name="T53" fmla="*/ 144 h 159"/>
                        <a:gd name="T54" fmla="*/ 0 w 24"/>
                        <a:gd name="T55" fmla="*/ 137 h 159"/>
                        <a:gd name="T56" fmla="*/ 0 w 24"/>
                        <a:gd name="T57" fmla="*/ 130 h 159"/>
                        <a:gd name="T58" fmla="*/ 1 w 24"/>
                        <a:gd name="T59" fmla="*/ 124 h 159"/>
                        <a:gd name="T60" fmla="*/ 1 w 24"/>
                        <a:gd name="T61" fmla="*/ 117 h 159"/>
                        <a:gd name="T62" fmla="*/ 1 w 24"/>
                        <a:gd name="T63" fmla="*/ 109 h 159"/>
                        <a:gd name="T64" fmla="*/ 1 w 24"/>
                        <a:gd name="T65" fmla="*/ 103 h 159"/>
                        <a:gd name="T66" fmla="*/ 1 w 24"/>
                        <a:gd name="T67" fmla="*/ 96 h 159"/>
                        <a:gd name="T68" fmla="*/ 1 w 24"/>
                        <a:gd name="T69" fmla="*/ 89 h 159"/>
                        <a:gd name="T70" fmla="*/ 2 w 24"/>
                        <a:gd name="T71" fmla="*/ 82 h 159"/>
                        <a:gd name="T72" fmla="*/ 2 w 24"/>
                        <a:gd name="T73" fmla="*/ 75 h 159"/>
                        <a:gd name="T74" fmla="*/ 2 w 24"/>
                        <a:gd name="T75" fmla="*/ 69 h 159"/>
                        <a:gd name="T76" fmla="*/ 2 w 24"/>
                        <a:gd name="T77" fmla="*/ 62 h 159"/>
                        <a:gd name="T78" fmla="*/ 2 w 24"/>
                        <a:gd name="T79" fmla="*/ 55 h 159"/>
                        <a:gd name="T80" fmla="*/ 2 w 24"/>
                        <a:gd name="T81" fmla="*/ 49 h 159"/>
                        <a:gd name="T82" fmla="*/ 2 w 24"/>
                        <a:gd name="T83" fmla="*/ 42 h 159"/>
                        <a:gd name="T84" fmla="*/ 3 w 24"/>
                        <a:gd name="T85" fmla="*/ 35 h 159"/>
                        <a:gd name="T86" fmla="*/ 3 w 24"/>
                        <a:gd name="T87" fmla="*/ 22 h 159"/>
                        <a:gd name="T88" fmla="*/ 3 w 24"/>
                        <a:gd name="T89" fmla="*/ 9 h 1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
                        <a:gd name="T136" fmla="*/ 0 h 159"/>
                        <a:gd name="T137" fmla="*/ 24 w 24"/>
                        <a:gd name="T138" fmla="*/ 159 h 1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 h="159">
                          <a:moveTo>
                            <a:pt x="3" y="0"/>
                          </a:moveTo>
                          <a:lnTo>
                            <a:pt x="5" y="2"/>
                          </a:lnTo>
                          <a:lnTo>
                            <a:pt x="8" y="3"/>
                          </a:lnTo>
                          <a:lnTo>
                            <a:pt x="10" y="5"/>
                          </a:lnTo>
                          <a:lnTo>
                            <a:pt x="13" y="6"/>
                          </a:lnTo>
                          <a:lnTo>
                            <a:pt x="15" y="8"/>
                          </a:lnTo>
                          <a:lnTo>
                            <a:pt x="18" y="10"/>
                          </a:lnTo>
                          <a:lnTo>
                            <a:pt x="20" y="12"/>
                          </a:lnTo>
                          <a:lnTo>
                            <a:pt x="23" y="13"/>
                          </a:lnTo>
                          <a:lnTo>
                            <a:pt x="23" y="16"/>
                          </a:lnTo>
                          <a:lnTo>
                            <a:pt x="23" y="18"/>
                          </a:lnTo>
                          <a:lnTo>
                            <a:pt x="23" y="20"/>
                          </a:lnTo>
                          <a:lnTo>
                            <a:pt x="23" y="22"/>
                          </a:lnTo>
                          <a:lnTo>
                            <a:pt x="23" y="24"/>
                          </a:lnTo>
                          <a:lnTo>
                            <a:pt x="23" y="26"/>
                          </a:lnTo>
                          <a:lnTo>
                            <a:pt x="23" y="28"/>
                          </a:lnTo>
                          <a:lnTo>
                            <a:pt x="23" y="31"/>
                          </a:lnTo>
                          <a:lnTo>
                            <a:pt x="23" y="33"/>
                          </a:lnTo>
                          <a:lnTo>
                            <a:pt x="23" y="35"/>
                          </a:lnTo>
                          <a:lnTo>
                            <a:pt x="23" y="38"/>
                          </a:lnTo>
                          <a:lnTo>
                            <a:pt x="23" y="40"/>
                          </a:lnTo>
                          <a:lnTo>
                            <a:pt x="23" y="42"/>
                          </a:lnTo>
                          <a:lnTo>
                            <a:pt x="23" y="44"/>
                          </a:lnTo>
                          <a:lnTo>
                            <a:pt x="23" y="47"/>
                          </a:lnTo>
                          <a:lnTo>
                            <a:pt x="23" y="49"/>
                          </a:lnTo>
                          <a:lnTo>
                            <a:pt x="23" y="51"/>
                          </a:lnTo>
                          <a:lnTo>
                            <a:pt x="23" y="53"/>
                          </a:lnTo>
                          <a:lnTo>
                            <a:pt x="22" y="55"/>
                          </a:lnTo>
                          <a:lnTo>
                            <a:pt x="22" y="57"/>
                          </a:lnTo>
                          <a:lnTo>
                            <a:pt x="22" y="60"/>
                          </a:lnTo>
                          <a:lnTo>
                            <a:pt x="22" y="62"/>
                          </a:lnTo>
                          <a:lnTo>
                            <a:pt x="22" y="64"/>
                          </a:lnTo>
                          <a:lnTo>
                            <a:pt x="22" y="66"/>
                          </a:lnTo>
                          <a:lnTo>
                            <a:pt x="22" y="69"/>
                          </a:lnTo>
                          <a:lnTo>
                            <a:pt x="22" y="71"/>
                          </a:lnTo>
                          <a:lnTo>
                            <a:pt x="22" y="73"/>
                          </a:lnTo>
                          <a:lnTo>
                            <a:pt x="22" y="75"/>
                          </a:lnTo>
                          <a:lnTo>
                            <a:pt x="22" y="78"/>
                          </a:lnTo>
                          <a:lnTo>
                            <a:pt x="22" y="80"/>
                          </a:lnTo>
                          <a:lnTo>
                            <a:pt x="22" y="82"/>
                          </a:lnTo>
                          <a:lnTo>
                            <a:pt x="22" y="84"/>
                          </a:lnTo>
                          <a:lnTo>
                            <a:pt x="22" y="86"/>
                          </a:lnTo>
                          <a:lnTo>
                            <a:pt x="22" y="89"/>
                          </a:lnTo>
                          <a:lnTo>
                            <a:pt x="22" y="91"/>
                          </a:lnTo>
                          <a:lnTo>
                            <a:pt x="22" y="93"/>
                          </a:lnTo>
                          <a:lnTo>
                            <a:pt x="22" y="96"/>
                          </a:lnTo>
                          <a:lnTo>
                            <a:pt x="22" y="98"/>
                          </a:lnTo>
                          <a:lnTo>
                            <a:pt x="21" y="101"/>
                          </a:lnTo>
                          <a:lnTo>
                            <a:pt x="21" y="103"/>
                          </a:lnTo>
                          <a:lnTo>
                            <a:pt x="21" y="105"/>
                          </a:lnTo>
                          <a:lnTo>
                            <a:pt x="21" y="107"/>
                          </a:lnTo>
                          <a:lnTo>
                            <a:pt x="21" y="109"/>
                          </a:lnTo>
                          <a:lnTo>
                            <a:pt x="21" y="112"/>
                          </a:lnTo>
                          <a:lnTo>
                            <a:pt x="21" y="114"/>
                          </a:lnTo>
                          <a:lnTo>
                            <a:pt x="21" y="117"/>
                          </a:lnTo>
                          <a:lnTo>
                            <a:pt x="21" y="119"/>
                          </a:lnTo>
                          <a:lnTo>
                            <a:pt x="21" y="121"/>
                          </a:lnTo>
                          <a:lnTo>
                            <a:pt x="21" y="123"/>
                          </a:lnTo>
                          <a:lnTo>
                            <a:pt x="21" y="126"/>
                          </a:lnTo>
                          <a:lnTo>
                            <a:pt x="21" y="128"/>
                          </a:lnTo>
                          <a:lnTo>
                            <a:pt x="21" y="130"/>
                          </a:lnTo>
                          <a:lnTo>
                            <a:pt x="21" y="132"/>
                          </a:lnTo>
                          <a:lnTo>
                            <a:pt x="21" y="135"/>
                          </a:lnTo>
                          <a:lnTo>
                            <a:pt x="21" y="137"/>
                          </a:lnTo>
                          <a:lnTo>
                            <a:pt x="21" y="140"/>
                          </a:lnTo>
                          <a:lnTo>
                            <a:pt x="20" y="142"/>
                          </a:lnTo>
                          <a:lnTo>
                            <a:pt x="20" y="144"/>
                          </a:lnTo>
                          <a:lnTo>
                            <a:pt x="20" y="147"/>
                          </a:lnTo>
                          <a:lnTo>
                            <a:pt x="20" y="149"/>
                          </a:lnTo>
                          <a:lnTo>
                            <a:pt x="20" y="151"/>
                          </a:lnTo>
                          <a:lnTo>
                            <a:pt x="20" y="153"/>
                          </a:lnTo>
                          <a:lnTo>
                            <a:pt x="20" y="156"/>
                          </a:lnTo>
                          <a:lnTo>
                            <a:pt x="20" y="158"/>
                          </a:lnTo>
                          <a:lnTo>
                            <a:pt x="18" y="156"/>
                          </a:lnTo>
                          <a:lnTo>
                            <a:pt x="15" y="155"/>
                          </a:lnTo>
                          <a:lnTo>
                            <a:pt x="13" y="153"/>
                          </a:lnTo>
                          <a:lnTo>
                            <a:pt x="10" y="151"/>
                          </a:lnTo>
                          <a:lnTo>
                            <a:pt x="7" y="149"/>
                          </a:lnTo>
                          <a:lnTo>
                            <a:pt x="5" y="148"/>
                          </a:lnTo>
                          <a:lnTo>
                            <a:pt x="3" y="146"/>
                          </a:lnTo>
                          <a:lnTo>
                            <a:pt x="0" y="144"/>
                          </a:lnTo>
                          <a:lnTo>
                            <a:pt x="0" y="142"/>
                          </a:lnTo>
                          <a:lnTo>
                            <a:pt x="0" y="140"/>
                          </a:lnTo>
                          <a:lnTo>
                            <a:pt x="0" y="137"/>
                          </a:lnTo>
                          <a:lnTo>
                            <a:pt x="0" y="135"/>
                          </a:lnTo>
                          <a:lnTo>
                            <a:pt x="0" y="133"/>
                          </a:lnTo>
                          <a:lnTo>
                            <a:pt x="0" y="130"/>
                          </a:lnTo>
                          <a:lnTo>
                            <a:pt x="0" y="128"/>
                          </a:lnTo>
                          <a:lnTo>
                            <a:pt x="0" y="126"/>
                          </a:lnTo>
                          <a:lnTo>
                            <a:pt x="1" y="124"/>
                          </a:lnTo>
                          <a:lnTo>
                            <a:pt x="1" y="121"/>
                          </a:lnTo>
                          <a:lnTo>
                            <a:pt x="1" y="119"/>
                          </a:lnTo>
                          <a:lnTo>
                            <a:pt x="1" y="117"/>
                          </a:lnTo>
                          <a:lnTo>
                            <a:pt x="1" y="114"/>
                          </a:lnTo>
                          <a:lnTo>
                            <a:pt x="1" y="112"/>
                          </a:lnTo>
                          <a:lnTo>
                            <a:pt x="1" y="109"/>
                          </a:lnTo>
                          <a:lnTo>
                            <a:pt x="1" y="107"/>
                          </a:lnTo>
                          <a:lnTo>
                            <a:pt x="1" y="105"/>
                          </a:lnTo>
                          <a:lnTo>
                            <a:pt x="1" y="103"/>
                          </a:lnTo>
                          <a:lnTo>
                            <a:pt x="1" y="101"/>
                          </a:lnTo>
                          <a:lnTo>
                            <a:pt x="1" y="98"/>
                          </a:lnTo>
                          <a:lnTo>
                            <a:pt x="1" y="96"/>
                          </a:lnTo>
                          <a:lnTo>
                            <a:pt x="1" y="94"/>
                          </a:lnTo>
                          <a:lnTo>
                            <a:pt x="1" y="91"/>
                          </a:lnTo>
                          <a:lnTo>
                            <a:pt x="1" y="89"/>
                          </a:lnTo>
                          <a:lnTo>
                            <a:pt x="1" y="87"/>
                          </a:lnTo>
                          <a:lnTo>
                            <a:pt x="2" y="85"/>
                          </a:lnTo>
                          <a:lnTo>
                            <a:pt x="2" y="82"/>
                          </a:lnTo>
                          <a:lnTo>
                            <a:pt x="2" y="80"/>
                          </a:lnTo>
                          <a:lnTo>
                            <a:pt x="2" y="78"/>
                          </a:lnTo>
                          <a:lnTo>
                            <a:pt x="2" y="75"/>
                          </a:lnTo>
                          <a:lnTo>
                            <a:pt x="2" y="73"/>
                          </a:lnTo>
                          <a:lnTo>
                            <a:pt x="2" y="71"/>
                          </a:lnTo>
                          <a:lnTo>
                            <a:pt x="2" y="69"/>
                          </a:lnTo>
                          <a:lnTo>
                            <a:pt x="2" y="67"/>
                          </a:lnTo>
                          <a:lnTo>
                            <a:pt x="2" y="64"/>
                          </a:lnTo>
                          <a:lnTo>
                            <a:pt x="2" y="62"/>
                          </a:lnTo>
                          <a:lnTo>
                            <a:pt x="2" y="60"/>
                          </a:lnTo>
                          <a:lnTo>
                            <a:pt x="2" y="57"/>
                          </a:lnTo>
                          <a:lnTo>
                            <a:pt x="2" y="55"/>
                          </a:lnTo>
                          <a:lnTo>
                            <a:pt x="2" y="53"/>
                          </a:lnTo>
                          <a:lnTo>
                            <a:pt x="2" y="51"/>
                          </a:lnTo>
                          <a:lnTo>
                            <a:pt x="2" y="49"/>
                          </a:lnTo>
                          <a:lnTo>
                            <a:pt x="2" y="47"/>
                          </a:lnTo>
                          <a:lnTo>
                            <a:pt x="2" y="44"/>
                          </a:lnTo>
                          <a:lnTo>
                            <a:pt x="2" y="42"/>
                          </a:lnTo>
                          <a:lnTo>
                            <a:pt x="3" y="40"/>
                          </a:lnTo>
                          <a:lnTo>
                            <a:pt x="3" y="37"/>
                          </a:lnTo>
                          <a:lnTo>
                            <a:pt x="3" y="35"/>
                          </a:lnTo>
                          <a:lnTo>
                            <a:pt x="3" y="31"/>
                          </a:lnTo>
                          <a:lnTo>
                            <a:pt x="3" y="27"/>
                          </a:lnTo>
                          <a:lnTo>
                            <a:pt x="3" y="22"/>
                          </a:lnTo>
                          <a:lnTo>
                            <a:pt x="3" y="18"/>
                          </a:lnTo>
                          <a:lnTo>
                            <a:pt x="3" y="13"/>
                          </a:lnTo>
                          <a:lnTo>
                            <a:pt x="3" y="9"/>
                          </a:lnTo>
                          <a:lnTo>
                            <a:pt x="3" y="5"/>
                          </a:lnTo>
                          <a:lnTo>
                            <a:pt x="3"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67" name="Freeform 123"/>
                    <p:cNvSpPr>
                      <a:spLocks/>
                    </p:cNvSpPr>
                    <p:nvPr/>
                  </p:nvSpPr>
                  <p:spPr bwMode="auto">
                    <a:xfrm>
                      <a:off x="2209" y="2234"/>
                      <a:ext cx="23" cy="161"/>
                    </a:xfrm>
                    <a:custGeom>
                      <a:avLst/>
                      <a:gdLst>
                        <a:gd name="T0" fmla="*/ 7 w 23"/>
                        <a:gd name="T1" fmla="*/ 4 h 161"/>
                        <a:gd name="T2" fmla="*/ 15 w 23"/>
                        <a:gd name="T3" fmla="*/ 8 h 161"/>
                        <a:gd name="T4" fmla="*/ 22 w 23"/>
                        <a:gd name="T5" fmla="*/ 13 h 161"/>
                        <a:gd name="T6" fmla="*/ 22 w 23"/>
                        <a:gd name="T7" fmla="*/ 20 h 161"/>
                        <a:gd name="T8" fmla="*/ 22 w 23"/>
                        <a:gd name="T9" fmla="*/ 27 h 161"/>
                        <a:gd name="T10" fmla="*/ 22 w 23"/>
                        <a:gd name="T11" fmla="*/ 34 h 161"/>
                        <a:gd name="T12" fmla="*/ 22 w 23"/>
                        <a:gd name="T13" fmla="*/ 40 h 161"/>
                        <a:gd name="T14" fmla="*/ 22 w 23"/>
                        <a:gd name="T15" fmla="*/ 47 h 161"/>
                        <a:gd name="T16" fmla="*/ 22 w 23"/>
                        <a:gd name="T17" fmla="*/ 54 h 161"/>
                        <a:gd name="T18" fmla="*/ 22 w 23"/>
                        <a:gd name="T19" fmla="*/ 60 h 161"/>
                        <a:gd name="T20" fmla="*/ 22 w 23"/>
                        <a:gd name="T21" fmla="*/ 67 h 161"/>
                        <a:gd name="T22" fmla="*/ 22 w 23"/>
                        <a:gd name="T23" fmla="*/ 74 h 161"/>
                        <a:gd name="T24" fmla="*/ 22 w 23"/>
                        <a:gd name="T25" fmla="*/ 81 h 161"/>
                        <a:gd name="T26" fmla="*/ 22 w 23"/>
                        <a:gd name="T27" fmla="*/ 87 h 161"/>
                        <a:gd name="T28" fmla="*/ 22 w 23"/>
                        <a:gd name="T29" fmla="*/ 94 h 161"/>
                        <a:gd name="T30" fmla="*/ 22 w 23"/>
                        <a:gd name="T31" fmla="*/ 102 h 161"/>
                        <a:gd name="T32" fmla="*/ 21 w 23"/>
                        <a:gd name="T33" fmla="*/ 109 h 161"/>
                        <a:gd name="T34" fmla="*/ 21 w 23"/>
                        <a:gd name="T35" fmla="*/ 116 h 161"/>
                        <a:gd name="T36" fmla="*/ 21 w 23"/>
                        <a:gd name="T37" fmla="*/ 123 h 161"/>
                        <a:gd name="T38" fmla="*/ 21 w 23"/>
                        <a:gd name="T39" fmla="*/ 129 h 161"/>
                        <a:gd name="T40" fmla="*/ 21 w 23"/>
                        <a:gd name="T41" fmla="*/ 136 h 161"/>
                        <a:gd name="T42" fmla="*/ 21 w 23"/>
                        <a:gd name="T43" fmla="*/ 144 h 161"/>
                        <a:gd name="T44" fmla="*/ 21 w 23"/>
                        <a:gd name="T45" fmla="*/ 151 h 161"/>
                        <a:gd name="T46" fmla="*/ 21 w 23"/>
                        <a:gd name="T47" fmla="*/ 157 h 161"/>
                        <a:gd name="T48" fmla="*/ 16 w 23"/>
                        <a:gd name="T49" fmla="*/ 157 h 161"/>
                        <a:gd name="T50" fmla="*/ 8 w 23"/>
                        <a:gd name="T51" fmla="*/ 151 h 161"/>
                        <a:gd name="T52" fmla="*/ 0 w 23"/>
                        <a:gd name="T53" fmla="*/ 146 h 161"/>
                        <a:gd name="T54" fmla="*/ 0 w 23"/>
                        <a:gd name="T55" fmla="*/ 139 h 161"/>
                        <a:gd name="T56" fmla="*/ 1 w 23"/>
                        <a:gd name="T57" fmla="*/ 132 h 161"/>
                        <a:gd name="T58" fmla="*/ 1 w 23"/>
                        <a:gd name="T59" fmla="*/ 125 h 161"/>
                        <a:gd name="T60" fmla="*/ 1 w 23"/>
                        <a:gd name="T61" fmla="*/ 118 h 161"/>
                        <a:gd name="T62" fmla="*/ 1 w 23"/>
                        <a:gd name="T63" fmla="*/ 111 h 161"/>
                        <a:gd name="T64" fmla="*/ 1 w 23"/>
                        <a:gd name="T65" fmla="*/ 104 h 161"/>
                        <a:gd name="T66" fmla="*/ 1 w 23"/>
                        <a:gd name="T67" fmla="*/ 97 h 161"/>
                        <a:gd name="T68" fmla="*/ 2 w 23"/>
                        <a:gd name="T69" fmla="*/ 90 h 161"/>
                        <a:gd name="T70" fmla="*/ 2 w 23"/>
                        <a:gd name="T71" fmla="*/ 83 h 161"/>
                        <a:gd name="T72" fmla="*/ 2 w 23"/>
                        <a:gd name="T73" fmla="*/ 76 h 161"/>
                        <a:gd name="T74" fmla="*/ 2 w 23"/>
                        <a:gd name="T75" fmla="*/ 70 h 161"/>
                        <a:gd name="T76" fmla="*/ 2 w 23"/>
                        <a:gd name="T77" fmla="*/ 63 h 161"/>
                        <a:gd name="T78" fmla="*/ 2 w 23"/>
                        <a:gd name="T79" fmla="*/ 56 h 161"/>
                        <a:gd name="T80" fmla="*/ 2 w 23"/>
                        <a:gd name="T81" fmla="*/ 49 h 161"/>
                        <a:gd name="T82" fmla="*/ 2 w 23"/>
                        <a:gd name="T83" fmla="*/ 43 h 161"/>
                        <a:gd name="T84" fmla="*/ 2 w 23"/>
                        <a:gd name="T85" fmla="*/ 36 h 161"/>
                        <a:gd name="T86" fmla="*/ 2 w 23"/>
                        <a:gd name="T87" fmla="*/ 29 h 161"/>
                        <a:gd name="T88" fmla="*/ 2 w 23"/>
                        <a:gd name="T89" fmla="*/ 23 h 161"/>
                        <a:gd name="T90" fmla="*/ 3 w 23"/>
                        <a:gd name="T91" fmla="*/ 16 h 161"/>
                        <a:gd name="T92" fmla="*/ 3 w 23"/>
                        <a:gd name="T93" fmla="*/ 9 h 161"/>
                        <a:gd name="T94" fmla="*/ 3 w 23"/>
                        <a:gd name="T95" fmla="*/ 2 h 1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
                        <a:gd name="T145" fmla="*/ 0 h 161"/>
                        <a:gd name="T146" fmla="*/ 23 w 23"/>
                        <a:gd name="T147" fmla="*/ 161 h 1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 h="161">
                          <a:moveTo>
                            <a:pt x="3" y="0"/>
                          </a:moveTo>
                          <a:lnTo>
                            <a:pt x="5" y="2"/>
                          </a:lnTo>
                          <a:lnTo>
                            <a:pt x="7" y="4"/>
                          </a:lnTo>
                          <a:lnTo>
                            <a:pt x="10" y="5"/>
                          </a:lnTo>
                          <a:lnTo>
                            <a:pt x="12" y="7"/>
                          </a:lnTo>
                          <a:lnTo>
                            <a:pt x="15" y="8"/>
                          </a:lnTo>
                          <a:lnTo>
                            <a:pt x="17" y="10"/>
                          </a:lnTo>
                          <a:lnTo>
                            <a:pt x="20" y="12"/>
                          </a:lnTo>
                          <a:lnTo>
                            <a:pt x="22" y="13"/>
                          </a:lnTo>
                          <a:lnTo>
                            <a:pt x="22" y="16"/>
                          </a:lnTo>
                          <a:lnTo>
                            <a:pt x="22" y="18"/>
                          </a:lnTo>
                          <a:lnTo>
                            <a:pt x="22" y="20"/>
                          </a:lnTo>
                          <a:lnTo>
                            <a:pt x="22" y="22"/>
                          </a:lnTo>
                          <a:lnTo>
                            <a:pt x="22" y="25"/>
                          </a:lnTo>
                          <a:lnTo>
                            <a:pt x="22" y="27"/>
                          </a:lnTo>
                          <a:lnTo>
                            <a:pt x="22" y="29"/>
                          </a:lnTo>
                          <a:lnTo>
                            <a:pt x="22" y="31"/>
                          </a:lnTo>
                          <a:lnTo>
                            <a:pt x="22" y="34"/>
                          </a:lnTo>
                          <a:lnTo>
                            <a:pt x="22" y="36"/>
                          </a:lnTo>
                          <a:lnTo>
                            <a:pt x="22" y="38"/>
                          </a:lnTo>
                          <a:lnTo>
                            <a:pt x="22" y="40"/>
                          </a:lnTo>
                          <a:lnTo>
                            <a:pt x="22" y="43"/>
                          </a:lnTo>
                          <a:lnTo>
                            <a:pt x="22" y="45"/>
                          </a:lnTo>
                          <a:lnTo>
                            <a:pt x="22" y="47"/>
                          </a:lnTo>
                          <a:lnTo>
                            <a:pt x="22" y="49"/>
                          </a:lnTo>
                          <a:lnTo>
                            <a:pt x="22" y="52"/>
                          </a:lnTo>
                          <a:lnTo>
                            <a:pt x="22" y="54"/>
                          </a:lnTo>
                          <a:lnTo>
                            <a:pt x="22" y="56"/>
                          </a:lnTo>
                          <a:lnTo>
                            <a:pt x="22" y="58"/>
                          </a:lnTo>
                          <a:lnTo>
                            <a:pt x="22" y="60"/>
                          </a:lnTo>
                          <a:lnTo>
                            <a:pt x="22" y="63"/>
                          </a:lnTo>
                          <a:lnTo>
                            <a:pt x="22" y="65"/>
                          </a:lnTo>
                          <a:lnTo>
                            <a:pt x="22" y="67"/>
                          </a:lnTo>
                          <a:lnTo>
                            <a:pt x="22" y="69"/>
                          </a:lnTo>
                          <a:lnTo>
                            <a:pt x="22" y="72"/>
                          </a:lnTo>
                          <a:lnTo>
                            <a:pt x="22" y="74"/>
                          </a:lnTo>
                          <a:lnTo>
                            <a:pt x="22" y="76"/>
                          </a:lnTo>
                          <a:lnTo>
                            <a:pt x="22" y="79"/>
                          </a:lnTo>
                          <a:lnTo>
                            <a:pt x="22" y="81"/>
                          </a:lnTo>
                          <a:lnTo>
                            <a:pt x="22" y="83"/>
                          </a:lnTo>
                          <a:lnTo>
                            <a:pt x="22" y="85"/>
                          </a:lnTo>
                          <a:lnTo>
                            <a:pt x="22" y="87"/>
                          </a:lnTo>
                          <a:lnTo>
                            <a:pt x="22" y="90"/>
                          </a:lnTo>
                          <a:lnTo>
                            <a:pt x="22" y="92"/>
                          </a:lnTo>
                          <a:lnTo>
                            <a:pt x="22" y="94"/>
                          </a:lnTo>
                          <a:lnTo>
                            <a:pt x="22" y="97"/>
                          </a:lnTo>
                          <a:lnTo>
                            <a:pt x="22" y="99"/>
                          </a:lnTo>
                          <a:lnTo>
                            <a:pt x="22" y="102"/>
                          </a:lnTo>
                          <a:lnTo>
                            <a:pt x="21" y="104"/>
                          </a:lnTo>
                          <a:lnTo>
                            <a:pt x="21" y="106"/>
                          </a:lnTo>
                          <a:lnTo>
                            <a:pt x="21" y="109"/>
                          </a:lnTo>
                          <a:lnTo>
                            <a:pt x="21" y="111"/>
                          </a:lnTo>
                          <a:lnTo>
                            <a:pt x="21" y="113"/>
                          </a:lnTo>
                          <a:lnTo>
                            <a:pt x="21" y="116"/>
                          </a:lnTo>
                          <a:lnTo>
                            <a:pt x="21" y="118"/>
                          </a:lnTo>
                          <a:lnTo>
                            <a:pt x="21" y="121"/>
                          </a:lnTo>
                          <a:lnTo>
                            <a:pt x="21" y="123"/>
                          </a:lnTo>
                          <a:lnTo>
                            <a:pt x="21" y="125"/>
                          </a:lnTo>
                          <a:lnTo>
                            <a:pt x="21" y="127"/>
                          </a:lnTo>
                          <a:lnTo>
                            <a:pt x="21" y="129"/>
                          </a:lnTo>
                          <a:lnTo>
                            <a:pt x="21" y="132"/>
                          </a:lnTo>
                          <a:lnTo>
                            <a:pt x="21" y="134"/>
                          </a:lnTo>
                          <a:lnTo>
                            <a:pt x="21" y="136"/>
                          </a:lnTo>
                          <a:lnTo>
                            <a:pt x="21" y="139"/>
                          </a:lnTo>
                          <a:lnTo>
                            <a:pt x="21" y="141"/>
                          </a:lnTo>
                          <a:lnTo>
                            <a:pt x="21" y="144"/>
                          </a:lnTo>
                          <a:lnTo>
                            <a:pt x="21" y="146"/>
                          </a:lnTo>
                          <a:lnTo>
                            <a:pt x="21" y="148"/>
                          </a:lnTo>
                          <a:lnTo>
                            <a:pt x="21" y="151"/>
                          </a:lnTo>
                          <a:lnTo>
                            <a:pt x="21" y="153"/>
                          </a:lnTo>
                          <a:lnTo>
                            <a:pt x="21" y="155"/>
                          </a:lnTo>
                          <a:lnTo>
                            <a:pt x="21" y="157"/>
                          </a:lnTo>
                          <a:lnTo>
                            <a:pt x="21" y="160"/>
                          </a:lnTo>
                          <a:lnTo>
                            <a:pt x="18" y="158"/>
                          </a:lnTo>
                          <a:lnTo>
                            <a:pt x="16" y="157"/>
                          </a:lnTo>
                          <a:lnTo>
                            <a:pt x="13" y="155"/>
                          </a:lnTo>
                          <a:lnTo>
                            <a:pt x="10" y="153"/>
                          </a:lnTo>
                          <a:lnTo>
                            <a:pt x="8" y="151"/>
                          </a:lnTo>
                          <a:lnTo>
                            <a:pt x="5" y="149"/>
                          </a:lnTo>
                          <a:lnTo>
                            <a:pt x="3" y="147"/>
                          </a:lnTo>
                          <a:lnTo>
                            <a:pt x="0" y="146"/>
                          </a:lnTo>
                          <a:lnTo>
                            <a:pt x="0" y="144"/>
                          </a:lnTo>
                          <a:lnTo>
                            <a:pt x="0" y="141"/>
                          </a:lnTo>
                          <a:lnTo>
                            <a:pt x="0" y="139"/>
                          </a:lnTo>
                          <a:lnTo>
                            <a:pt x="0" y="136"/>
                          </a:lnTo>
                          <a:lnTo>
                            <a:pt x="1" y="134"/>
                          </a:lnTo>
                          <a:lnTo>
                            <a:pt x="1" y="132"/>
                          </a:lnTo>
                          <a:lnTo>
                            <a:pt x="1" y="129"/>
                          </a:lnTo>
                          <a:lnTo>
                            <a:pt x="1" y="127"/>
                          </a:lnTo>
                          <a:lnTo>
                            <a:pt x="1" y="125"/>
                          </a:lnTo>
                          <a:lnTo>
                            <a:pt x="1" y="122"/>
                          </a:lnTo>
                          <a:lnTo>
                            <a:pt x="1" y="120"/>
                          </a:lnTo>
                          <a:lnTo>
                            <a:pt x="1" y="118"/>
                          </a:lnTo>
                          <a:lnTo>
                            <a:pt x="1" y="115"/>
                          </a:lnTo>
                          <a:lnTo>
                            <a:pt x="1" y="113"/>
                          </a:lnTo>
                          <a:lnTo>
                            <a:pt x="1" y="111"/>
                          </a:lnTo>
                          <a:lnTo>
                            <a:pt x="1" y="109"/>
                          </a:lnTo>
                          <a:lnTo>
                            <a:pt x="1" y="106"/>
                          </a:lnTo>
                          <a:lnTo>
                            <a:pt x="1" y="104"/>
                          </a:lnTo>
                          <a:lnTo>
                            <a:pt x="1" y="102"/>
                          </a:lnTo>
                          <a:lnTo>
                            <a:pt x="1" y="100"/>
                          </a:lnTo>
                          <a:lnTo>
                            <a:pt x="1" y="97"/>
                          </a:lnTo>
                          <a:lnTo>
                            <a:pt x="1" y="95"/>
                          </a:lnTo>
                          <a:lnTo>
                            <a:pt x="1" y="93"/>
                          </a:lnTo>
                          <a:lnTo>
                            <a:pt x="2" y="90"/>
                          </a:lnTo>
                          <a:lnTo>
                            <a:pt x="2" y="88"/>
                          </a:lnTo>
                          <a:lnTo>
                            <a:pt x="2" y="86"/>
                          </a:lnTo>
                          <a:lnTo>
                            <a:pt x="2" y="83"/>
                          </a:lnTo>
                          <a:lnTo>
                            <a:pt x="2" y="81"/>
                          </a:lnTo>
                          <a:lnTo>
                            <a:pt x="2" y="79"/>
                          </a:lnTo>
                          <a:lnTo>
                            <a:pt x="2" y="76"/>
                          </a:lnTo>
                          <a:lnTo>
                            <a:pt x="2" y="74"/>
                          </a:lnTo>
                          <a:lnTo>
                            <a:pt x="2" y="72"/>
                          </a:lnTo>
                          <a:lnTo>
                            <a:pt x="2" y="70"/>
                          </a:lnTo>
                          <a:lnTo>
                            <a:pt x="2" y="67"/>
                          </a:lnTo>
                          <a:lnTo>
                            <a:pt x="2" y="65"/>
                          </a:lnTo>
                          <a:lnTo>
                            <a:pt x="2" y="63"/>
                          </a:lnTo>
                          <a:lnTo>
                            <a:pt x="2" y="60"/>
                          </a:lnTo>
                          <a:lnTo>
                            <a:pt x="2" y="58"/>
                          </a:lnTo>
                          <a:lnTo>
                            <a:pt x="2" y="56"/>
                          </a:lnTo>
                          <a:lnTo>
                            <a:pt x="2" y="54"/>
                          </a:lnTo>
                          <a:lnTo>
                            <a:pt x="2" y="52"/>
                          </a:lnTo>
                          <a:lnTo>
                            <a:pt x="2" y="49"/>
                          </a:lnTo>
                          <a:lnTo>
                            <a:pt x="2" y="47"/>
                          </a:lnTo>
                          <a:lnTo>
                            <a:pt x="2" y="45"/>
                          </a:lnTo>
                          <a:lnTo>
                            <a:pt x="2" y="43"/>
                          </a:lnTo>
                          <a:lnTo>
                            <a:pt x="2" y="40"/>
                          </a:lnTo>
                          <a:lnTo>
                            <a:pt x="2" y="38"/>
                          </a:lnTo>
                          <a:lnTo>
                            <a:pt x="2" y="36"/>
                          </a:lnTo>
                          <a:lnTo>
                            <a:pt x="2" y="34"/>
                          </a:lnTo>
                          <a:lnTo>
                            <a:pt x="2" y="31"/>
                          </a:lnTo>
                          <a:lnTo>
                            <a:pt x="2" y="29"/>
                          </a:lnTo>
                          <a:lnTo>
                            <a:pt x="2" y="27"/>
                          </a:lnTo>
                          <a:lnTo>
                            <a:pt x="2" y="25"/>
                          </a:lnTo>
                          <a:lnTo>
                            <a:pt x="2" y="23"/>
                          </a:lnTo>
                          <a:lnTo>
                            <a:pt x="2" y="21"/>
                          </a:lnTo>
                          <a:lnTo>
                            <a:pt x="3" y="18"/>
                          </a:lnTo>
                          <a:lnTo>
                            <a:pt x="3" y="16"/>
                          </a:lnTo>
                          <a:lnTo>
                            <a:pt x="3" y="13"/>
                          </a:lnTo>
                          <a:lnTo>
                            <a:pt x="3" y="11"/>
                          </a:lnTo>
                          <a:lnTo>
                            <a:pt x="3" y="9"/>
                          </a:lnTo>
                          <a:lnTo>
                            <a:pt x="3" y="7"/>
                          </a:lnTo>
                          <a:lnTo>
                            <a:pt x="3" y="5"/>
                          </a:lnTo>
                          <a:lnTo>
                            <a:pt x="3" y="2"/>
                          </a:lnTo>
                          <a:lnTo>
                            <a:pt x="3"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68" name="Freeform 124"/>
                    <p:cNvSpPr>
                      <a:spLocks/>
                    </p:cNvSpPr>
                    <p:nvPr/>
                  </p:nvSpPr>
                  <p:spPr bwMode="auto">
                    <a:xfrm>
                      <a:off x="2244" y="2256"/>
                      <a:ext cx="22" cy="161"/>
                    </a:xfrm>
                    <a:custGeom>
                      <a:avLst/>
                      <a:gdLst>
                        <a:gd name="T0" fmla="*/ 6 w 22"/>
                        <a:gd name="T1" fmla="*/ 3 h 161"/>
                        <a:gd name="T2" fmla="*/ 13 w 22"/>
                        <a:gd name="T3" fmla="*/ 8 h 161"/>
                        <a:gd name="T4" fmla="*/ 21 w 22"/>
                        <a:gd name="T5" fmla="*/ 13 h 161"/>
                        <a:gd name="T6" fmla="*/ 21 w 22"/>
                        <a:gd name="T7" fmla="*/ 20 h 161"/>
                        <a:gd name="T8" fmla="*/ 21 w 22"/>
                        <a:gd name="T9" fmla="*/ 27 h 161"/>
                        <a:gd name="T10" fmla="*/ 21 w 22"/>
                        <a:gd name="T11" fmla="*/ 34 h 161"/>
                        <a:gd name="T12" fmla="*/ 21 w 22"/>
                        <a:gd name="T13" fmla="*/ 40 h 161"/>
                        <a:gd name="T14" fmla="*/ 21 w 22"/>
                        <a:gd name="T15" fmla="*/ 47 h 161"/>
                        <a:gd name="T16" fmla="*/ 21 w 22"/>
                        <a:gd name="T17" fmla="*/ 54 h 161"/>
                        <a:gd name="T18" fmla="*/ 21 w 22"/>
                        <a:gd name="T19" fmla="*/ 60 h 161"/>
                        <a:gd name="T20" fmla="*/ 21 w 22"/>
                        <a:gd name="T21" fmla="*/ 67 h 161"/>
                        <a:gd name="T22" fmla="*/ 21 w 22"/>
                        <a:gd name="T23" fmla="*/ 74 h 161"/>
                        <a:gd name="T24" fmla="*/ 21 w 22"/>
                        <a:gd name="T25" fmla="*/ 81 h 161"/>
                        <a:gd name="T26" fmla="*/ 21 w 22"/>
                        <a:gd name="T27" fmla="*/ 88 h 161"/>
                        <a:gd name="T28" fmla="*/ 21 w 22"/>
                        <a:gd name="T29" fmla="*/ 95 h 161"/>
                        <a:gd name="T30" fmla="*/ 21 w 22"/>
                        <a:gd name="T31" fmla="*/ 102 h 161"/>
                        <a:gd name="T32" fmla="*/ 21 w 22"/>
                        <a:gd name="T33" fmla="*/ 109 h 161"/>
                        <a:gd name="T34" fmla="*/ 21 w 22"/>
                        <a:gd name="T35" fmla="*/ 116 h 161"/>
                        <a:gd name="T36" fmla="*/ 21 w 22"/>
                        <a:gd name="T37" fmla="*/ 122 h 161"/>
                        <a:gd name="T38" fmla="*/ 21 w 22"/>
                        <a:gd name="T39" fmla="*/ 129 h 161"/>
                        <a:gd name="T40" fmla="*/ 21 w 22"/>
                        <a:gd name="T41" fmla="*/ 137 h 161"/>
                        <a:gd name="T42" fmla="*/ 21 w 22"/>
                        <a:gd name="T43" fmla="*/ 144 h 161"/>
                        <a:gd name="T44" fmla="*/ 21 w 22"/>
                        <a:gd name="T45" fmla="*/ 151 h 161"/>
                        <a:gd name="T46" fmla="*/ 21 w 22"/>
                        <a:gd name="T47" fmla="*/ 158 h 161"/>
                        <a:gd name="T48" fmla="*/ 16 w 22"/>
                        <a:gd name="T49" fmla="*/ 157 h 161"/>
                        <a:gd name="T50" fmla="*/ 8 w 22"/>
                        <a:gd name="T51" fmla="*/ 152 h 161"/>
                        <a:gd name="T52" fmla="*/ 0 w 22"/>
                        <a:gd name="T53" fmla="*/ 147 h 161"/>
                        <a:gd name="T54" fmla="*/ 0 w 22"/>
                        <a:gd name="T55" fmla="*/ 139 h 161"/>
                        <a:gd name="T56" fmla="*/ 0 w 22"/>
                        <a:gd name="T57" fmla="*/ 132 h 161"/>
                        <a:gd name="T58" fmla="*/ 0 w 22"/>
                        <a:gd name="T59" fmla="*/ 125 h 161"/>
                        <a:gd name="T60" fmla="*/ 0 w 22"/>
                        <a:gd name="T61" fmla="*/ 118 h 161"/>
                        <a:gd name="T62" fmla="*/ 0 w 22"/>
                        <a:gd name="T63" fmla="*/ 111 h 161"/>
                        <a:gd name="T64" fmla="*/ 0 w 22"/>
                        <a:gd name="T65" fmla="*/ 104 h 161"/>
                        <a:gd name="T66" fmla="*/ 0 w 22"/>
                        <a:gd name="T67" fmla="*/ 98 h 161"/>
                        <a:gd name="T68" fmla="*/ 1 w 22"/>
                        <a:gd name="T69" fmla="*/ 90 h 161"/>
                        <a:gd name="T70" fmla="*/ 1 w 22"/>
                        <a:gd name="T71" fmla="*/ 83 h 161"/>
                        <a:gd name="T72" fmla="*/ 1 w 22"/>
                        <a:gd name="T73" fmla="*/ 77 h 161"/>
                        <a:gd name="T74" fmla="*/ 1 w 22"/>
                        <a:gd name="T75" fmla="*/ 70 h 161"/>
                        <a:gd name="T76" fmla="*/ 1 w 22"/>
                        <a:gd name="T77" fmla="*/ 63 h 161"/>
                        <a:gd name="T78" fmla="*/ 1 w 22"/>
                        <a:gd name="T79" fmla="*/ 56 h 161"/>
                        <a:gd name="T80" fmla="*/ 1 w 22"/>
                        <a:gd name="T81" fmla="*/ 49 h 161"/>
                        <a:gd name="T82" fmla="*/ 1 w 22"/>
                        <a:gd name="T83" fmla="*/ 42 h 161"/>
                        <a:gd name="T84" fmla="*/ 1 w 22"/>
                        <a:gd name="T85" fmla="*/ 36 h 161"/>
                        <a:gd name="T86" fmla="*/ 1 w 22"/>
                        <a:gd name="T87" fmla="*/ 29 h 161"/>
                        <a:gd name="T88" fmla="*/ 1 w 22"/>
                        <a:gd name="T89" fmla="*/ 23 h 161"/>
                        <a:gd name="T90" fmla="*/ 1 w 22"/>
                        <a:gd name="T91" fmla="*/ 15 h 161"/>
                        <a:gd name="T92" fmla="*/ 1 w 22"/>
                        <a:gd name="T93" fmla="*/ 9 h 161"/>
                        <a:gd name="T94" fmla="*/ 1 w 22"/>
                        <a:gd name="T95" fmla="*/ 2 h 1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
                        <a:gd name="T145" fmla="*/ 0 h 161"/>
                        <a:gd name="T146" fmla="*/ 22 w 22"/>
                        <a:gd name="T147" fmla="*/ 161 h 1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 h="161">
                          <a:moveTo>
                            <a:pt x="1" y="0"/>
                          </a:moveTo>
                          <a:lnTo>
                            <a:pt x="4" y="2"/>
                          </a:lnTo>
                          <a:lnTo>
                            <a:pt x="6" y="3"/>
                          </a:lnTo>
                          <a:lnTo>
                            <a:pt x="8" y="5"/>
                          </a:lnTo>
                          <a:lnTo>
                            <a:pt x="11" y="7"/>
                          </a:lnTo>
                          <a:lnTo>
                            <a:pt x="13" y="8"/>
                          </a:lnTo>
                          <a:lnTo>
                            <a:pt x="16" y="10"/>
                          </a:lnTo>
                          <a:lnTo>
                            <a:pt x="18" y="12"/>
                          </a:lnTo>
                          <a:lnTo>
                            <a:pt x="21" y="13"/>
                          </a:lnTo>
                          <a:lnTo>
                            <a:pt x="21" y="15"/>
                          </a:lnTo>
                          <a:lnTo>
                            <a:pt x="21" y="18"/>
                          </a:lnTo>
                          <a:lnTo>
                            <a:pt x="21" y="20"/>
                          </a:lnTo>
                          <a:lnTo>
                            <a:pt x="21" y="22"/>
                          </a:lnTo>
                          <a:lnTo>
                            <a:pt x="21" y="25"/>
                          </a:lnTo>
                          <a:lnTo>
                            <a:pt x="21" y="27"/>
                          </a:lnTo>
                          <a:lnTo>
                            <a:pt x="21" y="29"/>
                          </a:lnTo>
                          <a:lnTo>
                            <a:pt x="21" y="31"/>
                          </a:lnTo>
                          <a:lnTo>
                            <a:pt x="21" y="34"/>
                          </a:lnTo>
                          <a:lnTo>
                            <a:pt x="21" y="36"/>
                          </a:lnTo>
                          <a:lnTo>
                            <a:pt x="21" y="38"/>
                          </a:lnTo>
                          <a:lnTo>
                            <a:pt x="21" y="40"/>
                          </a:lnTo>
                          <a:lnTo>
                            <a:pt x="21" y="43"/>
                          </a:lnTo>
                          <a:lnTo>
                            <a:pt x="21" y="45"/>
                          </a:lnTo>
                          <a:lnTo>
                            <a:pt x="21" y="47"/>
                          </a:lnTo>
                          <a:lnTo>
                            <a:pt x="21" y="49"/>
                          </a:lnTo>
                          <a:lnTo>
                            <a:pt x="21" y="52"/>
                          </a:lnTo>
                          <a:lnTo>
                            <a:pt x="21" y="54"/>
                          </a:lnTo>
                          <a:lnTo>
                            <a:pt x="21" y="56"/>
                          </a:lnTo>
                          <a:lnTo>
                            <a:pt x="21" y="58"/>
                          </a:lnTo>
                          <a:lnTo>
                            <a:pt x="21" y="60"/>
                          </a:lnTo>
                          <a:lnTo>
                            <a:pt x="21" y="63"/>
                          </a:lnTo>
                          <a:lnTo>
                            <a:pt x="21" y="65"/>
                          </a:lnTo>
                          <a:lnTo>
                            <a:pt x="21" y="67"/>
                          </a:lnTo>
                          <a:lnTo>
                            <a:pt x="21" y="70"/>
                          </a:lnTo>
                          <a:lnTo>
                            <a:pt x="21" y="72"/>
                          </a:lnTo>
                          <a:lnTo>
                            <a:pt x="21" y="74"/>
                          </a:lnTo>
                          <a:lnTo>
                            <a:pt x="21" y="76"/>
                          </a:lnTo>
                          <a:lnTo>
                            <a:pt x="21" y="79"/>
                          </a:lnTo>
                          <a:lnTo>
                            <a:pt x="21" y="81"/>
                          </a:lnTo>
                          <a:lnTo>
                            <a:pt x="21" y="83"/>
                          </a:lnTo>
                          <a:lnTo>
                            <a:pt x="21" y="85"/>
                          </a:lnTo>
                          <a:lnTo>
                            <a:pt x="21" y="88"/>
                          </a:lnTo>
                          <a:lnTo>
                            <a:pt x="21" y="90"/>
                          </a:lnTo>
                          <a:lnTo>
                            <a:pt x="21" y="93"/>
                          </a:lnTo>
                          <a:lnTo>
                            <a:pt x="21" y="95"/>
                          </a:lnTo>
                          <a:lnTo>
                            <a:pt x="21" y="97"/>
                          </a:lnTo>
                          <a:lnTo>
                            <a:pt x="21" y="100"/>
                          </a:lnTo>
                          <a:lnTo>
                            <a:pt x="21" y="102"/>
                          </a:lnTo>
                          <a:lnTo>
                            <a:pt x="21" y="104"/>
                          </a:lnTo>
                          <a:lnTo>
                            <a:pt x="21" y="106"/>
                          </a:lnTo>
                          <a:lnTo>
                            <a:pt x="21" y="109"/>
                          </a:lnTo>
                          <a:lnTo>
                            <a:pt x="21" y="111"/>
                          </a:lnTo>
                          <a:lnTo>
                            <a:pt x="21" y="114"/>
                          </a:lnTo>
                          <a:lnTo>
                            <a:pt x="21" y="116"/>
                          </a:lnTo>
                          <a:lnTo>
                            <a:pt x="21" y="118"/>
                          </a:lnTo>
                          <a:lnTo>
                            <a:pt x="21" y="120"/>
                          </a:lnTo>
                          <a:lnTo>
                            <a:pt x="21" y="122"/>
                          </a:lnTo>
                          <a:lnTo>
                            <a:pt x="21" y="125"/>
                          </a:lnTo>
                          <a:lnTo>
                            <a:pt x="21" y="127"/>
                          </a:lnTo>
                          <a:lnTo>
                            <a:pt x="21" y="129"/>
                          </a:lnTo>
                          <a:lnTo>
                            <a:pt x="21" y="132"/>
                          </a:lnTo>
                          <a:lnTo>
                            <a:pt x="21" y="134"/>
                          </a:lnTo>
                          <a:lnTo>
                            <a:pt x="21" y="137"/>
                          </a:lnTo>
                          <a:lnTo>
                            <a:pt x="21" y="139"/>
                          </a:lnTo>
                          <a:lnTo>
                            <a:pt x="21" y="141"/>
                          </a:lnTo>
                          <a:lnTo>
                            <a:pt x="21" y="144"/>
                          </a:lnTo>
                          <a:lnTo>
                            <a:pt x="21" y="146"/>
                          </a:lnTo>
                          <a:lnTo>
                            <a:pt x="21" y="148"/>
                          </a:lnTo>
                          <a:lnTo>
                            <a:pt x="21" y="151"/>
                          </a:lnTo>
                          <a:lnTo>
                            <a:pt x="21" y="153"/>
                          </a:lnTo>
                          <a:lnTo>
                            <a:pt x="21" y="155"/>
                          </a:lnTo>
                          <a:lnTo>
                            <a:pt x="21" y="158"/>
                          </a:lnTo>
                          <a:lnTo>
                            <a:pt x="21" y="160"/>
                          </a:lnTo>
                          <a:lnTo>
                            <a:pt x="18" y="158"/>
                          </a:lnTo>
                          <a:lnTo>
                            <a:pt x="16" y="157"/>
                          </a:lnTo>
                          <a:lnTo>
                            <a:pt x="13" y="155"/>
                          </a:lnTo>
                          <a:lnTo>
                            <a:pt x="10" y="153"/>
                          </a:lnTo>
                          <a:lnTo>
                            <a:pt x="8" y="152"/>
                          </a:lnTo>
                          <a:lnTo>
                            <a:pt x="5" y="150"/>
                          </a:lnTo>
                          <a:lnTo>
                            <a:pt x="3" y="148"/>
                          </a:lnTo>
                          <a:lnTo>
                            <a:pt x="0" y="147"/>
                          </a:lnTo>
                          <a:lnTo>
                            <a:pt x="0" y="144"/>
                          </a:lnTo>
                          <a:lnTo>
                            <a:pt x="0" y="142"/>
                          </a:lnTo>
                          <a:lnTo>
                            <a:pt x="0" y="139"/>
                          </a:lnTo>
                          <a:lnTo>
                            <a:pt x="0" y="137"/>
                          </a:lnTo>
                          <a:lnTo>
                            <a:pt x="0" y="135"/>
                          </a:lnTo>
                          <a:lnTo>
                            <a:pt x="0" y="132"/>
                          </a:lnTo>
                          <a:lnTo>
                            <a:pt x="0" y="130"/>
                          </a:lnTo>
                          <a:lnTo>
                            <a:pt x="0" y="128"/>
                          </a:lnTo>
                          <a:lnTo>
                            <a:pt x="0" y="125"/>
                          </a:lnTo>
                          <a:lnTo>
                            <a:pt x="0" y="123"/>
                          </a:lnTo>
                          <a:lnTo>
                            <a:pt x="0" y="121"/>
                          </a:lnTo>
                          <a:lnTo>
                            <a:pt x="0" y="118"/>
                          </a:lnTo>
                          <a:lnTo>
                            <a:pt x="0" y="116"/>
                          </a:lnTo>
                          <a:lnTo>
                            <a:pt x="0" y="114"/>
                          </a:lnTo>
                          <a:lnTo>
                            <a:pt x="0" y="111"/>
                          </a:lnTo>
                          <a:lnTo>
                            <a:pt x="0" y="109"/>
                          </a:lnTo>
                          <a:lnTo>
                            <a:pt x="0" y="107"/>
                          </a:lnTo>
                          <a:lnTo>
                            <a:pt x="0" y="104"/>
                          </a:lnTo>
                          <a:lnTo>
                            <a:pt x="0" y="102"/>
                          </a:lnTo>
                          <a:lnTo>
                            <a:pt x="0" y="100"/>
                          </a:lnTo>
                          <a:lnTo>
                            <a:pt x="0" y="98"/>
                          </a:lnTo>
                          <a:lnTo>
                            <a:pt x="0" y="95"/>
                          </a:lnTo>
                          <a:lnTo>
                            <a:pt x="0" y="93"/>
                          </a:lnTo>
                          <a:lnTo>
                            <a:pt x="1" y="90"/>
                          </a:lnTo>
                          <a:lnTo>
                            <a:pt x="1" y="88"/>
                          </a:lnTo>
                          <a:lnTo>
                            <a:pt x="1" y="86"/>
                          </a:lnTo>
                          <a:lnTo>
                            <a:pt x="1" y="83"/>
                          </a:lnTo>
                          <a:lnTo>
                            <a:pt x="1" y="81"/>
                          </a:lnTo>
                          <a:lnTo>
                            <a:pt x="1" y="79"/>
                          </a:lnTo>
                          <a:lnTo>
                            <a:pt x="1" y="77"/>
                          </a:lnTo>
                          <a:lnTo>
                            <a:pt x="1" y="74"/>
                          </a:lnTo>
                          <a:lnTo>
                            <a:pt x="1" y="72"/>
                          </a:lnTo>
                          <a:lnTo>
                            <a:pt x="1" y="70"/>
                          </a:lnTo>
                          <a:lnTo>
                            <a:pt x="1" y="67"/>
                          </a:lnTo>
                          <a:lnTo>
                            <a:pt x="1" y="65"/>
                          </a:lnTo>
                          <a:lnTo>
                            <a:pt x="1" y="63"/>
                          </a:lnTo>
                          <a:lnTo>
                            <a:pt x="1" y="60"/>
                          </a:lnTo>
                          <a:lnTo>
                            <a:pt x="1" y="58"/>
                          </a:lnTo>
                          <a:lnTo>
                            <a:pt x="1" y="56"/>
                          </a:lnTo>
                          <a:lnTo>
                            <a:pt x="1" y="54"/>
                          </a:lnTo>
                          <a:lnTo>
                            <a:pt x="1" y="52"/>
                          </a:lnTo>
                          <a:lnTo>
                            <a:pt x="1" y="49"/>
                          </a:lnTo>
                          <a:lnTo>
                            <a:pt x="1" y="47"/>
                          </a:lnTo>
                          <a:lnTo>
                            <a:pt x="1" y="45"/>
                          </a:lnTo>
                          <a:lnTo>
                            <a:pt x="1" y="42"/>
                          </a:lnTo>
                          <a:lnTo>
                            <a:pt x="1" y="40"/>
                          </a:lnTo>
                          <a:lnTo>
                            <a:pt x="1" y="38"/>
                          </a:lnTo>
                          <a:lnTo>
                            <a:pt x="1" y="36"/>
                          </a:lnTo>
                          <a:lnTo>
                            <a:pt x="1" y="34"/>
                          </a:lnTo>
                          <a:lnTo>
                            <a:pt x="1" y="31"/>
                          </a:lnTo>
                          <a:lnTo>
                            <a:pt x="1" y="29"/>
                          </a:lnTo>
                          <a:lnTo>
                            <a:pt x="1" y="27"/>
                          </a:lnTo>
                          <a:lnTo>
                            <a:pt x="1" y="25"/>
                          </a:lnTo>
                          <a:lnTo>
                            <a:pt x="1" y="23"/>
                          </a:lnTo>
                          <a:lnTo>
                            <a:pt x="1" y="20"/>
                          </a:lnTo>
                          <a:lnTo>
                            <a:pt x="1" y="18"/>
                          </a:lnTo>
                          <a:lnTo>
                            <a:pt x="1" y="15"/>
                          </a:lnTo>
                          <a:lnTo>
                            <a:pt x="1" y="13"/>
                          </a:lnTo>
                          <a:lnTo>
                            <a:pt x="1" y="11"/>
                          </a:lnTo>
                          <a:lnTo>
                            <a:pt x="1" y="9"/>
                          </a:lnTo>
                          <a:lnTo>
                            <a:pt x="1" y="7"/>
                          </a:lnTo>
                          <a:lnTo>
                            <a:pt x="1" y="5"/>
                          </a:lnTo>
                          <a:lnTo>
                            <a:pt x="1" y="2"/>
                          </a:lnTo>
                          <a:lnTo>
                            <a:pt x="1"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69" name="Freeform 125"/>
                    <p:cNvSpPr>
                      <a:spLocks/>
                    </p:cNvSpPr>
                    <p:nvPr/>
                  </p:nvSpPr>
                  <p:spPr bwMode="auto">
                    <a:xfrm>
                      <a:off x="2278" y="2275"/>
                      <a:ext cx="22" cy="164"/>
                    </a:xfrm>
                    <a:custGeom>
                      <a:avLst/>
                      <a:gdLst>
                        <a:gd name="T0" fmla="*/ 5 w 22"/>
                        <a:gd name="T1" fmla="*/ 3 h 164"/>
                        <a:gd name="T2" fmla="*/ 13 w 22"/>
                        <a:gd name="T3" fmla="*/ 8 h 164"/>
                        <a:gd name="T4" fmla="*/ 21 w 22"/>
                        <a:gd name="T5" fmla="*/ 14 h 164"/>
                        <a:gd name="T6" fmla="*/ 21 w 22"/>
                        <a:gd name="T7" fmla="*/ 21 h 164"/>
                        <a:gd name="T8" fmla="*/ 21 w 22"/>
                        <a:gd name="T9" fmla="*/ 27 h 164"/>
                        <a:gd name="T10" fmla="*/ 21 w 22"/>
                        <a:gd name="T11" fmla="*/ 35 h 164"/>
                        <a:gd name="T12" fmla="*/ 21 w 22"/>
                        <a:gd name="T13" fmla="*/ 41 h 164"/>
                        <a:gd name="T14" fmla="*/ 21 w 22"/>
                        <a:gd name="T15" fmla="*/ 48 h 164"/>
                        <a:gd name="T16" fmla="*/ 21 w 22"/>
                        <a:gd name="T17" fmla="*/ 55 h 164"/>
                        <a:gd name="T18" fmla="*/ 21 w 22"/>
                        <a:gd name="T19" fmla="*/ 62 h 164"/>
                        <a:gd name="T20" fmla="*/ 21 w 22"/>
                        <a:gd name="T21" fmla="*/ 68 h 164"/>
                        <a:gd name="T22" fmla="*/ 21 w 22"/>
                        <a:gd name="T23" fmla="*/ 76 h 164"/>
                        <a:gd name="T24" fmla="*/ 21 w 22"/>
                        <a:gd name="T25" fmla="*/ 83 h 164"/>
                        <a:gd name="T26" fmla="*/ 21 w 22"/>
                        <a:gd name="T27" fmla="*/ 90 h 164"/>
                        <a:gd name="T28" fmla="*/ 21 w 22"/>
                        <a:gd name="T29" fmla="*/ 97 h 164"/>
                        <a:gd name="T30" fmla="*/ 21 w 22"/>
                        <a:gd name="T31" fmla="*/ 103 h 164"/>
                        <a:gd name="T32" fmla="*/ 21 w 22"/>
                        <a:gd name="T33" fmla="*/ 111 h 164"/>
                        <a:gd name="T34" fmla="*/ 21 w 22"/>
                        <a:gd name="T35" fmla="*/ 118 h 164"/>
                        <a:gd name="T36" fmla="*/ 21 w 22"/>
                        <a:gd name="T37" fmla="*/ 125 h 164"/>
                        <a:gd name="T38" fmla="*/ 21 w 22"/>
                        <a:gd name="T39" fmla="*/ 132 h 164"/>
                        <a:gd name="T40" fmla="*/ 21 w 22"/>
                        <a:gd name="T41" fmla="*/ 139 h 164"/>
                        <a:gd name="T42" fmla="*/ 21 w 22"/>
                        <a:gd name="T43" fmla="*/ 146 h 164"/>
                        <a:gd name="T44" fmla="*/ 21 w 22"/>
                        <a:gd name="T45" fmla="*/ 153 h 164"/>
                        <a:gd name="T46" fmla="*/ 21 w 22"/>
                        <a:gd name="T47" fmla="*/ 160 h 164"/>
                        <a:gd name="T48" fmla="*/ 15 w 22"/>
                        <a:gd name="T49" fmla="*/ 159 h 164"/>
                        <a:gd name="T50" fmla="*/ 8 w 22"/>
                        <a:gd name="T51" fmla="*/ 154 h 164"/>
                        <a:gd name="T52" fmla="*/ 0 w 22"/>
                        <a:gd name="T53" fmla="*/ 149 h 164"/>
                        <a:gd name="T54" fmla="*/ 0 w 22"/>
                        <a:gd name="T55" fmla="*/ 141 h 164"/>
                        <a:gd name="T56" fmla="*/ 0 w 22"/>
                        <a:gd name="T57" fmla="*/ 134 h 164"/>
                        <a:gd name="T58" fmla="*/ 0 w 22"/>
                        <a:gd name="T59" fmla="*/ 128 h 164"/>
                        <a:gd name="T60" fmla="*/ 0 w 22"/>
                        <a:gd name="T61" fmla="*/ 120 h 164"/>
                        <a:gd name="T62" fmla="*/ 0 w 22"/>
                        <a:gd name="T63" fmla="*/ 113 h 164"/>
                        <a:gd name="T64" fmla="*/ 0 w 22"/>
                        <a:gd name="T65" fmla="*/ 106 h 164"/>
                        <a:gd name="T66" fmla="*/ 0 w 22"/>
                        <a:gd name="T67" fmla="*/ 99 h 164"/>
                        <a:gd name="T68" fmla="*/ 0 w 22"/>
                        <a:gd name="T69" fmla="*/ 92 h 164"/>
                        <a:gd name="T70" fmla="*/ 0 w 22"/>
                        <a:gd name="T71" fmla="*/ 84 h 164"/>
                        <a:gd name="T72" fmla="*/ 0 w 22"/>
                        <a:gd name="T73" fmla="*/ 77 h 164"/>
                        <a:gd name="T74" fmla="*/ 0 w 22"/>
                        <a:gd name="T75" fmla="*/ 71 h 164"/>
                        <a:gd name="T76" fmla="*/ 0 w 22"/>
                        <a:gd name="T77" fmla="*/ 64 h 164"/>
                        <a:gd name="T78" fmla="*/ 0 w 22"/>
                        <a:gd name="T79" fmla="*/ 57 h 164"/>
                        <a:gd name="T80" fmla="*/ 0 w 22"/>
                        <a:gd name="T81" fmla="*/ 50 h 164"/>
                        <a:gd name="T82" fmla="*/ 0 w 22"/>
                        <a:gd name="T83" fmla="*/ 43 h 164"/>
                        <a:gd name="T84" fmla="*/ 0 w 22"/>
                        <a:gd name="T85" fmla="*/ 36 h 164"/>
                        <a:gd name="T86" fmla="*/ 0 w 22"/>
                        <a:gd name="T87" fmla="*/ 30 h 164"/>
                        <a:gd name="T88" fmla="*/ 0 w 22"/>
                        <a:gd name="T89" fmla="*/ 23 h 164"/>
                        <a:gd name="T90" fmla="*/ 0 w 22"/>
                        <a:gd name="T91" fmla="*/ 16 h 164"/>
                        <a:gd name="T92" fmla="*/ 0 w 22"/>
                        <a:gd name="T93" fmla="*/ 9 h 164"/>
                        <a:gd name="T94" fmla="*/ 0 w 22"/>
                        <a:gd name="T95" fmla="*/ 3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
                        <a:gd name="T145" fmla="*/ 0 h 164"/>
                        <a:gd name="T146" fmla="*/ 22 w 22"/>
                        <a:gd name="T147" fmla="*/ 164 h 1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 h="164">
                          <a:moveTo>
                            <a:pt x="0" y="0"/>
                          </a:moveTo>
                          <a:lnTo>
                            <a:pt x="3" y="2"/>
                          </a:lnTo>
                          <a:lnTo>
                            <a:pt x="5" y="3"/>
                          </a:lnTo>
                          <a:lnTo>
                            <a:pt x="8" y="5"/>
                          </a:lnTo>
                          <a:lnTo>
                            <a:pt x="10" y="7"/>
                          </a:lnTo>
                          <a:lnTo>
                            <a:pt x="13" y="8"/>
                          </a:lnTo>
                          <a:lnTo>
                            <a:pt x="15" y="11"/>
                          </a:lnTo>
                          <a:lnTo>
                            <a:pt x="18" y="12"/>
                          </a:lnTo>
                          <a:lnTo>
                            <a:pt x="21" y="14"/>
                          </a:lnTo>
                          <a:lnTo>
                            <a:pt x="21" y="16"/>
                          </a:lnTo>
                          <a:lnTo>
                            <a:pt x="21" y="19"/>
                          </a:lnTo>
                          <a:lnTo>
                            <a:pt x="21" y="21"/>
                          </a:lnTo>
                          <a:lnTo>
                            <a:pt x="21" y="23"/>
                          </a:lnTo>
                          <a:lnTo>
                            <a:pt x="21" y="25"/>
                          </a:lnTo>
                          <a:lnTo>
                            <a:pt x="21" y="27"/>
                          </a:lnTo>
                          <a:lnTo>
                            <a:pt x="21" y="30"/>
                          </a:lnTo>
                          <a:lnTo>
                            <a:pt x="21" y="32"/>
                          </a:lnTo>
                          <a:lnTo>
                            <a:pt x="21" y="35"/>
                          </a:lnTo>
                          <a:lnTo>
                            <a:pt x="21" y="37"/>
                          </a:lnTo>
                          <a:lnTo>
                            <a:pt x="21" y="39"/>
                          </a:lnTo>
                          <a:lnTo>
                            <a:pt x="21" y="41"/>
                          </a:lnTo>
                          <a:lnTo>
                            <a:pt x="21" y="43"/>
                          </a:lnTo>
                          <a:lnTo>
                            <a:pt x="21" y="46"/>
                          </a:lnTo>
                          <a:lnTo>
                            <a:pt x="21" y="48"/>
                          </a:lnTo>
                          <a:lnTo>
                            <a:pt x="21" y="50"/>
                          </a:lnTo>
                          <a:lnTo>
                            <a:pt x="21" y="52"/>
                          </a:lnTo>
                          <a:lnTo>
                            <a:pt x="21" y="55"/>
                          </a:lnTo>
                          <a:lnTo>
                            <a:pt x="21" y="57"/>
                          </a:lnTo>
                          <a:lnTo>
                            <a:pt x="21" y="60"/>
                          </a:lnTo>
                          <a:lnTo>
                            <a:pt x="21" y="62"/>
                          </a:lnTo>
                          <a:lnTo>
                            <a:pt x="21" y="64"/>
                          </a:lnTo>
                          <a:lnTo>
                            <a:pt x="21" y="66"/>
                          </a:lnTo>
                          <a:lnTo>
                            <a:pt x="21" y="68"/>
                          </a:lnTo>
                          <a:lnTo>
                            <a:pt x="21" y="71"/>
                          </a:lnTo>
                          <a:lnTo>
                            <a:pt x="21" y="73"/>
                          </a:lnTo>
                          <a:lnTo>
                            <a:pt x="21" y="76"/>
                          </a:lnTo>
                          <a:lnTo>
                            <a:pt x="21" y="78"/>
                          </a:lnTo>
                          <a:lnTo>
                            <a:pt x="21" y="80"/>
                          </a:lnTo>
                          <a:lnTo>
                            <a:pt x="21" y="83"/>
                          </a:lnTo>
                          <a:lnTo>
                            <a:pt x="21" y="85"/>
                          </a:lnTo>
                          <a:lnTo>
                            <a:pt x="21" y="87"/>
                          </a:lnTo>
                          <a:lnTo>
                            <a:pt x="21" y="90"/>
                          </a:lnTo>
                          <a:lnTo>
                            <a:pt x="21" y="92"/>
                          </a:lnTo>
                          <a:lnTo>
                            <a:pt x="21" y="94"/>
                          </a:lnTo>
                          <a:lnTo>
                            <a:pt x="21" y="97"/>
                          </a:lnTo>
                          <a:lnTo>
                            <a:pt x="21" y="99"/>
                          </a:lnTo>
                          <a:lnTo>
                            <a:pt x="21" y="101"/>
                          </a:lnTo>
                          <a:lnTo>
                            <a:pt x="21" y="103"/>
                          </a:lnTo>
                          <a:lnTo>
                            <a:pt x="21" y="106"/>
                          </a:lnTo>
                          <a:lnTo>
                            <a:pt x="21" y="109"/>
                          </a:lnTo>
                          <a:lnTo>
                            <a:pt x="21" y="111"/>
                          </a:lnTo>
                          <a:lnTo>
                            <a:pt x="21" y="113"/>
                          </a:lnTo>
                          <a:lnTo>
                            <a:pt x="21" y="115"/>
                          </a:lnTo>
                          <a:lnTo>
                            <a:pt x="21" y="118"/>
                          </a:lnTo>
                          <a:lnTo>
                            <a:pt x="21" y="120"/>
                          </a:lnTo>
                          <a:lnTo>
                            <a:pt x="21" y="122"/>
                          </a:lnTo>
                          <a:lnTo>
                            <a:pt x="21" y="125"/>
                          </a:lnTo>
                          <a:lnTo>
                            <a:pt x="21" y="128"/>
                          </a:lnTo>
                          <a:lnTo>
                            <a:pt x="21" y="130"/>
                          </a:lnTo>
                          <a:lnTo>
                            <a:pt x="21" y="132"/>
                          </a:lnTo>
                          <a:lnTo>
                            <a:pt x="21" y="134"/>
                          </a:lnTo>
                          <a:lnTo>
                            <a:pt x="21" y="137"/>
                          </a:lnTo>
                          <a:lnTo>
                            <a:pt x="21" y="139"/>
                          </a:lnTo>
                          <a:lnTo>
                            <a:pt x="21" y="141"/>
                          </a:lnTo>
                          <a:lnTo>
                            <a:pt x="21" y="144"/>
                          </a:lnTo>
                          <a:lnTo>
                            <a:pt x="21" y="146"/>
                          </a:lnTo>
                          <a:lnTo>
                            <a:pt x="21" y="149"/>
                          </a:lnTo>
                          <a:lnTo>
                            <a:pt x="21" y="151"/>
                          </a:lnTo>
                          <a:lnTo>
                            <a:pt x="21" y="153"/>
                          </a:lnTo>
                          <a:lnTo>
                            <a:pt x="21" y="156"/>
                          </a:lnTo>
                          <a:lnTo>
                            <a:pt x="21" y="158"/>
                          </a:lnTo>
                          <a:lnTo>
                            <a:pt x="21" y="160"/>
                          </a:lnTo>
                          <a:lnTo>
                            <a:pt x="21" y="163"/>
                          </a:lnTo>
                          <a:lnTo>
                            <a:pt x="18" y="161"/>
                          </a:lnTo>
                          <a:lnTo>
                            <a:pt x="15" y="159"/>
                          </a:lnTo>
                          <a:lnTo>
                            <a:pt x="13" y="158"/>
                          </a:lnTo>
                          <a:lnTo>
                            <a:pt x="10" y="156"/>
                          </a:lnTo>
                          <a:lnTo>
                            <a:pt x="8" y="154"/>
                          </a:lnTo>
                          <a:lnTo>
                            <a:pt x="5" y="152"/>
                          </a:lnTo>
                          <a:lnTo>
                            <a:pt x="3" y="150"/>
                          </a:lnTo>
                          <a:lnTo>
                            <a:pt x="0" y="149"/>
                          </a:lnTo>
                          <a:lnTo>
                            <a:pt x="0" y="146"/>
                          </a:lnTo>
                          <a:lnTo>
                            <a:pt x="0" y="144"/>
                          </a:lnTo>
                          <a:lnTo>
                            <a:pt x="0" y="141"/>
                          </a:lnTo>
                          <a:lnTo>
                            <a:pt x="0" y="139"/>
                          </a:lnTo>
                          <a:lnTo>
                            <a:pt x="0" y="137"/>
                          </a:lnTo>
                          <a:lnTo>
                            <a:pt x="0" y="134"/>
                          </a:lnTo>
                          <a:lnTo>
                            <a:pt x="0" y="132"/>
                          </a:lnTo>
                          <a:lnTo>
                            <a:pt x="0" y="130"/>
                          </a:lnTo>
                          <a:lnTo>
                            <a:pt x="0" y="128"/>
                          </a:lnTo>
                          <a:lnTo>
                            <a:pt x="0" y="125"/>
                          </a:lnTo>
                          <a:lnTo>
                            <a:pt x="0" y="122"/>
                          </a:lnTo>
                          <a:lnTo>
                            <a:pt x="0" y="120"/>
                          </a:lnTo>
                          <a:lnTo>
                            <a:pt x="0" y="118"/>
                          </a:lnTo>
                          <a:lnTo>
                            <a:pt x="0" y="115"/>
                          </a:lnTo>
                          <a:lnTo>
                            <a:pt x="0" y="113"/>
                          </a:lnTo>
                          <a:lnTo>
                            <a:pt x="0" y="111"/>
                          </a:lnTo>
                          <a:lnTo>
                            <a:pt x="0" y="108"/>
                          </a:lnTo>
                          <a:lnTo>
                            <a:pt x="0" y="106"/>
                          </a:lnTo>
                          <a:lnTo>
                            <a:pt x="0" y="103"/>
                          </a:lnTo>
                          <a:lnTo>
                            <a:pt x="0" y="101"/>
                          </a:lnTo>
                          <a:lnTo>
                            <a:pt x="0" y="99"/>
                          </a:lnTo>
                          <a:lnTo>
                            <a:pt x="0" y="97"/>
                          </a:lnTo>
                          <a:lnTo>
                            <a:pt x="0" y="94"/>
                          </a:lnTo>
                          <a:lnTo>
                            <a:pt x="0" y="92"/>
                          </a:lnTo>
                          <a:lnTo>
                            <a:pt x="0" y="90"/>
                          </a:lnTo>
                          <a:lnTo>
                            <a:pt x="0" y="87"/>
                          </a:lnTo>
                          <a:lnTo>
                            <a:pt x="0" y="84"/>
                          </a:lnTo>
                          <a:lnTo>
                            <a:pt x="0" y="82"/>
                          </a:lnTo>
                          <a:lnTo>
                            <a:pt x="0" y="80"/>
                          </a:lnTo>
                          <a:lnTo>
                            <a:pt x="0" y="77"/>
                          </a:lnTo>
                          <a:lnTo>
                            <a:pt x="0" y="75"/>
                          </a:lnTo>
                          <a:lnTo>
                            <a:pt x="0" y="73"/>
                          </a:lnTo>
                          <a:lnTo>
                            <a:pt x="0" y="71"/>
                          </a:lnTo>
                          <a:lnTo>
                            <a:pt x="0" y="68"/>
                          </a:lnTo>
                          <a:lnTo>
                            <a:pt x="0" y="66"/>
                          </a:lnTo>
                          <a:lnTo>
                            <a:pt x="0" y="64"/>
                          </a:lnTo>
                          <a:lnTo>
                            <a:pt x="0" y="62"/>
                          </a:lnTo>
                          <a:lnTo>
                            <a:pt x="0" y="59"/>
                          </a:lnTo>
                          <a:lnTo>
                            <a:pt x="0" y="57"/>
                          </a:lnTo>
                          <a:lnTo>
                            <a:pt x="0" y="54"/>
                          </a:lnTo>
                          <a:lnTo>
                            <a:pt x="0" y="52"/>
                          </a:lnTo>
                          <a:lnTo>
                            <a:pt x="0" y="50"/>
                          </a:lnTo>
                          <a:lnTo>
                            <a:pt x="0" y="48"/>
                          </a:lnTo>
                          <a:lnTo>
                            <a:pt x="0" y="46"/>
                          </a:lnTo>
                          <a:lnTo>
                            <a:pt x="0" y="43"/>
                          </a:lnTo>
                          <a:lnTo>
                            <a:pt x="0" y="41"/>
                          </a:lnTo>
                          <a:lnTo>
                            <a:pt x="0" y="39"/>
                          </a:lnTo>
                          <a:lnTo>
                            <a:pt x="0" y="36"/>
                          </a:lnTo>
                          <a:lnTo>
                            <a:pt x="0" y="34"/>
                          </a:lnTo>
                          <a:lnTo>
                            <a:pt x="0" y="32"/>
                          </a:lnTo>
                          <a:lnTo>
                            <a:pt x="0" y="30"/>
                          </a:lnTo>
                          <a:lnTo>
                            <a:pt x="0" y="27"/>
                          </a:lnTo>
                          <a:lnTo>
                            <a:pt x="0" y="25"/>
                          </a:lnTo>
                          <a:lnTo>
                            <a:pt x="0" y="23"/>
                          </a:lnTo>
                          <a:lnTo>
                            <a:pt x="0" y="21"/>
                          </a:lnTo>
                          <a:lnTo>
                            <a:pt x="0" y="18"/>
                          </a:lnTo>
                          <a:lnTo>
                            <a:pt x="0" y="16"/>
                          </a:lnTo>
                          <a:lnTo>
                            <a:pt x="0" y="14"/>
                          </a:lnTo>
                          <a:lnTo>
                            <a:pt x="0" y="11"/>
                          </a:lnTo>
                          <a:lnTo>
                            <a:pt x="0" y="9"/>
                          </a:lnTo>
                          <a:lnTo>
                            <a:pt x="0" y="7"/>
                          </a:lnTo>
                          <a:lnTo>
                            <a:pt x="0" y="5"/>
                          </a:lnTo>
                          <a:lnTo>
                            <a:pt x="0" y="3"/>
                          </a:lnTo>
                          <a:lnTo>
                            <a:pt x="0"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grpSp>
            </p:grpSp>
            <p:sp>
              <p:nvSpPr>
                <p:cNvPr id="160" name="Rectangle 263"/>
                <p:cNvSpPr/>
                <p:nvPr/>
              </p:nvSpPr>
              <p:spPr bwMode="gray">
                <a:xfrm>
                  <a:off x="356108" y="3594885"/>
                  <a:ext cx="137160" cy="297180"/>
                </a:xfrm>
                <a:prstGeom prst="rect">
                  <a:avLst/>
                </a:prstGeom>
                <a:noFill/>
                <a:ln w="6350" algn="ctr">
                  <a:noFill/>
                  <a:miter lim="800000"/>
                  <a:headEnd/>
                  <a:tailEnd/>
                </a:ln>
              </p:spPr>
              <p:txBody>
                <a:bodyPr lIns="90000" tIns="72000" rIns="90000" bIns="72000" rtlCol="0" anchor="ctr"/>
                <a:lstStyle/>
                <a:p>
                  <a:pPr algn="ctr" defTabSz="685617" fontAlgn="base">
                    <a:spcBef>
                      <a:spcPct val="50000"/>
                    </a:spcBef>
                    <a:spcAft>
                      <a:spcPct val="0"/>
                    </a:spcAft>
                    <a:buClr>
                      <a:srgbClr val="F0AB00"/>
                    </a:buClr>
                    <a:buSzPct val="80000"/>
                    <a:defRPr/>
                  </a:pPr>
                  <a:endParaRPr lang="ko-KR" altLang="en-US" sz="1300" kern="0" dirty="0">
                    <a:solidFill>
                      <a:srgbClr val="000000"/>
                    </a:solidFill>
                    <a:latin typeface="나눔고딕"/>
                    <a:ea typeface="나눔고딕"/>
                    <a:cs typeface="나눔고딕"/>
                  </a:endParaRPr>
                </a:p>
              </p:txBody>
            </p:sp>
          </p:grpSp>
          <p:grpSp>
            <p:nvGrpSpPr>
              <p:cNvPr id="111" name="Group 273"/>
              <p:cNvGrpSpPr/>
              <p:nvPr/>
            </p:nvGrpSpPr>
            <p:grpSpPr>
              <a:xfrm>
                <a:off x="5842431" y="2534463"/>
                <a:ext cx="281053" cy="271912"/>
                <a:chOff x="269360" y="3593193"/>
                <a:chExt cx="310669" cy="300564"/>
              </a:xfrm>
            </p:grpSpPr>
            <p:grpSp>
              <p:nvGrpSpPr>
                <p:cNvPr id="148" name="Group 116"/>
                <p:cNvGrpSpPr>
                  <a:grpSpLocks/>
                </p:cNvGrpSpPr>
                <p:nvPr/>
              </p:nvGrpSpPr>
              <p:grpSpPr bwMode="auto">
                <a:xfrm>
                  <a:off x="269360" y="3593193"/>
                  <a:ext cx="310669" cy="300564"/>
                  <a:chOff x="2131" y="2065"/>
                  <a:chExt cx="355" cy="392"/>
                </a:xfrm>
              </p:grpSpPr>
              <p:sp>
                <p:nvSpPr>
                  <p:cNvPr id="150" name="Freeform 117"/>
                  <p:cNvSpPr>
                    <a:spLocks/>
                  </p:cNvSpPr>
                  <p:nvPr/>
                </p:nvSpPr>
                <p:spPr bwMode="auto">
                  <a:xfrm>
                    <a:off x="2131" y="2171"/>
                    <a:ext cx="178" cy="286"/>
                  </a:xfrm>
                  <a:custGeom>
                    <a:avLst/>
                    <a:gdLst>
                      <a:gd name="T0" fmla="*/ 177 w 178"/>
                      <a:gd name="T1" fmla="*/ 108 h 286"/>
                      <a:gd name="T2" fmla="*/ 175 w 178"/>
                      <a:gd name="T3" fmla="*/ 285 h 286"/>
                      <a:gd name="T4" fmla="*/ 0 w 178"/>
                      <a:gd name="T5" fmla="*/ 177 h 286"/>
                      <a:gd name="T6" fmla="*/ 2 w 178"/>
                      <a:gd name="T7" fmla="*/ 0 h 286"/>
                      <a:gd name="T8" fmla="*/ 177 w 178"/>
                      <a:gd name="T9" fmla="*/ 108 h 286"/>
                      <a:gd name="T10" fmla="*/ 0 60000 65536"/>
                      <a:gd name="T11" fmla="*/ 0 60000 65536"/>
                      <a:gd name="T12" fmla="*/ 0 60000 65536"/>
                      <a:gd name="T13" fmla="*/ 0 60000 65536"/>
                      <a:gd name="T14" fmla="*/ 0 60000 65536"/>
                      <a:gd name="T15" fmla="*/ 0 w 178"/>
                      <a:gd name="T16" fmla="*/ 0 h 286"/>
                      <a:gd name="T17" fmla="*/ 178 w 178"/>
                      <a:gd name="T18" fmla="*/ 286 h 286"/>
                    </a:gdLst>
                    <a:ahLst/>
                    <a:cxnLst>
                      <a:cxn ang="T10">
                        <a:pos x="T0" y="T1"/>
                      </a:cxn>
                      <a:cxn ang="T11">
                        <a:pos x="T2" y="T3"/>
                      </a:cxn>
                      <a:cxn ang="T12">
                        <a:pos x="T4" y="T5"/>
                      </a:cxn>
                      <a:cxn ang="T13">
                        <a:pos x="T6" y="T7"/>
                      </a:cxn>
                      <a:cxn ang="T14">
                        <a:pos x="T8" y="T9"/>
                      </a:cxn>
                    </a:cxnLst>
                    <a:rect l="T15" t="T16" r="T17" b="T18"/>
                    <a:pathLst>
                      <a:path w="178" h="286">
                        <a:moveTo>
                          <a:pt x="177" y="108"/>
                        </a:moveTo>
                        <a:lnTo>
                          <a:pt x="175" y="285"/>
                        </a:lnTo>
                        <a:lnTo>
                          <a:pt x="0" y="177"/>
                        </a:lnTo>
                        <a:lnTo>
                          <a:pt x="2" y="0"/>
                        </a:lnTo>
                        <a:lnTo>
                          <a:pt x="177" y="108"/>
                        </a:lnTo>
                      </a:path>
                    </a:pathLst>
                  </a:custGeom>
                  <a:solidFill>
                    <a:srgbClr val="C1CE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51" name="Freeform 118"/>
                  <p:cNvSpPr>
                    <a:spLocks/>
                  </p:cNvSpPr>
                  <p:nvPr/>
                </p:nvSpPr>
                <p:spPr bwMode="auto">
                  <a:xfrm>
                    <a:off x="2308" y="2171"/>
                    <a:ext cx="178" cy="286"/>
                  </a:xfrm>
                  <a:custGeom>
                    <a:avLst/>
                    <a:gdLst>
                      <a:gd name="T0" fmla="*/ 177 w 178"/>
                      <a:gd name="T1" fmla="*/ 0 h 286"/>
                      <a:gd name="T2" fmla="*/ 175 w 178"/>
                      <a:gd name="T3" fmla="*/ 177 h 286"/>
                      <a:gd name="T4" fmla="*/ 0 w 178"/>
                      <a:gd name="T5" fmla="*/ 285 h 286"/>
                      <a:gd name="T6" fmla="*/ 2 w 178"/>
                      <a:gd name="T7" fmla="*/ 108 h 286"/>
                      <a:gd name="T8" fmla="*/ 177 w 178"/>
                      <a:gd name="T9" fmla="*/ 0 h 286"/>
                      <a:gd name="T10" fmla="*/ 0 60000 65536"/>
                      <a:gd name="T11" fmla="*/ 0 60000 65536"/>
                      <a:gd name="T12" fmla="*/ 0 60000 65536"/>
                      <a:gd name="T13" fmla="*/ 0 60000 65536"/>
                      <a:gd name="T14" fmla="*/ 0 60000 65536"/>
                      <a:gd name="T15" fmla="*/ 0 w 178"/>
                      <a:gd name="T16" fmla="*/ 0 h 286"/>
                      <a:gd name="T17" fmla="*/ 178 w 178"/>
                      <a:gd name="T18" fmla="*/ 286 h 286"/>
                    </a:gdLst>
                    <a:ahLst/>
                    <a:cxnLst>
                      <a:cxn ang="T10">
                        <a:pos x="T0" y="T1"/>
                      </a:cxn>
                      <a:cxn ang="T11">
                        <a:pos x="T2" y="T3"/>
                      </a:cxn>
                      <a:cxn ang="T12">
                        <a:pos x="T4" y="T5"/>
                      </a:cxn>
                      <a:cxn ang="T13">
                        <a:pos x="T6" y="T7"/>
                      </a:cxn>
                      <a:cxn ang="T14">
                        <a:pos x="T8" y="T9"/>
                      </a:cxn>
                    </a:cxnLst>
                    <a:rect l="T15" t="T16" r="T17" b="T18"/>
                    <a:pathLst>
                      <a:path w="178" h="286">
                        <a:moveTo>
                          <a:pt x="177" y="0"/>
                        </a:moveTo>
                        <a:lnTo>
                          <a:pt x="175" y="177"/>
                        </a:lnTo>
                        <a:lnTo>
                          <a:pt x="0" y="285"/>
                        </a:lnTo>
                        <a:lnTo>
                          <a:pt x="2" y="108"/>
                        </a:lnTo>
                        <a:lnTo>
                          <a:pt x="177" y="0"/>
                        </a:lnTo>
                      </a:path>
                    </a:pathLst>
                  </a:custGeom>
                  <a:solidFill>
                    <a:srgbClr val="618FFD"/>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52" name="Freeform 119"/>
                  <p:cNvSpPr>
                    <a:spLocks/>
                  </p:cNvSpPr>
                  <p:nvPr/>
                </p:nvSpPr>
                <p:spPr bwMode="auto">
                  <a:xfrm>
                    <a:off x="2135" y="2065"/>
                    <a:ext cx="351" cy="215"/>
                  </a:xfrm>
                  <a:custGeom>
                    <a:avLst/>
                    <a:gdLst>
                      <a:gd name="T0" fmla="*/ 0 w 351"/>
                      <a:gd name="T1" fmla="*/ 107 h 215"/>
                      <a:gd name="T2" fmla="*/ 175 w 351"/>
                      <a:gd name="T3" fmla="*/ 0 h 215"/>
                      <a:gd name="T4" fmla="*/ 350 w 351"/>
                      <a:gd name="T5" fmla="*/ 107 h 215"/>
                      <a:gd name="T6" fmla="*/ 175 w 351"/>
                      <a:gd name="T7" fmla="*/ 214 h 215"/>
                      <a:gd name="T8" fmla="*/ 0 w 351"/>
                      <a:gd name="T9" fmla="*/ 107 h 215"/>
                      <a:gd name="T10" fmla="*/ 0 60000 65536"/>
                      <a:gd name="T11" fmla="*/ 0 60000 65536"/>
                      <a:gd name="T12" fmla="*/ 0 60000 65536"/>
                      <a:gd name="T13" fmla="*/ 0 60000 65536"/>
                      <a:gd name="T14" fmla="*/ 0 60000 65536"/>
                      <a:gd name="T15" fmla="*/ 0 w 351"/>
                      <a:gd name="T16" fmla="*/ 0 h 215"/>
                      <a:gd name="T17" fmla="*/ 351 w 351"/>
                      <a:gd name="T18" fmla="*/ 215 h 215"/>
                    </a:gdLst>
                    <a:ahLst/>
                    <a:cxnLst>
                      <a:cxn ang="T10">
                        <a:pos x="T0" y="T1"/>
                      </a:cxn>
                      <a:cxn ang="T11">
                        <a:pos x="T2" y="T3"/>
                      </a:cxn>
                      <a:cxn ang="T12">
                        <a:pos x="T4" y="T5"/>
                      </a:cxn>
                      <a:cxn ang="T13">
                        <a:pos x="T6" y="T7"/>
                      </a:cxn>
                      <a:cxn ang="T14">
                        <a:pos x="T8" y="T9"/>
                      </a:cxn>
                    </a:cxnLst>
                    <a:rect l="T15" t="T16" r="T17" b="T18"/>
                    <a:pathLst>
                      <a:path w="351" h="215">
                        <a:moveTo>
                          <a:pt x="0" y="107"/>
                        </a:moveTo>
                        <a:lnTo>
                          <a:pt x="175" y="0"/>
                        </a:lnTo>
                        <a:lnTo>
                          <a:pt x="350" y="107"/>
                        </a:lnTo>
                        <a:lnTo>
                          <a:pt x="175" y="214"/>
                        </a:lnTo>
                        <a:lnTo>
                          <a:pt x="0" y="107"/>
                        </a:lnTo>
                      </a:path>
                    </a:pathLst>
                  </a:custGeom>
                  <a:solidFill>
                    <a:srgbClr val="A2C1FE"/>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grpSp>
                <p:nvGrpSpPr>
                  <p:cNvPr id="153" name="Group 120"/>
                  <p:cNvGrpSpPr>
                    <a:grpSpLocks/>
                  </p:cNvGrpSpPr>
                  <p:nvPr/>
                </p:nvGrpSpPr>
                <p:grpSpPr bwMode="auto">
                  <a:xfrm>
                    <a:off x="2141" y="2195"/>
                    <a:ext cx="159" cy="244"/>
                    <a:chOff x="2141" y="2195"/>
                    <a:chExt cx="159" cy="244"/>
                  </a:xfrm>
                </p:grpSpPr>
                <p:sp>
                  <p:nvSpPr>
                    <p:cNvPr id="154" name="Freeform 121"/>
                    <p:cNvSpPr>
                      <a:spLocks/>
                    </p:cNvSpPr>
                    <p:nvPr/>
                  </p:nvSpPr>
                  <p:spPr bwMode="auto">
                    <a:xfrm>
                      <a:off x="2141" y="2195"/>
                      <a:ext cx="25" cy="159"/>
                    </a:xfrm>
                    <a:custGeom>
                      <a:avLst/>
                      <a:gdLst>
                        <a:gd name="T0" fmla="*/ 7 w 25"/>
                        <a:gd name="T1" fmla="*/ 2 h 159"/>
                        <a:gd name="T2" fmla="*/ 12 w 25"/>
                        <a:gd name="T3" fmla="*/ 5 h 159"/>
                        <a:gd name="T4" fmla="*/ 17 w 25"/>
                        <a:gd name="T5" fmla="*/ 8 h 159"/>
                        <a:gd name="T6" fmla="*/ 22 w 25"/>
                        <a:gd name="T7" fmla="*/ 11 h 159"/>
                        <a:gd name="T8" fmla="*/ 24 w 25"/>
                        <a:gd name="T9" fmla="*/ 17 h 159"/>
                        <a:gd name="T10" fmla="*/ 24 w 25"/>
                        <a:gd name="T11" fmla="*/ 27 h 159"/>
                        <a:gd name="T12" fmla="*/ 24 w 25"/>
                        <a:gd name="T13" fmla="*/ 35 h 159"/>
                        <a:gd name="T14" fmla="*/ 24 w 25"/>
                        <a:gd name="T15" fmla="*/ 44 h 159"/>
                        <a:gd name="T16" fmla="*/ 24 w 25"/>
                        <a:gd name="T17" fmla="*/ 51 h 159"/>
                        <a:gd name="T18" fmla="*/ 24 w 25"/>
                        <a:gd name="T19" fmla="*/ 55 h 159"/>
                        <a:gd name="T20" fmla="*/ 23 w 25"/>
                        <a:gd name="T21" fmla="*/ 60 h 159"/>
                        <a:gd name="T22" fmla="*/ 23 w 25"/>
                        <a:gd name="T23" fmla="*/ 64 h 159"/>
                        <a:gd name="T24" fmla="*/ 23 w 25"/>
                        <a:gd name="T25" fmla="*/ 68 h 159"/>
                        <a:gd name="T26" fmla="*/ 23 w 25"/>
                        <a:gd name="T27" fmla="*/ 73 h 159"/>
                        <a:gd name="T28" fmla="*/ 22 w 25"/>
                        <a:gd name="T29" fmla="*/ 78 h 159"/>
                        <a:gd name="T30" fmla="*/ 22 w 25"/>
                        <a:gd name="T31" fmla="*/ 82 h 159"/>
                        <a:gd name="T32" fmla="*/ 22 w 25"/>
                        <a:gd name="T33" fmla="*/ 87 h 159"/>
                        <a:gd name="T34" fmla="*/ 22 w 25"/>
                        <a:gd name="T35" fmla="*/ 91 h 159"/>
                        <a:gd name="T36" fmla="*/ 22 w 25"/>
                        <a:gd name="T37" fmla="*/ 95 h 159"/>
                        <a:gd name="T38" fmla="*/ 22 w 25"/>
                        <a:gd name="T39" fmla="*/ 100 h 159"/>
                        <a:gd name="T40" fmla="*/ 22 w 25"/>
                        <a:gd name="T41" fmla="*/ 105 h 159"/>
                        <a:gd name="T42" fmla="*/ 22 w 25"/>
                        <a:gd name="T43" fmla="*/ 109 h 159"/>
                        <a:gd name="T44" fmla="*/ 22 w 25"/>
                        <a:gd name="T45" fmla="*/ 114 h 159"/>
                        <a:gd name="T46" fmla="*/ 22 w 25"/>
                        <a:gd name="T47" fmla="*/ 119 h 159"/>
                        <a:gd name="T48" fmla="*/ 22 w 25"/>
                        <a:gd name="T49" fmla="*/ 123 h 159"/>
                        <a:gd name="T50" fmla="*/ 22 w 25"/>
                        <a:gd name="T51" fmla="*/ 128 h 159"/>
                        <a:gd name="T52" fmla="*/ 22 w 25"/>
                        <a:gd name="T53" fmla="*/ 133 h 159"/>
                        <a:gd name="T54" fmla="*/ 21 w 25"/>
                        <a:gd name="T55" fmla="*/ 137 h 159"/>
                        <a:gd name="T56" fmla="*/ 21 w 25"/>
                        <a:gd name="T57" fmla="*/ 142 h 159"/>
                        <a:gd name="T58" fmla="*/ 21 w 25"/>
                        <a:gd name="T59" fmla="*/ 146 h 159"/>
                        <a:gd name="T60" fmla="*/ 21 w 25"/>
                        <a:gd name="T61" fmla="*/ 151 h 159"/>
                        <a:gd name="T62" fmla="*/ 21 w 25"/>
                        <a:gd name="T63" fmla="*/ 156 h 159"/>
                        <a:gd name="T64" fmla="*/ 18 w 25"/>
                        <a:gd name="T65" fmla="*/ 156 h 159"/>
                        <a:gd name="T66" fmla="*/ 13 w 25"/>
                        <a:gd name="T67" fmla="*/ 153 h 159"/>
                        <a:gd name="T68" fmla="*/ 8 w 25"/>
                        <a:gd name="T69" fmla="*/ 150 h 159"/>
                        <a:gd name="T70" fmla="*/ 3 w 25"/>
                        <a:gd name="T71" fmla="*/ 146 h 159"/>
                        <a:gd name="T72" fmla="*/ 0 w 25"/>
                        <a:gd name="T73" fmla="*/ 142 h 159"/>
                        <a:gd name="T74" fmla="*/ 0 w 25"/>
                        <a:gd name="T75" fmla="*/ 138 h 159"/>
                        <a:gd name="T76" fmla="*/ 1 w 25"/>
                        <a:gd name="T77" fmla="*/ 133 h 159"/>
                        <a:gd name="T78" fmla="*/ 1 w 25"/>
                        <a:gd name="T79" fmla="*/ 128 h 159"/>
                        <a:gd name="T80" fmla="*/ 2 w 25"/>
                        <a:gd name="T81" fmla="*/ 123 h 159"/>
                        <a:gd name="T82" fmla="*/ 2 w 25"/>
                        <a:gd name="T83" fmla="*/ 119 h 159"/>
                        <a:gd name="T84" fmla="*/ 2 w 25"/>
                        <a:gd name="T85" fmla="*/ 114 h 159"/>
                        <a:gd name="T86" fmla="*/ 2 w 25"/>
                        <a:gd name="T87" fmla="*/ 110 h 159"/>
                        <a:gd name="T88" fmla="*/ 2 w 25"/>
                        <a:gd name="T89" fmla="*/ 105 h 159"/>
                        <a:gd name="T90" fmla="*/ 2 w 25"/>
                        <a:gd name="T91" fmla="*/ 101 h 159"/>
                        <a:gd name="T92" fmla="*/ 2 w 25"/>
                        <a:gd name="T93" fmla="*/ 96 h 159"/>
                        <a:gd name="T94" fmla="*/ 2 w 25"/>
                        <a:gd name="T95" fmla="*/ 91 h 159"/>
                        <a:gd name="T96" fmla="*/ 2 w 25"/>
                        <a:gd name="T97" fmla="*/ 87 h 159"/>
                        <a:gd name="T98" fmla="*/ 2 w 25"/>
                        <a:gd name="T99" fmla="*/ 82 h 159"/>
                        <a:gd name="T100" fmla="*/ 2 w 25"/>
                        <a:gd name="T101" fmla="*/ 78 h 159"/>
                        <a:gd name="T102" fmla="*/ 3 w 25"/>
                        <a:gd name="T103" fmla="*/ 73 h 159"/>
                        <a:gd name="T104" fmla="*/ 3 w 25"/>
                        <a:gd name="T105" fmla="*/ 66 h 159"/>
                        <a:gd name="T106" fmla="*/ 3 w 25"/>
                        <a:gd name="T107" fmla="*/ 57 h 159"/>
                        <a:gd name="T108" fmla="*/ 4 w 25"/>
                        <a:gd name="T109" fmla="*/ 49 h 159"/>
                        <a:gd name="T110" fmla="*/ 4 w 25"/>
                        <a:gd name="T111" fmla="*/ 40 h 159"/>
                        <a:gd name="T112" fmla="*/ 4 w 25"/>
                        <a:gd name="T113" fmla="*/ 31 h 159"/>
                        <a:gd name="T114" fmla="*/ 4 w 25"/>
                        <a:gd name="T115" fmla="*/ 22 h 159"/>
                        <a:gd name="T116" fmla="*/ 5 w 25"/>
                        <a:gd name="T117" fmla="*/ 13 h 159"/>
                        <a:gd name="T118" fmla="*/ 5 w 25"/>
                        <a:gd name="T119" fmla="*/ 4 h 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
                        <a:gd name="T181" fmla="*/ 0 h 159"/>
                        <a:gd name="T182" fmla="*/ 25 w 25"/>
                        <a:gd name="T183" fmla="*/ 159 h 1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 h="159">
                          <a:moveTo>
                            <a:pt x="5" y="0"/>
                          </a:moveTo>
                          <a:lnTo>
                            <a:pt x="7" y="2"/>
                          </a:lnTo>
                          <a:lnTo>
                            <a:pt x="10" y="3"/>
                          </a:lnTo>
                          <a:lnTo>
                            <a:pt x="12" y="5"/>
                          </a:lnTo>
                          <a:lnTo>
                            <a:pt x="14" y="6"/>
                          </a:lnTo>
                          <a:lnTo>
                            <a:pt x="17" y="8"/>
                          </a:lnTo>
                          <a:lnTo>
                            <a:pt x="19" y="10"/>
                          </a:lnTo>
                          <a:lnTo>
                            <a:pt x="22" y="11"/>
                          </a:lnTo>
                          <a:lnTo>
                            <a:pt x="24" y="13"/>
                          </a:lnTo>
                          <a:lnTo>
                            <a:pt x="24" y="17"/>
                          </a:lnTo>
                          <a:lnTo>
                            <a:pt x="24" y="22"/>
                          </a:lnTo>
                          <a:lnTo>
                            <a:pt x="24" y="27"/>
                          </a:lnTo>
                          <a:lnTo>
                            <a:pt x="24" y="31"/>
                          </a:lnTo>
                          <a:lnTo>
                            <a:pt x="24" y="35"/>
                          </a:lnTo>
                          <a:lnTo>
                            <a:pt x="24" y="40"/>
                          </a:lnTo>
                          <a:lnTo>
                            <a:pt x="24" y="44"/>
                          </a:lnTo>
                          <a:lnTo>
                            <a:pt x="24" y="49"/>
                          </a:lnTo>
                          <a:lnTo>
                            <a:pt x="24" y="51"/>
                          </a:lnTo>
                          <a:lnTo>
                            <a:pt x="24" y="53"/>
                          </a:lnTo>
                          <a:lnTo>
                            <a:pt x="24" y="55"/>
                          </a:lnTo>
                          <a:lnTo>
                            <a:pt x="23" y="57"/>
                          </a:lnTo>
                          <a:lnTo>
                            <a:pt x="23" y="60"/>
                          </a:lnTo>
                          <a:lnTo>
                            <a:pt x="23" y="62"/>
                          </a:lnTo>
                          <a:lnTo>
                            <a:pt x="23" y="64"/>
                          </a:lnTo>
                          <a:lnTo>
                            <a:pt x="23" y="66"/>
                          </a:lnTo>
                          <a:lnTo>
                            <a:pt x="23" y="68"/>
                          </a:lnTo>
                          <a:lnTo>
                            <a:pt x="23" y="71"/>
                          </a:lnTo>
                          <a:lnTo>
                            <a:pt x="23" y="73"/>
                          </a:lnTo>
                          <a:lnTo>
                            <a:pt x="22" y="75"/>
                          </a:lnTo>
                          <a:lnTo>
                            <a:pt x="22" y="78"/>
                          </a:lnTo>
                          <a:lnTo>
                            <a:pt x="22" y="80"/>
                          </a:lnTo>
                          <a:lnTo>
                            <a:pt x="22" y="82"/>
                          </a:lnTo>
                          <a:lnTo>
                            <a:pt x="22" y="84"/>
                          </a:lnTo>
                          <a:lnTo>
                            <a:pt x="22" y="87"/>
                          </a:lnTo>
                          <a:lnTo>
                            <a:pt x="22" y="89"/>
                          </a:lnTo>
                          <a:lnTo>
                            <a:pt x="22" y="91"/>
                          </a:lnTo>
                          <a:lnTo>
                            <a:pt x="22" y="93"/>
                          </a:lnTo>
                          <a:lnTo>
                            <a:pt x="22" y="95"/>
                          </a:lnTo>
                          <a:lnTo>
                            <a:pt x="22" y="98"/>
                          </a:lnTo>
                          <a:lnTo>
                            <a:pt x="22" y="100"/>
                          </a:lnTo>
                          <a:lnTo>
                            <a:pt x="22" y="103"/>
                          </a:lnTo>
                          <a:lnTo>
                            <a:pt x="22" y="105"/>
                          </a:lnTo>
                          <a:lnTo>
                            <a:pt x="22" y="107"/>
                          </a:lnTo>
                          <a:lnTo>
                            <a:pt x="22" y="109"/>
                          </a:lnTo>
                          <a:lnTo>
                            <a:pt x="22" y="112"/>
                          </a:lnTo>
                          <a:lnTo>
                            <a:pt x="22" y="114"/>
                          </a:lnTo>
                          <a:lnTo>
                            <a:pt x="22" y="117"/>
                          </a:lnTo>
                          <a:lnTo>
                            <a:pt x="22" y="119"/>
                          </a:lnTo>
                          <a:lnTo>
                            <a:pt x="22" y="121"/>
                          </a:lnTo>
                          <a:lnTo>
                            <a:pt x="22" y="123"/>
                          </a:lnTo>
                          <a:lnTo>
                            <a:pt x="22" y="125"/>
                          </a:lnTo>
                          <a:lnTo>
                            <a:pt x="22" y="128"/>
                          </a:lnTo>
                          <a:lnTo>
                            <a:pt x="22" y="130"/>
                          </a:lnTo>
                          <a:lnTo>
                            <a:pt x="22" y="133"/>
                          </a:lnTo>
                          <a:lnTo>
                            <a:pt x="22" y="135"/>
                          </a:lnTo>
                          <a:lnTo>
                            <a:pt x="21" y="137"/>
                          </a:lnTo>
                          <a:lnTo>
                            <a:pt x="21" y="139"/>
                          </a:lnTo>
                          <a:lnTo>
                            <a:pt x="21" y="142"/>
                          </a:lnTo>
                          <a:lnTo>
                            <a:pt x="21" y="144"/>
                          </a:lnTo>
                          <a:lnTo>
                            <a:pt x="21" y="146"/>
                          </a:lnTo>
                          <a:lnTo>
                            <a:pt x="21" y="149"/>
                          </a:lnTo>
                          <a:lnTo>
                            <a:pt x="21" y="151"/>
                          </a:lnTo>
                          <a:lnTo>
                            <a:pt x="21" y="153"/>
                          </a:lnTo>
                          <a:lnTo>
                            <a:pt x="21" y="156"/>
                          </a:lnTo>
                          <a:lnTo>
                            <a:pt x="21" y="158"/>
                          </a:lnTo>
                          <a:lnTo>
                            <a:pt x="18" y="156"/>
                          </a:lnTo>
                          <a:lnTo>
                            <a:pt x="15" y="155"/>
                          </a:lnTo>
                          <a:lnTo>
                            <a:pt x="13" y="153"/>
                          </a:lnTo>
                          <a:lnTo>
                            <a:pt x="11" y="151"/>
                          </a:lnTo>
                          <a:lnTo>
                            <a:pt x="8" y="150"/>
                          </a:lnTo>
                          <a:lnTo>
                            <a:pt x="5" y="148"/>
                          </a:lnTo>
                          <a:lnTo>
                            <a:pt x="3" y="146"/>
                          </a:lnTo>
                          <a:lnTo>
                            <a:pt x="0" y="145"/>
                          </a:lnTo>
                          <a:lnTo>
                            <a:pt x="0" y="142"/>
                          </a:lnTo>
                          <a:lnTo>
                            <a:pt x="0" y="140"/>
                          </a:lnTo>
                          <a:lnTo>
                            <a:pt x="0" y="138"/>
                          </a:lnTo>
                          <a:lnTo>
                            <a:pt x="1" y="135"/>
                          </a:lnTo>
                          <a:lnTo>
                            <a:pt x="1" y="133"/>
                          </a:lnTo>
                          <a:lnTo>
                            <a:pt x="1" y="131"/>
                          </a:lnTo>
                          <a:lnTo>
                            <a:pt x="1" y="128"/>
                          </a:lnTo>
                          <a:lnTo>
                            <a:pt x="1" y="126"/>
                          </a:lnTo>
                          <a:lnTo>
                            <a:pt x="2" y="123"/>
                          </a:lnTo>
                          <a:lnTo>
                            <a:pt x="2" y="121"/>
                          </a:lnTo>
                          <a:lnTo>
                            <a:pt x="2" y="119"/>
                          </a:lnTo>
                          <a:lnTo>
                            <a:pt x="2" y="117"/>
                          </a:lnTo>
                          <a:lnTo>
                            <a:pt x="2" y="114"/>
                          </a:lnTo>
                          <a:lnTo>
                            <a:pt x="2" y="112"/>
                          </a:lnTo>
                          <a:lnTo>
                            <a:pt x="2" y="110"/>
                          </a:lnTo>
                          <a:lnTo>
                            <a:pt x="2" y="107"/>
                          </a:lnTo>
                          <a:lnTo>
                            <a:pt x="2" y="105"/>
                          </a:lnTo>
                          <a:lnTo>
                            <a:pt x="2" y="103"/>
                          </a:lnTo>
                          <a:lnTo>
                            <a:pt x="2" y="101"/>
                          </a:lnTo>
                          <a:lnTo>
                            <a:pt x="2" y="98"/>
                          </a:lnTo>
                          <a:lnTo>
                            <a:pt x="2" y="96"/>
                          </a:lnTo>
                          <a:lnTo>
                            <a:pt x="2" y="94"/>
                          </a:lnTo>
                          <a:lnTo>
                            <a:pt x="2" y="91"/>
                          </a:lnTo>
                          <a:lnTo>
                            <a:pt x="2" y="89"/>
                          </a:lnTo>
                          <a:lnTo>
                            <a:pt x="2" y="87"/>
                          </a:lnTo>
                          <a:lnTo>
                            <a:pt x="2" y="84"/>
                          </a:lnTo>
                          <a:lnTo>
                            <a:pt x="2" y="82"/>
                          </a:lnTo>
                          <a:lnTo>
                            <a:pt x="2" y="80"/>
                          </a:lnTo>
                          <a:lnTo>
                            <a:pt x="2" y="78"/>
                          </a:lnTo>
                          <a:lnTo>
                            <a:pt x="2" y="75"/>
                          </a:lnTo>
                          <a:lnTo>
                            <a:pt x="3" y="73"/>
                          </a:lnTo>
                          <a:lnTo>
                            <a:pt x="3" y="71"/>
                          </a:lnTo>
                          <a:lnTo>
                            <a:pt x="3" y="66"/>
                          </a:lnTo>
                          <a:lnTo>
                            <a:pt x="3" y="62"/>
                          </a:lnTo>
                          <a:lnTo>
                            <a:pt x="3" y="57"/>
                          </a:lnTo>
                          <a:lnTo>
                            <a:pt x="3" y="53"/>
                          </a:lnTo>
                          <a:lnTo>
                            <a:pt x="4" y="49"/>
                          </a:lnTo>
                          <a:lnTo>
                            <a:pt x="4" y="44"/>
                          </a:lnTo>
                          <a:lnTo>
                            <a:pt x="4" y="40"/>
                          </a:lnTo>
                          <a:lnTo>
                            <a:pt x="4" y="35"/>
                          </a:lnTo>
                          <a:lnTo>
                            <a:pt x="4" y="31"/>
                          </a:lnTo>
                          <a:lnTo>
                            <a:pt x="4" y="27"/>
                          </a:lnTo>
                          <a:lnTo>
                            <a:pt x="4" y="22"/>
                          </a:lnTo>
                          <a:lnTo>
                            <a:pt x="4" y="17"/>
                          </a:lnTo>
                          <a:lnTo>
                            <a:pt x="5" y="13"/>
                          </a:lnTo>
                          <a:lnTo>
                            <a:pt x="5" y="9"/>
                          </a:lnTo>
                          <a:lnTo>
                            <a:pt x="5" y="4"/>
                          </a:lnTo>
                          <a:lnTo>
                            <a:pt x="5"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55" name="Freeform 122"/>
                    <p:cNvSpPr>
                      <a:spLocks/>
                    </p:cNvSpPr>
                    <p:nvPr/>
                  </p:nvSpPr>
                  <p:spPr bwMode="auto">
                    <a:xfrm>
                      <a:off x="2176" y="2216"/>
                      <a:ext cx="24" cy="159"/>
                    </a:xfrm>
                    <a:custGeom>
                      <a:avLst/>
                      <a:gdLst>
                        <a:gd name="T0" fmla="*/ 8 w 24"/>
                        <a:gd name="T1" fmla="*/ 3 h 159"/>
                        <a:gd name="T2" fmla="*/ 15 w 24"/>
                        <a:gd name="T3" fmla="*/ 8 h 159"/>
                        <a:gd name="T4" fmla="*/ 23 w 24"/>
                        <a:gd name="T5" fmla="*/ 13 h 159"/>
                        <a:gd name="T6" fmla="*/ 23 w 24"/>
                        <a:gd name="T7" fmla="*/ 20 h 159"/>
                        <a:gd name="T8" fmla="*/ 23 w 24"/>
                        <a:gd name="T9" fmla="*/ 26 h 159"/>
                        <a:gd name="T10" fmla="*/ 23 w 24"/>
                        <a:gd name="T11" fmla="*/ 33 h 159"/>
                        <a:gd name="T12" fmla="*/ 23 w 24"/>
                        <a:gd name="T13" fmla="*/ 40 h 159"/>
                        <a:gd name="T14" fmla="*/ 23 w 24"/>
                        <a:gd name="T15" fmla="*/ 47 h 159"/>
                        <a:gd name="T16" fmla="*/ 23 w 24"/>
                        <a:gd name="T17" fmla="*/ 53 h 159"/>
                        <a:gd name="T18" fmla="*/ 22 w 24"/>
                        <a:gd name="T19" fmla="*/ 60 h 159"/>
                        <a:gd name="T20" fmla="*/ 22 w 24"/>
                        <a:gd name="T21" fmla="*/ 66 h 159"/>
                        <a:gd name="T22" fmla="*/ 22 w 24"/>
                        <a:gd name="T23" fmla="*/ 73 h 159"/>
                        <a:gd name="T24" fmla="*/ 22 w 24"/>
                        <a:gd name="T25" fmla="*/ 80 h 159"/>
                        <a:gd name="T26" fmla="*/ 22 w 24"/>
                        <a:gd name="T27" fmla="*/ 86 h 159"/>
                        <a:gd name="T28" fmla="*/ 22 w 24"/>
                        <a:gd name="T29" fmla="*/ 93 h 159"/>
                        <a:gd name="T30" fmla="*/ 21 w 24"/>
                        <a:gd name="T31" fmla="*/ 101 h 159"/>
                        <a:gd name="T32" fmla="*/ 21 w 24"/>
                        <a:gd name="T33" fmla="*/ 107 h 159"/>
                        <a:gd name="T34" fmla="*/ 21 w 24"/>
                        <a:gd name="T35" fmla="*/ 114 h 159"/>
                        <a:gd name="T36" fmla="*/ 21 w 24"/>
                        <a:gd name="T37" fmla="*/ 121 h 159"/>
                        <a:gd name="T38" fmla="*/ 21 w 24"/>
                        <a:gd name="T39" fmla="*/ 128 h 159"/>
                        <a:gd name="T40" fmla="*/ 21 w 24"/>
                        <a:gd name="T41" fmla="*/ 135 h 159"/>
                        <a:gd name="T42" fmla="*/ 20 w 24"/>
                        <a:gd name="T43" fmla="*/ 142 h 159"/>
                        <a:gd name="T44" fmla="*/ 20 w 24"/>
                        <a:gd name="T45" fmla="*/ 149 h 159"/>
                        <a:gd name="T46" fmla="*/ 20 w 24"/>
                        <a:gd name="T47" fmla="*/ 156 h 159"/>
                        <a:gd name="T48" fmla="*/ 15 w 24"/>
                        <a:gd name="T49" fmla="*/ 155 h 159"/>
                        <a:gd name="T50" fmla="*/ 7 w 24"/>
                        <a:gd name="T51" fmla="*/ 149 h 159"/>
                        <a:gd name="T52" fmla="*/ 0 w 24"/>
                        <a:gd name="T53" fmla="*/ 144 h 159"/>
                        <a:gd name="T54" fmla="*/ 0 w 24"/>
                        <a:gd name="T55" fmla="*/ 137 h 159"/>
                        <a:gd name="T56" fmla="*/ 0 w 24"/>
                        <a:gd name="T57" fmla="*/ 130 h 159"/>
                        <a:gd name="T58" fmla="*/ 1 w 24"/>
                        <a:gd name="T59" fmla="*/ 124 h 159"/>
                        <a:gd name="T60" fmla="*/ 1 w 24"/>
                        <a:gd name="T61" fmla="*/ 117 h 159"/>
                        <a:gd name="T62" fmla="*/ 1 w 24"/>
                        <a:gd name="T63" fmla="*/ 109 h 159"/>
                        <a:gd name="T64" fmla="*/ 1 w 24"/>
                        <a:gd name="T65" fmla="*/ 103 h 159"/>
                        <a:gd name="T66" fmla="*/ 1 w 24"/>
                        <a:gd name="T67" fmla="*/ 96 h 159"/>
                        <a:gd name="T68" fmla="*/ 1 w 24"/>
                        <a:gd name="T69" fmla="*/ 89 h 159"/>
                        <a:gd name="T70" fmla="*/ 2 w 24"/>
                        <a:gd name="T71" fmla="*/ 82 h 159"/>
                        <a:gd name="T72" fmla="*/ 2 w 24"/>
                        <a:gd name="T73" fmla="*/ 75 h 159"/>
                        <a:gd name="T74" fmla="*/ 2 w 24"/>
                        <a:gd name="T75" fmla="*/ 69 h 159"/>
                        <a:gd name="T76" fmla="*/ 2 w 24"/>
                        <a:gd name="T77" fmla="*/ 62 h 159"/>
                        <a:gd name="T78" fmla="*/ 2 w 24"/>
                        <a:gd name="T79" fmla="*/ 55 h 159"/>
                        <a:gd name="T80" fmla="*/ 2 w 24"/>
                        <a:gd name="T81" fmla="*/ 49 h 159"/>
                        <a:gd name="T82" fmla="*/ 2 w 24"/>
                        <a:gd name="T83" fmla="*/ 42 h 159"/>
                        <a:gd name="T84" fmla="*/ 3 w 24"/>
                        <a:gd name="T85" fmla="*/ 35 h 159"/>
                        <a:gd name="T86" fmla="*/ 3 w 24"/>
                        <a:gd name="T87" fmla="*/ 22 h 159"/>
                        <a:gd name="T88" fmla="*/ 3 w 24"/>
                        <a:gd name="T89" fmla="*/ 9 h 1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
                        <a:gd name="T136" fmla="*/ 0 h 159"/>
                        <a:gd name="T137" fmla="*/ 24 w 24"/>
                        <a:gd name="T138" fmla="*/ 159 h 1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 h="159">
                          <a:moveTo>
                            <a:pt x="3" y="0"/>
                          </a:moveTo>
                          <a:lnTo>
                            <a:pt x="5" y="2"/>
                          </a:lnTo>
                          <a:lnTo>
                            <a:pt x="8" y="3"/>
                          </a:lnTo>
                          <a:lnTo>
                            <a:pt x="10" y="5"/>
                          </a:lnTo>
                          <a:lnTo>
                            <a:pt x="13" y="6"/>
                          </a:lnTo>
                          <a:lnTo>
                            <a:pt x="15" y="8"/>
                          </a:lnTo>
                          <a:lnTo>
                            <a:pt x="18" y="10"/>
                          </a:lnTo>
                          <a:lnTo>
                            <a:pt x="20" y="12"/>
                          </a:lnTo>
                          <a:lnTo>
                            <a:pt x="23" y="13"/>
                          </a:lnTo>
                          <a:lnTo>
                            <a:pt x="23" y="16"/>
                          </a:lnTo>
                          <a:lnTo>
                            <a:pt x="23" y="18"/>
                          </a:lnTo>
                          <a:lnTo>
                            <a:pt x="23" y="20"/>
                          </a:lnTo>
                          <a:lnTo>
                            <a:pt x="23" y="22"/>
                          </a:lnTo>
                          <a:lnTo>
                            <a:pt x="23" y="24"/>
                          </a:lnTo>
                          <a:lnTo>
                            <a:pt x="23" y="26"/>
                          </a:lnTo>
                          <a:lnTo>
                            <a:pt x="23" y="28"/>
                          </a:lnTo>
                          <a:lnTo>
                            <a:pt x="23" y="31"/>
                          </a:lnTo>
                          <a:lnTo>
                            <a:pt x="23" y="33"/>
                          </a:lnTo>
                          <a:lnTo>
                            <a:pt x="23" y="35"/>
                          </a:lnTo>
                          <a:lnTo>
                            <a:pt x="23" y="38"/>
                          </a:lnTo>
                          <a:lnTo>
                            <a:pt x="23" y="40"/>
                          </a:lnTo>
                          <a:lnTo>
                            <a:pt x="23" y="42"/>
                          </a:lnTo>
                          <a:lnTo>
                            <a:pt x="23" y="44"/>
                          </a:lnTo>
                          <a:lnTo>
                            <a:pt x="23" y="47"/>
                          </a:lnTo>
                          <a:lnTo>
                            <a:pt x="23" y="49"/>
                          </a:lnTo>
                          <a:lnTo>
                            <a:pt x="23" y="51"/>
                          </a:lnTo>
                          <a:lnTo>
                            <a:pt x="23" y="53"/>
                          </a:lnTo>
                          <a:lnTo>
                            <a:pt x="22" y="55"/>
                          </a:lnTo>
                          <a:lnTo>
                            <a:pt x="22" y="57"/>
                          </a:lnTo>
                          <a:lnTo>
                            <a:pt x="22" y="60"/>
                          </a:lnTo>
                          <a:lnTo>
                            <a:pt x="22" y="62"/>
                          </a:lnTo>
                          <a:lnTo>
                            <a:pt x="22" y="64"/>
                          </a:lnTo>
                          <a:lnTo>
                            <a:pt x="22" y="66"/>
                          </a:lnTo>
                          <a:lnTo>
                            <a:pt x="22" y="69"/>
                          </a:lnTo>
                          <a:lnTo>
                            <a:pt x="22" y="71"/>
                          </a:lnTo>
                          <a:lnTo>
                            <a:pt x="22" y="73"/>
                          </a:lnTo>
                          <a:lnTo>
                            <a:pt x="22" y="75"/>
                          </a:lnTo>
                          <a:lnTo>
                            <a:pt x="22" y="78"/>
                          </a:lnTo>
                          <a:lnTo>
                            <a:pt x="22" y="80"/>
                          </a:lnTo>
                          <a:lnTo>
                            <a:pt x="22" y="82"/>
                          </a:lnTo>
                          <a:lnTo>
                            <a:pt x="22" y="84"/>
                          </a:lnTo>
                          <a:lnTo>
                            <a:pt x="22" y="86"/>
                          </a:lnTo>
                          <a:lnTo>
                            <a:pt x="22" y="89"/>
                          </a:lnTo>
                          <a:lnTo>
                            <a:pt x="22" y="91"/>
                          </a:lnTo>
                          <a:lnTo>
                            <a:pt x="22" y="93"/>
                          </a:lnTo>
                          <a:lnTo>
                            <a:pt x="22" y="96"/>
                          </a:lnTo>
                          <a:lnTo>
                            <a:pt x="22" y="98"/>
                          </a:lnTo>
                          <a:lnTo>
                            <a:pt x="21" y="101"/>
                          </a:lnTo>
                          <a:lnTo>
                            <a:pt x="21" y="103"/>
                          </a:lnTo>
                          <a:lnTo>
                            <a:pt x="21" y="105"/>
                          </a:lnTo>
                          <a:lnTo>
                            <a:pt x="21" y="107"/>
                          </a:lnTo>
                          <a:lnTo>
                            <a:pt x="21" y="109"/>
                          </a:lnTo>
                          <a:lnTo>
                            <a:pt x="21" y="112"/>
                          </a:lnTo>
                          <a:lnTo>
                            <a:pt x="21" y="114"/>
                          </a:lnTo>
                          <a:lnTo>
                            <a:pt x="21" y="117"/>
                          </a:lnTo>
                          <a:lnTo>
                            <a:pt x="21" y="119"/>
                          </a:lnTo>
                          <a:lnTo>
                            <a:pt x="21" y="121"/>
                          </a:lnTo>
                          <a:lnTo>
                            <a:pt x="21" y="123"/>
                          </a:lnTo>
                          <a:lnTo>
                            <a:pt x="21" y="126"/>
                          </a:lnTo>
                          <a:lnTo>
                            <a:pt x="21" y="128"/>
                          </a:lnTo>
                          <a:lnTo>
                            <a:pt x="21" y="130"/>
                          </a:lnTo>
                          <a:lnTo>
                            <a:pt x="21" y="132"/>
                          </a:lnTo>
                          <a:lnTo>
                            <a:pt x="21" y="135"/>
                          </a:lnTo>
                          <a:lnTo>
                            <a:pt x="21" y="137"/>
                          </a:lnTo>
                          <a:lnTo>
                            <a:pt x="21" y="140"/>
                          </a:lnTo>
                          <a:lnTo>
                            <a:pt x="20" y="142"/>
                          </a:lnTo>
                          <a:lnTo>
                            <a:pt x="20" y="144"/>
                          </a:lnTo>
                          <a:lnTo>
                            <a:pt x="20" y="147"/>
                          </a:lnTo>
                          <a:lnTo>
                            <a:pt x="20" y="149"/>
                          </a:lnTo>
                          <a:lnTo>
                            <a:pt x="20" y="151"/>
                          </a:lnTo>
                          <a:lnTo>
                            <a:pt x="20" y="153"/>
                          </a:lnTo>
                          <a:lnTo>
                            <a:pt x="20" y="156"/>
                          </a:lnTo>
                          <a:lnTo>
                            <a:pt x="20" y="158"/>
                          </a:lnTo>
                          <a:lnTo>
                            <a:pt x="18" y="156"/>
                          </a:lnTo>
                          <a:lnTo>
                            <a:pt x="15" y="155"/>
                          </a:lnTo>
                          <a:lnTo>
                            <a:pt x="13" y="153"/>
                          </a:lnTo>
                          <a:lnTo>
                            <a:pt x="10" y="151"/>
                          </a:lnTo>
                          <a:lnTo>
                            <a:pt x="7" y="149"/>
                          </a:lnTo>
                          <a:lnTo>
                            <a:pt x="5" y="148"/>
                          </a:lnTo>
                          <a:lnTo>
                            <a:pt x="3" y="146"/>
                          </a:lnTo>
                          <a:lnTo>
                            <a:pt x="0" y="144"/>
                          </a:lnTo>
                          <a:lnTo>
                            <a:pt x="0" y="142"/>
                          </a:lnTo>
                          <a:lnTo>
                            <a:pt x="0" y="140"/>
                          </a:lnTo>
                          <a:lnTo>
                            <a:pt x="0" y="137"/>
                          </a:lnTo>
                          <a:lnTo>
                            <a:pt x="0" y="135"/>
                          </a:lnTo>
                          <a:lnTo>
                            <a:pt x="0" y="133"/>
                          </a:lnTo>
                          <a:lnTo>
                            <a:pt x="0" y="130"/>
                          </a:lnTo>
                          <a:lnTo>
                            <a:pt x="0" y="128"/>
                          </a:lnTo>
                          <a:lnTo>
                            <a:pt x="0" y="126"/>
                          </a:lnTo>
                          <a:lnTo>
                            <a:pt x="1" y="124"/>
                          </a:lnTo>
                          <a:lnTo>
                            <a:pt x="1" y="121"/>
                          </a:lnTo>
                          <a:lnTo>
                            <a:pt x="1" y="119"/>
                          </a:lnTo>
                          <a:lnTo>
                            <a:pt x="1" y="117"/>
                          </a:lnTo>
                          <a:lnTo>
                            <a:pt x="1" y="114"/>
                          </a:lnTo>
                          <a:lnTo>
                            <a:pt x="1" y="112"/>
                          </a:lnTo>
                          <a:lnTo>
                            <a:pt x="1" y="109"/>
                          </a:lnTo>
                          <a:lnTo>
                            <a:pt x="1" y="107"/>
                          </a:lnTo>
                          <a:lnTo>
                            <a:pt x="1" y="105"/>
                          </a:lnTo>
                          <a:lnTo>
                            <a:pt x="1" y="103"/>
                          </a:lnTo>
                          <a:lnTo>
                            <a:pt x="1" y="101"/>
                          </a:lnTo>
                          <a:lnTo>
                            <a:pt x="1" y="98"/>
                          </a:lnTo>
                          <a:lnTo>
                            <a:pt x="1" y="96"/>
                          </a:lnTo>
                          <a:lnTo>
                            <a:pt x="1" y="94"/>
                          </a:lnTo>
                          <a:lnTo>
                            <a:pt x="1" y="91"/>
                          </a:lnTo>
                          <a:lnTo>
                            <a:pt x="1" y="89"/>
                          </a:lnTo>
                          <a:lnTo>
                            <a:pt x="1" y="87"/>
                          </a:lnTo>
                          <a:lnTo>
                            <a:pt x="2" y="85"/>
                          </a:lnTo>
                          <a:lnTo>
                            <a:pt x="2" y="82"/>
                          </a:lnTo>
                          <a:lnTo>
                            <a:pt x="2" y="80"/>
                          </a:lnTo>
                          <a:lnTo>
                            <a:pt x="2" y="78"/>
                          </a:lnTo>
                          <a:lnTo>
                            <a:pt x="2" y="75"/>
                          </a:lnTo>
                          <a:lnTo>
                            <a:pt x="2" y="73"/>
                          </a:lnTo>
                          <a:lnTo>
                            <a:pt x="2" y="71"/>
                          </a:lnTo>
                          <a:lnTo>
                            <a:pt x="2" y="69"/>
                          </a:lnTo>
                          <a:lnTo>
                            <a:pt x="2" y="67"/>
                          </a:lnTo>
                          <a:lnTo>
                            <a:pt x="2" y="64"/>
                          </a:lnTo>
                          <a:lnTo>
                            <a:pt x="2" y="62"/>
                          </a:lnTo>
                          <a:lnTo>
                            <a:pt x="2" y="60"/>
                          </a:lnTo>
                          <a:lnTo>
                            <a:pt x="2" y="57"/>
                          </a:lnTo>
                          <a:lnTo>
                            <a:pt x="2" y="55"/>
                          </a:lnTo>
                          <a:lnTo>
                            <a:pt x="2" y="53"/>
                          </a:lnTo>
                          <a:lnTo>
                            <a:pt x="2" y="51"/>
                          </a:lnTo>
                          <a:lnTo>
                            <a:pt x="2" y="49"/>
                          </a:lnTo>
                          <a:lnTo>
                            <a:pt x="2" y="47"/>
                          </a:lnTo>
                          <a:lnTo>
                            <a:pt x="2" y="44"/>
                          </a:lnTo>
                          <a:lnTo>
                            <a:pt x="2" y="42"/>
                          </a:lnTo>
                          <a:lnTo>
                            <a:pt x="3" y="40"/>
                          </a:lnTo>
                          <a:lnTo>
                            <a:pt x="3" y="37"/>
                          </a:lnTo>
                          <a:lnTo>
                            <a:pt x="3" y="35"/>
                          </a:lnTo>
                          <a:lnTo>
                            <a:pt x="3" y="31"/>
                          </a:lnTo>
                          <a:lnTo>
                            <a:pt x="3" y="27"/>
                          </a:lnTo>
                          <a:lnTo>
                            <a:pt x="3" y="22"/>
                          </a:lnTo>
                          <a:lnTo>
                            <a:pt x="3" y="18"/>
                          </a:lnTo>
                          <a:lnTo>
                            <a:pt x="3" y="13"/>
                          </a:lnTo>
                          <a:lnTo>
                            <a:pt x="3" y="9"/>
                          </a:lnTo>
                          <a:lnTo>
                            <a:pt x="3" y="5"/>
                          </a:lnTo>
                          <a:lnTo>
                            <a:pt x="3"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56" name="Freeform 123"/>
                    <p:cNvSpPr>
                      <a:spLocks/>
                    </p:cNvSpPr>
                    <p:nvPr/>
                  </p:nvSpPr>
                  <p:spPr bwMode="auto">
                    <a:xfrm>
                      <a:off x="2209" y="2234"/>
                      <a:ext cx="23" cy="161"/>
                    </a:xfrm>
                    <a:custGeom>
                      <a:avLst/>
                      <a:gdLst>
                        <a:gd name="T0" fmla="*/ 7 w 23"/>
                        <a:gd name="T1" fmla="*/ 4 h 161"/>
                        <a:gd name="T2" fmla="*/ 15 w 23"/>
                        <a:gd name="T3" fmla="*/ 8 h 161"/>
                        <a:gd name="T4" fmla="*/ 22 w 23"/>
                        <a:gd name="T5" fmla="*/ 13 h 161"/>
                        <a:gd name="T6" fmla="*/ 22 w 23"/>
                        <a:gd name="T7" fmla="*/ 20 h 161"/>
                        <a:gd name="T8" fmla="*/ 22 w 23"/>
                        <a:gd name="T9" fmla="*/ 27 h 161"/>
                        <a:gd name="T10" fmla="*/ 22 w 23"/>
                        <a:gd name="T11" fmla="*/ 34 h 161"/>
                        <a:gd name="T12" fmla="*/ 22 w 23"/>
                        <a:gd name="T13" fmla="*/ 40 h 161"/>
                        <a:gd name="T14" fmla="*/ 22 w 23"/>
                        <a:gd name="T15" fmla="*/ 47 h 161"/>
                        <a:gd name="T16" fmla="*/ 22 w 23"/>
                        <a:gd name="T17" fmla="*/ 54 h 161"/>
                        <a:gd name="T18" fmla="*/ 22 w 23"/>
                        <a:gd name="T19" fmla="*/ 60 h 161"/>
                        <a:gd name="T20" fmla="*/ 22 w 23"/>
                        <a:gd name="T21" fmla="*/ 67 h 161"/>
                        <a:gd name="T22" fmla="*/ 22 w 23"/>
                        <a:gd name="T23" fmla="*/ 74 h 161"/>
                        <a:gd name="T24" fmla="*/ 22 w 23"/>
                        <a:gd name="T25" fmla="*/ 81 h 161"/>
                        <a:gd name="T26" fmla="*/ 22 w 23"/>
                        <a:gd name="T27" fmla="*/ 87 h 161"/>
                        <a:gd name="T28" fmla="*/ 22 w 23"/>
                        <a:gd name="T29" fmla="*/ 94 h 161"/>
                        <a:gd name="T30" fmla="*/ 22 w 23"/>
                        <a:gd name="T31" fmla="*/ 102 h 161"/>
                        <a:gd name="T32" fmla="*/ 21 w 23"/>
                        <a:gd name="T33" fmla="*/ 109 h 161"/>
                        <a:gd name="T34" fmla="*/ 21 w 23"/>
                        <a:gd name="T35" fmla="*/ 116 h 161"/>
                        <a:gd name="T36" fmla="*/ 21 w 23"/>
                        <a:gd name="T37" fmla="*/ 123 h 161"/>
                        <a:gd name="T38" fmla="*/ 21 w 23"/>
                        <a:gd name="T39" fmla="*/ 129 h 161"/>
                        <a:gd name="T40" fmla="*/ 21 w 23"/>
                        <a:gd name="T41" fmla="*/ 136 h 161"/>
                        <a:gd name="T42" fmla="*/ 21 w 23"/>
                        <a:gd name="T43" fmla="*/ 144 h 161"/>
                        <a:gd name="T44" fmla="*/ 21 w 23"/>
                        <a:gd name="T45" fmla="*/ 151 h 161"/>
                        <a:gd name="T46" fmla="*/ 21 w 23"/>
                        <a:gd name="T47" fmla="*/ 157 h 161"/>
                        <a:gd name="T48" fmla="*/ 16 w 23"/>
                        <a:gd name="T49" fmla="*/ 157 h 161"/>
                        <a:gd name="T50" fmla="*/ 8 w 23"/>
                        <a:gd name="T51" fmla="*/ 151 h 161"/>
                        <a:gd name="T52" fmla="*/ 0 w 23"/>
                        <a:gd name="T53" fmla="*/ 146 h 161"/>
                        <a:gd name="T54" fmla="*/ 0 w 23"/>
                        <a:gd name="T55" fmla="*/ 139 h 161"/>
                        <a:gd name="T56" fmla="*/ 1 w 23"/>
                        <a:gd name="T57" fmla="*/ 132 h 161"/>
                        <a:gd name="T58" fmla="*/ 1 w 23"/>
                        <a:gd name="T59" fmla="*/ 125 h 161"/>
                        <a:gd name="T60" fmla="*/ 1 w 23"/>
                        <a:gd name="T61" fmla="*/ 118 h 161"/>
                        <a:gd name="T62" fmla="*/ 1 w 23"/>
                        <a:gd name="T63" fmla="*/ 111 h 161"/>
                        <a:gd name="T64" fmla="*/ 1 w 23"/>
                        <a:gd name="T65" fmla="*/ 104 h 161"/>
                        <a:gd name="T66" fmla="*/ 1 w 23"/>
                        <a:gd name="T67" fmla="*/ 97 h 161"/>
                        <a:gd name="T68" fmla="*/ 2 w 23"/>
                        <a:gd name="T69" fmla="*/ 90 h 161"/>
                        <a:gd name="T70" fmla="*/ 2 w 23"/>
                        <a:gd name="T71" fmla="*/ 83 h 161"/>
                        <a:gd name="T72" fmla="*/ 2 w 23"/>
                        <a:gd name="T73" fmla="*/ 76 h 161"/>
                        <a:gd name="T74" fmla="*/ 2 w 23"/>
                        <a:gd name="T75" fmla="*/ 70 h 161"/>
                        <a:gd name="T76" fmla="*/ 2 w 23"/>
                        <a:gd name="T77" fmla="*/ 63 h 161"/>
                        <a:gd name="T78" fmla="*/ 2 w 23"/>
                        <a:gd name="T79" fmla="*/ 56 h 161"/>
                        <a:gd name="T80" fmla="*/ 2 w 23"/>
                        <a:gd name="T81" fmla="*/ 49 h 161"/>
                        <a:gd name="T82" fmla="*/ 2 w 23"/>
                        <a:gd name="T83" fmla="*/ 43 h 161"/>
                        <a:gd name="T84" fmla="*/ 2 w 23"/>
                        <a:gd name="T85" fmla="*/ 36 h 161"/>
                        <a:gd name="T86" fmla="*/ 2 w 23"/>
                        <a:gd name="T87" fmla="*/ 29 h 161"/>
                        <a:gd name="T88" fmla="*/ 2 w 23"/>
                        <a:gd name="T89" fmla="*/ 23 h 161"/>
                        <a:gd name="T90" fmla="*/ 3 w 23"/>
                        <a:gd name="T91" fmla="*/ 16 h 161"/>
                        <a:gd name="T92" fmla="*/ 3 w 23"/>
                        <a:gd name="T93" fmla="*/ 9 h 161"/>
                        <a:gd name="T94" fmla="*/ 3 w 23"/>
                        <a:gd name="T95" fmla="*/ 2 h 1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
                        <a:gd name="T145" fmla="*/ 0 h 161"/>
                        <a:gd name="T146" fmla="*/ 23 w 23"/>
                        <a:gd name="T147" fmla="*/ 161 h 1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 h="161">
                          <a:moveTo>
                            <a:pt x="3" y="0"/>
                          </a:moveTo>
                          <a:lnTo>
                            <a:pt x="5" y="2"/>
                          </a:lnTo>
                          <a:lnTo>
                            <a:pt x="7" y="4"/>
                          </a:lnTo>
                          <a:lnTo>
                            <a:pt x="10" y="5"/>
                          </a:lnTo>
                          <a:lnTo>
                            <a:pt x="12" y="7"/>
                          </a:lnTo>
                          <a:lnTo>
                            <a:pt x="15" y="8"/>
                          </a:lnTo>
                          <a:lnTo>
                            <a:pt x="17" y="10"/>
                          </a:lnTo>
                          <a:lnTo>
                            <a:pt x="20" y="12"/>
                          </a:lnTo>
                          <a:lnTo>
                            <a:pt x="22" y="13"/>
                          </a:lnTo>
                          <a:lnTo>
                            <a:pt x="22" y="16"/>
                          </a:lnTo>
                          <a:lnTo>
                            <a:pt x="22" y="18"/>
                          </a:lnTo>
                          <a:lnTo>
                            <a:pt x="22" y="20"/>
                          </a:lnTo>
                          <a:lnTo>
                            <a:pt x="22" y="22"/>
                          </a:lnTo>
                          <a:lnTo>
                            <a:pt x="22" y="25"/>
                          </a:lnTo>
                          <a:lnTo>
                            <a:pt x="22" y="27"/>
                          </a:lnTo>
                          <a:lnTo>
                            <a:pt x="22" y="29"/>
                          </a:lnTo>
                          <a:lnTo>
                            <a:pt x="22" y="31"/>
                          </a:lnTo>
                          <a:lnTo>
                            <a:pt x="22" y="34"/>
                          </a:lnTo>
                          <a:lnTo>
                            <a:pt x="22" y="36"/>
                          </a:lnTo>
                          <a:lnTo>
                            <a:pt x="22" y="38"/>
                          </a:lnTo>
                          <a:lnTo>
                            <a:pt x="22" y="40"/>
                          </a:lnTo>
                          <a:lnTo>
                            <a:pt x="22" y="43"/>
                          </a:lnTo>
                          <a:lnTo>
                            <a:pt x="22" y="45"/>
                          </a:lnTo>
                          <a:lnTo>
                            <a:pt x="22" y="47"/>
                          </a:lnTo>
                          <a:lnTo>
                            <a:pt x="22" y="49"/>
                          </a:lnTo>
                          <a:lnTo>
                            <a:pt x="22" y="52"/>
                          </a:lnTo>
                          <a:lnTo>
                            <a:pt x="22" y="54"/>
                          </a:lnTo>
                          <a:lnTo>
                            <a:pt x="22" y="56"/>
                          </a:lnTo>
                          <a:lnTo>
                            <a:pt x="22" y="58"/>
                          </a:lnTo>
                          <a:lnTo>
                            <a:pt x="22" y="60"/>
                          </a:lnTo>
                          <a:lnTo>
                            <a:pt x="22" y="63"/>
                          </a:lnTo>
                          <a:lnTo>
                            <a:pt x="22" y="65"/>
                          </a:lnTo>
                          <a:lnTo>
                            <a:pt x="22" y="67"/>
                          </a:lnTo>
                          <a:lnTo>
                            <a:pt x="22" y="69"/>
                          </a:lnTo>
                          <a:lnTo>
                            <a:pt x="22" y="72"/>
                          </a:lnTo>
                          <a:lnTo>
                            <a:pt x="22" y="74"/>
                          </a:lnTo>
                          <a:lnTo>
                            <a:pt x="22" y="76"/>
                          </a:lnTo>
                          <a:lnTo>
                            <a:pt x="22" y="79"/>
                          </a:lnTo>
                          <a:lnTo>
                            <a:pt x="22" y="81"/>
                          </a:lnTo>
                          <a:lnTo>
                            <a:pt x="22" y="83"/>
                          </a:lnTo>
                          <a:lnTo>
                            <a:pt x="22" y="85"/>
                          </a:lnTo>
                          <a:lnTo>
                            <a:pt x="22" y="87"/>
                          </a:lnTo>
                          <a:lnTo>
                            <a:pt x="22" y="90"/>
                          </a:lnTo>
                          <a:lnTo>
                            <a:pt x="22" y="92"/>
                          </a:lnTo>
                          <a:lnTo>
                            <a:pt x="22" y="94"/>
                          </a:lnTo>
                          <a:lnTo>
                            <a:pt x="22" y="97"/>
                          </a:lnTo>
                          <a:lnTo>
                            <a:pt x="22" y="99"/>
                          </a:lnTo>
                          <a:lnTo>
                            <a:pt x="22" y="102"/>
                          </a:lnTo>
                          <a:lnTo>
                            <a:pt x="21" y="104"/>
                          </a:lnTo>
                          <a:lnTo>
                            <a:pt x="21" y="106"/>
                          </a:lnTo>
                          <a:lnTo>
                            <a:pt x="21" y="109"/>
                          </a:lnTo>
                          <a:lnTo>
                            <a:pt x="21" y="111"/>
                          </a:lnTo>
                          <a:lnTo>
                            <a:pt x="21" y="113"/>
                          </a:lnTo>
                          <a:lnTo>
                            <a:pt x="21" y="116"/>
                          </a:lnTo>
                          <a:lnTo>
                            <a:pt x="21" y="118"/>
                          </a:lnTo>
                          <a:lnTo>
                            <a:pt x="21" y="121"/>
                          </a:lnTo>
                          <a:lnTo>
                            <a:pt x="21" y="123"/>
                          </a:lnTo>
                          <a:lnTo>
                            <a:pt x="21" y="125"/>
                          </a:lnTo>
                          <a:lnTo>
                            <a:pt x="21" y="127"/>
                          </a:lnTo>
                          <a:lnTo>
                            <a:pt x="21" y="129"/>
                          </a:lnTo>
                          <a:lnTo>
                            <a:pt x="21" y="132"/>
                          </a:lnTo>
                          <a:lnTo>
                            <a:pt x="21" y="134"/>
                          </a:lnTo>
                          <a:lnTo>
                            <a:pt x="21" y="136"/>
                          </a:lnTo>
                          <a:lnTo>
                            <a:pt x="21" y="139"/>
                          </a:lnTo>
                          <a:lnTo>
                            <a:pt x="21" y="141"/>
                          </a:lnTo>
                          <a:lnTo>
                            <a:pt x="21" y="144"/>
                          </a:lnTo>
                          <a:lnTo>
                            <a:pt x="21" y="146"/>
                          </a:lnTo>
                          <a:lnTo>
                            <a:pt x="21" y="148"/>
                          </a:lnTo>
                          <a:lnTo>
                            <a:pt x="21" y="151"/>
                          </a:lnTo>
                          <a:lnTo>
                            <a:pt x="21" y="153"/>
                          </a:lnTo>
                          <a:lnTo>
                            <a:pt x="21" y="155"/>
                          </a:lnTo>
                          <a:lnTo>
                            <a:pt x="21" y="157"/>
                          </a:lnTo>
                          <a:lnTo>
                            <a:pt x="21" y="160"/>
                          </a:lnTo>
                          <a:lnTo>
                            <a:pt x="18" y="158"/>
                          </a:lnTo>
                          <a:lnTo>
                            <a:pt x="16" y="157"/>
                          </a:lnTo>
                          <a:lnTo>
                            <a:pt x="13" y="155"/>
                          </a:lnTo>
                          <a:lnTo>
                            <a:pt x="10" y="153"/>
                          </a:lnTo>
                          <a:lnTo>
                            <a:pt x="8" y="151"/>
                          </a:lnTo>
                          <a:lnTo>
                            <a:pt x="5" y="149"/>
                          </a:lnTo>
                          <a:lnTo>
                            <a:pt x="3" y="147"/>
                          </a:lnTo>
                          <a:lnTo>
                            <a:pt x="0" y="146"/>
                          </a:lnTo>
                          <a:lnTo>
                            <a:pt x="0" y="144"/>
                          </a:lnTo>
                          <a:lnTo>
                            <a:pt x="0" y="141"/>
                          </a:lnTo>
                          <a:lnTo>
                            <a:pt x="0" y="139"/>
                          </a:lnTo>
                          <a:lnTo>
                            <a:pt x="0" y="136"/>
                          </a:lnTo>
                          <a:lnTo>
                            <a:pt x="1" y="134"/>
                          </a:lnTo>
                          <a:lnTo>
                            <a:pt x="1" y="132"/>
                          </a:lnTo>
                          <a:lnTo>
                            <a:pt x="1" y="129"/>
                          </a:lnTo>
                          <a:lnTo>
                            <a:pt x="1" y="127"/>
                          </a:lnTo>
                          <a:lnTo>
                            <a:pt x="1" y="125"/>
                          </a:lnTo>
                          <a:lnTo>
                            <a:pt x="1" y="122"/>
                          </a:lnTo>
                          <a:lnTo>
                            <a:pt x="1" y="120"/>
                          </a:lnTo>
                          <a:lnTo>
                            <a:pt x="1" y="118"/>
                          </a:lnTo>
                          <a:lnTo>
                            <a:pt x="1" y="115"/>
                          </a:lnTo>
                          <a:lnTo>
                            <a:pt x="1" y="113"/>
                          </a:lnTo>
                          <a:lnTo>
                            <a:pt x="1" y="111"/>
                          </a:lnTo>
                          <a:lnTo>
                            <a:pt x="1" y="109"/>
                          </a:lnTo>
                          <a:lnTo>
                            <a:pt x="1" y="106"/>
                          </a:lnTo>
                          <a:lnTo>
                            <a:pt x="1" y="104"/>
                          </a:lnTo>
                          <a:lnTo>
                            <a:pt x="1" y="102"/>
                          </a:lnTo>
                          <a:lnTo>
                            <a:pt x="1" y="100"/>
                          </a:lnTo>
                          <a:lnTo>
                            <a:pt x="1" y="97"/>
                          </a:lnTo>
                          <a:lnTo>
                            <a:pt x="1" y="95"/>
                          </a:lnTo>
                          <a:lnTo>
                            <a:pt x="1" y="93"/>
                          </a:lnTo>
                          <a:lnTo>
                            <a:pt x="2" y="90"/>
                          </a:lnTo>
                          <a:lnTo>
                            <a:pt x="2" y="88"/>
                          </a:lnTo>
                          <a:lnTo>
                            <a:pt x="2" y="86"/>
                          </a:lnTo>
                          <a:lnTo>
                            <a:pt x="2" y="83"/>
                          </a:lnTo>
                          <a:lnTo>
                            <a:pt x="2" y="81"/>
                          </a:lnTo>
                          <a:lnTo>
                            <a:pt x="2" y="79"/>
                          </a:lnTo>
                          <a:lnTo>
                            <a:pt x="2" y="76"/>
                          </a:lnTo>
                          <a:lnTo>
                            <a:pt x="2" y="74"/>
                          </a:lnTo>
                          <a:lnTo>
                            <a:pt x="2" y="72"/>
                          </a:lnTo>
                          <a:lnTo>
                            <a:pt x="2" y="70"/>
                          </a:lnTo>
                          <a:lnTo>
                            <a:pt x="2" y="67"/>
                          </a:lnTo>
                          <a:lnTo>
                            <a:pt x="2" y="65"/>
                          </a:lnTo>
                          <a:lnTo>
                            <a:pt x="2" y="63"/>
                          </a:lnTo>
                          <a:lnTo>
                            <a:pt x="2" y="60"/>
                          </a:lnTo>
                          <a:lnTo>
                            <a:pt x="2" y="58"/>
                          </a:lnTo>
                          <a:lnTo>
                            <a:pt x="2" y="56"/>
                          </a:lnTo>
                          <a:lnTo>
                            <a:pt x="2" y="54"/>
                          </a:lnTo>
                          <a:lnTo>
                            <a:pt x="2" y="52"/>
                          </a:lnTo>
                          <a:lnTo>
                            <a:pt x="2" y="49"/>
                          </a:lnTo>
                          <a:lnTo>
                            <a:pt x="2" y="47"/>
                          </a:lnTo>
                          <a:lnTo>
                            <a:pt x="2" y="45"/>
                          </a:lnTo>
                          <a:lnTo>
                            <a:pt x="2" y="43"/>
                          </a:lnTo>
                          <a:lnTo>
                            <a:pt x="2" y="40"/>
                          </a:lnTo>
                          <a:lnTo>
                            <a:pt x="2" y="38"/>
                          </a:lnTo>
                          <a:lnTo>
                            <a:pt x="2" y="36"/>
                          </a:lnTo>
                          <a:lnTo>
                            <a:pt x="2" y="34"/>
                          </a:lnTo>
                          <a:lnTo>
                            <a:pt x="2" y="31"/>
                          </a:lnTo>
                          <a:lnTo>
                            <a:pt x="2" y="29"/>
                          </a:lnTo>
                          <a:lnTo>
                            <a:pt x="2" y="27"/>
                          </a:lnTo>
                          <a:lnTo>
                            <a:pt x="2" y="25"/>
                          </a:lnTo>
                          <a:lnTo>
                            <a:pt x="2" y="23"/>
                          </a:lnTo>
                          <a:lnTo>
                            <a:pt x="2" y="21"/>
                          </a:lnTo>
                          <a:lnTo>
                            <a:pt x="3" y="18"/>
                          </a:lnTo>
                          <a:lnTo>
                            <a:pt x="3" y="16"/>
                          </a:lnTo>
                          <a:lnTo>
                            <a:pt x="3" y="13"/>
                          </a:lnTo>
                          <a:lnTo>
                            <a:pt x="3" y="11"/>
                          </a:lnTo>
                          <a:lnTo>
                            <a:pt x="3" y="9"/>
                          </a:lnTo>
                          <a:lnTo>
                            <a:pt x="3" y="7"/>
                          </a:lnTo>
                          <a:lnTo>
                            <a:pt x="3" y="5"/>
                          </a:lnTo>
                          <a:lnTo>
                            <a:pt x="3" y="2"/>
                          </a:lnTo>
                          <a:lnTo>
                            <a:pt x="3"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57" name="Freeform 124"/>
                    <p:cNvSpPr>
                      <a:spLocks/>
                    </p:cNvSpPr>
                    <p:nvPr/>
                  </p:nvSpPr>
                  <p:spPr bwMode="auto">
                    <a:xfrm>
                      <a:off x="2244" y="2256"/>
                      <a:ext cx="22" cy="161"/>
                    </a:xfrm>
                    <a:custGeom>
                      <a:avLst/>
                      <a:gdLst>
                        <a:gd name="T0" fmla="*/ 6 w 22"/>
                        <a:gd name="T1" fmla="*/ 3 h 161"/>
                        <a:gd name="T2" fmla="*/ 13 w 22"/>
                        <a:gd name="T3" fmla="*/ 8 h 161"/>
                        <a:gd name="T4" fmla="*/ 21 w 22"/>
                        <a:gd name="T5" fmla="*/ 13 h 161"/>
                        <a:gd name="T6" fmla="*/ 21 w 22"/>
                        <a:gd name="T7" fmla="*/ 20 h 161"/>
                        <a:gd name="T8" fmla="*/ 21 w 22"/>
                        <a:gd name="T9" fmla="*/ 27 h 161"/>
                        <a:gd name="T10" fmla="*/ 21 w 22"/>
                        <a:gd name="T11" fmla="*/ 34 h 161"/>
                        <a:gd name="T12" fmla="*/ 21 w 22"/>
                        <a:gd name="T13" fmla="*/ 40 h 161"/>
                        <a:gd name="T14" fmla="*/ 21 w 22"/>
                        <a:gd name="T15" fmla="*/ 47 h 161"/>
                        <a:gd name="T16" fmla="*/ 21 w 22"/>
                        <a:gd name="T17" fmla="*/ 54 h 161"/>
                        <a:gd name="T18" fmla="*/ 21 w 22"/>
                        <a:gd name="T19" fmla="*/ 60 h 161"/>
                        <a:gd name="T20" fmla="*/ 21 w 22"/>
                        <a:gd name="T21" fmla="*/ 67 h 161"/>
                        <a:gd name="T22" fmla="*/ 21 w 22"/>
                        <a:gd name="T23" fmla="*/ 74 h 161"/>
                        <a:gd name="T24" fmla="*/ 21 w 22"/>
                        <a:gd name="T25" fmla="*/ 81 h 161"/>
                        <a:gd name="T26" fmla="*/ 21 w 22"/>
                        <a:gd name="T27" fmla="*/ 88 h 161"/>
                        <a:gd name="T28" fmla="*/ 21 w 22"/>
                        <a:gd name="T29" fmla="*/ 95 h 161"/>
                        <a:gd name="T30" fmla="*/ 21 w 22"/>
                        <a:gd name="T31" fmla="*/ 102 h 161"/>
                        <a:gd name="T32" fmla="*/ 21 w 22"/>
                        <a:gd name="T33" fmla="*/ 109 h 161"/>
                        <a:gd name="T34" fmla="*/ 21 w 22"/>
                        <a:gd name="T35" fmla="*/ 116 h 161"/>
                        <a:gd name="T36" fmla="*/ 21 w 22"/>
                        <a:gd name="T37" fmla="*/ 122 h 161"/>
                        <a:gd name="T38" fmla="*/ 21 w 22"/>
                        <a:gd name="T39" fmla="*/ 129 h 161"/>
                        <a:gd name="T40" fmla="*/ 21 w 22"/>
                        <a:gd name="T41" fmla="*/ 137 h 161"/>
                        <a:gd name="T42" fmla="*/ 21 w 22"/>
                        <a:gd name="T43" fmla="*/ 144 h 161"/>
                        <a:gd name="T44" fmla="*/ 21 w 22"/>
                        <a:gd name="T45" fmla="*/ 151 h 161"/>
                        <a:gd name="T46" fmla="*/ 21 w 22"/>
                        <a:gd name="T47" fmla="*/ 158 h 161"/>
                        <a:gd name="T48" fmla="*/ 16 w 22"/>
                        <a:gd name="T49" fmla="*/ 157 h 161"/>
                        <a:gd name="T50" fmla="*/ 8 w 22"/>
                        <a:gd name="T51" fmla="*/ 152 h 161"/>
                        <a:gd name="T52" fmla="*/ 0 w 22"/>
                        <a:gd name="T53" fmla="*/ 147 h 161"/>
                        <a:gd name="T54" fmla="*/ 0 w 22"/>
                        <a:gd name="T55" fmla="*/ 139 h 161"/>
                        <a:gd name="T56" fmla="*/ 0 w 22"/>
                        <a:gd name="T57" fmla="*/ 132 h 161"/>
                        <a:gd name="T58" fmla="*/ 0 w 22"/>
                        <a:gd name="T59" fmla="*/ 125 h 161"/>
                        <a:gd name="T60" fmla="*/ 0 w 22"/>
                        <a:gd name="T61" fmla="*/ 118 h 161"/>
                        <a:gd name="T62" fmla="*/ 0 w 22"/>
                        <a:gd name="T63" fmla="*/ 111 h 161"/>
                        <a:gd name="T64" fmla="*/ 0 w 22"/>
                        <a:gd name="T65" fmla="*/ 104 h 161"/>
                        <a:gd name="T66" fmla="*/ 0 w 22"/>
                        <a:gd name="T67" fmla="*/ 98 h 161"/>
                        <a:gd name="T68" fmla="*/ 1 w 22"/>
                        <a:gd name="T69" fmla="*/ 90 h 161"/>
                        <a:gd name="T70" fmla="*/ 1 w 22"/>
                        <a:gd name="T71" fmla="*/ 83 h 161"/>
                        <a:gd name="T72" fmla="*/ 1 w 22"/>
                        <a:gd name="T73" fmla="*/ 77 h 161"/>
                        <a:gd name="T74" fmla="*/ 1 w 22"/>
                        <a:gd name="T75" fmla="*/ 70 h 161"/>
                        <a:gd name="T76" fmla="*/ 1 w 22"/>
                        <a:gd name="T77" fmla="*/ 63 h 161"/>
                        <a:gd name="T78" fmla="*/ 1 w 22"/>
                        <a:gd name="T79" fmla="*/ 56 h 161"/>
                        <a:gd name="T80" fmla="*/ 1 w 22"/>
                        <a:gd name="T81" fmla="*/ 49 h 161"/>
                        <a:gd name="T82" fmla="*/ 1 w 22"/>
                        <a:gd name="T83" fmla="*/ 42 h 161"/>
                        <a:gd name="T84" fmla="*/ 1 w 22"/>
                        <a:gd name="T85" fmla="*/ 36 h 161"/>
                        <a:gd name="T86" fmla="*/ 1 w 22"/>
                        <a:gd name="T87" fmla="*/ 29 h 161"/>
                        <a:gd name="T88" fmla="*/ 1 w 22"/>
                        <a:gd name="T89" fmla="*/ 23 h 161"/>
                        <a:gd name="T90" fmla="*/ 1 w 22"/>
                        <a:gd name="T91" fmla="*/ 15 h 161"/>
                        <a:gd name="T92" fmla="*/ 1 w 22"/>
                        <a:gd name="T93" fmla="*/ 9 h 161"/>
                        <a:gd name="T94" fmla="*/ 1 w 22"/>
                        <a:gd name="T95" fmla="*/ 2 h 1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
                        <a:gd name="T145" fmla="*/ 0 h 161"/>
                        <a:gd name="T146" fmla="*/ 22 w 22"/>
                        <a:gd name="T147" fmla="*/ 161 h 1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 h="161">
                          <a:moveTo>
                            <a:pt x="1" y="0"/>
                          </a:moveTo>
                          <a:lnTo>
                            <a:pt x="4" y="2"/>
                          </a:lnTo>
                          <a:lnTo>
                            <a:pt x="6" y="3"/>
                          </a:lnTo>
                          <a:lnTo>
                            <a:pt x="8" y="5"/>
                          </a:lnTo>
                          <a:lnTo>
                            <a:pt x="11" y="7"/>
                          </a:lnTo>
                          <a:lnTo>
                            <a:pt x="13" y="8"/>
                          </a:lnTo>
                          <a:lnTo>
                            <a:pt x="16" y="10"/>
                          </a:lnTo>
                          <a:lnTo>
                            <a:pt x="18" y="12"/>
                          </a:lnTo>
                          <a:lnTo>
                            <a:pt x="21" y="13"/>
                          </a:lnTo>
                          <a:lnTo>
                            <a:pt x="21" y="15"/>
                          </a:lnTo>
                          <a:lnTo>
                            <a:pt x="21" y="18"/>
                          </a:lnTo>
                          <a:lnTo>
                            <a:pt x="21" y="20"/>
                          </a:lnTo>
                          <a:lnTo>
                            <a:pt x="21" y="22"/>
                          </a:lnTo>
                          <a:lnTo>
                            <a:pt x="21" y="25"/>
                          </a:lnTo>
                          <a:lnTo>
                            <a:pt x="21" y="27"/>
                          </a:lnTo>
                          <a:lnTo>
                            <a:pt x="21" y="29"/>
                          </a:lnTo>
                          <a:lnTo>
                            <a:pt x="21" y="31"/>
                          </a:lnTo>
                          <a:lnTo>
                            <a:pt x="21" y="34"/>
                          </a:lnTo>
                          <a:lnTo>
                            <a:pt x="21" y="36"/>
                          </a:lnTo>
                          <a:lnTo>
                            <a:pt x="21" y="38"/>
                          </a:lnTo>
                          <a:lnTo>
                            <a:pt x="21" y="40"/>
                          </a:lnTo>
                          <a:lnTo>
                            <a:pt x="21" y="43"/>
                          </a:lnTo>
                          <a:lnTo>
                            <a:pt x="21" y="45"/>
                          </a:lnTo>
                          <a:lnTo>
                            <a:pt x="21" y="47"/>
                          </a:lnTo>
                          <a:lnTo>
                            <a:pt x="21" y="49"/>
                          </a:lnTo>
                          <a:lnTo>
                            <a:pt x="21" y="52"/>
                          </a:lnTo>
                          <a:lnTo>
                            <a:pt x="21" y="54"/>
                          </a:lnTo>
                          <a:lnTo>
                            <a:pt x="21" y="56"/>
                          </a:lnTo>
                          <a:lnTo>
                            <a:pt x="21" y="58"/>
                          </a:lnTo>
                          <a:lnTo>
                            <a:pt x="21" y="60"/>
                          </a:lnTo>
                          <a:lnTo>
                            <a:pt x="21" y="63"/>
                          </a:lnTo>
                          <a:lnTo>
                            <a:pt x="21" y="65"/>
                          </a:lnTo>
                          <a:lnTo>
                            <a:pt x="21" y="67"/>
                          </a:lnTo>
                          <a:lnTo>
                            <a:pt x="21" y="70"/>
                          </a:lnTo>
                          <a:lnTo>
                            <a:pt x="21" y="72"/>
                          </a:lnTo>
                          <a:lnTo>
                            <a:pt x="21" y="74"/>
                          </a:lnTo>
                          <a:lnTo>
                            <a:pt x="21" y="76"/>
                          </a:lnTo>
                          <a:lnTo>
                            <a:pt x="21" y="79"/>
                          </a:lnTo>
                          <a:lnTo>
                            <a:pt x="21" y="81"/>
                          </a:lnTo>
                          <a:lnTo>
                            <a:pt x="21" y="83"/>
                          </a:lnTo>
                          <a:lnTo>
                            <a:pt x="21" y="85"/>
                          </a:lnTo>
                          <a:lnTo>
                            <a:pt x="21" y="88"/>
                          </a:lnTo>
                          <a:lnTo>
                            <a:pt x="21" y="90"/>
                          </a:lnTo>
                          <a:lnTo>
                            <a:pt x="21" y="93"/>
                          </a:lnTo>
                          <a:lnTo>
                            <a:pt x="21" y="95"/>
                          </a:lnTo>
                          <a:lnTo>
                            <a:pt x="21" y="97"/>
                          </a:lnTo>
                          <a:lnTo>
                            <a:pt x="21" y="100"/>
                          </a:lnTo>
                          <a:lnTo>
                            <a:pt x="21" y="102"/>
                          </a:lnTo>
                          <a:lnTo>
                            <a:pt x="21" y="104"/>
                          </a:lnTo>
                          <a:lnTo>
                            <a:pt x="21" y="106"/>
                          </a:lnTo>
                          <a:lnTo>
                            <a:pt x="21" y="109"/>
                          </a:lnTo>
                          <a:lnTo>
                            <a:pt x="21" y="111"/>
                          </a:lnTo>
                          <a:lnTo>
                            <a:pt x="21" y="114"/>
                          </a:lnTo>
                          <a:lnTo>
                            <a:pt x="21" y="116"/>
                          </a:lnTo>
                          <a:lnTo>
                            <a:pt x="21" y="118"/>
                          </a:lnTo>
                          <a:lnTo>
                            <a:pt x="21" y="120"/>
                          </a:lnTo>
                          <a:lnTo>
                            <a:pt x="21" y="122"/>
                          </a:lnTo>
                          <a:lnTo>
                            <a:pt x="21" y="125"/>
                          </a:lnTo>
                          <a:lnTo>
                            <a:pt x="21" y="127"/>
                          </a:lnTo>
                          <a:lnTo>
                            <a:pt x="21" y="129"/>
                          </a:lnTo>
                          <a:lnTo>
                            <a:pt x="21" y="132"/>
                          </a:lnTo>
                          <a:lnTo>
                            <a:pt x="21" y="134"/>
                          </a:lnTo>
                          <a:lnTo>
                            <a:pt x="21" y="137"/>
                          </a:lnTo>
                          <a:lnTo>
                            <a:pt x="21" y="139"/>
                          </a:lnTo>
                          <a:lnTo>
                            <a:pt x="21" y="141"/>
                          </a:lnTo>
                          <a:lnTo>
                            <a:pt x="21" y="144"/>
                          </a:lnTo>
                          <a:lnTo>
                            <a:pt x="21" y="146"/>
                          </a:lnTo>
                          <a:lnTo>
                            <a:pt x="21" y="148"/>
                          </a:lnTo>
                          <a:lnTo>
                            <a:pt x="21" y="151"/>
                          </a:lnTo>
                          <a:lnTo>
                            <a:pt x="21" y="153"/>
                          </a:lnTo>
                          <a:lnTo>
                            <a:pt x="21" y="155"/>
                          </a:lnTo>
                          <a:lnTo>
                            <a:pt x="21" y="158"/>
                          </a:lnTo>
                          <a:lnTo>
                            <a:pt x="21" y="160"/>
                          </a:lnTo>
                          <a:lnTo>
                            <a:pt x="18" y="158"/>
                          </a:lnTo>
                          <a:lnTo>
                            <a:pt x="16" y="157"/>
                          </a:lnTo>
                          <a:lnTo>
                            <a:pt x="13" y="155"/>
                          </a:lnTo>
                          <a:lnTo>
                            <a:pt x="10" y="153"/>
                          </a:lnTo>
                          <a:lnTo>
                            <a:pt x="8" y="152"/>
                          </a:lnTo>
                          <a:lnTo>
                            <a:pt x="5" y="150"/>
                          </a:lnTo>
                          <a:lnTo>
                            <a:pt x="3" y="148"/>
                          </a:lnTo>
                          <a:lnTo>
                            <a:pt x="0" y="147"/>
                          </a:lnTo>
                          <a:lnTo>
                            <a:pt x="0" y="144"/>
                          </a:lnTo>
                          <a:lnTo>
                            <a:pt x="0" y="142"/>
                          </a:lnTo>
                          <a:lnTo>
                            <a:pt x="0" y="139"/>
                          </a:lnTo>
                          <a:lnTo>
                            <a:pt x="0" y="137"/>
                          </a:lnTo>
                          <a:lnTo>
                            <a:pt x="0" y="135"/>
                          </a:lnTo>
                          <a:lnTo>
                            <a:pt x="0" y="132"/>
                          </a:lnTo>
                          <a:lnTo>
                            <a:pt x="0" y="130"/>
                          </a:lnTo>
                          <a:lnTo>
                            <a:pt x="0" y="128"/>
                          </a:lnTo>
                          <a:lnTo>
                            <a:pt x="0" y="125"/>
                          </a:lnTo>
                          <a:lnTo>
                            <a:pt x="0" y="123"/>
                          </a:lnTo>
                          <a:lnTo>
                            <a:pt x="0" y="121"/>
                          </a:lnTo>
                          <a:lnTo>
                            <a:pt x="0" y="118"/>
                          </a:lnTo>
                          <a:lnTo>
                            <a:pt x="0" y="116"/>
                          </a:lnTo>
                          <a:lnTo>
                            <a:pt x="0" y="114"/>
                          </a:lnTo>
                          <a:lnTo>
                            <a:pt x="0" y="111"/>
                          </a:lnTo>
                          <a:lnTo>
                            <a:pt x="0" y="109"/>
                          </a:lnTo>
                          <a:lnTo>
                            <a:pt x="0" y="107"/>
                          </a:lnTo>
                          <a:lnTo>
                            <a:pt x="0" y="104"/>
                          </a:lnTo>
                          <a:lnTo>
                            <a:pt x="0" y="102"/>
                          </a:lnTo>
                          <a:lnTo>
                            <a:pt x="0" y="100"/>
                          </a:lnTo>
                          <a:lnTo>
                            <a:pt x="0" y="98"/>
                          </a:lnTo>
                          <a:lnTo>
                            <a:pt x="0" y="95"/>
                          </a:lnTo>
                          <a:lnTo>
                            <a:pt x="0" y="93"/>
                          </a:lnTo>
                          <a:lnTo>
                            <a:pt x="1" y="90"/>
                          </a:lnTo>
                          <a:lnTo>
                            <a:pt x="1" y="88"/>
                          </a:lnTo>
                          <a:lnTo>
                            <a:pt x="1" y="86"/>
                          </a:lnTo>
                          <a:lnTo>
                            <a:pt x="1" y="83"/>
                          </a:lnTo>
                          <a:lnTo>
                            <a:pt x="1" y="81"/>
                          </a:lnTo>
                          <a:lnTo>
                            <a:pt x="1" y="79"/>
                          </a:lnTo>
                          <a:lnTo>
                            <a:pt x="1" y="77"/>
                          </a:lnTo>
                          <a:lnTo>
                            <a:pt x="1" y="74"/>
                          </a:lnTo>
                          <a:lnTo>
                            <a:pt x="1" y="72"/>
                          </a:lnTo>
                          <a:lnTo>
                            <a:pt x="1" y="70"/>
                          </a:lnTo>
                          <a:lnTo>
                            <a:pt x="1" y="67"/>
                          </a:lnTo>
                          <a:lnTo>
                            <a:pt x="1" y="65"/>
                          </a:lnTo>
                          <a:lnTo>
                            <a:pt x="1" y="63"/>
                          </a:lnTo>
                          <a:lnTo>
                            <a:pt x="1" y="60"/>
                          </a:lnTo>
                          <a:lnTo>
                            <a:pt x="1" y="58"/>
                          </a:lnTo>
                          <a:lnTo>
                            <a:pt x="1" y="56"/>
                          </a:lnTo>
                          <a:lnTo>
                            <a:pt x="1" y="54"/>
                          </a:lnTo>
                          <a:lnTo>
                            <a:pt x="1" y="52"/>
                          </a:lnTo>
                          <a:lnTo>
                            <a:pt x="1" y="49"/>
                          </a:lnTo>
                          <a:lnTo>
                            <a:pt x="1" y="47"/>
                          </a:lnTo>
                          <a:lnTo>
                            <a:pt x="1" y="45"/>
                          </a:lnTo>
                          <a:lnTo>
                            <a:pt x="1" y="42"/>
                          </a:lnTo>
                          <a:lnTo>
                            <a:pt x="1" y="40"/>
                          </a:lnTo>
                          <a:lnTo>
                            <a:pt x="1" y="38"/>
                          </a:lnTo>
                          <a:lnTo>
                            <a:pt x="1" y="36"/>
                          </a:lnTo>
                          <a:lnTo>
                            <a:pt x="1" y="34"/>
                          </a:lnTo>
                          <a:lnTo>
                            <a:pt x="1" y="31"/>
                          </a:lnTo>
                          <a:lnTo>
                            <a:pt x="1" y="29"/>
                          </a:lnTo>
                          <a:lnTo>
                            <a:pt x="1" y="27"/>
                          </a:lnTo>
                          <a:lnTo>
                            <a:pt x="1" y="25"/>
                          </a:lnTo>
                          <a:lnTo>
                            <a:pt x="1" y="23"/>
                          </a:lnTo>
                          <a:lnTo>
                            <a:pt x="1" y="20"/>
                          </a:lnTo>
                          <a:lnTo>
                            <a:pt x="1" y="18"/>
                          </a:lnTo>
                          <a:lnTo>
                            <a:pt x="1" y="15"/>
                          </a:lnTo>
                          <a:lnTo>
                            <a:pt x="1" y="13"/>
                          </a:lnTo>
                          <a:lnTo>
                            <a:pt x="1" y="11"/>
                          </a:lnTo>
                          <a:lnTo>
                            <a:pt x="1" y="9"/>
                          </a:lnTo>
                          <a:lnTo>
                            <a:pt x="1" y="7"/>
                          </a:lnTo>
                          <a:lnTo>
                            <a:pt x="1" y="5"/>
                          </a:lnTo>
                          <a:lnTo>
                            <a:pt x="1" y="2"/>
                          </a:lnTo>
                          <a:lnTo>
                            <a:pt x="1"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58" name="Freeform 125"/>
                    <p:cNvSpPr>
                      <a:spLocks/>
                    </p:cNvSpPr>
                    <p:nvPr/>
                  </p:nvSpPr>
                  <p:spPr bwMode="auto">
                    <a:xfrm>
                      <a:off x="2278" y="2275"/>
                      <a:ext cx="22" cy="164"/>
                    </a:xfrm>
                    <a:custGeom>
                      <a:avLst/>
                      <a:gdLst>
                        <a:gd name="T0" fmla="*/ 5 w 22"/>
                        <a:gd name="T1" fmla="*/ 3 h 164"/>
                        <a:gd name="T2" fmla="*/ 13 w 22"/>
                        <a:gd name="T3" fmla="*/ 8 h 164"/>
                        <a:gd name="T4" fmla="*/ 21 w 22"/>
                        <a:gd name="T5" fmla="*/ 14 h 164"/>
                        <a:gd name="T6" fmla="*/ 21 w 22"/>
                        <a:gd name="T7" fmla="*/ 21 h 164"/>
                        <a:gd name="T8" fmla="*/ 21 w 22"/>
                        <a:gd name="T9" fmla="*/ 27 h 164"/>
                        <a:gd name="T10" fmla="*/ 21 w 22"/>
                        <a:gd name="T11" fmla="*/ 35 h 164"/>
                        <a:gd name="T12" fmla="*/ 21 w 22"/>
                        <a:gd name="T13" fmla="*/ 41 h 164"/>
                        <a:gd name="T14" fmla="*/ 21 w 22"/>
                        <a:gd name="T15" fmla="*/ 48 h 164"/>
                        <a:gd name="T16" fmla="*/ 21 w 22"/>
                        <a:gd name="T17" fmla="*/ 55 h 164"/>
                        <a:gd name="T18" fmla="*/ 21 w 22"/>
                        <a:gd name="T19" fmla="*/ 62 h 164"/>
                        <a:gd name="T20" fmla="*/ 21 w 22"/>
                        <a:gd name="T21" fmla="*/ 68 h 164"/>
                        <a:gd name="T22" fmla="*/ 21 w 22"/>
                        <a:gd name="T23" fmla="*/ 76 h 164"/>
                        <a:gd name="T24" fmla="*/ 21 w 22"/>
                        <a:gd name="T25" fmla="*/ 83 h 164"/>
                        <a:gd name="T26" fmla="*/ 21 w 22"/>
                        <a:gd name="T27" fmla="*/ 90 h 164"/>
                        <a:gd name="T28" fmla="*/ 21 w 22"/>
                        <a:gd name="T29" fmla="*/ 97 h 164"/>
                        <a:gd name="T30" fmla="*/ 21 w 22"/>
                        <a:gd name="T31" fmla="*/ 103 h 164"/>
                        <a:gd name="T32" fmla="*/ 21 w 22"/>
                        <a:gd name="T33" fmla="*/ 111 h 164"/>
                        <a:gd name="T34" fmla="*/ 21 w 22"/>
                        <a:gd name="T35" fmla="*/ 118 h 164"/>
                        <a:gd name="T36" fmla="*/ 21 w 22"/>
                        <a:gd name="T37" fmla="*/ 125 h 164"/>
                        <a:gd name="T38" fmla="*/ 21 w 22"/>
                        <a:gd name="T39" fmla="*/ 132 h 164"/>
                        <a:gd name="T40" fmla="*/ 21 w 22"/>
                        <a:gd name="T41" fmla="*/ 139 h 164"/>
                        <a:gd name="T42" fmla="*/ 21 w 22"/>
                        <a:gd name="T43" fmla="*/ 146 h 164"/>
                        <a:gd name="T44" fmla="*/ 21 w 22"/>
                        <a:gd name="T45" fmla="*/ 153 h 164"/>
                        <a:gd name="T46" fmla="*/ 21 w 22"/>
                        <a:gd name="T47" fmla="*/ 160 h 164"/>
                        <a:gd name="T48" fmla="*/ 15 w 22"/>
                        <a:gd name="T49" fmla="*/ 159 h 164"/>
                        <a:gd name="T50" fmla="*/ 8 w 22"/>
                        <a:gd name="T51" fmla="*/ 154 h 164"/>
                        <a:gd name="T52" fmla="*/ 0 w 22"/>
                        <a:gd name="T53" fmla="*/ 149 h 164"/>
                        <a:gd name="T54" fmla="*/ 0 w 22"/>
                        <a:gd name="T55" fmla="*/ 141 h 164"/>
                        <a:gd name="T56" fmla="*/ 0 w 22"/>
                        <a:gd name="T57" fmla="*/ 134 h 164"/>
                        <a:gd name="T58" fmla="*/ 0 w 22"/>
                        <a:gd name="T59" fmla="*/ 128 h 164"/>
                        <a:gd name="T60" fmla="*/ 0 w 22"/>
                        <a:gd name="T61" fmla="*/ 120 h 164"/>
                        <a:gd name="T62" fmla="*/ 0 w 22"/>
                        <a:gd name="T63" fmla="*/ 113 h 164"/>
                        <a:gd name="T64" fmla="*/ 0 w 22"/>
                        <a:gd name="T65" fmla="*/ 106 h 164"/>
                        <a:gd name="T66" fmla="*/ 0 w 22"/>
                        <a:gd name="T67" fmla="*/ 99 h 164"/>
                        <a:gd name="T68" fmla="*/ 0 w 22"/>
                        <a:gd name="T69" fmla="*/ 92 h 164"/>
                        <a:gd name="T70" fmla="*/ 0 w 22"/>
                        <a:gd name="T71" fmla="*/ 84 h 164"/>
                        <a:gd name="T72" fmla="*/ 0 w 22"/>
                        <a:gd name="T73" fmla="*/ 77 h 164"/>
                        <a:gd name="T74" fmla="*/ 0 w 22"/>
                        <a:gd name="T75" fmla="*/ 71 h 164"/>
                        <a:gd name="T76" fmla="*/ 0 w 22"/>
                        <a:gd name="T77" fmla="*/ 64 h 164"/>
                        <a:gd name="T78" fmla="*/ 0 w 22"/>
                        <a:gd name="T79" fmla="*/ 57 h 164"/>
                        <a:gd name="T80" fmla="*/ 0 w 22"/>
                        <a:gd name="T81" fmla="*/ 50 h 164"/>
                        <a:gd name="T82" fmla="*/ 0 w 22"/>
                        <a:gd name="T83" fmla="*/ 43 h 164"/>
                        <a:gd name="T84" fmla="*/ 0 w 22"/>
                        <a:gd name="T85" fmla="*/ 36 h 164"/>
                        <a:gd name="T86" fmla="*/ 0 w 22"/>
                        <a:gd name="T87" fmla="*/ 30 h 164"/>
                        <a:gd name="T88" fmla="*/ 0 w 22"/>
                        <a:gd name="T89" fmla="*/ 23 h 164"/>
                        <a:gd name="T90" fmla="*/ 0 w 22"/>
                        <a:gd name="T91" fmla="*/ 16 h 164"/>
                        <a:gd name="T92" fmla="*/ 0 w 22"/>
                        <a:gd name="T93" fmla="*/ 9 h 164"/>
                        <a:gd name="T94" fmla="*/ 0 w 22"/>
                        <a:gd name="T95" fmla="*/ 3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
                        <a:gd name="T145" fmla="*/ 0 h 164"/>
                        <a:gd name="T146" fmla="*/ 22 w 22"/>
                        <a:gd name="T147" fmla="*/ 164 h 1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 h="164">
                          <a:moveTo>
                            <a:pt x="0" y="0"/>
                          </a:moveTo>
                          <a:lnTo>
                            <a:pt x="3" y="2"/>
                          </a:lnTo>
                          <a:lnTo>
                            <a:pt x="5" y="3"/>
                          </a:lnTo>
                          <a:lnTo>
                            <a:pt x="8" y="5"/>
                          </a:lnTo>
                          <a:lnTo>
                            <a:pt x="10" y="7"/>
                          </a:lnTo>
                          <a:lnTo>
                            <a:pt x="13" y="8"/>
                          </a:lnTo>
                          <a:lnTo>
                            <a:pt x="15" y="11"/>
                          </a:lnTo>
                          <a:lnTo>
                            <a:pt x="18" y="12"/>
                          </a:lnTo>
                          <a:lnTo>
                            <a:pt x="21" y="14"/>
                          </a:lnTo>
                          <a:lnTo>
                            <a:pt x="21" y="16"/>
                          </a:lnTo>
                          <a:lnTo>
                            <a:pt x="21" y="19"/>
                          </a:lnTo>
                          <a:lnTo>
                            <a:pt x="21" y="21"/>
                          </a:lnTo>
                          <a:lnTo>
                            <a:pt x="21" y="23"/>
                          </a:lnTo>
                          <a:lnTo>
                            <a:pt x="21" y="25"/>
                          </a:lnTo>
                          <a:lnTo>
                            <a:pt x="21" y="27"/>
                          </a:lnTo>
                          <a:lnTo>
                            <a:pt x="21" y="30"/>
                          </a:lnTo>
                          <a:lnTo>
                            <a:pt x="21" y="32"/>
                          </a:lnTo>
                          <a:lnTo>
                            <a:pt x="21" y="35"/>
                          </a:lnTo>
                          <a:lnTo>
                            <a:pt x="21" y="37"/>
                          </a:lnTo>
                          <a:lnTo>
                            <a:pt x="21" y="39"/>
                          </a:lnTo>
                          <a:lnTo>
                            <a:pt x="21" y="41"/>
                          </a:lnTo>
                          <a:lnTo>
                            <a:pt x="21" y="43"/>
                          </a:lnTo>
                          <a:lnTo>
                            <a:pt x="21" y="46"/>
                          </a:lnTo>
                          <a:lnTo>
                            <a:pt x="21" y="48"/>
                          </a:lnTo>
                          <a:lnTo>
                            <a:pt x="21" y="50"/>
                          </a:lnTo>
                          <a:lnTo>
                            <a:pt x="21" y="52"/>
                          </a:lnTo>
                          <a:lnTo>
                            <a:pt x="21" y="55"/>
                          </a:lnTo>
                          <a:lnTo>
                            <a:pt x="21" y="57"/>
                          </a:lnTo>
                          <a:lnTo>
                            <a:pt x="21" y="60"/>
                          </a:lnTo>
                          <a:lnTo>
                            <a:pt x="21" y="62"/>
                          </a:lnTo>
                          <a:lnTo>
                            <a:pt x="21" y="64"/>
                          </a:lnTo>
                          <a:lnTo>
                            <a:pt x="21" y="66"/>
                          </a:lnTo>
                          <a:lnTo>
                            <a:pt x="21" y="68"/>
                          </a:lnTo>
                          <a:lnTo>
                            <a:pt x="21" y="71"/>
                          </a:lnTo>
                          <a:lnTo>
                            <a:pt x="21" y="73"/>
                          </a:lnTo>
                          <a:lnTo>
                            <a:pt x="21" y="76"/>
                          </a:lnTo>
                          <a:lnTo>
                            <a:pt x="21" y="78"/>
                          </a:lnTo>
                          <a:lnTo>
                            <a:pt x="21" y="80"/>
                          </a:lnTo>
                          <a:lnTo>
                            <a:pt x="21" y="83"/>
                          </a:lnTo>
                          <a:lnTo>
                            <a:pt x="21" y="85"/>
                          </a:lnTo>
                          <a:lnTo>
                            <a:pt x="21" y="87"/>
                          </a:lnTo>
                          <a:lnTo>
                            <a:pt x="21" y="90"/>
                          </a:lnTo>
                          <a:lnTo>
                            <a:pt x="21" y="92"/>
                          </a:lnTo>
                          <a:lnTo>
                            <a:pt x="21" y="94"/>
                          </a:lnTo>
                          <a:lnTo>
                            <a:pt x="21" y="97"/>
                          </a:lnTo>
                          <a:lnTo>
                            <a:pt x="21" y="99"/>
                          </a:lnTo>
                          <a:lnTo>
                            <a:pt x="21" y="101"/>
                          </a:lnTo>
                          <a:lnTo>
                            <a:pt x="21" y="103"/>
                          </a:lnTo>
                          <a:lnTo>
                            <a:pt x="21" y="106"/>
                          </a:lnTo>
                          <a:lnTo>
                            <a:pt x="21" y="109"/>
                          </a:lnTo>
                          <a:lnTo>
                            <a:pt x="21" y="111"/>
                          </a:lnTo>
                          <a:lnTo>
                            <a:pt x="21" y="113"/>
                          </a:lnTo>
                          <a:lnTo>
                            <a:pt x="21" y="115"/>
                          </a:lnTo>
                          <a:lnTo>
                            <a:pt x="21" y="118"/>
                          </a:lnTo>
                          <a:lnTo>
                            <a:pt x="21" y="120"/>
                          </a:lnTo>
                          <a:lnTo>
                            <a:pt x="21" y="122"/>
                          </a:lnTo>
                          <a:lnTo>
                            <a:pt x="21" y="125"/>
                          </a:lnTo>
                          <a:lnTo>
                            <a:pt x="21" y="128"/>
                          </a:lnTo>
                          <a:lnTo>
                            <a:pt x="21" y="130"/>
                          </a:lnTo>
                          <a:lnTo>
                            <a:pt x="21" y="132"/>
                          </a:lnTo>
                          <a:lnTo>
                            <a:pt x="21" y="134"/>
                          </a:lnTo>
                          <a:lnTo>
                            <a:pt x="21" y="137"/>
                          </a:lnTo>
                          <a:lnTo>
                            <a:pt x="21" y="139"/>
                          </a:lnTo>
                          <a:lnTo>
                            <a:pt x="21" y="141"/>
                          </a:lnTo>
                          <a:lnTo>
                            <a:pt x="21" y="144"/>
                          </a:lnTo>
                          <a:lnTo>
                            <a:pt x="21" y="146"/>
                          </a:lnTo>
                          <a:lnTo>
                            <a:pt x="21" y="149"/>
                          </a:lnTo>
                          <a:lnTo>
                            <a:pt x="21" y="151"/>
                          </a:lnTo>
                          <a:lnTo>
                            <a:pt x="21" y="153"/>
                          </a:lnTo>
                          <a:lnTo>
                            <a:pt x="21" y="156"/>
                          </a:lnTo>
                          <a:lnTo>
                            <a:pt x="21" y="158"/>
                          </a:lnTo>
                          <a:lnTo>
                            <a:pt x="21" y="160"/>
                          </a:lnTo>
                          <a:lnTo>
                            <a:pt x="21" y="163"/>
                          </a:lnTo>
                          <a:lnTo>
                            <a:pt x="18" y="161"/>
                          </a:lnTo>
                          <a:lnTo>
                            <a:pt x="15" y="159"/>
                          </a:lnTo>
                          <a:lnTo>
                            <a:pt x="13" y="158"/>
                          </a:lnTo>
                          <a:lnTo>
                            <a:pt x="10" y="156"/>
                          </a:lnTo>
                          <a:lnTo>
                            <a:pt x="8" y="154"/>
                          </a:lnTo>
                          <a:lnTo>
                            <a:pt x="5" y="152"/>
                          </a:lnTo>
                          <a:lnTo>
                            <a:pt x="3" y="150"/>
                          </a:lnTo>
                          <a:lnTo>
                            <a:pt x="0" y="149"/>
                          </a:lnTo>
                          <a:lnTo>
                            <a:pt x="0" y="146"/>
                          </a:lnTo>
                          <a:lnTo>
                            <a:pt x="0" y="144"/>
                          </a:lnTo>
                          <a:lnTo>
                            <a:pt x="0" y="141"/>
                          </a:lnTo>
                          <a:lnTo>
                            <a:pt x="0" y="139"/>
                          </a:lnTo>
                          <a:lnTo>
                            <a:pt x="0" y="137"/>
                          </a:lnTo>
                          <a:lnTo>
                            <a:pt x="0" y="134"/>
                          </a:lnTo>
                          <a:lnTo>
                            <a:pt x="0" y="132"/>
                          </a:lnTo>
                          <a:lnTo>
                            <a:pt x="0" y="130"/>
                          </a:lnTo>
                          <a:lnTo>
                            <a:pt x="0" y="128"/>
                          </a:lnTo>
                          <a:lnTo>
                            <a:pt x="0" y="125"/>
                          </a:lnTo>
                          <a:lnTo>
                            <a:pt x="0" y="122"/>
                          </a:lnTo>
                          <a:lnTo>
                            <a:pt x="0" y="120"/>
                          </a:lnTo>
                          <a:lnTo>
                            <a:pt x="0" y="118"/>
                          </a:lnTo>
                          <a:lnTo>
                            <a:pt x="0" y="115"/>
                          </a:lnTo>
                          <a:lnTo>
                            <a:pt x="0" y="113"/>
                          </a:lnTo>
                          <a:lnTo>
                            <a:pt x="0" y="111"/>
                          </a:lnTo>
                          <a:lnTo>
                            <a:pt x="0" y="108"/>
                          </a:lnTo>
                          <a:lnTo>
                            <a:pt x="0" y="106"/>
                          </a:lnTo>
                          <a:lnTo>
                            <a:pt x="0" y="103"/>
                          </a:lnTo>
                          <a:lnTo>
                            <a:pt x="0" y="101"/>
                          </a:lnTo>
                          <a:lnTo>
                            <a:pt x="0" y="99"/>
                          </a:lnTo>
                          <a:lnTo>
                            <a:pt x="0" y="97"/>
                          </a:lnTo>
                          <a:lnTo>
                            <a:pt x="0" y="94"/>
                          </a:lnTo>
                          <a:lnTo>
                            <a:pt x="0" y="92"/>
                          </a:lnTo>
                          <a:lnTo>
                            <a:pt x="0" y="90"/>
                          </a:lnTo>
                          <a:lnTo>
                            <a:pt x="0" y="87"/>
                          </a:lnTo>
                          <a:lnTo>
                            <a:pt x="0" y="84"/>
                          </a:lnTo>
                          <a:lnTo>
                            <a:pt x="0" y="82"/>
                          </a:lnTo>
                          <a:lnTo>
                            <a:pt x="0" y="80"/>
                          </a:lnTo>
                          <a:lnTo>
                            <a:pt x="0" y="77"/>
                          </a:lnTo>
                          <a:lnTo>
                            <a:pt x="0" y="75"/>
                          </a:lnTo>
                          <a:lnTo>
                            <a:pt x="0" y="73"/>
                          </a:lnTo>
                          <a:lnTo>
                            <a:pt x="0" y="71"/>
                          </a:lnTo>
                          <a:lnTo>
                            <a:pt x="0" y="68"/>
                          </a:lnTo>
                          <a:lnTo>
                            <a:pt x="0" y="66"/>
                          </a:lnTo>
                          <a:lnTo>
                            <a:pt x="0" y="64"/>
                          </a:lnTo>
                          <a:lnTo>
                            <a:pt x="0" y="62"/>
                          </a:lnTo>
                          <a:lnTo>
                            <a:pt x="0" y="59"/>
                          </a:lnTo>
                          <a:lnTo>
                            <a:pt x="0" y="57"/>
                          </a:lnTo>
                          <a:lnTo>
                            <a:pt x="0" y="54"/>
                          </a:lnTo>
                          <a:lnTo>
                            <a:pt x="0" y="52"/>
                          </a:lnTo>
                          <a:lnTo>
                            <a:pt x="0" y="50"/>
                          </a:lnTo>
                          <a:lnTo>
                            <a:pt x="0" y="48"/>
                          </a:lnTo>
                          <a:lnTo>
                            <a:pt x="0" y="46"/>
                          </a:lnTo>
                          <a:lnTo>
                            <a:pt x="0" y="43"/>
                          </a:lnTo>
                          <a:lnTo>
                            <a:pt x="0" y="41"/>
                          </a:lnTo>
                          <a:lnTo>
                            <a:pt x="0" y="39"/>
                          </a:lnTo>
                          <a:lnTo>
                            <a:pt x="0" y="36"/>
                          </a:lnTo>
                          <a:lnTo>
                            <a:pt x="0" y="34"/>
                          </a:lnTo>
                          <a:lnTo>
                            <a:pt x="0" y="32"/>
                          </a:lnTo>
                          <a:lnTo>
                            <a:pt x="0" y="30"/>
                          </a:lnTo>
                          <a:lnTo>
                            <a:pt x="0" y="27"/>
                          </a:lnTo>
                          <a:lnTo>
                            <a:pt x="0" y="25"/>
                          </a:lnTo>
                          <a:lnTo>
                            <a:pt x="0" y="23"/>
                          </a:lnTo>
                          <a:lnTo>
                            <a:pt x="0" y="21"/>
                          </a:lnTo>
                          <a:lnTo>
                            <a:pt x="0" y="18"/>
                          </a:lnTo>
                          <a:lnTo>
                            <a:pt x="0" y="16"/>
                          </a:lnTo>
                          <a:lnTo>
                            <a:pt x="0" y="14"/>
                          </a:lnTo>
                          <a:lnTo>
                            <a:pt x="0" y="11"/>
                          </a:lnTo>
                          <a:lnTo>
                            <a:pt x="0" y="9"/>
                          </a:lnTo>
                          <a:lnTo>
                            <a:pt x="0" y="7"/>
                          </a:lnTo>
                          <a:lnTo>
                            <a:pt x="0" y="5"/>
                          </a:lnTo>
                          <a:lnTo>
                            <a:pt x="0" y="3"/>
                          </a:lnTo>
                          <a:lnTo>
                            <a:pt x="0"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grpSp>
            </p:grpSp>
            <p:sp>
              <p:nvSpPr>
                <p:cNvPr id="149" name="Rectangle 275"/>
                <p:cNvSpPr/>
                <p:nvPr/>
              </p:nvSpPr>
              <p:spPr bwMode="gray">
                <a:xfrm>
                  <a:off x="356108" y="3594885"/>
                  <a:ext cx="137160" cy="297180"/>
                </a:xfrm>
                <a:prstGeom prst="rect">
                  <a:avLst/>
                </a:prstGeom>
                <a:noFill/>
                <a:ln w="6350" algn="ctr">
                  <a:noFill/>
                  <a:miter lim="800000"/>
                  <a:headEnd/>
                  <a:tailEnd/>
                </a:ln>
              </p:spPr>
              <p:txBody>
                <a:bodyPr lIns="90000" tIns="72000" rIns="90000" bIns="72000" rtlCol="0" anchor="ctr"/>
                <a:lstStyle/>
                <a:p>
                  <a:pPr algn="ctr" defTabSz="685617" fontAlgn="base">
                    <a:spcBef>
                      <a:spcPct val="50000"/>
                    </a:spcBef>
                    <a:spcAft>
                      <a:spcPct val="0"/>
                    </a:spcAft>
                    <a:buClr>
                      <a:srgbClr val="F0AB00"/>
                    </a:buClr>
                    <a:buSzPct val="80000"/>
                    <a:defRPr/>
                  </a:pPr>
                  <a:endParaRPr lang="ko-KR" altLang="en-US" sz="1300" kern="0" dirty="0">
                    <a:solidFill>
                      <a:srgbClr val="000000"/>
                    </a:solidFill>
                    <a:latin typeface="나눔고딕"/>
                    <a:ea typeface="나눔고딕"/>
                    <a:cs typeface="나눔고딕"/>
                  </a:endParaRPr>
                </a:p>
              </p:txBody>
            </p:sp>
          </p:grpSp>
          <p:grpSp>
            <p:nvGrpSpPr>
              <p:cNvPr id="112" name="Group 285"/>
              <p:cNvGrpSpPr/>
              <p:nvPr/>
            </p:nvGrpSpPr>
            <p:grpSpPr>
              <a:xfrm>
                <a:off x="6258371" y="2534463"/>
                <a:ext cx="281053" cy="271912"/>
                <a:chOff x="269360" y="3593193"/>
                <a:chExt cx="310669" cy="300564"/>
              </a:xfrm>
            </p:grpSpPr>
            <p:grpSp>
              <p:nvGrpSpPr>
                <p:cNvPr id="137" name="Group 116"/>
                <p:cNvGrpSpPr>
                  <a:grpSpLocks/>
                </p:cNvGrpSpPr>
                <p:nvPr/>
              </p:nvGrpSpPr>
              <p:grpSpPr bwMode="auto">
                <a:xfrm>
                  <a:off x="269360" y="3593193"/>
                  <a:ext cx="310669" cy="300564"/>
                  <a:chOff x="2131" y="2065"/>
                  <a:chExt cx="355" cy="392"/>
                </a:xfrm>
              </p:grpSpPr>
              <p:sp>
                <p:nvSpPr>
                  <p:cNvPr id="139" name="Freeform 117"/>
                  <p:cNvSpPr>
                    <a:spLocks/>
                  </p:cNvSpPr>
                  <p:nvPr/>
                </p:nvSpPr>
                <p:spPr bwMode="auto">
                  <a:xfrm>
                    <a:off x="2131" y="2171"/>
                    <a:ext cx="178" cy="286"/>
                  </a:xfrm>
                  <a:custGeom>
                    <a:avLst/>
                    <a:gdLst>
                      <a:gd name="T0" fmla="*/ 177 w 178"/>
                      <a:gd name="T1" fmla="*/ 108 h 286"/>
                      <a:gd name="T2" fmla="*/ 175 w 178"/>
                      <a:gd name="T3" fmla="*/ 285 h 286"/>
                      <a:gd name="T4" fmla="*/ 0 w 178"/>
                      <a:gd name="T5" fmla="*/ 177 h 286"/>
                      <a:gd name="T6" fmla="*/ 2 w 178"/>
                      <a:gd name="T7" fmla="*/ 0 h 286"/>
                      <a:gd name="T8" fmla="*/ 177 w 178"/>
                      <a:gd name="T9" fmla="*/ 108 h 286"/>
                      <a:gd name="T10" fmla="*/ 0 60000 65536"/>
                      <a:gd name="T11" fmla="*/ 0 60000 65536"/>
                      <a:gd name="T12" fmla="*/ 0 60000 65536"/>
                      <a:gd name="T13" fmla="*/ 0 60000 65536"/>
                      <a:gd name="T14" fmla="*/ 0 60000 65536"/>
                      <a:gd name="T15" fmla="*/ 0 w 178"/>
                      <a:gd name="T16" fmla="*/ 0 h 286"/>
                      <a:gd name="T17" fmla="*/ 178 w 178"/>
                      <a:gd name="T18" fmla="*/ 286 h 286"/>
                    </a:gdLst>
                    <a:ahLst/>
                    <a:cxnLst>
                      <a:cxn ang="T10">
                        <a:pos x="T0" y="T1"/>
                      </a:cxn>
                      <a:cxn ang="T11">
                        <a:pos x="T2" y="T3"/>
                      </a:cxn>
                      <a:cxn ang="T12">
                        <a:pos x="T4" y="T5"/>
                      </a:cxn>
                      <a:cxn ang="T13">
                        <a:pos x="T6" y="T7"/>
                      </a:cxn>
                      <a:cxn ang="T14">
                        <a:pos x="T8" y="T9"/>
                      </a:cxn>
                    </a:cxnLst>
                    <a:rect l="T15" t="T16" r="T17" b="T18"/>
                    <a:pathLst>
                      <a:path w="178" h="286">
                        <a:moveTo>
                          <a:pt x="177" y="108"/>
                        </a:moveTo>
                        <a:lnTo>
                          <a:pt x="175" y="285"/>
                        </a:lnTo>
                        <a:lnTo>
                          <a:pt x="0" y="177"/>
                        </a:lnTo>
                        <a:lnTo>
                          <a:pt x="2" y="0"/>
                        </a:lnTo>
                        <a:lnTo>
                          <a:pt x="177" y="108"/>
                        </a:lnTo>
                      </a:path>
                    </a:pathLst>
                  </a:custGeom>
                  <a:solidFill>
                    <a:srgbClr val="C1CE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40" name="Freeform 118"/>
                  <p:cNvSpPr>
                    <a:spLocks/>
                  </p:cNvSpPr>
                  <p:nvPr/>
                </p:nvSpPr>
                <p:spPr bwMode="auto">
                  <a:xfrm>
                    <a:off x="2308" y="2171"/>
                    <a:ext cx="178" cy="286"/>
                  </a:xfrm>
                  <a:custGeom>
                    <a:avLst/>
                    <a:gdLst>
                      <a:gd name="T0" fmla="*/ 177 w 178"/>
                      <a:gd name="T1" fmla="*/ 0 h 286"/>
                      <a:gd name="T2" fmla="*/ 175 w 178"/>
                      <a:gd name="T3" fmla="*/ 177 h 286"/>
                      <a:gd name="T4" fmla="*/ 0 w 178"/>
                      <a:gd name="T5" fmla="*/ 285 h 286"/>
                      <a:gd name="T6" fmla="*/ 2 w 178"/>
                      <a:gd name="T7" fmla="*/ 108 h 286"/>
                      <a:gd name="T8" fmla="*/ 177 w 178"/>
                      <a:gd name="T9" fmla="*/ 0 h 286"/>
                      <a:gd name="T10" fmla="*/ 0 60000 65536"/>
                      <a:gd name="T11" fmla="*/ 0 60000 65536"/>
                      <a:gd name="T12" fmla="*/ 0 60000 65536"/>
                      <a:gd name="T13" fmla="*/ 0 60000 65536"/>
                      <a:gd name="T14" fmla="*/ 0 60000 65536"/>
                      <a:gd name="T15" fmla="*/ 0 w 178"/>
                      <a:gd name="T16" fmla="*/ 0 h 286"/>
                      <a:gd name="T17" fmla="*/ 178 w 178"/>
                      <a:gd name="T18" fmla="*/ 286 h 286"/>
                    </a:gdLst>
                    <a:ahLst/>
                    <a:cxnLst>
                      <a:cxn ang="T10">
                        <a:pos x="T0" y="T1"/>
                      </a:cxn>
                      <a:cxn ang="T11">
                        <a:pos x="T2" y="T3"/>
                      </a:cxn>
                      <a:cxn ang="T12">
                        <a:pos x="T4" y="T5"/>
                      </a:cxn>
                      <a:cxn ang="T13">
                        <a:pos x="T6" y="T7"/>
                      </a:cxn>
                      <a:cxn ang="T14">
                        <a:pos x="T8" y="T9"/>
                      </a:cxn>
                    </a:cxnLst>
                    <a:rect l="T15" t="T16" r="T17" b="T18"/>
                    <a:pathLst>
                      <a:path w="178" h="286">
                        <a:moveTo>
                          <a:pt x="177" y="0"/>
                        </a:moveTo>
                        <a:lnTo>
                          <a:pt x="175" y="177"/>
                        </a:lnTo>
                        <a:lnTo>
                          <a:pt x="0" y="285"/>
                        </a:lnTo>
                        <a:lnTo>
                          <a:pt x="2" y="108"/>
                        </a:lnTo>
                        <a:lnTo>
                          <a:pt x="177" y="0"/>
                        </a:lnTo>
                      </a:path>
                    </a:pathLst>
                  </a:custGeom>
                  <a:solidFill>
                    <a:srgbClr val="618FFD"/>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41" name="Freeform 119"/>
                  <p:cNvSpPr>
                    <a:spLocks/>
                  </p:cNvSpPr>
                  <p:nvPr/>
                </p:nvSpPr>
                <p:spPr bwMode="auto">
                  <a:xfrm>
                    <a:off x="2135" y="2065"/>
                    <a:ext cx="351" cy="215"/>
                  </a:xfrm>
                  <a:custGeom>
                    <a:avLst/>
                    <a:gdLst>
                      <a:gd name="T0" fmla="*/ 0 w 351"/>
                      <a:gd name="T1" fmla="*/ 107 h 215"/>
                      <a:gd name="T2" fmla="*/ 175 w 351"/>
                      <a:gd name="T3" fmla="*/ 0 h 215"/>
                      <a:gd name="T4" fmla="*/ 350 w 351"/>
                      <a:gd name="T5" fmla="*/ 107 h 215"/>
                      <a:gd name="T6" fmla="*/ 175 w 351"/>
                      <a:gd name="T7" fmla="*/ 214 h 215"/>
                      <a:gd name="T8" fmla="*/ 0 w 351"/>
                      <a:gd name="T9" fmla="*/ 107 h 215"/>
                      <a:gd name="T10" fmla="*/ 0 60000 65536"/>
                      <a:gd name="T11" fmla="*/ 0 60000 65536"/>
                      <a:gd name="T12" fmla="*/ 0 60000 65536"/>
                      <a:gd name="T13" fmla="*/ 0 60000 65536"/>
                      <a:gd name="T14" fmla="*/ 0 60000 65536"/>
                      <a:gd name="T15" fmla="*/ 0 w 351"/>
                      <a:gd name="T16" fmla="*/ 0 h 215"/>
                      <a:gd name="T17" fmla="*/ 351 w 351"/>
                      <a:gd name="T18" fmla="*/ 215 h 215"/>
                    </a:gdLst>
                    <a:ahLst/>
                    <a:cxnLst>
                      <a:cxn ang="T10">
                        <a:pos x="T0" y="T1"/>
                      </a:cxn>
                      <a:cxn ang="T11">
                        <a:pos x="T2" y="T3"/>
                      </a:cxn>
                      <a:cxn ang="T12">
                        <a:pos x="T4" y="T5"/>
                      </a:cxn>
                      <a:cxn ang="T13">
                        <a:pos x="T6" y="T7"/>
                      </a:cxn>
                      <a:cxn ang="T14">
                        <a:pos x="T8" y="T9"/>
                      </a:cxn>
                    </a:cxnLst>
                    <a:rect l="T15" t="T16" r="T17" b="T18"/>
                    <a:pathLst>
                      <a:path w="351" h="215">
                        <a:moveTo>
                          <a:pt x="0" y="107"/>
                        </a:moveTo>
                        <a:lnTo>
                          <a:pt x="175" y="0"/>
                        </a:lnTo>
                        <a:lnTo>
                          <a:pt x="350" y="107"/>
                        </a:lnTo>
                        <a:lnTo>
                          <a:pt x="175" y="214"/>
                        </a:lnTo>
                        <a:lnTo>
                          <a:pt x="0" y="107"/>
                        </a:lnTo>
                      </a:path>
                    </a:pathLst>
                  </a:custGeom>
                  <a:solidFill>
                    <a:srgbClr val="A2C1FE"/>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grpSp>
                <p:nvGrpSpPr>
                  <p:cNvPr id="142" name="Group 120"/>
                  <p:cNvGrpSpPr>
                    <a:grpSpLocks/>
                  </p:cNvGrpSpPr>
                  <p:nvPr/>
                </p:nvGrpSpPr>
                <p:grpSpPr bwMode="auto">
                  <a:xfrm>
                    <a:off x="2141" y="2195"/>
                    <a:ext cx="159" cy="244"/>
                    <a:chOff x="2141" y="2195"/>
                    <a:chExt cx="159" cy="244"/>
                  </a:xfrm>
                </p:grpSpPr>
                <p:sp>
                  <p:nvSpPr>
                    <p:cNvPr id="143" name="Freeform 121"/>
                    <p:cNvSpPr>
                      <a:spLocks/>
                    </p:cNvSpPr>
                    <p:nvPr/>
                  </p:nvSpPr>
                  <p:spPr bwMode="auto">
                    <a:xfrm>
                      <a:off x="2141" y="2195"/>
                      <a:ext cx="25" cy="159"/>
                    </a:xfrm>
                    <a:custGeom>
                      <a:avLst/>
                      <a:gdLst>
                        <a:gd name="T0" fmla="*/ 7 w 25"/>
                        <a:gd name="T1" fmla="*/ 2 h 159"/>
                        <a:gd name="T2" fmla="*/ 12 w 25"/>
                        <a:gd name="T3" fmla="*/ 5 h 159"/>
                        <a:gd name="T4" fmla="*/ 17 w 25"/>
                        <a:gd name="T5" fmla="*/ 8 h 159"/>
                        <a:gd name="T6" fmla="*/ 22 w 25"/>
                        <a:gd name="T7" fmla="*/ 11 h 159"/>
                        <a:gd name="T8" fmla="*/ 24 w 25"/>
                        <a:gd name="T9" fmla="*/ 17 h 159"/>
                        <a:gd name="T10" fmla="*/ 24 w 25"/>
                        <a:gd name="T11" fmla="*/ 27 h 159"/>
                        <a:gd name="T12" fmla="*/ 24 w 25"/>
                        <a:gd name="T13" fmla="*/ 35 h 159"/>
                        <a:gd name="T14" fmla="*/ 24 w 25"/>
                        <a:gd name="T15" fmla="*/ 44 h 159"/>
                        <a:gd name="T16" fmla="*/ 24 w 25"/>
                        <a:gd name="T17" fmla="*/ 51 h 159"/>
                        <a:gd name="T18" fmla="*/ 24 w 25"/>
                        <a:gd name="T19" fmla="*/ 55 h 159"/>
                        <a:gd name="T20" fmla="*/ 23 w 25"/>
                        <a:gd name="T21" fmla="*/ 60 h 159"/>
                        <a:gd name="T22" fmla="*/ 23 w 25"/>
                        <a:gd name="T23" fmla="*/ 64 h 159"/>
                        <a:gd name="T24" fmla="*/ 23 w 25"/>
                        <a:gd name="T25" fmla="*/ 68 h 159"/>
                        <a:gd name="T26" fmla="*/ 23 w 25"/>
                        <a:gd name="T27" fmla="*/ 73 h 159"/>
                        <a:gd name="T28" fmla="*/ 22 w 25"/>
                        <a:gd name="T29" fmla="*/ 78 h 159"/>
                        <a:gd name="T30" fmla="*/ 22 w 25"/>
                        <a:gd name="T31" fmla="*/ 82 h 159"/>
                        <a:gd name="T32" fmla="*/ 22 w 25"/>
                        <a:gd name="T33" fmla="*/ 87 h 159"/>
                        <a:gd name="T34" fmla="*/ 22 w 25"/>
                        <a:gd name="T35" fmla="*/ 91 h 159"/>
                        <a:gd name="T36" fmla="*/ 22 w 25"/>
                        <a:gd name="T37" fmla="*/ 95 h 159"/>
                        <a:gd name="T38" fmla="*/ 22 w 25"/>
                        <a:gd name="T39" fmla="*/ 100 h 159"/>
                        <a:gd name="T40" fmla="*/ 22 w 25"/>
                        <a:gd name="T41" fmla="*/ 105 h 159"/>
                        <a:gd name="T42" fmla="*/ 22 w 25"/>
                        <a:gd name="T43" fmla="*/ 109 h 159"/>
                        <a:gd name="T44" fmla="*/ 22 w 25"/>
                        <a:gd name="T45" fmla="*/ 114 h 159"/>
                        <a:gd name="T46" fmla="*/ 22 w 25"/>
                        <a:gd name="T47" fmla="*/ 119 h 159"/>
                        <a:gd name="T48" fmla="*/ 22 w 25"/>
                        <a:gd name="T49" fmla="*/ 123 h 159"/>
                        <a:gd name="T50" fmla="*/ 22 w 25"/>
                        <a:gd name="T51" fmla="*/ 128 h 159"/>
                        <a:gd name="T52" fmla="*/ 22 w 25"/>
                        <a:gd name="T53" fmla="*/ 133 h 159"/>
                        <a:gd name="T54" fmla="*/ 21 w 25"/>
                        <a:gd name="T55" fmla="*/ 137 h 159"/>
                        <a:gd name="T56" fmla="*/ 21 w 25"/>
                        <a:gd name="T57" fmla="*/ 142 h 159"/>
                        <a:gd name="T58" fmla="*/ 21 w 25"/>
                        <a:gd name="T59" fmla="*/ 146 h 159"/>
                        <a:gd name="T60" fmla="*/ 21 w 25"/>
                        <a:gd name="T61" fmla="*/ 151 h 159"/>
                        <a:gd name="T62" fmla="*/ 21 w 25"/>
                        <a:gd name="T63" fmla="*/ 156 h 159"/>
                        <a:gd name="T64" fmla="*/ 18 w 25"/>
                        <a:gd name="T65" fmla="*/ 156 h 159"/>
                        <a:gd name="T66" fmla="*/ 13 w 25"/>
                        <a:gd name="T67" fmla="*/ 153 h 159"/>
                        <a:gd name="T68" fmla="*/ 8 w 25"/>
                        <a:gd name="T69" fmla="*/ 150 h 159"/>
                        <a:gd name="T70" fmla="*/ 3 w 25"/>
                        <a:gd name="T71" fmla="*/ 146 h 159"/>
                        <a:gd name="T72" fmla="*/ 0 w 25"/>
                        <a:gd name="T73" fmla="*/ 142 h 159"/>
                        <a:gd name="T74" fmla="*/ 0 w 25"/>
                        <a:gd name="T75" fmla="*/ 138 h 159"/>
                        <a:gd name="T76" fmla="*/ 1 w 25"/>
                        <a:gd name="T77" fmla="*/ 133 h 159"/>
                        <a:gd name="T78" fmla="*/ 1 w 25"/>
                        <a:gd name="T79" fmla="*/ 128 h 159"/>
                        <a:gd name="T80" fmla="*/ 2 w 25"/>
                        <a:gd name="T81" fmla="*/ 123 h 159"/>
                        <a:gd name="T82" fmla="*/ 2 w 25"/>
                        <a:gd name="T83" fmla="*/ 119 h 159"/>
                        <a:gd name="T84" fmla="*/ 2 w 25"/>
                        <a:gd name="T85" fmla="*/ 114 h 159"/>
                        <a:gd name="T86" fmla="*/ 2 w 25"/>
                        <a:gd name="T87" fmla="*/ 110 h 159"/>
                        <a:gd name="T88" fmla="*/ 2 w 25"/>
                        <a:gd name="T89" fmla="*/ 105 h 159"/>
                        <a:gd name="T90" fmla="*/ 2 w 25"/>
                        <a:gd name="T91" fmla="*/ 101 h 159"/>
                        <a:gd name="T92" fmla="*/ 2 w 25"/>
                        <a:gd name="T93" fmla="*/ 96 h 159"/>
                        <a:gd name="T94" fmla="*/ 2 w 25"/>
                        <a:gd name="T95" fmla="*/ 91 h 159"/>
                        <a:gd name="T96" fmla="*/ 2 w 25"/>
                        <a:gd name="T97" fmla="*/ 87 h 159"/>
                        <a:gd name="T98" fmla="*/ 2 w 25"/>
                        <a:gd name="T99" fmla="*/ 82 h 159"/>
                        <a:gd name="T100" fmla="*/ 2 w 25"/>
                        <a:gd name="T101" fmla="*/ 78 h 159"/>
                        <a:gd name="T102" fmla="*/ 3 w 25"/>
                        <a:gd name="T103" fmla="*/ 73 h 159"/>
                        <a:gd name="T104" fmla="*/ 3 w 25"/>
                        <a:gd name="T105" fmla="*/ 66 h 159"/>
                        <a:gd name="T106" fmla="*/ 3 w 25"/>
                        <a:gd name="T107" fmla="*/ 57 h 159"/>
                        <a:gd name="T108" fmla="*/ 4 w 25"/>
                        <a:gd name="T109" fmla="*/ 49 h 159"/>
                        <a:gd name="T110" fmla="*/ 4 w 25"/>
                        <a:gd name="T111" fmla="*/ 40 h 159"/>
                        <a:gd name="T112" fmla="*/ 4 w 25"/>
                        <a:gd name="T113" fmla="*/ 31 h 159"/>
                        <a:gd name="T114" fmla="*/ 4 w 25"/>
                        <a:gd name="T115" fmla="*/ 22 h 159"/>
                        <a:gd name="T116" fmla="*/ 5 w 25"/>
                        <a:gd name="T117" fmla="*/ 13 h 159"/>
                        <a:gd name="T118" fmla="*/ 5 w 25"/>
                        <a:gd name="T119" fmla="*/ 4 h 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
                        <a:gd name="T181" fmla="*/ 0 h 159"/>
                        <a:gd name="T182" fmla="*/ 25 w 25"/>
                        <a:gd name="T183" fmla="*/ 159 h 1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 h="159">
                          <a:moveTo>
                            <a:pt x="5" y="0"/>
                          </a:moveTo>
                          <a:lnTo>
                            <a:pt x="7" y="2"/>
                          </a:lnTo>
                          <a:lnTo>
                            <a:pt x="10" y="3"/>
                          </a:lnTo>
                          <a:lnTo>
                            <a:pt x="12" y="5"/>
                          </a:lnTo>
                          <a:lnTo>
                            <a:pt x="14" y="6"/>
                          </a:lnTo>
                          <a:lnTo>
                            <a:pt x="17" y="8"/>
                          </a:lnTo>
                          <a:lnTo>
                            <a:pt x="19" y="10"/>
                          </a:lnTo>
                          <a:lnTo>
                            <a:pt x="22" y="11"/>
                          </a:lnTo>
                          <a:lnTo>
                            <a:pt x="24" y="13"/>
                          </a:lnTo>
                          <a:lnTo>
                            <a:pt x="24" y="17"/>
                          </a:lnTo>
                          <a:lnTo>
                            <a:pt x="24" y="22"/>
                          </a:lnTo>
                          <a:lnTo>
                            <a:pt x="24" y="27"/>
                          </a:lnTo>
                          <a:lnTo>
                            <a:pt x="24" y="31"/>
                          </a:lnTo>
                          <a:lnTo>
                            <a:pt x="24" y="35"/>
                          </a:lnTo>
                          <a:lnTo>
                            <a:pt x="24" y="40"/>
                          </a:lnTo>
                          <a:lnTo>
                            <a:pt x="24" y="44"/>
                          </a:lnTo>
                          <a:lnTo>
                            <a:pt x="24" y="49"/>
                          </a:lnTo>
                          <a:lnTo>
                            <a:pt x="24" y="51"/>
                          </a:lnTo>
                          <a:lnTo>
                            <a:pt x="24" y="53"/>
                          </a:lnTo>
                          <a:lnTo>
                            <a:pt x="24" y="55"/>
                          </a:lnTo>
                          <a:lnTo>
                            <a:pt x="23" y="57"/>
                          </a:lnTo>
                          <a:lnTo>
                            <a:pt x="23" y="60"/>
                          </a:lnTo>
                          <a:lnTo>
                            <a:pt x="23" y="62"/>
                          </a:lnTo>
                          <a:lnTo>
                            <a:pt x="23" y="64"/>
                          </a:lnTo>
                          <a:lnTo>
                            <a:pt x="23" y="66"/>
                          </a:lnTo>
                          <a:lnTo>
                            <a:pt x="23" y="68"/>
                          </a:lnTo>
                          <a:lnTo>
                            <a:pt x="23" y="71"/>
                          </a:lnTo>
                          <a:lnTo>
                            <a:pt x="23" y="73"/>
                          </a:lnTo>
                          <a:lnTo>
                            <a:pt x="22" y="75"/>
                          </a:lnTo>
                          <a:lnTo>
                            <a:pt x="22" y="78"/>
                          </a:lnTo>
                          <a:lnTo>
                            <a:pt x="22" y="80"/>
                          </a:lnTo>
                          <a:lnTo>
                            <a:pt x="22" y="82"/>
                          </a:lnTo>
                          <a:lnTo>
                            <a:pt x="22" y="84"/>
                          </a:lnTo>
                          <a:lnTo>
                            <a:pt x="22" y="87"/>
                          </a:lnTo>
                          <a:lnTo>
                            <a:pt x="22" y="89"/>
                          </a:lnTo>
                          <a:lnTo>
                            <a:pt x="22" y="91"/>
                          </a:lnTo>
                          <a:lnTo>
                            <a:pt x="22" y="93"/>
                          </a:lnTo>
                          <a:lnTo>
                            <a:pt x="22" y="95"/>
                          </a:lnTo>
                          <a:lnTo>
                            <a:pt x="22" y="98"/>
                          </a:lnTo>
                          <a:lnTo>
                            <a:pt x="22" y="100"/>
                          </a:lnTo>
                          <a:lnTo>
                            <a:pt x="22" y="103"/>
                          </a:lnTo>
                          <a:lnTo>
                            <a:pt x="22" y="105"/>
                          </a:lnTo>
                          <a:lnTo>
                            <a:pt x="22" y="107"/>
                          </a:lnTo>
                          <a:lnTo>
                            <a:pt x="22" y="109"/>
                          </a:lnTo>
                          <a:lnTo>
                            <a:pt x="22" y="112"/>
                          </a:lnTo>
                          <a:lnTo>
                            <a:pt x="22" y="114"/>
                          </a:lnTo>
                          <a:lnTo>
                            <a:pt x="22" y="117"/>
                          </a:lnTo>
                          <a:lnTo>
                            <a:pt x="22" y="119"/>
                          </a:lnTo>
                          <a:lnTo>
                            <a:pt x="22" y="121"/>
                          </a:lnTo>
                          <a:lnTo>
                            <a:pt x="22" y="123"/>
                          </a:lnTo>
                          <a:lnTo>
                            <a:pt x="22" y="125"/>
                          </a:lnTo>
                          <a:lnTo>
                            <a:pt x="22" y="128"/>
                          </a:lnTo>
                          <a:lnTo>
                            <a:pt x="22" y="130"/>
                          </a:lnTo>
                          <a:lnTo>
                            <a:pt x="22" y="133"/>
                          </a:lnTo>
                          <a:lnTo>
                            <a:pt x="22" y="135"/>
                          </a:lnTo>
                          <a:lnTo>
                            <a:pt x="21" y="137"/>
                          </a:lnTo>
                          <a:lnTo>
                            <a:pt x="21" y="139"/>
                          </a:lnTo>
                          <a:lnTo>
                            <a:pt x="21" y="142"/>
                          </a:lnTo>
                          <a:lnTo>
                            <a:pt x="21" y="144"/>
                          </a:lnTo>
                          <a:lnTo>
                            <a:pt x="21" y="146"/>
                          </a:lnTo>
                          <a:lnTo>
                            <a:pt x="21" y="149"/>
                          </a:lnTo>
                          <a:lnTo>
                            <a:pt x="21" y="151"/>
                          </a:lnTo>
                          <a:lnTo>
                            <a:pt x="21" y="153"/>
                          </a:lnTo>
                          <a:lnTo>
                            <a:pt x="21" y="156"/>
                          </a:lnTo>
                          <a:lnTo>
                            <a:pt x="21" y="158"/>
                          </a:lnTo>
                          <a:lnTo>
                            <a:pt x="18" y="156"/>
                          </a:lnTo>
                          <a:lnTo>
                            <a:pt x="15" y="155"/>
                          </a:lnTo>
                          <a:lnTo>
                            <a:pt x="13" y="153"/>
                          </a:lnTo>
                          <a:lnTo>
                            <a:pt x="11" y="151"/>
                          </a:lnTo>
                          <a:lnTo>
                            <a:pt x="8" y="150"/>
                          </a:lnTo>
                          <a:lnTo>
                            <a:pt x="5" y="148"/>
                          </a:lnTo>
                          <a:lnTo>
                            <a:pt x="3" y="146"/>
                          </a:lnTo>
                          <a:lnTo>
                            <a:pt x="0" y="145"/>
                          </a:lnTo>
                          <a:lnTo>
                            <a:pt x="0" y="142"/>
                          </a:lnTo>
                          <a:lnTo>
                            <a:pt x="0" y="140"/>
                          </a:lnTo>
                          <a:lnTo>
                            <a:pt x="0" y="138"/>
                          </a:lnTo>
                          <a:lnTo>
                            <a:pt x="1" y="135"/>
                          </a:lnTo>
                          <a:lnTo>
                            <a:pt x="1" y="133"/>
                          </a:lnTo>
                          <a:lnTo>
                            <a:pt x="1" y="131"/>
                          </a:lnTo>
                          <a:lnTo>
                            <a:pt x="1" y="128"/>
                          </a:lnTo>
                          <a:lnTo>
                            <a:pt x="1" y="126"/>
                          </a:lnTo>
                          <a:lnTo>
                            <a:pt x="2" y="123"/>
                          </a:lnTo>
                          <a:lnTo>
                            <a:pt x="2" y="121"/>
                          </a:lnTo>
                          <a:lnTo>
                            <a:pt x="2" y="119"/>
                          </a:lnTo>
                          <a:lnTo>
                            <a:pt x="2" y="117"/>
                          </a:lnTo>
                          <a:lnTo>
                            <a:pt x="2" y="114"/>
                          </a:lnTo>
                          <a:lnTo>
                            <a:pt x="2" y="112"/>
                          </a:lnTo>
                          <a:lnTo>
                            <a:pt x="2" y="110"/>
                          </a:lnTo>
                          <a:lnTo>
                            <a:pt x="2" y="107"/>
                          </a:lnTo>
                          <a:lnTo>
                            <a:pt x="2" y="105"/>
                          </a:lnTo>
                          <a:lnTo>
                            <a:pt x="2" y="103"/>
                          </a:lnTo>
                          <a:lnTo>
                            <a:pt x="2" y="101"/>
                          </a:lnTo>
                          <a:lnTo>
                            <a:pt x="2" y="98"/>
                          </a:lnTo>
                          <a:lnTo>
                            <a:pt x="2" y="96"/>
                          </a:lnTo>
                          <a:lnTo>
                            <a:pt x="2" y="94"/>
                          </a:lnTo>
                          <a:lnTo>
                            <a:pt x="2" y="91"/>
                          </a:lnTo>
                          <a:lnTo>
                            <a:pt x="2" y="89"/>
                          </a:lnTo>
                          <a:lnTo>
                            <a:pt x="2" y="87"/>
                          </a:lnTo>
                          <a:lnTo>
                            <a:pt x="2" y="84"/>
                          </a:lnTo>
                          <a:lnTo>
                            <a:pt x="2" y="82"/>
                          </a:lnTo>
                          <a:lnTo>
                            <a:pt x="2" y="80"/>
                          </a:lnTo>
                          <a:lnTo>
                            <a:pt x="2" y="78"/>
                          </a:lnTo>
                          <a:lnTo>
                            <a:pt x="2" y="75"/>
                          </a:lnTo>
                          <a:lnTo>
                            <a:pt x="3" y="73"/>
                          </a:lnTo>
                          <a:lnTo>
                            <a:pt x="3" y="71"/>
                          </a:lnTo>
                          <a:lnTo>
                            <a:pt x="3" y="66"/>
                          </a:lnTo>
                          <a:lnTo>
                            <a:pt x="3" y="62"/>
                          </a:lnTo>
                          <a:lnTo>
                            <a:pt x="3" y="57"/>
                          </a:lnTo>
                          <a:lnTo>
                            <a:pt x="3" y="53"/>
                          </a:lnTo>
                          <a:lnTo>
                            <a:pt x="4" y="49"/>
                          </a:lnTo>
                          <a:lnTo>
                            <a:pt x="4" y="44"/>
                          </a:lnTo>
                          <a:lnTo>
                            <a:pt x="4" y="40"/>
                          </a:lnTo>
                          <a:lnTo>
                            <a:pt x="4" y="35"/>
                          </a:lnTo>
                          <a:lnTo>
                            <a:pt x="4" y="31"/>
                          </a:lnTo>
                          <a:lnTo>
                            <a:pt x="4" y="27"/>
                          </a:lnTo>
                          <a:lnTo>
                            <a:pt x="4" y="22"/>
                          </a:lnTo>
                          <a:lnTo>
                            <a:pt x="4" y="17"/>
                          </a:lnTo>
                          <a:lnTo>
                            <a:pt x="5" y="13"/>
                          </a:lnTo>
                          <a:lnTo>
                            <a:pt x="5" y="9"/>
                          </a:lnTo>
                          <a:lnTo>
                            <a:pt x="5" y="4"/>
                          </a:lnTo>
                          <a:lnTo>
                            <a:pt x="5"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44" name="Freeform 122"/>
                    <p:cNvSpPr>
                      <a:spLocks/>
                    </p:cNvSpPr>
                    <p:nvPr/>
                  </p:nvSpPr>
                  <p:spPr bwMode="auto">
                    <a:xfrm>
                      <a:off x="2176" y="2216"/>
                      <a:ext cx="24" cy="159"/>
                    </a:xfrm>
                    <a:custGeom>
                      <a:avLst/>
                      <a:gdLst>
                        <a:gd name="T0" fmla="*/ 8 w 24"/>
                        <a:gd name="T1" fmla="*/ 3 h 159"/>
                        <a:gd name="T2" fmla="*/ 15 w 24"/>
                        <a:gd name="T3" fmla="*/ 8 h 159"/>
                        <a:gd name="T4" fmla="*/ 23 w 24"/>
                        <a:gd name="T5" fmla="*/ 13 h 159"/>
                        <a:gd name="T6" fmla="*/ 23 w 24"/>
                        <a:gd name="T7" fmla="*/ 20 h 159"/>
                        <a:gd name="T8" fmla="*/ 23 w 24"/>
                        <a:gd name="T9" fmla="*/ 26 h 159"/>
                        <a:gd name="T10" fmla="*/ 23 w 24"/>
                        <a:gd name="T11" fmla="*/ 33 h 159"/>
                        <a:gd name="T12" fmla="*/ 23 w 24"/>
                        <a:gd name="T13" fmla="*/ 40 h 159"/>
                        <a:gd name="T14" fmla="*/ 23 w 24"/>
                        <a:gd name="T15" fmla="*/ 47 h 159"/>
                        <a:gd name="T16" fmla="*/ 23 w 24"/>
                        <a:gd name="T17" fmla="*/ 53 h 159"/>
                        <a:gd name="T18" fmla="*/ 22 w 24"/>
                        <a:gd name="T19" fmla="*/ 60 h 159"/>
                        <a:gd name="T20" fmla="*/ 22 w 24"/>
                        <a:gd name="T21" fmla="*/ 66 h 159"/>
                        <a:gd name="T22" fmla="*/ 22 w 24"/>
                        <a:gd name="T23" fmla="*/ 73 h 159"/>
                        <a:gd name="T24" fmla="*/ 22 w 24"/>
                        <a:gd name="T25" fmla="*/ 80 h 159"/>
                        <a:gd name="T26" fmla="*/ 22 w 24"/>
                        <a:gd name="T27" fmla="*/ 86 h 159"/>
                        <a:gd name="T28" fmla="*/ 22 w 24"/>
                        <a:gd name="T29" fmla="*/ 93 h 159"/>
                        <a:gd name="T30" fmla="*/ 21 w 24"/>
                        <a:gd name="T31" fmla="*/ 101 h 159"/>
                        <a:gd name="T32" fmla="*/ 21 w 24"/>
                        <a:gd name="T33" fmla="*/ 107 h 159"/>
                        <a:gd name="T34" fmla="*/ 21 w 24"/>
                        <a:gd name="T35" fmla="*/ 114 h 159"/>
                        <a:gd name="T36" fmla="*/ 21 w 24"/>
                        <a:gd name="T37" fmla="*/ 121 h 159"/>
                        <a:gd name="T38" fmla="*/ 21 w 24"/>
                        <a:gd name="T39" fmla="*/ 128 h 159"/>
                        <a:gd name="T40" fmla="*/ 21 w 24"/>
                        <a:gd name="T41" fmla="*/ 135 h 159"/>
                        <a:gd name="T42" fmla="*/ 20 w 24"/>
                        <a:gd name="T43" fmla="*/ 142 h 159"/>
                        <a:gd name="T44" fmla="*/ 20 w 24"/>
                        <a:gd name="T45" fmla="*/ 149 h 159"/>
                        <a:gd name="T46" fmla="*/ 20 w 24"/>
                        <a:gd name="T47" fmla="*/ 156 h 159"/>
                        <a:gd name="T48" fmla="*/ 15 w 24"/>
                        <a:gd name="T49" fmla="*/ 155 h 159"/>
                        <a:gd name="T50" fmla="*/ 7 w 24"/>
                        <a:gd name="T51" fmla="*/ 149 h 159"/>
                        <a:gd name="T52" fmla="*/ 0 w 24"/>
                        <a:gd name="T53" fmla="*/ 144 h 159"/>
                        <a:gd name="T54" fmla="*/ 0 w 24"/>
                        <a:gd name="T55" fmla="*/ 137 h 159"/>
                        <a:gd name="T56" fmla="*/ 0 w 24"/>
                        <a:gd name="T57" fmla="*/ 130 h 159"/>
                        <a:gd name="T58" fmla="*/ 1 w 24"/>
                        <a:gd name="T59" fmla="*/ 124 h 159"/>
                        <a:gd name="T60" fmla="*/ 1 w 24"/>
                        <a:gd name="T61" fmla="*/ 117 h 159"/>
                        <a:gd name="T62" fmla="*/ 1 w 24"/>
                        <a:gd name="T63" fmla="*/ 109 h 159"/>
                        <a:gd name="T64" fmla="*/ 1 w 24"/>
                        <a:gd name="T65" fmla="*/ 103 h 159"/>
                        <a:gd name="T66" fmla="*/ 1 w 24"/>
                        <a:gd name="T67" fmla="*/ 96 h 159"/>
                        <a:gd name="T68" fmla="*/ 1 w 24"/>
                        <a:gd name="T69" fmla="*/ 89 h 159"/>
                        <a:gd name="T70" fmla="*/ 2 w 24"/>
                        <a:gd name="T71" fmla="*/ 82 h 159"/>
                        <a:gd name="T72" fmla="*/ 2 w 24"/>
                        <a:gd name="T73" fmla="*/ 75 h 159"/>
                        <a:gd name="T74" fmla="*/ 2 w 24"/>
                        <a:gd name="T75" fmla="*/ 69 h 159"/>
                        <a:gd name="T76" fmla="*/ 2 w 24"/>
                        <a:gd name="T77" fmla="*/ 62 h 159"/>
                        <a:gd name="T78" fmla="*/ 2 w 24"/>
                        <a:gd name="T79" fmla="*/ 55 h 159"/>
                        <a:gd name="T80" fmla="*/ 2 w 24"/>
                        <a:gd name="T81" fmla="*/ 49 h 159"/>
                        <a:gd name="T82" fmla="*/ 2 w 24"/>
                        <a:gd name="T83" fmla="*/ 42 h 159"/>
                        <a:gd name="T84" fmla="*/ 3 w 24"/>
                        <a:gd name="T85" fmla="*/ 35 h 159"/>
                        <a:gd name="T86" fmla="*/ 3 w 24"/>
                        <a:gd name="T87" fmla="*/ 22 h 159"/>
                        <a:gd name="T88" fmla="*/ 3 w 24"/>
                        <a:gd name="T89" fmla="*/ 9 h 1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
                        <a:gd name="T136" fmla="*/ 0 h 159"/>
                        <a:gd name="T137" fmla="*/ 24 w 24"/>
                        <a:gd name="T138" fmla="*/ 159 h 1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 h="159">
                          <a:moveTo>
                            <a:pt x="3" y="0"/>
                          </a:moveTo>
                          <a:lnTo>
                            <a:pt x="5" y="2"/>
                          </a:lnTo>
                          <a:lnTo>
                            <a:pt x="8" y="3"/>
                          </a:lnTo>
                          <a:lnTo>
                            <a:pt x="10" y="5"/>
                          </a:lnTo>
                          <a:lnTo>
                            <a:pt x="13" y="6"/>
                          </a:lnTo>
                          <a:lnTo>
                            <a:pt x="15" y="8"/>
                          </a:lnTo>
                          <a:lnTo>
                            <a:pt x="18" y="10"/>
                          </a:lnTo>
                          <a:lnTo>
                            <a:pt x="20" y="12"/>
                          </a:lnTo>
                          <a:lnTo>
                            <a:pt x="23" y="13"/>
                          </a:lnTo>
                          <a:lnTo>
                            <a:pt x="23" y="16"/>
                          </a:lnTo>
                          <a:lnTo>
                            <a:pt x="23" y="18"/>
                          </a:lnTo>
                          <a:lnTo>
                            <a:pt x="23" y="20"/>
                          </a:lnTo>
                          <a:lnTo>
                            <a:pt x="23" y="22"/>
                          </a:lnTo>
                          <a:lnTo>
                            <a:pt x="23" y="24"/>
                          </a:lnTo>
                          <a:lnTo>
                            <a:pt x="23" y="26"/>
                          </a:lnTo>
                          <a:lnTo>
                            <a:pt x="23" y="28"/>
                          </a:lnTo>
                          <a:lnTo>
                            <a:pt x="23" y="31"/>
                          </a:lnTo>
                          <a:lnTo>
                            <a:pt x="23" y="33"/>
                          </a:lnTo>
                          <a:lnTo>
                            <a:pt x="23" y="35"/>
                          </a:lnTo>
                          <a:lnTo>
                            <a:pt x="23" y="38"/>
                          </a:lnTo>
                          <a:lnTo>
                            <a:pt x="23" y="40"/>
                          </a:lnTo>
                          <a:lnTo>
                            <a:pt x="23" y="42"/>
                          </a:lnTo>
                          <a:lnTo>
                            <a:pt x="23" y="44"/>
                          </a:lnTo>
                          <a:lnTo>
                            <a:pt x="23" y="47"/>
                          </a:lnTo>
                          <a:lnTo>
                            <a:pt x="23" y="49"/>
                          </a:lnTo>
                          <a:lnTo>
                            <a:pt x="23" y="51"/>
                          </a:lnTo>
                          <a:lnTo>
                            <a:pt x="23" y="53"/>
                          </a:lnTo>
                          <a:lnTo>
                            <a:pt x="22" y="55"/>
                          </a:lnTo>
                          <a:lnTo>
                            <a:pt x="22" y="57"/>
                          </a:lnTo>
                          <a:lnTo>
                            <a:pt x="22" y="60"/>
                          </a:lnTo>
                          <a:lnTo>
                            <a:pt x="22" y="62"/>
                          </a:lnTo>
                          <a:lnTo>
                            <a:pt x="22" y="64"/>
                          </a:lnTo>
                          <a:lnTo>
                            <a:pt x="22" y="66"/>
                          </a:lnTo>
                          <a:lnTo>
                            <a:pt x="22" y="69"/>
                          </a:lnTo>
                          <a:lnTo>
                            <a:pt x="22" y="71"/>
                          </a:lnTo>
                          <a:lnTo>
                            <a:pt x="22" y="73"/>
                          </a:lnTo>
                          <a:lnTo>
                            <a:pt x="22" y="75"/>
                          </a:lnTo>
                          <a:lnTo>
                            <a:pt x="22" y="78"/>
                          </a:lnTo>
                          <a:lnTo>
                            <a:pt x="22" y="80"/>
                          </a:lnTo>
                          <a:lnTo>
                            <a:pt x="22" y="82"/>
                          </a:lnTo>
                          <a:lnTo>
                            <a:pt x="22" y="84"/>
                          </a:lnTo>
                          <a:lnTo>
                            <a:pt x="22" y="86"/>
                          </a:lnTo>
                          <a:lnTo>
                            <a:pt x="22" y="89"/>
                          </a:lnTo>
                          <a:lnTo>
                            <a:pt x="22" y="91"/>
                          </a:lnTo>
                          <a:lnTo>
                            <a:pt x="22" y="93"/>
                          </a:lnTo>
                          <a:lnTo>
                            <a:pt x="22" y="96"/>
                          </a:lnTo>
                          <a:lnTo>
                            <a:pt x="22" y="98"/>
                          </a:lnTo>
                          <a:lnTo>
                            <a:pt x="21" y="101"/>
                          </a:lnTo>
                          <a:lnTo>
                            <a:pt x="21" y="103"/>
                          </a:lnTo>
                          <a:lnTo>
                            <a:pt x="21" y="105"/>
                          </a:lnTo>
                          <a:lnTo>
                            <a:pt x="21" y="107"/>
                          </a:lnTo>
                          <a:lnTo>
                            <a:pt x="21" y="109"/>
                          </a:lnTo>
                          <a:lnTo>
                            <a:pt x="21" y="112"/>
                          </a:lnTo>
                          <a:lnTo>
                            <a:pt x="21" y="114"/>
                          </a:lnTo>
                          <a:lnTo>
                            <a:pt x="21" y="117"/>
                          </a:lnTo>
                          <a:lnTo>
                            <a:pt x="21" y="119"/>
                          </a:lnTo>
                          <a:lnTo>
                            <a:pt x="21" y="121"/>
                          </a:lnTo>
                          <a:lnTo>
                            <a:pt x="21" y="123"/>
                          </a:lnTo>
                          <a:lnTo>
                            <a:pt x="21" y="126"/>
                          </a:lnTo>
                          <a:lnTo>
                            <a:pt x="21" y="128"/>
                          </a:lnTo>
                          <a:lnTo>
                            <a:pt x="21" y="130"/>
                          </a:lnTo>
                          <a:lnTo>
                            <a:pt x="21" y="132"/>
                          </a:lnTo>
                          <a:lnTo>
                            <a:pt x="21" y="135"/>
                          </a:lnTo>
                          <a:lnTo>
                            <a:pt x="21" y="137"/>
                          </a:lnTo>
                          <a:lnTo>
                            <a:pt x="21" y="140"/>
                          </a:lnTo>
                          <a:lnTo>
                            <a:pt x="20" y="142"/>
                          </a:lnTo>
                          <a:lnTo>
                            <a:pt x="20" y="144"/>
                          </a:lnTo>
                          <a:lnTo>
                            <a:pt x="20" y="147"/>
                          </a:lnTo>
                          <a:lnTo>
                            <a:pt x="20" y="149"/>
                          </a:lnTo>
                          <a:lnTo>
                            <a:pt x="20" y="151"/>
                          </a:lnTo>
                          <a:lnTo>
                            <a:pt x="20" y="153"/>
                          </a:lnTo>
                          <a:lnTo>
                            <a:pt x="20" y="156"/>
                          </a:lnTo>
                          <a:lnTo>
                            <a:pt x="20" y="158"/>
                          </a:lnTo>
                          <a:lnTo>
                            <a:pt x="18" y="156"/>
                          </a:lnTo>
                          <a:lnTo>
                            <a:pt x="15" y="155"/>
                          </a:lnTo>
                          <a:lnTo>
                            <a:pt x="13" y="153"/>
                          </a:lnTo>
                          <a:lnTo>
                            <a:pt x="10" y="151"/>
                          </a:lnTo>
                          <a:lnTo>
                            <a:pt x="7" y="149"/>
                          </a:lnTo>
                          <a:lnTo>
                            <a:pt x="5" y="148"/>
                          </a:lnTo>
                          <a:lnTo>
                            <a:pt x="3" y="146"/>
                          </a:lnTo>
                          <a:lnTo>
                            <a:pt x="0" y="144"/>
                          </a:lnTo>
                          <a:lnTo>
                            <a:pt x="0" y="142"/>
                          </a:lnTo>
                          <a:lnTo>
                            <a:pt x="0" y="140"/>
                          </a:lnTo>
                          <a:lnTo>
                            <a:pt x="0" y="137"/>
                          </a:lnTo>
                          <a:lnTo>
                            <a:pt x="0" y="135"/>
                          </a:lnTo>
                          <a:lnTo>
                            <a:pt x="0" y="133"/>
                          </a:lnTo>
                          <a:lnTo>
                            <a:pt x="0" y="130"/>
                          </a:lnTo>
                          <a:lnTo>
                            <a:pt x="0" y="128"/>
                          </a:lnTo>
                          <a:lnTo>
                            <a:pt x="0" y="126"/>
                          </a:lnTo>
                          <a:lnTo>
                            <a:pt x="1" y="124"/>
                          </a:lnTo>
                          <a:lnTo>
                            <a:pt x="1" y="121"/>
                          </a:lnTo>
                          <a:lnTo>
                            <a:pt x="1" y="119"/>
                          </a:lnTo>
                          <a:lnTo>
                            <a:pt x="1" y="117"/>
                          </a:lnTo>
                          <a:lnTo>
                            <a:pt x="1" y="114"/>
                          </a:lnTo>
                          <a:lnTo>
                            <a:pt x="1" y="112"/>
                          </a:lnTo>
                          <a:lnTo>
                            <a:pt x="1" y="109"/>
                          </a:lnTo>
                          <a:lnTo>
                            <a:pt x="1" y="107"/>
                          </a:lnTo>
                          <a:lnTo>
                            <a:pt x="1" y="105"/>
                          </a:lnTo>
                          <a:lnTo>
                            <a:pt x="1" y="103"/>
                          </a:lnTo>
                          <a:lnTo>
                            <a:pt x="1" y="101"/>
                          </a:lnTo>
                          <a:lnTo>
                            <a:pt x="1" y="98"/>
                          </a:lnTo>
                          <a:lnTo>
                            <a:pt x="1" y="96"/>
                          </a:lnTo>
                          <a:lnTo>
                            <a:pt x="1" y="94"/>
                          </a:lnTo>
                          <a:lnTo>
                            <a:pt x="1" y="91"/>
                          </a:lnTo>
                          <a:lnTo>
                            <a:pt x="1" y="89"/>
                          </a:lnTo>
                          <a:lnTo>
                            <a:pt x="1" y="87"/>
                          </a:lnTo>
                          <a:lnTo>
                            <a:pt x="2" y="85"/>
                          </a:lnTo>
                          <a:lnTo>
                            <a:pt x="2" y="82"/>
                          </a:lnTo>
                          <a:lnTo>
                            <a:pt x="2" y="80"/>
                          </a:lnTo>
                          <a:lnTo>
                            <a:pt x="2" y="78"/>
                          </a:lnTo>
                          <a:lnTo>
                            <a:pt x="2" y="75"/>
                          </a:lnTo>
                          <a:lnTo>
                            <a:pt x="2" y="73"/>
                          </a:lnTo>
                          <a:lnTo>
                            <a:pt x="2" y="71"/>
                          </a:lnTo>
                          <a:lnTo>
                            <a:pt x="2" y="69"/>
                          </a:lnTo>
                          <a:lnTo>
                            <a:pt x="2" y="67"/>
                          </a:lnTo>
                          <a:lnTo>
                            <a:pt x="2" y="64"/>
                          </a:lnTo>
                          <a:lnTo>
                            <a:pt x="2" y="62"/>
                          </a:lnTo>
                          <a:lnTo>
                            <a:pt x="2" y="60"/>
                          </a:lnTo>
                          <a:lnTo>
                            <a:pt x="2" y="57"/>
                          </a:lnTo>
                          <a:lnTo>
                            <a:pt x="2" y="55"/>
                          </a:lnTo>
                          <a:lnTo>
                            <a:pt x="2" y="53"/>
                          </a:lnTo>
                          <a:lnTo>
                            <a:pt x="2" y="51"/>
                          </a:lnTo>
                          <a:lnTo>
                            <a:pt x="2" y="49"/>
                          </a:lnTo>
                          <a:lnTo>
                            <a:pt x="2" y="47"/>
                          </a:lnTo>
                          <a:lnTo>
                            <a:pt x="2" y="44"/>
                          </a:lnTo>
                          <a:lnTo>
                            <a:pt x="2" y="42"/>
                          </a:lnTo>
                          <a:lnTo>
                            <a:pt x="3" y="40"/>
                          </a:lnTo>
                          <a:lnTo>
                            <a:pt x="3" y="37"/>
                          </a:lnTo>
                          <a:lnTo>
                            <a:pt x="3" y="35"/>
                          </a:lnTo>
                          <a:lnTo>
                            <a:pt x="3" y="31"/>
                          </a:lnTo>
                          <a:lnTo>
                            <a:pt x="3" y="27"/>
                          </a:lnTo>
                          <a:lnTo>
                            <a:pt x="3" y="22"/>
                          </a:lnTo>
                          <a:lnTo>
                            <a:pt x="3" y="18"/>
                          </a:lnTo>
                          <a:lnTo>
                            <a:pt x="3" y="13"/>
                          </a:lnTo>
                          <a:lnTo>
                            <a:pt x="3" y="9"/>
                          </a:lnTo>
                          <a:lnTo>
                            <a:pt x="3" y="5"/>
                          </a:lnTo>
                          <a:lnTo>
                            <a:pt x="3"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45" name="Freeform 123"/>
                    <p:cNvSpPr>
                      <a:spLocks/>
                    </p:cNvSpPr>
                    <p:nvPr/>
                  </p:nvSpPr>
                  <p:spPr bwMode="auto">
                    <a:xfrm>
                      <a:off x="2209" y="2234"/>
                      <a:ext cx="23" cy="161"/>
                    </a:xfrm>
                    <a:custGeom>
                      <a:avLst/>
                      <a:gdLst>
                        <a:gd name="T0" fmla="*/ 7 w 23"/>
                        <a:gd name="T1" fmla="*/ 4 h 161"/>
                        <a:gd name="T2" fmla="*/ 15 w 23"/>
                        <a:gd name="T3" fmla="*/ 8 h 161"/>
                        <a:gd name="T4" fmla="*/ 22 w 23"/>
                        <a:gd name="T5" fmla="*/ 13 h 161"/>
                        <a:gd name="T6" fmla="*/ 22 w 23"/>
                        <a:gd name="T7" fmla="*/ 20 h 161"/>
                        <a:gd name="T8" fmla="*/ 22 w 23"/>
                        <a:gd name="T9" fmla="*/ 27 h 161"/>
                        <a:gd name="T10" fmla="*/ 22 w 23"/>
                        <a:gd name="T11" fmla="*/ 34 h 161"/>
                        <a:gd name="T12" fmla="*/ 22 w 23"/>
                        <a:gd name="T13" fmla="*/ 40 h 161"/>
                        <a:gd name="T14" fmla="*/ 22 w 23"/>
                        <a:gd name="T15" fmla="*/ 47 h 161"/>
                        <a:gd name="T16" fmla="*/ 22 w 23"/>
                        <a:gd name="T17" fmla="*/ 54 h 161"/>
                        <a:gd name="T18" fmla="*/ 22 w 23"/>
                        <a:gd name="T19" fmla="*/ 60 h 161"/>
                        <a:gd name="T20" fmla="*/ 22 w 23"/>
                        <a:gd name="T21" fmla="*/ 67 h 161"/>
                        <a:gd name="T22" fmla="*/ 22 w 23"/>
                        <a:gd name="T23" fmla="*/ 74 h 161"/>
                        <a:gd name="T24" fmla="*/ 22 w 23"/>
                        <a:gd name="T25" fmla="*/ 81 h 161"/>
                        <a:gd name="T26" fmla="*/ 22 w 23"/>
                        <a:gd name="T27" fmla="*/ 87 h 161"/>
                        <a:gd name="T28" fmla="*/ 22 w 23"/>
                        <a:gd name="T29" fmla="*/ 94 h 161"/>
                        <a:gd name="T30" fmla="*/ 22 w 23"/>
                        <a:gd name="T31" fmla="*/ 102 h 161"/>
                        <a:gd name="T32" fmla="*/ 21 w 23"/>
                        <a:gd name="T33" fmla="*/ 109 h 161"/>
                        <a:gd name="T34" fmla="*/ 21 w 23"/>
                        <a:gd name="T35" fmla="*/ 116 h 161"/>
                        <a:gd name="T36" fmla="*/ 21 w 23"/>
                        <a:gd name="T37" fmla="*/ 123 h 161"/>
                        <a:gd name="T38" fmla="*/ 21 w 23"/>
                        <a:gd name="T39" fmla="*/ 129 h 161"/>
                        <a:gd name="T40" fmla="*/ 21 w 23"/>
                        <a:gd name="T41" fmla="*/ 136 h 161"/>
                        <a:gd name="T42" fmla="*/ 21 w 23"/>
                        <a:gd name="T43" fmla="*/ 144 h 161"/>
                        <a:gd name="T44" fmla="*/ 21 w 23"/>
                        <a:gd name="T45" fmla="*/ 151 h 161"/>
                        <a:gd name="T46" fmla="*/ 21 w 23"/>
                        <a:gd name="T47" fmla="*/ 157 h 161"/>
                        <a:gd name="T48" fmla="*/ 16 w 23"/>
                        <a:gd name="T49" fmla="*/ 157 h 161"/>
                        <a:gd name="T50" fmla="*/ 8 w 23"/>
                        <a:gd name="T51" fmla="*/ 151 h 161"/>
                        <a:gd name="T52" fmla="*/ 0 w 23"/>
                        <a:gd name="T53" fmla="*/ 146 h 161"/>
                        <a:gd name="T54" fmla="*/ 0 w 23"/>
                        <a:gd name="T55" fmla="*/ 139 h 161"/>
                        <a:gd name="T56" fmla="*/ 1 w 23"/>
                        <a:gd name="T57" fmla="*/ 132 h 161"/>
                        <a:gd name="T58" fmla="*/ 1 w 23"/>
                        <a:gd name="T59" fmla="*/ 125 h 161"/>
                        <a:gd name="T60" fmla="*/ 1 w 23"/>
                        <a:gd name="T61" fmla="*/ 118 h 161"/>
                        <a:gd name="T62" fmla="*/ 1 w 23"/>
                        <a:gd name="T63" fmla="*/ 111 h 161"/>
                        <a:gd name="T64" fmla="*/ 1 w 23"/>
                        <a:gd name="T65" fmla="*/ 104 h 161"/>
                        <a:gd name="T66" fmla="*/ 1 w 23"/>
                        <a:gd name="T67" fmla="*/ 97 h 161"/>
                        <a:gd name="T68" fmla="*/ 2 w 23"/>
                        <a:gd name="T69" fmla="*/ 90 h 161"/>
                        <a:gd name="T70" fmla="*/ 2 w 23"/>
                        <a:gd name="T71" fmla="*/ 83 h 161"/>
                        <a:gd name="T72" fmla="*/ 2 w 23"/>
                        <a:gd name="T73" fmla="*/ 76 h 161"/>
                        <a:gd name="T74" fmla="*/ 2 w 23"/>
                        <a:gd name="T75" fmla="*/ 70 h 161"/>
                        <a:gd name="T76" fmla="*/ 2 w 23"/>
                        <a:gd name="T77" fmla="*/ 63 h 161"/>
                        <a:gd name="T78" fmla="*/ 2 w 23"/>
                        <a:gd name="T79" fmla="*/ 56 h 161"/>
                        <a:gd name="T80" fmla="*/ 2 w 23"/>
                        <a:gd name="T81" fmla="*/ 49 h 161"/>
                        <a:gd name="T82" fmla="*/ 2 w 23"/>
                        <a:gd name="T83" fmla="*/ 43 h 161"/>
                        <a:gd name="T84" fmla="*/ 2 w 23"/>
                        <a:gd name="T85" fmla="*/ 36 h 161"/>
                        <a:gd name="T86" fmla="*/ 2 w 23"/>
                        <a:gd name="T87" fmla="*/ 29 h 161"/>
                        <a:gd name="T88" fmla="*/ 2 w 23"/>
                        <a:gd name="T89" fmla="*/ 23 h 161"/>
                        <a:gd name="T90" fmla="*/ 3 w 23"/>
                        <a:gd name="T91" fmla="*/ 16 h 161"/>
                        <a:gd name="T92" fmla="*/ 3 w 23"/>
                        <a:gd name="T93" fmla="*/ 9 h 161"/>
                        <a:gd name="T94" fmla="*/ 3 w 23"/>
                        <a:gd name="T95" fmla="*/ 2 h 1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
                        <a:gd name="T145" fmla="*/ 0 h 161"/>
                        <a:gd name="T146" fmla="*/ 23 w 23"/>
                        <a:gd name="T147" fmla="*/ 161 h 1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 h="161">
                          <a:moveTo>
                            <a:pt x="3" y="0"/>
                          </a:moveTo>
                          <a:lnTo>
                            <a:pt x="5" y="2"/>
                          </a:lnTo>
                          <a:lnTo>
                            <a:pt x="7" y="4"/>
                          </a:lnTo>
                          <a:lnTo>
                            <a:pt x="10" y="5"/>
                          </a:lnTo>
                          <a:lnTo>
                            <a:pt x="12" y="7"/>
                          </a:lnTo>
                          <a:lnTo>
                            <a:pt x="15" y="8"/>
                          </a:lnTo>
                          <a:lnTo>
                            <a:pt x="17" y="10"/>
                          </a:lnTo>
                          <a:lnTo>
                            <a:pt x="20" y="12"/>
                          </a:lnTo>
                          <a:lnTo>
                            <a:pt x="22" y="13"/>
                          </a:lnTo>
                          <a:lnTo>
                            <a:pt x="22" y="16"/>
                          </a:lnTo>
                          <a:lnTo>
                            <a:pt x="22" y="18"/>
                          </a:lnTo>
                          <a:lnTo>
                            <a:pt x="22" y="20"/>
                          </a:lnTo>
                          <a:lnTo>
                            <a:pt x="22" y="22"/>
                          </a:lnTo>
                          <a:lnTo>
                            <a:pt x="22" y="25"/>
                          </a:lnTo>
                          <a:lnTo>
                            <a:pt x="22" y="27"/>
                          </a:lnTo>
                          <a:lnTo>
                            <a:pt x="22" y="29"/>
                          </a:lnTo>
                          <a:lnTo>
                            <a:pt x="22" y="31"/>
                          </a:lnTo>
                          <a:lnTo>
                            <a:pt x="22" y="34"/>
                          </a:lnTo>
                          <a:lnTo>
                            <a:pt x="22" y="36"/>
                          </a:lnTo>
                          <a:lnTo>
                            <a:pt x="22" y="38"/>
                          </a:lnTo>
                          <a:lnTo>
                            <a:pt x="22" y="40"/>
                          </a:lnTo>
                          <a:lnTo>
                            <a:pt x="22" y="43"/>
                          </a:lnTo>
                          <a:lnTo>
                            <a:pt x="22" y="45"/>
                          </a:lnTo>
                          <a:lnTo>
                            <a:pt x="22" y="47"/>
                          </a:lnTo>
                          <a:lnTo>
                            <a:pt x="22" y="49"/>
                          </a:lnTo>
                          <a:lnTo>
                            <a:pt x="22" y="52"/>
                          </a:lnTo>
                          <a:lnTo>
                            <a:pt x="22" y="54"/>
                          </a:lnTo>
                          <a:lnTo>
                            <a:pt x="22" y="56"/>
                          </a:lnTo>
                          <a:lnTo>
                            <a:pt x="22" y="58"/>
                          </a:lnTo>
                          <a:lnTo>
                            <a:pt x="22" y="60"/>
                          </a:lnTo>
                          <a:lnTo>
                            <a:pt x="22" y="63"/>
                          </a:lnTo>
                          <a:lnTo>
                            <a:pt x="22" y="65"/>
                          </a:lnTo>
                          <a:lnTo>
                            <a:pt x="22" y="67"/>
                          </a:lnTo>
                          <a:lnTo>
                            <a:pt x="22" y="69"/>
                          </a:lnTo>
                          <a:lnTo>
                            <a:pt x="22" y="72"/>
                          </a:lnTo>
                          <a:lnTo>
                            <a:pt x="22" y="74"/>
                          </a:lnTo>
                          <a:lnTo>
                            <a:pt x="22" y="76"/>
                          </a:lnTo>
                          <a:lnTo>
                            <a:pt x="22" y="79"/>
                          </a:lnTo>
                          <a:lnTo>
                            <a:pt x="22" y="81"/>
                          </a:lnTo>
                          <a:lnTo>
                            <a:pt x="22" y="83"/>
                          </a:lnTo>
                          <a:lnTo>
                            <a:pt x="22" y="85"/>
                          </a:lnTo>
                          <a:lnTo>
                            <a:pt x="22" y="87"/>
                          </a:lnTo>
                          <a:lnTo>
                            <a:pt x="22" y="90"/>
                          </a:lnTo>
                          <a:lnTo>
                            <a:pt x="22" y="92"/>
                          </a:lnTo>
                          <a:lnTo>
                            <a:pt x="22" y="94"/>
                          </a:lnTo>
                          <a:lnTo>
                            <a:pt x="22" y="97"/>
                          </a:lnTo>
                          <a:lnTo>
                            <a:pt x="22" y="99"/>
                          </a:lnTo>
                          <a:lnTo>
                            <a:pt x="22" y="102"/>
                          </a:lnTo>
                          <a:lnTo>
                            <a:pt x="21" y="104"/>
                          </a:lnTo>
                          <a:lnTo>
                            <a:pt x="21" y="106"/>
                          </a:lnTo>
                          <a:lnTo>
                            <a:pt x="21" y="109"/>
                          </a:lnTo>
                          <a:lnTo>
                            <a:pt x="21" y="111"/>
                          </a:lnTo>
                          <a:lnTo>
                            <a:pt x="21" y="113"/>
                          </a:lnTo>
                          <a:lnTo>
                            <a:pt x="21" y="116"/>
                          </a:lnTo>
                          <a:lnTo>
                            <a:pt x="21" y="118"/>
                          </a:lnTo>
                          <a:lnTo>
                            <a:pt x="21" y="121"/>
                          </a:lnTo>
                          <a:lnTo>
                            <a:pt x="21" y="123"/>
                          </a:lnTo>
                          <a:lnTo>
                            <a:pt x="21" y="125"/>
                          </a:lnTo>
                          <a:lnTo>
                            <a:pt x="21" y="127"/>
                          </a:lnTo>
                          <a:lnTo>
                            <a:pt x="21" y="129"/>
                          </a:lnTo>
                          <a:lnTo>
                            <a:pt x="21" y="132"/>
                          </a:lnTo>
                          <a:lnTo>
                            <a:pt x="21" y="134"/>
                          </a:lnTo>
                          <a:lnTo>
                            <a:pt x="21" y="136"/>
                          </a:lnTo>
                          <a:lnTo>
                            <a:pt x="21" y="139"/>
                          </a:lnTo>
                          <a:lnTo>
                            <a:pt x="21" y="141"/>
                          </a:lnTo>
                          <a:lnTo>
                            <a:pt x="21" y="144"/>
                          </a:lnTo>
                          <a:lnTo>
                            <a:pt x="21" y="146"/>
                          </a:lnTo>
                          <a:lnTo>
                            <a:pt x="21" y="148"/>
                          </a:lnTo>
                          <a:lnTo>
                            <a:pt x="21" y="151"/>
                          </a:lnTo>
                          <a:lnTo>
                            <a:pt x="21" y="153"/>
                          </a:lnTo>
                          <a:lnTo>
                            <a:pt x="21" y="155"/>
                          </a:lnTo>
                          <a:lnTo>
                            <a:pt x="21" y="157"/>
                          </a:lnTo>
                          <a:lnTo>
                            <a:pt x="21" y="160"/>
                          </a:lnTo>
                          <a:lnTo>
                            <a:pt x="18" y="158"/>
                          </a:lnTo>
                          <a:lnTo>
                            <a:pt x="16" y="157"/>
                          </a:lnTo>
                          <a:lnTo>
                            <a:pt x="13" y="155"/>
                          </a:lnTo>
                          <a:lnTo>
                            <a:pt x="10" y="153"/>
                          </a:lnTo>
                          <a:lnTo>
                            <a:pt x="8" y="151"/>
                          </a:lnTo>
                          <a:lnTo>
                            <a:pt x="5" y="149"/>
                          </a:lnTo>
                          <a:lnTo>
                            <a:pt x="3" y="147"/>
                          </a:lnTo>
                          <a:lnTo>
                            <a:pt x="0" y="146"/>
                          </a:lnTo>
                          <a:lnTo>
                            <a:pt x="0" y="144"/>
                          </a:lnTo>
                          <a:lnTo>
                            <a:pt x="0" y="141"/>
                          </a:lnTo>
                          <a:lnTo>
                            <a:pt x="0" y="139"/>
                          </a:lnTo>
                          <a:lnTo>
                            <a:pt x="0" y="136"/>
                          </a:lnTo>
                          <a:lnTo>
                            <a:pt x="1" y="134"/>
                          </a:lnTo>
                          <a:lnTo>
                            <a:pt x="1" y="132"/>
                          </a:lnTo>
                          <a:lnTo>
                            <a:pt x="1" y="129"/>
                          </a:lnTo>
                          <a:lnTo>
                            <a:pt x="1" y="127"/>
                          </a:lnTo>
                          <a:lnTo>
                            <a:pt x="1" y="125"/>
                          </a:lnTo>
                          <a:lnTo>
                            <a:pt x="1" y="122"/>
                          </a:lnTo>
                          <a:lnTo>
                            <a:pt x="1" y="120"/>
                          </a:lnTo>
                          <a:lnTo>
                            <a:pt x="1" y="118"/>
                          </a:lnTo>
                          <a:lnTo>
                            <a:pt x="1" y="115"/>
                          </a:lnTo>
                          <a:lnTo>
                            <a:pt x="1" y="113"/>
                          </a:lnTo>
                          <a:lnTo>
                            <a:pt x="1" y="111"/>
                          </a:lnTo>
                          <a:lnTo>
                            <a:pt x="1" y="109"/>
                          </a:lnTo>
                          <a:lnTo>
                            <a:pt x="1" y="106"/>
                          </a:lnTo>
                          <a:lnTo>
                            <a:pt x="1" y="104"/>
                          </a:lnTo>
                          <a:lnTo>
                            <a:pt x="1" y="102"/>
                          </a:lnTo>
                          <a:lnTo>
                            <a:pt x="1" y="100"/>
                          </a:lnTo>
                          <a:lnTo>
                            <a:pt x="1" y="97"/>
                          </a:lnTo>
                          <a:lnTo>
                            <a:pt x="1" y="95"/>
                          </a:lnTo>
                          <a:lnTo>
                            <a:pt x="1" y="93"/>
                          </a:lnTo>
                          <a:lnTo>
                            <a:pt x="2" y="90"/>
                          </a:lnTo>
                          <a:lnTo>
                            <a:pt x="2" y="88"/>
                          </a:lnTo>
                          <a:lnTo>
                            <a:pt x="2" y="86"/>
                          </a:lnTo>
                          <a:lnTo>
                            <a:pt x="2" y="83"/>
                          </a:lnTo>
                          <a:lnTo>
                            <a:pt x="2" y="81"/>
                          </a:lnTo>
                          <a:lnTo>
                            <a:pt x="2" y="79"/>
                          </a:lnTo>
                          <a:lnTo>
                            <a:pt x="2" y="76"/>
                          </a:lnTo>
                          <a:lnTo>
                            <a:pt x="2" y="74"/>
                          </a:lnTo>
                          <a:lnTo>
                            <a:pt x="2" y="72"/>
                          </a:lnTo>
                          <a:lnTo>
                            <a:pt x="2" y="70"/>
                          </a:lnTo>
                          <a:lnTo>
                            <a:pt x="2" y="67"/>
                          </a:lnTo>
                          <a:lnTo>
                            <a:pt x="2" y="65"/>
                          </a:lnTo>
                          <a:lnTo>
                            <a:pt x="2" y="63"/>
                          </a:lnTo>
                          <a:lnTo>
                            <a:pt x="2" y="60"/>
                          </a:lnTo>
                          <a:lnTo>
                            <a:pt x="2" y="58"/>
                          </a:lnTo>
                          <a:lnTo>
                            <a:pt x="2" y="56"/>
                          </a:lnTo>
                          <a:lnTo>
                            <a:pt x="2" y="54"/>
                          </a:lnTo>
                          <a:lnTo>
                            <a:pt x="2" y="52"/>
                          </a:lnTo>
                          <a:lnTo>
                            <a:pt x="2" y="49"/>
                          </a:lnTo>
                          <a:lnTo>
                            <a:pt x="2" y="47"/>
                          </a:lnTo>
                          <a:lnTo>
                            <a:pt x="2" y="45"/>
                          </a:lnTo>
                          <a:lnTo>
                            <a:pt x="2" y="43"/>
                          </a:lnTo>
                          <a:lnTo>
                            <a:pt x="2" y="40"/>
                          </a:lnTo>
                          <a:lnTo>
                            <a:pt x="2" y="38"/>
                          </a:lnTo>
                          <a:lnTo>
                            <a:pt x="2" y="36"/>
                          </a:lnTo>
                          <a:lnTo>
                            <a:pt x="2" y="34"/>
                          </a:lnTo>
                          <a:lnTo>
                            <a:pt x="2" y="31"/>
                          </a:lnTo>
                          <a:lnTo>
                            <a:pt x="2" y="29"/>
                          </a:lnTo>
                          <a:lnTo>
                            <a:pt x="2" y="27"/>
                          </a:lnTo>
                          <a:lnTo>
                            <a:pt x="2" y="25"/>
                          </a:lnTo>
                          <a:lnTo>
                            <a:pt x="2" y="23"/>
                          </a:lnTo>
                          <a:lnTo>
                            <a:pt x="2" y="21"/>
                          </a:lnTo>
                          <a:lnTo>
                            <a:pt x="3" y="18"/>
                          </a:lnTo>
                          <a:lnTo>
                            <a:pt x="3" y="16"/>
                          </a:lnTo>
                          <a:lnTo>
                            <a:pt x="3" y="13"/>
                          </a:lnTo>
                          <a:lnTo>
                            <a:pt x="3" y="11"/>
                          </a:lnTo>
                          <a:lnTo>
                            <a:pt x="3" y="9"/>
                          </a:lnTo>
                          <a:lnTo>
                            <a:pt x="3" y="7"/>
                          </a:lnTo>
                          <a:lnTo>
                            <a:pt x="3" y="5"/>
                          </a:lnTo>
                          <a:lnTo>
                            <a:pt x="3" y="2"/>
                          </a:lnTo>
                          <a:lnTo>
                            <a:pt x="3"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46" name="Freeform 124"/>
                    <p:cNvSpPr>
                      <a:spLocks/>
                    </p:cNvSpPr>
                    <p:nvPr/>
                  </p:nvSpPr>
                  <p:spPr bwMode="auto">
                    <a:xfrm>
                      <a:off x="2244" y="2256"/>
                      <a:ext cx="22" cy="161"/>
                    </a:xfrm>
                    <a:custGeom>
                      <a:avLst/>
                      <a:gdLst>
                        <a:gd name="T0" fmla="*/ 6 w 22"/>
                        <a:gd name="T1" fmla="*/ 3 h 161"/>
                        <a:gd name="T2" fmla="*/ 13 w 22"/>
                        <a:gd name="T3" fmla="*/ 8 h 161"/>
                        <a:gd name="T4" fmla="*/ 21 w 22"/>
                        <a:gd name="T5" fmla="*/ 13 h 161"/>
                        <a:gd name="T6" fmla="*/ 21 w 22"/>
                        <a:gd name="T7" fmla="*/ 20 h 161"/>
                        <a:gd name="T8" fmla="*/ 21 w 22"/>
                        <a:gd name="T9" fmla="*/ 27 h 161"/>
                        <a:gd name="T10" fmla="*/ 21 w 22"/>
                        <a:gd name="T11" fmla="*/ 34 h 161"/>
                        <a:gd name="T12" fmla="*/ 21 w 22"/>
                        <a:gd name="T13" fmla="*/ 40 h 161"/>
                        <a:gd name="T14" fmla="*/ 21 w 22"/>
                        <a:gd name="T15" fmla="*/ 47 h 161"/>
                        <a:gd name="T16" fmla="*/ 21 w 22"/>
                        <a:gd name="T17" fmla="*/ 54 h 161"/>
                        <a:gd name="T18" fmla="*/ 21 w 22"/>
                        <a:gd name="T19" fmla="*/ 60 h 161"/>
                        <a:gd name="T20" fmla="*/ 21 w 22"/>
                        <a:gd name="T21" fmla="*/ 67 h 161"/>
                        <a:gd name="T22" fmla="*/ 21 w 22"/>
                        <a:gd name="T23" fmla="*/ 74 h 161"/>
                        <a:gd name="T24" fmla="*/ 21 w 22"/>
                        <a:gd name="T25" fmla="*/ 81 h 161"/>
                        <a:gd name="T26" fmla="*/ 21 w 22"/>
                        <a:gd name="T27" fmla="*/ 88 h 161"/>
                        <a:gd name="T28" fmla="*/ 21 w 22"/>
                        <a:gd name="T29" fmla="*/ 95 h 161"/>
                        <a:gd name="T30" fmla="*/ 21 w 22"/>
                        <a:gd name="T31" fmla="*/ 102 h 161"/>
                        <a:gd name="T32" fmla="*/ 21 w 22"/>
                        <a:gd name="T33" fmla="*/ 109 h 161"/>
                        <a:gd name="T34" fmla="*/ 21 w 22"/>
                        <a:gd name="T35" fmla="*/ 116 h 161"/>
                        <a:gd name="T36" fmla="*/ 21 w 22"/>
                        <a:gd name="T37" fmla="*/ 122 h 161"/>
                        <a:gd name="T38" fmla="*/ 21 w 22"/>
                        <a:gd name="T39" fmla="*/ 129 h 161"/>
                        <a:gd name="T40" fmla="*/ 21 w 22"/>
                        <a:gd name="T41" fmla="*/ 137 h 161"/>
                        <a:gd name="T42" fmla="*/ 21 w 22"/>
                        <a:gd name="T43" fmla="*/ 144 h 161"/>
                        <a:gd name="T44" fmla="*/ 21 w 22"/>
                        <a:gd name="T45" fmla="*/ 151 h 161"/>
                        <a:gd name="T46" fmla="*/ 21 w 22"/>
                        <a:gd name="T47" fmla="*/ 158 h 161"/>
                        <a:gd name="T48" fmla="*/ 16 w 22"/>
                        <a:gd name="T49" fmla="*/ 157 h 161"/>
                        <a:gd name="T50" fmla="*/ 8 w 22"/>
                        <a:gd name="T51" fmla="*/ 152 h 161"/>
                        <a:gd name="T52" fmla="*/ 0 w 22"/>
                        <a:gd name="T53" fmla="*/ 147 h 161"/>
                        <a:gd name="T54" fmla="*/ 0 w 22"/>
                        <a:gd name="T55" fmla="*/ 139 h 161"/>
                        <a:gd name="T56" fmla="*/ 0 w 22"/>
                        <a:gd name="T57" fmla="*/ 132 h 161"/>
                        <a:gd name="T58" fmla="*/ 0 w 22"/>
                        <a:gd name="T59" fmla="*/ 125 h 161"/>
                        <a:gd name="T60" fmla="*/ 0 w 22"/>
                        <a:gd name="T61" fmla="*/ 118 h 161"/>
                        <a:gd name="T62" fmla="*/ 0 w 22"/>
                        <a:gd name="T63" fmla="*/ 111 h 161"/>
                        <a:gd name="T64" fmla="*/ 0 w 22"/>
                        <a:gd name="T65" fmla="*/ 104 h 161"/>
                        <a:gd name="T66" fmla="*/ 0 w 22"/>
                        <a:gd name="T67" fmla="*/ 98 h 161"/>
                        <a:gd name="T68" fmla="*/ 1 w 22"/>
                        <a:gd name="T69" fmla="*/ 90 h 161"/>
                        <a:gd name="T70" fmla="*/ 1 w 22"/>
                        <a:gd name="T71" fmla="*/ 83 h 161"/>
                        <a:gd name="T72" fmla="*/ 1 w 22"/>
                        <a:gd name="T73" fmla="*/ 77 h 161"/>
                        <a:gd name="T74" fmla="*/ 1 w 22"/>
                        <a:gd name="T75" fmla="*/ 70 h 161"/>
                        <a:gd name="T76" fmla="*/ 1 w 22"/>
                        <a:gd name="T77" fmla="*/ 63 h 161"/>
                        <a:gd name="T78" fmla="*/ 1 w 22"/>
                        <a:gd name="T79" fmla="*/ 56 h 161"/>
                        <a:gd name="T80" fmla="*/ 1 w 22"/>
                        <a:gd name="T81" fmla="*/ 49 h 161"/>
                        <a:gd name="T82" fmla="*/ 1 w 22"/>
                        <a:gd name="T83" fmla="*/ 42 h 161"/>
                        <a:gd name="T84" fmla="*/ 1 w 22"/>
                        <a:gd name="T85" fmla="*/ 36 h 161"/>
                        <a:gd name="T86" fmla="*/ 1 w 22"/>
                        <a:gd name="T87" fmla="*/ 29 h 161"/>
                        <a:gd name="T88" fmla="*/ 1 w 22"/>
                        <a:gd name="T89" fmla="*/ 23 h 161"/>
                        <a:gd name="T90" fmla="*/ 1 w 22"/>
                        <a:gd name="T91" fmla="*/ 15 h 161"/>
                        <a:gd name="T92" fmla="*/ 1 w 22"/>
                        <a:gd name="T93" fmla="*/ 9 h 161"/>
                        <a:gd name="T94" fmla="*/ 1 w 22"/>
                        <a:gd name="T95" fmla="*/ 2 h 1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
                        <a:gd name="T145" fmla="*/ 0 h 161"/>
                        <a:gd name="T146" fmla="*/ 22 w 22"/>
                        <a:gd name="T147" fmla="*/ 161 h 1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 h="161">
                          <a:moveTo>
                            <a:pt x="1" y="0"/>
                          </a:moveTo>
                          <a:lnTo>
                            <a:pt x="4" y="2"/>
                          </a:lnTo>
                          <a:lnTo>
                            <a:pt x="6" y="3"/>
                          </a:lnTo>
                          <a:lnTo>
                            <a:pt x="8" y="5"/>
                          </a:lnTo>
                          <a:lnTo>
                            <a:pt x="11" y="7"/>
                          </a:lnTo>
                          <a:lnTo>
                            <a:pt x="13" y="8"/>
                          </a:lnTo>
                          <a:lnTo>
                            <a:pt x="16" y="10"/>
                          </a:lnTo>
                          <a:lnTo>
                            <a:pt x="18" y="12"/>
                          </a:lnTo>
                          <a:lnTo>
                            <a:pt x="21" y="13"/>
                          </a:lnTo>
                          <a:lnTo>
                            <a:pt x="21" y="15"/>
                          </a:lnTo>
                          <a:lnTo>
                            <a:pt x="21" y="18"/>
                          </a:lnTo>
                          <a:lnTo>
                            <a:pt x="21" y="20"/>
                          </a:lnTo>
                          <a:lnTo>
                            <a:pt x="21" y="22"/>
                          </a:lnTo>
                          <a:lnTo>
                            <a:pt x="21" y="25"/>
                          </a:lnTo>
                          <a:lnTo>
                            <a:pt x="21" y="27"/>
                          </a:lnTo>
                          <a:lnTo>
                            <a:pt x="21" y="29"/>
                          </a:lnTo>
                          <a:lnTo>
                            <a:pt x="21" y="31"/>
                          </a:lnTo>
                          <a:lnTo>
                            <a:pt x="21" y="34"/>
                          </a:lnTo>
                          <a:lnTo>
                            <a:pt x="21" y="36"/>
                          </a:lnTo>
                          <a:lnTo>
                            <a:pt x="21" y="38"/>
                          </a:lnTo>
                          <a:lnTo>
                            <a:pt x="21" y="40"/>
                          </a:lnTo>
                          <a:lnTo>
                            <a:pt x="21" y="43"/>
                          </a:lnTo>
                          <a:lnTo>
                            <a:pt x="21" y="45"/>
                          </a:lnTo>
                          <a:lnTo>
                            <a:pt x="21" y="47"/>
                          </a:lnTo>
                          <a:lnTo>
                            <a:pt x="21" y="49"/>
                          </a:lnTo>
                          <a:lnTo>
                            <a:pt x="21" y="52"/>
                          </a:lnTo>
                          <a:lnTo>
                            <a:pt x="21" y="54"/>
                          </a:lnTo>
                          <a:lnTo>
                            <a:pt x="21" y="56"/>
                          </a:lnTo>
                          <a:lnTo>
                            <a:pt x="21" y="58"/>
                          </a:lnTo>
                          <a:lnTo>
                            <a:pt x="21" y="60"/>
                          </a:lnTo>
                          <a:lnTo>
                            <a:pt x="21" y="63"/>
                          </a:lnTo>
                          <a:lnTo>
                            <a:pt x="21" y="65"/>
                          </a:lnTo>
                          <a:lnTo>
                            <a:pt x="21" y="67"/>
                          </a:lnTo>
                          <a:lnTo>
                            <a:pt x="21" y="70"/>
                          </a:lnTo>
                          <a:lnTo>
                            <a:pt x="21" y="72"/>
                          </a:lnTo>
                          <a:lnTo>
                            <a:pt x="21" y="74"/>
                          </a:lnTo>
                          <a:lnTo>
                            <a:pt x="21" y="76"/>
                          </a:lnTo>
                          <a:lnTo>
                            <a:pt x="21" y="79"/>
                          </a:lnTo>
                          <a:lnTo>
                            <a:pt x="21" y="81"/>
                          </a:lnTo>
                          <a:lnTo>
                            <a:pt x="21" y="83"/>
                          </a:lnTo>
                          <a:lnTo>
                            <a:pt x="21" y="85"/>
                          </a:lnTo>
                          <a:lnTo>
                            <a:pt x="21" y="88"/>
                          </a:lnTo>
                          <a:lnTo>
                            <a:pt x="21" y="90"/>
                          </a:lnTo>
                          <a:lnTo>
                            <a:pt x="21" y="93"/>
                          </a:lnTo>
                          <a:lnTo>
                            <a:pt x="21" y="95"/>
                          </a:lnTo>
                          <a:lnTo>
                            <a:pt x="21" y="97"/>
                          </a:lnTo>
                          <a:lnTo>
                            <a:pt x="21" y="100"/>
                          </a:lnTo>
                          <a:lnTo>
                            <a:pt x="21" y="102"/>
                          </a:lnTo>
                          <a:lnTo>
                            <a:pt x="21" y="104"/>
                          </a:lnTo>
                          <a:lnTo>
                            <a:pt x="21" y="106"/>
                          </a:lnTo>
                          <a:lnTo>
                            <a:pt x="21" y="109"/>
                          </a:lnTo>
                          <a:lnTo>
                            <a:pt x="21" y="111"/>
                          </a:lnTo>
                          <a:lnTo>
                            <a:pt x="21" y="114"/>
                          </a:lnTo>
                          <a:lnTo>
                            <a:pt x="21" y="116"/>
                          </a:lnTo>
                          <a:lnTo>
                            <a:pt x="21" y="118"/>
                          </a:lnTo>
                          <a:lnTo>
                            <a:pt x="21" y="120"/>
                          </a:lnTo>
                          <a:lnTo>
                            <a:pt x="21" y="122"/>
                          </a:lnTo>
                          <a:lnTo>
                            <a:pt x="21" y="125"/>
                          </a:lnTo>
                          <a:lnTo>
                            <a:pt x="21" y="127"/>
                          </a:lnTo>
                          <a:lnTo>
                            <a:pt x="21" y="129"/>
                          </a:lnTo>
                          <a:lnTo>
                            <a:pt x="21" y="132"/>
                          </a:lnTo>
                          <a:lnTo>
                            <a:pt x="21" y="134"/>
                          </a:lnTo>
                          <a:lnTo>
                            <a:pt x="21" y="137"/>
                          </a:lnTo>
                          <a:lnTo>
                            <a:pt x="21" y="139"/>
                          </a:lnTo>
                          <a:lnTo>
                            <a:pt x="21" y="141"/>
                          </a:lnTo>
                          <a:lnTo>
                            <a:pt x="21" y="144"/>
                          </a:lnTo>
                          <a:lnTo>
                            <a:pt x="21" y="146"/>
                          </a:lnTo>
                          <a:lnTo>
                            <a:pt x="21" y="148"/>
                          </a:lnTo>
                          <a:lnTo>
                            <a:pt x="21" y="151"/>
                          </a:lnTo>
                          <a:lnTo>
                            <a:pt x="21" y="153"/>
                          </a:lnTo>
                          <a:lnTo>
                            <a:pt x="21" y="155"/>
                          </a:lnTo>
                          <a:lnTo>
                            <a:pt x="21" y="158"/>
                          </a:lnTo>
                          <a:lnTo>
                            <a:pt x="21" y="160"/>
                          </a:lnTo>
                          <a:lnTo>
                            <a:pt x="18" y="158"/>
                          </a:lnTo>
                          <a:lnTo>
                            <a:pt x="16" y="157"/>
                          </a:lnTo>
                          <a:lnTo>
                            <a:pt x="13" y="155"/>
                          </a:lnTo>
                          <a:lnTo>
                            <a:pt x="10" y="153"/>
                          </a:lnTo>
                          <a:lnTo>
                            <a:pt x="8" y="152"/>
                          </a:lnTo>
                          <a:lnTo>
                            <a:pt x="5" y="150"/>
                          </a:lnTo>
                          <a:lnTo>
                            <a:pt x="3" y="148"/>
                          </a:lnTo>
                          <a:lnTo>
                            <a:pt x="0" y="147"/>
                          </a:lnTo>
                          <a:lnTo>
                            <a:pt x="0" y="144"/>
                          </a:lnTo>
                          <a:lnTo>
                            <a:pt x="0" y="142"/>
                          </a:lnTo>
                          <a:lnTo>
                            <a:pt x="0" y="139"/>
                          </a:lnTo>
                          <a:lnTo>
                            <a:pt x="0" y="137"/>
                          </a:lnTo>
                          <a:lnTo>
                            <a:pt x="0" y="135"/>
                          </a:lnTo>
                          <a:lnTo>
                            <a:pt x="0" y="132"/>
                          </a:lnTo>
                          <a:lnTo>
                            <a:pt x="0" y="130"/>
                          </a:lnTo>
                          <a:lnTo>
                            <a:pt x="0" y="128"/>
                          </a:lnTo>
                          <a:lnTo>
                            <a:pt x="0" y="125"/>
                          </a:lnTo>
                          <a:lnTo>
                            <a:pt x="0" y="123"/>
                          </a:lnTo>
                          <a:lnTo>
                            <a:pt x="0" y="121"/>
                          </a:lnTo>
                          <a:lnTo>
                            <a:pt x="0" y="118"/>
                          </a:lnTo>
                          <a:lnTo>
                            <a:pt x="0" y="116"/>
                          </a:lnTo>
                          <a:lnTo>
                            <a:pt x="0" y="114"/>
                          </a:lnTo>
                          <a:lnTo>
                            <a:pt x="0" y="111"/>
                          </a:lnTo>
                          <a:lnTo>
                            <a:pt x="0" y="109"/>
                          </a:lnTo>
                          <a:lnTo>
                            <a:pt x="0" y="107"/>
                          </a:lnTo>
                          <a:lnTo>
                            <a:pt x="0" y="104"/>
                          </a:lnTo>
                          <a:lnTo>
                            <a:pt x="0" y="102"/>
                          </a:lnTo>
                          <a:lnTo>
                            <a:pt x="0" y="100"/>
                          </a:lnTo>
                          <a:lnTo>
                            <a:pt x="0" y="98"/>
                          </a:lnTo>
                          <a:lnTo>
                            <a:pt x="0" y="95"/>
                          </a:lnTo>
                          <a:lnTo>
                            <a:pt x="0" y="93"/>
                          </a:lnTo>
                          <a:lnTo>
                            <a:pt x="1" y="90"/>
                          </a:lnTo>
                          <a:lnTo>
                            <a:pt x="1" y="88"/>
                          </a:lnTo>
                          <a:lnTo>
                            <a:pt x="1" y="86"/>
                          </a:lnTo>
                          <a:lnTo>
                            <a:pt x="1" y="83"/>
                          </a:lnTo>
                          <a:lnTo>
                            <a:pt x="1" y="81"/>
                          </a:lnTo>
                          <a:lnTo>
                            <a:pt x="1" y="79"/>
                          </a:lnTo>
                          <a:lnTo>
                            <a:pt x="1" y="77"/>
                          </a:lnTo>
                          <a:lnTo>
                            <a:pt x="1" y="74"/>
                          </a:lnTo>
                          <a:lnTo>
                            <a:pt x="1" y="72"/>
                          </a:lnTo>
                          <a:lnTo>
                            <a:pt x="1" y="70"/>
                          </a:lnTo>
                          <a:lnTo>
                            <a:pt x="1" y="67"/>
                          </a:lnTo>
                          <a:lnTo>
                            <a:pt x="1" y="65"/>
                          </a:lnTo>
                          <a:lnTo>
                            <a:pt x="1" y="63"/>
                          </a:lnTo>
                          <a:lnTo>
                            <a:pt x="1" y="60"/>
                          </a:lnTo>
                          <a:lnTo>
                            <a:pt x="1" y="58"/>
                          </a:lnTo>
                          <a:lnTo>
                            <a:pt x="1" y="56"/>
                          </a:lnTo>
                          <a:lnTo>
                            <a:pt x="1" y="54"/>
                          </a:lnTo>
                          <a:lnTo>
                            <a:pt x="1" y="52"/>
                          </a:lnTo>
                          <a:lnTo>
                            <a:pt x="1" y="49"/>
                          </a:lnTo>
                          <a:lnTo>
                            <a:pt x="1" y="47"/>
                          </a:lnTo>
                          <a:lnTo>
                            <a:pt x="1" y="45"/>
                          </a:lnTo>
                          <a:lnTo>
                            <a:pt x="1" y="42"/>
                          </a:lnTo>
                          <a:lnTo>
                            <a:pt x="1" y="40"/>
                          </a:lnTo>
                          <a:lnTo>
                            <a:pt x="1" y="38"/>
                          </a:lnTo>
                          <a:lnTo>
                            <a:pt x="1" y="36"/>
                          </a:lnTo>
                          <a:lnTo>
                            <a:pt x="1" y="34"/>
                          </a:lnTo>
                          <a:lnTo>
                            <a:pt x="1" y="31"/>
                          </a:lnTo>
                          <a:lnTo>
                            <a:pt x="1" y="29"/>
                          </a:lnTo>
                          <a:lnTo>
                            <a:pt x="1" y="27"/>
                          </a:lnTo>
                          <a:lnTo>
                            <a:pt x="1" y="25"/>
                          </a:lnTo>
                          <a:lnTo>
                            <a:pt x="1" y="23"/>
                          </a:lnTo>
                          <a:lnTo>
                            <a:pt x="1" y="20"/>
                          </a:lnTo>
                          <a:lnTo>
                            <a:pt x="1" y="18"/>
                          </a:lnTo>
                          <a:lnTo>
                            <a:pt x="1" y="15"/>
                          </a:lnTo>
                          <a:lnTo>
                            <a:pt x="1" y="13"/>
                          </a:lnTo>
                          <a:lnTo>
                            <a:pt x="1" y="11"/>
                          </a:lnTo>
                          <a:lnTo>
                            <a:pt x="1" y="9"/>
                          </a:lnTo>
                          <a:lnTo>
                            <a:pt x="1" y="7"/>
                          </a:lnTo>
                          <a:lnTo>
                            <a:pt x="1" y="5"/>
                          </a:lnTo>
                          <a:lnTo>
                            <a:pt x="1" y="2"/>
                          </a:lnTo>
                          <a:lnTo>
                            <a:pt x="1"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47" name="Freeform 125"/>
                    <p:cNvSpPr>
                      <a:spLocks/>
                    </p:cNvSpPr>
                    <p:nvPr/>
                  </p:nvSpPr>
                  <p:spPr bwMode="auto">
                    <a:xfrm>
                      <a:off x="2278" y="2275"/>
                      <a:ext cx="22" cy="164"/>
                    </a:xfrm>
                    <a:custGeom>
                      <a:avLst/>
                      <a:gdLst>
                        <a:gd name="T0" fmla="*/ 5 w 22"/>
                        <a:gd name="T1" fmla="*/ 3 h 164"/>
                        <a:gd name="T2" fmla="*/ 13 w 22"/>
                        <a:gd name="T3" fmla="*/ 8 h 164"/>
                        <a:gd name="T4" fmla="*/ 21 w 22"/>
                        <a:gd name="T5" fmla="*/ 14 h 164"/>
                        <a:gd name="T6" fmla="*/ 21 w 22"/>
                        <a:gd name="T7" fmla="*/ 21 h 164"/>
                        <a:gd name="T8" fmla="*/ 21 w 22"/>
                        <a:gd name="T9" fmla="*/ 27 h 164"/>
                        <a:gd name="T10" fmla="*/ 21 w 22"/>
                        <a:gd name="T11" fmla="*/ 35 h 164"/>
                        <a:gd name="T12" fmla="*/ 21 w 22"/>
                        <a:gd name="T13" fmla="*/ 41 h 164"/>
                        <a:gd name="T14" fmla="*/ 21 w 22"/>
                        <a:gd name="T15" fmla="*/ 48 h 164"/>
                        <a:gd name="T16" fmla="*/ 21 w 22"/>
                        <a:gd name="T17" fmla="*/ 55 h 164"/>
                        <a:gd name="T18" fmla="*/ 21 w 22"/>
                        <a:gd name="T19" fmla="*/ 62 h 164"/>
                        <a:gd name="T20" fmla="*/ 21 w 22"/>
                        <a:gd name="T21" fmla="*/ 68 h 164"/>
                        <a:gd name="T22" fmla="*/ 21 w 22"/>
                        <a:gd name="T23" fmla="*/ 76 h 164"/>
                        <a:gd name="T24" fmla="*/ 21 w 22"/>
                        <a:gd name="T25" fmla="*/ 83 h 164"/>
                        <a:gd name="T26" fmla="*/ 21 w 22"/>
                        <a:gd name="T27" fmla="*/ 90 h 164"/>
                        <a:gd name="T28" fmla="*/ 21 w 22"/>
                        <a:gd name="T29" fmla="*/ 97 h 164"/>
                        <a:gd name="T30" fmla="*/ 21 w 22"/>
                        <a:gd name="T31" fmla="*/ 103 h 164"/>
                        <a:gd name="T32" fmla="*/ 21 w 22"/>
                        <a:gd name="T33" fmla="*/ 111 h 164"/>
                        <a:gd name="T34" fmla="*/ 21 w 22"/>
                        <a:gd name="T35" fmla="*/ 118 h 164"/>
                        <a:gd name="T36" fmla="*/ 21 w 22"/>
                        <a:gd name="T37" fmla="*/ 125 h 164"/>
                        <a:gd name="T38" fmla="*/ 21 w 22"/>
                        <a:gd name="T39" fmla="*/ 132 h 164"/>
                        <a:gd name="T40" fmla="*/ 21 w 22"/>
                        <a:gd name="T41" fmla="*/ 139 h 164"/>
                        <a:gd name="T42" fmla="*/ 21 w 22"/>
                        <a:gd name="T43" fmla="*/ 146 h 164"/>
                        <a:gd name="T44" fmla="*/ 21 w 22"/>
                        <a:gd name="T45" fmla="*/ 153 h 164"/>
                        <a:gd name="T46" fmla="*/ 21 w 22"/>
                        <a:gd name="T47" fmla="*/ 160 h 164"/>
                        <a:gd name="T48" fmla="*/ 15 w 22"/>
                        <a:gd name="T49" fmla="*/ 159 h 164"/>
                        <a:gd name="T50" fmla="*/ 8 w 22"/>
                        <a:gd name="T51" fmla="*/ 154 h 164"/>
                        <a:gd name="T52" fmla="*/ 0 w 22"/>
                        <a:gd name="T53" fmla="*/ 149 h 164"/>
                        <a:gd name="T54" fmla="*/ 0 w 22"/>
                        <a:gd name="T55" fmla="*/ 141 h 164"/>
                        <a:gd name="T56" fmla="*/ 0 w 22"/>
                        <a:gd name="T57" fmla="*/ 134 h 164"/>
                        <a:gd name="T58" fmla="*/ 0 w 22"/>
                        <a:gd name="T59" fmla="*/ 128 h 164"/>
                        <a:gd name="T60" fmla="*/ 0 w 22"/>
                        <a:gd name="T61" fmla="*/ 120 h 164"/>
                        <a:gd name="T62" fmla="*/ 0 w 22"/>
                        <a:gd name="T63" fmla="*/ 113 h 164"/>
                        <a:gd name="T64" fmla="*/ 0 w 22"/>
                        <a:gd name="T65" fmla="*/ 106 h 164"/>
                        <a:gd name="T66" fmla="*/ 0 w 22"/>
                        <a:gd name="T67" fmla="*/ 99 h 164"/>
                        <a:gd name="T68" fmla="*/ 0 w 22"/>
                        <a:gd name="T69" fmla="*/ 92 h 164"/>
                        <a:gd name="T70" fmla="*/ 0 w 22"/>
                        <a:gd name="T71" fmla="*/ 84 h 164"/>
                        <a:gd name="T72" fmla="*/ 0 w 22"/>
                        <a:gd name="T73" fmla="*/ 77 h 164"/>
                        <a:gd name="T74" fmla="*/ 0 w 22"/>
                        <a:gd name="T75" fmla="*/ 71 h 164"/>
                        <a:gd name="T76" fmla="*/ 0 w 22"/>
                        <a:gd name="T77" fmla="*/ 64 h 164"/>
                        <a:gd name="T78" fmla="*/ 0 w 22"/>
                        <a:gd name="T79" fmla="*/ 57 h 164"/>
                        <a:gd name="T80" fmla="*/ 0 w 22"/>
                        <a:gd name="T81" fmla="*/ 50 h 164"/>
                        <a:gd name="T82" fmla="*/ 0 w 22"/>
                        <a:gd name="T83" fmla="*/ 43 h 164"/>
                        <a:gd name="T84" fmla="*/ 0 w 22"/>
                        <a:gd name="T85" fmla="*/ 36 h 164"/>
                        <a:gd name="T86" fmla="*/ 0 w 22"/>
                        <a:gd name="T87" fmla="*/ 30 h 164"/>
                        <a:gd name="T88" fmla="*/ 0 w 22"/>
                        <a:gd name="T89" fmla="*/ 23 h 164"/>
                        <a:gd name="T90" fmla="*/ 0 w 22"/>
                        <a:gd name="T91" fmla="*/ 16 h 164"/>
                        <a:gd name="T92" fmla="*/ 0 w 22"/>
                        <a:gd name="T93" fmla="*/ 9 h 164"/>
                        <a:gd name="T94" fmla="*/ 0 w 22"/>
                        <a:gd name="T95" fmla="*/ 3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
                        <a:gd name="T145" fmla="*/ 0 h 164"/>
                        <a:gd name="T146" fmla="*/ 22 w 22"/>
                        <a:gd name="T147" fmla="*/ 164 h 1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 h="164">
                          <a:moveTo>
                            <a:pt x="0" y="0"/>
                          </a:moveTo>
                          <a:lnTo>
                            <a:pt x="3" y="2"/>
                          </a:lnTo>
                          <a:lnTo>
                            <a:pt x="5" y="3"/>
                          </a:lnTo>
                          <a:lnTo>
                            <a:pt x="8" y="5"/>
                          </a:lnTo>
                          <a:lnTo>
                            <a:pt x="10" y="7"/>
                          </a:lnTo>
                          <a:lnTo>
                            <a:pt x="13" y="8"/>
                          </a:lnTo>
                          <a:lnTo>
                            <a:pt x="15" y="11"/>
                          </a:lnTo>
                          <a:lnTo>
                            <a:pt x="18" y="12"/>
                          </a:lnTo>
                          <a:lnTo>
                            <a:pt x="21" y="14"/>
                          </a:lnTo>
                          <a:lnTo>
                            <a:pt x="21" y="16"/>
                          </a:lnTo>
                          <a:lnTo>
                            <a:pt x="21" y="19"/>
                          </a:lnTo>
                          <a:lnTo>
                            <a:pt x="21" y="21"/>
                          </a:lnTo>
                          <a:lnTo>
                            <a:pt x="21" y="23"/>
                          </a:lnTo>
                          <a:lnTo>
                            <a:pt x="21" y="25"/>
                          </a:lnTo>
                          <a:lnTo>
                            <a:pt x="21" y="27"/>
                          </a:lnTo>
                          <a:lnTo>
                            <a:pt x="21" y="30"/>
                          </a:lnTo>
                          <a:lnTo>
                            <a:pt x="21" y="32"/>
                          </a:lnTo>
                          <a:lnTo>
                            <a:pt x="21" y="35"/>
                          </a:lnTo>
                          <a:lnTo>
                            <a:pt x="21" y="37"/>
                          </a:lnTo>
                          <a:lnTo>
                            <a:pt x="21" y="39"/>
                          </a:lnTo>
                          <a:lnTo>
                            <a:pt x="21" y="41"/>
                          </a:lnTo>
                          <a:lnTo>
                            <a:pt x="21" y="43"/>
                          </a:lnTo>
                          <a:lnTo>
                            <a:pt x="21" y="46"/>
                          </a:lnTo>
                          <a:lnTo>
                            <a:pt x="21" y="48"/>
                          </a:lnTo>
                          <a:lnTo>
                            <a:pt x="21" y="50"/>
                          </a:lnTo>
                          <a:lnTo>
                            <a:pt x="21" y="52"/>
                          </a:lnTo>
                          <a:lnTo>
                            <a:pt x="21" y="55"/>
                          </a:lnTo>
                          <a:lnTo>
                            <a:pt x="21" y="57"/>
                          </a:lnTo>
                          <a:lnTo>
                            <a:pt x="21" y="60"/>
                          </a:lnTo>
                          <a:lnTo>
                            <a:pt x="21" y="62"/>
                          </a:lnTo>
                          <a:lnTo>
                            <a:pt x="21" y="64"/>
                          </a:lnTo>
                          <a:lnTo>
                            <a:pt x="21" y="66"/>
                          </a:lnTo>
                          <a:lnTo>
                            <a:pt x="21" y="68"/>
                          </a:lnTo>
                          <a:lnTo>
                            <a:pt x="21" y="71"/>
                          </a:lnTo>
                          <a:lnTo>
                            <a:pt x="21" y="73"/>
                          </a:lnTo>
                          <a:lnTo>
                            <a:pt x="21" y="76"/>
                          </a:lnTo>
                          <a:lnTo>
                            <a:pt x="21" y="78"/>
                          </a:lnTo>
                          <a:lnTo>
                            <a:pt x="21" y="80"/>
                          </a:lnTo>
                          <a:lnTo>
                            <a:pt x="21" y="83"/>
                          </a:lnTo>
                          <a:lnTo>
                            <a:pt x="21" y="85"/>
                          </a:lnTo>
                          <a:lnTo>
                            <a:pt x="21" y="87"/>
                          </a:lnTo>
                          <a:lnTo>
                            <a:pt x="21" y="90"/>
                          </a:lnTo>
                          <a:lnTo>
                            <a:pt x="21" y="92"/>
                          </a:lnTo>
                          <a:lnTo>
                            <a:pt x="21" y="94"/>
                          </a:lnTo>
                          <a:lnTo>
                            <a:pt x="21" y="97"/>
                          </a:lnTo>
                          <a:lnTo>
                            <a:pt x="21" y="99"/>
                          </a:lnTo>
                          <a:lnTo>
                            <a:pt x="21" y="101"/>
                          </a:lnTo>
                          <a:lnTo>
                            <a:pt x="21" y="103"/>
                          </a:lnTo>
                          <a:lnTo>
                            <a:pt x="21" y="106"/>
                          </a:lnTo>
                          <a:lnTo>
                            <a:pt x="21" y="109"/>
                          </a:lnTo>
                          <a:lnTo>
                            <a:pt x="21" y="111"/>
                          </a:lnTo>
                          <a:lnTo>
                            <a:pt x="21" y="113"/>
                          </a:lnTo>
                          <a:lnTo>
                            <a:pt x="21" y="115"/>
                          </a:lnTo>
                          <a:lnTo>
                            <a:pt x="21" y="118"/>
                          </a:lnTo>
                          <a:lnTo>
                            <a:pt x="21" y="120"/>
                          </a:lnTo>
                          <a:lnTo>
                            <a:pt x="21" y="122"/>
                          </a:lnTo>
                          <a:lnTo>
                            <a:pt x="21" y="125"/>
                          </a:lnTo>
                          <a:lnTo>
                            <a:pt x="21" y="128"/>
                          </a:lnTo>
                          <a:lnTo>
                            <a:pt x="21" y="130"/>
                          </a:lnTo>
                          <a:lnTo>
                            <a:pt x="21" y="132"/>
                          </a:lnTo>
                          <a:lnTo>
                            <a:pt x="21" y="134"/>
                          </a:lnTo>
                          <a:lnTo>
                            <a:pt x="21" y="137"/>
                          </a:lnTo>
                          <a:lnTo>
                            <a:pt x="21" y="139"/>
                          </a:lnTo>
                          <a:lnTo>
                            <a:pt x="21" y="141"/>
                          </a:lnTo>
                          <a:lnTo>
                            <a:pt x="21" y="144"/>
                          </a:lnTo>
                          <a:lnTo>
                            <a:pt x="21" y="146"/>
                          </a:lnTo>
                          <a:lnTo>
                            <a:pt x="21" y="149"/>
                          </a:lnTo>
                          <a:lnTo>
                            <a:pt x="21" y="151"/>
                          </a:lnTo>
                          <a:lnTo>
                            <a:pt x="21" y="153"/>
                          </a:lnTo>
                          <a:lnTo>
                            <a:pt x="21" y="156"/>
                          </a:lnTo>
                          <a:lnTo>
                            <a:pt x="21" y="158"/>
                          </a:lnTo>
                          <a:lnTo>
                            <a:pt x="21" y="160"/>
                          </a:lnTo>
                          <a:lnTo>
                            <a:pt x="21" y="163"/>
                          </a:lnTo>
                          <a:lnTo>
                            <a:pt x="18" y="161"/>
                          </a:lnTo>
                          <a:lnTo>
                            <a:pt x="15" y="159"/>
                          </a:lnTo>
                          <a:lnTo>
                            <a:pt x="13" y="158"/>
                          </a:lnTo>
                          <a:lnTo>
                            <a:pt x="10" y="156"/>
                          </a:lnTo>
                          <a:lnTo>
                            <a:pt x="8" y="154"/>
                          </a:lnTo>
                          <a:lnTo>
                            <a:pt x="5" y="152"/>
                          </a:lnTo>
                          <a:lnTo>
                            <a:pt x="3" y="150"/>
                          </a:lnTo>
                          <a:lnTo>
                            <a:pt x="0" y="149"/>
                          </a:lnTo>
                          <a:lnTo>
                            <a:pt x="0" y="146"/>
                          </a:lnTo>
                          <a:lnTo>
                            <a:pt x="0" y="144"/>
                          </a:lnTo>
                          <a:lnTo>
                            <a:pt x="0" y="141"/>
                          </a:lnTo>
                          <a:lnTo>
                            <a:pt x="0" y="139"/>
                          </a:lnTo>
                          <a:lnTo>
                            <a:pt x="0" y="137"/>
                          </a:lnTo>
                          <a:lnTo>
                            <a:pt x="0" y="134"/>
                          </a:lnTo>
                          <a:lnTo>
                            <a:pt x="0" y="132"/>
                          </a:lnTo>
                          <a:lnTo>
                            <a:pt x="0" y="130"/>
                          </a:lnTo>
                          <a:lnTo>
                            <a:pt x="0" y="128"/>
                          </a:lnTo>
                          <a:lnTo>
                            <a:pt x="0" y="125"/>
                          </a:lnTo>
                          <a:lnTo>
                            <a:pt x="0" y="122"/>
                          </a:lnTo>
                          <a:lnTo>
                            <a:pt x="0" y="120"/>
                          </a:lnTo>
                          <a:lnTo>
                            <a:pt x="0" y="118"/>
                          </a:lnTo>
                          <a:lnTo>
                            <a:pt x="0" y="115"/>
                          </a:lnTo>
                          <a:lnTo>
                            <a:pt x="0" y="113"/>
                          </a:lnTo>
                          <a:lnTo>
                            <a:pt x="0" y="111"/>
                          </a:lnTo>
                          <a:lnTo>
                            <a:pt x="0" y="108"/>
                          </a:lnTo>
                          <a:lnTo>
                            <a:pt x="0" y="106"/>
                          </a:lnTo>
                          <a:lnTo>
                            <a:pt x="0" y="103"/>
                          </a:lnTo>
                          <a:lnTo>
                            <a:pt x="0" y="101"/>
                          </a:lnTo>
                          <a:lnTo>
                            <a:pt x="0" y="99"/>
                          </a:lnTo>
                          <a:lnTo>
                            <a:pt x="0" y="97"/>
                          </a:lnTo>
                          <a:lnTo>
                            <a:pt x="0" y="94"/>
                          </a:lnTo>
                          <a:lnTo>
                            <a:pt x="0" y="92"/>
                          </a:lnTo>
                          <a:lnTo>
                            <a:pt x="0" y="90"/>
                          </a:lnTo>
                          <a:lnTo>
                            <a:pt x="0" y="87"/>
                          </a:lnTo>
                          <a:lnTo>
                            <a:pt x="0" y="84"/>
                          </a:lnTo>
                          <a:lnTo>
                            <a:pt x="0" y="82"/>
                          </a:lnTo>
                          <a:lnTo>
                            <a:pt x="0" y="80"/>
                          </a:lnTo>
                          <a:lnTo>
                            <a:pt x="0" y="77"/>
                          </a:lnTo>
                          <a:lnTo>
                            <a:pt x="0" y="75"/>
                          </a:lnTo>
                          <a:lnTo>
                            <a:pt x="0" y="73"/>
                          </a:lnTo>
                          <a:lnTo>
                            <a:pt x="0" y="71"/>
                          </a:lnTo>
                          <a:lnTo>
                            <a:pt x="0" y="68"/>
                          </a:lnTo>
                          <a:lnTo>
                            <a:pt x="0" y="66"/>
                          </a:lnTo>
                          <a:lnTo>
                            <a:pt x="0" y="64"/>
                          </a:lnTo>
                          <a:lnTo>
                            <a:pt x="0" y="62"/>
                          </a:lnTo>
                          <a:lnTo>
                            <a:pt x="0" y="59"/>
                          </a:lnTo>
                          <a:lnTo>
                            <a:pt x="0" y="57"/>
                          </a:lnTo>
                          <a:lnTo>
                            <a:pt x="0" y="54"/>
                          </a:lnTo>
                          <a:lnTo>
                            <a:pt x="0" y="52"/>
                          </a:lnTo>
                          <a:lnTo>
                            <a:pt x="0" y="50"/>
                          </a:lnTo>
                          <a:lnTo>
                            <a:pt x="0" y="48"/>
                          </a:lnTo>
                          <a:lnTo>
                            <a:pt x="0" y="46"/>
                          </a:lnTo>
                          <a:lnTo>
                            <a:pt x="0" y="43"/>
                          </a:lnTo>
                          <a:lnTo>
                            <a:pt x="0" y="41"/>
                          </a:lnTo>
                          <a:lnTo>
                            <a:pt x="0" y="39"/>
                          </a:lnTo>
                          <a:lnTo>
                            <a:pt x="0" y="36"/>
                          </a:lnTo>
                          <a:lnTo>
                            <a:pt x="0" y="34"/>
                          </a:lnTo>
                          <a:lnTo>
                            <a:pt x="0" y="32"/>
                          </a:lnTo>
                          <a:lnTo>
                            <a:pt x="0" y="30"/>
                          </a:lnTo>
                          <a:lnTo>
                            <a:pt x="0" y="27"/>
                          </a:lnTo>
                          <a:lnTo>
                            <a:pt x="0" y="25"/>
                          </a:lnTo>
                          <a:lnTo>
                            <a:pt x="0" y="23"/>
                          </a:lnTo>
                          <a:lnTo>
                            <a:pt x="0" y="21"/>
                          </a:lnTo>
                          <a:lnTo>
                            <a:pt x="0" y="18"/>
                          </a:lnTo>
                          <a:lnTo>
                            <a:pt x="0" y="16"/>
                          </a:lnTo>
                          <a:lnTo>
                            <a:pt x="0" y="14"/>
                          </a:lnTo>
                          <a:lnTo>
                            <a:pt x="0" y="11"/>
                          </a:lnTo>
                          <a:lnTo>
                            <a:pt x="0" y="9"/>
                          </a:lnTo>
                          <a:lnTo>
                            <a:pt x="0" y="7"/>
                          </a:lnTo>
                          <a:lnTo>
                            <a:pt x="0" y="5"/>
                          </a:lnTo>
                          <a:lnTo>
                            <a:pt x="0" y="3"/>
                          </a:lnTo>
                          <a:lnTo>
                            <a:pt x="0"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grpSp>
            </p:grpSp>
            <p:sp>
              <p:nvSpPr>
                <p:cNvPr id="138" name="Rectangle 287"/>
                <p:cNvSpPr/>
                <p:nvPr/>
              </p:nvSpPr>
              <p:spPr bwMode="gray">
                <a:xfrm>
                  <a:off x="356108" y="3594885"/>
                  <a:ext cx="137160" cy="297180"/>
                </a:xfrm>
                <a:prstGeom prst="rect">
                  <a:avLst/>
                </a:prstGeom>
                <a:noFill/>
                <a:ln w="6350" algn="ctr">
                  <a:noFill/>
                  <a:miter lim="800000"/>
                  <a:headEnd/>
                  <a:tailEnd/>
                </a:ln>
              </p:spPr>
              <p:txBody>
                <a:bodyPr lIns="90000" tIns="72000" rIns="90000" bIns="72000" rtlCol="0" anchor="ctr"/>
                <a:lstStyle/>
                <a:p>
                  <a:pPr algn="ctr" defTabSz="685617" fontAlgn="base">
                    <a:spcBef>
                      <a:spcPct val="50000"/>
                    </a:spcBef>
                    <a:spcAft>
                      <a:spcPct val="0"/>
                    </a:spcAft>
                    <a:buClr>
                      <a:srgbClr val="F0AB00"/>
                    </a:buClr>
                    <a:buSzPct val="80000"/>
                    <a:defRPr/>
                  </a:pPr>
                  <a:endParaRPr lang="ko-KR" altLang="en-US" sz="1300" kern="0" dirty="0">
                    <a:solidFill>
                      <a:srgbClr val="000000"/>
                    </a:solidFill>
                    <a:latin typeface="나눔고딕"/>
                    <a:ea typeface="나눔고딕"/>
                    <a:cs typeface="나눔고딕"/>
                  </a:endParaRPr>
                </a:p>
              </p:txBody>
            </p:sp>
          </p:grpSp>
          <p:grpSp>
            <p:nvGrpSpPr>
              <p:cNvPr id="113" name="Group 297"/>
              <p:cNvGrpSpPr/>
              <p:nvPr/>
            </p:nvGrpSpPr>
            <p:grpSpPr>
              <a:xfrm>
                <a:off x="6674311" y="2534463"/>
                <a:ext cx="281053" cy="271912"/>
                <a:chOff x="269360" y="3593193"/>
                <a:chExt cx="310669" cy="300564"/>
              </a:xfrm>
            </p:grpSpPr>
            <p:grpSp>
              <p:nvGrpSpPr>
                <p:cNvPr id="126" name="Group 116"/>
                <p:cNvGrpSpPr>
                  <a:grpSpLocks/>
                </p:cNvGrpSpPr>
                <p:nvPr/>
              </p:nvGrpSpPr>
              <p:grpSpPr bwMode="auto">
                <a:xfrm>
                  <a:off x="269360" y="3593193"/>
                  <a:ext cx="310669" cy="300564"/>
                  <a:chOff x="2131" y="2065"/>
                  <a:chExt cx="355" cy="392"/>
                </a:xfrm>
              </p:grpSpPr>
              <p:sp>
                <p:nvSpPr>
                  <p:cNvPr id="128" name="Freeform 117"/>
                  <p:cNvSpPr>
                    <a:spLocks/>
                  </p:cNvSpPr>
                  <p:nvPr/>
                </p:nvSpPr>
                <p:spPr bwMode="auto">
                  <a:xfrm>
                    <a:off x="2131" y="2171"/>
                    <a:ext cx="178" cy="286"/>
                  </a:xfrm>
                  <a:custGeom>
                    <a:avLst/>
                    <a:gdLst>
                      <a:gd name="T0" fmla="*/ 177 w 178"/>
                      <a:gd name="T1" fmla="*/ 108 h 286"/>
                      <a:gd name="T2" fmla="*/ 175 w 178"/>
                      <a:gd name="T3" fmla="*/ 285 h 286"/>
                      <a:gd name="T4" fmla="*/ 0 w 178"/>
                      <a:gd name="T5" fmla="*/ 177 h 286"/>
                      <a:gd name="T6" fmla="*/ 2 w 178"/>
                      <a:gd name="T7" fmla="*/ 0 h 286"/>
                      <a:gd name="T8" fmla="*/ 177 w 178"/>
                      <a:gd name="T9" fmla="*/ 108 h 286"/>
                      <a:gd name="T10" fmla="*/ 0 60000 65536"/>
                      <a:gd name="T11" fmla="*/ 0 60000 65536"/>
                      <a:gd name="T12" fmla="*/ 0 60000 65536"/>
                      <a:gd name="T13" fmla="*/ 0 60000 65536"/>
                      <a:gd name="T14" fmla="*/ 0 60000 65536"/>
                      <a:gd name="T15" fmla="*/ 0 w 178"/>
                      <a:gd name="T16" fmla="*/ 0 h 286"/>
                      <a:gd name="T17" fmla="*/ 178 w 178"/>
                      <a:gd name="T18" fmla="*/ 286 h 286"/>
                    </a:gdLst>
                    <a:ahLst/>
                    <a:cxnLst>
                      <a:cxn ang="T10">
                        <a:pos x="T0" y="T1"/>
                      </a:cxn>
                      <a:cxn ang="T11">
                        <a:pos x="T2" y="T3"/>
                      </a:cxn>
                      <a:cxn ang="T12">
                        <a:pos x="T4" y="T5"/>
                      </a:cxn>
                      <a:cxn ang="T13">
                        <a:pos x="T6" y="T7"/>
                      </a:cxn>
                      <a:cxn ang="T14">
                        <a:pos x="T8" y="T9"/>
                      </a:cxn>
                    </a:cxnLst>
                    <a:rect l="T15" t="T16" r="T17" b="T18"/>
                    <a:pathLst>
                      <a:path w="178" h="286">
                        <a:moveTo>
                          <a:pt x="177" y="108"/>
                        </a:moveTo>
                        <a:lnTo>
                          <a:pt x="175" y="285"/>
                        </a:lnTo>
                        <a:lnTo>
                          <a:pt x="0" y="177"/>
                        </a:lnTo>
                        <a:lnTo>
                          <a:pt x="2" y="0"/>
                        </a:lnTo>
                        <a:lnTo>
                          <a:pt x="177" y="108"/>
                        </a:lnTo>
                      </a:path>
                    </a:pathLst>
                  </a:custGeom>
                  <a:solidFill>
                    <a:srgbClr val="C1CE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29" name="Freeform 118"/>
                  <p:cNvSpPr>
                    <a:spLocks/>
                  </p:cNvSpPr>
                  <p:nvPr/>
                </p:nvSpPr>
                <p:spPr bwMode="auto">
                  <a:xfrm>
                    <a:off x="2308" y="2171"/>
                    <a:ext cx="178" cy="286"/>
                  </a:xfrm>
                  <a:custGeom>
                    <a:avLst/>
                    <a:gdLst>
                      <a:gd name="T0" fmla="*/ 177 w 178"/>
                      <a:gd name="T1" fmla="*/ 0 h 286"/>
                      <a:gd name="T2" fmla="*/ 175 w 178"/>
                      <a:gd name="T3" fmla="*/ 177 h 286"/>
                      <a:gd name="T4" fmla="*/ 0 w 178"/>
                      <a:gd name="T5" fmla="*/ 285 h 286"/>
                      <a:gd name="T6" fmla="*/ 2 w 178"/>
                      <a:gd name="T7" fmla="*/ 108 h 286"/>
                      <a:gd name="T8" fmla="*/ 177 w 178"/>
                      <a:gd name="T9" fmla="*/ 0 h 286"/>
                      <a:gd name="T10" fmla="*/ 0 60000 65536"/>
                      <a:gd name="T11" fmla="*/ 0 60000 65536"/>
                      <a:gd name="T12" fmla="*/ 0 60000 65536"/>
                      <a:gd name="T13" fmla="*/ 0 60000 65536"/>
                      <a:gd name="T14" fmla="*/ 0 60000 65536"/>
                      <a:gd name="T15" fmla="*/ 0 w 178"/>
                      <a:gd name="T16" fmla="*/ 0 h 286"/>
                      <a:gd name="T17" fmla="*/ 178 w 178"/>
                      <a:gd name="T18" fmla="*/ 286 h 286"/>
                    </a:gdLst>
                    <a:ahLst/>
                    <a:cxnLst>
                      <a:cxn ang="T10">
                        <a:pos x="T0" y="T1"/>
                      </a:cxn>
                      <a:cxn ang="T11">
                        <a:pos x="T2" y="T3"/>
                      </a:cxn>
                      <a:cxn ang="T12">
                        <a:pos x="T4" y="T5"/>
                      </a:cxn>
                      <a:cxn ang="T13">
                        <a:pos x="T6" y="T7"/>
                      </a:cxn>
                      <a:cxn ang="T14">
                        <a:pos x="T8" y="T9"/>
                      </a:cxn>
                    </a:cxnLst>
                    <a:rect l="T15" t="T16" r="T17" b="T18"/>
                    <a:pathLst>
                      <a:path w="178" h="286">
                        <a:moveTo>
                          <a:pt x="177" y="0"/>
                        </a:moveTo>
                        <a:lnTo>
                          <a:pt x="175" y="177"/>
                        </a:lnTo>
                        <a:lnTo>
                          <a:pt x="0" y="285"/>
                        </a:lnTo>
                        <a:lnTo>
                          <a:pt x="2" y="108"/>
                        </a:lnTo>
                        <a:lnTo>
                          <a:pt x="177" y="0"/>
                        </a:lnTo>
                      </a:path>
                    </a:pathLst>
                  </a:custGeom>
                  <a:solidFill>
                    <a:srgbClr val="618FFD"/>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30" name="Freeform 119"/>
                  <p:cNvSpPr>
                    <a:spLocks/>
                  </p:cNvSpPr>
                  <p:nvPr/>
                </p:nvSpPr>
                <p:spPr bwMode="auto">
                  <a:xfrm>
                    <a:off x="2135" y="2065"/>
                    <a:ext cx="351" cy="215"/>
                  </a:xfrm>
                  <a:custGeom>
                    <a:avLst/>
                    <a:gdLst>
                      <a:gd name="T0" fmla="*/ 0 w 351"/>
                      <a:gd name="T1" fmla="*/ 107 h 215"/>
                      <a:gd name="T2" fmla="*/ 175 w 351"/>
                      <a:gd name="T3" fmla="*/ 0 h 215"/>
                      <a:gd name="T4" fmla="*/ 350 w 351"/>
                      <a:gd name="T5" fmla="*/ 107 h 215"/>
                      <a:gd name="T6" fmla="*/ 175 w 351"/>
                      <a:gd name="T7" fmla="*/ 214 h 215"/>
                      <a:gd name="T8" fmla="*/ 0 w 351"/>
                      <a:gd name="T9" fmla="*/ 107 h 215"/>
                      <a:gd name="T10" fmla="*/ 0 60000 65536"/>
                      <a:gd name="T11" fmla="*/ 0 60000 65536"/>
                      <a:gd name="T12" fmla="*/ 0 60000 65536"/>
                      <a:gd name="T13" fmla="*/ 0 60000 65536"/>
                      <a:gd name="T14" fmla="*/ 0 60000 65536"/>
                      <a:gd name="T15" fmla="*/ 0 w 351"/>
                      <a:gd name="T16" fmla="*/ 0 h 215"/>
                      <a:gd name="T17" fmla="*/ 351 w 351"/>
                      <a:gd name="T18" fmla="*/ 215 h 215"/>
                    </a:gdLst>
                    <a:ahLst/>
                    <a:cxnLst>
                      <a:cxn ang="T10">
                        <a:pos x="T0" y="T1"/>
                      </a:cxn>
                      <a:cxn ang="T11">
                        <a:pos x="T2" y="T3"/>
                      </a:cxn>
                      <a:cxn ang="T12">
                        <a:pos x="T4" y="T5"/>
                      </a:cxn>
                      <a:cxn ang="T13">
                        <a:pos x="T6" y="T7"/>
                      </a:cxn>
                      <a:cxn ang="T14">
                        <a:pos x="T8" y="T9"/>
                      </a:cxn>
                    </a:cxnLst>
                    <a:rect l="T15" t="T16" r="T17" b="T18"/>
                    <a:pathLst>
                      <a:path w="351" h="215">
                        <a:moveTo>
                          <a:pt x="0" y="107"/>
                        </a:moveTo>
                        <a:lnTo>
                          <a:pt x="175" y="0"/>
                        </a:lnTo>
                        <a:lnTo>
                          <a:pt x="350" y="107"/>
                        </a:lnTo>
                        <a:lnTo>
                          <a:pt x="175" y="214"/>
                        </a:lnTo>
                        <a:lnTo>
                          <a:pt x="0" y="107"/>
                        </a:lnTo>
                      </a:path>
                    </a:pathLst>
                  </a:custGeom>
                  <a:solidFill>
                    <a:srgbClr val="A2C1FE"/>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grpSp>
                <p:nvGrpSpPr>
                  <p:cNvPr id="131" name="Group 120"/>
                  <p:cNvGrpSpPr>
                    <a:grpSpLocks/>
                  </p:cNvGrpSpPr>
                  <p:nvPr/>
                </p:nvGrpSpPr>
                <p:grpSpPr bwMode="auto">
                  <a:xfrm>
                    <a:off x="2141" y="2195"/>
                    <a:ext cx="159" cy="244"/>
                    <a:chOff x="2141" y="2195"/>
                    <a:chExt cx="159" cy="244"/>
                  </a:xfrm>
                </p:grpSpPr>
                <p:sp>
                  <p:nvSpPr>
                    <p:cNvPr id="132" name="Freeform 121"/>
                    <p:cNvSpPr>
                      <a:spLocks/>
                    </p:cNvSpPr>
                    <p:nvPr/>
                  </p:nvSpPr>
                  <p:spPr bwMode="auto">
                    <a:xfrm>
                      <a:off x="2141" y="2195"/>
                      <a:ext cx="25" cy="159"/>
                    </a:xfrm>
                    <a:custGeom>
                      <a:avLst/>
                      <a:gdLst>
                        <a:gd name="T0" fmla="*/ 7 w 25"/>
                        <a:gd name="T1" fmla="*/ 2 h 159"/>
                        <a:gd name="T2" fmla="*/ 12 w 25"/>
                        <a:gd name="T3" fmla="*/ 5 h 159"/>
                        <a:gd name="T4" fmla="*/ 17 w 25"/>
                        <a:gd name="T5" fmla="*/ 8 h 159"/>
                        <a:gd name="T6" fmla="*/ 22 w 25"/>
                        <a:gd name="T7" fmla="*/ 11 h 159"/>
                        <a:gd name="T8" fmla="*/ 24 w 25"/>
                        <a:gd name="T9" fmla="*/ 17 h 159"/>
                        <a:gd name="T10" fmla="*/ 24 w 25"/>
                        <a:gd name="T11" fmla="*/ 27 h 159"/>
                        <a:gd name="T12" fmla="*/ 24 w 25"/>
                        <a:gd name="T13" fmla="*/ 35 h 159"/>
                        <a:gd name="T14" fmla="*/ 24 w 25"/>
                        <a:gd name="T15" fmla="*/ 44 h 159"/>
                        <a:gd name="T16" fmla="*/ 24 w 25"/>
                        <a:gd name="T17" fmla="*/ 51 h 159"/>
                        <a:gd name="T18" fmla="*/ 24 w 25"/>
                        <a:gd name="T19" fmla="*/ 55 h 159"/>
                        <a:gd name="T20" fmla="*/ 23 w 25"/>
                        <a:gd name="T21" fmla="*/ 60 h 159"/>
                        <a:gd name="T22" fmla="*/ 23 w 25"/>
                        <a:gd name="T23" fmla="*/ 64 h 159"/>
                        <a:gd name="T24" fmla="*/ 23 w 25"/>
                        <a:gd name="T25" fmla="*/ 68 h 159"/>
                        <a:gd name="T26" fmla="*/ 23 w 25"/>
                        <a:gd name="T27" fmla="*/ 73 h 159"/>
                        <a:gd name="T28" fmla="*/ 22 w 25"/>
                        <a:gd name="T29" fmla="*/ 78 h 159"/>
                        <a:gd name="T30" fmla="*/ 22 w 25"/>
                        <a:gd name="T31" fmla="*/ 82 h 159"/>
                        <a:gd name="T32" fmla="*/ 22 w 25"/>
                        <a:gd name="T33" fmla="*/ 87 h 159"/>
                        <a:gd name="T34" fmla="*/ 22 w 25"/>
                        <a:gd name="T35" fmla="*/ 91 h 159"/>
                        <a:gd name="T36" fmla="*/ 22 w 25"/>
                        <a:gd name="T37" fmla="*/ 95 h 159"/>
                        <a:gd name="T38" fmla="*/ 22 w 25"/>
                        <a:gd name="T39" fmla="*/ 100 h 159"/>
                        <a:gd name="T40" fmla="*/ 22 w 25"/>
                        <a:gd name="T41" fmla="*/ 105 h 159"/>
                        <a:gd name="T42" fmla="*/ 22 w 25"/>
                        <a:gd name="T43" fmla="*/ 109 h 159"/>
                        <a:gd name="T44" fmla="*/ 22 w 25"/>
                        <a:gd name="T45" fmla="*/ 114 h 159"/>
                        <a:gd name="T46" fmla="*/ 22 w 25"/>
                        <a:gd name="T47" fmla="*/ 119 h 159"/>
                        <a:gd name="T48" fmla="*/ 22 w 25"/>
                        <a:gd name="T49" fmla="*/ 123 h 159"/>
                        <a:gd name="T50" fmla="*/ 22 w 25"/>
                        <a:gd name="T51" fmla="*/ 128 h 159"/>
                        <a:gd name="T52" fmla="*/ 22 w 25"/>
                        <a:gd name="T53" fmla="*/ 133 h 159"/>
                        <a:gd name="T54" fmla="*/ 21 w 25"/>
                        <a:gd name="T55" fmla="*/ 137 h 159"/>
                        <a:gd name="T56" fmla="*/ 21 w 25"/>
                        <a:gd name="T57" fmla="*/ 142 h 159"/>
                        <a:gd name="T58" fmla="*/ 21 w 25"/>
                        <a:gd name="T59" fmla="*/ 146 h 159"/>
                        <a:gd name="T60" fmla="*/ 21 w 25"/>
                        <a:gd name="T61" fmla="*/ 151 h 159"/>
                        <a:gd name="T62" fmla="*/ 21 w 25"/>
                        <a:gd name="T63" fmla="*/ 156 h 159"/>
                        <a:gd name="T64" fmla="*/ 18 w 25"/>
                        <a:gd name="T65" fmla="*/ 156 h 159"/>
                        <a:gd name="T66" fmla="*/ 13 w 25"/>
                        <a:gd name="T67" fmla="*/ 153 h 159"/>
                        <a:gd name="T68" fmla="*/ 8 w 25"/>
                        <a:gd name="T69" fmla="*/ 150 h 159"/>
                        <a:gd name="T70" fmla="*/ 3 w 25"/>
                        <a:gd name="T71" fmla="*/ 146 h 159"/>
                        <a:gd name="T72" fmla="*/ 0 w 25"/>
                        <a:gd name="T73" fmla="*/ 142 h 159"/>
                        <a:gd name="T74" fmla="*/ 0 w 25"/>
                        <a:gd name="T75" fmla="*/ 138 h 159"/>
                        <a:gd name="T76" fmla="*/ 1 w 25"/>
                        <a:gd name="T77" fmla="*/ 133 h 159"/>
                        <a:gd name="T78" fmla="*/ 1 w 25"/>
                        <a:gd name="T79" fmla="*/ 128 h 159"/>
                        <a:gd name="T80" fmla="*/ 2 w 25"/>
                        <a:gd name="T81" fmla="*/ 123 h 159"/>
                        <a:gd name="T82" fmla="*/ 2 w 25"/>
                        <a:gd name="T83" fmla="*/ 119 h 159"/>
                        <a:gd name="T84" fmla="*/ 2 w 25"/>
                        <a:gd name="T85" fmla="*/ 114 h 159"/>
                        <a:gd name="T86" fmla="*/ 2 w 25"/>
                        <a:gd name="T87" fmla="*/ 110 h 159"/>
                        <a:gd name="T88" fmla="*/ 2 w 25"/>
                        <a:gd name="T89" fmla="*/ 105 h 159"/>
                        <a:gd name="T90" fmla="*/ 2 w 25"/>
                        <a:gd name="T91" fmla="*/ 101 h 159"/>
                        <a:gd name="T92" fmla="*/ 2 w 25"/>
                        <a:gd name="T93" fmla="*/ 96 h 159"/>
                        <a:gd name="T94" fmla="*/ 2 w 25"/>
                        <a:gd name="T95" fmla="*/ 91 h 159"/>
                        <a:gd name="T96" fmla="*/ 2 w 25"/>
                        <a:gd name="T97" fmla="*/ 87 h 159"/>
                        <a:gd name="T98" fmla="*/ 2 w 25"/>
                        <a:gd name="T99" fmla="*/ 82 h 159"/>
                        <a:gd name="T100" fmla="*/ 2 w 25"/>
                        <a:gd name="T101" fmla="*/ 78 h 159"/>
                        <a:gd name="T102" fmla="*/ 3 w 25"/>
                        <a:gd name="T103" fmla="*/ 73 h 159"/>
                        <a:gd name="T104" fmla="*/ 3 w 25"/>
                        <a:gd name="T105" fmla="*/ 66 h 159"/>
                        <a:gd name="T106" fmla="*/ 3 w 25"/>
                        <a:gd name="T107" fmla="*/ 57 h 159"/>
                        <a:gd name="T108" fmla="*/ 4 w 25"/>
                        <a:gd name="T109" fmla="*/ 49 h 159"/>
                        <a:gd name="T110" fmla="*/ 4 w 25"/>
                        <a:gd name="T111" fmla="*/ 40 h 159"/>
                        <a:gd name="T112" fmla="*/ 4 w 25"/>
                        <a:gd name="T113" fmla="*/ 31 h 159"/>
                        <a:gd name="T114" fmla="*/ 4 w 25"/>
                        <a:gd name="T115" fmla="*/ 22 h 159"/>
                        <a:gd name="T116" fmla="*/ 5 w 25"/>
                        <a:gd name="T117" fmla="*/ 13 h 159"/>
                        <a:gd name="T118" fmla="*/ 5 w 25"/>
                        <a:gd name="T119" fmla="*/ 4 h 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
                        <a:gd name="T181" fmla="*/ 0 h 159"/>
                        <a:gd name="T182" fmla="*/ 25 w 25"/>
                        <a:gd name="T183" fmla="*/ 159 h 1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 h="159">
                          <a:moveTo>
                            <a:pt x="5" y="0"/>
                          </a:moveTo>
                          <a:lnTo>
                            <a:pt x="7" y="2"/>
                          </a:lnTo>
                          <a:lnTo>
                            <a:pt x="10" y="3"/>
                          </a:lnTo>
                          <a:lnTo>
                            <a:pt x="12" y="5"/>
                          </a:lnTo>
                          <a:lnTo>
                            <a:pt x="14" y="6"/>
                          </a:lnTo>
                          <a:lnTo>
                            <a:pt x="17" y="8"/>
                          </a:lnTo>
                          <a:lnTo>
                            <a:pt x="19" y="10"/>
                          </a:lnTo>
                          <a:lnTo>
                            <a:pt x="22" y="11"/>
                          </a:lnTo>
                          <a:lnTo>
                            <a:pt x="24" y="13"/>
                          </a:lnTo>
                          <a:lnTo>
                            <a:pt x="24" y="17"/>
                          </a:lnTo>
                          <a:lnTo>
                            <a:pt x="24" y="22"/>
                          </a:lnTo>
                          <a:lnTo>
                            <a:pt x="24" y="27"/>
                          </a:lnTo>
                          <a:lnTo>
                            <a:pt x="24" y="31"/>
                          </a:lnTo>
                          <a:lnTo>
                            <a:pt x="24" y="35"/>
                          </a:lnTo>
                          <a:lnTo>
                            <a:pt x="24" y="40"/>
                          </a:lnTo>
                          <a:lnTo>
                            <a:pt x="24" y="44"/>
                          </a:lnTo>
                          <a:lnTo>
                            <a:pt x="24" y="49"/>
                          </a:lnTo>
                          <a:lnTo>
                            <a:pt x="24" y="51"/>
                          </a:lnTo>
                          <a:lnTo>
                            <a:pt x="24" y="53"/>
                          </a:lnTo>
                          <a:lnTo>
                            <a:pt x="24" y="55"/>
                          </a:lnTo>
                          <a:lnTo>
                            <a:pt x="23" y="57"/>
                          </a:lnTo>
                          <a:lnTo>
                            <a:pt x="23" y="60"/>
                          </a:lnTo>
                          <a:lnTo>
                            <a:pt x="23" y="62"/>
                          </a:lnTo>
                          <a:lnTo>
                            <a:pt x="23" y="64"/>
                          </a:lnTo>
                          <a:lnTo>
                            <a:pt x="23" y="66"/>
                          </a:lnTo>
                          <a:lnTo>
                            <a:pt x="23" y="68"/>
                          </a:lnTo>
                          <a:lnTo>
                            <a:pt x="23" y="71"/>
                          </a:lnTo>
                          <a:lnTo>
                            <a:pt x="23" y="73"/>
                          </a:lnTo>
                          <a:lnTo>
                            <a:pt x="22" y="75"/>
                          </a:lnTo>
                          <a:lnTo>
                            <a:pt x="22" y="78"/>
                          </a:lnTo>
                          <a:lnTo>
                            <a:pt x="22" y="80"/>
                          </a:lnTo>
                          <a:lnTo>
                            <a:pt x="22" y="82"/>
                          </a:lnTo>
                          <a:lnTo>
                            <a:pt x="22" y="84"/>
                          </a:lnTo>
                          <a:lnTo>
                            <a:pt x="22" y="87"/>
                          </a:lnTo>
                          <a:lnTo>
                            <a:pt x="22" y="89"/>
                          </a:lnTo>
                          <a:lnTo>
                            <a:pt x="22" y="91"/>
                          </a:lnTo>
                          <a:lnTo>
                            <a:pt x="22" y="93"/>
                          </a:lnTo>
                          <a:lnTo>
                            <a:pt x="22" y="95"/>
                          </a:lnTo>
                          <a:lnTo>
                            <a:pt x="22" y="98"/>
                          </a:lnTo>
                          <a:lnTo>
                            <a:pt x="22" y="100"/>
                          </a:lnTo>
                          <a:lnTo>
                            <a:pt x="22" y="103"/>
                          </a:lnTo>
                          <a:lnTo>
                            <a:pt x="22" y="105"/>
                          </a:lnTo>
                          <a:lnTo>
                            <a:pt x="22" y="107"/>
                          </a:lnTo>
                          <a:lnTo>
                            <a:pt x="22" y="109"/>
                          </a:lnTo>
                          <a:lnTo>
                            <a:pt x="22" y="112"/>
                          </a:lnTo>
                          <a:lnTo>
                            <a:pt x="22" y="114"/>
                          </a:lnTo>
                          <a:lnTo>
                            <a:pt x="22" y="117"/>
                          </a:lnTo>
                          <a:lnTo>
                            <a:pt x="22" y="119"/>
                          </a:lnTo>
                          <a:lnTo>
                            <a:pt x="22" y="121"/>
                          </a:lnTo>
                          <a:lnTo>
                            <a:pt x="22" y="123"/>
                          </a:lnTo>
                          <a:lnTo>
                            <a:pt x="22" y="125"/>
                          </a:lnTo>
                          <a:lnTo>
                            <a:pt x="22" y="128"/>
                          </a:lnTo>
                          <a:lnTo>
                            <a:pt x="22" y="130"/>
                          </a:lnTo>
                          <a:lnTo>
                            <a:pt x="22" y="133"/>
                          </a:lnTo>
                          <a:lnTo>
                            <a:pt x="22" y="135"/>
                          </a:lnTo>
                          <a:lnTo>
                            <a:pt x="21" y="137"/>
                          </a:lnTo>
                          <a:lnTo>
                            <a:pt x="21" y="139"/>
                          </a:lnTo>
                          <a:lnTo>
                            <a:pt x="21" y="142"/>
                          </a:lnTo>
                          <a:lnTo>
                            <a:pt x="21" y="144"/>
                          </a:lnTo>
                          <a:lnTo>
                            <a:pt x="21" y="146"/>
                          </a:lnTo>
                          <a:lnTo>
                            <a:pt x="21" y="149"/>
                          </a:lnTo>
                          <a:lnTo>
                            <a:pt x="21" y="151"/>
                          </a:lnTo>
                          <a:lnTo>
                            <a:pt x="21" y="153"/>
                          </a:lnTo>
                          <a:lnTo>
                            <a:pt x="21" y="156"/>
                          </a:lnTo>
                          <a:lnTo>
                            <a:pt x="21" y="158"/>
                          </a:lnTo>
                          <a:lnTo>
                            <a:pt x="18" y="156"/>
                          </a:lnTo>
                          <a:lnTo>
                            <a:pt x="15" y="155"/>
                          </a:lnTo>
                          <a:lnTo>
                            <a:pt x="13" y="153"/>
                          </a:lnTo>
                          <a:lnTo>
                            <a:pt x="11" y="151"/>
                          </a:lnTo>
                          <a:lnTo>
                            <a:pt x="8" y="150"/>
                          </a:lnTo>
                          <a:lnTo>
                            <a:pt x="5" y="148"/>
                          </a:lnTo>
                          <a:lnTo>
                            <a:pt x="3" y="146"/>
                          </a:lnTo>
                          <a:lnTo>
                            <a:pt x="0" y="145"/>
                          </a:lnTo>
                          <a:lnTo>
                            <a:pt x="0" y="142"/>
                          </a:lnTo>
                          <a:lnTo>
                            <a:pt x="0" y="140"/>
                          </a:lnTo>
                          <a:lnTo>
                            <a:pt x="0" y="138"/>
                          </a:lnTo>
                          <a:lnTo>
                            <a:pt x="1" y="135"/>
                          </a:lnTo>
                          <a:lnTo>
                            <a:pt x="1" y="133"/>
                          </a:lnTo>
                          <a:lnTo>
                            <a:pt x="1" y="131"/>
                          </a:lnTo>
                          <a:lnTo>
                            <a:pt x="1" y="128"/>
                          </a:lnTo>
                          <a:lnTo>
                            <a:pt x="1" y="126"/>
                          </a:lnTo>
                          <a:lnTo>
                            <a:pt x="2" y="123"/>
                          </a:lnTo>
                          <a:lnTo>
                            <a:pt x="2" y="121"/>
                          </a:lnTo>
                          <a:lnTo>
                            <a:pt x="2" y="119"/>
                          </a:lnTo>
                          <a:lnTo>
                            <a:pt x="2" y="117"/>
                          </a:lnTo>
                          <a:lnTo>
                            <a:pt x="2" y="114"/>
                          </a:lnTo>
                          <a:lnTo>
                            <a:pt x="2" y="112"/>
                          </a:lnTo>
                          <a:lnTo>
                            <a:pt x="2" y="110"/>
                          </a:lnTo>
                          <a:lnTo>
                            <a:pt x="2" y="107"/>
                          </a:lnTo>
                          <a:lnTo>
                            <a:pt x="2" y="105"/>
                          </a:lnTo>
                          <a:lnTo>
                            <a:pt x="2" y="103"/>
                          </a:lnTo>
                          <a:lnTo>
                            <a:pt x="2" y="101"/>
                          </a:lnTo>
                          <a:lnTo>
                            <a:pt x="2" y="98"/>
                          </a:lnTo>
                          <a:lnTo>
                            <a:pt x="2" y="96"/>
                          </a:lnTo>
                          <a:lnTo>
                            <a:pt x="2" y="94"/>
                          </a:lnTo>
                          <a:lnTo>
                            <a:pt x="2" y="91"/>
                          </a:lnTo>
                          <a:lnTo>
                            <a:pt x="2" y="89"/>
                          </a:lnTo>
                          <a:lnTo>
                            <a:pt x="2" y="87"/>
                          </a:lnTo>
                          <a:lnTo>
                            <a:pt x="2" y="84"/>
                          </a:lnTo>
                          <a:lnTo>
                            <a:pt x="2" y="82"/>
                          </a:lnTo>
                          <a:lnTo>
                            <a:pt x="2" y="80"/>
                          </a:lnTo>
                          <a:lnTo>
                            <a:pt x="2" y="78"/>
                          </a:lnTo>
                          <a:lnTo>
                            <a:pt x="2" y="75"/>
                          </a:lnTo>
                          <a:lnTo>
                            <a:pt x="3" y="73"/>
                          </a:lnTo>
                          <a:lnTo>
                            <a:pt x="3" y="71"/>
                          </a:lnTo>
                          <a:lnTo>
                            <a:pt x="3" y="66"/>
                          </a:lnTo>
                          <a:lnTo>
                            <a:pt x="3" y="62"/>
                          </a:lnTo>
                          <a:lnTo>
                            <a:pt x="3" y="57"/>
                          </a:lnTo>
                          <a:lnTo>
                            <a:pt x="3" y="53"/>
                          </a:lnTo>
                          <a:lnTo>
                            <a:pt x="4" y="49"/>
                          </a:lnTo>
                          <a:lnTo>
                            <a:pt x="4" y="44"/>
                          </a:lnTo>
                          <a:lnTo>
                            <a:pt x="4" y="40"/>
                          </a:lnTo>
                          <a:lnTo>
                            <a:pt x="4" y="35"/>
                          </a:lnTo>
                          <a:lnTo>
                            <a:pt x="4" y="31"/>
                          </a:lnTo>
                          <a:lnTo>
                            <a:pt x="4" y="27"/>
                          </a:lnTo>
                          <a:lnTo>
                            <a:pt x="4" y="22"/>
                          </a:lnTo>
                          <a:lnTo>
                            <a:pt x="4" y="17"/>
                          </a:lnTo>
                          <a:lnTo>
                            <a:pt x="5" y="13"/>
                          </a:lnTo>
                          <a:lnTo>
                            <a:pt x="5" y="9"/>
                          </a:lnTo>
                          <a:lnTo>
                            <a:pt x="5" y="4"/>
                          </a:lnTo>
                          <a:lnTo>
                            <a:pt x="5"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33" name="Freeform 122"/>
                    <p:cNvSpPr>
                      <a:spLocks/>
                    </p:cNvSpPr>
                    <p:nvPr/>
                  </p:nvSpPr>
                  <p:spPr bwMode="auto">
                    <a:xfrm>
                      <a:off x="2176" y="2216"/>
                      <a:ext cx="24" cy="159"/>
                    </a:xfrm>
                    <a:custGeom>
                      <a:avLst/>
                      <a:gdLst>
                        <a:gd name="T0" fmla="*/ 8 w 24"/>
                        <a:gd name="T1" fmla="*/ 3 h 159"/>
                        <a:gd name="T2" fmla="*/ 15 w 24"/>
                        <a:gd name="T3" fmla="*/ 8 h 159"/>
                        <a:gd name="T4" fmla="*/ 23 w 24"/>
                        <a:gd name="T5" fmla="*/ 13 h 159"/>
                        <a:gd name="T6" fmla="*/ 23 w 24"/>
                        <a:gd name="T7" fmla="*/ 20 h 159"/>
                        <a:gd name="T8" fmla="*/ 23 w 24"/>
                        <a:gd name="T9" fmla="*/ 26 h 159"/>
                        <a:gd name="T10" fmla="*/ 23 w 24"/>
                        <a:gd name="T11" fmla="*/ 33 h 159"/>
                        <a:gd name="T12" fmla="*/ 23 w 24"/>
                        <a:gd name="T13" fmla="*/ 40 h 159"/>
                        <a:gd name="T14" fmla="*/ 23 w 24"/>
                        <a:gd name="T15" fmla="*/ 47 h 159"/>
                        <a:gd name="T16" fmla="*/ 23 w 24"/>
                        <a:gd name="T17" fmla="*/ 53 h 159"/>
                        <a:gd name="T18" fmla="*/ 22 w 24"/>
                        <a:gd name="T19" fmla="*/ 60 h 159"/>
                        <a:gd name="T20" fmla="*/ 22 w 24"/>
                        <a:gd name="T21" fmla="*/ 66 h 159"/>
                        <a:gd name="T22" fmla="*/ 22 w 24"/>
                        <a:gd name="T23" fmla="*/ 73 h 159"/>
                        <a:gd name="T24" fmla="*/ 22 w 24"/>
                        <a:gd name="T25" fmla="*/ 80 h 159"/>
                        <a:gd name="T26" fmla="*/ 22 w 24"/>
                        <a:gd name="T27" fmla="*/ 86 h 159"/>
                        <a:gd name="T28" fmla="*/ 22 w 24"/>
                        <a:gd name="T29" fmla="*/ 93 h 159"/>
                        <a:gd name="T30" fmla="*/ 21 w 24"/>
                        <a:gd name="T31" fmla="*/ 101 h 159"/>
                        <a:gd name="T32" fmla="*/ 21 w 24"/>
                        <a:gd name="T33" fmla="*/ 107 h 159"/>
                        <a:gd name="T34" fmla="*/ 21 w 24"/>
                        <a:gd name="T35" fmla="*/ 114 h 159"/>
                        <a:gd name="T36" fmla="*/ 21 w 24"/>
                        <a:gd name="T37" fmla="*/ 121 h 159"/>
                        <a:gd name="T38" fmla="*/ 21 w 24"/>
                        <a:gd name="T39" fmla="*/ 128 h 159"/>
                        <a:gd name="T40" fmla="*/ 21 w 24"/>
                        <a:gd name="T41" fmla="*/ 135 h 159"/>
                        <a:gd name="T42" fmla="*/ 20 w 24"/>
                        <a:gd name="T43" fmla="*/ 142 h 159"/>
                        <a:gd name="T44" fmla="*/ 20 w 24"/>
                        <a:gd name="T45" fmla="*/ 149 h 159"/>
                        <a:gd name="T46" fmla="*/ 20 w 24"/>
                        <a:gd name="T47" fmla="*/ 156 h 159"/>
                        <a:gd name="T48" fmla="*/ 15 w 24"/>
                        <a:gd name="T49" fmla="*/ 155 h 159"/>
                        <a:gd name="T50" fmla="*/ 7 w 24"/>
                        <a:gd name="T51" fmla="*/ 149 h 159"/>
                        <a:gd name="T52" fmla="*/ 0 w 24"/>
                        <a:gd name="T53" fmla="*/ 144 h 159"/>
                        <a:gd name="T54" fmla="*/ 0 w 24"/>
                        <a:gd name="T55" fmla="*/ 137 h 159"/>
                        <a:gd name="T56" fmla="*/ 0 w 24"/>
                        <a:gd name="T57" fmla="*/ 130 h 159"/>
                        <a:gd name="T58" fmla="*/ 1 w 24"/>
                        <a:gd name="T59" fmla="*/ 124 h 159"/>
                        <a:gd name="T60" fmla="*/ 1 w 24"/>
                        <a:gd name="T61" fmla="*/ 117 h 159"/>
                        <a:gd name="T62" fmla="*/ 1 w 24"/>
                        <a:gd name="T63" fmla="*/ 109 h 159"/>
                        <a:gd name="T64" fmla="*/ 1 w 24"/>
                        <a:gd name="T65" fmla="*/ 103 h 159"/>
                        <a:gd name="T66" fmla="*/ 1 w 24"/>
                        <a:gd name="T67" fmla="*/ 96 h 159"/>
                        <a:gd name="T68" fmla="*/ 1 w 24"/>
                        <a:gd name="T69" fmla="*/ 89 h 159"/>
                        <a:gd name="T70" fmla="*/ 2 w 24"/>
                        <a:gd name="T71" fmla="*/ 82 h 159"/>
                        <a:gd name="T72" fmla="*/ 2 w 24"/>
                        <a:gd name="T73" fmla="*/ 75 h 159"/>
                        <a:gd name="T74" fmla="*/ 2 w 24"/>
                        <a:gd name="T75" fmla="*/ 69 h 159"/>
                        <a:gd name="T76" fmla="*/ 2 w 24"/>
                        <a:gd name="T77" fmla="*/ 62 h 159"/>
                        <a:gd name="T78" fmla="*/ 2 w 24"/>
                        <a:gd name="T79" fmla="*/ 55 h 159"/>
                        <a:gd name="T80" fmla="*/ 2 w 24"/>
                        <a:gd name="T81" fmla="*/ 49 h 159"/>
                        <a:gd name="T82" fmla="*/ 2 w 24"/>
                        <a:gd name="T83" fmla="*/ 42 h 159"/>
                        <a:gd name="T84" fmla="*/ 3 w 24"/>
                        <a:gd name="T85" fmla="*/ 35 h 159"/>
                        <a:gd name="T86" fmla="*/ 3 w 24"/>
                        <a:gd name="T87" fmla="*/ 22 h 159"/>
                        <a:gd name="T88" fmla="*/ 3 w 24"/>
                        <a:gd name="T89" fmla="*/ 9 h 1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
                        <a:gd name="T136" fmla="*/ 0 h 159"/>
                        <a:gd name="T137" fmla="*/ 24 w 24"/>
                        <a:gd name="T138" fmla="*/ 159 h 1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 h="159">
                          <a:moveTo>
                            <a:pt x="3" y="0"/>
                          </a:moveTo>
                          <a:lnTo>
                            <a:pt x="5" y="2"/>
                          </a:lnTo>
                          <a:lnTo>
                            <a:pt x="8" y="3"/>
                          </a:lnTo>
                          <a:lnTo>
                            <a:pt x="10" y="5"/>
                          </a:lnTo>
                          <a:lnTo>
                            <a:pt x="13" y="6"/>
                          </a:lnTo>
                          <a:lnTo>
                            <a:pt x="15" y="8"/>
                          </a:lnTo>
                          <a:lnTo>
                            <a:pt x="18" y="10"/>
                          </a:lnTo>
                          <a:lnTo>
                            <a:pt x="20" y="12"/>
                          </a:lnTo>
                          <a:lnTo>
                            <a:pt x="23" y="13"/>
                          </a:lnTo>
                          <a:lnTo>
                            <a:pt x="23" y="16"/>
                          </a:lnTo>
                          <a:lnTo>
                            <a:pt x="23" y="18"/>
                          </a:lnTo>
                          <a:lnTo>
                            <a:pt x="23" y="20"/>
                          </a:lnTo>
                          <a:lnTo>
                            <a:pt x="23" y="22"/>
                          </a:lnTo>
                          <a:lnTo>
                            <a:pt x="23" y="24"/>
                          </a:lnTo>
                          <a:lnTo>
                            <a:pt x="23" y="26"/>
                          </a:lnTo>
                          <a:lnTo>
                            <a:pt x="23" y="28"/>
                          </a:lnTo>
                          <a:lnTo>
                            <a:pt x="23" y="31"/>
                          </a:lnTo>
                          <a:lnTo>
                            <a:pt x="23" y="33"/>
                          </a:lnTo>
                          <a:lnTo>
                            <a:pt x="23" y="35"/>
                          </a:lnTo>
                          <a:lnTo>
                            <a:pt x="23" y="38"/>
                          </a:lnTo>
                          <a:lnTo>
                            <a:pt x="23" y="40"/>
                          </a:lnTo>
                          <a:lnTo>
                            <a:pt x="23" y="42"/>
                          </a:lnTo>
                          <a:lnTo>
                            <a:pt x="23" y="44"/>
                          </a:lnTo>
                          <a:lnTo>
                            <a:pt x="23" y="47"/>
                          </a:lnTo>
                          <a:lnTo>
                            <a:pt x="23" y="49"/>
                          </a:lnTo>
                          <a:lnTo>
                            <a:pt x="23" y="51"/>
                          </a:lnTo>
                          <a:lnTo>
                            <a:pt x="23" y="53"/>
                          </a:lnTo>
                          <a:lnTo>
                            <a:pt x="22" y="55"/>
                          </a:lnTo>
                          <a:lnTo>
                            <a:pt x="22" y="57"/>
                          </a:lnTo>
                          <a:lnTo>
                            <a:pt x="22" y="60"/>
                          </a:lnTo>
                          <a:lnTo>
                            <a:pt x="22" y="62"/>
                          </a:lnTo>
                          <a:lnTo>
                            <a:pt x="22" y="64"/>
                          </a:lnTo>
                          <a:lnTo>
                            <a:pt x="22" y="66"/>
                          </a:lnTo>
                          <a:lnTo>
                            <a:pt x="22" y="69"/>
                          </a:lnTo>
                          <a:lnTo>
                            <a:pt x="22" y="71"/>
                          </a:lnTo>
                          <a:lnTo>
                            <a:pt x="22" y="73"/>
                          </a:lnTo>
                          <a:lnTo>
                            <a:pt x="22" y="75"/>
                          </a:lnTo>
                          <a:lnTo>
                            <a:pt x="22" y="78"/>
                          </a:lnTo>
                          <a:lnTo>
                            <a:pt x="22" y="80"/>
                          </a:lnTo>
                          <a:lnTo>
                            <a:pt x="22" y="82"/>
                          </a:lnTo>
                          <a:lnTo>
                            <a:pt x="22" y="84"/>
                          </a:lnTo>
                          <a:lnTo>
                            <a:pt x="22" y="86"/>
                          </a:lnTo>
                          <a:lnTo>
                            <a:pt x="22" y="89"/>
                          </a:lnTo>
                          <a:lnTo>
                            <a:pt x="22" y="91"/>
                          </a:lnTo>
                          <a:lnTo>
                            <a:pt x="22" y="93"/>
                          </a:lnTo>
                          <a:lnTo>
                            <a:pt x="22" y="96"/>
                          </a:lnTo>
                          <a:lnTo>
                            <a:pt x="22" y="98"/>
                          </a:lnTo>
                          <a:lnTo>
                            <a:pt x="21" y="101"/>
                          </a:lnTo>
                          <a:lnTo>
                            <a:pt x="21" y="103"/>
                          </a:lnTo>
                          <a:lnTo>
                            <a:pt x="21" y="105"/>
                          </a:lnTo>
                          <a:lnTo>
                            <a:pt x="21" y="107"/>
                          </a:lnTo>
                          <a:lnTo>
                            <a:pt x="21" y="109"/>
                          </a:lnTo>
                          <a:lnTo>
                            <a:pt x="21" y="112"/>
                          </a:lnTo>
                          <a:lnTo>
                            <a:pt x="21" y="114"/>
                          </a:lnTo>
                          <a:lnTo>
                            <a:pt x="21" y="117"/>
                          </a:lnTo>
                          <a:lnTo>
                            <a:pt x="21" y="119"/>
                          </a:lnTo>
                          <a:lnTo>
                            <a:pt x="21" y="121"/>
                          </a:lnTo>
                          <a:lnTo>
                            <a:pt x="21" y="123"/>
                          </a:lnTo>
                          <a:lnTo>
                            <a:pt x="21" y="126"/>
                          </a:lnTo>
                          <a:lnTo>
                            <a:pt x="21" y="128"/>
                          </a:lnTo>
                          <a:lnTo>
                            <a:pt x="21" y="130"/>
                          </a:lnTo>
                          <a:lnTo>
                            <a:pt x="21" y="132"/>
                          </a:lnTo>
                          <a:lnTo>
                            <a:pt x="21" y="135"/>
                          </a:lnTo>
                          <a:lnTo>
                            <a:pt x="21" y="137"/>
                          </a:lnTo>
                          <a:lnTo>
                            <a:pt x="21" y="140"/>
                          </a:lnTo>
                          <a:lnTo>
                            <a:pt x="20" y="142"/>
                          </a:lnTo>
                          <a:lnTo>
                            <a:pt x="20" y="144"/>
                          </a:lnTo>
                          <a:lnTo>
                            <a:pt x="20" y="147"/>
                          </a:lnTo>
                          <a:lnTo>
                            <a:pt x="20" y="149"/>
                          </a:lnTo>
                          <a:lnTo>
                            <a:pt x="20" y="151"/>
                          </a:lnTo>
                          <a:lnTo>
                            <a:pt x="20" y="153"/>
                          </a:lnTo>
                          <a:lnTo>
                            <a:pt x="20" y="156"/>
                          </a:lnTo>
                          <a:lnTo>
                            <a:pt x="20" y="158"/>
                          </a:lnTo>
                          <a:lnTo>
                            <a:pt x="18" y="156"/>
                          </a:lnTo>
                          <a:lnTo>
                            <a:pt x="15" y="155"/>
                          </a:lnTo>
                          <a:lnTo>
                            <a:pt x="13" y="153"/>
                          </a:lnTo>
                          <a:lnTo>
                            <a:pt x="10" y="151"/>
                          </a:lnTo>
                          <a:lnTo>
                            <a:pt x="7" y="149"/>
                          </a:lnTo>
                          <a:lnTo>
                            <a:pt x="5" y="148"/>
                          </a:lnTo>
                          <a:lnTo>
                            <a:pt x="3" y="146"/>
                          </a:lnTo>
                          <a:lnTo>
                            <a:pt x="0" y="144"/>
                          </a:lnTo>
                          <a:lnTo>
                            <a:pt x="0" y="142"/>
                          </a:lnTo>
                          <a:lnTo>
                            <a:pt x="0" y="140"/>
                          </a:lnTo>
                          <a:lnTo>
                            <a:pt x="0" y="137"/>
                          </a:lnTo>
                          <a:lnTo>
                            <a:pt x="0" y="135"/>
                          </a:lnTo>
                          <a:lnTo>
                            <a:pt x="0" y="133"/>
                          </a:lnTo>
                          <a:lnTo>
                            <a:pt x="0" y="130"/>
                          </a:lnTo>
                          <a:lnTo>
                            <a:pt x="0" y="128"/>
                          </a:lnTo>
                          <a:lnTo>
                            <a:pt x="0" y="126"/>
                          </a:lnTo>
                          <a:lnTo>
                            <a:pt x="1" y="124"/>
                          </a:lnTo>
                          <a:lnTo>
                            <a:pt x="1" y="121"/>
                          </a:lnTo>
                          <a:lnTo>
                            <a:pt x="1" y="119"/>
                          </a:lnTo>
                          <a:lnTo>
                            <a:pt x="1" y="117"/>
                          </a:lnTo>
                          <a:lnTo>
                            <a:pt x="1" y="114"/>
                          </a:lnTo>
                          <a:lnTo>
                            <a:pt x="1" y="112"/>
                          </a:lnTo>
                          <a:lnTo>
                            <a:pt x="1" y="109"/>
                          </a:lnTo>
                          <a:lnTo>
                            <a:pt x="1" y="107"/>
                          </a:lnTo>
                          <a:lnTo>
                            <a:pt x="1" y="105"/>
                          </a:lnTo>
                          <a:lnTo>
                            <a:pt x="1" y="103"/>
                          </a:lnTo>
                          <a:lnTo>
                            <a:pt x="1" y="101"/>
                          </a:lnTo>
                          <a:lnTo>
                            <a:pt x="1" y="98"/>
                          </a:lnTo>
                          <a:lnTo>
                            <a:pt x="1" y="96"/>
                          </a:lnTo>
                          <a:lnTo>
                            <a:pt x="1" y="94"/>
                          </a:lnTo>
                          <a:lnTo>
                            <a:pt x="1" y="91"/>
                          </a:lnTo>
                          <a:lnTo>
                            <a:pt x="1" y="89"/>
                          </a:lnTo>
                          <a:lnTo>
                            <a:pt x="1" y="87"/>
                          </a:lnTo>
                          <a:lnTo>
                            <a:pt x="2" y="85"/>
                          </a:lnTo>
                          <a:lnTo>
                            <a:pt x="2" y="82"/>
                          </a:lnTo>
                          <a:lnTo>
                            <a:pt x="2" y="80"/>
                          </a:lnTo>
                          <a:lnTo>
                            <a:pt x="2" y="78"/>
                          </a:lnTo>
                          <a:lnTo>
                            <a:pt x="2" y="75"/>
                          </a:lnTo>
                          <a:lnTo>
                            <a:pt x="2" y="73"/>
                          </a:lnTo>
                          <a:lnTo>
                            <a:pt x="2" y="71"/>
                          </a:lnTo>
                          <a:lnTo>
                            <a:pt x="2" y="69"/>
                          </a:lnTo>
                          <a:lnTo>
                            <a:pt x="2" y="67"/>
                          </a:lnTo>
                          <a:lnTo>
                            <a:pt x="2" y="64"/>
                          </a:lnTo>
                          <a:lnTo>
                            <a:pt x="2" y="62"/>
                          </a:lnTo>
                          <a:lnTo>
                            <a:pt x="2" y="60"/>
                          </a:lnTo>
                          <a:lnTo>
                            <a:pt x="2" y="57"/>
                          </a:lnTo>
                          <a:lnTo>
                            <a:pt x="2" y="55"/>
                          </a:lnTo>
                          <a:lnTo>
                            <a:pt x="2" y="53"/>
                          </a:lnTo>
                          <a:lnTo>
                            <a:pt x="2" y="51"/>
                          </a:lnTo>
                          <a:lnTo>
                            <a:pt x="2" y="49"/>
                          </a:lnTo>
                          <a:lnTo>
                            <a:pt x="2" y="47"/>
                          </a:lnTo>
                          <a:lnTo>
                            <a:pt x="2" y="44"/>
                          </a:lnTo>
                          <a:lnTo>
                            <a:pt x="2" y="42"/>
                          </a:lnTo>
                          <a:lnTo>
                            <a:pt x="3" y="40"/>
                          </a:lnTo>
                          <a:lnTo>
                            <a:pt x="3" y="37"/>
                          </a:lnTo>
                          <a:lnTo>
                            <a:pt x="3" y="35"/>
                          </a:lnTo>
                          <a:lnTo>
                            <a:pt x="3" y="31"/>
                          </a:lnTo>
                          <a:lnTo>
                            <a:pt x="3" y="27"/>
                          </a:lnTo>
                          <a:lnTo>
                            <a:pt x="3" y="22"/>
                          </a:lnTo>
                          <a:lnTo>
                            <a:pt x="3" y="18"/>
                          </a:lnTo>
                          <a:lnTo>
                            <a:pt x="3" y="13"/>
                          </a:lnTo>
                          <a:lnTo>
                            <a:pt x="3" y="9"/>
                          </a:lnTo>
                          <a:lnTo>
                            <a:pt x="3" y="5"/>
                          </a:lnTo>
                          <a:lnTo>
                            <a:pt x="3"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34" name="Freeform 123"/>
                    <p:cNvSpPr>
                      <a:spLocks/>
                    </p:cNvSpPr>
                    <p:nvPr/>
                  </p:nvSpPr>
                  <p:spPr bwMode="auto">
                    <a:xfrm>
                      <a:off x="2209" y="2234"/>
                      <a:ext cx="23" cy="161"/>
                    </a:xfrm>
                    <a:custGeom>
                      <a:avLst/>
                      <a:gdLst>
                        <a:gd name="T0" fmla="*/ 7 w 23"/>
                        <a:gd name="T1" fmla="*/ 4 h 161"/>
                        <a:gd name="T2" fmla="*/ 15 w 23"/>
                        <a:gd name="T3" fmla="*/ 8 h 161"/>
                        <a:gd name="T4" fmla="*/ 22 w 23"/>
                        <a:gd name="T5" fmla="*/ 13 h 161"/>
                        <a:gd name="T6" fmla="*/ 22 w 23"/>
                        <a:gd name="T7" fmla="*/ 20 h 161"/>
                        <a:gd name="T8" fmla="*/ 22 w 23"/>
                        <a:gd name="T9" fmla="*/ 27 h 161"/>
                        <a:gd name="T10" fmla="*/ 22 w 23"/>
                        <a:gd name="T11" fmla="*/ 34 h 161"/>
                        <a:gd name="T12" fmla="*/ 22 w 23"/>
                        <a:gd name="T13" fmla="*/ 40 h 161"/>
                        <a:gd name="T14" fmla="*/ 22 w 23"/>
                        <a:gd name="T15" fmla="*/ 47 h 161"/>
                        <a:gd name="T16" fmla="*/ 22 w 23"/>
                        <a:gd name="T17" fmla="*/ 54 h 161"/>
                        <a:gd name="T18" fmla="*/ 22 w 23"/>
                        <a:gd name="T19" fmla="*/ 60 h 161"/>
                        <a:gd name="T20" fmla="*/ 22 w 23"/>
                        <a:gd name="T21" fmla="*/ 67 h 161"/>
                        <a:gd name="T22" fmla="*/ 22 w 23"/>
                        <a:gd name="T23" fmla="*/ 74 h 161"/>
                        <a:gd name="T24" fmla="*/ 22 w 23"/>
                        <a:gd name="T25" fmla="*/ 81 h 161"/>
                        <a:gd name="T26" fmla="*/ 22 w 23"/>
                        <a:gd name="T27" fmla="*/ 87 h 161"/>
                        <a:gd name="T28" fmla="*/ 22 w 23"/>
                        <a:gd name="T29" fmla="*/ 94 h 161"/>
                        <a:gd name="T30" fmla="*/ 22 w 23"/>
                        <a:gd name="T31" fmla="*/ 102 h 161"/>
                        <a:gd name="T32" fmla="*/ 21 w 23"/>
                        <a:gd name="T33" fmla="*/ 109 h 161"/>
                        <a:gd name="T34" fmla="*/ 21 w 23"/>
                        <a:gd name="T35" fmla="*/ 116 h 161"/>
                        <a:gd name="T36" fmla="*/ 21 w 23"/>
                        <a:gd name="T37" fmla="*/ 123 h 161"/>
                        <a:gd name="T38" fmla="*/ 21 w 23"/>
                        <a:gd name="T39" fmla="*/ 129 h 161"/>
                        <a:gd name="T40" fmla="*/ 21 w 23"/>
                        <a:gd name="T41" fmla="*/ 136 h 161"/>
                        <a:gd name="T42" fmla="*/ 21 w 23"/>
                        <a:gd name="T43" fmla="*/ 144 h 161"/>
                        <a:gd name="T44" fmla="*/ 21 w 23"/>
                        <a:gd name="T45" fmla="*/ 151 h 161"/>
                        <a:gd name="T46" fmla="*/ 21 w 23"/>
                        <a:gd name="T47" fmla="*/ 157 h 161"/>
                        <a:gd name="T48" fmla="*/ 16 w 23"/>
                        <a:gd name="T49" fmla="*/ 157 h 161"/>
                        <a:gd name="T50" fmla="*/ 8 w 23"/>
                        <a:gd name="T51" fmla="*/ 151 h 161"/>
                        <a:gd name="T52" fmla="*/ 0 w 23"/>
                        <a:gd name="T53" fmla="*/ 146 h 161"/>
                        <a:gd name="T54" fmla="*/ 0 w 23"/>
                        <a:gd name="T55" fmla="*/ 139 h 161"/>
                        <a:gd name="T56" fmla="*/ 1 w 23"/>
                        <a:gd name="T57" fmla="*/ 132 h 161"/>
                        <a:gd name="T58" fmla="*/ 1 w 23"/>
                        <a:gd name="T59" fmla="*/ 125 h 161"/>
                        <a:gd name="T60" fmla="*/ 1 w 23"/>
                        <a:gd name="T61" fmla="*/ 118 h 161"/>
                        <a:gd name="T62" fmla="*/ 1 w 23"/>
                        <a:gd name="T63" fmla="*/ 111 h 161"/>
                        <a:gd name="T64" fmla="*/ 1 w 23"/>
                        <a:gd name="T65" fmla="*/ 104 h 161"/>
                        <a:gd name="T66" fmla="*/ 1 w 23"/>
                        <a:gd name="T67" fmla="*/ 97 h 161"/>
                        <a:gd name="T68" fmla="*/ 2 w 23"/>
                        <a:gd name="T69" fmla="*/ 90 h 161"/>
                        <a:gd name="T70" fmla="*/ 2 w 23"/>
                        <a:gd name="T71" fmla="*/ 83 h 161"/>
                        <a:gd name="T72" fmla="*/ 2 w 23"/>
                        <a:gd name="T73" fmla="*/ 76 h 161"/>
                        <a:gd name="T74" fmla="*/ 2 w 23"/>
                        <a:gd name="T75" fmla="*/ 70 h 161"/>
                        <a:gd name="T76" fmla="*/ 2 w 23"/>
                        <a:gd name="T77" fmla="*/ 63 h 161"/>
                        <a:gd name="T78" fmla="*/ 2 w 23"/>
                        <a:gd name="T79" fmla="*/ 56 h 161"/>
                        <a:gd name="T80" fmla="*/ 2 w 23"/>
                        <a:gd name="T81" fmla="*/ 49 h 161"/>
                        <a:gd name="T82" fmla="*/ 2 w 23"/>
                        <a:gd name="T83" fmla="*/ 43 h 161"/>
                        <a:gd name="T84" fmla="*/ 2 w 23"/>
                        <a:gd name="T85" fmla="*/ 36 h 161"/>
                        <a:gd name="T86" fmla="*/ 2 w 23"/>
                        <a:gd name="T87" fmla="*/ 29 h 161"/>
                        <a:gd name="T88" fmla="*/ 2 w 23"/>
                        <a:gd name="T89" fmla="*/ 23 h 161"/>
                        <a:gd name="T90" fmla="*/ 3 w 23"/>
                        <a:gd name="T91" fmla="*/ 16 h 161"/>
                        <a:gd name="T92" fmla="*/ 3 w 23"/>
                        <a:gd name="T93" fmla="*/ 9 h 161"/>
                        <a:gd name="T94" fmla="*/ 3 w 23"/>
                        <a:gd name="T95" fmla="*/ 2 h 1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
                        <a:gd name="T145" fmla="*/ 0 h 161"/>
                        <a:gd name="T146" fmla="*/ 23 w 23"/>
                        <a:gd name="T147" fmla="*/ 161 h 1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 h="161">
                          <a:moveTo>
                            <a:pt x="3" y="0"/>
                          </a:moveTo>
                          <a:lnTo>
                            <a:pt x="5" y="2"/>
                          </a:lnTo>
                          <a:lnTo>
                            <a:pt x="7" y="4"/>
                          </a:lnTo>
                          <a:lnTo>
                            <a:pt x="10" y="5"/>
                          </a:lnTo>
                          <a:lnTo>
                            <a:pt x="12" y="7"/>
                          </a:lnTo>
                          <a:lnTo>
                            <a:pt x="15" y="8"/>
                          </a:lnTo>
                          <a:lnTo>
                            <a:pt x="17" y="10"/>
                          </a:lnTo>
                          <a:lnTo>
                            <a:pt x="20" y="12"/>
                          </a:lnTo>
                          <a:lnTo>
                            <a:pt x="22" y="13"/>
                          </a:lnTo>
                          <a:lnTo>
                            <a:pt x="22" y="16"/>
                          </a:lnTo>
                          <a:lnTo>
                            <a:pt x="22" y="18"/>
                          </a:lnTo>
                          <a:lnTo>
                            <a:pt x="22" y="20"/>
                          </a:lnTo>
                          <a:lnTo>
                            <a:pt x="22" y="22"/>
                          </a:lnTo>
                          <a:lnTo>
                            <a:pt x="22" y="25"/>
                          </a:lnTo>
                          <a:lnTo>
                            <a:pt x="22" y="27"/>
                          </a:lnTo>
                          <a:lnTo>
                            <a:pt x="22" y="29"/>
                          </a:lnTo>
                          <a:lnTo>
                            <a:pt x="22" y="31"/>
                          </a:lnTo>
                          <a:lnTo>
                            <a:pt x="22" y="34"/>
                          </a:lnTo>
                          <a:lnTo>
                            <a:pt x="22" y="36"/>
                          </a:lnTo>
                          <a:lnTo>
                            <a:pt x="22" y="38"/>
                          </a:lnTo>
                          <a:lnTo>
                            <a:pt x="22" y="40"/>
                          </a:lnTo>
                          <a:lnTo>
                            <a:pt x="22" y="43"/>
                          </a:lnTo>
                          <a:lnTo>
                            <a:pt x="22" y="45"/>
                          </a:lnTo>
                          <a:lnTo>
                            <a:pt x="22" y="47"/>
                          </a:lnTo>
                          <a:lnTo>
                            <a:pt x="22" y="49"/>
                          </a:lnTo>
                          <a:lnTo>
                            <a:pt x="22" y="52"/>
                          </a:lnTo>
                          <a:lnTo>
                            <a:pt x="22" y="54"/>
                          </a:lnTo>
                          <a:lnTo>
                            <a:pt x="22" y="56"/>
                          </a:lnTo>
                          <a:lnTo>
                            <a:pt x="22" y="58"/>
                          </a:lnTo>
                          <a:lnTo>
                            <a:pt x="22" y="60"/>
                          </a:lnTo>
                          <a:lnTo>
                            <a:pt x="22" y="63"/>
                          </a:lnTo>
                          <a:lnTo>
                            <a:pt x="22" y="65"/>
                          </a:lnTo>
                          <a:lnTo>
                            <a:pt x="22" y="67"/>
                          </a:lnTo>
                          <a:lnTo>
                            <a:pt x="22" y="69"/>
                          </a:lnTo>
                          <a:lnTo>
                            <a:pt x="22" y="72"/>
                          </a:lnTo>
                          <a:lnTo>
                            <a:pt x="22" y="74"/>
                          </a:lnTo>
                          <a:lnTo>
                            <a:pt x="22" y="76"/>
                          </a:lnTo>
                          <a:lnTo>
                            <a:pt x="22" y="79"/>
                          </a:lnTo>
                          <a:lnTo>
                            <a:pt x="22" y="81"/>
                          </a:lnTo>
                          <a:lnTo>
                            <a:pt x="22" y="83"/>
                          </a:lnTo>
                          <a:lnTo>
                            <a:pt x="22" y="85"/>
                          </a:lnTo>
                          <a:lnTo>
                            <a:pt x="22" y="87"/>
                          </a:lnTo>
                          <a:lnTo>
                            <a:pt x="22" y="90"/>
                          </a:lnTo>
                          <a:lnTo>
                            <a:pt x="22" y="92"/>
                          </a:lnTo>
                          <a:lnTo>
                            <a:pt x="22" y="94"/>
                          </a:lnTo>
                          <a:lnTo>
                            <a:pt x="22" y="97"/>
                          </a:lnTo>
                          <a:lnTo>
                            <a:pt x="22" y="99"/>
                          </a:lnTo>
                          <a:lnTo>
                            <a:pt x="22" y="102"/>
                          </a:lnTo>
                          <a:lnTo>
                            <a:pt x="21" y="104"/>
                          </a:lnTo>
                          <a:lnTo>
                            <a:pt x="21" y="106"/>
                          </a:lnTo>
                          <a:lnTo>
                            <a:pt x="21" y="109"/>
                          </a:lnTo>
                          <a:lnTo>
                            <a:pt x="21" y="111"/>
                          </a:lnTo>
                          <a:lnTo>
                            <a:pt x="21" y="113"/>
                          </a:lnTo>
                          <a:lnTo>
                            <a:pt x="21" y="116"/>
                          </a:lnTo>
                          <a:lnTo>
                            <a:pt x="21" y="118"/>
                          </a:lnTo>
                          <a:lnTo>
                            <a:pt x="21" y="121"/>
                          </a:lnTo>
                          <a:lnTo>
                            <a:pt x="21" y="123"/>
                          </a:lnTo>
                          <a:lnTo>
                            <a:pt x="21" y="125"/>
                          </a:lnTo>
                          <a:lnTo>
                            <a:pt x="21" y="127"/>
                          </a:lnTo>
                          <a:lnTo>
                            <a:pt x="21" y="129"/>
                          </a:lnTo>
                          <a:lnTo>
                            <a:pt x="21" y="132"/>
                          </a:lnTo>
                          <a:lnTo>
                            <a:pt x="21" y="134"/>
                          </a:lnTo>
                          <a:lnTo>
                            <a:pt x="21" y="136"/>
                          </a:lnTo>
                          <a:lnTo>
                            <a:pt x="21" y="139"/>
                          </a:lnTo>
                          <a:lnTo>
                            <a:pt x="21" y="141"/>
                          </a:lnTo>
                          <a:lnTo>
                            <a:pt x="21" y="144"/>
                          </a:lnTo>
                          <a:lnTo>
                            <a:pt x="21" y="146"/>
                          </a:lnTo>
                          <a:lnTo>
                            <a:pt x="21" y="148"/>
                          </a:lnTo>
                          <a:lnTo>
                            <a:pt x="21" y="151"/>
                          </a:lnTo>
                          <a:lnTo>
                            <a:pt x="21" y="153"/>
                          </a:lnTo>
                          <a:lnTo>
                            <a:pt x="21" y="155"/>
                          </a:lnTo>
                          <a:lnTo>
                            <a:pt x="21" y="157"/>
                          </a:lnTo>
                          <a:lnTo>
                            <a:pt x="21" y="160"/>
                          </a:lnTo>
                          <a:lnTo>
                            <a:pt x="18" y="158"/>
                          </a:lnTo>
                          <a:lnTo>
                            <a:pt x="16" y="157"/>
                          </a:lnTo>
                          <a:lnTo>
                            <a:pt x="13" y="155"/>
                          </a:lnTo>
                          <a:lnTo>
                            <a:pt x="10" y="153"/>
                          </a:lnTo>
                          <a:lnTo>
                            <a:pt x="8" y="151"/>
                          </a:lnTo>
                          <a:lnTo>
                            <a:pt x="5" y="149"/>
                          </a:lnTo>
                          <a:lnTo>
                            <a:pt x="3" y="147"/>
                          </a:lnTo>
                          <a:lnTo>
                            <a:pt x="0" y="146"/>
                          </a:lnTo>
                          <a:lnTo>
                            <a:pt x="0" y="144"/>
                          </a:lnTo>
                          <a:lnTo>
                            <a:pt x="0" y="141"/>
                          </a:lnTo>
                          <a:lnTo>
                            <a:pt x="0" y="139"/>
                          </a:lnTo>
                          <a:lnTo>
                            <a:pt x="0" y="136"/>
                          </a:lnTo>
                          <a:lnTo>
                            <a:pt x="1" y="134"/>
                          </a:lnTo>
                          <a:lnTo>
                            <a:pt x="1" y="132"/>
                          </a:lnTo>
                          <a:lnTo>
                            <a:pt x="1" y="129"/>
                          </a:lnTo>
                          <a:lnTo>
                            <a:pt x="1" y="127"/>
                          </a:lnTo>
                          <a:lnTo>
                            <a:pt x="1" y="125"/>
                          </a:lnTo>
                          <a:lnTo>
                            <a:pt x="1" y="122"/>
                          </a:lnTo>
                          <a:lnTo>
                            <a:pt x="1" y="120"/>
                          </a:lnTo>
                          <a:lnTo>
                            <a:pt x="1" y="118"/>
                          </a:lnTo>
                          <a:lnTo>
                            <a:pt x="1" y="115"/>
                          </a:lnTo>
                          <a:lnTo>
                            <a:pt x="1" y="113"/>
                          </a:lnTo>
                          <a:lnTo>
                            <a:pt x="1" y="111"/>
                          </a:lnTo>
                          <a:lnTo>
                            <a:pt x="1" y="109"/>
                          </a:lnTo>
                          <a:lnTo>
                            <a:pt x="1" y="106"/>
                          </a:lnTo>
                          <a:lnTo>
                            <a:pt x="1" y="104"/>
                          </a:lnTo>
                          <a:lnTo>
                            <a:pt x="1" y="102"/>
                          </a:lnTo>
                          <a:lnTo>
                            <a:pt x="1" y="100"/>
                          </a:lnTo>
                          <a:lnTo>
                            <a:pt x="1" y="97"/>
                          </a:lnTo>
                          <a:lnTo>
                            <a:pt x="1" y="95"/>
                          </a:lnTo>
                          <a:lnTo>
                            <a:pt x="1" y="93"/>
                          </a:lnTo>
                          <a:lnTo>
                            <a:pt x="2" y="90"/>
                          </a:lnTo>
                          <a:lnTo>
                            <a:pt x="2" y="88"/>
                          </a:lnTo>
                          <a:lnTo>
                            <a:pt x="2" y="86"/>
                          </a:lnTo>
                          <a:lnTo>
                            <a:pt x="2" y="83"/>
                          </a:lnTo>
                          <a:lnTo>
                            <a:pt x="2" y="81"/>
                          </a:lnTo>
                          <a:lnTo>
                            <a:pt x="2" y="79"/>
                          </a:lnTo>
                          <a:lnTo>
                            <a:pt x="2" y="76"/>
                          </a:lnTo>
                          <a:lnTo>
                            <a:pt x="2" y="74"/>
                          </a:lnTo>
                          <a:lnTo>
                            <a:pt x="2" y="72"/>
                          </a:lnTo>
                          <a:lnTo>
                            <a:pt x="2" y="70"/>
                          </a:lnTo>
                          <a:lnTo>
                            <a:pt x="2" y="67"/>
                          </a:lnTo>
                          <a:lnTo>
                            <a:pt x="2" y="65"/>
                          </a:lnTo>
                          <a:lnTo>
                            <a:pt x="2" y="63"/>
                          </a:lnTo>
                          <a:lnTo>
                            <a:pt x="2" y="60"/>
                          </a:lnTo>
                          <a:lnTo>
                            <a:pt x="2" y="58"/>
                          </a:lnTo>
                          <a:lnTo>
                            <a:pt x="2" y="56"/>
                          </a:lnTo>
                          <a:lnTo>
                            <a:pt x="2" y="54"/>
                          </a:lnTo>
                          <a:lnTo>
                            <a:pt x="2" y="52"/>
                          </a:lnTo>
                          <a:lnTo>
                            <a:pt x="2" y="49"/>
                          </a:lnTo>
                          <a:lnTo>
                            <a:pt x="2" y="47"/>
                          </a:lnTo>
                          <a:lnTo>
                            <a:pt x="2" y="45"/>
                          </a:lnTo>
                          <a:lnTo>
                            <a:pt x="2" y="43"/>
                          </a:lnTo>
                          <a:lnTo>
                            <a:pt x="2" y="40"/>
                          </a:lnTo>
                          <a:lnTo>
                            <a:pt x="2" y="38"/>
                          </a:lnTo>
                          <a:lnTo>
                            <a:pt x="2" y="36"/>
                          </a:lnTo>
                          <a:lnTo>
                            <a:pt x="2" y="34"/>
                          </a:lnTo>
                          <a:lnTo>
                            <a:pt x="2" y="31"/>
                          </a:lnTo>
                          <a:lnTo>
                            <a:pt x="2" y="29"/>
                          </a:lnTo>
                          <a:lnTo>
                            <a:pt x="2" y="27"/>
                          </a:lnTo>
                          <a:lnTo>
                            <a:pt x="2" y="25"/>
                          </a:lnTo>
                          <a:lnTo>
                            <a:pt x="2" y="23"/>
                          </a:lnTo>
                          <a:lnTo>
                            <a:pt x="2" y="21"/>
                          </a:lnTo>
                          <a:lnTo>
                            <a:pt x="3" y="18"/>
                          </a:lnTo>
                          <a:lnTo>
                            <a:pt x="3" y="16"/>
                          </a:lnTo>
                          <a:lnTo>
                            <a:pt x="3" y="13"/>
                          </a:lnTo>
                          <a:lnTo>
                            <a:pt x="3" y="11"/>
                          </a:lnTo>
                          <a:lnTo>
                            <a:pt x="3" y="9"/>
                          </a:lnTo>
                          <a:lnTo>
                            <a:pt x="3" y="7"/>
                          </a:lnTo>
                          <a:lnTo>
                            <a:pt x="3" y="5"/>
                          </a:lnTo>
                          <a:lnTo>
                            <a:pt x="3" y="2"/>
                          </a:lnTo>
                          <a:lnTo>
                            <a:pt x="3"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35" name="Freeform 124"/>
                    <p:cNvSpPr>
                      <a:spLocks/>
                    </p:cNvSpPr>
                    <p:nvPr/>
                  </p:nvSpPr>
                  <p:spPr bwMode="auto">
                    <a:xfrm>
                      <a:off x="2244" y="2256"/>
                      <a:ext cx="22" cy="161"/>
                    </a:xfrm>
                    <a:custGeom>
                      <a:avLst/>
                      <a:gdLst>
                        <a:gd name="T0" fmla="*/ 6 w 22"/>
                        <a:gd name="T1" fmla="*/ 3 h 161"/>
                        <a:gd name="T2" fmla="*/ 13 w 22"/>
                        <a:gd name="T3" fmla="*/ 8 h 161"/>
                        <a:gd name="T4" fmla="*/ 21 w 22"/>
                        <a:gd name="T5" fmla="*/ 13 h 161"/>
                        <a:gd name="T6" fmla="*/ 21 w 22"/>
                        <a:gd name="T7" fmla="*/ 20 h 161"/>
                        <a:gd name="T8" fmla="*/ 21 w 22"/>
                        <a:gd name="T9" fmla="*/ 27 h 161"/>
                        <a:gd name="T10" fmla="*/ 21 w 22"/>
                        <a:gd name="T11" fmla="*/ 34 h 161"/>
                        <a:gd name="T12" fmla="*/ 21 w 22"/>
                        <a:gd name="T13" fmla="*/ 40 h 161"/>
                        <a:gd name="T14" fmla="*/ 21 w 22"/>
                        <a:gd name="T15" fmla="*/ 47 h 161"/>
                        <a:gd name="T16" fmla="*/ 21 w 22"/>
                        <a:gd name="T17" fmla="*/ 54 h 161"/>
                        <a:gd name="T18" fmla="*/ 21 w 22"/>
                        <a:gd name="T19" fmla="*/ 60 h 161"/>
                        <a:gd name="T20" fmla="*/ 21 w 22"/>
                        <a:gd name="T21" fmla="*/ 67 h 161"/>
                        <a:gd name="T22" fmla="*/ 21 w 22"/>
                        <a:gd name="T23" fmla="*/ 74 h 161"/>
                        <a:gd name="T24" fmla="*/ 21 w 22"/>
                        <a:gd name="T25" fmla="*/ 81 h 161"/>
                        <a:gd name="T26" fmla="*/ 21 w 22"/>
                        <a:gd name="T27" fmla="*/ 88 h 161"/>
                        <a:gd name="T28" fmla="*/ 21 w 22"/>
                        <a:gd name="T29" fmla="*/ 95 h 161"/>
                        <a:gd name="T30" fmla="*/ 21 w 22"/>
                        <a:gd name="T31" fmla="*/ 102 h 161"/>
                        <a:gd name="T32" fmla="*/ 21 w 22"/>
                        <a:gd name="T33" fmla="*/ 109 h 161"/>
                        <a:gd name="T34" fmla="*/ 21 w 22"/>
                        <a:gd name="T35" fmla="*/ 116 h 161"/>
                        <a:gd name="T36" fmla="*/ 21 w 22"/>
                        <a:gd name="T37" fmla="*/ 122 h 161"/>
                        <a:gd name="T38" fmla="*/ 21 w 22"/>
                        <a:gd name="T39" fmla="*/ 129 h 161"/>
                        <a:gd name="T40" fmla="*/ 21 w 22"/>
                        <a:gd name="T41" fmla="*/ 137 h 161"/>
                        <a:gd name="T42" fmla="*/ 21 w 22"/>
                        <a:gd name="T43" fmla="*/ 144 h 161"/>
                        <a:gd name="T44" fmla="*/ 21 w 22"/>
                        <a:gd name="T45" fmla="*/ 151 h 161"/>
                        <a:gd name="T46" fmla="*/ 21 w 22"/>
                        <a:gd name="T47" fmla="*/ 158 h 161"/>
                        <a:gd name="T48" fmla="*/ 16 w 22"/>
                        <a:gd name="T49" fmla="*/ 157 h 161"/>
                        <a:gd name="T50" fmla="*/ 8 w 22"/>
                        <a:gd name="T51" fmla="*/ 152 h 161"/>
                        <a:gd name="T52" fmla="*/ 0 w 22"/>
                        <a:gd name="T53" fmla="*/ 147 h 161"/>
                        <a:gd name="T54" fmla="*/ 0 w 22"/>
                        <a:gd name="T55" fmla="*/ 139 h 161"/>
                        <a:gd name="T56" fmla="*/ 0 w 22"/>
                        <a:gd name="T57" fmla="*/ 132 h 161"/>
                        <a:gd name="T58" fmla="*/ 0 w 22"/>
                        <a:gd name="T59" fmla="*/ 125 h 161"/>
                        <a:gd name="T60" fmla="*/ 0 w 22"/>
                        <a:gd name="T61" fmla="*/ 118 h 161"/>
                        <a:gd name="T62" fmla="*/ 0 w 22"/>
                        <a:gd name="T63" fmla="*/ 111 h 161"/>
                        <a:gd name="T64" fmla="*/ 0 w 22"/>
                        <a:gd name="T65" fmla="*/ 104 h 161"/>
                        <a:gd name="T66" fmla="*/ 0 w 22"/>
                        <a:gd name="T67" fmla="*/ 98 h 161"/>
                        <a:gd name="T68" fmla="*/ 1 w 22"/>
                        <a:gd name="T69" fmla="*/ 90 h 161"/>
                        <a:gd name="T70" fmla="*/ 1 w 22"/>
                        <a:gd name="T71" fmla="*/ 83 h 161"/>
                        <a:gd name="T72" fmla="*/ 1 w 22"/>
                        <a:gd name="T73" fmla="*/ 77 h 161"/>
                        <a:gd name="T74" fmla="*/ 1 w 22"/>
                        <a:gd name="T75" fmla="*/ 70 h 161"/>
                        <a:gd name="T76" fmla="*/ 1 w 22"/>
                        <a:gd name="T77" fmla="*/ 63 h 161"/>
                        <a:gd name="T78" fmla="*/ 1 w 22"/>
                        <a:gd name="T79" fmla="*/ 56 h 161"/>
                        <a:gd name="T80" fmla="*/ 1 w 22"/>
                        <a:gd name="T81" fmla="*/ 49 h 161"/>
                        <a:gd name="T82" fmla="*/ 1 w 22"/>
                        <a:gd name="T83" fmla="*/ 42 h 161"/>
                        <a:gd name="T84" fmla="*/ 1 w 22"/>
                        <a:gd name="T85" fmla="*/ 36 h 161"/>
                        <a:gd name="T86" fmla="*/ 1 w 22"/>
                        <a:gd name="T87" fmla="*/ 29 h 161"/>
                        <a:gd name="T88" fmla="*/ 1 w 22"/>
                        <a:gd name="T89" fmla="*/ 23 h 161"/>
                        <a:gd name="T90" fmla="*/ 1 w 22"/>
                        <a:gd name="T91" fmla="*/ 15 h 161"/>
                        <a:gd name="T92" fmla="*/ 1 w 22"/>
                        <a:gd name="T93" fmla="*/ 9 h 161"/>
                        <a:gd name="T94" fmla="*/ 1 w 22"/>
                        <a:gd name="T95" fmla="*/ 2 h 1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
                        <a:gd name="T145" fmla="*/ 0 h 161"/>
                        <a:gd name="T146" fmla="*/ 22 w 22"/>
                        <a:gd name="T147" fmla="*/ 161 h 1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 h="161">
                          <a:moveTo>
                            <a:pt x="1" y="0"/>
                          </a:moveTo>
                          <a:lnTo>
                            <a:pt x="4" y="2"/>
                          </a:lnTo>
                          <a:lnTo>
                            <a:pt x="6" y="3"/>
                          </a:lnTo>
                          <a:lnTo>
                            <a:pt x="8" y="5"/>
                          </a:lnTo>
                          <a:lnTo>
                            <a:pt x="11" y="7"/>
                          </a:lnTo>
                          <a:lnTo>
                            <a:pt x="13" y="8"/>
                          </a:lnTo>
                          <a:lnTo>
                            <a:pt x="16" y="10"/>
                          </a:lnTo>
                          <a:lnTo>
                            <a:pt x="18" y="12"/>
                          </a:lnTo>
                          <a:lnTo>
                            <a:pt x="21" y="13"/>
                          </a:lnTo>
                          <a:lnTo>
                            <a:pt x="21" y="15"/>
                          </a:lnTo>
                          <a:lnTo>
                            <a:pt x="21" y="18"/>
                          </a:lnTo>
                          <a:lnTo>
                            <a:pt x="21" y="20"/>
                          </a:lnTo>
                          <a:lnTo>
                            <a:pt x="21" y="22"/>
                          </a:lnTo>
                          <a:lnTo>
                            <a:pt x="21" y="25"/>
                          </a:lnTo>
                          <a:lnTo>
                            <a:pt x="21" y="27"/>
                          </a:lnTo>
                          <a:lnTo>
                            <a:pt x="21" y="29"/>
                          </a:lnTo>
                          <a:lnTo>
                            <a:pt x="21" y="31"/>
                          </a:lnTo>
                          <a:lnTo>
                            <a:pt x="21" y="34"/>
                          </a:lnTo>
                          <a:lnTo>
                            <a:pt x="21" y="36"/>
                          </a:lnTo>
                          <a:lnTo>
                            <a:pt x="21" y="38"/>
                          </a:lnTo>
                          <a:lnTo>
                            <a:pt x="21" y="40"/>
                          </a:lnTo>
                          <a:lnTo>
                            <a:pt x="21" y="43"/>
                          </a:lnTo>
                          <a:lnTo>
                            <a:pt x="21" y="45"/>
                          </a:lnTo>
                          <a:lnTo>
                            <a:pt x="21" y="47"/>
                          </a:lnTo>
                          <a:lnTo>
                            <a:pt x="21" y="49"/>
                          </a:lnTo>
                          <a:lnTo>
                            <a:pt x="21" y="52"/>
                          </a:lnTo>
                          <a:lnTo>
                            <a:pt x="21" y="54"/>
                          </a:lnTo>
                          <a:lnTo>
                            <a:pt x="21" y="56"/>
                          </a:lnTo>
                          <a:lnTo>
                            <a:pt x="21" y="58"/>
                          </a:lnTo>
                          <a:lnTo>
                            <a:pt x="21" y="60"/>
                          </a:lnTo>
                          <a:lnTo>
                            <a:pt x="21" y="63"/>
                          </a:lnTo>
                          <a:lnTo>
                            <a:pt x="21" y="65"/>
                          </a:lnTo>
                          <a:lnTo>
                            <a:pt x="21" y="67"/>
                          </a:lnTo>
                          <a:lnTo>
                            <a:pt x="21" y="70"/>
                          </a:lnTo>
                          <a:lnTo>
                            <a:pt x="21" y="72"/>
                          </a:lnTo>
                          <a:lnTo>
                            <a:pt x="21" y="74"/>
                          </a:lnTo>
                          <a:lnTo>
                            <a:pt x="21" y="76"/>
                          </a:lnTo>
                          <a:lnTo>
                            <a:pt x="21" y="79"/>
                          </a:lnTo>
                          <a:lnTo>
                            <a:pt x="21" y="81"/>
                          </a:lnTo>
                          <a:lnTo>
                            <a:pt x="21" y="83"/>
                          </a:lnTo>
                          <a:lnTo>
                            <a:pt x="21" y="85"/>
                          </a:lnTo>
                          <a:lnTo>
                            <a:pt x="21" y="88"/>
                          </a:lnTo>
                          <a:lnTo>
                            <a:pt x="21" y="90"/>
                          </a:lnTo>
                          <a:lnTo>
                            <a:pt x="21" y="93"/>
                          </a:lnTo>
                          <a:lnTo>
                            <a:pt x="21" y="95"/>
                          </a:lnTo>
                          <a:lnTo>
                            <a:pt x="21" y="97"/>
                          </a:lnTo>
                          <a:lnTo>
                            <a:pt x="21" y="100"/>
                          </a:lnTo>
                          <a:lnTo>
                            <a:pt x="21" y="102"/>
                          </a:lnTo>
                          <a:lnTo>
                            <a:pt x="21" y="104"/>
                          </a:lnTo>
                          <a:lnTo>
                            <a:pt x="21" y="106"/>
                          </a:lnTo>
                          <a:lnTo>
                            <a:pt x="21" y="109"/>
                          </a:lnTo>
                          <a:lnTo>
                            <a:pt x="21" y="111"/>
                          </a:lnTo>
                          <a:lnTo>
                            <a:pt x="21" y="114"/>
                          </a:lnTo>
                          <a:lnTo>
                            <a:pt x="21" y="116"/>
                          </a:lnTo>
                          <a:lnTo>
                            <a:pt x="21" y="118"/>
                          </a:lnTo>
                          <a:lnTo>
                            <a:pt x="21" y="120"/>
                          </a:lnTo>
                          <a:lnTo>
                            <a:pt x="21" y="122"/>
                          </a:lnTo>
                          <a:lnTo>
                            <a:pt x="21" y="125"/>
                          </a:lnTo>
                          <a:lnTo>
                            <a:pt x="21" y="127"/>
                          </a:lnTo>
                          <a:lnTo>
                            <a:pt x="21" y="129"/>
                          </a:lnTo>
                          <a:lnTo>
                            <a:pt x="21" y="132"/>
                          </a:lnTo>
                          <a:lnTo>
                            <a:pt x="21" y="134"/>
                          </a:lnTo>
                          <a:lnTo>
                            <a:pt x="21" y="137"/>
                          </a:lnTo>
                          <a:lnTo>
                            <a:pt x="21" y="139"/>
                          </a:lnTo>
                          <a:lnTo>
                            <a:pt x="21" y="141"/>
                          </a:lnTo>
                          <a:lnTo>
                            <a:pt x="21" y="144"/>
                          </a:lnTo>
                          <a:lnTo>
                            <a:pt x="21" y="146"/>
                          </a:lnTo>
                          <a:lnTo>
                            <a:pt x="21" y="148"/>
                          </a:lnTo>
                          <a:lnTo>
                            <a:pt x="21" y="151"/>
                          </a:lnTo>
                          <a:lnTo>
                            <a:pt x="21" y="153"/>
                          </a:lnTo>
                          <a:lnTo>
                            <a:pt x="21" y="155"/>
                          </a:lnTo>
                          <a:lnTo>
                            <a:pt x="21" y="158"/>
                          </a:lnTo>
                          <a:lnTo>
                            <a:pt x="21" y="160"/>
                          </a:lnTo>
                          <a:lnTo>
                            <a:pt x="18" y="158"/>
                          </a:lnTo>
                          <a:lnTo>
                            <a:pt x="16" y="157"/>
                          </a:lnTo>
                          <a:lnTo>
                            <a:pt x="13" y="155"/>
                          </a:lnTo>
                          <a:lnTo>
                            <a:pt x="10" y="153"/>
                          </a:lnTo>
                          <a:lnTo>
                            <a:pt x="8" y="152"/>
                          </a:lnTo>
                          <a:lnTo>
                            <a:pt x="5" y="150"/>
                          </a:lnTo>
                          <a:lnTo>
                            <a:pt x="3" y="148"/>
                          </a:lnTo>
                          <a:lnTo>
                            <a:pt x="0" y="147"/>
                          </a:lnTo>
                          <a:lnTo>
                            <a:pt x="0" y="144"/>
                          </a:lnTo>
                          <a:lnTo>
                            <a:pt x="0" y="142"/>
                          </a:lnTo>
                          <a:lnTo>
                            <a:pt x="0" y="139"/>
                          </a:lnTo>
                          <a:lnTo>
                            <a:pt x="0" y="137"/>
                          </a:lnTo>
                          <a:lnTo>
                            <a:pt x="0" y="135"/>
                          </a:lnTo>
                          <a:lnTo>
                            <a:pt x="0" y="132"/>
                          </a:lnTo>
                          <a:lnTo>
                            <a:pt x="0" y="130"/>
                          </a:lnTo>
                          <a:lnTo>
                            <a:pt x="0" y="128"/>
                          </a:lnTo>
                          <a:lnTo>
                            <a:pt x="0" y="125"/>
                          </a:lnTo>
                          <a:lnTo>
                            <a:pt x="0" y="123"/>
                          </a:lnTo>
                          <a:lnTo>
                            <a:pt x="0" y="121"/>
                          </a:lnTo>
                          <a:lnTo>
                            <a:pt x="0" y="118"/>
                          </a:lnTo>
                          <a:lnTo>
                            <a:pt x="0" y="116"/>
                          </a:lnTo>
                          <a:lnTo>
                            <a:pt x="0" y="114"/>
                          </a:lnTo>
                          <a:lnTo>
                            <a:pt x="0" y="111"/>
                          </a:lnTo>
                          <a:lnTo>
                            <a:pt x="0" y="109"/>
                          </a:lnTo>
                          <a:lnTo>
                            <a:pt x="0" y="107"/>
                          </a:lnTo>
                          <a:lnTo>
                            <a:pt x="0" y="104"/>
                          </a:lnTo>
                          <a:lnTo>
                            <a:pt x="0" y="102"/>
                          </a:lnTo>
                          <a:lnTo>
                            <a:pt x="0" y="100"/>
                          </a:lnTo>
                          <a:lnTo>
                            <a:pt x="0" y="98"/>
                          </a:lnTo>
                          <a:lnTo>
                            <a:pt x="0" y="95"/>
                          </a:lnTo>
                          <a:lnTo>
                            <a:pt x="0" y="93"/>
                          </a:lnTo>
                          <a:lnTo>
                            <a:pt x="1" y="90"/>
                          </a:lnTo>
                          <a:lnTo>
                            <a:pt x="1" y="88"/>
                          </a:lnTo>
                          <a:lnTo>
                            <a:pt x="1" y="86"/>
                          </a:lnTo>
                          <a:lnTo>
                            <a:pt x="1" y="83"/>
                          </a:lnTo>
                          <a:lnTo>
                            <a:pt x="1" y="81"/>
                          </a:lnTo>
                          <a:lnTo>
                            <a:pt x="1" y="79"/>
                          </a:lnTo>
                          <a:lnTo>
                            <a:pt x="1" y="77"/>
                          </a:lnTo>
                          <a:lnTo>
                            <a:pt x="1" y="74"/>
                          </a:lnTo>
                          <a:lnTo>
                            <a:pt x="1" y="72"/>
                          </a:lnTo>
                          <a:lnTo>
                            <a:pt x="1" y="70"/>
                          </a:lnTo>
                          <a:lnTo>
                            <a:pt x="1" y="67"/>
                          </a:lnTo>
                          <a:lnTo>
                            <a:pt x="1" y="65"/>
                          </a:lnTo>
                          <a:lnTo>
                            <a:pt x="1" y="63"/>
                          </a:lnTo>
                          <a:lnTo>
                            <a:pt x="1" y="60"/>
                          </a:lnTo>
                          <a:lnTo>
                            <a:pt x="1" y="58"/>
                          </a:lnTo>
                          <a:lnTo>
                            <a:pt x="1" y="56"/>
                          </a:lnTo>
                          <a:lnTo>
                            <a:pt x="1" y="54"/>
                          </a:lnTo>
                          <a:lnTo>
                            <a:pt x="1" y="52"/>
                          </a:lnTo>
                          <a:lnTo>
                            <a:pt x="1" y="49"/>
                          </a:lnTo>
                          <a:lnTo>
                            <a:pt x="1" y="47"/>
                          </a:lnTo>
                          <a:lnTo>
                            <a:pt x="1" y="45"/>
                          </a:lnTo>
                          <a:lnTo>
                            <a:pt x="1" y="42"/>
                          </a:lnTo>
                          <a:lnTo>
                            <a:pt x="1" y="40"/>
                          </a:lnTo>
                          <a:lnTo>
                            <a:pt x="1" y="38"/>
                          </a:lnTo>
                          <a:lnTo>
                            <a:pt x="1" y="36"/>
                          </a:lnTo>
                          <a:lnTo>
                            <a:pt x="1" y="34"/>
                          </a:lnTo>
                          <a:lnTo>
                            <a:pt x="1" y="31"/>
                          </a:lnTo>
                          <a:lnTo>
                            <a:pt x="1" y="29"/>
                          </a:lnTo>
                          <a:lnTo>
                            <a:pt x="1" y="27"/>
                          </a:lnTo>
                          <a:lnTo>
                            <a:pt x="1" y="25"/>
                          </a:lnTo>
                          <a:lnTo>
                            <a:pt x="1" y="23"/>
                          </a:lnTo>
                          <a:lnTo>
                            <a:pt x="1" y="20"/>
                          </a:lnTo>
                          <a:lnTo>
                            <a:pt x="1" y="18"/>
                          </a:lnTo>
                          <a:lnTo>
                            <a:pt x="1" y="15"/>
                          </a:lnTo>
                          <a:lnTo>
                            <a:pt x="1" y="13"/>
                          </a:lnTo>
                          <a:lnTo>
                            <a:pt x="1" y="11"/>
                          </a:lnTo>
                          <a:lnTo>
                            <a:pt x="1" y="9"/>
                          </a:lnTo>
                          <a:lnTo>
                            <a:pt x="1" y="7"/>
                          </a:lnTo>
                          <a:lnTo>
                            <a:pt x="1" y="5"/>
                          </a:lnTo>
                          <a:lnTo>
                            <a:pt x="1" y="2"/>
                          </a:lnTo>
                          <a:lnTo>
                            <a:pt x="1"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36" name="Freeform 125"/>
                    <p:cNvSpPr>
                      <a:spLocks/>
                    </p:cNvSpPr>
                    <p:nvPr/>
                  </p:nvSpPr>
                  <p:spPr bwMode="auto">
                    <a:xfrm>
                      <a:off x="2278" y="2275"/>
                      <a:ext cx="22" cy="164"/>
                    </a:xfrm>
                    <a:custGeom>
                      <a:avLst/>
                      <a:gdLst>
                        <a:gd name="T0" fmla="*/ 5 w 22"/>
                        <a:gd name="T1" fmla="*/ 3 h 164"/>
                        <a:gd name="T2" fmla="*/ 13 w 22"/>
                        <a:gd name="T3" fmla="*/ 8 h 164"/>
                        <a:gd name="T4" fmla="*/ 21 w 22"/>
                        <a:gd name="T5" fmla="*/ 14 h 164"/>
                        <a:gd name="T6" fmla="*/ 21 w 22"/>
                        <a:gd name="T7" fmla="*/ 21 h 164"/>
                        <a:gd name="T8" fmla="*/ 21 w 22"/>
                        <a:gd name="T9" fmla="*/ 27 h 164"/>
                        <a:gd name="T10" fmla="*/ 21 w 22"/>
                        <a:gd name="T11" fmla="*/ 35 h 164"/>
                        <a:gd name="T12" fmla="*/ 21 w 22"/>
                        <a:gd name="T13" fmla="*/ 41 h 164"/>
                        <a:gd name="T14" fmla="*/ 21 w 22"/>
                        <a:gd name="T15" fmla="*/ 48 h 164"/>
                        <a:gd name="T16" fmla="*/ 21 w 22"/>
                        <a:gd name="T17" fmla="*/ 55 h 164"/>
                        <a:gd name="T18" fmla="*/ 21 w 22"/>
                        <a:gd name="T19" fmla="*/ 62 h 164"/>
                        <a:gd name="T20" fmla="*/ 21 w 22"/>
                        <a:gd name="T21" fmla="*/ 68 h 164"/>
                        <a:gd name="T22" fmla="*/ 21 w 22"/>
                        <a:gd name="T23" fmla="*/ 76 h 164"/>
                        <a:gd name="T24" fmla="*/ 21 w 22"/>
                        <a:gd name="T25" fmla="*/ 83 h 164"/>
                        <a:gd name="T26" fmla="*/ 21 w 22"/>
                        <a:gd name="T27" fmla="*/ 90 h 164"/>
                        <a:gd name="T28" fmla="*/ 21 w 22"/>
                        <a:gd name="T29" fmla="*/ 97 h 164"/>
                        <a:gd name="T30" fmla="*/ 21 w 22"/>
                        <a:gd name="T31" fmla="*/ 103 h 164"/>
                        <a:gd name="T32" fmla="*/ 21 w 22"/>
                        <a:gd name="T33" fmla="*/ 111 h 164"/>
                        <a:gd name="T34" fmla="*/ 21 w 22"/>
                        <a:gd name="T35" fmla="*/ 118 h 164"/>
                        <a:gd name="T36" fmla="*/ 21 w 22"/>
                        <a:gd name="T37" fmla="*/ 125 h 164"/>
                        <a:gd name="T38" fmla="*/ 21 w 22"/>
                        <a:gd name="T39" fmla="*/ 132 h 164"/>
                        <a:gd name="T40" fmla="*/ 21 w 22"/>
                        <a:gd name="T41" fmla="*/ 139 h 164"/>
                        <a:gd name="T42" fmla="*/ 21 w 22"/>
                        <a:gd name="T43" fmla="*/ 146 h 164"/>
                        <a:gd name="T44" fmla="*/ 21 w 22"/>
                        <a:gd name="T45" fmla="*/ 153 h 164"/>
                        <a:gd name="T46" fmla="*/ 21 w 22"/>
                        <a:gd name="T47" fmla="*/ 160 h 164"/>
                        <a:gd name="T48" fmla="*/ 15 w 22"/>
                        <a:gd name="T49" fmla="*/ 159 h 164"/>
                        <a:gd name="T50" fmla="*/ 8 w 22"/>
                        <a:gd name="T51" fmla="*/ 154 h 164"/>
                        <a:gd name="T52" fmla="*/ 0 w 22"/>
                        <a:gd name="T53" fmla="*/ 149 h 164"/>
                        <a:gd name="T54" fmla="*/ 0 w 22"/>
                        <a:gd name="T55" fmla="*/ 141 h 164"/>
                        <a:gd name="T56" fmla="*/ 0 w 22"/>
                        <a:gd name="T57" fmla="*/ 134 h 164"/>
                        <a:gd name="T58" fmla="*/ 0 w 22"/>
                        <a:gd name="T59" fmla="*/ 128 h 164"/>
                        <a:gd name="T60" fmla="*/ 0 w 22"/>
                        <a:gd name="T61" fmla="*/ 120 h 164"/>
                        <a:gd name="T62" fmla="*/ 0 w 22"/>
                        <a:gd name="T63" fmla="*/ 113 h 164"/>
                        <a:gd name="T64" fmla="*/ 0 w 22"/>
                        <a:gd name="T65" fmla="*/ 106 h 164"/>
                        <a:gd name="T66" fmla="*/ 0 w 22"/>
                        <a:gd name="T67" fmla="*/ 99 h 164"/>
                        <a:gd name="T68" fmla="*/ 0 w 22"/>
                        <a:gd name="T69" fmla="*/ 92 h 164"/>
                        <a:gd name="T70" fmla="*/ 0 w 22"/>
                        <a:gd name="T71" fmla="*/ 84 h 164"/>
                        <a:gd name="T72" fmla="*/ 0 w 22"/>
                        <a:gd name="T73" fmla="*/ 77 h 164"/>
                        <a:gd name="T74" fmla="*/ 0 w 22"/>
                        <a:gd name="T75" fmla="*/ 71 h 164"/>
                        <a:gd name="T76" fmla="*/ 0 w 22"/>
                        <a:gd name="T77" fmla="*/ 64 h 164"/>
                        <a:gd name="T78" fmla="*/ 0 w 22"/>
                        <a:gd name="T79" fmla="*/ 57 h 164"/>
                        <a:gd name="T80" fmla="*/ 0 w 22"/>
                        <a:gd name="T81" fmla="*/ 50 h 164"/>
                        <a:gd name="T82" fmla="*/ 0 w 22"/>
                        <a:gd name="T83" fmla="*/ 43 h 164"/>
                        <a:gd name="T84" fmla="*/ 0 w 22"/>
                        <a:gd name="T85" fmla="*/ 36 h 164"/>
                        <a:gd name="T86" fmla="*/ 0 w 22"/>
                        <a:gd name="T87" fmla="*/ 30 h 164"/>
                        <a:gd name="T88" fmla="*/ 0 w 22"/>
                        <a:gd name="T89" fmla="*/ 23 h 164"/>
                        <a:gd name="T90" fmla="*/ 0 w 22"/>
                        <a:gd name="T91" fmla="*/ 16 h 164"/>
                        <a:gd name="T92" fmla="*/ 0 w 22"/>
                        <a:gd name="T93" fmla="*/ 9 h 164"/>
                        <a:gd name="T94" fmla="*/ 0 w 22"/>
                        <a:gd name="T95" fmla="*/ 3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
                        <a:gd name="T145" fmla="*/ 0 h 164"/>
                        <a:gd name="T146" fmla="*/ 22 w 22"/>
                        <a:gd name="T147" fmla="*/ 164 h 1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 h="164">
                          <a:moveTo>
                            <a:pt x="0" y="0"/>
                          </a:moveTo>
                          <a:lnTo>
                            <a:pt x="3" y="2"/>
                          </a:lnTo>
                          <a:lnTo>
                            <a:pt x="5" y="3"/>
                          </a:lnTo>
                          <a:lnTo>
                            <a:pt x="8" y="5"/>
                          </a:lnTo>
                          <a:lnTo>
                            <a:pt x="10" y="7"/>
                          </a:lnTo>
                          <a:lnTo>
                            <a:pt x="13" y="8"/>
                          </a:lnTo>
                          <a:lnTo>
                            <a:pt x="15" y="11"/>
                          </a:lnTo>
                          <a:lnTo>
                            <a:pt x="18" y="12"/>
                          </a:lnTo>
                          <a:lnTo>
                            <a:pt x="21" y="14"/>
                          </a:lnTo>
                          <a:lnTo>
                            <a:pt x="21" y="16"/>
                          </a:lnTo>
                          <a:lnTo>
                            <a:pt x="21" y="19"/>
                          </a:lnTo>
                          <a:lnTo>
                            <a:pt x="21" y="21"/>
                          </a:lnTo>
                          <a:lnTo>
                            <a:pt x="21" y="23"/>
                          </a:lnTo>
                          <a:lnTo>
                            <a:pt x="21" y="25"/>
                          </a:lnTo>
                          <a:lnTo>
                            <a:pt x="21" y="27"/>
                          </a:lnTo>
                          <a:lnTo>
                            <a:pt x="21" y="30"/>
                          </a:lnTo>
                          <a:lnTo>
                            <a:pt x="21" y="32"/>
                          </a:lnTo>
                          <a:lnTo>
                            <a:pt x="21" y="35"/>
                          </a:lnTo>
                          <a:lnTo>
                            <a:pt x="21" y="37"/>
                          </a:lnTo>
                          <a:lnTo>
                            <a:pt x="21" y="39"/>
                          </a:lnTo>
                          <a:lnTo>
                            <a:pt x="21" y="41"/>
                          </a:lnTo>
                          <a:lnTo>
                            <a:pt x="21" y="43"/>
                          </a:lnTo>
                          <a:lnTo>
                            <a:pt x="21" y="46"/>
                          </a:lnTo>
                          <a:lnTo>
                            <a:pt x="21" y="48"/>
                          </a:lnTo>
                          <a:lnTo>
                            <a:pt x="21" y="50"/>
                          </a:lnTo>
                          <a:lnTo>
                            <a:pt x="21" y="52"/>
                          </a:lnTo>
                          <a:lnTo>
                            <a:pt x="21" y="55"/>
                          </a:lnTo>
                          <a:lnTo>
                            <a:pt x="21" y="57"/>
                          </a:lnTo>
                          <a:lnTo>
                            <a:pt x="21" y="60"/>
                          </a:lnTo>
                          <a:lnTo>
                            <a:pt x="21" y="62"/>
                          </a:lnTo>
                          <a:lnTo>
                            <a:pt x="21" y="64"/>
                          </a:lnTo>
                          <a:lnTo>
                            <a:pt x="21" y="66"/>
                          </a:lnTo>
                          <a:lnTo>
                            <a:pt x="21" y="68"/>
                          </a:lnTo>
                          <a:lnTo>
                            <a:pt x="21" y="71"/>
                          </a:lnTo>
                          <a:lnTo>
                            <a:pt x="21" y="73"/>
                          </a:lnTo>
                          <a:lnTo>
                            <a:pt x="21" y="76"/>
                          </a:lnTo>
                          <a:lnTo>
                            <a:pt x="21" y="78"/>
                          </a:lnTo>
                          <a:lnTo>
                            <a:pt x="21" y="80"/>
                          </a:lnTo>
                          <a:lnTo>
                            <a:pt x="21" y="83"/>
                          </a:lnTo>
                          <a:lnTo>
                            <a:pt x="21" y="85"/>
                          </a:lnTo>
                          <a:lnTo>
                            <a:pt x="21" y="87"/>
                          </a:lnTo>
                          <a:lnTo>
                            <a:pt x="21" y="90"/>
                          </a:lnTo>
                          <a:lnTo>
                            <a:pt x="21" y="92"/>
                          </a:lnTo>
                          <a:lnTo>
                            <a:pt x="21" y="94"/>
                          </a:lnTo>
                          <a:lnTo>
                            <a:pt x="21" y="97"/>
                          </a:lnTo>
                          <a:lnTo>
                            <a:pt x="21" y="99"/>
                          </a:lnTo>
                          <a:lnTo>
                            <a:pt x="21" y="101"/>
                          </a:lnTo>
                          <a:lnTo>
                            <a:pt x="21" y="103"/>
                          </a:lnTo>
                          <a:lnTo>
                            <a:pt x="21" y="106"/>
                          </a:lnTo>
                          <a:lnTo>
                            <a:pt x="21" y="109"/>
                          </a:lnTo>
                          <a:lnTo>
                            <a:pt x="21" y="111"/>
                          </a:lnTo>
                          <a:lnTo>
                            <a:pt x="21" y="113"/>
                          </a:lnTo>
                          <a:lnTo>
                            <a:pt x="21" y="115"/>
                          </a:lnTo>
                          <a:lnTo>
                            <a:pt x="21" y="118"/>
                          </a:lnTo>
                          <a:lnTo>
                            <a:pt x="21" y="120"/>
                          </a:lnTo>
                          <a:lnTo>
                            <a:pt x="21" y="122"/>
                          </a:lnTo>
                          <a:lnTo>
                            <a:pt x="21" y="125"/>
                          </a:lnTo>
                          <a:lnTo>
                            <a:pt x="21" y="128"/>
                          </a:lnTo>
                          <a:lnTo>
                            <a:pt x="21" y="130"/>
                          </a:lnTo>
                          <a:lnTo>
                            <a:pt x="21" y="132"/>
                          </a:lnTo>
                          <a:lnTo>
                            <a:pt x="21" y="134"/>
                          </a:lnTo>
                          <a:lnTo>
                            <a:pt x="21" y="137"/>
                          </a:lnTo>
                          <a:lnTo>
                            <a:pt x="21" y="139"/>
                          </a:lnTo>
                          <a:lnTo>
                            <a:pt x="21" y="141"/>
                          </a:lnTo>
                          <a:lnTo>
                            <a:pt x="21" y="144"/>
                          </a:lnTo>
                          <a:lnTo>
                            <a:pt x="21" y="146"/>
                          </a:lnTo>
                          <a:lnTo>
                            <a:pt x="21" y="149"/>
                          </a:lnTo>
                          <a:lnTo>
                            <a:pt x="21" y="151"/>
                          </a:lnTo>
                          <a:lnTo>
                            <a:pt x="21" y="153"/>
                          </a:lnTo>
                          <a:lnTo>
                            <a:pt x="21" y="156"/>
                          </a:lnTo>
                          <a:lnTo>
                            <a:pt x="21" y="158"/>
                          </a:lnTo>
                          <a:lnTo>
                            <a:pt x="21" y="160"/>
                          </a:lnTo>
                          <a:lnTo>
                            <a:pt x="21" y="163"/>
                          </a:lnTo>
                          <a:lnTo>
                            <a:pt x="18" y="161"/>
                          </a:lnTo>
                          <a:lnTo>
                            <a:pt x="15" y="159"/>
                          </a:lnTo>
                          <a:lnTo>
                            <a:pt x="13" y="158"/>
                          </a:lnTo>
                          <a:lnTo>
                            <a:pt x="10" y="156"/>
                          </a:lnTo>
                          <a:lnTo>
                            <a:pt x="8" y="154"/>
                          </a:lnTo>
                          <a:lnTo>
                            <a:pt x="5" y="152"/>
                          </a:lnTo>
                          <a:lnTo>
                            <a:pt x="3" y="150"/>
                          </a:lnTo>
                          <a:lnTo>
                            <a:pt x="0" y="149"/>
                          </a:lnTo>
                          <a:lnTo>
                            <a:pt x="0" y="146"/>
                          </a:lnTo>
                          <a:lnTo>
                            <a:pt x="0" y="144"/>
                          </a:lnTo>
                          <a:lnTo>
                            <a:pt x="0" y="141"/>
                          </a:lnTo>
                          <a:lnTo>
                            <a:pt x="0" y="139"/>
                          </a:lnTo>
                          <a:lnTo>
                            <a:pt x="0" y="137"/>
                          </a:lnTo>
                          <a:lnTo>
                            <a:pt x="0" y="134"/>
                          </a:lnTo>
                          <a:lnTo>
                            <a:pt x="0" y="132"/>
                          </a:lnTo>
                          <a:lnTo>
                            <a:pt x="0" y="130"/>
                          </a:lnTo>
                          <a:lnTo>
                            <a:pt x="0" y="128"/>
                          </a:lnTo>
                          <a:lnTo>
                            <a:pt x="0" y="125"/>
                          </a:lnTo>
                          <a:lnTo>
                            <a:pt x="0" y="122"/>
                          </a:lnTo>
                          <a:lnTo>
                            <a:pt x="0" y="120"/>
                          </a:lnTo>
                          <a:lnTo>
                            <a:pt x="0" y="118"/>
                          </a:lnTo>
                          <a:lnTo>
                            <a:pt x="0" y="115"/>
                          </a:lnTo>
                          <a:lnTo>
                            <a:pt x="0" y="113"/>
                          </a:lnTo>
                          <a:lnTo>
                            <a:pt x="0" y="111"/>
                          </a:lnTo>
                          <a:lnTo>
                            <a:pt x="0" y="108"/>
                          </a:lnTo>
                          <a:lnTo>
                            <a:pt x="0" y="106"/>
                          </a:lnTo>
                          <a:lnTo>
                            <a:pt x="0" y="103"/>
                          </a:lnTo>
                          <a:lnTo>
                            <a:pt x="0" y="101"/>
                          </a:lnTo>
                          <a:lnTo>
                            <a:pt x="0" y="99"/>
                          </a:lnTo>
                          <a:lnTo>
                            <a:pt x="0" y="97"/>
                          </a:lnTo>
                          <a:lnTo>
                            <a:pt x="0" y="94"/>
                          </a:lnTo>
                          <a:lnTo>
                            <a:pt x="0" y="92"/>
                          </a:lnTo>
                          <a:lnTo>
                            <a:pt x="0" y="90"/>
                          </a:lnTo>
                          <a:lnTo>
                            <a:pt x="0" y="87"/>
                          </a:lnTo>
                          <a:lnTo>
                            <a:pt x="0" y="84"/>
                          </a:lnTo>
                          <a:lnTo>
                            <a:pt x="0" y="82"/>
                          </a:lnTo>
                          <a:lnTo>
                            <a:pt x="0" y="80"/>
                          </a:lnTo>
                          <a:lnTo>
                            <a:pt x="0" y="77"/>
                          </a:lnTo>
                          <a:lnTo>
                            <a:pt x="0" y="75"/>
                          </a:lnTo>
                          <a:lnTo>
                            <a:pt x="0" y="73"/>
                          </a:lnTo>
                          <a:lnTo>
                            <a:pt x="0" y="71"/>
                          </a:lnTo>
                          <a:lnTo>
                            <a:pt x="0" y="68"/>
                          </a:lnTo>
                          <a:lnTo>
                            <a:pt x="0" y="66"/>
                          </a:lnTo>
                          <a:lnTo>
                            <a:pt x="0" y="64"/>
                          </a:lnTo>
                          <a:lnTo>
                            <a:pt x="0" y="62"/>
                          </a:lnTo>
                          <a:lnTo>
                            <a:pt x="0" y="59"/>
                          </a:lnTo>
                          <a:lnTo>
                            <a:pt x="0" y="57"/>
                          </a:lnTo>
                          <a:lnTo>
                            <a:pt x="0" y="54"/>
                          </a:lnTo>
                          <a:lnTo>
                            <a:pt x="0" y="52"/>
                          </a:lnTo>
                          <a:lnTo>
                            <a:pt x="0" y="50"/>
                          </a:lnTo>
                          <a:lnTo>
                            <a:pt x="0" y="48"/>
                          </a:lnTo>
                          <a:lnTo>
                            <a:pt x="0" y="46"/>
                          </a:lnTo>
                          <a:lnTo>
                            <a:pt x="0" y="43"/>
                          </a:lnTo>
                          <a:lnTo>
                            <a:pt x="0" y="41"/>
                          </a:lnTo>
                          <a:lnTo>
                            <a:pt x="0" y="39"/>
                          </a:lnTo>
                          <a:lnTo>
                            <a:pt x="0" y="36"/>
                          </a:lnTo>
                          <a:lnTo>
                            <a:pt x="0" y="34"/>
                          </a:lnTo>
                          <a:lnTo>
                            <a:pt x="0" y="32"/>
                          </a:lnTo>
                          <a:lnTo>
                            <a:pt x="0" y="30"/>
                          </a:lnTo>
                          <a:lnTo>
                            <a:pt x="0" y="27"/>
                          </a:lnTo>
                          <a:lnTo>
                            <a:pt x="0" y="25"/>
                          </a:lnTo>
                          <a:lnTo>
                            <a:pt x="0" y="23"/>
                          </a:lnTo>
                          <a:lnTo>
                            <a:pt x="0" y="21"/>
                          </a:lnTo>
                          <a:lnTo>
                            <a:pt x="0" y="18"/>
                          </a:lnTo>
                          <a:lnTo>
                            <a:pt x="0" y="16"/>
                          </a:lnTo>
                          <a:lnTo>
                            <a:pt x="0" y="14"/>
                          </a:lnTo>
                          <a:lnTo>
                            <a:pt x="0" y="11"/>
                          </a:lnTo>
                          <a:lnTo>
                            <a:pt x="0" y="9"/>
                          </a:lnTo>
                          <a:lnTo>
                            <a:pt x="0" y="7"/>
                          </a:lnTo>
                          <a:lnTo>
                            <a:pt x="0" y="5"/>
                          </a:lnTo>
                          <a:lnTo>
                            <a:pt x="0" y="3"/>
                          </a:lnTo>
                          <a:lnTo>
                            <a:pt x="0"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grpSp>
            </p:grpSp>
            <p:sp>
              <p:nvSpPr>
                <p:cNvPr id="127" name="Rectangle 299"/>
                <p:cNvSpPr/>
                <p:nvPr/>
              </p:nvSpPr>
              <p:spPr bwMode="gray">
                <a:xfrm>
                  <a:off x="356108" y="3594885"/>
                  <a:ext cx="137160" cy="297180"/>
                </a:xfrm>
                <a:prstGeom prst="rect">
                  <a:avLst/>
                </a:prstGeom>
                <a:noFill/>
                <a:ln w="6350" algn="ctr">
                  <a:noFill/>
                  <a:miter lim="800000"/>
                  <a:headEnd/>
                  <a:tailEnd/>
                </a:ln>
              </p:spPr>
              <p:txBody>
                <a:bodyPr lIns="90000" tIns="72000" rIns="90000" bIns="72000" rtlCol="0" anchor="ctr"/>
                <a:lstStyle/>
                <a:p>
                  <a:pPr algn="ctr" defTabSz="685617" fontAlgn="base">
                    <a:spcBef>
                      <a:spcPct val="50000"/>
                    </a:spcBef>
                    <a:spcAft>
                      <a:spcPct val="0"/>
                    </a:spcAft>
                    <a:buClr>
                      <a:srgbClr val="F0AB00"/>
                    </a:buClr>
                    <a:buSzPct val="80000"/>
                    <a:defRPr/>
                  </a:pPr>
                  <a:endParaRPr lang="ko-KR" altLang="en-US" sz="1300" kern="0" dirty="0">
                    <a:solidFill>
                      <a:srgbClr val="000000"/>
                    </a:solidFill>
                    <a:latin typeface="나눔고딕"/>
                    <a:ea typeface="나눔고딕"/>
                    <a:cs typeface="나눔고딕"/>
                  </a:endParaRPr>
                </a:p>
              </p:txBody>
            </p:sp>
          </p:grpSp>
          <p:grpSp>
            <p:nvGrpSpPr>
              <p:cNvPr id="114" name="Group 309"/>
              <p:cNvGrpSpPr/>
              <p:nvPr/>
            </p:nvGrpSpPr>
            <p:grpSpPr>
              <a:xfrm>
                <a:off x="7090250" y="2534463"/>
                <a:ext cx="281053" cy="271912"/>
                <a:chOff x="269360" y="3593193"/>
                <a:chExt cx="310669" cy="300564"/>
              </a:xfrm>
            </p:grpSpPr>
            <p:grpSp>
              <p:nvGrpSpPr>
                <p:cNvPr id="115" name="Group 116"/>
                <p:cNvGrpSpPr>
                  <a:grpSpLocks/>
                </p:cNvGrpSpPr>
                <p:nvPr/>
              </p:nvGrpSpPr>
              <p:grpSpPr bwMode="auto">
                <a:xfrm>
                  <a:off x="269360" y="3593193"/>
                  <a:ext cx="310669" cy="300564"/>
                  <a:chOff x="2131" y="2065"/>
                  <a:chExt cx="355" cy="392"/>
                </a:xfrm>
              </p:grpSpPr>
              <p:sp>
                <p:nvSpPr>
                  <p:cNvPr id="117" name="Freeform 117"/>
                  <p:cNvSpPr>
                    <a:spLocks/>
                  </p:cNvSpPr>
                  <p:nvPr/>
                </p:nvSpPr>
                <p:spPr bwMode="auto">
                  <a:xfrm>
                    <a:off x="2131" y="2171"/>
                    <a:ext cx="178" cy="286"/>
                  </a:xfrm>
                  <a:custGeom>
                    <a:avLst/>
                    <a:gdLst>
                      <a:gd name="T0" fmla="*/ 177 w 178"/>
                      <a:gd name="T1" fmla="*/ 108 h 286"/>
                      <a:gd name="T2" fmla="*/ 175 w 178"/>
                      <a:gd name="T3" fmla="*/ 285 h 286"/>
                      <a:gd name="T4" fmla="*/ 0 w 178"/>
                      <a:gd name="T5" fmla="*/ 177 h 286"/>
                      <a:gd name="T6" fmla="*/ 2 w 178"/>
                      <a:gd name="T7" fmla="*/ 0 h 286"/>
                      <a:gd name="T8" fmla="*/ 177 w 178"/>
                      <a:gd name="T9" fmla="*/ 108 h 286"/>
                      <a:gd name="T10" fmla="*/ 0 60000 65536"/>
                      <a:gd name="T11" fmla="*/ 0 60000 65536"/>
                      <a:gd name="T12" fmla="*/ 0 60000 65536"/>
                      <a:gd name="T13" fmla="*/ 0 60000 65536"/>
                      <a:gd name="T14" fmla="*/ 0 60000 65536"/>
                      <a:gd name="T15" fmla="*/ 0 w 178"/>
                      <a:gd name="T16" fmla="*/ 0 h 286"/>
                      <a:gd name="T17" fmla="*/ 178 w 178"/>
                      <a:gd name="T18" fmla="*/ 286 h 286"/>
                    </a:gdLst>
                    <a:ahLst/>
                    <a:cxnLst>
                      <a:cxn ang="T10">
                        <a:pos x="T0" y="T1"/>
                      </a:cxn>
                      <a:cxn ang="T11">
                        <a:pos x="T2" y="T3"/>
                      </a:cxn>
                      <a:cxn ang="T12">
                        <a:pos x="T4" y="T5"/>
                      </a:cxn>
                      <a:cxn ang="T13">
                        <a:pos x="T6" y="T7"/>
                      </a:cxn>
                      <a:cxn ang="T14">
                        <a:pos x="T8" y="T9"/>
                      </a:cxn>
                    </a:cxnLst>
                    <a:rect l="T15" t="T16" r="T17" b="T18"/>
                    <a:pathLst>
                      <a:path w="178" h="286">
                        <a:moveTo>
                          <a:pt x="177" y="108"/>
                        </a:moveTo>
                        <a:lnTo>
                          <a:pt x="175" y="285"/>
                        </a:lnTo>
                        <a:lnTo>
                          <a:pt x="0" y="177"/>
                        </a:lnTo>
                        <a:lnTo>
                          <a:pt x="2" y="0"/>
                        </a:lnTo>
                        <a:lnTo>
                          <a:pt x="177" y="108"/>
                        </a:lnTo>
                      </a:path>
                    </a:pathLst>
                  </a:custGeom>
                  <a:solidFill>
                    <a:srgbClr val="C1CE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18" name="Freeform 118"/>
                  <p:cNvSpPr>
                    <a:spLocks/>
                  </p:cNvSpPr>
                  <p:nvPr/>
                </p:nvSpPr>
                <p:spPr bwMode="auto">
                  <a:xfrm>
                    <a:off x="2308" y="2171"/>
                    <a:ext cx="178" cy="286"/>
                  </a:xfrm>
                  <a:custGeom>
                    <a:avLst/>
                    <a:gdLst>
                      <a:gd name="T0" fmla="*/ 177 w 178"/>
                      <a:gd name="T1" fmla="*/ 0 h 286"/>
                      <a:gd name="T2" fmla="*/ 175 w 178"/>
                      <a:gd name="T3" fmla="*/ 177 h 286"/>
                      <a:gd name="T4" fmla="*/ 0 w 178"/>
                      <a:gd name="T5" fmla="*/ 285 h 286"/>
                      <a:gd name="T6" fmla="*/ 2 w 178"/>
                      <a:gd name="T7" fmla="*/ 108 h 286"/>
                      <a:gd name="T8" fmla="*/ 177 w 178"/>
                      <a:gd name="T9" fmla="*/ 0 h 286"/>
                      <a:gd name="T10" fmla="*/ 0 60000 65536"/>
                      <a:gd name="T11" fmla="*/ 0 60000 65536"/>
                      <a:gd name="T12" fmla="*/ 0 60000 65536"/>
                      <a:gd name="T13" fmla="*/ 0 60000 65536"/>
                      <a:gd name="T14" fmla="*/ 0 60000 65536"/>
                      <a:gd name="T15" fmla="*/ 0 w 178"/>
                      <a:gd name="T16" fmla="*/ 0 h 286"/>
                      <a:gd name="T17" fmla="*/ 178 w 178"/>
                      <a:gd name="T18" fmla="*/ 286 h 286"/>
                    </a:gdLst>
                    <a:ahLst/>
                    <a:cxnLst>
                      <a:cxn ang="T10">
                        <a:pos x="T0" y="T1"/>
                      </a:cxn>
                      <a:cxn ang="T11">
                        <a:pos x="T2" y="T3"/>
                      </a:cxn>
                      <a:cxn ang="T12">
                        <a:pos x="T4" y="T5"/>
                      </a:cxn>
                      <a:cxn ang="T13">
                        <a:pos x="T6" y="T7"/>
                      </a:cxn>
                      <a:cxn ang="T14">
                        <a:pos x="T8" y="T9"/>
                      </a:cxn>
                    </a:cxnLst>
                    <a:rect l="T15" t="T16" r="T17" b="T18"/>
                    <a:pathLst>
                      <a:path w="178" h="286">
                        <a:moveTo>
                          <a:pt x="177" y="0"/>
                        </a:moveTo>
                        <a:lnTo>
                          <a:pt x="175" y="177"/>
                        </a:lnTo>
                        <a:lnTo>
                          <a:pt x="0" y="285"/>
                        </a:lnTo>
                        <a:lnTo>
                          <a:pt x="2" y="108"/>
                        </a:lnTo>
                        <a:lnTo>
                          <a:pt x="177" y="0"/>
                        </a:lnTo>
                      </a:path>
                    </a:pathLst>
                  </a:custGeom>
                  <a:solidFill>
                    <a:srgbClr val="618FFD"/>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19" name="Freeform 119"/>
                  <p:cNvSpPr>
                    <a:spLocks/>
                  </p:cNvSpPr>
                  <p:nvPr/>
                </p:nvSpPr>
                <p:spPr bwMode="auto">
                  <a:xfrm>
                    <a:off x="2135" y="2065"/>
                    <a:ext cx="351" cy="215"/>
                  </a:xfrm>
                  <a:custGeom>
                    <a:avLst/>
                    <a:gdLst>
                      <a:gd name="T0" fmla="*/ 0 w 351"/>
                      <a:gd name="T1" fmla="*/ 107 h 215"/>
                      <a:gd name="T2" fmla="*/ 175 w 351"/>
                      <a:gd name="T3" fmla="*/ 0 h 215"/>
                      <a:gd name="T4" fmla="*/ 350 w 351"/>
                      <a:gd name="T5" fmla="*/ 107 h 215"/>
                      <a:gd name="T6" fmla="*/ 175 w 351"/>
                      <a:gd name="T7" fmla="*/ 214 h 215"/>
                      <a:gd name="T8" fmla="*/ 0 w 351"/>
                      <a:gd name="T9" fmla="*/ 107 h 215"/>
                      <a:gd name="T10" fmla="*/ 0 60000 65536"/>
                      <a:gd name="T11" fmla="*/ 0 60000 65536"/>
                      <a:gd name="T12" fmla="*/ 0 60000 65536"/>
                      <a:gd name="T13" fmla="*/ 0 60000 65536"/>
                      <a:gd name="T14" fmla="*/ 0 60000 65536"/>
                      <a:gd name="T15" fmla="*/ 0 w 351"/>
                      <a:gd name="T16" fmla="*/ 0 h 215"/>
                      <a:gd name="T17" fmla="*/ 351 w 351"/>
                      <a:gd name="T18" fmla="*/ 215 h 215"/>
                    </a:gdLst>
                    <a:ahLst/>
                    <a:cxnLst>
                      <a:cxn ang="T10">
                        <a:pos x="T0" y="T1"/>
                      </a:cxn>
                      <a:cxn ang="T11">
                        <a:pos x="T2" y="T3"/>
                      </a:cxn>
                      <a:cxn ang="T12">
                        <a:pos x="T4" y="T5"/>
                      </a:cxn>
                      <a:cxn ang="T13">
                        <a:pos x="T6" y="T7"/>
                      </a:cxn>
                      <a:cxn ang="T14">
                        <a:pos x="T8" y="T9"/>
                      </a:cxn>
                    </a:cxnLst>
                    <a:rect l="T15" t="T16" r="T17" b="T18"/>
                    <a:pathLst>
                      <a:path w="351" h="215">
                        <a:moveTo>
                          <a:pt x="0" y="107"/>
                        </a:moveTo>
                        <a:lnTo>
                          <a:pt x="175" y="0"/>
                        </a:lnTo>
                        <a:lnTo>
                          <a:pt x="350" y="107"/>
                        </a:lnTo>
                        <a:lnTo>
                          <a:pt x="175" y="214"/>
                        </a:lnTo>
                        <a:lnTo>
                          <a:pt x="0" y="107"/>
                        </a:lnTo>
                      </a:path>
                    </a:pathLst>
                  </a:custGeom>
                  <a:solidFill>
                    <a:srgbClr val="A2C1FE"/>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grpSp>
                <p:nvGrpSpPr>
                  <p:cNvPr id="120" name="Group 120"/>
                  <p:cNvGrpSpPr>
                    <a:grpSpLocks/>
                  </p:cNvGrpSpPr>
                  <p:nvPr/>
                </p:nvGrpSpPr>
                <p:grpSpPr bwMode="auto">
                  <a:xfrm>
                    <a:off x="2141" y="2195"/>
                    <a:ext cx="159" cy="244"/>
                    <a:chOff x="2141" y="2195"/>
                    <a:chExt cx="159" cy="244"/>
                  </a:xfrm>
                </p:grpSpPr>
                <p:sp>
                  <p:nvSpPr>
                    <p:cNvPr id="121" name="Freeform 121"/>
                    <p:cNvSpPr>
                      <a:spLocks/>
                    </p:cNvSpPr>
                    <p:nvPr/>
                  </p:nvSpPr>
                  <p:spPr bwMode="auto">
                    <a:xfrm>
                      <a:off x="2141" y="2195"/>
                      <a:ext cx="25" cy="159"/>
                    </a:xfrm>
                    <a:custGeom>
                      <a:avLst/>
                      <a:gdLst>
                        <a:gd name="T0" fmla="*/ 7 w 25"/>
                        <a:gd name="T1" fmla="*/ 2 h 159"/>
                        <a:gd name="T2" fmla="*/ 12 w 25"/>
                        <a:gd name="T3" fmla="*/ 5 h 159"/>
                        <a:gd name="T4" fmla="*/ 17 w 25"/>
                        <a:gd name="T5" fmla="*/ 8 h 159"/>
                        <a:gd name="T6" fmla="*/ 22 w 25"/>
                        <a:gd name="T7" fmla="*/ 11 h 159"/>
                        <a:gd name="T8" fmla="*/ 24 w 25"/>
                        <a:gd name="T9" fmla="*/ 17 h 159"/>
                        <a:gd name="T10" fmla="*/ 24 w 25"/>
                        <a:gd name="T11" fmla="*/ 27 h 159"/>
                        <a:gd name="T12" fmla="*/ 24 w 25"/>
                        <a:gd name="T13" fmla="*/ 35 h 159"/>
                        <a:gd name="T14" fmla="*/ 24 w 25"/>
                        <a:gd name="T15" fmla="*/ 44 h 159"/>
                        <a:gd name="T16" fmla="*/ 24 w 25"/>
                        <a:gd name="T17" fmla="*/ 51 h 159"/>
                        <a:gd name="T18" fmla="*/ 24 w 25"/>
                        <a:gd name="T19" fmla="*/ 55 h 159"/>
                        <a:gd name="T20" fmla="*/ 23 w 25"/>
                        <a:gd name="T21" fmla="*/ 60 h 159"/>
                        <a:gd name="T22" fmla="*/ 23 w 25"/>
                        <a:gd name="T23" fmla="*/ 64 h 159"/>
                        <a:gd name="T24" fmla="*/ 23 w 25"/>
                        <a:gd name="T25" fmla="*/ 68 h 159"/>
                        <a:gd name="T26" fmla="*/ 23 w 25"/>
                        <a:gd name="T27" fmla="*/ 73 h 159"/>
                        <a:gd name="T28" fmla="*/ 22 w 25"/>
                        <a:gd name="T29" fmla="*/ 78 h 159"/>
                        <a:gd name="T30" fmla="*/ 22 w 25"/>
                        <a:gd name="T31" fmla="*/ 82 h 159"/>
                        <a:gd name="T32" fmla="*/ 22 w 25"/>
                        <a:gd name="T33" fmla="*/ 87 h 159"/>
                        <a:gd name="T34" fmla="*/ 22 w 25"/>
                        <a:gd name="T35" fmla="*/ 91 h 159"/>
                        <a:gd name="T36" fmla="*/ 22 w 25"/>
                        <a:gd name="T37" fmla="*/ 95 h 159"/>
                        <a:gd name="T38" fmla="*/ 22 w 25"/>
                        <a:gd name="T39" fmla="*/ 100 h 159"/>
                        <a:gd name="T40" fmla="*/ 22 w 25"/>
                        <a:gd name="T41" fmla="*/ 105 h 159"/>
                        <a:gd name="T42" fmla="*/ 22 w 25"/>
                        <a:gd name="T43" fmla="*/ 109 h 159"/>
                        <a:gd name="T44" fmla="*/ 22 w 25"/>
                        <a:gd name="T45" fmla="*/ 114 h 159"/>
                        <a:gd name="T46" fmla="*/ 22 w 25"/>
                        <a:gd name="T47" fmla="*/ 119 h 159"/>
                        <a:gd name="T48" fmla="*/ 22 w 25"/>
                        <a:gd name="T49" fmla="*/ 123 h 159"/>
                        <a:gd name="T50" fmla="*/ 22 w 25"/>
                        <a:gd name="T51" fmla="*/ 128 h 159"/>
                        <a:gd name="T52" fmla="*/ 22 w 25"/>
                        <a:gd name="T53" fmla="*/ 133 h 159"/>
                        <a:gd name="T54" fmla="*/ 21 w 25"/>
                        <a:gd name="T55" fmla="*/ 137 h 159"/>
                        <a:gd name="T56" fmla="*/ 21 w 25"/>
                        <a:gd name="T57" fmla="*/ 142 h 159"/>
                        <a:gd name="T58" fmla="*/ 21 w 25"/>
                        <a:gd name="T59" fmla="*/ 146 h 159"/>
                        <a:gd name="T60" fmla="*/ 21 w 25"/>
                        <a:gd name="T61" fmla="*/ 151 h 159"/>
                        <a:gd name="T62" fmla="*/ 21 w 25"/>
                        <a:gd name="T63" fmla="*/ 156 h 159"/>
                        <a:gd name="T64" fmla="*/ 18 w 25"/>
                        <a:gd name="T65" fmla="*/ 156 h 159"/>
                        <a:gd name="T66" fmla="*/ 13 w 25"/>
                        <a:gd name="T67" fmla="*/ 153 h 159"/>
                        <a:gd name="T68" fmla="*/ 8 w 25"/>
                        <a:gd name="T69" fmla="*/ 150 h 159"/>
                        <a:gd name="T70" fmla="*/ 3 w 25"/>
                        <a:gd name="T71" fmla="*/ 146 h 159"/>
                        <a:gd name="T72" fmla="*/ 0 w 25"/>
                        <a:gd name="T73" fmla="*/ 142 h 159"/>
                        <a:gd name="T74" fmla="*/ 0 w 25"/>
                        <a:gd name="T75" fmla="*/ 138 h 159"/>
                        <a:gd name="T76" fmla="*/ 1 w 25"/>
                        <a:gd name="T77" fmla="*/ 133 h 159"/>
                        <a:gd name="T78" fmla="*/ 1 w 25"/>
                        <a:gd name="T79" fmla="*/ 128 h 159"/>
                        <a:gd name="T80" fmla="*/ 2 w 25"/>
                        <a:gd name="T81" fmla="*/ 123 h 159"/>
                        <a:gd name="T82" fmla="*/ 2 w 25"/>
                        <a:gd name="T83" fmla="*/ 119 h 159"/>
                        <a:gd name="T84" fmla="*/ 2 w 25"/>
                        <a:gd name="T85" fmla="*/ 114 h 159"/>
                        <a:gd name="T86" fmla="*/ 2 w 25"/>
                        <a:gd name="T87" fmla="*/ 110 h 159"/>
                        <a:gd name="T88" fmla="*/ 2 w 25"/>
                        <a:gd name="T89" fmla="*/ 105 h 159"/>
                        <a:gd name="T90" fmla="*/ 2 w 25"/>
                        <a:gd name="T91" fmla="*/ 101 h 159"/>
                        <a:gd name="T92" fmla="*/ 2 w 25"/>
                        <a:gd name="T93" fmla="*/ 96 h 159"/>
                        <a:gd name="T94" fmla="*/ 2 w 25"/>
                        <a:gd name="T95" fmla="*/ 91 h 159"/>
                        <a:gd name="T96" fmla="*/ 2 w 25"/>
                        <a:gd name="T97" fmla="*/ 87 h 159"/>
                        <a:gd name="T98" fmla="*/ 2 w 25"/>
                        <a:gd name="T99" fmla="*/ 82 h 159"/>
                        <a:gd name="T100" fmla="*/ 2 w 25"/>
                        <a:gd name="T101" fmla="*/ 78 h 159"/>
                        <a:gd name="T102" fmla="*/ 3 w 25"/>
                        <a:gd name="T103" fmla="*/ 73 h 159"/>
                        <a:gd name="T104" fmla="*/ 3 w 25"/>
                        <a:gd name="T105" fmla="*/ 66 h 159"/>
                        <a:gd name="T106" fmla="*/ 3 w 25"/>
                        <a:gd name="T107" fmla="*/ 57 h 159"/>
                        <a:gd name="T108" fmla="*/ 4 w 25"/>
                        <a:gd name="T109" fmla="*/ 49 h 159"/>
                        <a:gd name="T110" fmla="*/ 4 w 25"/>
                        <a:gd name="T111" fmla="*/ 40 h 159"/>
                        <a:gd name="T112" fmla="*/ 4 w 25"/>
                        <a:gd name="T113" fmla="*/ 31 h 159"/>
                        <a:gd name="T114" fmla="*/ 4 w 25"/>
                        <a:gd name="T115" fmla="*/ 22 h 159"/>
                        <a:gd name="T116" fmla="*/ 5 w 25"/>
                        <a:gd name="T117" fmla="*/ 13 h 159"/>
                        <a:gd name="T118" fmla="*/ 5 w 25"/>
                        <a:gd name="T119" fmla="*/ 4 h 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
                        <a:gd name="T181" fmla="*/ 0 h 159"/>
                        <a:gd name="T182" fmla="*/ 25 w 25"/>
                        <a:gd name="T183" fmla="*/ 159 h 1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 h="159">
                          <a:moveTo>
                            <a:pt x="5" y="0"/>
                          </a:moveTo>
                          <a:lnTo>
                            <a:pt x="7" y="2"/>
                          </a:lnTo>
                          <a:lnTo>
                            <a:pt x="10" y="3"/>
                          </a:lnTo>
                          <a:lnTo>
                            <a:pt x="12" y="5"/>
                          </a:lnTo>
                          <a:lnTo>
                            <a:pt x="14" y="6"/>
                          </a:lnTo>
                          <a:lnTo>
                            <a:pt x="17" y="8"/>
                          </a:lnTo>
                          <a:lnTo>
                            <a:pt x="19" y="10"/>
                          </a:lnTo>
                          <a:lnTo>
                            <a:pt x="22" y="11"/>
                          </a:lnTo>
                          <a:lnTo>
                            <a:pt x="24" y="13"/>
                          </a:lnTo>
                          <a:lnTo>
                            <a:pt x="24" y="17"/>
                          </a:lnTo>
                          <a:lnTo>
                            <a:pt x="24" y="22"/>
                          </a:lnTo>
                          <a:lnTo>
                            <a:pt x="24" y="27"/>
                          </a:lnTo>
                          <a:lnTo>
                            <a:pt x="24" y="31"/>
                          </a:lnTo>
                          <a:lnTo>
                            <a:pt x="24" y="35"/>
                          </a:lnTo>
                          <a:lnTo>
                            <a:pt x="24" y="40"/>
                          </a:lnTo>
                          <a:lnTo>
                            <a:pt x="24" y="44"/>
                          </a:lnTo>
                          <a:lnTo>
                            <a:pt x="24" y="49"/>
                          </a:lnTo>
                          <a:lnTo>
                            <a:pt x="24" y="51"/>
                          </a:lnTo>
                          <a:lnTo>
                            <a:pt x="24" y="53"/>
                          </a:lnTo>
                          <a:lnTo>
                            <a:pt x="24" y="55"/>
                          </a:lnTo>
                          <a:lnTo>
                            <a:pt x="23" y="57"/>
                          </a:lnTo>
                          <a:lnTo>
                            <a:pt x="23" y="60"/>
                          </a:lnTo>
                          <a:lnTo>
                            <a:pt x="23" y="62"/>
                          </a:lnTo>
                          <a:lnTo>
                            <a:pt x="23" y="64"/>
                          </a:lnTo>
                          <a:lnTo>
                            <a:pt x="23" y="66"/>
                          </a:lnTo>
                          <a:lnTo>
                            <a:pt x="23" y="68"/>
                          </a:lnTo>
                          <a:lnTo>
                            <a:pt x="23" y="71"/>
                          </a:lnTo>
                          <a:lnTo>
                            <a:pt x="23" y="73"/>
                          </a:lnTo>
                          <a:lnTo>
                            <a:pt x="22" y="75"/>
                          </a:lnTo>
                          <a:lnTo>
                            <a:pt x="22" y="78"/>
                          </a:lnTo>
                          <a:lnTo>
                            <a:pt x="22" y="80"/>
                          </a:lnTo>
                          <a:lnTo>
                            <a:pt x="22" y="82"/>
                          </a:lnTo>
                          <a:lnTo>
                            <a:pt x="22" y="84"/>
                          </a:lnTo>
                          <a:lnTo>
                            <a:pt x="22" y="87"/>
                          </a:lnTo>
                          <a:lnTo>
                            <a:pt x="22" y="89"/>
                          </a:lnTo>
                          <a:lnTo>
                            <a:pt x="22" y="91"/>
                          </a:lnTo>
                          <a:lnTo>
                            <a:pt x="22" y="93"/>
                          </a:lnTo>
                          <a:lnTo>
                            <a:pt x="22" y="95"/>
                          </a:lnTo>
                          <a:lnTo>
                            <a:pt x="22" y="98"/>
                          </a:lnTo>
                          <a:lnTo>
                            <a:pt x="22" y="100"/>
                          </a:lnTo>
                          <a:lnTo>
                            <a:pt x="22" y="103"/>
                          </a:lnTo>
                          <a:lnTo>
                            <a:pt x="22" y="105"/>
                          </a:lnTo>
                          <a:lnTo>
                            <a:pt x="22" y="107"/>
                          </a:lnTo>
                          <a:lnTo>
                            <a:pt x="22" y="109"/>
                          </a:lnTo>
                          <a:lnTo>
                            <a:pt x="22" y="112"/>
                          </a:lnTo>
                          <a:lnTo>
                            <a:pt x="22" y="114"/>
                          </a:lnTo>
                          <a:lnTo>
                            <a:pt x="22" y="117"/>
                          </a:lnTo>
                          <a:lnTo>
                            <a:pt x="22" y="119"/>
                          </a:lnTo>
                          <a:lnTo>
                            <a:pt x="22" y="121"/>
                          </a:lnTo>
                          <a:lnTo>
                            <a:pt x="22" y="123"/>
                          </a:lnTo>
                          <a:lnTo>
                            <a:pt x="22" y="125"/>
                          </a:lnTo>
                          <a:lnTo>
                            <a:pt x="22" y="128"/>
                          </a:lnTo>
                          <a:lnTo>
                            <a:pt x="22" y="130"/>
                          </a:lnTo>
                          <a:lnTo>
                            <a:pt x="22" y="133"/>
                          </a:lnTo>
                          <a:lnTo>
                            <a:pt x="22" y="135"/>
                          </a:lnTo>
                          <a:lnTo>
                            <a:pt x="21" y="137"/>
                          </a:lnTo>
                          <a:lnTo>
                            <a:pt x="21" y="139"/>
                          </a:lnTo>
                          <a:lnTo>
                            <a:pt x="21" y="142"/>
                          </a:lnTo>
                          <a:lnTo>
                            <a:pt x="21" y="144"/>
                          </a:lnTo>
                          <a:lnTo>
                            <a:pt x="21" y="146"/>
                          </a:lnTo>
                          <a:lnTo>
                            <a:pt x="21" y="149"/>
                          </a:lnTo>
                          <a:lnTo>
                            <a:pt x="21" y="151"/>
                          </a:lnTo>
                          <a:lnTo>
                            <a:pt x="21" y="153"/>
                          </a:lnTo>
                          <a:lnTo>
                            <a:pt x="21" y="156"/>
                          </a:lnTo>
                          <a:lnTo>
                            <a:pt x="21" y="158"/>
                          </a:lnTo>
                          <a:lnTo>
                            <a:pt x="18" y="156"/>
                          </a:lnTo>
                          <a:lnTo>
                            <a:pt x="15" y="155"/>
                          </a:lnTo>
                          <a:lnTo>
                            <a:pt x="13" y="153"/>
                          </a:lnTo>
                          <a:lnTo>
                            <a:pt x="11" y="151"/>
                          </a:lnTo>
                          <a:lnTo>
                            <a:pt x="8" y="150"/>
                          </a:lnTo>
                          <a:lnTo>
                            <a:pt x="5" y="148"/>
                          </a:lnTo>
                          <a:lnTo>
                            <a:pt x="3" y="146"/>
                          </a:lnTo>
                          <a:lnTo>
                            <a:pt x="0" y="145"/>
                          </a:lnTo>
                          <a:lnTo>
                            <a:pt x="0" y="142"/>
                          </a:lnTo>
                          <a:lnTo>
                            <a:pt x="0" y="140"/>
                          </a:lnTo>
                          <a:lnTo>
                            <a:pt x="0" y="138"/>
                          </a:lnTo>
                          <a:lnTo>
                            <a:pt x="1" y="135"/>
                          </a:lnTo>
                          <a:lnTo>
                            <a:pt x="1" y="133"/>
                          </a:lnTo>
                          <a:lnTo>
                            <a:pt x="1" y="131"/>
                          </a:lnTo>
                          <a:lnTo>
                            <a:pt x="1" y="128"/>
                          </a:lnTo>
                          <a:lnTo>
                            <a:pt x="1" y="126"/>
                          </a:lnTo>
                          <a:lnTo>
                            <a:pt x="2" y="123"/>
                          </a:lnTo>
                          <a:lnTo>
                            <a:pt x="2" y="121"/>
                          </a:lnTo>
                          <a:lnTo>
                            <a:pt x="2" y="119"/>
                          </a:lnTo>
                          <a:lnTo>
                            <a:pt x="2" y="117"/>
                          </a:lnTo>
                          <a:lnTo>
                            <a:pt x="2" y="114"/>
                          </a:lnTo>
                          <a:lnTo>
                            <a:pt x="2" y="112"/>
                          </a:lnTo>
                          <a:lnTo>
                            <a:pt x="2" y="110"/>
                          </a:lnTo>
                          <a:lnTo>
                            <a:pt x="2" y="107"/>
                          </a:lnTo>
                          <a:lnTo>
                            <a:pt x="2" y="105"/>
                          </a:lnTo>
                          <a:lnTo>
                            <a:pt x="2" y="103"/>
                          </a:lnTo>
                          <a:lnTo>
                            <a:pt x="2" y="101"/>
                          </a:lnTo>
                          <a:lnTo>
                            <a:pt x="2" y="98"/>
                          </a:lnTo>
                          <a:lnTo>
                            <a:pt x="2" y="96"/>
                          </a:lnTo>
                          <a:lnTo>
                            <a:pt x="2" y="94"/>
                          </a:lnTo>
                          <a:lnTo>
                            <a:pt x="2" y="91"/>
                          </a:lnTo>
                          <a:lnTo>
                            <a:pt x="2" y="89"/>
                          </a:lnTo>
                          <a:lnTo>
                            <a:pt x="2" y="87"/>
                          </a:lnTo>
                          <a:lnTo>
                            <a:pt x="2" y="84"/>
                          </a:lnTo>
                          <a:lnTo>
                            <a:pt x="2" y="82"/>
                          </a:lnTo>
                          <a:lnTo>
                            <a:pt x="2" y="80"/>
                          </a:lnTo>
                          <a:lnTo>
                            <a:pt x="2" y="78"/>
                          </a:lnTo>
                          <a:lnTo>
                            <a:pt x="2" y="75"/>
                          </a:lnTo>
                          <a:lnTo>
                            <a:pt x="3" y="73"/>
                          </a:lnTo>
                          <a:lnTo>
                            <a:pt x="3" y="71"/>
                          </a:lnTo>
                          <a:lnTo>
                            <a:pt x="3" y="66"/>
                          </a:lnTo>
                          <a:lnTo>
                            <a:pt x="3" y="62"/>
                          </a:lnTo>
                          <a:lnTo>
                            <a:pt x="3" y="57"/>
                          </a:lnTo>
                          <a:lnTo>
                            <a:pt x="3" y="53"/>
                          </a:lnTo>
                          <a:lnTo>
                            <a:pt x="4" y="49"/>
                          </a:lnTo>
                          <a:lnTo>
                            <a:pt x="4" y="44"/>
                          </a:lnTo>
                          <a:lnTo>
                            <a:pt x="4" y="40"/>
                          </a:lnTo>
                          <a:lnTo>
                            <a:pt x="4" y="35"/>
                          </a:lnTo>
                          <a:lnTo>
                            <a:pt x="4" y="31"/>
                          </a:lnTo>
                          <a:lnTo>
                            <a:pt x="4" y="27"/>
                          </a:lnTo>
                          <a:lnTo>
                            <a:pt x="4" y="22"/>
                          </a:lnTo>
                          <a:lnTo>
                            <a:pt x="4" y="17"/>
                          </a:lnTo>
                          <a:lnTo>
                            <a:pt x="5" y="13"/>
                          </a:lnTo>
                          <a:lnTo>
                            <a:pt x="5" y="9"/>
                          </a:lnTo>
                          <a:lnTo>
                            <a:pt x="5" y="4"/>
                          </a:lnTo>
                          <a:lnTo>
                            <a:pt x="5"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22" name="Freeform 122"/>
                    <p:cNvSpPr>
                      <a:spLocks/>
                    </p:cNvSpPr>
                    <p:nvPr/>
                  </p:nvSpPr>
                  <p:spPr bwMode="auto">
                    <a:xfrm>
                      <a:off x="2176" y="2216"/>
                      <a:ext cx="24" cy="159"/>
                    </a:xfrm>
                    <a:custGeom>
                      <a:avLst/>
                      <a:gdLst>
                        <a:gd name="T0" fmla="*/ 8 w 24"/>
                        <a:gd name="T1" fmla="*/ 3 h 159"/>
                        <a:gd name="T2" fmla="*/ 15 w 24"/>
                        <a:gd name="T3" fmla="*/ 8 h 159"/>
                        <a:gd name="T4" fmla="*/ 23 w 24"/>
                        <a:gd name="T5" fmla="*/ 13 h 159"/>
                        <a:gd name="T6" fmla="*/ 23 w 24"/>
                        <a:gd name="T7" fmla="*/ 20 h 159"/>
                        <a:gd name="T8" fmla="*/ 23 w 24"/>
                        <a:gd name="T9" fmla="*/ 26 h 159"/>
                        <a:gd name="T10" fmla="*/ 23 w 24"/>
                        <a:gd name="T11" fmla="*/ 33 h 159"/>
                        <a:gd name="T12" fmla="*/ 23 w 24"/>
                        <a:gd name="T13" fmla="*/ 40 h 159"/>
                        <a:gd name="T14" fmla="*/ 23 w 24"/>
                        <a:gd name="T15" fmla="*/ 47 h 159"/>
                        <a:gd name="T16" fmla="*/ 23 w 24"/>
                        <a:gd name="T17" fmla="*/ 53 h 159"/>
                        <a:gd name="T18" fmla="*/ 22 w 24"/>
                        <a:gd name="T19" fmla="*/ 60 h 159"/>
                        <a:gd name="T20" fmla="*/ 22 w 24"/>
                        <a:gd name="T21" fmla="*/ 66 h 159"/>
                        <a:gd name="T22" fmla="*/ 22 w 24"/>
                        <a:gd name="T23" fmla="*/ 73 h 159"/>
                        <a:gd name="T24" fmla="*/ 22 w 24"/>
                        <a:gd name="T25" fmla="*/ 80 h 159"/>
                        <a:gd name="T26" fmla="*/ 22 w 24"/>
                        <a:gd name="T27" fmla="*/ 86 h 159"/>
                        <a:gd name="T28" fmla="*/ 22 w 24"/>
                        <a:gd name="T29" fmla="*/ 93 h 159"/>
                        <a:gd name="T30" fmla="*/ 21 w 24"/>
                        <a:gd name="T31" fmla="*/ 101 h 159"/>
                        <a:gd name="T32" fmla="*/ 21 w 24"/>
                        <a:gd name="T33" fmla="*/ 107 h 159"/>
                        <a:gd name="T34" fmla="*/ 21 w 24"/>
                        <a:gd name="T35" fmla="*/ 114 h 159"/>
                        <a:gd name="T36" fmla="*/ 21 w 24"/>
                        <a:gd name="T37" fmla="*/ 121 h 159"/>
                        <a:gd name="T38" fmla="*/ 21 w 24"/>
                        <a:gd name="T39" fmla="*/ 128 h 159"/>
                        <a:gd name="T40" fmla="*/ 21 w 24"/>
                        <a:gd name="T41" fmla="*/ 135 h 159"/>
                        <a:gd name="T42" fmla="*/ 20 w 24"/>
                        <a:gd name="T43" fmla="*/ 142 h 159"/>
                        <a:gd name="T44" fmla="*/ 20 w 24"/>
                        <a:gd name="T45" fmla="*/ 149 h 159"/>
                        <a:gd name="T46" fmla="*/ 20 w 24"/>
                        <a:gd name="T47" fmla="*/ 156 h 159"/>
                        <a:gd name="T48" fmla="*/ 15 w 24"/>
                        <a:gd name="T49" fmla="*/ 155 h 159"/>
                        <a:gd name="T50" fmla="*/ 7 w 24"/>
                        <a:gd name="T51" fmla="*/ 149 h 159"/>
                        <a:gd name="T52" fmla="*/ 0 w 24"/>
                        <a:gd name="T53" fmla="*/ 144 h 159"/>
                        <a:gd name="T54" fmla="*/ 0 w 24"/>
                        <a:gd name="T55" fmla="*/ 137 h 159"/>
                        <a:gd name="T56" fmla="*/ 0 w 24"/>
                        <a:gd name="T57" fmla="*/ 130 h 159"/>
                        <a:gd name="T58" fmla="*/ 1 w 24"/>
                        <a:gd name="T59" fmla="*/ 124 h 159"/>
                        <a:gd name="T60" fmla="*/ 1 w 24"/>
                        <a:gd name="T61" fmla="*/ 117 h 159"/>
                        <a:gd name="T62" fmla="*/ 1 w 24"/>
                        <a:gd name="T63" fmla="*/ 109 h 159"/>
                        <a:gd name="T64" fmla="*/ 1 w 24"/>
                        <a:gd name="T65" fmla="*/ 103 h 159"/>
                        <a:gd name="T66" fmla="*/ 1 w 24"/>
                        <a:gd name="T67" fmla="*/ 96 h 159"/>
                        <a:gd name="T68" fmla="*/ 1 w 24"/>
                        <a:gd name="T69" fmla="*/ 89 h 159"/>
                        <a:gd name="T70" fmla="*/ 2 w 24"/>
                        <a:gd name="T71" fmla="*/ 82 h 159"/>
                        <a:gd name="T72" fmla="*/ 2 w 24"/>
                        <a:gd name="T73" fmla="*/ 75 h 159"/>
                        <a:gd name="T74" fmla="*/ 2 w 24"/>
                        <a:gd name="T75" fmla="*/ 69 h 159"/>
                        <a:gd name="T76" fmla="*/ 2 w 24"/>
                        <a:gd name="T77" fmla="*/ 62 h 159"/>
                        <a:gd name="T78" fmla="*/ 2 w 24"/>
                        <a:gd name="T79" fmla="*/ 55 h 159"/>
                        <a:gd name="T80" fmla="*/ 2 w 24"/>
                        <a:gd name="T81" fmla="*/ 49 h 159"/>
                        <a:gd name="T82" fmla="*/ 2 w 24"/>
                        <a:gd name="T83" fmla="*/ 42 h 159"/>
                        <a:gd name="T84" fmla="*/ 3 w 24"/>
                        <a:gd name="T85" fmla="*/ 35 h 159"/>
                        <a:gd name="T86" fmla="*/ 3 w 24"/>
                        <a:gd name="T87" fmla="*/ 22 h 159"/>
                        <a:gd name="T88" fmla="*/ 3 w 24"/>
                        <a:gd name="T89" fmla="*/ 9 h 1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
                        <a:gd name="T136" fmla="*/ 0 h 159"/>
                        <a:gd name="T137" fmla="*/ 24 w 24"/>
                        <a:gd name="T138" fmla="*/ 159 h 1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 h="159">
                          <a:moveTo>
                            <a:pt x="3" y="0"/>
                          </a:moveTo>
                          <a:lnTo>
                            <a:pt x="5" y="2"/>
                          </a:lnTo>
                          <a:lnTo>
                            <a:pt x="8" y="3"/>
                          </a:lnTo>
                          <a:lnTo>
                            <a:pt x="10" y="5"/>
                          </a:lnTo>
                          <a:lnTo>
                            <a:pt x="13" y="6"/>
                          </a:lnTo>
                          <a:lnTo>
                            <a:pt x="15" y="8"/>
                          </a:lnTo>
                          <a:lnTo>
                            <a:pt x="18" y="10"/>
                          </a:lnTo>
                          <a:lnTo>
                            <a:pt x="20" y="12"/>
                          </a:lnTo>
                          <a:lnTo>
                            <a:pt x="23" y="13"/>
                          </a:lnTo>
                          <a:lnTo>
                            <a:pt x="23" y="16"/>
                          </a:lnTo>
                          <a:lnTo>
                            <a:pt x="23" y="18"/>
                          </a:lnTo>
                          <a:lnTo>
                            <a:pt x="23" y="20"/>
                          </a:lnTo>
                          <a:lnTo>
                            <a:pt x="23" y="22"/>
                          </a:lnTo>
                          <a:lnTo>
                            <a:pt x="23" y="24"/>
                          </a:lnTo>
                          <a:lnTo>
                            <a:pt x="23" y="26"/>
                          </a:lnTo>
                          <a:lnTo>
                            <a:pt x="23" y="28"/>
                          </a:lnTo>
                          <a:lnTo>
                            <a:pt x="23" y="31"/>
                          </a:lnTo>
                          <a:lnTo>
                            <a:pt x="23" y="33"/>
                          </a:lnTo>
                          <a:lnTo>
                            <a:pt x="23" y="35"/>
                          </a:lnTo>
                          <a:lnTo>
                            <a:pt x="23" y="38"/>
                          </a:lnTo>
                          <a:lnTo>
                            <a:pt x="23" y="40"/>
                          </a:lnTo>
                          <a:lnTo>
                            <a:pt x="23" y="42"/>
                          </a:lnTo>
                          <a:lnTo>
                            <a:pt x="23" y="44"/>
                          </a:lnTo>
                          <a:lnTo>
                            <a:pt x="23" y="47"/>
                          </a:lnTo>
                          <a:lnTo>
                            <a:pt x="23" y="49"/>
                          </a:lnTo>
                          <a:lnTo>
                            <a:pt x="23" y="51"/>
                          </a:lnTo>
                          <a:lnTo>
                            <a:pt x="23" y="53"/>
                          </a:lnTo>
                          <a:lnTo>
                            <a:pt x="22" y="55"/>
                          </a:lnTo>
                          <a:lnTo>
                            <a:pt x="22" y="57"/>
                          </a:lnTo>
                          <a:lnTo>
                            <a:pt x="22" y="60"/>
                          </a:lnTo>
                          <a:lnTo>
                            <a:pt x="22" y="62"/>
                          </a:lnTo>
                          <a:lnTo>
                            <a:pt x="22" y="64"/>
                          </a:lnTo>
                          <a:lnTo>
                            <a:pt x="22" y="66"/>
                          </a:lnTo>
                          <a:lnTo>
                            <a:pt x="22" y="69"/>
                          </a:lnTo>
                          <a:lnTo>
                            <a:pt x="22" y="71"/>
                          </a:lnTo>
                          <a:lnTo>
                            <a:pt x="22" y="73"/>
                          </a:lnTo>
                          <a:lnTo>
                            <a:pt x="22" y="75"/>
                          </a:lnTo>
                          <a:lnTo>
                            <a:pt x="22" y="78"/>
                          </a:lnTo>
                          <a:lnTo>
                            <a:pt x="22" y="80"/>
                          </a:lnTo>
                          <a:lnTo>
                            <a:pt x="22" y="82"/>
                          </a:lnTo>
                          <a:lnTo>
                            <a:pt x="22" y="84"/>
                          </a:lnTo>
                          <a:lnTo>
                            <a:pt x="22" y="86"/>
                          </a:lnTo>
                          <a:lnTo>
                            <a:pt x="22" y="89"/>
                          </a:lnTo>
                          <a:lnTo>
                            <a:pt x="22" y="91"/>
                          </a:lnTo>
                          <a:lnTo>
                            <a:pt x="22" y="93"/>
                          </a:lnTo>
                          <a:lnTo>
                            <a:pt x="22" y="96"/>
                          </a:lnTo>
                          <a:lnTo>
                            <a:pt x="22" y="98"/>
                          </a:lnTo>
                          <a:lnTo>
                            <a:pt x="21" y="101"/>
                          </a:lnTo>
                          <a:lnTo>
                            <a:pt x="21" y="103"/>
                          </a:lnTo>
                          <a:lnTo>
                            <a:pt x="21" y="105"/>
                          </a:lnTo>
                          <a:lnTo>
                            <a:pt x="21" y="107"/>
                          </a:lnTo>
                          <a:lnTo>
                            <a:pt x="21" y="109"/>
                          </a:lnTo>
                          <a:lnTo>
                            <a:pt x="21" y="112"/>
                          </a:lnTo>
                          <a:lnTo>
                            <a:pt x="21" y="114"/>
                          </a:lnTo>
                          <a:lnTo>
                            <a:pt x="21" y="117"/>
                          </a:lnTo>
                          <a:lnTo>
                            <a:pt x="21" y="119"/>
                          </a:lnTo>
                          <a:lnTo>
                            <a:pt x="21" y="121"/>
                          </a:lnTo>
                          <a:lnTo>
                            <a:pt x="21" y="123"/>
                          </a:lnTo>
                          <a:lnTo>
                            <a:pt x="21" y="126"/>
                          </a:lnTo>
                          <a:lnTo>
                            <a:pt x="21" y="128"/>
                          </a:lnTo>
                          <a:lnTo>
                            <a:pt x="21" y="130"/>
                          </a:lnTo>
                          <a:lnTo>
                            <a:pt x="21" y="132"/>
                          </a:lnTo>
                          <a:lnTo>
                            <a:pt x="21" y="135"/>
                          </a:lnTo>
                          <a:lnTo>
                            <a:pt x="21" y="137"/>
                          </a:lnTo>
                          <a:lnTo>
                            <a:pt x="21" y="140"/>
                          </a:lnTo>
                          <a:lnTo>
                            <a:pt x="20" y="142"/>
                          </a:lnTo>
                          <a:lnTo>
                            <a:pt x="20" y="144"/>
                          </a:lnTo>
                          <a:lnTo>
                            <a:pt x="20" y="147"/>
                          </a:lnTo>
                          <a:lnTo>
                            <a:pt x="20" y="149"/>
                          </a:lnTo>
                          <a:lnTo>
                            <a:pt x="20" y="151"/>
                          </a:lnTo>
                          <a:lnTo>
                            <a:pt x="20" y="153"/>
                          </a:lnTo>
                          <a:lnTo>
                            <a:pt x="20" y="156"/>
                          </a:lnTo>
                          <a:lnTo>
                            <a:pt x="20" y="158"/>
                          </a:lnTo>
                          <a:lnTo>
                            <a:pt x="18" y="156"/>
                          </a:lnTo>
                          <a:lnTo>
                            <a:pt x="15" y="155"/>
                          </a:lnTo>
                          <a:lnTo>
                            <a:pt x="13" y="153"/>
                          </a:lnTo>
                          <a:lnTo>
                            <a:pt x="10" y="151"/>
                          </a:lnTo>
                          <a:lnTo>
                            <a:pt x="7" y="149"/>
                          </a:lnTo>
                          <a:lnTo>
                            <a:pt x="5" y="148"/>
                          </a:lnTo>
                          <a:lnTo>
                            <a:pt x="3" y="146"/>
                          </a:lnTo>
                          <a:lnTo>
                            <a:pt x="0" y="144"/>
                          </a:lnTo>
                          <a:lnTo>
                            <a:pt x="0" y="142"/>
                          </a:lnTo>
                          <a:lnTo>
                            <a:pt x="0" y="140"/>
                          </a:lnTo>
                          <a:lnTo>
                            <a:pt x="0" y="137"/>
                          </a:lnTo>
                          <a:lnTo>
                            <a:pt x="0" y="135"/>
                          </a:lnTo>
                          <a:lnTo>
                            <a:pt x="0" y="133"/>
                          </a:lnTo>
                          <a:lnTo>
                            <a:pt x="0" y="130"/>
                          </a:lnTo>
                          <a:lnTo>
                            <a:pt x="0" y="128"/>
                          </a:lnTo>
                          <a:lnTo>
                            <a:pt x="0" y="126"/>
                          </a:lnTo>
                          <a:lnTo>
                            <a:pt x="1" y="124"/>
                          </a:lnTo>
                          <a:lnTo>
                            <a:pt x="1" y="121"/>
                          </a:lnTo>
                          <a:lnTo>
                            <a:pt x="1" y="119"/>
                          </a:lnTo>
                          <a:lnTo>
                            <a:pt x="1" y="117"/>
                          </a:lnTo>
                          <a:lnTo>
                            <a:pt x="1" y="114"/>
                          </a:lnTo>
                          <a:lnTo>
                            <a:pt x="1" y="112"/>
                          </a:lnTo>
                          <a:lnTo>
                            <a:pt x="1" y="109"/>
                          </a:lnTo>
                          <a:lnTo>
                            <a:pt x="1" y="107"/>
                          </a:lnTo>
                          <a:lnTo>
                            <a:pt x="1" y="105"/>
                          </a:lnTo>
                          <a:lnTo>
                            <a:pt x="1" y="103"/>
                          </a:lnTo>
                          <a:lnTo>
                            <a:pt x="1" y="101"/>
                          </a:lnTo>
                          <a:lnTo>
                            <a:pt x="1" y="98"/>
                          </a:lnTo>
                          <a:lnTo>
                            <a:pt x="1" y="96"/>
                          </a:lnTo>
                          <a:lnTo>
                            <a:pt x="1" y="94"/>
                          </a:lnTo>
                          <a:lnTo>
                            <a:pt x="1" y="91"/>
                          </a:lnTo>
                          <a:lnTo>
                            <a:pt x="1" y="89"/>
                          </a:lnTo>
                          <a:lnTo>
                            <a:pt x="1" y="87"/>
                          </a:lnTo>
                          <a:lnTo>
                            <a:pt x="2" y="85"/>
                          </a:lnTo>
                          <a:lnTo>
                            <a:pt x="2" y="82"/>
                          </a:lnTo>
                          <a:lnTo>
                            <a:pt x="2" y="80"/>
                          </a:lnTo>
                          <a:lnTo>
                            <a:pt x="2" y="78"/>
                          </a:lnTo>
                          <a:lnTo>
                            <a:pt x="2" y="75"/>
                          </a:lnTo>
                          <a:lnTo>
                            <a:pt x="2" y="73"/>
                          </a:lnTo>
                          <a:lnTo>
                            <a:pt x="2" y="71"/>
                          </a:lnTo>
                          <a:lnTo>
                            <a:pt x="2" y="69"/>
                          </a:lnTo>
                          <a:lnTo>
                            <a:pt x="2" y="67"/>
                          </a:lnTo>
                          <a:lnTo>
                            <a:pt x="2" y="64"/>
                          </a:lnTo>
                          <a:lnTo>
                            <a:pt x="2" y="62"/>
                          </a:lnTo>
                          <a:lnTo>
                            <a:pt x="2" y="60"/>
                          </a:lnTo>
                          <a:lnTo>
                            <a:pt x="2" y="57"/>
                          </a:lnTo>
                          <a:lnTo>
                            <a:pt x="2" y="55"/>
                          </a:lnTo>
                          <a:lnTo>
                            <a:pt x="2" y="53"/>
                          </a:lnTo>
                          <a:lnTo>
                            <a:pt x="2" y="51"/>
                          </a:lnTo>
                          <a:lnTo>
                            <a:pt x="2" y="49"/>
                          </a:lnTo>
                          <a:lnTo>
                            <a:pt x="2" y="47"/>
                          </a:lnTo>
                          <a:lnTo>
                            <a:pt x="2" y="44"/>
                          </a:lnTo>
                          <a:lnTo>
                            <a:pt x="2" y="42"/>
                          </a:lnTo>
                          <a:lnTo>
                            <a:pt x="3" y="40"/>
                          </a:lnTo>
                          <a:lnTo>
                            <a:pt x="3" y="37"/>
                          </a:lnTo>
                          <a:lnTo>
                            <a:pt x="3" y="35"/>
                          </a:lnTo>
                          <a:lnTo>
                            <a:pt x="3" y="31"/>
                          </a:lnTo>
                          <a:lnTo>
                            <a:pt x="3" y="27"/>
                          </a:lnTo>
                          <a:lnTo>
                            <a:pt x="3" y="22"/>
                          </a:lnTo>
                          <a:lnTo>
                            <a:pt x="3" y="18"/>
                          </a:lnTo>
                          <a:lnTo>
                            <a:pt x="3" y="13"/>
                          </a:lnTo>
                          <a:lnTo>
                            <a:pt x="3" y="9"/>
                          </a:lnTo>
                          <a:lnTo>
                            <a:pt x="3" y="5"/>
                          </a:lnTo>
                          <a:lnTo>
                            <a:pt x="3"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23" name="Freeform 123"/>
                    <p:cNvSpPr>
                      <a:spLocks/>
                    </p:cNvSpPr>
                    <p:nvPr/>
                  </p:nvSpPr>
                  <p:spPr bwMode="auto">
                    <a:xfrm>
                      <a:off x="2209" y="2234"/>
                      <a:ext cx="23" cy="161"/>
                    </a:xfrm>
                    <a:custGeom>
                      <a:avLst/>
                      <a:gdLst>
                        <a:gd name="T0" fmla="*/ 7 w 23"/>
                        <a:gd name="T1" fmla="*/ 4 h 161"/>
                        <a:gd name="T2" fmla="*/ 15 w 23"/>
                        <a:gd name="T3" fmla="*/ 8 h 161"/>
                        <a:gd name="T4" fmla="*/ 22 w 23"/>
                        <a:gd name="T5" fmla="*/ 13 h 161"/>
                        <a:gd name="T6" fmla="*/ 22 w 23"/>
                        <a:gd name="T7" fmla="*/ 20 h 161"/>
                        <a:gd name="T8" fmla="*/ 22 w 23"/>
                        <a:gd name="T9" fmla="*/ 27 h 161"/>
                        <a:gd name="T10" fmla="*/ 22 w 23"/>
                        <a:gd name="T11" fmla="*/ 34 h 161"/>
                        <a:gd name="T12" fmla="*/ 22 w 23"/>
                        <a:gd name="T13" fmla="*/ 40 h 161"/>
                        <a:gd name="T14" fmla="*/ 22 w 23"/>
                        <a:gd name="T15" fmla="*/ 47 h 161"/>
                        <a:gd name="T16" fmla="*/ 22 w 23"/>
                        <a:gd name="T17" fmla="*/ 54 h 161"/>
                        <a:gd name="T18" fmla="*/ 22 w 23"/>
                        <a:gd name="T19" fmla="*/ 60 h 161"/>
                        <a:gd name="T20" fmla="*/ 22 w 23"/>
                        <a:gd name="T21" fmla="*/ 67 h 161"/>
                        <a:gd name="T22" fmla="*/ 22 w 23"/>
                        <a:gd name="T23" fmla="*/ 74 h 161"/>
                        <a:gd name="T24" fmla="*/ 22 w 23"/>
                        <a:gd name="T25" fmla="*/ 81 h 161"/>
                        <a:gd name="T26" fmla="*/ 22 w 23"/>
                        <a:gd name="T27" fmla="*/ 87 h 161"/>
                        <a:gd name="T28" fmla="*/ 22 w 23"/>
                        <a:gd name="T29" fmla="*/ 94 h 161"/>
                        <a:gd name="T30" fmla="*/ 22 w 23"/>
                        <a:gd name="T31" fmla="*/ 102 h 161"/>
                        <a:gd name="T32" fmla="*/ 21 w 23"/>
                        <a:gd name="T33" fmla="*/ 109 h 161"/>
                        <a:gd name="T34" fmla="*/ 21 w 23"/>
                        <a:gd name="T35" fmla="*/ 116 h 161"/>
                        <a:gd name="T36" fmla="*/ 21 w 23"/>
                        <a:gd name="T37" fmla="*/ 123 h 161"/>
                        <a:gd name="T38" fmla="*/ 21 w 23"/>
                        <a:gd name="T39" fmla="*/ 129 h 161"/>
                        <a:gd name="T40" fmla="*/ 21 w 23"/>
                        <a:gd name="T41" fmla="*/ 136 h 161"/>
                        <a:gd name="T42" fmla="*/ 21 w 23"/>
                        <a:gd name="T43" fmla="*/ 144 h 161"/>
                        <a:gd name="T44" fmla="*/ 21 w 23"/>
                        <a:gd name="T45" fmla="*/ 151 h 161"/>
                        <a:gd name="T46" fmla="*/ 21 w 23"/>
                        <a:gd name="T47" fmla="*/ 157 h 161"/>
                        <a:gd name="T48" fmla="*/ 16 w 23"/>
                        <a:gd name="T49" fmla="*/ 157 h 161"/>
                        <a:gd name="T50" fmla="*/ 8 w 23"/>
                        <a:gd name="T51" fmla="*/ 151 h 161"/>
                        <a:gd name="T52" fmla="*/ 0 w 23"/>
                        <a:gd name="T53" fmla="*/ 146 h 161"/>
                        <a:gd name="T54" fmla="*/ 0 w 23"/>
                        <a:gd name="T55" fmla="*/ 139 h 161"/>
                        <a:gd name="T56" fmla="*/ 1 w 23"/>
                        <a:gd name="T57" fmla="*/ 132 h 161"/>
                        <a:gd name="T58" fmla="*/ 1 w 23"/>
                        <a:gd name="T59" fmla="*/ 125 h 161"/>
                        <a:gd name="T60" fmla="*/ 1 w 23"/>
                        <a:gd name="T61" fmla="*/ 118 h 161"/>
                        <a:gd name="T62" fmla="*/ 1 w 23"/>
                        <a:gd name="T63" fmla="*/ 111 h 161"/>
                        <a:gd name="T64" fmla="*/ 1 w 23"/>
                        <a:gd name="T65" fmla="*/ 104 h 161"/>
                        <a:gd name="T66" fmla="*/ 1 w 23"/>
                        <a:gd name="T67" fmla="*/ 97 h 161"/>
                        <a:gd name="T68" fmla="*/ 2 w 23"/>
                        <a:gd name="T69" fmla="*/ 90 h 161"/>
                        <a:gd name="T70" fmla="*/ 2 w 23"/>
                        <a:gd name="T71" fmla="*/ 83 h 161"/>
                        <a:gd name="T72" fmla="*/ 2 w 23"/>
                        <a:gd name="T73" fmla="*/ 76 h 161"/>
                        <a:gd name="T74" fmla="*/ 2 w 23"/>
                        <a:gd name="T75" fmla="*/ 70 h 161"/>
                        <a:gd name="T76" fmla="*/ 2 w 23"/>
                        <a:gd name="T77" fmla="*/ 63 h 161"/>
                        <a:gd name="T78" fmla="*/ 2 w 23"/>
                        <a:gd name="T79" fmla="*/ 56 h 161"/>
                        <a:gd name="T80" fmla="*/ 2 w 23"/>
                        <a:gd name="T81" fmla="*/ 49 h 161"/>
                        <a:gd name="T82" fmla="*/ 2 w 23"/>
                        <a:gd name="T83" fmla="*/ 43 h 161"/>
                        <a:gd name="T84" fmla="*/ 2 w 23"/>
                        <a:gd name="T85" fmla="*/ 36 h 161"/>
                        <a:gd name="T86" fmla="*/ 2 w 23"/>
                        <a:gd name="T87" fmla="*/ 29 h 161"/>
                        <a:gd name="T88" fmla="*/ 2 w 23"/>
                        <a:gd name="T89" fmla="*/ 23 h 161"/>
                        <a:gd name="T90" fmla="*/ 3 w 23"/>
                        <a:gd name="T91" fmla="*/ 16 h 161"/>
                        <a:gd name="T92" fmla="*/ 3 w 23"/>
                        <a:gd name="T93" fmla="*/ 9 h 161"/>
                        <a:gd name="T94" fmla="*/ 3 w 23"/>
                        <a:gd name="T95" fmla="*/ 2 h 1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
                        <a:gd name="T145" fmla="*/ 0 h 161"/>
                        <a:gd name="T146" fmla="*/ 23 w 23"/>
                        <a:gd name="T147" fmla="*/ 161 h 1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 h="161">
                          <a:moveTo>
                            <a:pt x="3" y="0"/>
                          </a:moveTo>
                          <a:lnTo>
                            <a:pt x="5" y="2"/>
                          </a:lnTo>
                          <a:lnTo>
                            <a:pt x="7" y="4"/>
                          </a:lnTo>
                          <a:lnTo>
                            <a:pt x="10" y="5"/>
                          </a:lnTo>
                          <a:lnTo>
                            <a:pt x="12" y="7"/>
                          </a:lnTo>
                          <a:lnTo>
                            <a:pt x="15" y="8"/>
                          </a:lnTo>
                          <a:lnTo>
                            <a:pt x="17" y="10"/>
                          </a:lnTo>
                          <a:lnTo>
                            <a:pt x="20" y="12"/>
                          </a:lnTo>
                          <a:lnTo>
                            <a:pt x="22" y="13"/>
                          </a:lnTo>
                          <a:lnTo>
                            <a:pt x="22" y="16"/>
                          </a:lnTo>
                          <a:lnTo>
                            <a:pt x="22" y="18"/>
                          </a:lnTo>
                          <a:lnTo>
                            <a:pt x="22" y="20"/>
                          </a:lnTo>
                          <a:lnTo>
                            <a:pt x="22" y="22"/>
                          </a:lnTo>
                          <a:lnTo>
                            <a:pt x="22" y="25"/>
                          </a:lnTo>
                          <a:lnTo>
                            <a:pt x="22" y="27"/>
                          </a:lnTo>
                          <a:lnTo>
                            <a:pt x="22" y="29"/>
                          </a:lnTo>
                          <a:lnTo>
                            <a:pt x="22" y="31"/>
                          </a:lnTo>
                          <a:lnTo>
                            <a:pt x="22" y="34"/>
                          </a:lnTo>
                          <a:lnTo>
                            <a:pt x="22" y="36"/>
                          </a:lnTo>
                          <a:lnTo>
                            <a:pt x="22" y="38"/>
                          </a:lnTo>
                          <a:lnTo>
                            <a:pt x="22" y="40"/>
                          </a:lnTo>
                          <a:lnTo>
                            <a:pt x="22" y="43"/>
                          </a:lnTo>
                          <a:lnTo>
                            <a:pt x="22" y="45"/>
                          </a:lnTo>
                          <a:lnTo>
                            <a:pt x="22" y="47"/>
                          </a:lnTo>
                          <a:lnTo>
                            <a:pt x="22" y="49"/>
                          </a:lnTo>
                          <a:lnTo>
                            <a:pt x="22" y="52"/>
                          </a:lnTo>
                          <a:lnTo>
                            <a:pt x="22" y="54"/>
                          </a:lnTo>
                          <a:lnTo>
                            <a:pt x="22" y="56"/>
                          </a:lnTo>
                          <a:lnTo>
                            <a:pt x="22" y="58"/>
                          </a:lnTo>
                          <a:lnTo>
                            <a:pt x="22" y="60"/>
                          </a:lnTo>
                          <a:lnTo>
                            <a:pt x="22" y="63"/>
                          </a:lnTo>
                          <a:lnTo>
                            <a:pt x="22" y="65"/>
                          </a:lnTo>
                          <a:lnTo>
                            <a:pt x="22" y="67"/>
                          </a:lnTo>
                          <a:lnTo>
                            <a:pt x="22" y="69"/>
                          </a:lnTo>
                          <a:lnTo>
                            <a:pt x="22" y="72"/>
                          </a:lnTo>
                          <a:lnTo>
                            <a:pt x="22" y="74"/>
                          </a:lnTo>
                          <a:lnTo>
                            <a:pt x="22" y="76"/>
                          </a:lnTo>
                          <a:lnTo>
                            <a:pt x="22" y="79"/>
                          </a:lnTo>
                          <a:lnTo>
                            <a:pt x="22" y="81"/>
                          </a:lnTo>
                          <a:lnTo>
                            <a:pt x="22" y="83"/>
                          </a:lnTo>
                          <a:lnTo>
                            <a:pt x="22" y="85"/>
                          </a:lnTo>
                          <a:lnTo>
                            <a:pt x="22" y="87"/>
                          </a:lnTo>
                          <a:lnTo>
                            <a:pt x="22" y="90"/>
                          </a:lnTo>
                          <a:lnTo>
                            <a:pt x="22" y="92"/>
                          </a:lnTo>
                          <a:lnTo>
                            <a:pt x="22" y="94"/>
                          </a:lnTo>
                          <a:lnTo>
                            <a:pt x="22" y="97"/>
                          </a:lnTo>
                          <a:lnTo>
                            <a:pt x="22" y="99"/>
                          </a:lnTo>
                          <a:lnTo>
                            <a:pt x="22" y="102"/>
                          </a:lnTo>
                          <a:lnTo>
                            <a:pt x="21" y="104"/>
                          </a:lnTo>
                          <a:lnTo>
                            <a:pt x="21" y="106"/>
                          </a:lnTo>
                          <a:lnTo>
                            <a:pt x="21" y="109"/>
                          </a:lnTo>
                          <a:lnTo>
                            <a:pt x="21" y="111"/>
                          </a:lnTo>
                          <a:lnTo>
                            <a:pt x="21" y="113"/>
                          </a:lnTo>
                          <a:lnTo>
                            <a:pt x="21" y="116"/>
                          </a:lnTo>
                          <a:lnTo>
                            <a:pt x="21" y="118"/>
                          </a:lnTo>
                          <a:lnTo>
                            <a:pt x="21" y="121"/>
                          </a:lnTo>
                          <a:lnTo>
                            <a:pt x="21" y="123"/>
                          </a:lnTo>
                          <a:lnTo>
                            <a:pt x="21" y="125"/>
                          </a:lnTo>
                          <a:lnTo>
                            <a:pt x="21" y="127"/>
                          </a:lnTo>
                          <a:lnTo>
                            <a:pt x="21" y="129"/>
                          </a:lnTo>
                          <a:lnTo>
                            <a:pt x="21" y="132"/>
                          </a:lnTo>
                          <a:lnTo>
                            <a:pt x="21" y="134"/>
                          </a:lnTo>
                          <a:lnTo>
                            <a:pt x="21" y="136"/>
                          </a:lnTo>
                          <a:lnTo>
                            <a:pt x="21" y="139"/>
                          </a:lnTo>
                          <a:lnTo>
                            <a:pt x="21" y="141"/>
                          </a:lnTo>
                          <a:lnTo>
                            <a:pt x="21" y="144"/>
                          </a:lnTo>
                          <a:lnTo>
                            <a:pt x="21" y="146"/>
                          </a:lnTo>
                          <a:lnTo>
                            <a:pt x="21" y="148"/>
                          </a:lnTo>
                          <a:lnTo>
                            <a:pt x="21" y="151"/>
                          </a:lnTo>
                          <a:lnTo>
                            <a:pt x="21" y="153"/>
                          </a:lnTo>
                          <a:lnTo>
                            <a:pt x="21" y="155"/>
                          </a:lnTo>
                          <a:lnTo>
                            <a:pt x="21" y="157"/>
                          </a:lnTo>
                          <a:lnTo>
                            <a:pt x="21" y="160"/>
                          </a:lnTo>
                          <a:lnTo>
                            <a:pt x="18" y="158"/>
                          </a:lnTo>
                          <a:lnTo>
                            <a:pt x="16" y="157"/>
                          </a:lnTo>
                          <a:lnTo>
                            <a:pt x="13" y="155"/>
                          </a:lnTo>
                          <a:lnTo>
                            <a:pt x="10" y="153"/>
                          </a:lnTo>
                          <a:lnTo>
                            <a:pt x="8" y="151"/>
                          </a:lnTo>
                          <a:lnTo>
                            <a:pt x="5" y="149"/>
                          </a:lnTo>
                          <a:lnTo>
                            <a:pt x="3" y="147"/>
                          </a:lnTo>
                          <a:lnTo>
                            <a:pt x="0" y="146"/>
                          </a:lnTo>
                          <a:lnTo>
                            <a:pt x="0" y="144"/>
                          </a:lnTo>
                          <a:lnTo>
                            <a:pt x="0" y="141"/>
                          </a:lnTo>
                          <a:lnTo>
                            <a:pt x="0" y="139"/>
                          </a:lnTo>
                          <a:lnTo>
                            <a:pt x="0" y="136"/>
                          </a:lnTo>
                          <a:lnTo>
                            <a:pt x="1" y="134"/>
                          </a:lnTo>
                          <a:lnTo>
                            <a:pt x="1" y="132"/>
                          </a:lnTo>
                          <a:lnTo>
                            <a:pt x="1" y="129"/>
                          </a:lnTo>
                          <a:lnTo>
                            <a:pt x="1" y="127"/>
                          </a:lnTo>
                          <a:lnTo>
                            <a:pt x="1" y="125"/>
                          </a:lnTo>
                          <a:lnTo>
                            <a:pt x="1" y="122"/>
                          </a:lnTo>
                          <a:lnTo>
                            <a:pt x="1" y="120"/>
                          </a:lnTo>
                          <a:lnTo>
                            <a:pt x="1" y="118"/>
                          </a:lnTo>
                          <a:lnTo>
                            <a:pt x="1" y="115"/>
                          </a:lnTo>
                          <a:lnTo>
                            <a:pt x="1" y="113"/>
                          </a:lnTo>
                          <a:lnTo>
                            <a:pt x="1" y="111"/>
                          </a:lnTo>
                          <a:lnTo>
                            <a:pt x="1" y="109"/>
                          </a:lnTo>
                          <a:lnTo>
                            <a:pt x="1" y="106"/>
                          </a:lnTo>
                          <a:lnTo>
                            <a:pt x="1" y="104"/>
                          </a:lnTo>
                          <a:lnTo>
                            <a:pt x="1" y="102"/>
                          </a:lnTo>
                          <a:lnTo>
                            <a:pt x="1" y="100"/>
                          </a:lnTo>
                          <a:lnTo>
                            <a:pt x="1" y="97"/>
                          </a:lnTo>
                          <a:lnTo>
                            <a:pt x="1" y="95"/>
                          </a:lnTo>
                          <a:lnTo>
                            <a:pt x="1" y="93"/>
                          </a:lnTo>
                          <a:lnTo>
                            <a:pt x="2" y="90"/>
                          </a:lnTo>
                          <a:lnTo>
                            <a:pt x="2" y="88"/>
                          </a:lnTo>
                          <a:lnTo>
                            <a:pt x="2" y="86"/>
                          </a:lnTo>
                          <a:lnTo>
                            <a:pt x="2" y="83"/>
                          </a:lnTo>
                          <a:lnTo>
                            <a:pt x="2" y="81"/>
                          </a:lnTo>
                          <a:lnTo>
                            <a:pt x="2" y="79"/>
                          </a:lnTo>
                          <a:lnTo>
                            <a:pt x="2" y="76"/>
                          </a:lnTo>
                          <a:lnTo>
                            <a:pt x="2" y="74"/>
                          </a:lnTo>
                          <a:lnTo>
                            <a:pt x="2" y="72"/>
                          </a:lnTo>
                          <a:lnTo>
                            <a:pt x="2" y="70"/>
                          </a:lnTo>
                          <a:lnTo>
                            <a:pt x="2" y="67"/>
                          </a:lnTo>
                          <a:lnTo>
                            <a:pt x="2" y="65"/>
                          </a:lnTo>
                          <a:lnTo>
                            <a:pt x="2" y="63"/>
                          </a:lnTo>
                          <a:lnTo>
                            <a:pt x="2" y="60"/>
                          </a:lnTo>
                          <a:lnTo>
                            <a:pt x="2" y="58"/>
                          </a:lnTo>
                          <a:lnTo>
                            <a:pt x="2" y="56"/>
                          </a:lnTo>
                          <a:lnTo>
                            <a:pt x="2" y="54"/>
                          </a:lnTo>
                          <a:lnTo>
                            <a:pt x="2" y="52"/>
                          </a:lnTo>
                          <a:lnTo>
                            <a:pt x="2" y="49"/>
                          </a:lnTo>
                          <a:lnTo>
                            <a:pt x="2" y="47"/>
                          </a:lnTo>
                          <a:lnTo>
                            <a:pt x="2" y="45"/>
                          </a:lnTo>
                          <a:lnTo>
                            <a:pt x="2" y="43"/>
                          </a:lnTo>
                          <a:lnTo>
                            <a:pt x="2" y="40"/>
                          </a:lnTo>
                          <a:lnTo>
                            <a:pt x="2" y="38"/>
                          </a:lnTo>
                          <a:lnTo>
                            <a:pt x="2" y="36"/>
                          </a:lnTo>
                          <a:lnTo>
                            <a:pt x="2" y="34"/>
                          </a:lnTo>
                          <a:lnTo>
                            <a:pt x="2" y="31"/>
                          </a:lnTo>
                          <a:lnTo>
                            <a:pt x="2" y="29"/>
                          </a:lnTo>
                          <a:lnTo>
                            <a:pt x="2" y="27"/>
                          </a:lnTo>
                          <a:lnTo>
                            <a:pt x="2" y="25"/>
                          </a:lnTo>
                          <a:lnTo>
                            <a:pt x="2" y="23"/>
                          </a:lnTo>
                          <a:lnTo>
                            <a:pt x="2" y="21"/>
                          </a:lnTo>
                          <a:lnTo>
                            <a:pt x="3" y="18"/>
                          </a:lnTo>
                          <a:lnTo>
                            <a:pt x="3" y="16"/>
                          </a:lnTo>
                          <a:lnTo>
                            <a:pt x="3" y="13"/>
                          </a:lnTo>
                          <a:lnTo>
                            <a:pt x="3" y="11"/>
                          </a:lnTo>
                          <a:lnTo>
                            <a:pt x="3" y="9"/>
                          </a:lnTo>
                          <a:lnTo>
                            <a:pt x="3" y="7"/>
                          </a:lnTo>
                          <a:lnTo>
                            <a:pt x="3" y="5"/>
                          </a:lnTo>
                          <a:lnTo>
                            <a:pt x="3" y="2"/>
                          </a:lnTo>
                          <a:lnTo>
                            <a:pt x="3"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24" name="Freeform 124"/>
                    <p:cNvSpPr>
                      <a:spLocks/>
                    </p:cNvSpPr>
                    <p:nvPr/>
                  </p:nvSpPr>
                  <p:spPr bwMode="auto">
                    <a:xfrm>
                      <a:off x="2244" y="2256"/>
                      <a:ext cx="22" cy="161"/>
                    </a:xfrm>
                    <a:custGeom>
                      <a:avLst/>
                      <a:gdLst>
                        <a:gd name="T0" fmla="*/ 6 w 22"/>
                        <a:gd name="T1" fmla="*/ 3 h 161"/>
                        <a:gd name="T2" fmla="*/ 13 w 22"/>
                        <a:gd name="T3" fmla="*/ 8 h 161"/>
                        <a:gd name="T4" fmla="*/ 21 w 22"/>
                        <a:gd name="T5" fmla="*/ 13 h 161"/>
                        <a:gd name="T6" fmla="*/ 21 w 22"/>
                        <a:gd name="T7" fmla="*/ 20 h 161"/>
                        <a:gd name="T8" fmla="*/ 21 w 22"/>
                        <a:gd name="T9" fmla="*/ 27 h 161"/>
                        <a:gd name="T10" fmla="*/ 21 w 22"/>
                        <a:gd name="T11" fmla="*/ 34 h 161"/>
                        <a:gd name="T12" fmla="*/ 21 w 22"/>
                        <a:gd name="T13" fmla="*/ 40 h 161"/>
                        <a:gd name="T14" fmla="*/ 21 w 22"/>
                        <a:gd name="T15" fmla="*/ 47 h 161"/>
                        <a:gd name="T16" fmla="*/ 21 w 22"/>
                        <a:gd name="T17" fmla="*/ 54 h 161"/>
                        <a:gd name="T18" fmla="*/ 21 w 22"/>
                        <a:gd name="T19" fmla="*/ 60 h 161"/>
                        <a:gd name="T20" fmla="*/ 21 w 22"/>
                        <a:gd name="T21" fmla="*/ 67 h 161"/>
                        <a:gd name="T22" fmla="*/ 21 w 22"/>
                        <a:gd name="T23" fmla="*/ 74 h 161"/>
                        <a:gd name="T24" fmla="*/ 21 w 22"/>
                        <a:gd name="T25" fmla="*/ 81 h 161"/>
                        <a:gd name="T26" fmla="*/ 21 w 22"/>
                        <a:gd name="T27" fmla="*/ 88 h 161"/>
                        <a:gd name="T28" fmla="*/ 21 w 22"/>
                        <a:gd name="T29" fmla="*/ 95 h 161"/>
                        <a:gd name="T30" fmla="*/ 21 w 22"/>
                        <a:gd name="T31" fmla="*/ 102 h 161"/>
                        <a:gd name="T32" fmla="*/ 21 w 22"/>
                        <a:gd name="T33" fmla="*/ 109 h 161"/>
                        <a:gd name="T34" fmla="*/ 21 w 22"/>
                        <a:gd name="T35" fmla="*/ 116 h 161"/>
                        <a:gd name="T36" fmla="*/ 21 w 22"/>
                        <a:gd name="T37" fmla="*/ 122 h 161"/>
                        <a:gd name="T38" fmla="*/ 21 w 22"/>
                        <a:gd name="T39" fmla="*/ 129 h 161"/>
                        <a:gd name="T40" fmla="*/ 21 w 22"/>
                        <a:gd name="T41" fmla="*/ 137 h 161"/>
                        <a:gd name="T42" fmla="*/ 21 w 22"/>
                        <a:gd name="T43" fmla="*/ 144 h 161"/>
                        <a:gd name="T44" fmla="*/ 21 w 22"/>
                        <a:gd name="T45" fmla="*/ 151 h 161"/>
                        <a:gd name="T46" fmla="*/ 21 w 22"/>
                        <a:gd name="T47" fmla="*/ 158 h 161"/>
                        <a:gd name="T48" fmla="*/ 16 w 22"/>
                        <a:gd name="T49" fmla="*/ 157 h 161"/>
                        <a:gd name="T50" fmla="*/ 8 w 22"/>
                        <a:gd name="T51" fmla="*/ 152 h 161"/>
                        <a:gd name="T52" fmla="*/ 0 w 22"/>
                        <a:gd name="T53" fmla="*/ 147 h 161"/>
                        <a:gd name="T54" fmla="*/ 0 w 22"/>
                        <a:gd name="T55" fmla="*/ 139 h 161"/>
                        <a:gd name="T56" fmla="*/ 0 w 22"/>
                        <a:gd name="T57" fmla="*/ 132 h 161"/>
                        <a:gd name="T58" fmla="*/ 0 w 22"/>
                        <a:gd name="T59" fmla="*/ 125 h 161"/>
                        <a:gd name="T60" fmla="*/ 0 w 22"/>
                        <a:gd name="T61" fmla="*/ 118 h 161"/>
                        <a:gd name="T62" fmla="*/ 0 w 22"/>
                        <a:gd name="T63" fmla="*/ 111 h 161"/>
                        <a:gd name="T64" fmla="*/ 0 w 22"/>
                        <a:gd name="T65" fmla="*/ 104 h 161"/>
                        <a:gd name="T66" fmla="*/ 0 w 22"/>
                        <a:gd name="T67" fmla="*/ 98 h 161"/>
                        <a:gd name="T68" fmla="*/ 1 w 22"/>
                        <a:gd name="T69" fmla="*/ 90 h 161"/>
                        <a:gd name="T70" fmla="*/ 1 w 22"/>
                        <a:gd name="T71" fmla="*/ 83 h 161"/>
                        <a:gd name="T72" fmla="*/ 1 w 22"/>
                        <a:gd name="T73" fmla="*/ 77 h 161"/>
                        <a:gd name="T74" fmla="*/ 1 w 22"/>
                        <a:gd name="T75" fmla="*/ 70 h 161"/>
                        <a:gd name="T76" fmla="*/ 1 w 22"/>
                        <a:gd name="T77" fmla="*/ 63 h 161"/>
                        <a:gd name="T78" fmla="*/ 1 w 22"/>
                        <a:gd name="T79" fmla="*/ 56 h 161"/>
                        <a:gd name="T80" fmla="*/ 1 w 22"/>
                        <a:gd name="T81" fmla="*/ 49 h 161"/>
                        <a:gd name="T82" fmla="*/ 1 w 22"/>
                        <a:gd name="T83" fmla="*/ 42 h 161"/>
                        <a:gd name="T84" fmla="*/ 1 w 22"/>
                        <a:gd name="T85" fmla="*/ 36 h 161"/>
                        <a:gd name="T86" fmla="*/ 1 w 22"/>
                        <a:gd name="T87" fmla="*/ 29 h 161"/>
                        <a:gd name="T88" fmla="*/ 1 w 22"/>
                        <a:gd name="T89" fmla="*/ 23 h 161"/>
                        <a:gd name="T90" fmla="*/ 1 w 22"/>
                        <a:gd name="T91" fmla="*/ 15 h 161"/>
                        <a:gd name="T92" fmla="*/ 1 w 22"/>
                        <a:gd name="T93" fmla="*/ 9 h 161"/>
                        <a:gd name="T94" fmla="*/ 1 w 22"/>
                        <a:gd name="T95" fmla="*/ 2 h 1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
                        <a:gd name="T145" fmla="*/ 0 h 161"/>
                        <a:gd name="T146" fmla="*/ 22 w 22"/>
                        <a:gd name="T147" fmla="*/ 161 h 1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 h="161">
                          <a:moveTo>
                            <a:pt x="1" y="0"/>
                          </a:moveTo>
                          <a:lnTo>
                            <a:pt x="4" y="2"/>
                          </a:lnTo>
                          <a:lnTo>
                            <a:pt x="6" y="3"/>
                          </a:lnTo>
                          <a:lnTo>
                            <a:pt x="8" y="5"/>
                          </a:lnTo>
                          <a:lnTo>
                            <a:pt x="11" y="7"/>
                          </a:lnTo>
                          <a:lnTo>
                            <a:pt x="13" y="8"/>
                          </a:lnTo>
                          <a:lnTo>
                            <a:pt x="16" y="10"/>
                          </a:lnTo>
                          <a:lnTo>
                            <a:pt x="18" y="12"/>
                          </a:lnTo>
                          <a:lnTo>
                            <a:pt x="21" y="13"/>
                          </a:lnTo>
                          <a:lnTo>
                            <a:pt x="21" y="15"/>
                          </a:lnTo>
                          <a:lnTo>
                            <a:pt x="21" y="18"/>
                          </a:lnTo>
                          <a:lnTo>
                            <a:pt x="21" y="20"/>
                          </a:lnTo>
                          <a:lnTo>
                            <a:pt x="21" y="22"/>
                          </a:lnTo>
                          <a:lnTo>
                            <a:pt x="21" y="25"/>
                          </a:lnTo>
                          <a:lnTo>
                            <a:pt x="21" y="27"/>
                          </a:lnTo>
                          <a:lnTo>
                            <a:pt x="21" y="29"/>
                          </a:lnTo>
                          <a:lnTo>
                            <a:pt x="21" y="31"/>
                          </a:lnTo>
                          <a:lnTo>
                            <a:pt x="21" y="34"/>
                          </a:lnTo>
                          <a:lnTo>
                            <a:pt x="21" y="36"/>
                          </a:lnTo>
                          <a:lnTo>
                            <a:pt x="21" y="38"/>
                          </a:lnTo>
                          <a:lnTo>
                            <a:pt x="21" y="40"/>
                          </a:lnTo>
                          <a:lnTo>
                            <a:pt x="21" y="43"/>
                          </a:lnTo>
                          <a:lnTo>
                            <a:pt x="21" y="45"/>
                          </a:lnTo>
                          <a:lnTo>
                            <a:pt x="21" y="47"/>
                          </a:lnTo>
                          <a:lnTo>
                            <a:pt x="21" y="49"/>
                          </a:lnTo>
                          <a:lnTo>
                            <a:pt x="21" y="52"/>
                          </a:lnTo>
                          <a:lnTo>
                            <a:pt x="21" y="54"/>
                          </a:lnTo>
                          <a:lnTo>
                            <a:pt x="21" y="56"/>
                          </a:lnTo>
                          <a:lnTo>
                            <a:pt x="21" y="58"/>
                          </a:lnTo>
                          <a:lnTo>
                            <a:pt x="21" y="60"/>
                          </a:lnTo>
                          <a:lnTo>
                            <a:pt x="21" y="63"/>
                          </a:lnTo>
                          <a:lnTo>
                            <a:pt x="21" y="65"/>
                          </a:lnTo>
                          <a:lnTo>
                            <a:pt x="21" y="67"/>
                          </a:lnTo>
                          <a:lnTo>
                            <a:pt x="21" y="70"/>
                          </a:lnTo>
                          <a:lnTo>
                            <a:pt x="21" y="72"/>
                          </a:lnTo>
                          <a:lnTo>
                            <a:pt x="21" y="74"/>
                          </a:lnTo>
                          <a:lnTo>
                            <a:pt x="21" y="76"/>
                          </a:lnTo>
                          <a:lnTo>
                            <a:pt x="21" y="79"/>
                          </a:lnTo>
                          <a:lnTo>
                            <a:pt x="21" y="81"/>
                          </a:lnTo>
                          <a:lnTo>
                            <a:pt x="21" y="83"/>
                          </a:lnTo>
                          <a:lnTo>
                            <a:pt x="21" y="85"/>
                          </a:lnTo>
                          <a:lnTo>
                            <a:pt x="21" y="88"/>
                          </a:lnTo>
                          <a:lnTo>
                            <a:pt x="21" y="90"/>
                          </a:lnTo>
                          <a:lnTo>
                            <a:pt x="21" y="93"/>
                          </a:lnTo>
                          <a:lnTo>
                            <a:pt x="21" y="95"/>
                          </a:lnTo>
                          <a:lnTo>
                            <a:pt x="21" y="97"/>
                          </a:lnTo>
                          <a:lnTo>
                            <a:pt x="21" y="100"/>
                          </a:lnTo>
                          <a:lnTo>
                            <a:pt x="21" y="102"/>
                          </a:lnTo>
                          <a:lnTo>
                            <a:pt x="21" y="104"/>
                          </a:lnTo>
                          <a:lnTo>
                            <a:pt x="21" y="106"/>
                          </a:lnTo>
                          <a:lnTo>
                            <a:pt x="21" y="109"/>
                          </a:lnTo>
                          <a:lnTo>
                            <a:pt x="21" y="111"/>
                          </a:lnTo>
                          <a:lnTo>
                            <a:pt x="21" y="114"/>
                          </a:lnTo>
                          <a:lnTo>
                            <a:pt x="21" y="116"/>
                          </a:lnTo>
                          <a:lnTo>
                            <a:pt x="21" y="118"/>
                          </a:lnTo>
                          <a:lnTo>
                            <a:pt x="21" y="120"/>
                          </a:lnTo>
                          <a:lnTo>
                            <a:pt x="21" y="122"/>
                          </a:lnTo>
                          <a:lnTo>
                            <a:pt x="21" y="125"/>
                          </a:lnTo>
                          <a:lnTo>
                            <a:pt x="21" y="127"/>
                          </a:lnTo>
                          <a:lnTo>
                            <a:pt x="21" y="129"/>
                          </a:lnTo>
                          <a:lnTo>
                            <a:pt x="21" y="132"/>
                          </a:lnTo>
                          <a:lnTo>
                            <a:pt x="21" y="134"/>
                          </a:lnTo>
                          <a:lnTo>
                            <a:pt x="21" y="137"/>
                          </a:lnTo>
                          <a:lnTo>
                            <a:pt x="21" y="139"/>
                          </a:lnTo>
                          <a:lnTo>
                            <a:pt x="21" y="141"/>
                          </a:lnTo>
                          <a:lnTo>
                            <a:pt x="21" y="144"/>
                          </a:lnTo>
                          <a:lnTo>
                            <a:pt x="21" y="146"/>
                          </a:lnTo>
                          <a:lnTo>
                            <a:pt x="21" y="148"/>
                          </a:lnTo>
                          <a:lnTo>
                            <a:pt x="21" y="151"/>
                          </a:lnTo>
                          <a:lnTo>
                            <a:pt x="21" y="153"/>
                          </a:lnTo>
                          <a:lnTo>
                            <a:pt x="21" y="155"/>
                          </a:lnTo>
                          <a:lnTo>
                            <a:pt x="21" y="158"/>
                          </a:lnTo>
                          <a:lnTo>
                            <a:pt x="21" y="160"/>
                          </a:lnTo>
                          <a:lnTo>
                            <a:pt x="18" y="158"/>
                          </a:lnTo>
                          <a:lnTo>
                            <a:pt x="16" y="157"/>
                          </a:lnTo>
                          <a:lnTo>
                            <a:pt x="13" y="155"/>
                          </a:lnTo>
                          <a:lnTo>
                            <a:pt x="10" y="153"/>
                          </a:lnTo>
                          <a:lnTo>
                            <a:pt x="8" y="152"/>
                          </a:lnTo>
                          <a:lnTo>
                            <a:pt x="5" y="150"/>
                          </a:lnTo>
                          <a:lnTo>
                            <a:pt x="3" y="148"/>
                          </a:lnTo>
                          <a:lnTo>
                            <a:pt x="0" y="147"/>
                          </a:lnTo>
                          <a:lnTo>
                            <a:pt x="0" y="144"/>
                          </a:lnTo>
                          <a:lnTo>
                            <a:pt x="0" y="142"/>
                          </a:lnTo>
                          <a:lnTo>
                            <a:pt x="0" y="139"/>
                          </a:lnTo>
                          <a:lnTo>
                            <a:pt x="0" y="137"/>
                          </a:lnTo>
                          <a:lnTo>
                            <a:pt x="0" y="135"/>
                          </a:lnTo>
                          <a:lnTo>
                            <a:pt x="0" y="132"/>
                          </a:lnTo>
                          <a:lnTo>
                            <a:pt x="0" y="130"/>
                          </a:lnTo>
                          <a:lnTo>
                            <a:pt x="0" y="128"/>
                          </a:lnTo>
                          <a:lnTo>
                            <a:pt x="0" y="125"/>
                          </a:lnTo>
                          <a:lnTo>
                            <a:pt x="0" y="123"/>
                          </a:lnTo>
                          <a:lnTo>
                            <a:pt x="0" y="121"/>
                          </a:lnTo>
                          <a:lnTo>
                            <a:pt x="0" y="118"/>
                          </a:lnTo>
                          <a:lnTo>
                            <a:pt x="0" y="116"/>
                          </a:lnTo>
                          <a:lnTo>
                            <a:pt x="0" y="114"/>
                          </a:lnTo>
                          <a:lnTo>
                            <a:pt x="0" y="111"/>
                          </a:lnTo>
                          <a:lnTo>
                            <a:pt x="0" y="109"/>
                          </a:lnTo>
                          <a:lnTo>
                            <a:pt x="0" y="107"/>
                          </a:lnTo>
                          <a:lnTo>
                            <a:pt x="0" y="104"/>
                          </a:lnTo>
                          <a:lnTo>
                            <a:pt x="0" y="102"/>
                          </a:lnTo>
                          <a:lnTo>
                            <a:pt x="0" y="100"/>
                          </a:lnTo>
                          <a:lnTo>
                            <a:pt x="0" y="98"/>
                          </a:lnTo>
                          <a:lnTo>
                            <a:pt x="0" y="95"/>
                          </a:lnTo>
                          <a:lnTo>
                            <a:pt x="0" y="93"/>
                          </a:lnTo>
                          <a:lnTo>
                            <a:pt x="1" y="90"/>
                          </a:lnTo>
                          <a:lnTo>
                            <a:pt x="1" y="88"/>
                          </a:lnTo>
                          <a:lnTo>
                            <a:pt x="1" y="86"/>
                          </a:lnTo>
                          <a:lnTo>
                            <a:pt x="1" y="83"/>
                          </a:lnTo>
                          <a:lnTo>
                            <a:pt x="1" y="81"/>
                          </a:lnTo>
                          <a:lnTo>
                            <a:pt x="1" y="79"/>
                          </a:lnTo>
                          <a:lnTo>
                            <a:pt x="1" y="77"/>
                          </a:lnTo>
                          <a:lnTo>
                            <a:pt x="1" y="74"/>
                          </a:lnTo>
                          <a:lnTo>
                            <a:pt x="1" y="72"/>
                          </a:lnTo>
                          <a:lnTo>
                            <a:pt x="1" y="70"/>
                          </a:lnTo>
                          <a:lnTo>
                            <a:pt x="1" y="67"/>
                          </a:lnTo>
                          <a:lnTo>
                            <a:pt x="1" y="65"/>
                          </a:lnTo>
                          <a:lnTo>
                            <a:pt x="1" y="63"/>
                          </a:lnTo>
                          <a:lnTo>
                            <a:pt x="1" y="60"/>
                          </a:lnTo>
                          <a:lnTo>
                            <a:pt x="1" y="58"/>
                          </a:lnTo>
                          <a:lnTo>
                            <a:pt x="1" y="56"/>
                          </a:lnTo>
                          <a:lnTo>
                            <a:pt x="1" y="54"/>
                          </a:lnTo>
                          <a:lnTo>
                            <a:pt x="1" y="52"/>
                          </a:lnTo>
                          <a:lnTo>
                            <a:pt x="1" y="49"/>
                          </a:lnTo>
                          <a:lnTo>
                            <a:pt x="1" y="47"/>
                          </a:lnTo>
                          <a:lnTo>
                            <a:pt x="1" y="45"/>
                          </a:lnTo>
                          <a:lnTo>
                            <a:pt x="1" y="42"/>
                          </a:lnTo>
                          <a:lnTo>
                            <a:pt x="1" y="40"/>
                          </a:lnTo>
                          <a:lnTo>
                            <a:pt x="1" y="38"/>
                          </a:lnTo>
                          <a:lnTo>
                            <a:pt x="1" y="36"/>
                          </a:lnTo>
                          <a:lnTo>
                            <a:pt x="1" y="34"/>
                          </a:lnTo>
                          <a:lnTo>
                            <a:pt x="1" y="31"/>
                          </a:lnTo>
                          <a:lnTo>
                            <a:pt x="1" y="29"/>
                          </a:lnTo>
                          <a:lnTo>
                            <a:pt x="1" y="27"/>
                          </a:lnTo>
                          <a:lnTo>
                            <a:pt x="1" y="25"/>
                          </a:lnTo>
                          <a:lnTo>
                            <a:pt x="1" y="23"/>
                          </a:lnTo>
                          <a:lnTo>
                            <a:pt x="1" y="20"/>
                          </a:lnTo>
                          <a:lnTo>
                            <a:pt x="1" y="18"/>
                          </a:lnTo>
                          <a:lnTo>
                            <a:pt x="1" y="15"/>
                          </a:lnTo>
                          <a:lnTo>
                            <a:pt x="1" y="13"/>
                          </a:lnTo>
                          <a:lnTo>
                            <a:pt x="1" y="11"/>
                          </a:lnTo>
                          <a:lnTo>
                            <a:pt x="1" y="9"/>
                          </a:lnTo>
                          <a:lnTo>
                            <a:pt x="1" y="7"/>
                          </a:lnTo>
                          <a:lnTo>
                            <a:pt x="1" y="5"/>
                          </a:lnTo>
                          <a:lnTo>
                            <a:pt x="1" y="2"/>
                          </a:lnTo>
                          <a:lnTo>
                            <a:pt x="1"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sp>
                  <p:nvSpPr>
                    <p:cNvPr id="125" name="Freeform 125"/>
                    <p:cNvSpPr>
                      <a:spLocks/>
                    </p:cNvSpPr>
                    <p:nvPr/>
                  </p:nvSpPr>
                  <p:spPr bwMode="auto">
                    <a:xfrm>
                      <a:off x="2278" y="2275"/>
                      <a:ext cx="22" cy="164"/>
                    </a:xfrm>
                    <a:custGeom>
                      <a:avLst/>
                      <a:gdLst>
                        <a:gd name="T0" fmla="*/ 5 w 22"/>
                        <a:gd name="T1" fmla="*/ 3 h 164"/>
                        <a:gd name="T2" fmla="*/ 13 w 22"/>
                        <a:gd name="T3" fmla="*/ 8 h 164"/>
                        <a:gd name="T4" fmla="*/ 21 w 22"/>
                        <a:gd name="T5" fmla="*/ 14 h 164"/>
                        <a:gd name="T6" fmla="*/ 21 w 22"/>
                        <a:gd name="T7" fmla="*/ 21 h 164"/>
                        <a:gd name="T8" fmla="*/ 21 w 22"/>
                        <a:gd name="T9" fmla="*/ 27 h 164"/>
                        <a:gd name="T10" fmla="*/ 21 w 22"/>
                        <a:gd name="T11" fmla="*/ 35 h 164"/>
                        <a:gd name="T12" fmla="*/ 21 w 22"/>
                        <a:gd name="T13" fmla="*/ 41 h 164"/>
                        <a:gd name="T14" fmla="*/ 21 w 22"/>
                        <a:gd name="T15" fmla="*/ 48 h 164"/>
                        <a:gd name="T16" fmla="*/ 21 w 22"/>
                        <a:gd name="T17" fmla="*/ 55 h 164"/>
                        <a:gd name="T18" fmla="*/ 21 w 22"/>
                        <a:gd name="T19" fmla="*/ 62 h 164"/>
                        <a:gd name="T20" fmla="*/ 21 w 22"/>
                        <a:gd name="T21" fmla="*/ 68 h 164"/>
                        <a:gd name="T22" fmla="*/ 21 w 22"/>
                        <a:gd name="T23" fmla="*/ 76 h 164"/>
                        <a:gd name="T24" fmla="*/ 21 w 22"/>
                        <a:gd name="T25" fmla="*/ 83 h 164"/>
                        <a:gd name="T26" fmla="*/ 21 w 22"/>
                        <a:gd name="T27" fmla="*/ 90 h 164"/>
                        <a:gd name="T28" fmla="*/ 21 w 22"/>
                        <a:gd name="T29" fmla="*/ 97 h 164"/>
                        <a:gd name="T30" fmla="*/ 21 w 22"/>
                        <a:gd name="T31" fmla="*/ 103 h 164"/>
                        <a:gd name="T32" fmla="*/ 21 w 22"/>
                        <a:gd name="T33" fmla="*/ 111 h 164"/>
                        <a:gd name="T34" fmla="*/ 21 w 22"/>
                        <a:gd name="T35" fmla="*/ 118 h 164"/>
                        <a:gd name="T36" fmla="*/ 21 w 22"/>
                        <a:gd name="T37" fmla="*/ 125 h 164"/>
                        <a:gd name="T38" fmla="*/ 21 w 22"/>
                        <a:gd name="T39" fmla="*/ 132 h 164"/>
                        <a:gd name="T40" fmla="*/ 21 w 22"/>
                        <a:gd name="T41" fmla="*/ 139 h 164"/>
                        <a:gd name="T42" fmla="*/ 21 w 22"/>
                        <a:gd name="T43" fmla="*/ 146 h 164"/>
                        <a:gd name="T44" fmla="*/ 21 w 22"/>
                        <a:gd name="T45" fmla="*/ 153 h 164"/>
                        <a:gd name="T46" fmla="*/ 21 w 22"/>
                        <a:gd name="T47" fmla="*/ 160 h 164"/>
                        <a:gd name="T48" fmla="*/ 15 w 22"/>
                        <a:gd name="T49" fmla="*/ 159 h 164"/>
                        <a:gd name="T50" fmla="*/ 8 w 22"/>
                        <a:gd name="T51" fmla="*/ 154 h 164"/>
                        <a:gd name="T52" fmla="*/ 0 w 22"/>
                        <a:gd name="T53" fmla="*/ 149 h 164"/>
                        <a:gd name="T54" fmla="*/ 0 w 22"/>
                        <a:gd name="T55" fmla="*/ 141 h 164"/>
                        <a:gd name="T56" fmla="*/ 0 w 22"/>
                        <a:gd name="T57" fmla="*/ 134 h 164"/>
                        <a:gd name="T58" fmla="*/ 0 w 22"/>
                        <a:gd name="T59" fmla="*/ 128 h 164"/>
                        <a:gd name="T60" fmla="*/ 0 w 22"/>
                        <a:gd name="T61" fmla="*/ 120 h 164"/>
                        <a:gd name="T62" fmla="*/ 0 w 22"/>
                        <a:gd name="T63" fmla="*/ 113 h 164"/>
                        <a:gd name="T64" fmla="*/ 0 w 22"/>
                        <a:gd name="T65" fmla="*/ 106 h 164"/>
                        <a:gd name="T66" fmla="*/ 0 w 22"/>
                        <a:gd name="T67" fmla="*/ 99 h 164"/>
                        <a:gd name="T68" fmla="*/ 0 w 22"/>
                        <a:gd name="T69" fmla="*/ 92 h 164"/>
                        <a:gd name="T70" fmla="*/ 0 w 22"/>
                        <a:gd name="T71" fmla="*/ 84 h 164"/>
                        <a:gd name="T72" fmla="*/ 0 w 22"/>
                        <a:gd name="T73" fmla="*/ 77 h 164"/>
                        <a:gd name="T74" fmla="*/ 0 w 22"/>
                        <a:gd name="T75" fmla="*/ 71 h 164"/>
                        <a:gd name="T76" fmla="*/ 0 w 22"/>
                        <a:gd name="T77" fmla="*/ 64 h 164"/>
                        <a:gd name="T78" fmla="*/ 0 w 22"/>
                        <a:gd name="T79" fmla="*/ 57 h 164"/>
                        <a:gd name="T80" fmla="*/ 0 w 22"/>
                        <a:gd name="T81" fmla="*/ 50 h 164"/>
                        <a:gd name="T82" fmla="*/ 0 w 22"/>
                        <a:gd name="T83" fmla="*/ 43 h 164"/>
                        <a:gd name="T84" fmla="*/ 0 w 22"/>
                        <a:gd name="T85" fmla="*/ 36 h 164"/>
                        <a:gd name="T86" fmla="*/ 0 w 22"/>
                        <a:gd name="T87" fmla="*/ 30 h 164"/>
                        <a:gd name="T88" fmla="*/ 0 w 22"/>
                        <a:gd name="T89" fmla="*/ 23 h 164"/>
                        <a:gd name="T90" fmla="*/ 0 w 22"/>
                        <a:gd name="T91" fmla="*/ 16 h 164"/>
                        <a:gd name="T92" fmla="*/ 0 w 22"/>
                        <a:gd name="T93" fmla="*/ 9 h 164"/>
                        <a:gd name="T94" fmla="*/ 0 w 22"/>
                        <a:gd name="T95" fmla="*/ 3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
                        <a:gd name="T145" fmla="*/ 0 h 164"/>
                        <a:gd name="T146" fmla="*/ 22 w 22"/>
                        <a:gd name="T147" fmla="*/ 164 h 1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 h="164">
                          <a:moveTo>
                            <a:pt x="0" y="0"/>
                          </a:moveTo>
                          <a:lnTo>
                            <a:pt x="3" y="2"/>
                          </a:lnTo>
                          <a:lnTo>
                            <a:pt x="5" y="3"/>
                          </a:lnTo>
                          <a:lnTo>
                            <a:pt x="8" y="5"/>
                          </a:lnTo>
                          <a:lnTo>
                            <a:pt x="10" y="7"/>
                          </a:lnTo>
                          <a:lnTo>
                            <a:pt x="13" y="8"/>
                          </a:lnTo>
                          <a:lnTo>
                            <a:pt x="15" y="11"/>
                          </a:lnTo>
                          <a:lnTo>
                            <a:pt x="18" y="12"/>
                          </a:lnTo>
                          <a:lnTo>
                            <a:pt x="21" y="14"/>
                          </a:lnTo>
                          <a:lnTo>
                            <a:pt x="21" y="16"/>
                          </a:lnTo>
                          <a:lnTo>
                            <a:pt x="21" y="19"/>
                          </a:lnTo>
                          <a:lnTo>
                            <a:pt x="21" y="21"/>
                          </a:lnTo>
                          <a:lnTo>
                            <a:pt x="21" y="23"/>
                          </a:lnTo>
                          <a:lnTo>
                            <a:pt x="21" y="25"/>
                          </a:lnTo>
                          <a:lnTo>
                            <a:pt x="21" y="27"/>
                          </a:lnTo>
                          <a:lnTo>
                            <a:pt x="21" y="30"/>
                          </a:lnTo>
                          <a:lnTo>
                            <a:pt x="21" y="32"/>
                          </a:lnTo>
                          <a:lnTo>
                            <a:pt x="21" y="35"/>
                          </a:lnTo>
                          <a:lnTo>
                            <a:pt x="21" y="37"/>
                          </a:lnTo>
                          <a:lnTo>
                            <a:pt x="21" y="39"/>
                          </a:lnTo>
                          <a:lnTo>
                            <a:pt x="21" y="41"/>
                          </a:lnTo>
                          <a:lnTo>
                            <a:pt x="21" y="43"/>
                          </a:lnTo>
                          <a:lnTo>
                            <a:pt x="21" y="46"/>
                          </a:lnTo>
                          <a:lnTo>
                            <a:pt x="21" y="48"/>
                          </a:lnTo>
                          <a:lnTo>
                            <a:pt x="21" y="50"/>
                          </a:lnTo>
                          <a:lnTo>
                            <a:pt x="21" y="52"/>
                          </a:lnTo>
                          <a:lnTo>
                            <a:pt x="21" y="55"/>
                          </a:lnTo>
                          <a:lnTo>
                            <a:pt x="21" y="57"/>
                          </a:lnTo>
                          <a:lnTo>
                            <a:pt x="21" y="60"/>
                          </a:lnTo>
                          <a:lnTo>
                            <a:pt x="21" y="62"/>
                          </a:lnTo>
                          <a:lnTo>
                            <a:pt x="21" y="64"/>
                          </a:lnTo>
                          <a:lnTo>
                            <a:pt x="21" y="66"/>
                          </a:lnTo>
                          <a:lnTo>
                            <a:pt x="21" y="68"/>
                          </a:lnTo>
                          <a:lnTo>
                            <a:pt x="21" y="71"/>
                          </a:lnTo>
                          <a:lnTo>
                            <a:pt x="21" y="73"/>
                          </a:lnTo>
                          <a:lnTo>
                            <a:pt x="21" y="76"/>
                          </a:lnTo>
                          <a:lnTo>
                            <a:pt x="21" y="78"/>
                          </a:lnTo>
                          <a:lnTo>
                            <a:pt x="21" y="80"/>
                          </a:lnTo>
                          <a:lnTo>
                            <a:pt x="21" y="83"/>
                          </a:lnTo>
                          <a:lnTo>
                            <a:pt x="21" y="85"/>
                          </a:lnTo>
                          <a:lnTo>
                            <a:pt x="21" y="87"/>
                          </a:lnTo>
                          <a:lnTo>
                            <a:pt x="21" y="90"/>
                          </a:lnTo>
                          <a:lnTo>
                            <a:pt x="21" y="92"/>
                          </a:lnTo>
                          <a:lnTo>
                            <a:pt x="21" y="94"/>
                          </a:lnTo>
                          <a:lnTo>
                            <a:pt x="21" y="97"/>
                          </a:lnTo>
                          <a:lnTo>
                            <a:pt x="21" y="99"/>
                          </a:lnTo>
                          <a:lnTo>
                            <a:pt x="21" y="101"/>
                          </a:lnTo>
                          <a:lnTo>
                            <a:pt x="21" y="103"/>
                          </a:lnTo>
                          <a:lnTo>
                            <a:pt x="21" y="106"/>
                          </a:lnTo>
                          <a:lnTo>
                            <a:pt x="21" y="109"/>
                          </a:lnTo>
                          <a:lnTo>
                            <a:pt x="21" y="111"/>
                          </a:lnTo>
                          <a:lnTo>
                            <a:pt x="21" y="113"/>
                          </a:lnTo>
                          <a:lnTo>
                            <a:pt x="21" y="115"/>
                          </a:lnTo>
                          <a:lnTo>
                            <a:pt x="21" y="118"/>
                          </a:lnTo>
                          <a:lnTo>
                            <a:pt x="21" y="120"/>
                          </a:lnTo>
                          <a:lnTo>
                            <a:pt x="21" y="122"/>
                          </a:lnTo>
                          <a:lnTo>
                            <a:pt x="21" y="125"/>
                          </a:lnTo>
                          <a:lnTo>
                            <a:pt x="21" y="128"/>
                          </a:lnTo>
                          <a:lnTo>
                            <a:pt x="21" y="130"/>
                          </a:lnTo>
                          <a:lnTo>
                            <a:pt x="21" y="132"/>
                          </a:lnTo>
                          <a:lnTo>
                            <a:pt x="21" y="134"/>
                          </a:lnTo>
                          <a:lnTo>
                            <a:pt x="21" y="137"/>
                          </a:lnTo>
                          <a:lnTo>
                            <a:pt x="21" y="139"/>
                          </a:lnTo>
                          <a:lnTo>
                            <a:pt x="21" y="141"/>
                          </a:lnTo>
                          <a:lnTo>
                            <a:pt x="21" y="144"/>
                          </a:lnTo>
                          <a:lnTo>
                            <a:pt x="21" y="146"/>
                          </a:lnTo>
                          <a:lnTo>
                            <a:pt x="21" y="149"/>
                          </a:lnTo>
                          <a:lnTo>
                            <a:pt x="21" y="151"/>
                          </a:lnTo>
                          <a:lnTo>
                            <a:pt x="21" y="153"/>
                          </a:lnTo>
                          <a:lnTo>
                            <a:pt x="21" y="156"/>
                          </a:lnTo>
                          <a:lnTo>
                            <a:pt x="21" y="158"/>
                          </a:lnTo>
                          <a:lnTo>
                            <a:pt x="21" y="160"/>
                          </a:lnTo>
                          <a:lnTo>
                            <a:pt x="21" y="163"/>
                          </a:lnTo>
                          <a:lnTo>
                            <a:pt x="18" y="161"/>
                          </a:lnTo>
                          <a:lnTo>
                            <a:pt x="15" y="159"/>
                          </a:lnTo>
                          <a:lnTo>
                            <a:pt x="13" y="158"/>
                          </a:lnTo>
                          <a:lnTo>
                            <a:pt x="10" y="156"/>
                          </a:lnTo>
                          <a:lnTo>
                            <a:pt x="8" y="154"/>
                          </a:lnTo>
                          <a:lnTo>
                            <a:pt x="5" y="152"/>
                          </a:lnTo>
                          <a:lnTo>
                            <a:pt x="3" y="150"/>
                          </a:lnTo>
                          <a:lnTo>
                            <a:pt x="0" y="149"/>
                          </a:lnTo>
                          <a:lnTo>
                            <a:pt x="0" y="146"/>
                          </a:lnTo>
                          <a:lnTo>
                            <a:pt x="0" y="144"/>
                          </a:lnTo>
                          <a:lnTo>
                            <a:pt x="0" y="141"/>
                          </a:lnTo>
                          <a:lnTo>
                            <a:pt x="0" y="139"/>
                          </a:lnTo>
                          <a:lnTo>
                            <a:pt x="0" y="137"/>
                          </a:lnTo>
                          <a:lnTo>
                            <a:pt x="0" y="134"/>
                          </a:lnTo>
                          <a:lnTo>
                            <a:pt x="0" y="132"/>
                          </a:lnTo>
                          <a:lnTo>
                            <a:pt x="0" y="130"/>
                          </a:lnTo>
                          <a:lnTo>
                            <a:pt x="0" y="128"/>
                          </a:lnTo>
                          <a:lnTo>
                            <a:pt x="0" y="125"/>
                          </a:lnTo>
                          <a:lnTo>
                            <a:pt x="0" y="122"/>
                          </a:lnTo>
                          <a:lnTo>
                            <a:pt x="0" y="120"/>
                          </a:lnTo>
                          <a:lnTo>
                            <a:pt x="0" y="118"/>
                          </a:lnTo>
                          <a:lnTo>
                            <a:pt x="0" y="115"/>
                          </a:lnTo>
                          <a:lnTo>
                            <a:pt x="0" y="113"/>
                          </a:lnTo>
                          <a:lnTo>
                            <a:pt x="0" y="111"/>
                          </a:lnTo>
                          <a:lnTo>
                            <a:pt x="0" y="108"/>
                          </a:lnTo>
                          <a:lnTo>
                            <a:pt x="0" y="106"/>
                          </a:lnTo>
                          <a:lnTo>
                            <a:pt x="0" y="103"/>
                          </a:lnTo>
                          <a:lnTo>
                            <a:pt x="0" y="101"/>
                          </a:lnTo>
                          <a:lnTo>
                            <a:pt x="0" y="99"/>
                          </a:lnTo>
                          <a:lnTo>
                            <a:pt x="0" y="97"/>
                          </a:lnTo>
                          <a:lnTo>
                            <a:pt x="0" y="94"/>
                          </a:lnTo>
                          <a:lnTo>
                            <a:pt x="0" y="92"/>
                          </a:lnTo>
                          <a:lnTo>
                            <a:pt x="0" y="90"/>
                          </a:lnTo>
                          <a:lnTo>
                            <a:pt x="0" y="87"/>
                          </a:lnTo>
                          <a:lnTo>
                            <a:pt x="0" y="84"/>
                          </a:lnTo>
                          <a:lnTo>
                            <a:pt x="0" y="82"/>
                          </a:lnTo>
                          <a:lnTo>
                            <a:pt x="0" y="80"/>
                          </a:lnTo>
                          <a:lnTo>
                            <a:pt x="0" y="77"/>
                          </a:lnTo>
                          <a:lnTo>
                            <a:pt x="0" y="75"/>
                          </a:lnTo>
                          <a:lnTo>
                            <a:pt x="0" y="73"/>
                          </a:lnTo>
                          <a:lnTo>
                            <a:pt x="0" y="71"/>
                          </a:lnTo>
                          <a:lnTo>
                            <a:pt x="0" y="68"/>
                          </a:lnTo>
                          <a:lnTo>
                            <a:pt x="0" y="66"/>
                          </a:lnTo>
                          <a:lnTo>
                            <a:pt x="0" y="64"/>
                          </a:lnTo>
                          <a:lnTo>
                            <a:pt x="0" y="62"/>
                          </a:lnTo>
                          <a:lnTo>
                            <a:pt x="0" y="59"/>
                          </a:lnTo>
                          <a:lnTo>
                            <a:pt x="0" y="57"/>
                          </a:lnTo>
                          <a:lnTo>
                            <a:pt x="0" y="54"/>
                          </a:lnTo>
                          <a:lnTo>
                            <a:pt x="0" y="52"/>
                          </a:lnTo>
                          <a:lnTo>
                            <a:pt x="0" y="50"/>
                          </a:lnTo>
                          <a:lnTo>
                            <a:pt x="0" y="48"/>
                          </a:lnTo>
                          <a:lnTo>
                            <a:pt x="0" y="46"/>
                          </a:lnTo>
                          <a:lnTo>
                            <a:pt x="0" y="43"/>
                          </a:lnTo>
                          <a:lnTo>
                            <a:pt x="0" y="41"/>
                          </a:lnTo>
                          <a:lnTo>
                            <a:pt x="0" y="39"/>
                          </a:lnTo>
                          <a:lnTo>
                            <a:pt x="0" y="36"/>
                          </a:lnTo>
                          <a:lnTo>
                            <a:pt x="0" y="34"/>
                          </a:lnTo>
                          <a:lnTo>
                            <a:pt x="0" y="32"/>
                          </a:lnTo>
                          <a:lnTo>
                            <a:pt x="0" y="30"/>
                          </a:lnTo>
                          <a:lnTo>
                            <a:pt x="0" y="27"/>
                          </a:lnTo>
                          <a:lnTo>
                            <a:pt x="0" y="25"/>
                          </a:lnTo>
                          <a:lnTo>
                            <a:pt x="0" y="23"/>
                          </a:lnTo>
                          <a:lnTo>
                            <a:pt x="0" y="21"/>
                          </a:lnTo>
                          <a:lnTo>
                            <a:pt x="0" y="18"/>
                          </a:lnTo>
                          <a:lnTo>
                            <a:pt x="0" y="16"/>
                          </a:lnTo>
                          <a:lnTo>
                            <a:pt x="0" y="14"/>
                          </a:lnTo>
                          <a:lnTo>
                            <a:pt x="0" y="11"/>
                          </a:lnTo>
                          <a:lnTo>
                            <a:pt x="0" y="9"/>
                          </a:lnTo>
                          <a:lnTo>
                            <a:pt x="0" y="7"/>
                          </a:lnTo>
                          <a:lnTo>
                            <a:pt x="0" y="5"/>
                          </a:lnTo>
                          <a:lnTo>
                            <a:pt x="0" y="3"/>
                          </a:lnTo>
                          <a:lnTo>
                            <a:pt x="0" y="0"/>
                          </a:lnTo>
                        </a:path>
                      </a:pathLst>
                    </a:custGeom>
                    <a:solidFill>
                      <a:srgbClr val="FFFFFF"/>
                    </a:solidFill>
                    <a:ln w="12700" cap="rnd">
                      <a:noFill/>
                      <a:round/>
                      <a:headEnd/>
                      <a:tailEnd/>
                    </a:ln>
                  </p:spPr>
                  <p:txBody>
                    <a:bodyPr/>
                    <a:lstStyle/>
                    <a:p>
                      <a:pPr defTabSz="685617">
                        <a:defRPr/>
                      </a:pPr>
                      <a:endParaRPr lang="en-US" sz="1300" kern="0" dirty="0">
                        <a:solidFill>
                          <a:srgbClr val="000000"/>
                        </a:solidFill>
                        <a:latin typeface="나눔고딕"/>
                        <a:ea typeface="나눔고딕"/>
                        <a:cs typeface="나눔고딕"/>
                      </a:endParaRPr>
                    </a:p>
                  </p:txBody>
                </p:sp>
              </p:grpSp>
            </p:grpSp>
            <p:sp>
              <p:nvSpPr>
                <p:cNvPr id="116" name="Rectangle 311"/>
                <p:cNvSpPr/>
                <p:nvPr/>
              </p:nvSpPr>
              <p:spPr bwMode="gray">
                <a:xfrm>
                  <a:off x="356108" y="3594885"/>
                  <a:ext cx="137160" cy="297180"/>
                </a:xfrm>
                <a:prstGeom prst="rect">
                  <a:avLst/>
                </a:prstGeom>
                <a:noFill/>
                <a:ln w="6350" algn="ctr">
                  <a:noFill/>
                  <a:miter lim="800000"/>
                  <a:headEnd/>
                  <a:tailEnd/>
                </a:ln>
              </p:spPr>
              <p:txBody>
                <a:bodyPr lIns="90000" tIns="72000" rIns="90000" bIns="72000" rtlCol="0" anchor="ctr"/>
                <a:lstStyle/>
                <a:p>
                  <a:pPr algn="ctr" defTabSz="685617" fontAlgn="base">
                    <a:spcBef>
                      <a:spcPct val="50000"/>
                    </a:spcBef>
                    <a:spcAft>
                      <a:spcPct val="0"/>
                    </a:spcAft>
                    <a:buClr>
                      <a:srgbClr val="F0AB00"/>
                    </a:buClr>
                    <a:buSzPct val="80000"/>
                    <a:defRPr/>
                  </a:pPr>
                  <a:endParaRPr lang="ko-KR" altLang="en-US" sz="1300" kern="0" dirty="0">
                    <a:solidFill>
                      <a:srgbClr val="000000"/>
                    </a:solidFill>
                    <a:latin typeface="나눔고딕"/>
                    <a:ea typeface="나눔고딕"/>
                    <a:cs typeface="나눔고딕"/>
                  </a:endParaRPr>
                </a:p>
              </p:txBody>
            </p:sp>
          </p:grpSp>
        </p:grpSp>
        <p:cxnSp>
          <p:nvCxnSpPr>
            <p:cNvPr id="102" name="Elbow Connector 322"/>
            <p:cNvCxnSpPr>
              <a:endCxn id="100" idx="0"/>
            </p:cNvCxnSpPr>
            <p:nvPr/>
          </p:nvCxnSpPr>
          <p:spPr>
            <a:xfrm rot="16200000" flipH="1">
              <a:off x="5867131" y="5037787"/>
              <a:ext cx="1341066" cy="1039848"/>
            </a:xfrm>
            <a:prstGeom prst="bentConnector3">
              <a:avLst>
                <a:gd name="adj1" fmla="val 50000"/>
              </a:avLst>
            </a:prstGeom>
            <a:noFill/>
            <a:ln w="19050" cap="flat" cmpd="sng" algn="ctr">
              <a:solidFill>
                <a:srgbClr val="CCCCCC">
                  <a:lumMod val="50000"/>
                </a:srgbClr>
              </a:solidFill>
              <a:prstDash val="solid"/>
            </a:ln>
            <a:effectLst/>
          </p:spPr>
        </p:cxnSp>
        <p:cxnSp>
          <p:nvCxnSpPr>
            <p:cNvPr id="103" name="Elbow Connector 325"/>
            <p:cNvCxnSpPr>
              <a:endCxn id="100" idx="0"/>
            </p:cNvCxnSpPr>
            <p:nvPr/>
          </p:nvCxnSpPr>
          <p:spPr>
            <a:xfrm rot="16200000" flipH="1">
              <a:off x="6075101" y="5245757"/>
              <a:ext cx="1341066" cy="623908"/>
            </a:xfrm>
            <a:prstGeom prst="bentConnector3">
              <a:avLst>
                <a:gd name="adj1" fmla="val 50000"/>
              </a:avLst>
            </a:prstGeom>
            <a:noFill/>
            <a:ln w="19050" cap="flat" cmpd="sng" algn="ctr">
              <a:solidFill>
                <a:srgbClr val="CCCCCC">
                  <a:lumMod val="50000"/>
                </a:srgbClr>
              </a:solidFill>
              <a:prstDash val="solid"/>
            </a:ln>
            <a:effectLst/>
          </p:spPr>
        </p:cxnSp>
        <p:cxnSp>
          <p:nvCxnSpPr>
            <p:cNvPr id="104" name="Elbow Connector 328"/>
            <p:cNvCxnSpPr>
              <a:endCxn id="100" idx="0"/>
            </p:cNvCxnSpPr>
            <p:nvPr/>
          </p:nvCxnSpPr>
          <p:spPr>
            <a:xfrm rot="16200000" flipH="1">
              <a:off x="6283071" y="5453727"/>
              <a:ext cx="1341066" cy="207968"/>
            </a:xfrm>
            <a:prstGeom prst="bentConnector3">
              <a:avLst>
                <a:gd name="adj1" fmla="val 50000"/>
              </a:avLst>
            </a:prstGeom>
            <a:noFill/>
            <a:ln w="19050" cap="flat" cmpd="sng" algn="ctr">
              <a:solidFill>
                <a:srgbClr val="CCCCCC">
                  <a:lumMod val="50000"/>
                </a:srgbClr>
              </a:solidFill>
              <a:prstDash val="solid"/>
            </a:ln>
            <a:effectLst/>
          </p:spPr>
        </p:cxnSp>
        <p:cxnSp>
          <p:nvCxnSpPr>
            <p:cNvPr id="105" name="Elbow Connector 331"/>
            <p:cNvCxnSpPr>
              <a:endCxn id="100" idx="0"/>
            </p:cNvCxnSpPr>
            <p:nvPr/>
          </p:nvCxnSpPr>
          <p:spPr>
            <a:xfrm rot="5400000">
              <a:off x="6491041" y="5453725"/>
              <a:ext cx="1341066" cy="207972"/>
            </a:xfrm>
            <a:prstGeom prst="bentConnector3">
              <a:avLst>
                <a:gd name="adj1" fmla="val 50000"/>
              </a:avLst>
            </a:prstGeom>
            <a:noFill/>
            <a:ln w="19050" cap="flat" cmpd="sng" algn="ctr">
              <a:solidFill>
                <a:srgbClr val="CCCCCC">
                  <a:lumMod val="50000"/>
                </a:srgbClr>
              </a:solidFill>
              <a:prstDash val="solid"/>
            </a:ln>
            <a:effectLst/>
          </p:spPr>
        </p:cxnSp>
        <p:cxnSp>
          <p:nvCxnSpPr>
            <p:cNvPr id="106" name="Elbow Connector 334"/>
            <p:cNvCxnSpPr>
              <a:endCxn id="100" idx="0"/>
            </p:cNvCxnSpPr>
            <p:nvPr/>
          </p:nvCxnSpPr>
          <p:spPr>
            <a:xfrm rot="5400000">
              <a:off x="6699011" y="5245755"/>
              <a:ext cx="1341066" cy="623912"/>
            </a:xfrm>
            <a:prstGeom prst="bentConnector3">
              <a:avLst>
                <a:gd name="adj1" fmla="val 50000"/>
              </a:avLst>
            </a:prstGeom>
            <a:noFill/>
            <a:ln w="19050" cap="flat" cmpd="sng" algn="ctr">
              <a:solidFill>
                <a:srgbClr val="CCCCCC">
                  <a:lumMod val="50000"/>
                </a:srgbClr>
              </a:solidFill>
              <a:prstDash val="solid"/>
            </a:ln>
            <a:effectLst/>
          </p:spPr>
        </p:cxnSp>
        <p:cxnSp>
          <p:nvCxnSpPr>
            <p:cNvPr id="107" name="Elbow Connector 338"/>
            <p:cNvCxnSpPr>
              <a:endCxn id="100" idx="0"/>
            </p:cNvCxnSpPr>
            <p:nvPr/>
          </p:nvCxnSpPr>
          <p:spPr>
            <a:xfrm rot="5400000">
              <a:off x="6906981" y="5037790"/>
              <a:ext cx="1341066" cy="1039851"/>
            </a:xfrm>
            <a:prstGeom prst="bentConnector3">
              <a:avLst>
                <a:gd name="adj1" fmla="val 50000"/>
              </a:avLst>
            </a:prstGeom>
            <a:noFill/>
            <a:ln w="19050" cap="flat" cmpd="sng" algn="ctr">
              <a:solidFill>
                <a:srgbClr val="CCCCCC">
                  <a:lumMod val="50000"/>
                </a:srgbClr>
              </a:solidFill>
              <a:prstDash val="solid"/>
            </a:ln>
            <a:effectLst/>
          </p:spPr>
        </p:cxnSp>
        <p:sp>
          <p:nvSpPr>
            <p:cNvPr id="108" name="TextBox 107"/>
            <p:cNvSpPr txBox="1"/>
            <p:nvPr/>
          </p:nvSpPr>
          <p:spPr>
            <a:xfrm>
              <a:off x="6651999" y="6196358"/>
              <a:ext cx="799112" cy="382044"/>
            </a:xfrm>
            <a:prstGeom prst="rect">
              <a:avLst/>
            </a:prstGeom>
            <a:noFill/>
          </p:spPr>
          <p:txBody>
            <a:bodyPr wrap="none" rtlCol="0">
              <a:spAutoFit/>
            </a:bodyPr>
            <a:lstStyle/>
            <a:p>
              <a:pPr algn="ctr" defTabSz="685617" fontAlgn="base">
                <a:spcBef>
                  <a:spcPct val="50000"/>
                </a:spcBef>
                <a:spcAft>
                  <a:spcPct val="0"/>
                </a:spcAft>
                <a:buClr>
                  <a:srgbClr val="F0AB00"/>
                </a:buClr>
                <a:buSzPct val="80000"/>
                <a:defRPr/>
              </a:pPr>
              <a:r>
                <a:rPr lang="en-US" altLang="ko-KR" sz="900" kern="0" dirty="0">
                  <a:solidFill>
                    <a:srgbClr val="000000"/>
                  </a:solidFill>
                  <a:latin typeface="나눔고딕"/>
                  <a:ea typeface="나눔고딕"/>
                  <a:cs typeface="나눔고딕"/>
                </a:rPr>
                <a:t>Platform</a:t>
              </a:r>
              <a:endParaRPr lang="ko-KR" altLang="en-US" sz="900" kern="0" dirty="0">
                <a:solidFill>
                  <a:srgbClr val="000000"/>
                </a:solidFill>
                <a:latin typeface="나눔고딕"/>
                <a:ea typeface="나눔고딕"/>
                <a:cs typeface="나눔고딕"/>
              </a:endParaRPr>
            </a:p>
          </p:txBody>
        </p:sp>
      </p:grpSp>
      <p:sp>
        <p:nvSpPr>
          <p:cNvPr id="187" name="Rectangle 186"/>
          <p:cNvSpPr/>
          <p:nvPr/>
        </p:nvSpPr>
        <p:spPr>
          <a:xfrm>
            <a:off x="-1096" y="1585842"/>
            <a:ext cx="1714054" cy="715562"/>
          </a:xfrm>
          <a:prstGeom prst="rect">
            <a:avLst/>
          </a:prstGeom>
          <a:solidFill>
            <a:srgbClr val="F0AB00">
              <a:alpha val="70000"/>
            </a:srgbClr>
          </a:solidFill>
        </p:spPr>
        <p:txBody>
          <a:bodyPr wrap="square" lIns="182880" tIns="34281" rIns="0" bIns="34281" anchor="ctr">
            <a:spAutoFit/>
          </a:bodyPr>
          <a:lstStyle/>
          <a:p>
            <a:pPr defTabSz="685617">
              <a:defRPr/>
            </a:pPr>
            <a:r>
              <a:rPr lang="en-US" altLang="ko-KR" sz="2100" b="1" kern="0" dirty="0">
                <a:solidFill>
                  <a:srgbClr val="FFFFFF"/>
                </a:solidFill>
                <a:effectLst>
                  <a:outerShdw blurRad="38100" dist="38100" dir="2700000" algn="tl">
                    <a:srgbClr val="000000">
                      <a:alpha val="43137"/>
                    </a:srgbClr>
                  </a:outerShdw>
                </a:effectLst>
                <a:latin typeface="나눔고딕"/>
                <a:ea typeface="나눔고딕"/>
                <a:cs typeface="나눔고딕"/>
              </a:rPr>
              <a:t>Mass </a:t>
            </a:r>
            <a:br>
              <a:rPr lang="en-US" altLang="ko-KR" sz="2100" b="1" kern="0" dirty="0">
                <a:solidFill>
                  <a:srgbClr val="FFFFFF"/>
                </a:solidFill>
                <a:effectLst>
                  <a:outerShdw blurRad="38100" dist="38100" dir="2700000" algn="tl">
                    <a:srgbClr val="000000">
                      <a:alpha val="43137"/>
                    </a:srgbClr>
                  </a:outerShdw>
                </a:effectLst>
                <a:latin typeface="나눔고딕"/>
                <a:ea typeface="나눔고딕"/>
                <a:cs typeface="나눔고딕"/>
              </a:rPr>
            </a:br>
            <a:r>
              <a:rPr lang="en-US" altLang="ko-KR" sz="2100" b="1" kern="0" dirty="0">
                <a:solidFill>
                  <a:srgbClr val="FFFFFF"/>
                </a:solidFill>
                <a:effectLst>
                  <a:outerShdw blurRad="38100" dist="38100" dir="2700000" algn="tl">
                    <a:srgbClr val="000000">
                      <a:alpha val="43137"/>
                    </a:srgbClr>
                  </a:outerShdw>
                </a:effectLst>
                <a:latin typeface="나눔고딕"/>
                <a:ea typeface="나눔고딕"/>
                <a:cs typeface="나눔고딕"/>
              </a:rPr>
              <a:t>Production</a:t>
            </a:r>
            <a:endParaRPr lang="ko-KR" altLang="en-US" sz="2100" b="1" kern="0" dirty="0">
              <a:solidFill>
                <a:srgbClr val="FFFFFF"/>
              </a:solidFill>
              <a:effectLst>
                <a:outerShdw blurRad="38100" dist="38100" dir="2700000" algn="tl">
                  <a:srgbClr val="000000">
                    <a:alpha val="43137"/>
                  </a:srgbClr>
                </a:outerShdw>
              </a:effectLst>
              <a:latin typeface="나눔고딕"/>
              <a:ea typeface="나눔고딕"/>
              <a:cs typeface="나눔고딕"/>
            </a:endParaRPr>
          </a:p>
        </p:txBody>
      </p:sp>
      <p:sp>
        <p:nvSpPr>
          <p:cNvPr id="190" name="Rectangle 189"/>
          <p:cNvSpPr/>
          <p:nvPr/>
        </p:nvSpPr>
        <p:spPr>
          <a:xfrm>
            <a:off x="7429946" y="3544954"/>
            <a:ext cx="1714054" cy="715562"/>
          </a:xfrm>
          <a:prstGeom prst="rect">
            <a:avLst/>
          </a:prstGeom>
          <a:solidFill>
            <a:srgbClr val="0076CB">
              <a:alpha val="70000"/>
            </a:srgbClr>
          </a:solidFill>
        </p:spPr>
        <p:txBody>
          <a:bodyPr wrap="square" lIns="0" tIns="34281" rIns="182880" bIns="34281" anchor="ctr">
            <a:spAutoFit/>
          </a:bodyPr>
          <a:lstStyle/>
          <a:p>
            <a:pPr algn="r" defTabSz="685617">
              <a:defRPr/>
            </a:pPr>
            <a:r>
              <a:rPr lang="en-US" altLang="ko-KR" sz="2100" b="1" kern="0" dirty="0">
                <a:solidFill>
                  <a:srgbClr val="FFFFFF"/>
                </a:solidFill>
                <a:effectLst>
                  <a:outerShdw blurRad="38100" dist="38100" dir="2700000" algn="tl">
                    <a:srgbClr val="000000">
                      <a:alpha val="43137"/>
                    </a:srgbClr>
                  </a:outerShdw>
                </a:effectLst>
                <a:latin typeface="나눔고딕"/>
                <a:ea typeface="나눔고딕"/>
                <a:cs typeface="나눔고딕"/>
              </a:rPr>
              <a:t>Customize</a:t>
            </a:r>
          </a:p>
          <a:p>
            <a:pPr algn="r" defTabSz="685617">
              <a:defRPr/>
            </a:pPr>
            <a:r>
              <a:rPr lang="en-US" altLang="ko-KR" sz="2100" b="1" kern="0" dirty="0">
                <a:solidFill>
                  <a:srgbClr val="FFFFFF"/>
                </a:solidFill>
                <a:effectLst>
                  <a:outerShdw blurRad="38100" dist="38100" dir="2700000" algn="tl">
                    <a:srgbClr val="000000">
                      <a:alpha val="43137"/>
                    </a:srgbClr>
                  </a:outerShdw>
                </a:effectLst>
                <a:latin typeface="나눔고딕"/>
                <a:ea typeface="나눔고딕"/>
                <a:cs typeface="나눔고딕"/>
              </a:rPr>
              <a:t>Personalize</a:t>
            </a:r>
            <a:endParaRPr lang="ko-KR" altLang="en-US" sz="2100" b="1" kern="0" dirty="0">
              <a:solidFill>
                <a:srgbClr val="FFFFFF"/>
              </a:solidFill>
              <a:effectLst>
                <a:outerShdw blurRad="38100" dist="38100" dir="2700000" algn="tl">
                  <a:srgbClr val="000000">
                    <a:alpha val="43137"/>
                  </a:srgbClr>
                </a:outerShdw>
              </a:effectLst>
              <a:latin typeface="나눔고딕"/>
              <a:ea typeface="나눔고딕"/>
              <a:cs typeface="나눔고딕"/>
            </a:endParaRPr>
          </a:p>
        </p:txBody>
      </p:sp>
      <p:pic>
        <p:nvPicPr>
          <p:cNvPr id="183" name="Picture 2"/>
          <p:cNvPicPr>
            <a:picLocks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15598" y="1490326"/>
            <a:ext cx="609935" cy="608478"/>
          </a:xfrm>
          <a:prstGeom prst="roundRect">
            <a:avLst>
              <a:gd name="adj" fmla="val 8594"/>
            </a:avLst>
          </a:prstGeom>
          <a:noFill/>
          <a:ln>
            <a:noFill/>
          </a:ln>
          <a:effectLst/>
        </p:spPr>
      </p:pic>
      <p:sp>
        <p:nvSpPr>
          <p:cNvPr id="184" name="Rectangle 183"/>
          <p:cNvSpPr/>
          <p:nvPr/>
        </p:nvSpPr>
        <p:spPr>
          <a:xfrm>
            <a:off x="4663349" y="2118063"/>
            <a:ext cx="722078" cy="223120"/>
          </a:xfrm>
          <a:prstGeom prst="rect">
            <a:avLst/>
          </a:prstGeom>
          <a:noFill/>
          <a:ln>
            <a:noFill/>
          </a:ln>
          <a:effectLst/>
        </p:spPr>
        <p:txBody>
          <a:bodyPr wrap="none" lIns="68562" tIns="34281" rIns="68562" bIns="34281">
            <a:spAutoFit/>
          </a:bodyPr>
          <a:lstStyle/>
          <a:p>
            <a:pPr algn="ctr" defTabSz="685617">
              <a:defRPr/>
            </a:pPr>
            <a:r>
              <a:rPr lang="en-US" altLang="ko-KR" sz="1000" b="1" kern="0" dirty="0">
                <a:latin typeface="나눔고딕"/>
                <a:ea typeface="나눔고딕"/>
                <a:cs typeface="나눔고딕"/>
              </a:rPr>
              <a:t>SAP Store</a:t>
            </a:r>
            <a:endParaRPr lang="ko-KR" altLang="en-US" sz="1000" b="1" kern="0" dirty="0">
              <a:latin typeface="나눔고딕"/>
              <a:ea typeface="나눔고딕"/>
              <a:cs typeface="나눔고딕"/>
            </a:endParaRPr>
          </a:p>
        </p:txBody>
      </p:sp>
      <p:pic>
        <p:nvPicPr>
          <p:cNvPr id="181" name="Picture 2" descr="http://cdn.inquisitr.com/wp-content/2011/03/Apple-App-Store-Logo.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778875" y="1490329"/>
            <a:ext cx="716530" cy="685883"/>
          </a:xfrm>
          <a:prstGeom prst="roundRect">
            <a:avLst>
              <a:gd name="adj" fmla="val 8594"/>
            </a:avLst>
          </a:prstGeom>
          <a:noFill/>
          <a:ln>
            <a:noFill/>
          </a:ln>
          <a:effectLst/>
        </p:spPr>
      </p:pic>
      <p:sp>
        <p:nvSpPr>
          <p:cNvPr id="192" name="Rectangle 191"/>
          <p:cNvSpPr/>
          <p:nvPr/>
        </p:nvSpPr>
        <p:spPr>
          <a:xfrm>
            <a:off x="3758866" y="2118063"/>
            <a:ext cx="733617" cy="223120"/>
          </a:xfrm>
          <a:prstGeom prst="rect">
            <a:avLst/>
          </a:prstGeom>
          <a:noFill/>
          <a:ln>
            <a:noFill/>
          </a:ln>
          <a:effectLst/>
        </p:spPr>
        <p:txBody>
          <a:bodyPr wrap="none" lIns="68562" tIns="34281" rIns="68562" bIns="34281">
            <a:spAutoFit/>
          </a:bodyPr>
          <a:lstStyle/>
          <a:p>
            <a:pPr algn="ctr" defTabSz="685617">
              <a:defRPr/>
            </a:pPr>
            <a:r>
              <a:rPr lang="en-US" altLang="ko-KR" sz="1000" b="1" kern="0" dirty="0">
                <a:latin typeface="나눔고딕"/>
                <a:ea typeface="나눔고딕"/>
                <a:cs typeface="나눔고딕"/>
              </a:rPr>
              <a:t>App Store</a:t>
            </a:r>
            <a:endParaRPr lang="ko-KR" altLang="en-US" sz="1000" b="1" kern="0" dirty="0">
              <a:latin typeface="나눔고딕"/>
              <a:ea typeface="나눔고딕"/>
              <a:cs typeface="나눔고딕"/>
            </a:endParaRPr>
          </a:p>
        </p:txBody>
      </p:sp>
      <p:sp>
        <p:nvSpPr>
          <p:cNvPr id="15" name="TextBox 14"/>
          <p:cNvSpPr txBox="1"/>
          <p:nvPr/>
        </p:nvSpPr>
        <p:spPr>
          <a:xfrm>
            <a:off x="1412187" y="4607799"/>
            <a:ext cx="804513" cy="246221"/>
          </a:xfrm>
          <a:prstGeom prst="rect">
            <a:avLst/>
          </a:prstGeom>
          <a:noFill/>
        </p:spPr>
        <p:txBody>
          <a:bodyPr wrap="none" lIns="0" tIns="0" rIns="0" bIns="0" rtlCol="0" anchor="ctr">
            <a:spAutoFit/>
          </a:bodyPr>
          <a:lstStyle/>
          <a:p>
            <a:pPr algn="ctr" fontAlgn="base">
              <a:spcBef>
                <a:spcPts val="600"/>
              </a:spcBef>
              <a:spcAft>
                <a:spcPct val="0"/>
              </a:spcAft>
              <a:buClr>
                <a:srgbClr val="F0AB00"/>
              </a:buClr>
              <a:buSzPct val="80000"/>
            </a:pPr>
            <a:r>
              <a:rPr lang="en-US" b="1" kern="0" dirty="0" err="1" smtClean="0">
                <a:latin typeface="나눔고딕"/>
                <a:ea typeface="나눔고딕"/>
                <a:cs typeface="나눔고딕"/>
              </a:rPr>
              <a:t>Foxconn</a:t>
            </a:r>
            <a:endParaRPr lang="en-US" b="1" kern="0" dirty="0" smtClean="0">
              <a:latin typeface="나눔고딕"/>
              <a:ea typeface="나눔고딕"/>
              <a:cs typeface="나눔고딕"/>
            </a:endParaRPr>
          </a:p>
        </p:txBody>
      </p:sp>
      <p:sp>
        <p:nvSpPr>
          <p:cNvPr id="193" name="TextBox 192"/>
          <p:cNvSpPr txBox="1"/>
          <p:nvPr/>
        </p:nvSpPr>
        <p:spPr>
          <a:xfrm>
            <a:off x="6543270" y="4607799"/>
            <a:ext cx="1564531" cy="246221"/>
          </a:xfrm>
          <a:prstGeom prst="rect">
            <a:avLst/>
          </a:prstGeom>
          <a:noFill/>
        </p:spPr>
        <p:txBody>
          <a:bodyPr wrap="none" lIns="0" tIns="0" rIns="0" bIns="0" rtlCol="0" anchor="ctr">
            <a:spAutoFit/>
          </a:bodyPr>
          <a:lstStyle/>
          <a:p>
            <a:pPr algn="ctr" fontAlgn="base">
              <a:spcBef>
                <a:spcPts val="600"/>
              </a:spcBef>
              <a:spcAft>
                <a:spcPct val="0"/>
              </a:spcAft>
              <a:buClr>
                <a:srgbClr val="F0AB00"/>
              </a:buClr>
              <a:buSzPct val="80000"/>
            </a:pPr>
            <a:r>
              <a:rPr lang="en-US" b="1" kern="0" dirty="0" smtClean="0">
                <a:latin typeface="나눔고딕"/>
                <a:ea typeface="나눔고딕"/>
                <a:cs typeface="나눔고딕"/>
              </a:rPr>
              <a:t>1.3 Million Apps</a:t>
            </a:r>
          </a:p>
        </p:txBody>
      </p:sp>
    </p:spTree>
    <p:extLst>
      <p:ext uri="{BB962C8B-B14F-4D97-AF65-F5344CB8AC3E}">
        <p14:creationId xmlns:p14="http://schemas.microsoft.com/office/powerpoint/2010/main" val="160121454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 y="0"/>
            <a:ext cx="9143825" cy="5143402"/>
          </a:xfrm>
          <a:prstGeom prst="rect">
            <a:avLst/>
          </a:prstGeom>
        </p:spPr>
      </p:pic>
      <p:sp>
        <p:nvSpPr>
          <p:cNvPr id="12" name="Title 1"/>
          <p:cNvSpPr txBox="1">
            <a:spLocks/>
          </p:cNvSpPr>
          <p:nvPr/>
        </p:nvSpPr>
        <p:spPr>
          <a:xfrm>
            <a:off x="221890" y="41672"/>
            <a:ext cx="8656645" cy="619125"/>
          </a:xfrm>
          <a:prstGeom prst="rect">
            <a:avLst/>
          </a:prstGeom>
        </p:spPr>
        <p:txBody>
          <a:bodyPr vert="horz" lIns="0" tIns="0" rIns="0" bIns="0" rtlCol="0" anchor="ctr" anchorCtr="0">
            <a:noAutofit/>
          </a:bodyPr>
          <a:lstStyle>
            <a:lvl1pPr>
              <a:spcBef>
                <a:spcPct val="0"/>
              </a:spcBef>
              <a:buNone/>
              <a:defRPr sz="2500" b="1">
                <a:solidFill>
                  <a:srgbClr val="FFFFFF"/>
                </a:solidFill>
                <a:latin typeface="+mj-lt"/>
                <a:ea typeface="+mj-ea"/>
                <a:cs typeface="+mj-cs"/>
              </a:defRPr>
            </a:lvl1pPr>
          </a:lstStyle>
          <a:p>
            <a:r>
              <a:rPr lang="en-US" dirty="0">
                <a:latin typeface="Calibri" pitchFamily="34" charset="0"/>
              </a:rPr>
              <a:t>Use Cyber Physical Systems in Production</a:t>
            </a:r>
          </a:p>
          <a:p>
            <a:r>
              <a:rPr lang="en-US" sz="2000" b="0" dirty="0">
                <a:latin typeface="Calibri" pitchFamily="34" charset="0"/>
              </a:rPr>
              <a:t>Smart factories for mass customization</a:t>
            </a:r>
          </a:p>
        </p:txBody>
      </p:sp>
    </p:spTree>
    <p:extLst>
      <p:ext uri="{BB962C8B-B14F-4D97-AF65-F5344CB8AC3E}">
        <p14:creationId xmlns:p14="http://schemas.microsoft.com/office/powerpoint/2010/main" val="126659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Agenda</a:t>
            </a:r>
            <a:endParaRPr lang="en-US" dirty="0">
              <a:latin typeface="Calibri"/>
              <a:cs typeface="Calibri"/>
            </a:endParaRPr>
          </a:p>
        </p:txBody>
      </p:sp>
      <p:sp>
        <p:nvSpPr>
          <p:cNvPr id="5" name="Rectangle 4"/>
          <p:cNvSpPr>
            <a:spLocks noChangeArrowheads="1"/>
          </p:cNvSpPr>
          <p:nvPr/>
        </p:nvSpPr>
        <p:spPr bwMode="auto">
          <a:xfrm>
            <a:off x="1766622" y="1701964"/>
            <a:ext cx="6327266" cy="400050"/>
          </a:xfrm>
          <a:prstGeom prst="rect">
            <a:avLst/>
          </a:prstGeom>
          <a:solidFill>
            <a:schemeClr val="bg1"/>
          </a:solidFill>
          <a:ln w="9525" algn="ctr">
            <a:solidFill>
              <a:schemeClr val="tx1"/>
            </a:solidFill>
            <a:miter lim="800000"/>
            <a:headEnd/>
            <a:tailEnd/>
          </a:ln>
        </p:spPr>
        <p:txBody>
          <a:bodyPr lIns="126000" tIns="18000" rIns="54000" bIns="18000" anchor="ctr"/>
          <a:lstStyle/>
          <a:p>
            <a:pPr marL="228600" indent="-228600" defTabSz="914400"/>
            <a:r>
              <a:rPr lang="en-US" altLang="ko-KR" sz="2000" b="1" dirty="0" smtClean="0">
                <a:solidFill>
                  <a:srgbClr val="000000"/>
                </a:solidFill>
                <a:latin typeface="Calibri"/>
                <a:ea typeface="맑은 고딕" pitchFamily="50" charset="-127"/>
                <a:cs typeface="Calibri"/>
              </a:rPr>
              <a:t>SAP</a:t>
            </a:r>
            <a:r>
              <a:rPr lang="ko-KR" altLang="en-US" sz="2000" b="1" dirty="0">
                <a:solidFill>
                  <a:srgbClr val="000000"/>
                </a:solidFill>
                <a:latin typeface="Calibri"/>
                <a:ea typeface="맑은 고딕" pitchFamily="50" charset="-127"/>
                <a:cs typeface="Calibri"/>
              </a:rPr>
              <a:t> </a:t>
            </a:r>
            <a:r>
              <a:rPr lang="en-US" altLang="ko-KR" sz="2000" b="1" dirty="0" smtClean="0">
                <a:solidFill>
                  <a:srgbClr val="000000"/>
                </a:solidFill>
                <a:latin typeface="Calibri"/>
                <a:ea typeface="맑은 고딕" pitchFamily="50" charset="-127"/>
                <a:cs typeface="Calibri"/>
              </a:rPr>
              <a:t>story</a:t>
            </a:r>
            <a:endParaRPr lang="en-US" altLang="ko-KR" sz="2000" b="1" dirty="0">
              <a:solidFill>
                <a:srgbClr val="000000"/>
              </a:solidFill>
              <a:latin typeface="Calibri"/>
              <a:ea typeface="맑은 고딕" pitchFamily="50" charset="-127"/>
              <a:cs typeface="Calibri"/>
            </a:endParaRPr>
          </a:p>
        </p:txBody>
      </p:sp>
      <p:sp>
        <p:nvSpPr>
          <p:cNvPr id="6" name="Rectangle 5"/>
          <p:cNvSpPr>
            <a:spLocks noChangeArrowheads="1"/>
          </p:cNvSpPr>
          <p:nvPr/>
        </p:nvSpPr>
        <p:spPr bwMode="auto">
          <a:xfrm>
            <a:off x="767229" y="1701964"/>
            <a:ext cx="914400" cy="400050"/>
          </a:xfrm>
          <a:prstGeom prst="rect">
            <a:avLst/>
          </a:prstGeom>
          <a:solidFill>
            <a:schemeClr val="tx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lstStyle/>
          <a:p>
            <a:pPr algn="ctr" defTabSz="914400"/>
            <a:r>
              <a:rPr lang="en-US" altLang="ko-KR" sz="2000" b="1" dirty="0">
                <a:solidFill>
                  <a:srgbClr val="FFFFFF"/>
                </a:solidFill>
                <a:latin typeface="Calibri"/>
                <a:ea typeface="맑은 고딕" pitchFamily="50" charset="-127"/>
                <a:cs typeface="Calibri"/>
              </a:rPr>
              <a:t>1</a:t>
            </a:r>
          </a:p>
        </p:txBody>
      </p:sp>
      <p:sp>
        <p:nvSpPr>
          <p:cNvPr id="7" name="Rectangle 6"/>
          <p:cNvSpPr>
            <a:spLocks noChangeArrowheads="1"/>
          </p:cNvSpPr>
          <p:nvPr/>
        </p:nvSpPr>
        <p:spPr bwMode="auto">
          <a:xfrm>
            <a:off x="1766622" y="2207979"/>
            <a:ext cx="6327266" cy="400050"/>
          </a:xfrm>
          <a:prstGeom prst="rect">
            <a:avLst/>
          </a:prstGeom>
          <a:solidFill>
            <a:schemeClr val="bg1"/>
          </a:solidFill>
          <a:ln w="9525" algn="ctr">
            <a:solidFill>
              <a:schemeClr val="tx1"/>
            </a:solidFill>
            <a:miter lim="800000"/>
            <a:headEnd/>
            <a:tailEnd/>
          </a:ln>
        </p:spPr>
        <p:txBody>
          <a:bodyPr lIns="126000" tIns="18000" rIns="54000" bIns="18000" anchor="ctr"/>
          <a:lstStyle/>
          <a:p>
            <a:pPr marL="228600" indent="-228600" defTabSz="914400"/>
            <a:r>
              <a:rPr lang="en-US" altLang="ko-KR" sz="2000" b="1" dirty="0" smtClean="0">
                <a:solidFill>
                  <a:srgbClr val="000000"/>
                </a:solidFill>
                <a:latin typeface="Calibri"/>
                <a:ea typeface="맑은 고딕" pitchFamily="50" charset="-127"/>
                <a:cs typeface="Calibri"/>
              </a:rPr>
              <a:t>Industry 4.0</a:t>
            </a:r>
            <a:r>
              <a:rPr lang="ko-KR" altLang="en-US" sz="2000" b="1" dirty="0" smtClean="0">
                <a:solidFill>
                  <a:srgbClr val="000000"/>
                </a:solidFill>
                <a:latin typeface="Calibri"/>
                <a:ea typeface="맑은 고딕" pitchFamily="50" charset="-127"/>
                <a:cs typeface="Calibri"/>
              </a:rPr>
              <a:t> 시대의 비즈니스 모델</a:t>
            </a:r>
            <a:r>
              <a:rPr lang="en-US" altLang="ko-KR" sz="2000" b="1" dirty="0" smtClean="0">
                <a:solidFill>
                  <a:srgbClr val="000000"/>
                </a:solidFill>
                <a:latin typeface="Calibri"/>
                <a:ea typeface="맑은 고딕" pitchFamily="50" charset="-127"/>
                <a:cs typeface="Calibri"/>
              </a:rPr>
              <a:t> </a:t>
            </a:r>
            <a:endParaRPr lang="ko-KR" altLang="en-US" sz="2000" b="1" dirty="0">
              <a:solidFill>
                <a:srgbClr val="000000"/>
              </a:solidFill>
              <a:latin typeface="Calibri"/>
              <a:ea typeface="맑은 고딕" pitchFamily="50" charset="-127"/>
              <a:cs typeface="Calibri"/>
            </a:endParaRPr>
          </a:p>
        </p:txBody>
      </p:sp>
      <p:sp>
        <p:nvSpPr>
          <p:cNvPr id="8" name="Rectangle 7"/>
          <p:cNvSpPr>
            <a:spLocks noChangeArrowheads="1"/>
          </p:cNvSpPr>
          <p:nvPr/>
        </p:nvSpPr>
        <p:spPr bwMode="auto">
          <a:xfrm>
            <a:off x="767229" y="2207979"/>
            <a:ext cx="914400" cy="400050"/>
          </a:xfrm>
          <a:prstGeom prst="rect">
            <a:avLst/>
          </a:prstGeom>
          <a:solidFill>
            <a:schemeClr val="tx2"/>
          </a:solidFill>
          <a:ln>
            <a:noFill/>
          </a:ln>
          <a:extLst/>
        </p:spPr>
        <p:txBody>
          <a:bodyPr lIns="0" tIns="0" rIns="0" bIns="0" anchor="ctr"/>
          <a:lstStyle/>
          <a:p>
            <a:pPr algn="ctr" defTabSz="914400"/>
            <a:r>
              <a:rPr lang="en-US" altLang="ko-KR" sz="2000" b="1" dirty="0">
                <a:solidFill>
                  <a:srgbClr val="FFFFFF"/>
                </a:solidFill>
                <a:latin typeface="Calibri"/>
                <a:ea typeface="맑은 고딕" pitchFamily="50" charset="-127"/>
                <a:cs typeface="Calibri"/>
              </a:rPr>
              <a:t>2</a:t>
            </a:r>
          </a:p>
        </p:txBody>
      </p:sp>
      <p:sp>
        <p:nvSpPr>
          <p:cNvPr id="9" name="Rectangle 8"/>
          <p:cNvSpPr>
            <a:spLocks noChangeArrowheads="1"/>
          </p:cNvSpPr>
          <p:nvPr/>
        </p:nvSpPr>
        <p:spPr bwMode="auto">
          <a:xfrm>
            <a:off x="1766622" y="2698475"/>
            <a:ext cx="6327266" cy="400050"/>
          </a:xfrm>
          <a:prstGeom prst="rect">
            <a:avLst/>
          </a:prstGeom>
          <a:solidFill>
            <a:schemeClr val="bg1"/>
          </a:solidFill>
          <a:ln w="9525" algn="ctr">
            <a:solidFill>
              <a:schemeClr val="tx1"/>
            </a:solidFill>
            <a:miter lim="800000"/>
            <a:headEnd/>
            <a:tailEnd/>
          </a:ln>
        </p:spPr>
        <p:txBody>
          <a:bodyPr lIns="126000" tIns="18000" rIns="54000" bIns="18000" anchor="ctr"/>
          <a:lstStyle/>
          <a:p>
            <a:pPr marL="228600" indent="-228600" defTabSz="914400"/>
            <a:r>
              <a:rPr lang="en-US" altLang="ko-KR" sz="2000" b="1" dirty="0">
                <a:solidFill>
                  <a:srgbClr val="000000"/>
                </a:solidFill>
                <a:latin typeface="Calibri"/>
                <a:ea typeface="맑은 고딕" pitchFamily="50" charset="-127"/>
                <a:cs typeface="Calibri"/>
              </a:rPr>
              <a:t>To be the leader in industry 4.0 era</a:t>
            </a:r>
            <a:endParaRPr lang="ko-KR" altLang="en-US" sz="2000" b="1" dirty="0">
              <a:solidFill>
                <a:srgbClr val="000000"/>
              </a:solidFill>
              <a:latin typeface="Calibri"/>
              <a:ea typeface="맑은 고딕" pitchFamily="50" charset="-127"/>
              <a:cs typeface="Calibri"/>
            </a:endParaRPr>
          </a:p>
        </p:txBody>
      </p:sp>
      <p:sp>
        <p:nvSpPr>
          <p:cNvPr id="10" name="Rectangle 9"/>
          <p:cNvSpPr>
            <a:spLocks noChangeArrowheads="1"/>
          </p:cNvSpPr>
          <p:nvPr/>
        </p:nvSpPr>
        <p:spPr bwMode="auto">
          <a:xfrm>
            <a:off x="767229" y="2698475"/>
            <a:ext cx="914400" cy="400050"/>
          </a:xfrm>
          <a:prstGeom prst="rect">
            <a:avLst/>
          </a:prstGeom>
          <a:solidFill>
            <a:schemeClr val="tx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lstStyle/>
          <a:p>
            <a:pPr algn="ctr" defTabSz="914400"/>
            <a:r>
              <a:rPr lang="en-US" altLang="ko-KR" sz="2000" b="1" dirty="0" smtClean="0">
                <a:solidFill>
                  <a:srgbClr val="FFFFFF"/>
                </a:solidFill>
                <a:latin typeface="Calibri"/>
                <a:ea typeface="맑은 고딕" pitchFamily="50" charset="-127"/>
                <a:cs typeface="Calibri"/>
              </a:rPr>
              <a:t>3</a:t>
            </a:r>
            <a:endParaRPr lang="en-US" altLang="ko-KR" sz="2000" b="1" dirty="0">
              <a:solidFill>
                <a:srgbClr val="FFFFFF"/>
              </a:solidFill>
              <a:latin typeface="Calibri"/>
              <a:ea typeface="맑은 고딕" pitchFamily="50" charset="-127"/>
              <a:cs typeface="Calibri"/>
            </a:endParaRPr>
          </a:p>
        </p:txBody>
      </p:sp>
    </p:spTree>
    <p:extLst>
      <p:ext uri="{BB962C8B-B14F-4D97-AF65-F5344CB8AC3E}">
        <p14:creationId xmlns:p14="http://schemas.microsoft.com/office/powerpoint/2010/main" val="41584690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1190"/>
            <a:ext cx="9150932" cy="5144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4"/>
          <a:stretch>
            <a:fillRect/>
          </a:stretch>
        </p:blipFill>
        <p:spPr>
          <a:xfrm>
            <a:off x="7384119" y="3635089"/>
            <a:ext cx="1624506" cy="1267115"/>
          </a:xfrm>
          <a:prstGeom prst="rect">
            <a:avLst/>
          </a:prstGeom>
        </p:spPr>
      </p:pic>
      <p:sp>
        <p:nvSpPr>
          <p:cNvPr id="13" name="Rectangle 32"/>
          <p:cNvSpPr/>
          <p:nvPr/>
        </p:nvSpPr>
        <p:spPr bwMode="gray">
          <a:xfrm>
            <a:off x="3" y="3"/>
            <a:ext cx="9150933" cy="864392"/>
          </a:xfrm>
          <a:prstGeom prst="rect">
            <a:avLst/>
          </a:prstGeom>
          <a:gradFill flip="none" rotWithShape="1">
            <a:gsLst>
              <a:gs pos="0">
                <a:schemeClr val="tx1">
                  <a:alpha val="96000"/>
                </a:schemeClr>
              </a:gs>
              <a:gs pos="99000">
                <a:schemeClr val="tx1">
                  <a:alpha val="0"/>
                </a:schemeClr>
              </a:gs>
            </a:gsLst>
            <a:lin ang="5400000" scaled="0"/>
            <a:tileRect/>
          </a:gradFill>
          <a:ln w="6350" algn="ctr">
            <a:noFill/>
            <a:miter lim="800000"/>
            <a:headEnd/>
            <a:tailEnd/>
          </a:ln>
        </p:spPr>
        <p:txBody>
          <a:bodyPr lIns="75544" tIns="60438" rIns="75544" bIns="60438" rtlCol="0" anchor="ctr"/>
          <a:lstStyle/>
          <a:p>
            <a:pPr algn="ctr" defTabSz="767513" fontAlgn="base">
              <a:spcBef>
                <a:spcPct val="50000"/>
              </a:spcBef>
              <a:spcAft>
                <a:spcPct val="0"/>
              </a:spcAft>
              <a:buClr>
                <a:srgbClr val="F0AB00"/>
              </a:buClr>
              <a:buSzPct val="80000"/>
            </a:pPr>
            <a:endParaRPr lang="en-US" sz="1700" kern="0" dirty="0">
              <a:latin typeface="Calibri" pitchFamily="34" charset="0"/>
              <a:ea typeface="Arial Unicode MS" pitchFamily="34" charset="-128"/>
              <a:cs typeface="Arial Unicode MS" pitchFamily="34" charset="-128"/>
            </a:endParaRPr>
          </a:p>
        </p:txBody>
      </p:sp>
      <p:sp>
        <p:nvSpPr>
          <p:cNvPr id="12" name="Title 1"/>
          <p:cNvSpPr txBox="1">
            <a:spLocks/>
          </p:cNvSpPr>
          <p:nvPr/>
        </p:nvSpPr>
        <p:spPr>
          <a:xfrm>
            <a:off x="242948" y="34642"/>
            <a:ext cx="8656645" cy="626156"/>
          </a:xfrm>
          <a:prstGeom prst="rect">
            <a:avLst/>
          </a:prstGeom>
        </p:spPr>
        <p:txBody>
          <a:bodyPr vert="horz" lIns="0" tIns="0" rIns="0" bIns="0" rtlCol="0" anchor="ctr" anchorCtr="0">
            <a:noAutofit/>
          </a:bodyPr>
          <a:lstStyle>
            <a:lvl1pPr>
              <a:spcBef>
                <a:spcPct val="0"/>
              </a:spcBef>
              <a:buNone/>
              <a:defRPr sz="2500" b="1">
                <a:solidFill>
                  <a:srgbClr val="FFFFFF"/>
                </a:solidFill>
                <a:latin typeface="+mj-lt"/>
                <a:ea typeface="+mj-ea"/>
                <a:cs typeface="+mj-cs"/>
              </a:defRPr>
            </a:lvl1pPr>
          </a:lstStyle>
          <a:p>
            <a:r>
              <a:rPr lang="en-US" dirty="0">
                <a:latin typeface="Calibri" pitchFamily="34" charset="0"/>
              </a:rPr>
              <a:t>Use Cyber Physical Systems in Production</a:t>
            </a:r>
          </a:p>
          <a:p>
            <a:r>
              <a:rPr lang="en-US" sz="2000" b="0" dirty="0">
                <a:latin typeface="Calibri" pitchFamily="34" charset="0"/>
              </a:rPr>
              <a:t>Smart factories for mass customization</a:t>
            </a:r>
          </a:p>
        </p:txBody>
      </p:sp>
    </p:spTree>
    <p:extLst>
      <p:ext uri="{BB962C8B-B14F-4D97-AF65-F5344CB8AC3E}">
        <p14:creationId xmlns:p14="http://schemas.microsoft.com/office/powerpoint/2010/main" val="249072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gray">
          <a:xfrm>
            <a:off x="8" y="2"/>
            <a:ext cx="9143525" cy="660797"/>
          </a:xfrm>
          <a:prstGeom prst="rect">
            <a:avLst/>
          </a:prstGeom>
          <a:solidFill>
            <a:srgbClr val="000000">
              <a:alpha val="52000"/>
            </a:srgbClr>
          </a:solidFill>
          <a:ln w="6350" algn="ctr">
            <a:noFill/>
            <a:miter lim="800000"/>
            <a:headEnd/>
            <a:tailEnd/>
          </a:ln>
        </p:spPr>
        <p:txBody>
          <a:bodyPr lIns="75546" tIns="60437" rIns="75546" bIns="60437" rtlCol="0" anchor="ctr"/>
          <a:lstStyle/>
          <a:p>
            <a:pPr algn="ctr" defTabSz="767501" fontAlgn="base">
              <a:spcBef>
                <a:spcPct val="50000"/>
              </a:spcBef>
              <a:spcAft>
                <a:spcPct val="0"/>
              </a:spcAft>
              <a:buClr>
                <a:srgbClr val="F0AB00"/>
              </a:buClr>
              <a:buSzPct val="80000"/>
            </a:pPr>
            <a:endParaRPr lang="en-US" kern="0" dirty="0" err="1">
              <a:solidFill>
                <a:srgbClr val="000000"/>
              </a:solidFill>
              <a:latin typeface="Calibri"/>
              <a:ea typeface="Arial Unicode MS" pitchFamily="34" charset="-128"/>
              <a:cs typeface="Calibri"/>
            </a:endParaRPr>
          </a:p>
        </p:txBody>
      </p:sp>
      <p:sp>
        <p:nvSpPr>
          <p:cNvPr id="38" name="Title 3"/>
          <p:cNvSpPr txBox="1">
            <a:spLocks/>
          </p:cNvSpPr>
          <p:nvPr/>
        </p:nvSpPr>
        <p:spPr bwMode="gray">
          <a:xfrm>
            <a:off x="244475" y="41672"/>
            <a:ext cx="8496000" cy="619125"/>
          </a:xfrm>
          <a:prstGeom prst="rect">
            <a:avLst/>
          </a:prstGeom>
        </p:spPr>
        <p:txBody>
          <a:bodyPr vert="horz" lIns="0" tIns="0" rIns="0" bIns="0" rtlCol="0" anchor="ctr" anchorCtr="0">
            <a:noAutofit/>
          </a:bodyPr>
          <a:lstStyle>
            <a:lvl1pPr>
              <a:spcBef>
                <a:spcPct val="0"/>
              </a:spcBef>
              <a:buNone/>
              <a:defRPr sz="2500" b="1">
                <a:solidFill>
                  <a:srgbClr val="FFFFFF"/>
                </a:solidFill>
                <a:latin typeface="+mj-lt"/>
                <a:ea typeface="+mj-ea"/>
                <a:cs typeface="+mj-cs"/>
              </a:defRPr>
            </a:lvl1pPr>
          </a:lstStyle>
          <a:p>
            <a:r>
              <a:rPr lang="en-US" dirty="0">
                <a:latin typeface="Calibri" pitchFamily="34" charset="0"/>
              </a:rPr>
              <a:t>Use Cyber Physical Systems in Production</a:t>
            </a:r>
          </a:p>
          <a:p>
            <a:r>
              <a:rPr lang="en-US" altLang="ko-KR" sz="2000" b="0" dirty="0" smtClean="0">
                <a:latin typeface="Calibri" pitchFamily="34" charset="0"/>
              </a:rPr>
              <a:t>Packages </a:t>
            </a:r>
            <a:r>
              <a:rPr lang="en-US" altLang="ko-KR" sz="2000" b="0" dirty="0">
                <a:latin typeface="Calibri" pitchFamily="34" charset="0"/>
              </a:rPr>
              <a:t>– Configuration - Options</a:t>
            </a:r>
          </a:p>
        </p:txBody>
      </p:sp>
      <p:pic>
        <p:nvPicPr>
          <p:cNvPr id="21"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278674" y="1187275"/>
            <a:ext cx="1620908" cy="358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15268" y="1546036"/>
            <a:ext cx="3195790" cy="220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4811" y="1182580"/>
            <a:ext cx="3889485" cy="3599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87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Rectangle 32"/>
          <p:cNvSpPr/>
          <p:nvPr/>
        </p:nvSpPr>
        <p:spPr bwMode="gray">
          <a:xfrm>
            <a:off x="0" y="3"/>
            <a:ext cx="9144000" cy="864392"/>
          </a:xfrm>
          <a:prstGeom prst="rect">
            <a:avLst/>
          </a:prstGeom>
          <a:gradFill flip="none" rotWithShape="1">
            <a:gsLst>
              <a:gs pos="0">
                <a:schemeClr val="tx1">
                  <a:alpha val="96000"/>
                </a:schemeClr>
              </a:gs>
              <a:gs pos="99000">
                <a:schemeClr val="tx1">
                  <a:alpha val="0"/>
                </a:schemeClr>
              </a:gs>
            </a:gsLst>
            <a:lin ang="5400000" scaled="0"/>
            <a:tileRect/>
          </a:gradFill>
          <a:ln w="6350" algn="ctr">
            <a:noFill/>
            <a:miter lim="800000"/>
            <a:headEnd/>
            <a:tailEnd/>
          </a:ln>
        </p:spPr>
        <p:txBody>
          <a:bodyPr lIns="75544" tIns="60438" rIns="75544" bIns="60438" rtlCol="0" anchor="ctr"/>
          <a:lstStyle/>
          <a:p>
            <a:pPr algn="ctr" defTabSz="767513" fontAlgn="base">
              <a:spcBef>
                <a:spcPct val="50000"/>
              </a:spcBef>
              <a:spcAft>
                <a:spcPct val="0"/>
              </a:spcAft>
              <a:buClr>
                <a:srgbClr val="F0AB00"/>
              </a:buClr>
              <a:buSzPct val="80000"/>
            </a:pPr>
            <a:endParaRPr lang="en-US" sz="1700" kern="0" dirty="0">
              <a:latin typeface="Calibri" pitchFamily="34" charset="0"/>
              <a:ea typeface="Arial Unicode MS" pitchFamily="34" charset="-128"/>
              <a:cs typeface="Arial Unicode MS" pitchFamily="34" charset="-128"/>
            </a:endParaRPr>
          </a:p>
        </p:txBody>
      </p:sp>
      <p:sp>
        <p:nvSpPr>
          <p:cNvPr id="5" name="Title 1"/>
          <p:cNvSpPr txBox="1">
            <a:spLocks/>
          </p:cNvSpPr>
          <p:nvPr/>
        </p:nvSpPr>
        <p:spPr>
          <a:xfrm>
            <a:off x="243677" y="44324"/>
            <a:ext cx="8656646" cy="616475"/>
          </a:xfrm>
          <a:prstGeom prst="rect">
            <a:avLst/>
          </a:prstGeom>
        </p:spPr>
        <p:txBody>
          <a:bodyPr vert="horz" lIns="0" tIns="0" rIns="0" bIns="0" rtlCol="0" anchor="ctr" anchorCtr="0">
            <a:noAutofit/>
          </a:bodyPr>
          <a:lstStyle>
            <a:lvl1pPr>
              <a:spcBef>
                <a:spcPct val="0"/>
              </a:spcBef>
              <a:buNone/>
              <a:defRPr sz="2500" b="1">
                <a:solidFill>
                  <a:srgbClr val="FFFFFF"/>
                </a:solidFill>
                <a:latin typeface="+mj-lt"/>
                <a:ea typeface="+mj-ea"/>
                <a:cs typeface="+mj-cs"/>
              </a:defRPr>
            </a:lvl1pPr>
          </a:lstStyle>
          <a:p>
            <a:r>
              <a:rPr lang="en-US" sz="2400" dirty="0" smtClean="0">
                <a:latin typeface="Calibri" pitchFamily="34" charset="0"/>
              </a:rPr>
              <a:t>BMW Connected Car Demo</a:t>
            </a:r>
            <a:endParaRPr lang="en-US" sz="2400" dirty="0">
              <a:latin typeface="Calibri" pitchFamily="34" charset="0"/>
            </a:endParaRPr>
          </a:p>
        </p:txBody>
      </p:sp>
    </p:spTree>
    <p:extLst>
      <p:ext uri="{BB962C8B-B14F-4D97-AF65-F5344CB8AC3E}">
        <p14:creationId xmlns:p14="http://schemas.microsoft.com/office/powerpoint/2010/main" val="27976075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_blue.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023"/>
            <a:ext cx="9144000" cy="5144880"/>
          </a:xfrm>
          <a:prstGeom prst="rect">
            <a:avLst/>
          </a:prstGeom>
        </p:spPr>
      </p:pic>
      <p:sp>
        <p:nvSpPr>
          <p:cNvPr id="2" name="Title 1"/>
          <p:cNvSpPr>
            <a:spLocks noGrp="1"/>
          </p:cNvSpPr>
          <p:nvPr>
            <p:ph type="title"/>
          </p:nvPr>
        </p:nvSpPr>
        <p:spPr/>
        <p:txBody>
          <a:bodyPr/>
          <a:lstStyle/>
          <a:p>
            <a:r>
              <a:rPr lang="en-US" altLang="ko-KR" dirty="0" smtClean="0"/>
              <a:t>Run simple</a:t>
            </a:r>
            <a:endParaRPr lang="en-US" dirty="0"/>
          </a:p>
        </p:txBody>
      </p:sp>
      <p:grpSp>
        <p:nvGrpSpPr>
          <p:cNvPr id="137" name="Group 136"/>
          <p:cNvGrpSpPr/>
          <p:nvPr/>
        </p:nvGrpSpPr>
        <p:grpSpPr>
          <a:xfrm>
            <a:off x="2027112" y="801303"/>
            <a:ext cx="5089787" cy="3540898"/>
            <a:chOff x="1177925" y="579403"/>
            <a:chExt cx="6788150" cy="4722291"/>
          </a:xfrm>
        </p:grpSpPr>
        <p:grpSp>
          <p:nvGrpSpPr>
            <p:cNvPr id="73" name="Group 72"/>
            <p:cNvGrpSpPr/>
            <p:nvPr/>
          </p:nvGrpSpPr>
          <p:grpSpPr>
            <a:xfrm>
              <a:off x="1177925" y="1123394"/>
              <a:ext cx="6788150" cy="4178300"/>
              <a:chOff x="1177925" y="1123394"/>
              <a:chExt cx="6788150" cy="4178300"/>
            </a:xfrm>
          </p:grpSpPr>
          <p:grpSp>
            <p:nvGrpSpPr>
              <p:cNvPr id="74" name="Group 12"/>
              <p:cNvGrpSpPr>
                <a:grpSpLocks/>
              </p:cNvGrpSpPr>
              <p:nvPr/>
            </p:nvGrpSpPr>
            <p:grpSpPr bwMode="auto">
              <a:xfrm>
                <a:off x="1177925" y="1123394"/>
                <a:ext cx="6788150" cy="4178300"/>
                <a:chOff x="742" y="915"/>
                <a:chExt cx="4276" cy="2632"/>
              </a:xfrm>
            </p:grpSpPr>
            <p:pic>
              <p:nvPicPr>
                <p:cNvPr id="76" name="Picture 75" descr="greyRingChao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gray">
                <a:xfrm>
                  <a:off x="742" y="915"/>
                  <a:ext cx="4276" cy="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76"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1748" y="2812"/>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77"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1022" y="1804"/>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78"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1646" y="1244"/>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79"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4185" y="1383"/>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0"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4505" y="2242"/>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3871" y="2866"/>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3593" y="2962"/>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83"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1305" y="2512"/>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84"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1988" y="1104"/>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85"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3524" y="987"/>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6"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2038" y="2965"/>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7"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1083" y="2320"/>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1152" y="1579"/>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3707" y="1120"/>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90"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4358" y="1595"/>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91"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4470" y="1793"/>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92"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4358" y="2491"/>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93"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4014" y="1482"/>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94"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1305" y="2282"/>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95"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1272" y="1718"/>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96"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1924" y="1252"/>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4272" y="1761"/>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4244" y="2292"/>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4096" y="2577"/>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100"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3696" y="2807"/>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 name="Rectangle 40"/>
              <p:cNvSpPr>
                <a:spLocks noChangeArrowheads="1"/>
              </p:cNvSpPr>
              <p:nvPr/>
            </p:nvSpPr>
            <p:spPr bwMode="auto">
              <a:xfrm>
                <a:off x="3981942" y="4501105"/>
                <a:ext cx="1180118" cy="32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buClr>
                    <a:schemeClr val="accent1"/>
                  </a:buClr>
                  <a:buSzPct val="80000"/>
                  <a:buFont typeface="Wingdings" pitchFamily="2" charset="2"/>
                  <a:buNone/>
                </a:pPr>
                <a:r>
                  <a:rPr lang="en-US" altLang="ko-KR" sz="800" b="1" dirty="0">
                    <a:latin typeface="나눔고딕"/>
                    <a:ea typeface="나눔고딕"/>
                    <a:cs typeface="나눔고딕"/>
                  </a:rPr>
                  <a:t>EXECUTION LEVEL</a:t>
                </a:r>
                <a:br>
                  <a:rPr lang="en-US" altLang="ko-KR" sz="800" b="1" dirty="0">
                    <a:latin typeface="나눔고딕"/>
                    <a:ea typeface="나눔고딕"/>
                    <a:cs typeface="나눔고딕"/>
                  </a:rPr>
                </a:br>
                <a:r>
                  <a:rPr lang="en-US" altLang="ko-KR" sz="800" b="1" dirty="0">
                    <a:latin typeface="나눔고딕"/>
                    <a:ea typeface="나눔고딕"/>
                    <a:cs typeface="나눔고딕"/>
                  </a:rPr>
                  <a:t>(Tactical)</a:t>
                </a:r>
              </a:p>
            </p:txBody>
          </p:sp>
        </p:grpSp>
        <p:grpSp>
          <p:nvGrpSpPr>
            <p:cNvPr id="102" name="Group 101"/>
            <p:cNvGrpSpPr/>
            <p:nvPr/>
          </p:nvGrpSpPr>
          <p:grpSpPr>
            <a:xfrm>
              <a:off x="1797050" y="1220319"/>
              <a:ext cx="5549900" cy="3079750"/>
              <a:chOff x="1797050" y="1220319"/>
              <a:chExt cx="5549900" cy="3079750"/>
            </a:xfrm>
          </p:grpSpPr>
          <p:grpSp>
            <p:nvGrpSpPr>
              <p:cNvPr id="103" name="Group 41"/>
              <p:cNvGrpSpPr>
                <a:grpSpLocks/>
              </p:cNvGrpSpPr>
              <p:nvPr/>
            </p:nvGrpSpPr>
            <p:grpSpPr bwMode="auto">
              <a:xfrm>
                <a:off x="1797050" y="1220319"/>
                <a:ext cx="5549900" cy="3079750"/>
                <a:chOff x="1167" y="1354"/>
                <a:chExt cx="3496" cy="1940"/>
              </a:xfrm>
            </p:grpSpPr>
            <p:pic>
              <p:nvPicPr>
                <p:cNvPr id="105" name="Picture 104" descr="orangeRingChao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gray">
                <a:xfrm>
                  <a:off x="1167" y="1402"/>
                  <a:ext cx="3496" cy="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105"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2147" y="2750"/>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106"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1608" y="2552"/>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107"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1545" y="1720"/>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108"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2062" y="1443"/>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3993" y="1672"/>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110"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4222" y="2360"/>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111"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3620" y="2698"/>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112"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4149" y="1865"/>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Picture 113"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3979" y="2478"/>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Picture 114"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1485" y="2335"/>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Picture 115"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1465" y="1892"/>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Picture 116"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3488" y="1354"/>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 name="Rectangle 47"/>
              <p:cNvSpPr>
                <a:spLocks noChangeArrowheads="1"/>
              </p:cNvSpPr>
              <p:nvPr/>
            </p:nvSpPr>
            <p:spPr bwMode="auto">
              <a:xfrm>
                <a:off x="4024699" y="3639451"/>
                <a:ext cx="1094602" cy="32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800" b="1" kern="0" dirty="0">
                    <a:latin typeface="나눔고딕"/>
                    <a:ea typeface="나눔고딕"/>
                    <a:cs typeface="나눔고딕"/>
                  </a:rPr>
                  <a:t>MID-MANAGERS</a:t>
                </a:r>
                <a:br>
                  <a:rPr lang="en-US" altLang="ko-KR" sz="800" b="1" kern="0" dirty="0">
                    <a:latin typeface="나눔고딕"/>
                    <a:ea typeface="나눔고딕"/>
                    <a:cs typeface="나눔고딕"/>
                  </a:rPr>
                </a:br>
                <a:r>
                  <a:rPr lang="en-US" altLang="ko-KR" sz="800" b="1" kern="0" dirty="0">
                    <a:latin typeface="나눔고딕"/>
                    <a:ea typeface="나눔고딕"/>
                    <a:cs typeface="나눔고딕"/>
                  </a:rPr>
                  <a:t>(Operational)</a:t>
                </a:r>
              </a:p>
            </p:txBody>
          </p:sp>
        </p:grpSp>
        <p:grpSp>
          <p:nvGrpSpPr>
            <p:cNvPr id="118" name="Group 58"/>
            <p:cNvGrpSpPr>
              <a:grpSpLocks/>
            </p:cNvGrpSpPr>
            <p:nvPr/>
          </p:nvGrpSpPr>
          <p:grpSpPr bwMode="auto">
            <a:xfrm>
              <a:off x="2355513" y="847850"/>
              <a:ext cx="4537075" cy="2517775"/>
              <a:chOff x="1522" y="1480"/>
              <a:chExt cx="2858" cy="1586"/>
            </a:xfrm>
          </p:grpSpPr>
          <p:pic>
            <p:nvPicPr>
              <p:cNvPr id="119" name="Picture 59" descr="blueRingChaos"/>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gray">
              <a:xfrm>
                <a:off x="1522" y="1547"/>
                <a:ext cx="2858" cy="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60" descr="man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gray">
              <a:xfrm>
                <a:off x="2287" y="2456"/>
                <a:ext cx="6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61" descr="man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gray">
              <a:xfrm>
                <a:off x="1873" y="2272"/>
                <a:ext cx="8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62" descr="man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gray">
              <a:xfrm>
                <a:off x="3830" y="2129"/>
                <a:ext cx="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63" descr="woma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gray">
              <a:xfrm>
                <a:off x="1836" y="1814"/>
                <a:ext cx="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64" descr="woma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gray">
              <a:xfrm>
                <a:off x="3724" y="1788"/>
                <a:ext cx="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65" descr="woma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gray">
              <a:xfrm>
                <a:off x="3462" y="2492"/>
                <a:ext cx="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66" descr="man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gray">
              <a:xfrm>
                <a:off x="2300" y="1575"/>
                <a:ext cx="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67" descr="man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gray">
              <a:xfrm>
                <a:off x="3290" y="1480"/>
                <a:ext cx="6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8" name="Rectangle 56"/>
            <p:cNvSpPr>
              <a:spLocks noChangeArrowheads="1"/>
            </p:cNvSpPr>
            <p:nvPr/>
          </p:nvSpPr>
          <p:spPr bwMode="auto">
            <a:xfrm>
              <a:off x="4028266" y="2632070"/>
              <a:ext cx="1087470" cy="32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buClr>
                  <a:schemeClr val="accent1"/>
                </a:buClr>
                <a:buSzPct val="80000"/>
                <a:buFont typeface="Wingdings" pitchFamily="2" charset="2"/>
                <a:buNone/>
              </a:pPr>
              <a:r>
                <a:rPr lang="en-US" altLang="ko-KR" sz="800" b="1" dirty="0">
                  <a:latin typeface="나눔고딕"/>
                  <a:ea typeface="나눔고딕"/>
                  <a:cs typeface="나눔고딕"/>
                </a:rPr>
                <a:t>LOB EXECUTIVES</a:t>
              </a:r>
              <a:br>
                <a:rPr lang="en-US" altLang="ko-KR" sz="800" b="1" dirty="0">
                  <a:latin typeface="나눔고딕"/>
                  <a:ea typeface="나눔고딕"/>
                  <a:cs typeface="나눔고딕"/>
                </a:rPr>
              </a:br>
              <a:r>
                <a:rPr lang="en-US" altLang="ko-KR" sz="800" b="1" dirty="0">
                  <a:latin typeface="나눔고딕"/>
                  <a:ea typeface="나눔고딕"/>
                  <a:cs typeface="나눔고딕"/>
                </a:rPr>
                <a:t>(Strategic)</a:t>
              </a:r>
            </a:p>
          </p:txBody>
        </p:sp>
        <p:grpSp>
          <p:nvGrpSpPr>
            <p:cNvPr id="129" name="Group 128"/>
            <p:cNvGrpSpPr/>
            <p:nvPr/>
          </p:nvGrpSpPr>
          <p:grpSpPr>
            <a:xfrm>
              <a:off x="3574071" y="579403"/>
              <a:ext cx="1992111" cy="1266023"/>
              <a:chOff x="3385611" y="1480036"/>
              <a:chExt cx="1992111" cy="1266023"/>
            </a:xfrm>
          </p:grpSpPr>
          <p:pic>
            <p:nvPicPr>
              <p:cNvPr id="130" name="Picture 57" descr="executives"/>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429148" y="1480036"/>
                <a:ext cx="1882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 name="Rectangle 58"/>
              <p:cNvSpPr>
                <a:spLocks noChangeArrowheads="1"/>
              </p:cNvSpPr>
              <p:nvPr/>
            </p:nvSpPr>
            <p:spPr bwMode="auto">
              <a:xfrm>
                <a:off x="4807974" y="1967400"/>
                <a:ext cx="569748" cy="1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700" b="1" kern="0">
                    <a:solidFill>
                      <a:srgbClr val="000000"/>
                    </a:solidFill>
                    <a:latin typeface="나눔고딕"/>
                    <a:ea typeface="나눔고딕"/>
                    <a:cs typeface="나눔고딕"/>
                  </a:rPr>
                  <a:t>Marketing</a:t>
                </a:r>
                <a:endParaRPr lang="en-US" altLang="ko-KR" sz="700" b="1" kern="0">
                  <a:solidFill>
                    <a:srgbClr val="666666"/>
                  </a:solidFill>
                  <a:latin typeface="나눔고딕"/>
                  <a:ea typeface="나눔고딕"/>
                  <a:cs typeface="나눔고딕"/>
                </a:endParaRPr>
              </a:p>
            </p:txBody>
          </p:sp>
          <p:sp>
            <p:nvSpPr>
              <p:cNvPr id="132" name="Rectangle 59"/>
              <p:cNvSpPr>
                <a:spLocks noChangeArrowheads="1"/>
              </p:cNvSpPr>
              <p:nvPr/>
            </p:nvSpPr>
            <p:spPr bwMode="auto">
              <a:xfrm>
                <a:off x="4836196" y="2602396"/>
                <a:ext cx="427579" cy="1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700" b="1" kern="0">
                    <a:solidFill>
                      <a:srgbClr val="000000"/>
                    </a:solidFill>
                    <a:latin typeface="나눔고딕"/>
                    <a:ea typeface="나눔고딕"/>
                    <a:cs typeface="나눔고딕"/>
                  </a:rPr>
                  <a:t>Finance</a:t>
                </a:r>
                <a:endParaRPr lang="en-US" altLang="ko-KR" sz="700" b="1" kern="0">
                  <a:solidFill>
                    <a:srgbClr val="666666"/>
                  </a:solidFill>
                  <a:latin typeface="나눔고딕"/>
                  <a:ea typeface="나눔고딕"/>
                  <a:cs typeface="나눔고딕"/>
                </a:endParaRPr>
              </a:p>
            </p:txBody>
          </p:sp>
          <p:sp>
            <p:nvSpPr>
              <p:cNvPr id="133" name="Rectangle 60"/>
              <p:cNvSpPr>
                <a:spLocks noChangeArrowheads="1"/>
              </p:cNvSpPr>
              <p:nvPr/>
            </p:nvSpPr>
            <p:spPr bwMode="auto">
              <a:xfrm>
                <a:off x="3504927" y="2586525"/>
                <a:ext cx="275478" cy="1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700" b="1" kern="0">
                    <a:solidFill>
                      <a:srgbClr val="000000"/>
                    </a:solidFill>
                    <a:latin typeface="나눔고딕"/>
                    <a:ea typeface="나눔고딕"/>
                    <a:cs typeface="나눔고딕"/>
                  </a:rPr>
                  <a:t>Sales</a:t>
                </a:r>
                <a:endParaRPr lang="en-US" altLang="ko-KR" sz="700" b="1" kern="0">
                  <a:solidFill>
                    <a:srgbClr val="666666"/>
                  </a:solidFill>
                  <a:latin typeface="나눔고딕"/>
                  <a:ea typeface="나눔고딕"/>
                  <a:cs typeface="나눔고딕"/>
                </a:endParaRPr>
              </a:p>
            </p:txBody>
          </p:sp>
          <p:sp>
            <p:nvSpPr>
              <p:cNvPr id="134" name="Rectangle 61"/>
              <p:cNvSpPr>
                <a:spLocks noChangeArrowheads="1"/>
              </p:cNvSpPr>
              <p:nvPr/>
            </p:nvSpPr>
            <p:spPr bwMode="auto">
              <a:xfrm>
                <a:off x="3385611" y="1994386"/>
                <a:ext cx="615714" cy="1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700" b="1" kern="0" dirty="0">
                    <a:solidFill>
                      <a:srgbClr val="000000"/>
                    </a:solidFill>
                    <a:latin typeface="나눔고딕"/>
                    <a:ea typeface="나눔고딕"/>
                    <a:cs typeface="나눔고딕"/>
                  </a:rPr>
                  <a:t>Operations</a:t>
                </a:r>
                <a:endParaRPr lang="en-US" altLang="ko-KR" sz="700" b="1" kern="0" dirty="0">
                  <a:solidFill>
                    <a:srgbClr val="666666"/>
                  </a:solidFill>
                  <a:latin typeface="나눔고딕"/>
                  <a:ea typeface="나눔고딕"/>
                  <a:cs typeface="나눔고딕"/>
                </a:endParaRPr>
              </a:p>
            </p:txBody>
          </p:sp>
          <p:pic>
            <p:nvPicPr>
              <p:cNvPr id="135" name="Picture 62" descr="board-ceo"/>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114948" y="1784836"/>
                <a:ext cx="5365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Rectangle 63"/>
              <p:cNvSpPr>
                <a:spLocks noChangeArrowheads="1"/>
              </p:cNvSpPr>
              <p:nvPr/>
            </p:nvSpPr>
            <p:spPr bwMode="auto">
              <a:xfrm>
                <a:off x="4035490" y="2356337"/>
                <a:ext cx="724069" cy="1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700" b="1" kern="0">
                    <a:solidFill>
                      <a:srgbClr val="000000"/>
                    </a:solidFill>
                    <a:latin typeface="나눔고딕"/>
                    <a:ea typeface="나눔고딕"/>
                    <a:cs typeface="나눔고딕"/>
                  </a:rPr>
                  <a:t>CEO &amp; Board</a:t>
                </a:r>
                <a:endParaRPr lang="en-US" altLang="ko-KR" sz="700" b="1" kern="0">
                  <a:solidFill>
                    <a:srgbClr val="666666"/>
                  </a:solidFill>
                  <a:latin typeface="나눔고딕"/>
                  <a:ea typeface="나눔고딕"/>
                  <a:cs typeface="나눔고딕"/>
                </a:endParaRPr>
              </a:p>
            </p:txBody>
          </p:sp>
        </p:grpSp>
      </p:grpSp>
      <p:grpSp>
        <p:nvGrpSpPr>
          <p:cNvPr id="263" name="Group 262"/>
          <p:cNvGrpSpPr/>
          <p:nvPr/>
        </p:nvGrpSpPr>
        <p:grpSpPr>
          <a:xfrm>
            <a:off x="2027112" y="1005252"/>
            <a:ext cx="5089787" cy="3133000"/>
            <a:chOff x="1177925" y="712454"/>
            <a:chExt cx="6788150" cy="4178300"/>
          </a:xfrm>
        </p:grpSpPr>
        <p:grpSp>
          <p:nvGrpSpPr>
            <p:cNvPr id="201" name="Group 12"/>
            <p:cNvGrpSpPr>
              <a:grpSpLocks/>
            </p:cNvGrpSpPr>
            <p:nvPr/>
          </p:nvGrpSpPr>
          <p:grpSpPr bwMode="auto">
            <a:xfrm>
              <a:off x="1177925" y="712454"/>
              <a:ext cx="6788150" cy="4178300"/>
              <a:chOff x="742" y="915"/>
              <a:chExt cx="4276" cy="2632"/>
            </a:xfrm>
          </p:grpSpPr>
          <p:pic>
            <p:nvPicPr>
              <p:cNvPr id="202" name="Picture 201" descr="greyRingChao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gray">
              <a:xfrm>
                <a:off x="742" y="915"/>
                <a:ext cx="4276" cy="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202"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1748" y="2812"/>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203"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1022" y="1804"/>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204"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1646" y="1244"/>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205"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4185" y="1383"/>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 name="Picture 206"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4505" y="2242"/>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 name="Picture 207"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3871" y="2866"/>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 name="Picture 208"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3593" y="2962"/>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 name="Picture 209"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1305" y="2512"/>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 name="Picture 210"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1988" y="1104"/>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1"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3524" y="987"/>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212"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2038" y="2965"/>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 name="Picture 213"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1083" y="2320"/>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214"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1152" y="1579"/>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Picture 215"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3707" y="1120"/>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16"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4358" y="1595"/>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17"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4470" y="1793"/>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18"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4358" y="2491"/>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9"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4014" y="1482"/>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0"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1305" y="2282"/>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21"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1272" y="1718"/>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 name="Picture 222"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1924" y="1252"/>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 name="Picture 223"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4272" y="1761"/>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 name="Picture 224"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4244" y="2292"/>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 name="Picture 225"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4096" y="2577"/>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 name="Picture 226"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3696" y="2807"/>
                <a:ext cx="16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8" name="Group 41"/>
            <p:cNvGrpSpPr>
              <a:grpSpLocks/>
            </p:cNvGrpSpPr>
            <p:nvPr/>
          </p:nvGrpSpPr>
          <p:grpSpPr bwMode="auto">
            <a:xfrm>
              <a:off x="1797050" y="1215330"/>
              <a:ext cx="5549900" cy="3079750"/>
              <a:chOff x="1167" y="1354"/>
              <a:chExt cx="3496" cy="1940"/>
            </a:xfrm>
          </p:grpSpPr>
          <p:pic>
            <p:nvPicPr>
              <p:cNvPr id="229" name="Picture 228" descr="orangeRingChao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gray">
              <a:xfrm>
                <a:off x="1167" y="1402"/>
                <a:ext cx="3496" cy="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9"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2147" y="2750"/>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230"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1608" y="2552"/>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 name="Picture 231"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1545" y="1720"/>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 name="Picture 232"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2062" y="1443"/>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 name="Picture 233"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3993" y="1672"/>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 name="Picture 234"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4222" y="2360"/>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 name="Picture 235"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gray">
              <a:xfrm>
                <a:off x="3620" y="2698"/>
                <a:ext cx="19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 name="Picture 236"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4149" y="1865"/>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 name="Picture 237"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3979" y="2478"/>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 name="Picture 238"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1485" y="2335"/>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 name="Picture 239"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1465" y="1892"/>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 name="Picture 240"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3488" y="1354"/>
                <a:ext cx="1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2" name="Group 58"/>
            <p:cNvGrpSpPr>
              <a:grpSpLocks/>
            </p:cNvGrpSpPr>
            <p:nvPr/>
          </p:nvGrpSpPr>
          <p:grpSpPr bwMode="auto">
            <a:xfrm>
              <a:off x="2355513" y="1415356"/>
              <a:ext cx="4537075" cy="2517775"/>
              <a:chOff x="1522" y="1480"/>
              <a:chExt cx="2858" cy="1586"/>
            </a:xfrm>
          </p:grpSpPr>
          <p:pic>
            <p:nvPicPr>
              <p:cNvPr id="243" name="Picture 59" descr="blueRingChaos"/>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gray">
              <a:xfrm>
                <a:off x="1522" y="1547"/>
                <a:ext cx="2858" cy="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 name="Picture 60" descr="man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gray">
              <a:xfrm>
                <a:off x="2287" y="2456"/>
                <a:ext cx="6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 name="Picture 61" descr="man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gray">
              <a:xfrm>
                <a:off x="1873" y="2272"/>
                <a:ext cx="8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 name="Picture 62" descr="man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gray">
              <a:xfrm>
                <a:off x="3830" y="2129"/>
                <a:ext cx="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 name="Picture 63" descr="woma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gray">
              <a:xfrm>
                <a:off x="1836" y="1814"/>
                <a:ext cx="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 name="Picture 64" descr="woma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gray">
              <a:xfrm>
                <a:off x="3724" y="1788"/>
                <a:ext cx="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 name="Picture 65" descr="woma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gray">
              <a:xfrm>
                <a:off x="3462" y="2492"/>
                <a:ext cx="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 name="Picture 66" descr="man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gray">
              <a:xfrm>
                <a:off x="2300" y="1575"/>
                <a:ext cx="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 name="Picture 67" descr="man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gray">
              <a:xfrm>
                <a:off x="3290" y="1480"/>
                <a:ext cx="6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2" name="Group 251"/>
            <p:cNvGrpSpPr/>
            <p:nvPr/>
          </p:nvGrpSpPr>
          <p:grpSpPr>
            <a:xfrm>
              <a:off x="3574071" y="1708018"/>
              <a:ext cx="1992111" cy="1266023"/>
              <a:chOff x="3385611" y="1480036"/>
              <a:chExt cx="1992111" cy="1266023"/>
            </a:xfrm>
          </p:grpSpPr>
          <p:pic>
            <p:nvPicPr>
              <p:cNvPr id="253" name="Picture 57" descr="executives"/>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429148" y="1480036"/>
                <a:ext cx="1882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 name="Rectangle 58"/>
              <p:cNvSpPr>
                <a:spLocks noChangeArrowheads="1"/>
              </p:cNvSpPr>
              <p:nvPr/>
            </p:nvSpPr>
            <p:spPr bwMode="auto">
              <a:xfrm>
                <a:off x="4807974" y="1967401"/>
                <a:ext cx="569748" cy="1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700" b="1" kern="0">
                    <a:solidFill>
                      <a:srgbClr val="000000"/>
                    </a:solidFill>
                    <a:latin typeface="나눔고딕"/>
                    <a:ea typeface="나눔고딕"/>
                    <a:cs typeface="나눔고딕"/>
                  </a:rPr>
                  <a:t>Marketing</a:t>
                </a:r>
                <a:endParaRPr lang="en-US" altLang="ko-KR" sz="700" b="1" kern="0">
                  <a:solidFill>
                    <a:srgbClr val="666666"/>
                  </a:solidFill>
                  <a:latin typeface="나눔고딕"/>
                  <a:ea typeface="나눔고딕"/>
                  <a:cs typeface="나눔고딕"/>
                </a:endParaRPr>
              </a:p>
            </p:txBody>
          </p:sp>
          <p:sp>
            <p:nvSpPr>
              <p:cNvPr id="255" name="Rectangle 59"/>
              <p:cNvSpPr>
                <a:spLocks noChangeArrowheads="1"/>
              </p:cNvSpPr>
              <p:nvPr/>
            </p:nvSpPr>
            <p:spPr bwMode="auto">
              <a:xfrm>
                <a:off x="4836196" y="2602396"/>
                <a:ext cx="427579" cy="1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700" b="1" kern="0">
                    <a:solidFill>
                      <a:srgbClr val="000000"/>
                    </a:solidFill>
                    <a:latin typeface="나눔고딕"/>
                    <a:ea typeface="나눔고딕"/>
                    <a:cs typeface="나눔고딕"/>
                  </a:rPr>
                  <a:t>Finance</a:t>
                </a:r>
                <a:endParaRPr lang="en-US" altLang="ko-KR" sz="700" b="1" kern="0">
                  <a:solidFill>
                    <a:srgbClr val="666666"/>
                  </a:solidFill>
                  <a:latin typeface="나눔고딕"/>
                  <a:ea typeface="나눔고딕"/>
                  <a:cs typeface="나눔고딕"/>
                </a:endParaRPr>
              </a:p>
            </p:txBody>
          </p:sp>
          <p:sp>
            <p:nvSpPr>
              <p:cNvPr id="256" name="Rectangle 60"/>
              <p:cNvSpPr>
                <a:spLocks noChangeArrowheads="1"/>
              </p:cNvSpPr>
              <p:nvPr/>
            </p:nvSpPr>
            <p:spPr bwMode="auto">
              <a:xfrm>
                <a:off x="3504927" y="2586523"/>
                <a:ext cx="275478" cy="1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700" b="1" kern="0">
                    <a:solidFill>
                      <a:srgbClr val="000000"/>
                    </a:solidFill>
                    <a:latin typeface="나눔고딕"/>
                    <a:ea typeface="나눔고딕"/>
                    <a:cs typeface="나눔고딕"/>
                  </a:rPr>
                  <a:t>Sales</a:t>
                </a:r>
                <a:endParaRPr lang="en-US" altLang="ko-KR" sz="700" b="1" kern="0">
                  <a:solidFill>
                    <a:srgbClr val="666666"/>
                  </a:solidFill>
                  <a:latin typeface="나눔고딕"/>
                  <a:ea typeface="나눔고딕"/>
                  <a:cs typeface="나눔고딕"/>
                </a:endParaRPr>
              </a:p>
            </p:txBody>
          </p:sp>
          <p:sp>
            <p:nvSpPr>
              <p:cNvPr id="257" name="Rectangle 61"/>
              <p:cNvSpPr>
                <a:spLocks noChangeArrowheads="1"/>
              </p:cNvSpPr>
              <p:nvPr/>
            </p:nvSpPr>
            <p:spPr bwMode="auto">
              <a:xfrm>
                <a:off x="3385611" y="1994385"/>
                <a:ext cx="615714" cy="1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700" b="1" kern="0" dirty="0">
                    <a:solidFill>
                      <a:srgbClr val="000000"/>
                    </a:solidFill>
                    <a:latin typeface="나눔고딕"/>
                    <a:ea typeface="나눔고딕"/>
                    <a:cs typeface="나눔고딕"/>
                  </a:rPr>
                  <a:t>Operations</a:t>
                </a:r>
                <a:endParaRPr lang="en-US" altLang="ko-KR" sz="700" b="1" kern="0" dirty="0">
                  <a:solidFill>
                    <a:srgbClr val="666666"/>
                  </a:solidFill>
                  <a:latin typeface="나눔고딕"/>
                  <a:ea typeface="나눔고딕"/>
                  <a:cs typeface="나눔고딕"/>
                </a:endParaRPr>
              </a:p>
            </p:txBody>
          </p:sp>
          <p:pic>
            <p:nvPicPr>
              <p:cNvPr id="258" name="Picture 62" descr="board-ceo"/>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114948" y="1784836"/>
                <a:ext cx="5365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 name="Rectangle 63"/>
              <p:cNvSpPr>
                <a:spLocks noChangeArrowheads="1"/>
              </p:cNvSpPr>
              <p:nvPr/>
            </p:nvSpPr>
            <p:spPr bwMode="auto">
              <a:xfrm>
                <a:off x="4035490" y="2356336"/>
                <a:ext cx="724069" cy="1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700" b="1" kern="0">
                    <a:solidFill>
                      <a:srgbClr val="000000"/>
                    </a:solidFill>
                    <a:latin typeface="나눔고딕"/>
                    <a:ea typeface="나눔고딕"/>
                    <a:cs typeface="나눔고딕"/>
                  </a:rPr>
                  <a:t>CEO &amp; Board</a:t>
                </a:r>
                <a:endParaRPr lang="en-US" altLang="ko-KR" sz="700" b="1" kern="0">
                  <a:solidFill>
                    <a:srgbClr val="666666"/>
                  </a:solidFill>
                  <a:latin typeface="나눔고딕"/>
                  <a:ea typeface="나눔고딕"/>
                  <a:cs typeface="나눔고딕"/>
                </a:endParaRPr>
              </a:p>
            </p:txBody>
          </p:sp>
        </p:grpSp>
        <p:sp>
          <p:nvSpPr>
            <p:cNvPr id="260" name="Rectangle 40"/>
            <p:cNvSpPr>
              <a:spLocks noChangeArrowheads="1"/>
            </p:cNvSpPr>
            <p:nvPr/>
          </p:nvSpPr>
          <p:spPr bwMode="auto">
            <a:xfrm>
              <a:off x="3981942" y="4078779"/>
              <a:ext cx="1180118" cy="32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buClr>
                  <a:schemeClr val="accent1"/>
                </a:buClr>
                <a:buSzPct val="80000"/>
                <a:buFont typeface="Wingdings" pitchFamily="2" charset="2"/>
                <a:buNone/>
              </a:pPr>
              <a:r>
                <a:rPr lang="en-US" altLang="ko-KR" sz="800" b="1" dirty="0">
                  <a:latin typeface="나눔고딕"/>
                  <a:ea typeface="나눔고딕"/>
                  <a:cs typeface="나눔고딕"/>
                </a:rPr>
                <a:t>EXECUTION LEVEL</a:t>
              </a:r>
              <a:br>
                <a:rPr lang="en-US" altLang="ko-KR" sz="800" b="1" dirty="0">
                  <a:latin typeface="나눔고딕"/>
                  <a:ea typeface="나눔고딕"/>
                  <a:cs typeface="나눔고딕"/>
                </a:rPr>
              </a:br>
              <a:r>
                <a:rPr lang="en-US" altLang="ko-KR" sz="800" b="1" dirty="0">
                  <a:latin typeface="나눔고딕"/>
                  <a:ea typeface="나눔고딕"/>
                  <a:cs typeface="나눔고딕"/>
                </a:rPr>
                <a:t>(Tactical)</a:t>
              </a:r>
            </a:p>
          </p:txBody>
        </p:sp>
        <p:sp>
          <p:nvSpPr>
            <p:cNvPr id="261" name="Rectangle 47"/>
            <p:cNvSpPr>
              <a:spLocks noChangeArrowheads="1"/>
            </p:cNvSpPr>
            <p:nvPr/>
          </p:nvSpPr>
          <p:spPr bwMode="auto">
            <a:xfrm>
              <a:off x="4024700" y="3612668"/>
              <a:ext cx="1094602" cy="32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800" b="1" kern="0" dirty="0">
                  <a:latin typeface="나눔고딕"/>
                  <a:ea typeface="나눔고딕"/>
                  <a:cs typeface="나눔고딕"/>
                </a:rPr>
                <a:t>MID-MANAGERS</a:t>
              </a:r>
              <a:br>
                <a:rPr lang="en-US" altLang="ko-KR" sz="800" b="1" kern="0" dirty="0">
                  <a:latin typeface="나눔고딕"/>
                  <a:ea typeface="나눔고딕"/>
                  <a:cs typeface="나눔고딕"/>
                </a:rPr>
              </a:br>
              <a:r>
                <a:rPr lang="en-US" altLang="ko-KR" sz="800" b="1" kern="0" dirty="0">
                  <a:latin typeface="나눔고딕"/>
                  <a:ea typeface="나눔고딕"/>
                  <a:cs typeface="나눔고딕"/>
                </a:rPr>
                <a:t>(Operational)</a:t>
              </a:r>
            </a:p>
          </p:txBody>
        </p:sp>
        <p:sp>
          <p:nvSpPr>
            <p:cNvPr id="262" name="Rectangle 56"/>
            <p:cNvSpPr>
              <a:spLocks noChangeArrowheads="1"/>
            </p:cNvSpPr>
            <p:nvPr/>
          </p:nvSpPr>
          <p:spPr bwMode="auto">
            <a:xfrm>
              <a:off x="4028266" y="3146554"/>
              <a:ext cx="1087470" cy="32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buClr>
                  <a:schemeClr val="accent1"/>
                </a:buClr>
                <a:buSzPct val="80000"/>
                <a:buFont typeface="Wingdings" pitchFamily="2" charset="2"/>
                <a:buNone/>
              </a:pPr>
              <a:r>
                <a:rPr lang="en-US" altLang="ko-KR" sz="800" b="1" dirty="0">
                  <a:latin typeface="나눔고딕"/>
                  <a:ea typeface="나눔고딕"/>
                  <a:cs typeface="나눔고딕"/>
                </a:rPr>
                <a:t>LOB EXECUTIVES</a:t>
              </a:r>
              <a:br>
                <a:rPr lang="en-US" altLang="ko-KR" sz="800" b="1" dirty="0">
                  <a:latin typeface="나눔고딕"/>
                  <a:ea typeface="나눔고딕"/>
                  <a:cs typeface="나눔고딕"/>
                </a:rPr>
              </a:br>
              <a:r>
                <a:rPr lang="en-US" altLang="ko-KR" sz="800" b="1" dirty="0">
                  <a:latin typeface="나눔고딕"/>
                  <a:ea typeface="나눔고딕"/>
                  <a:cs typeface="나눔고딕"/>
                </a:rPr>
                <a:t>(Strategic)</a:t>
              </a:r>
            </a:p>
          </p:txBody>
        </p:sp>
      </p:grpSp>
      <p:grpSp>
        <p:nvGrpSpPr>
          <p:cNvPr id="559" name="Group 558"/>
          <p:cNvGrpSpPr/>
          <p:nvPr/>
        </p:nvGrpSpPr>
        <p:grpSpPr>
          <a:xfrm>
            <a:off x="1285179" y="-646041"/>
            <a:ext cx="6573642" cy="5852920"/>
            <a:chOff x="-1258831" y="-1925447"/>
            <a:chExt cx="11661663" cy="10382799"/>
          </a:xfrm>
        </p:grpSpPr>
        <p:sp>
          <p:nvSpPr>
            <p:cNvPr id="557" name="Oval 556"/>
            <p:cNvSpPr/>
            <p:nvPr/>
          </p:nvSpPr>
          <p:spPr bwMode="auto">
            <a:xfrm>
              <a:off x="-1258831" y="-1925447"/>
              <a:ext cx="11661663" cy="10382799"/>
            </a:xfrm>
            <a:prstGeom prst="ellipse">
              <a:avLst/>
            </a:prstGeom>
            <a:solidFill>
              <a:schemeClr val="tx2">
                <a:lumMod val="50000"/>
                <a:alpha val="60000"/>
              </a:schemeClr>
            </a:solidFill>
            <a:ln w="19050" cap="flat" cmpd="sng" algn="ctr">
              <a:noFill/>
              <a:prstDash val="solid"/>
              <a:round/>
              <a:headEnd type="none" w="med" len="med"/>
              <a:tailEnd type="none" w="med" len="med"/>
            </a:ln>
            <a:effectLst>
              <a:outerShdw blurRad="38100" dist="38100" dir="5400000" algn="tl" rotWithShape="0">
                <a:prstClr val="black">
                  <a:alpha val="25000"/>
                </a:prstClr>
              </a:outerShdw>
            </a:effectLst>
            <a:scene3d>
              <a:camera prst="perspectiveRelaxed"/>
              <a:lightRig rig="flat" dir="t"/>
            </a:scene3d>
            <a:sp3d prstMaterial="translucentPowder">
              <a:bevelT w="63500" h="317500" prst="angle"/>
            </a:sp3d>
          </p:spPr>
          <p:txBody>
            <a:bodyPr anchor="ctr"/>
            <a:lstStyle/>
            <a:p>
              <a:pPr>
                <a:spcBef>
                  <a:spcPct val="50000"/>
                </a:spcBef>
                <a:defRPr/>
              </a:pPr>
              <a:endParaRPr lang="en-US" dirty="0">
                <a:latin typeface="나눔고딕"/>
                <a:ea typeface="나눔고딕"/>
                <a:cs typeface="나눔고딕"/>
              </a:endParaRPr>
            </a:p>
          </p:txBody>
        </p:sp>
        <p:sp>
          <p:nvSpPr>
            <p:cNvPr id="558" name="TextBox 557"/>
            <p:cNvSpPr txBox="1"/>
            <p:nvPr/>
          </p:nvSpPr>
          <p:spPr>
            <a:xfrm>
              <a:off x="3350179" y="7085585"/>
              <a:ext cx="2443644" cy="518682"/>
            </a:xfrm>
            <a:prstGeom prst="rect">
              <a:avLst/>
            </a:prstGeom>
            <a:noFill/>
          </p:spPr>
          <p:txBody>
            <a:bodyPr wrap="none" rtlCol="0">
              <a:spAutoFit/>
            </a:bodyPr>
            <a:lstStyle/>
            <a:p>
              <a:pPr algn="ctr"/>
              <a:r>
                <a:rPr lang="en-US" sz="1300" b="1" dirty="0">
                  <a:latin typeface="나눔고딕"/>
                  <a:ea typeface="나눔고딕"/>
                  <a:cs typeface="나눔고딕"/>
                </a:rPr>
                <a:t>HANA Platform</a:t>
              </a:r>
            </a:p>
          </p:txBody>
        </p:sp>
      </p:grpSp>
      <p:grpSp>
        <p:nvGrpSpPr>
          <p:cNvPr id="781" name="Group 780"/>
          <p:cNvGrpSpPr/>
          <p:nvPr/>
        </p:nvGrpSpPr>
        <p:grpSpPr>
          <a:xfrm>
            <a:off x="988540" y="1607828"/>
            <a:ext cx="6431770" cy="3260967"/>
            <a:chOff x="1318397" y="2144265"/>
            <a:chExt cx="8577926" cy="4348962"/>
          </a:xfrm>
        </p:grpSpPr>
        <p:grpSp>
          <p:nvGrpSpPr>
            <p:cNvPr id="679" name="Group 678"/>
            <p:cNvGrpSpPr/>
            <p:nvPr/>
          </p:nvGrpSpPr>
          <p:grpSpPr>
            <a:xfrm>
              <a:off x="6592646" y="2619648"/>
              <a:ext cx="2573048" cy="2964804"/>
              <a:chOff x="6592646" y="2619648"/>
              <a:chExt cx="2573048" cy="2964804"/>
            </a:xfrm>
          </p:grpSpPr>
          <p:grpSp>
            <p:nvGrpSpPr>
              <p:cNvPr id="674" name="Group 673"/>
              <p:cNvGrpSpPr/>
              <p:nvPr/>
            </p:nvGrpSpPr>
            <p:grpSpPr>
              <a:xfrm>
                <a:off x="6592646" y="2624334"/>
                <a:ext cx="2573048" cy="2960118"/>
                <a:chOff x="6592646" y="2624334"/>
                <a:chExt cx="2573048" cy="2960118"/>
              </a:xfrm>
            </p:grpSpPr>
            <p:grpSp>
              <p:nvGrpSpPr>
                <p:cNvPr id="668" name="Group 667"/>
                <p:cNvGrpSpPr/>
                <p:nvPr/>
              </p:nvGrpSpPr>
              <p:grpSpPr>
                <a:xfrm>
                  <a:off x="6592646" y="3935016"/>
                  <a:ext cx="2573048" cy="1649436"/>
                  <a:chOff x="6592646" y="3935016"/>
                  <a:chExt cx="2573048" cy="1649436"/>
                </a:xfrm>
              </p:grpSpPr>
              <p:cxnSp>
                <p:nvCxnSpPr>
                  <p:cNvPr id="641" name="Straight Connector 640"/>
                  <p:cNvCxnSpPr>
                    <a:stCxn id="575" idx="2"/>
                    <a:endCxn id="593" idx="2"/>
                  </p:cNvCxnSpPr>
                  <p:nvPr/>
                </p:nvCxnSpPr>
                <p:spPr>
                  <a:xfrm flipH="1" flipV="1">
                    <a:off x="6658622" y="3935016"/>
                    <a:ext cx="709237" cy="527821"/>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p:cNvCxnSpPr>
                    <a:stCxn id="575" idx="2"/>
                    <a:endCxn id="581" idx="2"/>
                  </p:cNvCxnSpPr>
                  <p:nvPr/>
                </p:nvCxnSpPr>
                <p:spPr>
                  <a:xfrm flipH="1">
                    <a:off x="6592646" y="4462837"/>
                    <a:ext cx="775213" cy="445347"/>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p:cNvCxnSpPr>
                    <a:stCxn id="575" idx="2"/>
                    <a:endCxn id="566" idx="2"/>
                  </p:cNvCxnSpPr>
                  <p:nvPr/>
                </p:nvCxnSpPr>
                <p:spPr>
                  <a:xfrm>
                    <a:off x="7367859" y="4462837"/>
                    <a:ext cx="160984" cy="853755"/>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p:cNvCxnSpPr>
                    <a:stCxn id="581" idx="2"/>
                    <a:endCxn id="584" idx="2"/>
                  </p:cNvCxnSpPr>
                  <p:nvPr/>
                </p:nvCxnSpPr>
                <p:spPr>
                  <a:xfrm>
                    <a:off x="6592646" y="4908184"/>
                    <a:ext cx="32988" cy="676268"/>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a:stCxn id="578" idx="2"/>
                    <a:endCxn id="587" idx="2"/>
                  </p:cNvCxnSpPr>
                  <p:nvPr/>
                </p:nvCxnSpPr>
                <p:spPr>
                  <a:xfrm>
                    <a:off x="7978133" y="3935018"/>
                    <a:ext cx="1187561" cy="857706"/>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p:cNvCxnSpPr>
                    <a:stCxn id="590" idx="2"/>
                    <a:endCxn id="578" idx="2"/>
                  </p:cNvCxnSpPr>
                  <p:nvPr/>
                </p:nvCxnSpPr>
                <p:spPr>
                  <a:xfrm flipH="1" flipV="1">
                    <a:off x="7978133" y="3935018"/>
                    <a:ext cx="857682" cy="98965"/>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p:cNvCxnSpPr>
                    <a:stCxn id="575" idx="2"/>
                    <a:endCxn id="572" idx="2"/>
                  </p:cNvCxnSpPr>
                  <p:nvPr/>
                </p:nvCxnSpPr>
                <p:spPr>
                  <a:xfrm>
                    <a:off x="7367859" y="4462837"/>
                    <a:ext cx="923658" cy="329887"/>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p:cNvCxnSpPr>
                    <a:stCxn id="578" idx="2"/>
                    <a:endCxn id="572" idx="2"/>
                  </p:cNvCxnSpPr>
                  <p:nvPr/>
                </p:nvCxnSpPr>
                <p:spPr>
                  <a:xfrm>
                    <a:off x="7978133" y="3935018"/>
                    <a:ext cx="313384" cy="857706"/>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70" name="Straight Connector 669"/>
                <p:cNvCxnSpPr>
                  <a:stCxn id="575" idx="2"/>
                </p:cNvCxnSpPr>
                <p:nvPr/>
              </p:nvCxnSpPr>
              <p:spPr>
                <a:xfrm flipH="1" flipV="1">
                  <a:off x="6912435" y="2624334"/>
                  <a:ext cx="455424" cy="1838503"/>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76" name="Straight Connector 675"/>
              <p:cNvCxnSpPr>
                <a:stCxn id="578" idx="2"/>
              </p:cNvCxnSpPr>
              <p:nvPr/>
            </p:nvCxnSpPr>
            <p:spPr>
              <a:xfrm flipH="1" flipV="1">
                <a:off x="6912435" y="2619648"/>
                <a:ext cx="1065698" cy="131537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3" name="Group 682"/>
            <p:cNvGrpSpPr/>
            <p:nvPr/>
          </p:nvGrpSpPr>
          <p:grpSpPr>
            <a:xfrm>
              <a:off x="7092376" y="2309209"/>
              <a:ext cx="2803947" cy="909959"/>
              <a:chOff x="7092376" y="2309209"/>
              <a:chExt cx="2803947" cy="909959"/>
            </a:xfrm>
          </p:grpSpPr>
          <p:grpSp>
            <p:nvGrpSpPr>
              <p:cNvPr id="640" name="Group 639"/>
              <p:cNvGrpSpPr/>
              <p:nvPr/>
            </p:nvGrpSpPr>
            <p:grpSpPr>
              <a:xfrm>
                <a:off x="8483292" y="2411439"/>
                <a:ext cx="1413031" cy="807729"/>
                <a:chOff x="8483292" y="2411439"/>
                <a:chExt cx="1413031" cy="807729"/>
              </a:xfrm>
            </p:grpSpPr>
            <p:cxnSp>
              <p:nvCxnSpPr>
                <p:cNvPr id="607" name="Straight Connector 606"/>
                <p:cNvCxnSpPr/>
                <p:nvPr/>
              </p:nvCxnSpPr>
              <p:spPr>
                <a:xfrm>
                  <a:off x="8483292" y="2536156"/>
                  <a:ext cx="193628" cy="182549"/>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p:cNvCxnSpPr/>
                <p:nvPr/>
              </p:nvCxnSpPr>
              <p:spPr>
                <a:xfrm flipV="1">
                  <a:off x="8707675" y="2411439"/>
                  <a:ext cx="256412" cy="294084"/>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p:cNvCxnSpPr/>
                <p:nvPr/>
              </p:nvCxnSpPr>
              <p:spPr>
                <a:xfrm flipH="1" flipV="1">
                  <a:off x="8712978" y="2718705"/>
                  <a:ext cx="394110" cy="91303"/>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p:cNvCxnSpPr/>
                <p:nvPr/>
              </p:nvCxnSpPr>
              <p:spPr>
                <a:xfrm flipH="1">
                  <a:off x="8996466" y="2849556"/>
                  <a:ext cx="143007" cy="357842"/>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H="1">
                  <a:off x="8603809" y="2723099"/>
                  <a:ext cx="77505" cy="354048"/>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H="1">
                  <a:off x="9151841" y="2431787"/>
                  <a:ext cx="122126" cy="327628"/>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p:cNvCxnSpPr/>
                <p:nvPr/>
              </p:nvCxnSpPr>
              <p:spPr>
                <a:xfrm flipH="1">
                  <a:off x="9139472" y="2806003"/>
                  <a:ext cx="494666" cy="17188"/>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p:cNvCxnSpPr/>
                <p:nvPr/>
              </p:nvCxnSpPr>
              <p:spPr>
                <a:xfrm flipV="1">
                  <a:off x="9394586" y="2806002"/>
                  <a:ext cx="296680" cy="413166"/>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p:cNvCxnSpPr/>
                <p:nvPr/>
              </p:nvCxnSpPr>
              <p:spPr>
                <a:xfrm flipH="1" flipV="1">
                  <a:off x="9697292" y="2775243"/>
                  <a:ext cx="199031" cy="252467"/>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p:cNvCxnSpPr/>
                <p:nvPr/>
              </p:nvCxnSpPr>
              <p:spPr>
                <a:xfrm flipH="1" flipV="1">
                  <a:off x="9527151" y="2444276"/>
                  <a:ext cx="133354" cy="313389"/>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0" name="Straight Connector 679"/>
              <p:cNvCxnSpPr/>
              <p:nvPr/>
            </p:nvCxnSpPr>
            <p:spPr>
              <a:xfrm flipH="1" flipV="1">
                <a:off x="7092376" y="2309209"/>
                <a:ext cx="1649389" cy="395864"/>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8" name="Group 767"/>
            <p:cNvGrpSpPr/>
            <p:nvPr/>
          </p:nvGrpSpPr>
          <p:grpSpPr>
            <a:xfrm>
              <a:off x="1318397" y="2144265"/>
              <a:ext cx="5340225" cy="4348962"/>
              <a:chOff x="1318397" y="2144265"/>
              <a:chExt cx="5340225" cy="4348962"/>
            </a:xfrm>
          </p:grpSpPr>
          <p:grpSp>
            <p:nvGrpSpPr>
              <p:cNvPr id="727" name="Group 726"/>
              <p:cNvGrpSpPr/>
              <p:nvPr/>
            </p:nvGrpSpPr>
            <p:grpSpPr>
              <a:xfrm>
                <a:off x="3687352" y="2144265"/>
                <a:ext cx="2971270" cy="3440187"/>
                <a:chOff x="3687352" y="2144265"/>
                <a:chExt cx="2971270" cy="3440187"/>
              </a:xfrm>
            </p:grpSpPr>
            <p:grpSp>
              <p:nvGrpSpPr>
                <p:cNvPr id="717" name="Group 716"/>
                <p:cNvGrpSpPr/>
                <p:nvPr/>
              </p:nvGrpSpPr>
              <p:grpSpPr>
                <a:xfrm>
                  <a:off x="3687352" y="2144265"/>
                  <a:ext cx="1856695" cy="1148867"/>
                  <a:chOff x="3687352" y="2144265"/>
                  <a:chExt cx="1856695" cy="1148867"/>
                </a:xfrm>
              </p:grpSpPr>
              <p:cxnSp>
                <p:nvCxnSpPr>
                  <p:cNvPr id="696" name="Straight Connector 695"/>
                  <p:cNvCxnSpPr>
                    <a:stCxn id="686" idx="0"/>
                  </p:cNvCxnSpPr>
                  <p:nvPr/>
                </p:nvCxnSpPr>
                <p:spPr>
                  <a:xfrm flipH="1" flipV="1">
                    <a:off x="5492471" y="2645977"/>
                    <a:ext cx="51576" cy="647155"/>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p:cNvCxnSpPr>
                    <a:stCxn id="687" idx="0"/>
                  </p:cNvCxnSpPr>
                  <p:nvPr/>
                </p:nvCxnSpPr>
                <p:spPr>
                  <a:xfrm flipV="1">
                    <a:off x="4820380" y="2705073"/>
                    <a:ext cx="259740" cy="416457"/>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6" name="Straight Connector 705"/>
                  <p:cNvCxnSpPr>
                    <a:stCxn id="688" idx="0"/>
                  </p:cNvCxnSpPr>
                  <p:nvPr/>
                </p:nvCxnSpPr>
                <p:spPr>
                  <a:xfrm flipV="1">
                    <a:off x="4133426" y="2457658"/>
                    <a:ext cx="649804" cy="358359"/>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p:cNvCxnSpPr>
                    <a:stCxn id="689" idx="0"/>
                  </p:cNvCxnSpPr>
                  <p:nvPr/>
                </p:nvCxnSpPr>
                <p:spPr>
                  <a:xfrm flipV="1">
                    <a:off x="3687352" y="2144265"/>
                    <a:ext cx="930939" cy="246001"/>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18" name="Straight Connector 717"/>
                <p:cNvCxnSpPr>
                  <a:stCxn id="686" idx="6"/>
                  <a:endCxn id="581" idx="2"/>
                </p:cNvCxnSpPr>
                <p:nvPr/>
              </p:nvCxnSpPr>
              <p:spPr>
                <a:xfrm>
                  <a:off x="5834151" y="4575580"/>
                  <a:ext cx="758495" cy="332606"/>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686" idx="6"/>
                  <a:endCxn id="593" idx="2"/>
                </p:cNvCxnSpPr>
                <p:nvPr/>
              </p:nvCxnSpPr>
              <p:spPr>
                <a:xfrm flipV="1">
                  <a:off x="5834151" y="3935018"/>
                  <a:ext cx="824471" cy="640562"/>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4" name="Straight Connector 723"/>
                <p:cNvCxnSpPr>
                  <a:stCxn id="686" idx="6"/>
                  <a:endCxn id="584" idx="2"/>
                </p:cNvCxnSpPr>
                <p:nvPr/>
              </p:nvCxnSpPr>
              <p:spPr>
                <a:xfrm>
                  <a:off x="5834151" y="4575579"/>
                  <a:ext cx="791484" cy="1008873"/>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34" name="Straight Connector 733"/>
              <p:cNvCxnSpPr>
                <a:endCxn id="689" idx="4"/>
              </p:cNvCxnSpPr>
              <p:nvPr/>
            </p:nvCxnSpPr>
            <p:spPr>
              <a:xfrm flipV="1">
                <a:off x="1318397" y="3389517"/>
                <a:ext cx="638201" cy="350364"/>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p:cNvCxnSpPr>
                <a:endCxn id="689" idx="4"/>
              </p:cNvCxnSpPr>
              <p:nvPr/>
            </p:nvCxnSpPr>
            <p:spPr>
              <a:xfrm flipV="1">
                <a:off x="1547859" y="3389517"/>
                <a:ext cx="408739" cy="1168107"/>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p:cNvCxnSpPr>
                <a:endCxn id="688" idx="4"/>
              </p:cNvCxnSpPr>
              <p:nvPr/>
            </p:nvCxnSpPr>
            <p:spPr>
              <a:xfrm flipV="1">
                <a:off x="2012255" y="4691460"/>
                <a:ext cx="688059" cy="539043"/>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5" name="Straight Connector 744"/>
              <p:cNvCxnSpPr>
                <a:endCxn id="688" idx="4"/>
              </p:cNvCxnSpPr>
              <p:nvPr/>
            </p:nvCxnSpPr>
            <p:spPr>
              <a:xfrm flipV="1">
                <a:off x="2500036" y="4691460"/>
                <a:ext cx="200278" cy="998716"/>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p:cNvCxnSpPr>
                <a:endCxn id="687" idx="4"/>
              </p:cNvCxnSpPr>
              <p:nvPr/>
            </p:nvCxnSpPr>
            <p:spPr>
              <a:xfrm flipV="1">
                <a:off x="3148010" y="5476532"/>
                <a:ext cx="758788" cy="625662"/>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p:cNvCxnSpPr>
                <a:endCxn id="687" idx="4"/>
              </p:cNvCxnSpPr>
              <p:nvPr/>
            </p:nvCxnSpPr>
            <p:spPr>
              <a:xfrm flipV="1">
                <a:off x="3815055" y="5476532"/>
                <a:ext cx="91743" cy="803663"/>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p:cNvCxnSpPr>
                <a:endCxn id="686" idx="4"/>
              </p:cNvCxnSpPr>
              <p:nvPr/>
            </p:nvCxnSpPr>
            <p:spPr>
              <a:xfrm flipV="1">
                <a:off x="4680436" y="5771192"/>
                <a:ext cx="606582" cy="722035"/>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69" name="Group 668"/>
          <p:cNvGrpSpPr/>
          <p:nvPr/>
        </p:nvGrpSpPr>
        <p:grpSpPr>
          <a:xfrm>
            <a:off x="4749870" y="2719806"/>
            <a:ext cx="2365056" cy="1686133"/>
            <a:chOff x="6334809" y="3627243"/>
            <a:chExt cx="3154229" cy="2248698"/>
          </a:xfrm>
        </p:grpSpPr>
        <p:grpSp>
          <p:nvGrpSpPr>
            <p:cNvPr id="667" name="Group 666"/>
            <p:cNvGrpSpPr/>
            <p:nvPr/>
          </p:nvGrpSpPr>
          <p:grpSpPr>
            <a:xfrm>
              <a:off x="6334809" y="3627243"/>
              <a:ext cx="3154229" cy="1980838"/>
              <a:chOff x="6334809" y="3627243"/>
              <a:chExt cx="3154229" cy="1980838"/>
            </a:xfrm>
          </p:grpSpPr>
          <p:grpSp>
            <p:nvGrpSpPr>
              <p:cNvPr id="564" name="Group 102"/>
              <p:cNvGrpSpPr>
                <a:grpSpLocks/>
              </p:cNvGrpSpPr>
              <p:nvPr/>
            </p:nvGrpSpPr>
            <p:grpSpPr bwMode="auto">
              <a:xfrm>
                <a:off x="7271006" y="5008819"/>
                <a:ext cx="581181" cy="599262"/>
                <a:chOff x="5045" y="1424"/>
                <a:chExt cx="346" cy="368"/>
              </a:xfrm>
            </p:grpSpPr>
            <p:pic>
              <p:nvPicPr>
                <p:cNvPr id="565" name="Picture 103" descr="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gray">
                <a:xfrm>
                  <a:off x="5045" y="1463"/>
                  <a:ext cx="346"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 name="Picture 104" descr="b"/>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gray">
                <a:xfrm>
                  <a:off x="5085" y="1424"/>
                  <a:ext cx="22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0" name="Group 102"/>
              <p:cNvGrpSpPr>
                <a:grpSpLocks/>
              </p:cNvGrpSpPr>
              <p:nvPr/>
            </p:nvGrpSpPr>
            <p:grpSpPr bwMode="auto">
              <a:xfrm>
                <a:off x="8033680" y="4484951"/>
                <a:ext cx="581181" cy="599262"/>
                <a:chOff x="5045" y="1424"/>
                <a:chExt cx="346" cy="368"/>
              </a:xfrm>
            </p:grpSpPr>
            <p:pic>
              <p:nvPicPr>
                <p:cNvPr id="571" name="Picture 103" descr="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gray">
                <a:xfrm>
                  <a:off x="5045" y="1463"/>
                  <a:ext cx="346"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2" name="Picture 104" descr="b"/>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gray">
                <a:xfrm>
                  <a:off x="5085" y="1424"/>
                  <a:ext cx="22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3" name="Group 102"/>
              <p:cNvGrpSpPr>
                <a:grpSpLocks/>
              </p:cNvGrpSpPr>
              <p:nvPr/>
            </p:nvGrpSpPr>
            <p:grpSpPr bwMode="auto">
              <a:xfrm>
                <a:off x="7110022" y="4155064"/>
                <a:ext cx="581181" cy="599262"/>
                <a:chOff x="5045" y="1424"/>
                <a:chExt cx="346" cy="368"/>
              </a:xfrm>
            </p:grpSpPr>
            <p:pic>
              <p:nvPicPr>
                <p:cNvPr id="574" name="Picture 103" descr="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gray">
                <a:xfrm>
                  <a:off x="5045" y="1463"/>
                  <a:ext cx="346"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 name="Picture 104" descr="b"/>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gray">
                <a:xfrm>
                  <a:off x="5085" y="1424"/>
                  <a:ext cx="22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6" name="Group 102"/>
              <p:cNvGrpSpPr>
                <a:grpSpLocks/>
              </p:cNvGrpSpPr>
              <p:nvPr/>
            </p:nvGrpSpPr>
            <p:grpSpPr bwMode="auto">
              <a:xfrm>
                <a:off x="7720296" y="3627245"/>
                <a:ext cx="581181" cy="599262"/>
                <a:chOff x="5045" y="1424"/>
                <a:chExt cx="346" cy="368"/>
              </a:xfrm>
            </p:grpSpPr>
            <p:pic>
              <p:nvPicPr>
                <p:cNvPr id="577" name="Picture 103" descr="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gray">
                <a:xfrm>
                  <a:off x="5045" y="1463"/>
                  <a:ext cx="346"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8" name="Picture 104" descr="b"/>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gray">
                <a:xfrm>
                  <a:off x="5085" y="1424"/>
                  <a:ext cx="22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9" name="Group 102"/>
              <p:cNvGrpSpPr>
                <a:grpSpLocks/>
              </p:cNvGrpSpPr>
              <p:nvPr/>
            </p:nvGrpSpPr>
            <p:grpSpPr bwMode="auto">
              <a:xfrm>
                <a:off x="6334809" y="4600411"/>
                <a:ext cx="581181" cy="599262"/>
                <a:chOff x="5045" y="1424"/>
                <a:chExt cx="346" cy="368"/>
              </a:xfrm>
            </p:grpSpPr>
            <p:pic>
              <p:nvPicPr>
                <p:cNvPr id="580" name="Picture 103" descr="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gray">
                <a:xfrm>
                  <a:off x="5045" y="1463"/>
                  <a:ext cx="346"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 name="Picture 104" descr="b"/>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gray">
                <a:xfrm>
                  <a:off x="5085" y="1424"/>
                  <a:ext cx="22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5" name="Group 102"/>
              <p:cNvGrpSpPr>
                <a:grpSpLocks/>
              </p:cNvGrpSpPr>
              <p:nvPr/>
            </p:nvGrpSpPr>
            <p:grpSpPr bwMode="auto">
              <a:xfrm>
                <a:off x="8907857" y="4484951"/>
                <a:ext cx="581181" cy="599262"/>
                <a:chOff x="5045" y="1424"/>
                <a:chExt cx="346" cy="368"/>
              </a:xfrm>
            </p:grpSpPr>
            <p:pic>
              <p:nvPicPr>
                <p:cNvPr id="586" name="Picture 103" descr="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gray">
                <a:xfrm>
                  <a:off x="5045" y="1463"/>
                  <a:ext cx="346"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7" name="Picture 104" descr="b"/>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gray">
                <a:xfrm>
                  <a:off x="5085" y="1424"/>
                  <a:ext cx="22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8" name="Group 102"/>
              <p:cNvGrpSpPr>
                <a:grpSpLocks/>
              </p:cNvGrpSpPr>
              <p:nvPr/>
            </p:nvGrpSpPr>
            <p:grpSpPr bwMode="auto">
              <a:xfrm>
                <a:off x="8577978" y="3726210"/>
                <a:ext cx="581181" cy="599262"/>
                <a:chOff x="5045" y="1424"/>
                <a:chExt cx="346" cy="368"/>
              </a:xfrm>
            </p:grpSpPr>
            <p:pic>
              <p:nvPicPr>
                <p:cNvPr id="589" name="Picture 103" descr="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gray">
                <a:xfrm>
                  <a:off x="5045" y="1463"/>
                  <a:ext cx="346"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 name="Picture 104" descr="b"/>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gray">
                <a:xfrm>
                  <a:off x="5085" y="1424"/>
                  <a:ext cx="22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1" name="Group 102"/>
              <p:cNvGrpSpPr>
                <a:grpSpLocks/>
              </p:cNvGrpSpPr>
              <p:nvPr/>
            </p:nvGrpSpPr>
            <p:grpSpPr bwMode="auto">
              <a:xfrm>
                <a:off x="6400785" y="3627243"/>
                <a:ext cx="581181" cy="599262"/>
                <a:chOff x="5045" y="1424"/>
                <a:chExt cx="346" cy="368"/>
              </a:xfrm>
            </p:grpSpPr>
            <p:pic>
              <p:nvPicPr>
                <p:cNvPr id="592" name="Picture 103" descr="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gray">
                <a:xfrm>
                  <a:off x="5045" y="1463"/>
                  <a:ext cx="346"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 name="Picture 104" descr="b"/>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gray">
                <a:xfrm>
                  <a:off x="5085" y="1424"/>
                  <a:ext cx="22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82" name="Group 102"/>
            <p:cNvGrpSpPr>
              <a:grpSpLocks/>
            </p:cNvGrpSpPr>
            <p:nvPr/>
          </p:nvGrpSpPr>
          <p:grpSpPr bwMode="auto">
            <a:xfrm>
              <a:off x="6367797" y="5276679"/>
              <a:ext cx="581181" cy="599262"/>
              <a:chOff x="5045" y="1424"/>
              <a:chExt cx="346" cy="368"/>
            </a:xfrm>
          </p:grpSpPr>
          <p:pic>
            <p:nvPicPr>
              <p:cNvPr id="583" name="Picture 103" descr="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gray">
              <a:xfrm>
                <a:off x="5045" y="1463"/>
                <a:ext cx="346"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 name="Picture 104" descr="b"/>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gray">
              <a:xfrm>
                <a:off x="5085" y="1424"/>
                <a:ext cx="22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39" name="Group 638"/>
          <p:cNvGrpSpPr/>
          <p:nvPr/>
        </p:nvGrpSpPr>
        <p:grpSpPr>
          <a:xfrm>
            <a:off x="6300285" y="1681645"/>
            <a:ext cx="1170385" cy="878844"/>
            <a:chOff x="8402563" y="2242712"/>
            <a:chExt cx="1560920" cy="1172064"/>
          </a:xfrm>
        </p:grpSpPr>
        <p:pic>
          <p:nvPicPr>
            <p:cNvPr id="595" name="Picture 53" descr="woma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603377" y="2680705"/>
              <a:ext cx="1158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6" name="Picture 55" descr="man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469129" y="2305370"/>
              <a:ext cx="1063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7" name="Picture 55" descr="man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857121" y="2912859"/>
              <a:ext cx="1063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8" name="Picture 53" descr="woma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224812" y="2242712"/>
              <a:ext cx="1158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9" name="Picture 53" descr="woma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089502" y="2689104"/>
              <a:ext cx="1158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0" name="Picture 53" descr="woma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341854" y="3129026"/>
              <a:ext cx="1158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 name="Picture 55" descr="man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889388" y="2294502"/>
              <a:ext cx="1063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2" name="Picture 55" descr="man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42837" y="3064098"/>
              <a:ext cx="1063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3" name="Picture 55" descr="man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641765" y="2588587"/>
              <a:ext cx="1063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 name="Picture 53" descr="woma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402563" y="2309789"/>
              <a:ext cx="1158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 name="Picture 53" descr="woma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523078" y="2934272"/>
              <a:ext cx="1158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0" name="Group 779"/>
          <p:cNvGrpSpPr/>
          <p:nvPr/>
        </p:nvGrpSpPr>
        <p:grpSpPr>
          <a:xfrm>
            <a:off x="789368" y="1920171"/>
            <a:ext cx="3586790" cy="3182296"/>
            <a:chOff x="1052765" y="2560819"/>
            <a:chExt cx="4783630" cy="4244045"/>
          </a:xfrm>
        </p:grpSpPr>
        <p:grpSp>
          <p:nvGrpSpPr>
            <p:cNvPr id="695" name="Group 694"/>
            <p:cNvGrpSpPr/>
            <p:nvPr/>
          </p:nvGrpSpPr>
          <p:grpSpPr>
            <a:xfrm>
              <a:off x="1822724" y="2560819"/>
              <a:ext cx="4013671" cy="3217019"/>
              <a:chOff x="1822724" y="2560819"/>
              <a:chExt cx="4013671" cy="3217019"/>
            </a:xfrm>
          </p:grpSpPr>
          <p:sp>
            <p:nvSpPr>
              <p:cNvPr id="686" name="Oval 685"/>
              <p:cNvSpPr/>
              <p:nvPr/>
            </p:nvSpPr>
            <p:spPr>
              <a:xfrm rot="355290">
                <a:off x="4994667" y="3286484"/>
                <a:ext cx="841728" cy="2491354"/>
              </a:xfrm>
              <a:prstGeom prst="ellipse">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나눔고딕"/>
                  <a:ea typeface="나눔고딕"/>
                  <a:cs typeface="나눔고딕"/>
                </a:endParaRPr>
              </a:p>
            </p:txBody>
          </p:sp>
          <p:sp>
            <p:nvSpPr>
              <p:cNvPr id="687" name="Oval 686"/>
              <p:cNvSpPr/>
              <p:nvPr/>
            </p:nvSpPr>
            <p:spPr>
              <a:xfrm rot="1272174">
                <a:off x="3947660" y="3036032"/>
                <a:ext cx="831857" cy="2525998"/>
              </a:xfrm>
              <a:prstGeom prst="ellipse">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나눔고딕"/>
                  <a:ea typeface="나눔고딕"/>
                  <a:cs typeface="나눔고딕"/>
                </a:endParaRPr>
              </a:p>
            </p:txBody>
          </p:sp>
          <p:sp>
            <p:nvSpPr>
              <p:cNvPr id="688" name="Oval 687"/>
              <p:cNvSpPr/>
              <p:nvPr/>
            </p:nvSpPr>
            <p:spPr>
              <a:xfrm rot="2243108">
                <a:off x="3028222" y="2573580"/>
                <a:ext cx="777296" cy="2360317"/>
              </a:xfrm>
              <a:prstGeom prst="ellipse">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나눔고딕"/>
                  <a:ea typeface="나눔고딕"/>
                  <a:cs typeface="나눔고딕"/>
                </a:endParaRPr>
              </a:p>
            </p:txBody>
          </p:sp>
          <p:sp>
            <p:nvSpPr>
              <p:cNvPr id="689" name="Oval 688"/>
              <p:cNvSpPr/>
              <p:nvPr/>
            </p:nvSpPr>
            <p:spPr>
              <a:xfrm rot="3600000">
                <a:off x="2492903" y="1890640"/>
                <a:ext cx="658144" cy="1998502"/>
              </a:xfrm>
              <a:prstGeom prst="ellipse">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나눔고딕"/>
                  <a:ea typeface="나눔고딕"/>
                  <a:cs typeface="나눔고딕"/>
                </a:endParaRPr>
              </a:p>
            </p:txBody>
          </p:sp>
          <p:sp>
            <p:nvSpPr>
              <p:cNvPr id="690" name="TextBox 689"/>
              <p:cNvSpPr txBox="1"/>
              <p:nvPr/>
            </p:nvSpPr>
            <p:spPr>
              <a:xfrm>
                <a:off x="3868313" y="3941915"/>
                <a:ext cx="1002742" cy="533604"/>
              </a:xfrm>
              <a:prstGeom prst="rect">
                <a:avLst/>
              </a:prstGeom>
              <a:noFill/>
            </p:spPr>
            <p:txBody>
              <a:bodyPr wrap="none" rtlCol="0">
                <a:spAutoFit/>
              </a:bodyPr>
              <a:lstStyle/>
              <a:p>
                <a:pPr algn="ctr"/>
                <a:r>
                  <a:rPr lang="en-US" altLang="ko-KR" sz="1000" b="1" dirty="0" smtClean="0">
                    <a:latin typeface="나눔고딕"/>
                    <a:ea typeface="나눔고딕"/>
                    <a:cs typeface="나눔고딕"/>
                  </a:rPr>
                  <a:t>Online</a:t>
                </a:r>
              </a:p>
              <a:p>
                <a:pPr algn="ctr"/>
                <a:r>
                  <a:rPr lang="en-US" sz="1000" b="1" dirty="0" smtClean="0">
                    <a:latin typeface="나눔고딕"/>
                    <a:ea typeface="나눔고딕"/>
                    <a:cs typeface="나눔고딕"/>
                  </a:rPr>
                  <a:t>Shopping</a:t>
                </a:r>
                <a:endParaRPr lang="en-US" sz="1000" b="1" dirty="0">
                  <a:latin typeface="나눔고딕"/>
                  <a:ea typeface="나눔고딕"/>
                  <a:cs typeface="나눔고딕"/>
                </a:endParaRPr>
              </a:p>
            </p:txBody>
          </p:sp>
          <p:sp>
            <p:nvSpPr>
              <p:cNvPr id="692" name="TextBox 691"/>
              <p:cNvSpPr txBox="1"/>
              <p:nvPr/>
            </p:nvSpPr>
            <p:spPr>
              <a:xfrm>
                <a:off x="3074135" y="3453347"/>
                <a:ext cx="784681" cy="533604"/>
              </a:xfrm>
              <a:prstGeom prst="rect">
                <a:avLst/>
              </a:prstGeom>
              <a:noFill/>
            </p:spPr>
            <p:txBody>
              <a:bodyPr wrap="none" rtlCol="0">
                <a:spAutoFit/>
              </a:bodyPr>
              <a:lstStyle/>
              <a:p>
                <a:pPr algn="ctr"/>
                <a:r>
                  <a:rPr lang="en-US" altLang="ko-KR" sz="1000" b="1" dirty="0" smtClean="0">
                    <a:latin typeface="나눔고딕"/>
                    <a:ea typeface="나눔고딕"/>
                    <a:cs typeface="나눔고딕"/>
                  </a:rPr>
                  <a:t>Offline</a:t>
                </a:r>
              </a:p>
              <a:p>
                <a:pPr algn="ctr"/>
                <a:r>
                  <a:rPr lang="en-US" sz="1000" b="1" dirty="0" smtClean="0">
                    <a:latin typeface="나눔고딕"/>
                    <a:ea typeface="나눔고딕"/>
                    <a:cs typeface="나눔고딕"/>
                  </a:rPr>
                  <a:t>Retail</a:t>
                </a:r>
                <a:endParaRPr lang="en-US" sz="1000" b="1" dirty="0">
                  <a:latin typeface="나눔고딕"/>
                  <a:ea typeface="나눔고딕"/>
                  <a:cs typeface="나눔고딕"/>
                </a:endParaRPr>
              </a:p>
            </p:txBody>
          </p:sp>
          <p:sp>
            <p:nvSpPr>
              <p:cNvPr id="693" name="TextBox 692"/>
              <p:cNvSpPr txBox="1"/>
              <p:nvPr/>
            </p:nvSpPr>
            <p:spPr>
              <a:xfrm>
                <a:off x="2317570" y="2698556"/>
                <a:ext cx="1085175" cy="328371"/>
              </a:xfrm>
              <a:prstGeom prst="rect">
                <a:avLst/>
              </a:prstGeom>
              <a:noFill/>
            </p:spPr>
            <p:txBody>
              <a:bodyPr wrap="none" rtlCol="0">
                <a:spAutoFit/>
              </a:bodyPr>
              <a:lstStyle/>
              <a:p>
                <a:pPr algn="ctr"/>
                <a:r>
                  <a:rPr lang="en-US" altLang="ko-KR" sz="1000" b="1" dirty="0">
                    <a:latin typeface="나눔고딕"/>
                    <a:ea typeface="나눔고딕"/>
                    <a:cs typeface="나눔고딕"/>
                  </a:rPr>
                  <a:t>Distributor</a:t>
                </a:r>
                <a:endParaRPr lang="en-US" sz="1000" b="1" dirty="0">
                  <a:latin typeface="나눔고딕"/>
                  <a:ea typeface="나눔고딕"/>
                  <a:cs typeface="나눔고딕"/>
                </a:endParaRPr>
              </a:p>
            </p:txBody>
          </p:sp>
          <p:sp>
            <p:nvSpPr>
              <p:cNvPr id="694" name="TextBox 693"/>
              <p:cNvSpPr txBox="1"/>
              <p:nvPr/>
            </p:nvSpPr>
            <p:spPr>
              <a:xfrm>
                <a:off x="5100756" y="4259847"/>
                <a:ext cx="639825" cy="533604"/>
              </a:xfrm>
              <a:prstGeom prst="rect">
                <a:avLst/>
              </a:prstGeom>
              <a:noFill/>
            </p:spPr>
            <p:txBody>
              <a:bodyPr wrap="none" rtlCol="0">
                <a:spAutoFit/>
              </a:bodyPr>
              <a:lstStyle/>
              <a:p>
                <a:pPr algn="ctr"/>
                <a:r>
                  <a:rPr lang="en-US" sz="1000" b="1" dirty="0">
                    <a:latin typeface="나눔고딕"/>
                    <a:ea typeface="나눔고딕"/>
                    <a:cs typeface="나눔고딕"/>
                  </a:rPr>
                  <a:t>B2B</a:t>
                </a:r>
              </a:p>
              <a:p>
                <a:pPr algn="ctr"/>
                <a:r>
                  <a:rPr lang="en-US" sz="1000" b="1" dirty="0">
                    <a:latin typeface="나눔고딕"/>
                    <a:ea typeface="나눔고딕"/>
                    <a:cs typeface="나눔고딕"/>
                  </a:rPr>
                  <a:t>Sales</a:t>
                </a:r>
              </a:p>
            </p:txBody>
          </p:sp>
        </p:grpSp>
        <p:grpSp>
          <p:nvGrpSpPr>
            <p:cNvPr id="767" name="Group 766"/>
            <p:cNvGrpSpPr/>
            <p:nvPr/>
          </p:nvGrpSpPr>
          <p:grpSpPr>
            <a:xfrm>
              <a:off x="1052765" y="3514012"/>
              <a:ext cx="3791495" cy="3290852"/>
              <a:chOff x="1052765" y="3514012"/>
              <a:chExt cx="3791495" cy="3290852"/>
            </a:xfrm>
          </p:grpSpPr>
          <p:pic>
            <p:nvPicPr>
              <p:cNvPr id="728" name="Bild 25"/>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1052765" y="3514012"/>
                <a:ext cx="430581" cy="477882"/>
              </a:xfrm>
              <a:prstGeom prst="rect">
                <a:avLst/>
              </a:prstGeom>
            </p:spPr>
          </p:pic>
          <p:pic>
            <p:nvPicPr>
              <p:cNvPr id="729" name="Bild 25"/>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1284370" y="4329537"/>
                <a:ext cx="430581" cy="477882"/>
              </a:xfrm>
              <a:prstGeom prst="rect">
                <a:avLst/>
              </a:prstGeom>
            </p:spPr>
          </p:pic>
          <p:pic>
            <p:nvPicPr>
              <p:cNvPr id="730" name="Bild 25"/>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1742935" y="4992576"/>
                <a:ext cx="430581" cy="477882"/>
              </a:xfrm>
              <a:prstGeom prst="rect">
                <a:avLst/>
              </a:prstGeom>
            </p:spPr>
          </p:pic>
          <p:pic>
            <p:nvPicPr>
              <p:cNvPr id="731" name="Bild 25"/>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2267201" y="5589860"/>
                <a:ext cx="430581" cy="477882"/>
              </a:xfrm>
              <a:prstGeom prst="rect">
                <a:avLst/>
              </a:prstGeom>
            </p:spPr>
          </p:pic>
          <p:pic>
            <p:nvPicPr>
              <p:cNvPr id="732" name="Bild 25"/>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2884278" y="5942805"/>
                <a:ext cx="430581" cy="477882"/>
              </a:xfrm>
              <a:prstGeom prst="rect">
                <a:avLst/>
              </a:prstGeom>
            </p:spPr>
          </p:pic>
          <p:pic>
            <p:nvPicPr>
              <p:cNvPr id="733" name="Bild 25"/>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3581498" y="6174712"/>
                <a:ext cx="430581" cy="477882"/>
              </a:xfrm>
              <a:prstGeom prst="rect">
                <a:avLst/>
              </a:prstGeom>
            </p:spPr>
          </p:pic>
          <p:pic>
            <p:nvPicPr>
              <p:cNvPr id="754" name="Bild 25"/>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413679" y="6326983"/>
                <a:ext cx="430581" cy="477881"/>
              </a:xfrm>
              <a:prstGeom prst="rect">
                <a:avLst/>
              </a:prstGeom>
            </p:spPr>
          </p:pic>
        </p:grpSp>
      </p:grpSp>
      <p:grpSp>
        <p:nvGrpSpPr>
          <p:cNvPr id="563" name="Group 562"/>
          <p:cNvGrpSpPr/>
          <p:nvPr/>
        </p:nvGrpSpPr>
        <p:grpSpPr>
          <a:xfrm>
            <a:off x="1867496" y="89758"/>
            <a:ext cx="5409008" cy="4390643"/>
            <a:chOff x="2490643" y="119701"/>
            <a:chExt cx="7213889" cy="5855546"/>
          </a:xfrm>
        </p:grpSpPr>
        <p:grpSp>
          <p:nvGrpSpPr>
            <p:cNvPr id="377" name="Group 376"/>
            <p:cNvGrpSpPr/>
            <p:nvPr/>
          </p:nvGrpSpPr>
          <p:grpSpPr>
            <a:xfrm>
              <a:off x="2490643" y="119701"/>
              <a:ext cx="7213889" cy="5855546"/>
              <a:chOff x="1117456" y="-356896"/>
              <a:chExt cx="7213889" cy="5855546"/>
            </a:xfrm>
          </p:grpSpPr>
          <p:grpSp>
            <p:nvGrpSpPr>
              <p:cNvPr id="319" name="Group 318"/>
              <p:cNvGrpSpPr/>
              <p:nvPr/>
            </p:nvGrpSpPr>
            <p:grpSpPr>
              <a:xfrm>
                <a:off x="1117456" y="-356896"/>
                <a:ext cx="7213889" cy="5855546"/>
                <a:chOff x="965056" y="-509296"/>
                <a:chExt cx="7213889" cy="5855546"/>
              </a:xfrm>
            </p:grpSpPr>
            <p:sp>
              <p:nvSpPr>
                <p:cNvPr id="320" name="Oval 319"/>
                <p:cNvSpPr/>
                <p:nvPr/>
              </p:nvSpPr>
              <p:spPr bwMode="auto">
                <a:xfrm>
                  <a:off x="965056" y="-509296"/>
                  <a:ext cx="7213889" cy="5855546"/>
                </a:xfrm>
                <a:prstGeom prst="ellipse">
                  <a:avLst/>
                </a:prstGeom>
                <a:solidFill>
                  <a:srgbClr val="7030A0">
                    <a:alpha val="65000"/>
                  </a:srgbClr>
                </a:solidFill>
                <a:ln w="127000" cap="rnd" cmpd="sng" algn="ctr">
                  <a:solidFill>
                    <a:srgbClr val="7030A0"/>
                  </a:solidFill>
                  <a:prstDash val="solid"/>
                  <a:bevel/>
                  <a:headEnd type="none" w="med" len="med"/>
                  <a:tailEnd type="none" w="med" len="med"/>
                </a:ln>
                <a:effectLst>
                  <a:outerShdw blurRad="38100" dist="38100" dir="5400000" algn="tl" rotWithShape="0">
                    <a:prstClr val="black">
                      <a:alpha val="48000"/>
                    </a:prstClr>
                  </a:outerShdw>
                </a:effectLst>
                <a:scene3d>
                  <a:camera prst="perspectiveRelaxed"/>
                  <a:lightRig rig="threePt" dir="t"/>
                </a:scene3d>
                <a:sp3d prstMaterial="clear">
                  <a:bevelT w="63500" h="317500" prst="angle"/>
                  <a:bevelB w="0" h="0" prst="angle"/>
                </a:sp3d>
              </p:spPr>
              <p:txBody>
                <a:bodyPr anchor="ctr"/>
                <a:lstStyle/>
                <a:p>
                  <a:pPr>
                    <a:spcBef>
                      <a:spcPct val="50000"/>
                    </a:spcBef>
                    <a:defRPr/>
                  </a:pPr>
                  <a:endParaRPr lang="en-US" b="1" dirty="0">
                    <a:solidFill>
                      <a:srgbClr val="000000"/>
                    </a:solidFill>
                    <a:latin typeface="나눔고딕"/>
                    <a:ea typeface="나눔고딕"/>
                    <a:cs typeface="나눔고딕"/>
                  </a:endParaRPr>
                </a:p>
              </p:txBody>
            </p:sp>
            <p:pic>
              <p:nvPicPr>
                <p:cNvPr id="321" name="Picture 320" descr="1.png"/>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4043801" y="946467"/>
                  <a:ext cx="1122748" cy="1114111"/>
                </a:xfrm>
                <a:prstGeom prst="rect">
                  <a:avLst/>
                </a:prstGeom>
                <a:scene3d>
                  <a:camera prst="perspectiveFront">
                    <a:rot lat="18576000" lon="0" rev="0"/>
                  </a:camera>
                  <a:lightRig rig="threePt" dir="t"/>
                </a:scene3d>
                <a:sp3d prstMaterial="matte"/>
              </p:spPr>
            </p:pic>
          </p:grpSp>
          <p:pic>
            <p:nvPicPr>
              <p:cNvPr id="322" name="Picture 20" descr="greyRingConcert2"/>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281113" y="1014249"/>
                <a:ext cx="6886575"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 name="Picture 21" descr="orangeRingConcert2"/>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854994" y="1195224"/>
                <a:ext cx="5738813"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 name="Picture 22" descr="blueRingConcert-2"/>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2442369" y="1366674"/>
                <a:ext cx="456406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5" name="Group 324"/>
              <p:cNvGrpSpPr/>
              <p:nvPr/>
            </p:nvGrpSpPr>
            <p:grpSpPr>
              <a:xfrm>
                <a:off x="3726471" y="1860418"/>
                <a:ext cx="1992111" cy="1266023"/>
                <a:chOff x="3385611" y="1480036"/>
                <a:chExt cx="1992111" cy="1266023"/>
              </a:xfrm>
            </p:grpSpPr>
            <p:pic>
              <p:nvPicPr>
                <p:cNvPr id="326" name="Picture 57" descr="executives"/>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429148" y="1480036"/>
                  <a:ext cx="1882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 name="Rectangle 58"/>
                <p:cNvSpPr>
                  <a:spLocks noChangeArrowheads="1"/>
                </p:cNvSpPr>
                <p:nvPr/>
              </p:nvSpPr>
              <p:spPr bwMode="auto">
                <a:xfrm>
                  <a:off x="4807974" y="1967400"/>
                  <a:ext cx="569748" cy="1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700" b="1" kern="0">
                      <a:solidFill>
                        <a:srgbClr val="000000"/>
                      </a:solidFill>
                      <a:latin typeface="나눔고딕"/>
                      <a:ea typeface="나눔고딕"/>
                      <a:cs typeface="나눔고딕"/>
                    </a:rPr>
                    <a:t>Marketing</a:t>
                  </a:r>
                  <a:endParaRPr lang="en-US" altLang="ko-KR" sz="700" b="1" kern="0">
                    <a:solidFill>
                      <a:srgbClr val="666666"/>
                    </a:solidFill>
                    <a:latin typeface="나눔고딕"/>
                    <a:ea typeface="나눔고딕"/>
                    <a:cs typeface="나눔고딕"/>
                  </a:endParaRPr>
                </a:p>
              </p:txBody>
            </p:sp>
            <p:sp>
              <p:nvSpPr>
                <p:cNvPr id="328" name="Rectangle 59"/>
                <p:cNvSpPr>
                  <a:spLocks noChangeArrowheads="1"/>
                </p:cNvSpPr>
                <p:nvPr/>
              </p:nvSpPr>
              <p:spPr bwMode="auto">
                <a:xfrm>
                  <a:off x="4836196" y="2602396"/>
                  <a:ext cx="427579" cy="1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700" b="1" kern="0">
                      <a:solidFill>
                        <a:srgbClr val="000000"/>
                      </a:solidFill>
                      <a:latin typeface="나눔고딕"/>
                      <a:ea typeface="나눔고딕"/>
                      <a:cs typeface="나눔고딕"/>
                    </a:rPr>
                    <a:t>Finance</a:t>
                  </a:r>
                  <a:endParaRPr lang="en-US" altLang="ko-KR" sz="700" b="1" kern="0">
                    <a:solidFill>
                      <a:srgbClr val="666666"/>
                    </a:solidFill>
                    <a:latin typeface="나눔고딕"/>
                    <a:ea typeface="나눔고딕"/>
                    <a:cs typeface="나눔고딕"/>
                  </a:endParaRPr>
                </a:p>
              </p:txBody>
            </p:sp>
            <p:sp>
              <p:nvSpPr>
                <p:cNvPr id="329" name="Rectangle 60"/>
                <p:cNvSpPr>
                  <a:spLocks noChangeArrowheads="1"/>
                </p:cNvSpPr>
                <p:nvPr/>
              </p:nvSpPr>
              <p:spPr bwMode="auto">
                <a:xfrm>
                  <a:off x="3504927" y="2586525"/>
                  <a:ext cx="275478" cy="1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700" b="1" kern="0">
                      <a:solidFill>
                        <a:srgbClr val="000000"/>
                      </a:solidFill>
                      <a:latin typeface="나눔고딕"/>
                      <a:ea typeface="나눔고딕"/>
                      <a:cs typeface="나눔고딕"/>
                    </a:rPr>
                    <a:t>Sales</a:t>
                  </a:r>
                  <a:endParaRPr lang="en-US" altLang="ko-KR" sz="700" b="1" kern="0">
                    <a:solidFill>
                      <a:srgbClr val="666666"/>
                    </a:solidFill>
                    <a:latin typeface="나눔고딕"/>
                    <a:ea typeface="나눔고딕"/>
                    <a:cs typeface="나눔고딕"/>
                  </a:endParaRPr>
                </a:p>
              </p:txBody>
            </p:sp>
            <p:sp>
              <p:nvSpPr>
                <p:cNvPr id="330" name="Rectangle 61"/>
                <p:cNvSpPr>
                  <a:spLocks noChangeArrowheads="1"/>
                </p:cNvSpPr>
                <p:nvPr/>
              </p:nvSpPr>
              <p:spPr bwMode="auto">
                <a:xfrm>
                  <a:off x="3385611" y="1994386"/>
                  <a:ext cx="615714" cy="1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700" b="1" kern="0" dirty="0">
                      <a:solidFill>
                        <a:srgbClr val="000000"/>
                      </a:solidFill>
                      <a:latin typeface="나눔고딕"/>
                      <a:ea typeface="나눔고딕"/>
                      <a:cs typeface="나눔고딕"/>
                    </a:rPr>
                    <a:t>Operations</a:t>
                  </a:r>
                  <a:endParaRPr lang="en-US" altLang="ko-KR" sz="700" b="1" kern="0" dirty="0">
                    <a:solidFill>
                      <a:srgbClr val="666666"/>
                    </a:solidFill>
                    <a:latin typeface="나눔고딕"/>
                    <a:ea typeface="나눔고딕"/>
                    <a:cs typeface="나눔고딕"/>
                  </a:endParaRPr>
                </a:p>
              </p:txBody>
            </p:sp>
            <p:pic>
              <p:nvPicPr>
                <p:cNvPr id="331" name="Picture 62" descr="board-ceo"/>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114948" y="1784836"/>
                  <a:ext cx="5365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 name="Rectangle 63"/>
                <p:cNvSpPr>
                  <a:spLocks noChangeArrowheads="1"/>
                </p:cNvSpPr>
                <p:nvPr/>
              </p:nvSpPr>
              <p:spPr bwMode="auto">
                <a:xfrm>
                  <a:off x="4035490" y="2356337"/>
                  <a:ext cx="724069" cy="1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700" b="1" kern="0">
                      <a:solidFill>
                        <a:srgbClr val="000000"/>
                      </a:solidFill>
                      <a:latin typeface="나눔고딕"/>
                      <a:ea typeface="나눔고딕"/>
                      <a:cs typeface="나눔고딕"/>
                    </a:rPr>
                    <a:t>CEO &amp; Board</a:t>
                  </a:r>
                  <a:endParaRPr lang="en-US" altLang="ko-KR" sz="700" b="1" kern="0">
                    <a:solidFill>
                      <a:srgbClr val="666666"/>
                    </a:solidFill>
                    <a:latin typeface="나눔고딕"/>
                    <a:ea typeface="나눔고딕"/>
                    <a:cs typeface="나눔고딕"/>
                  </a:endParaRPr>
                </a:p>
              </p:txBody>
            </p:sp>
          </p:grpSp>
          <p:grpSp>
            <p:nvGrpSpPr>
              <p:cNvPr id="333" name="Group 332"/>
              <p:cNvGrpSpPr/>
              <p:nvPr/>
            </p:nvGrpSpPr>
            <p:grpSpPr>
              <a:xfrm>
                <a:off x="1761331" y="1082493"/>
                <a:ext cx="5926138" cy="3108325"/>
                <a:chOff x="1517798" y="787886"/>
                <a:chExt cx="5926138" cy="3108325"/>
              </a:xfrm>
            </p:grpSpPr>
            <p:pic>
              <p:nvPicPr>
                <p:cNvPr id="334" name="Picture 24"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59148" y="3304074"/>
                  <a:ext cx="2682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 name="Picture 25"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86086" y="1313349"/>
                  <a:ext cx="2682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 name="Picture 26"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94136" y="787886"/>
                  <a:ext cx="26828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 name="Picture 27"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78711" y="1014899"/>
                  <a:ext cx="2682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 name="Picture 28"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75648" y="2526199"/>
                  <a:ext cx="2682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 name="Picture 29"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08898" y="3267561"/>
                  <a:ext cx="26828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 name="Picture 30"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54898" y="3424724"/>
                  <a:ext cx="2682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 name="Picture 32"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84586" y="870436"/>
                  <a:ext cx="2682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 name="Picture 33"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14786" y="3618399"/>
                  <a:ext cx="3127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 name="Picture 34"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17798" y="2838936"/>
                  <a:ext cx="3127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4" name="Picture 35"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32161" y="1070461"/>
                  <a:ext cx="3127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 name="Picture 36"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92948" y="868849"/>
                  <a:ext cx="3127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6" name="Picture 37"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56548" y="1367324"/>
                  <a:ext cx="3127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 name="Picture 39"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12111" y="3075474"/>
                  <a:ext cx="3127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 name="Picture 41"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63898" y="2584936"/>
                  <a:ext cx="3127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 name="Picture 42"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60736" y="1459399"/>
                  <a:ext cx="3127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 name="Picture 43"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79823" y="1199049"/>
                  <a:ext cx="3127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 name="Picture 44"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29436" y="1002199"/>
                  <a:ext cx="3127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 name="Picture 45"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16811" y="1413361"/>
                  <a:ext cx="3127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 name="Picture 46"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18398" y="2759561"/>
                  <a:ext cx="3127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 name="Picture 48" descr="man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097361" y="2607161"/>
                  <a:ext cx="1063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 name="Picture 49" descr="man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837011" y="2457936"/>
                  <a:ext cx="13335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 name="Picture 50" descr="man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873898" y="2354749"/>
                  <a:ext cx="1158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 name="Picture 51" descr="woma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02098" y="1421299"/>
                  <a:ext cx="1158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 name="Picture 52" descr="woma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746898" y="1318111"/>
                  <a:ext cx="1158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 name="Picture 53" descr="woma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691336" y="2546836"/>
                  <a:ext cx="1158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 name="Picture 54" descr="man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106886" y="1222861"/>
                  <a:ext cx="1158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 name="Picture 55" descr="man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567511" y="1189524"/>
                  <a:ext cx="1063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 name="Picture 64"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86161" y="2859574"/>
                  <a:ext cx="3127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 name="Picture 65"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89386" y="3096111"/>
                  <a:ext cx="3127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 name="Picture 66"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67173" y="1003786"/>
                  <a:ext cx="3127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 name="Picture 67"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31061" y="2962761"/>
                  <a:ext cx="3127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6" name="Picture 68"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504136" y="2515086"/>
                  <a:ext cx="3127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 name="Picture 69"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19948" y="1199049"/>
                  <a:ext cx="3127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 name="Picture 70"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98761" y="1522899"/>
                  <a:ext cx="2682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 name="Picture 71"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79823" y="3419961"/>
                  <a:ext cx="2682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 name="Picture 72" descr="wom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4361" y="2791311"/>
                  <a:ext cx="26828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 name="Picture 73"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67636" y="1110149"/>
                  <a:ext cx="2682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 name="Picture 38" descr="deskWork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20073" y="1605449"/>
                  <a:ext cx="3127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 name="Picture 31" descr="m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49586" y="3096111"/>
                  <a:ext cx="2682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4" name="Rectangle 40"/>
              <p:cNvSpPr>
                <a:spLocks noChangeArrowheads="1"/>
              </p:cNvSpPr>
              <p:nvPr/>
            </p:nvSpPr>
            <p:spPr bwMode="auto">
              <a:xfrm>
                <a:off x="4134342" y="4231179"/>
                <a:ext cx="1180118" cy="32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buClr>
                    <a:schemeClr val="accent1"/>
                  </a:buClr>
                  <a:buSzPct val="80000"/>
                  <a:buFont typeface="Wingdings" pitchFamily="2" charset="2"/>
                  <a:buNone/>
                </a:pPr>
                <a:r>
                  <a:rPr lang="en-US" altLang="ko-KR" sz="800" b="1" dirty="0">
                    <a:latin typeface="나눔고딕"/>
                    <a:ea typeface="나눔고딕"/>
                    <a:cs typeface="나눔고딕"/>
                  </a:rPr>
                  <a:t>EXECUTION LEVEL</a:t>
                </a:r>
                <a:br>
                  <a:rPr lang="en-US" altLang="ko-KR" sz="800" b="1" dirty="0">
                    <a:latin typeface="나눔고딕"/>
                    <a:ea typeface="나눔고딕"/>
                    <a:cs typeface="나눔고딕"/>
                  </a:rPr>
                </a:br>
                <a:r>
                  <a:rPr lang="en-US" altLang="ko-KR" sz="800" b="1" dirty="0">
                    <a:latin typeface="나눔고딕"/>
                    <a:ea typeface="나눔고딕"/>
                    <a:cs typeface="나눔고딕"/>
                  </a:rPr>
                  <a:t>(Tactical)</a:t>
                </a:r>
              </a:p>
            </p:txBody>
          </p:sp>
          <p:sp>
            <p:nvSpPr>
              <p:cNvPr id="375" name="Rectangle 47"/>
              <p:cNvSpPr>
                <a:spLocks noChangeArrowheads="1"/>
              </p:cNvSpPr>
              <p:nvPr/>
            </p:nvSpPr>
            <p:spPr bwMode="auto">
              <a:xfrm>
                <a:off x="4177099" y="3765067"/>
                <a:ext cx="1094602" cy="32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617">
                  <a:buClr>
                    <a:srgbClr val="F0AB00"/>
                  </a:buClr>
                  <a:buSzPct val="80000"/>
                  <a:defRPr/>
                </a:pPr>
                <a:r>
                  <a:rPr lang="en-US" altLang="ko-KR" sz="800" b="1" kern="0" dirty="0">
                    <a:latin typeface="나눔고딕"/>
                    <a:ea typeface="나눔고딕"/>
                    <a:cs typeface="나눔고딕"/>
                  </a:rPr>
                  <a:t>MID-MANAGERS</a:t>
                </a:r>
                <a:br>
                  <a:rPr lang="en-US" altLang="ko-KR" sz="800" b="1" kern="0" dirty="0">
                    <a:latin typeface="나눔고딕"/>
                    <a:ea typeface="나눔고딕"/>
                    <a:cs typeface="나눔고딕"/>
                  </a:rPr>
                </a:br>
                <a:r>
                  <a:rPr lang="en-US" altLang="ko-KR" sz="800" b="1" kern="0" dirty="0">
                    <a:latin typeface="나눔고딕"/>
                    <a:ea typeface="나눔고딕"/>
                    <a:cs typeface="나눔고딕"/>
                  </a:rPr>
                  <a:t>(Operational)</a:t>
                </a:r>
              </a:p>
            </p:txBody>
          </p:sp>
          <p:sp>
            <p:nvSpPr>
              <p:cNvPr id="376" name="Rectangle 56"/>
              <p:cNvSpPr>
                <a:spLocks noChangeArrowheads="1"/>
              </p:cNvSpPr>
              <p:nvPr/>
            </p:nvSpPr>
            <p:spPr bwMode="auto">
              <a:xfrm>
                <a:off x="4180666" y="3298954"/>
                <a:ext cx="1087470" cy="32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buClr>
                    <a:schemeClr val="accent1"/>
                  </a:buClr>
                  <a:buSzPct val="80000"/>
                  <a:buFont typeface="Wingdings" pitchFamily="2" charset="2"/>
                  <a:buNone/>
                </a:pPr>
                <a:r>
                  <a:rPr lang="en-US" altLang="ko-KR" sz="800" b="1" dirty="0">
                    <a:latin typeface="나눔고딕"/>
                    <a:ea typeface="나눔고딕"/>
                    <a:cs typeface="나눔고딕"/>
                  </a:rPr>
                  <a:t>LOB EXECUTIVES</a:t>
                </a:r>
                <a:br>
                  <a:rPr lang="en-US" altLang="ko-KR" sz="800" b="1" dirty="0">
                    <a:latin typeface="나눔고딕"/>
                    <a:ea typeface="나눔고딕"/>
                    <a:cs typeface="나눔고딕"/>
                  </a:rPr>
                </a:br>
                <a:r>
                  <a:rPr lang="en-US" altLang="ko-KR" sz="800" b="1" dirty="0">
                    <a:latin typeface="나눔고딕"/>
                    <a:ea typeface="나눔고딕"/>
                    <a:cs typeface="나눔고딕"/>
                  </a:rPr>
                  <a:t>(Strategic)</a:t>
                </a:r>
              </a:p>
            </p:txBody>
          </p:sp>
        </p:grpSp>
        <p:grpSp>
          <p:nvGrpSpPr>
            <p:cNvPr id="562" name="Group 561"/>
            <p:cNvGrpSpPr/>
            <p:nvPr/>
          </p:nvGrpSpPr>
          <p:grpSpPr>
            <a:xfrm>
              <a:off x="5279728" y="5215539"/>
              <a:ext cx="1662346" cy="307848"/>
              <a:chOff x="5318605" y="5215539"/>
              <a:chExt cx="1662346" cy="307848"/>
            </a:xfrm>
          </p:grpSpPr>
          <p:pic>
            <p:nvPicPr>
              <p:cNvPr id="560" name="Picture 559" descr="SAP_grad_R_pref.png"/>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318605" y="5247070"/>
                <a:ext cx="430725" cy="213937"/>
              </a:xfrm>
              <a:prstGeom prst="rect">
                <a:avLst/>
              </a:prstGeom>
              <a:noFill/>
              <a:ln>
                <a:noFill/>
              </a:ln>
            </p:spPr>
          </p:pic>
          <p:sp>
            <p:nvSpPr>
              <p:cNvPr id="561" name="Rectangle 560"/>
              <p:cNvSpPr/>
              <p:nvPr/>
            </p:nvSpPr>
            <p:spPr>
              <a:xfrm>
                <a:off x="5657168" y="5215539"/>
                <a:ext cx="1323783" cy="307848"/>
              </a:xfrm>
              <a:prstGeom prst="rect">
                <a:avLst/>
              </a:prstGeom>
            </p:spPr>
            <p:txBody>
              <a:bodyPr wrap="none">
                <a:spAutoFit/>
              </a:bodyPr>
              <a:lstStyle/>
              <a:p>
                <a:pPr algn="ctr"/>
                <a:r>
                  <a:rPr lang="en-US" sz="900" b="1" dirty="0">
                    <a:latin typeface="나눔고딕"/>
                    <a:ea typeface="나눔고딕"/>
                    <a:cs typeface="나눔고딕"/>
                  </a:rPr>
                  <a:t>Suite on HANA</a:t>
                </a:r>
              </a:p>
            </p:txBody>
          </p:sp>
        </p:grpSp>
      </p:grpSp>
      <p:grpSp>
        <p:nvGrpSpPr>
          <p:cNvPr id="10" name="Group 9"/>
          <p:cNvGrpSpPr/>
          <p:nvPr/>
        </p:nvGrpSpPr>
        <p:grpSpPr>
          <a:xfrm>
            <a:off x="154216" y="1714453"/>
            <a:ext cx="5112385" cy="3216606"/>
            <a:chOff x="154210" y="1714453"/>
            <a:chExt cx="5112385" cy="3216606"/>
          </a:xfrm>
        </p:grpSpPr>
        <p:sp>
          <p:nvSpPr>
            <p:cNvPr id="779" name="Isosceles Triangle 778"/>
            <p:cNvSpPr/>
            <p:nvPr/>
          </p:nvSpPr>
          <p:spPr>
            <a:xfrm rot="429951">
              <a:off x="3580592" y="1714453"/>
              <a:ext cx="1686003" cy="1453493"/>
            </a:xfrm>
            <a:prstGeom prst="triangle">
              <a:avLst/>
            </a:prstGeom>
            <a:solidFill>
              <a:srgbClr val="0066CC">
                <a:alpha val="75000"/>
              </a:srgbClr>
            </a:solidFill>
            <a:ln w="34925" cap="flat" cmpd="sng" algn="ctr">
              <a:solidFill>
                <a:srgbClr val="FFFFFF"/>
              </a:solidFill>
              <a:prstDash val="solid"/>
              <a:round/>
              <a:headEnd type="none" w="med" len="med"/>
              <a:tailEnd type="none" w="med" len="med"/>
            </a:ln>
            <a:effectLst>
              <a:outerShdw blurRad="317500" dir="2700000" algn="ctr">
                <a:srgbClr val="000000">
                  <a:alpha val="43000"/>
                </a:srgbClr>
              </a:outerShdw>
            </a:effectLst>
            <a:scene3d>
              <a:camera prst="perspectiveFront" fov="2700000">
                <a:rot lat="19086000" lon="19067999" rev="3108000"/>
              </a:camera>
              <a:lightRig rig="threePt" dir="t"/>
            </a:scene3d>
            <a:sp3d extrusionH="38100" prstMaterial="clear">
              <a:bevelT w="260350" h="50800" prst="softRound"/>
              <a:bevelB prst="softRound"/>
            </a:sp3d>
          </p:spPr>
          <p:txBody>
            <a:bodyPr lIns="68562" tIns="34281" rIns="68562" bIns="34281" anchor="ctr"/>
            <a:lstStyle/>
            <a:p>
              <a:pPr>
                <a:spcBef>
                  <a:spcPct val="50000"/>
                </a:spcBef>
              </a:pPr>
              <a:endParaRPr lang="en-US">
                <a:solidFill>
                  <a:schemeClr val="tx1"/>
                </a:solidFill>
                <a:latin typeface="나눔고딕"/>
                <a:ea typeface="나눔고딕"/>
                <a:cs typeface="나눔고딕"/>
              </a:endParaRPr>
            </a:p>
          </p:txBody>
        </p:sp>
        <p:pic>
          <p:nvPicPr>
            <p:cNvPr id="778" name="Bild 25"/>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154210" y="3203059"/>
              <a:ext cx="1556916" cy="1728000"/>
            </a:xfrm>
            <a:prstGeom prst="rect">
              <a:avLst/>
            </a:prstGeom>
          </p:spPr>
        </p:pic>
      </p:grpSp>
      <p:grpSp>
        <p:nvGrpSpPr>
          <p:cNvPr id="9" name="Group 8"/>
          <p:cNvGrpSpPr/>
          <p:nvPr/>
        </p:nvGrpSpPr>
        <p:grpSpPr>
          <a:xfrm>
            <a:off x="7432874" y="3535550"/>
            <a:ext cx="1556916" cy="1395511"/>
            <a:chOff x="7432874" y="3535547"/>
            <a:chExt cx="1556916" cy="1395511"/>
          </a:xfrm>
        </p:grpSpPr>
        <p:pic>
          <p:nvPicPr>
            <p:cNvPr id="303" name="Bild 25"/>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7432874" y="3941666"/>
              <a:ext cx="1556916" cy="989392"/>
            </a:xfrm>
            <a:prstGeom prst="rect">
              <a:avLst/>
            </a:prstGeom>
          </p:spPr>
        </p:pic>
        <p:sp>
          <p:nvSpPr>
            <p:cNvPr id="5" name="Oval 4"/>
            <p:cNvSpPr/>
            <p:nvPr/>
          </p:nvSpPr>
          <p:spPr bwMode="gray">
            <a:xfrm>
              <a:off x="7996057" y="3535547"/>
              <a:ext cx="413786" cy="413786"/>
            </a:xfrm>
            <a:prstGeom prst="ellipse">
              <a:avLst/>
            </a:prstGeom>
            <a:noFill/>
            <a:ln w="28575" cmpd="sng"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smtClean="0">
                <a:ln>
                  <a:noFill/>
                </a:ln>
                <a:effectLst/>
                <a:uLnTx/>
                <a:uFillTx/>
                <a:latin typeface="나눔고딕"/>
                <a:ea typeface="나눔고딕"/>
                <a:cs typeface="나눔고딕"/>
              </a:endParaRPr>
            </a:p>
          </p:txBody>
        </p:sp>
        <p:sp>
          <p:nvSpPr>
            <p:cNvPr id="6" name="Diamond 5"/>
            <p:cNvSpPr/>
            <p:nvPr/>
          </p:nvSpPr>
          <p:spPr bwMode="gray">
            <a:xfrm>
              <a:off x="8151877" y="3956472"/>
              <a:ext cx="102147" cy="102147"/>
            </a:xfrm>
            <a:prstGeom prst="diamond">
              <a:avLst/>
            </a:prstGeom>
            <a:solidFill>
              <a:srgbClr val="000000"/>
            </a:solidFill>
            <a:ln w="28575" cmpd="sng"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en-US" sz="2000" kern="0" dirty="0" err="1">
                <a:latin typeface="나눔고딕"/>
                <a:ea typeface="나눔고딕"/>
                <a:cs typeface="나눔고딕"/>
              </a:endParaRPr>
            </a:p>
          </p:txBody>
        </p:sp>
        <p:sp>
          <p:nvSpPr>
            <p:cNvPr id="308" name="Isosceles Triangle 307"/>
            <p:cNvSpPr/>
            <p:nvPr/>
          </p:nvSpPr>
          <p:spPr bwMode="gray">
            <a:xfrm>
              <a:off x="8134446" y="4016934"/>
              <a:ext cx="137008" cy="373406"/>
            </a:xfrm>
            <a:custGeom>
              <a:avLst/>
              <a:gdLst/>
              <a:ahLst/>
              <a:cxnLst/>
              <a:rect l="l" t="t" r="r" b="b"/>
              <a:pathLst>
                <a:path w="137008" h="400838">
                  <a:moveTo>
                    <a:pt x="816" y="283431"/>
                  </a:moveTo>
                  <a:lnTo>
                    <a:pt x="137008" y="283431"/>
                  </a:lnTo>
                  <a:lnTo>
                    <a:pt x="68912" y="400838"/>
                  </a:lnTo>
                  <a:close/>
                  <a:moveTo>
                    <a:pt x="68096" y="0"/>
                  </a:moveTo>
                  <a:lnTo>
                    <a:pt x="136192" y="283425"/>
                  </a:lnTo>
                  <a:lnTo>
                    <a:pt x="0" y="283425"/>
                  </a:lnTo>
                  <a:close/>
                </a:path>
              </a:pathLst>
            </a:custGeom>
            <a:solidFill>
              <a:schemeClr val="tx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smtClean="0">
                <a:ln>
                  <a:noFill/>
                </a:ln>
                <a:effectLst/>
                <a:uLnTx/>
                <a:uFillTx/>
                <a:latin typeface="나눔고딕"/>
                <a:ea typeface="나눔고딕"/>
                <a:cs typeface="나눔고딕"/>
              </a:endParaRPr>
            </a:p>
          </p:txBody>
        </p:sp>
      </p:grpSp>
      <p:grpSp>
        <p:nvGrpSpPr>
          <p:cNvPr id="64" name="Group 63"/>
          <p:cNvGrpSpPr/>
          <p:nvPr/>
        </p:nvGrpSpPr>
        <p:grpSpPr>
          <a:xfrm>
            <a:off x="367814" y="1032401"/>
            <a:ext cx="1722373" cy="696015"/>
            <a:chOff x="367808" y="1032399"/>
            <a:chExt cx="1722373" cy="696015"/>
          </a:xfrm>
        </p:grpSpPr>
        <p:sp>
          <p:nvSpPr>
            <p:cNvPr id="317" name="TextBox 316"/>
            <p:cNvSpPr txBox="1"/>
            <p:nvPr/>
          </p:nvSpPr>
          <p:spPr>
            <a:xfrm>
              <a:off x="367808" y="1032399"/>
              <a:ext cx="1133731" cy="261610"/>
            </a:xfrm>
            <a:prstGeom prst="rect">
              <a:avLst/>
            </a:prstGeom>
            <a:noFill/>
          </p:spPr>
          <p:txBody>
            <a:bodyPr wrap="none" rtlCol="0">
              <a:spAutoFit/>
            </a:bodyPr>
            <a:lstStyle/>
            <a:p>
              <a:pPr algn="ctr"/>
              <a:r>
                <a:rPr lang="en-US" sz="1100" b="1" dirty="0" smtClean="0">
                  <a:latin typeface="나눔고딕"/>
                  <a:ea typeface="나눔고딕"/>
                  <a:cs typeface="나눔고딕"/>
                </a:rPr>
                <a:t>Omni-Channel</a:t>
              </a:r>
              <a:endParaRPr lang="en-US" sz="1100" b="1" dirty="0">
                <a:latin typeface="나눔고딕"/>
                <a:ea typeface="나눔고딕"/>
                <a:cs typeface="나눔고딕"/>
              </a:endParaRPr>
            </a:p>
          </p:txBody>
        </p:sp>
        <p:cxnSp>
          <p:nvCxnSpPr>
            <p:cNvPr id="309" name="Straight Connector 308"/>
            <p:cNvCxnSpPr/>
            <p:nvPr/>
          </p:nvCxnSpPr>
          <p:spPr>
            <a:xfrm>
              <a:off x="1465345" y="1163204"/>
              <a:ext cx="301428" cy="0"/>
            </a:xfrm>
            <a:prstGeom prst="line">
              <a:avLst/>
            </a:prstGeom>
            <a:ln w="19050">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flipV="1">
              <a:off x="1757991" y="1159559"/>
              <a:ext cx="332190" cy="568855"/>
            </a:xfrm>
            <a:prstGeom prst="line">
              <a:avLst/>
            </a:prstGeom>
            <a:ln w="19050">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6921597" y="1177955"/>
            <a:ext cx="2006714" cy="402795"/>
            <a:chOff x="6921597" y="1177955"/>
            <a:chExt cx="2006714" cy="402795"/>
          </a:xfrm>
        </p:grpSpPr>
        <p:sp>
          <p:nvSpPr>
            <p:cNvPr id="378" name="TextBox 377"/>
            <p:cNvSpPr txBox="1"/>
            <p:nvPr/>
          </p:nvSpPr>
          <p:spPr>
            <a:xfrm>
              <a:off x="7422771" y="1177955"/>
              <a:ext cx="1505540" cy="261610"/>
            </a:xfrm>
            <a:prstGeom prst="rect">
              <a:avLst/>
            </a:prstGeom>
            <a:noFill/>
          </p:spPr>
          <p:txBody>
            <a:bodyPr wrap="none" rtlCol="0">
              <a:spAutoFit/>
            </a:bodyPr>
            <a:lstStyle/>
            <a:p>
              <a:pPr algn="ctr"/>
              <a:r>
                <a:rPr lang="en-US" sz="1100" b="1" dirty="0" smtClean="0">
                  <a:latin typeface="나눔고딕"/>
                  <a:ea typeface="나눔고딕"/>
                  <a:cs typeface="나눔고딕"/>
                </a:rPr>
                <a:t>Contingent Workers</a:t>
              </a:r>
              <a:endParaRPr lang="en-US" sz="1100" b="1" dirty="0">
                <a:latin typeface="나눔고딕"/>
                <a:ea typeface="나눔고딕"/>
                <a:cs typeface="나눔고딕"/>
              </a:endParaRPr>
            </a:p>
          </p:txBody>
        </p:sp>
        <p:cxnSp>
          <p:nvCxnSpPr>
            <p:cNvPr id="311" name="Straight Connector 310"/>
            <p:cNvCxnSpPr/>
            <p:nvPr/>
          </p:nvCxnSpPr>
          <p:spPr>
            <a:xfrm flipH="1">
              <a:off x="7275364" y="1305334"/>
              <a:ext cx="184896" cy="0"/>
            </a:xfrm>
            <a:prstGeom prst="line">
              <a:avLst/>
            </a:prstGeom>
            <a:ln w="19050">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V="1">
              <a:off x="6921597" y="1301621"/>
              <a:ext cx="362118" cy="279129"/>
            </a:xfrm>
            <a:prstGeom prst="line">
              <a:avLst/>
            </a:prstGeom>
            <a:ln w="19050">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5853525" y="4264216"/>
            <a:ext cx="1747045" cy="454591"/>
            <a:chOff x="5853519" y="4264224"/>
            <a:chExt cx="1747045" cy="454591"/>
          </a:xfrm>
        </p:grpSpPr>
        <p:sp>
          <p:nvSpPr>
            <p:cNvPr id="379" name="TextBox 378"/>
            <p:cNvSpPr txBox="1"/>
            <p:nvPr/>
          </p:nvSpPr>
          <p:spPr>
            <a:xfrm>
              <a:off x="6286415" y="4457205"/>
              <a:ext cx="1314149" cy="261610"/>
            </a:xfrm>
            <a:prstGeom prst="rect">
              <a:avLst/>
            </a:prstGeom>
            <a:noFill/>
          </p:spPr>
          <p:txBody>
            <a:bodyPr wrap="none" rtlCol="0">
              <a:spAutoFit/>
            </a:bodyPr>
            <a:lstStyle/>
            <a:p>
              <a:pPr algn="ctr"/>
              <a:r>
                <a:rPr lang="en-US" sz="1100" b="1" dirty="0" smtClean="0">
                  <a:latin typeface="나눔고딕"/>
                  <a:ea typeface="나눔고딕"/>
                  <a:cs typeface="나눔고딕"/>
                </a:rPr>
                <a:t>Supplier Network</a:t>
              </a:r>
              <a:endParaRPr lang="en-US" sz="1100" b="1" dirty="0">
                <a:latin typeface="나눔고딕"/>
                <a:ea typeface="나눔고딕"/>
                <a:cs typeface="나눔고딕"/>
              </a:endParaRPr>
            </a:p>
          </p:txBody>
        </p:sp>
        <p:cxnSp>
          <p:nvCxnSpPr>
            <p:cNvPr id="313" name="Straight Connector 312"/>
            <p:cNvCxnSpPr/>
            <p:nvPr/>
          </p:nvCxnSpPr>
          <p:spPr>
            <a:xfrm flipH="1">
              <a:off x="6082976" y="4588010"/>
              <a:ext cx="214183" cy="0"/>
            </a:xfrm>
            <a:prstGeom prst="line">
              <a:avLst/>
            </a:prstGeom>
            <a:ln w="19050">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5853519" y="4264224"/>
              <a:ext cx="240068" cy="327540"/>
            </a:xfrm>
            <a:prstGeom prst="line">
              <a:avLst/>
            </a:prstGeom>
            <a:ln w="19050">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4619372" y="638170"/>
            <a:ext cx="3233510" cy="590743"/>
            <a:chOff x="4619372" y="638167"/>
            <a:chExt cx="3233510" cy="590743"/>
          </a:xfrm>
        </p:grpSpPr>
        <p:cxnSp>
          <p:nvCxnSpPr>
            <p:cNvPr id="380" name="Straight Connector 379"/>
            <p:cNvCxnSpPr/>
            <p:nvPr/>
          </p:nvCxnSpPr>
          <p:spPr>
            <a:xfrm flipV="1">
              <a:off x="4619372" y="768069"/>
              <a:ext cx="952553" cy="460841"/>
            </a:xfrm>
            <a:prstGeom prst="line">
              <a:avLst/>
            </a:prstGeom>
            <a:ln w="19050">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H="1">
              <a:off x="5568109" y="768972"/>
              <a:ext cx="894656" cy="0"/>
            </a:xfrm>
            <a:prstGeom prst="line">
              <a:avLst/>
            </a:prstGeom>
            <a:ln w="19050">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sp>
          <p:nvSpPr>
            <p:cNvPr id="382" name="TextBox 381"/>
            <p:cNvSpPr txBox="1"/>
            <p:nvPr/>
          </p:nvSpPr>
          <p:spPr>
            <a:xfrm>
              <a:off x="6453390" y="638167"/>
              <a:ext cx="1399492" cy="261610"/>
            </a:xfrm>
            <a:prstGeom prst="rect">
              <a:avLst/>
            </a:prstGeom>
            <a:noFill/>
          </p:spPr>
          <p:txBody>
            <a:bodyPr wrap="none" rtlCol="0">
              <a:spAutoFit/>
            </a:bodyPr>
            <a:lstStyle/>
            <a:p>
              <a:pPr algn="ctr"/>
              <a:r>
                <a:rPr lang="en-US" sz="1100" b="1" dirty="0" smtClean="0">
                  <a:latin typeface="나눔고딕"/>
                  <a:ea typeface="나눔고딕"/>
                  <a:cs typeface="나눔고딕"/>
                </a:rPr>
                <a:t>Strategy Execution</a:t>
              </a:r>
              <a:endParaRPr lang="en-US" sz="1100" b="1" dirty="0">
                <a:latin typeface="나눔고딕"/>
                <a:ea typeface="나눔고딕"/>
                <a:cs typeface="나눔고딕"/>
              </a:endParaRPr>
            </a:p>
          </p:txBody>
        </p:sp>
      </p:grpSp>
      <p:grpSp>
        <p:nvGrpSpPr>
          <p:cNvPr id="28" name="Group 27"/>
          <p:cNvGrpSpPr/>
          <p:nvPr/>
        </p:nvGrpSpPr>
        <p:grpSpPr>
          <a:xfrm>
            <a:off x="639394" y="900233"/>
            <a:ext cx="8190185" cy="4165345"/>
            <a:chOff x="639388" y="900232"/>
            <a:chExt cx="8190185" cy="4165345"/>
          </a:xfrm>
        </p:grpSpPr>
        <p:pic>
          <p:nvPicPr>
            <p:cNvPr id="18" name="Picture 17"/>
            <p:cNvPicPr>
              <a:picLocks noChangeAspect="1"/>
            </p:cNvPicPr>
            <p:nvPr/>
          </p:nvPicPr>
          <p:blipFill>
            <a:blip r:embed="rId25"/>
            <a:stretch>
              <a:fillRect/>
            </a:stretch>
          </p:blipFill>
          <p:spPr>
            <a:xfrm>
              <a:off x="7521509" y="1417733"/>
              <a:ext cx="1308064" cy="261613"/>
            </a:xfrm>
            <a:prstGeom prst="rect">
              <a:avLst/>
            </a:prstGeom>
          </p:spPr>
        </p:pic>
        <p:pic>
          <p:nvPicPr>
            <p:cNvPr id="19" name="Picture 18"/>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6549659" y="900232"/>
              <a:ext cx="1206955" cy="156329"/>
            </a:xfrm>
            <a:prstGeom prst="rect">
              <a:avLst/>
            </a:prstGeom>
          </p:spPr>
        </p:pic>
        <p:pic>
          <p:nvPicPr>
            <p:cNvPr id="23" name="Picture 22"/>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9388" y="1308360"/>
              <a:ext cx="590571" cy="224194"/>
            </a:xfrm>
            <a:prstGeom prst="rect">
              <a:avLst/>
            </a:prstGeom>
          </p:spPr>
        </p:pic>
        <p:pic>
          <p:nvPicPr>
            <p:cNvPr id="24" name="Picture 23"/>
            <p:cNvPicPr>
              <a:picLocks noChangeAspect="1"/>
            </p:cNvPicPr>
            <p:nvPr/>
          </p:nvPicPr>
          <p:blipFill rotWithShape="1">
            <a:blip r:embed="rId2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580605" y="4687687"/>
              <a:ext cx="693283" cy="377890"/>
            </a:xfrm>
            <a:prstGeom prst="rect">
              <a:avLst/>
            </a:prstGeom>
          </p:spPr>
        </p:pic>
      </p:grpSp>
    </p:spTree>
    <p:extLst>
      <p:ext uri="{BB962C8B-B14F-4D97-AF65-F5344CB8AC3E}">
        <p14:creationId xmlns:p14="http://schemas.microsoft.com/office/powerpoint/2010/main" val="2260813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7"/>
                                        </p:tgtEl>
                                      </p:cBhvr>
                                    </p:animEffect>
                                    <p:set>
                                      <p:cBhvr>
                                        <p:cTn id="7" dur="1" fill="hold">
                                          <p:stCondLst>
                                            <p:cond delay="499"/>
                                          </p:stCondLst>
                                        </p:cTn>
                                        <p:tgtEl>
                                          <p:spTgt spid="13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63"/>
                                        </p:tgtEl>
                                        <p:attrNameLst>
                                          <p:attrName>style.visibility</p:attrName>
                                        </p:attrNameLst>
                                      </p:cBhvr>
                                      <p:to>
                                        <p:strVal val="visible"/>
                                      </p:to>
                                    </p:set>
                                    <p:animEffect transition="in" filter="fade">
                                      <p:cBhvr>
                                        <p:cTn id="10" dur="500"/>
                                        <p:tgtEl>
                                          <p:spTgt spid="2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63"/>
                                        </p:tgtEl>
                                      </p:cBhvr>
                                    </p:animEffect>
                                    <p:set>
                                      <p:cBhvr>
                                        <p:cTn id="15" dur="1" fill="hold">
                                          <p:stCondLst>
                                            <p:cond delay="499"/>
                                          </p:stCondLst>
                                        </p:cTn>
                                        <p:tgtEl>
                                          <p:spTgt spid="26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63"/>
                                        </p:tgtEl>
                                        <p:attrNameLst>
                                          <p:attrName>style.visibility</p:attrName>
                                        </p:attrNameLst>
                                      </p:cBhvr>
                                      <p:to>
                                        <p:strVal val="visible"/>
                                      </p:to>
                                    </p:set>
                                    <p:animEffect transition="in" filter="fade">
                                      <p:cBhvr>
                                        <p:cTn id="18" dur="500"/>
                                        <p:tgtEl>
                                          <p:spTgt spid="56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1000" fill="hold"/>
                                        <p:tgtEl>
                                          <p:spTgt spid="563"/>
                                        </p:tgtEl>
                                      </p:cBhvr>
                                      <p:by x="50000" y="50000"/>
                                    </p:animScale>
                                  </p:childTnLst>
                                </p:cTn>
                              </p:par>
                              <p:par>
                                <p:cTn id="23" presetID="64" presetClass="path" presetSubtype="0" accel="50000" decel="50000" fill="hold" nodeType="withEffect">
                                  <p:stCondLst>
                                    <p:cond delay="0"/>
                                  </p:stCondLst>
                                  <p:childTnLst>
                                    <p:animMotion origin="layout" path="M -4.84501E-7 2.59602E-6 L -4.84501E-7 -0.19644 " pathEditMode="relative" rAng="0" ptsTypes="AA">
                                      <p:cBhvr>
                                        <p:cTn id="24" dur="1000" fill="hold"/>
                                        <p:tgtEl>
                                          <p:spTgt spid="563"/>
                                        </p:tgtEl>
                                        <p:attrNameLst>
                                          <p:attrName>ppt_x</p:attrName>
                                          <p:attrName>ppt_y</p:attrName>
                                        </p:attrNameLst>
                                      </p:cBhvr>
                                      <p:rCtr x="0" y="-9833"/>
                                    </p:animMotion>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69"/>
                                        </p:tgtEl>
                                        <p:attrNameLst>
                                          <p:attrName>style.visibility</p:attrName>
                                        </p:attrNameLst>
                                      </p:cBhvr>
                                      <p:to>
                                        <p:strVal val="visible"/>
                                      </p:to>
                                    </p:set>
                                    <p:animEffect transition="in" filter="fade">
                                      <p:cBhvr>
                                        <p:cTn id="33" dur="500"/>
                                        <p:tgtEl>
                                          <p:spTgt spid="669"/>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39"/>
                                        </p:tgtEl>
                                        <p:attrNameLst>
                                          <p:attrName>style.visibility</p:attrName>
                                        </p:attrNameLst>
                                      </p:cBhvr>
                                      <p:to>
                                        <p:strVal val="visible"/>
                                      </p:to>
                                    </p:set>
                                    <p:animEffect transition="in" filter="fade">
                                      <p:cBhvr>
                                        <p:cTn id="41" dur="500"/>
                                        <p:tgtEl>
                                          <p:spTgt spid="639"/>
                                        </p:tgtEl>
                                      </p:cBhvr>
                                    </p:animEffect>
                                  </p:childTnLst>
                                </p:cTn>
                              </p:par>
                              <p:par>
                                <p:cTn id="42" presetID="10" presetClass="entr" presetSubtype="0"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80"/>
                                        </p:tgtEl>
                                        <p:attrNameLst>
                                          <p:attrName>style.visibility</p:attrName>
                                        </p:attrNameLst>
                                      </p:cBhvr>
                                      <p:to>
                                        <p:strVal val="visible"/>
                                      </p:to>
                                    </p:set>
                                    <p:animEffect transition="in" filter="fade">
                                      <p:cBhvr>
                                        <p:cTn id="49" dur="500"/>
                                        <p:tgtEl>
                                          <p:spTgt spid="780"/>
                                        </p:tgtEl>
                                      </p:cBhvr>
                                    </p:animEffect>
                                  </p:childTnLst>
                                </p:cTn>
                              </p:par>
                              <p:par>
                                <p:cTn id="50" presetID="10" presetClass="entr" presetSubtype="0" fill="hold" nodeType="with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59"/>
                                        </p:tgtEl>
                                        <p:attrNameLst>
                                          <p:attrName>style.visibility</p:attrName>
                                        </p:attrNameLst>
                                      </p:cBhvr>
                                      <p:to>
                                        <p:strVal val="visible"/>
                                      </p:to>
                                    </p:set>
                                    <p:animEffect transition="in" filter="fade">
                                      <p:cBhvr>
                                        <p:cTn id="57" dur="500"/>
                                        <p:tgtEl>
                                          <p:spTgt spid="55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81"/>
                                        </p:tgtEl>
                                        <p:attrNameLst>
                                          <p:attrName>style.visibility</p:attrName>
                                        </p:attrNameLst>
                                      </p:cBhvr>
                                      <p:to>
                                        <p:strVal val="visible"/>
                                      </p:to>
                                    </p:set>
                                    <p:animEffect transition="in" filter="fade">
                                      <p:cBhvr>
                                        <p:cTn id="62" dur="500"/>
                                        <p:tgtEl>
                                          <p:spTgt spid="781"/>
                                        </p:tgtEl>
                                      </p:cBhvr>
                                    </p:animEffect>
                                  </p:childTnLst>
                                </p:cTn>
                              </p:par>
                              <p:par>
                                <p:cTn id="63" presetID="10"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563"/>
                                        </p:tgtEl>
                                      </p:cBhvr>
                                    </p:animEffect>
                                    <p:set>
                                      <p:cBhvr>
                                        <p:cTn id="70" dur="1" fill="hold">
                                          <p:stCondLst>
                                            <p:cond delay="499"/>
                                          </p:stCondLst>
                                        </p:cTn>
                                        <p:tgtEl>
                                          <p:spTgt spid="56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781"/>
                                        </p:tgtEl>
                                      </p:cBhvr>
                                    </p:animEffect>
                                    <p:set>
                                      <p:cBhvr>
                                        <p:cTn id="73" dur="1" fill="hold">
                                          <p:stCondLst>
                                            <p:cond delay="499"/>
                                          </p:stCondLst>
                                        </p:cTn>
                                        <p:tgtEl>
                                          <p:spTgt spid="78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780"/>
                                        </p:tgtEl>
                                      </p:cBhvr>
                                    </p:animEffect>
                                    <p:set>
                                      <p:cBhvr>
                                        <p:cTn id="76" dur="1" fill="hold">
                                          <p:stCondLst>
                                            <p:cond delay="499"/>
                                          </p:stCondLst>
                                        </p:cTn>
                                        <p:tgtEl>
                                          <p:spTgt spid="78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669"/>
                                        </p:tgtEl>
                                      </p:cBhvr>
                                    </p:animEffect>
                                    <p:set>
                                      <p:cBhvr>
                                        <p:cTn id="79" dur="1" fill="hold">
                                          <p:stCondLst>
                                            <p:cond delay="499"/>
                                          </p:stCondLst>
                                        </p:cTn>
                                        <p:tgtEl>
                                          <p:spTgt spid="669"/>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639"/>
                                        </p:tgtEl>
                                      </p:cBhvr>
                                    </p:animEffect>
                                    <p:set>
                                      <p:cBhvr>
                                        <p:cTn id="82" dur="1" fill="hold">
                                          <p:stCondLst>
                                            <p:cond delay="499"/>
                                          </p:stCondLst>
                                        </p:cTn>
                                        <p:tgtEl>
                                          <p:spTgt spid="639"/>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30"/>
                                        </p:tgtEl>
                                      </p:cBhvr>
                                    </p:animEffect>
                                    <p:set>
                                      <p:cBhvr>
                                        <p:cTn id="88" dur="1" fill="hold">
                                          <p:stCondLst>
                                            <p:cond delay="499"/>
                                          </p:stCondLst>
                                        </p:cTn>
                                        <p:tgtEl>
                                          <p:spTgt spid="30"/>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31"/>
                                        </p:tgtEl>
                                      </p:cBhvr>
                                    </p:animEffect>
                                    <p:set>
                                      <p:cBhvr>
                                        <p:cTn id="91" dur="1" fill="hold">
                                          <p:stCondLst>
                                            <p:cond delay="499"/>
                                          </p:stCondLst>
                                        </p:cTn>
                                        <p:tgtEl>
                                          <p:spTgt spid="31"/>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64"/>
                                        </p:tgtEl>
                                      </p:cBhvr>
                                    </p:animEffect>
                                    <p:set>
                                      <p:cBhvr>
                                        <p:cTn id="94" dur="1" fill="hold">
                                          <p:stCondLst>
                                            <p:cond delay="499"/>
                                          </p:stCondLst>
                                        </p:cTn>
                                        <p:tgtEl>
                                          <p:spTgt spid="64"/>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8"/>
                                        </p:tgtEl>
                                      </p:cBhvr>
                                    </p:animEffect>
                                    <p:set>
                                      <p:cBhvr>
                                        <p:cTn id="97" dur="1" fill="hold">
                                          <p:stCondLst>
                                            <p:cond delay="499"/>
                                          </p:stCondLst>
                                        </p:cTn>
                                        <p:tgtEl>
                                          <p:spTgt spid="28"/>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500"/>
                                        <p:tgtEl>
                                          <p:spTgt spid="10"/>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fade">
                                      <p:cBhvr>
                                        <p:cTn id="10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4527" y="3493137"/>
            <a:ext cx="8656646" cy="692337"/>
          </a:xfrm>
        </p:spPr>
        <p:txBody>
          <a:bodyPr/>
          <a:lstStyle/>
          <a:p>
            <a:pPr algn="ctr"/>
            <a:r>
              <a:rPr lang="en-US" sz="3200" dirty="0" smtClean="0"/>
              <a:t>Thank You</a:t>
            </a:r>
            <a:endParaRPr lang="en-US" sz="3200" dirty="0"/>
          </a:p>
        </p:txBody>
      </p:sp>
      <p:sp>
        <p:nvSpPr>
          <p:cNvPr id="3" name="직사각형 2"/>
          <p:cNvSpPr/>
          <p:nvPr/>
        </p:nvSpPr>
        <p:spPr bwMode="gray">
          <a:xfrm>
            <a:off x="139148" y="354013"/>
            <a:ext cx="1739348" cy="914400"/>
          </a:xfrm>
          <a:prstGeom prst="rect">
            <a:avLst/>
          </a:prstGeom>
          <a:solidFill>
            <a:schemeClr val="bg1"/>
          </a:solidFill>
          <a:ln w="635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sz="20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pic>
        <p:nvPicPr>
          <p:cNvPr id="1026" name="Picture 2" descr="C:\Users\Sangwoo\Pictures\stagecoa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2521" y="1268413"/>
            <a:ext cx="4161465" cy="11979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81739" y="2802834"/>
            <a:ext cx="3419061" cy="615553"/>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ko-KR" altLang="en-US" sz="4000" b="1" kern="0" dirty="0" err="1" smtClean="0">
                <a:ea typeface="Arial Unicode MS" pitchFamily="34" charset="-128"/>
                <a:cs typeface="Arial Unicode MS" pitchFamily="34" charset="-128"/>
              </a:rPr>
              <a:t>송원고등학교</a:t>
            </a:r>
            <a:endParaRPr lang="ko-KR" altLang="en-US" sz="4000" b="1" kern="0" dirty="0" smtClean="0">
              <a:ea typeface="Arial Unicode MS" pitchFamily="34" charset="-128"/>
              <a:cs typeface="Arial Unicode MS" pitchFamily="34" charset="-128"/>
            </a:endParaRPr>
          </a:p>
        </p:txBody>
      </p:sp>
    </p:spTree>
    <p:extLst>
      <p:ext uri="{BB962C8B-B14F-4D97-AF65-F5344CB8AC3E}">
        <p14:creationId xmlns:p14="http://schemas.microsoft.com/office/powerpoint/2010/main" val="3509069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ea typeface="Malgun Gothic"/>
              </a:rPr>
              <a:t>More than </a:t>
            </a:r>
            <a:r>
              <a:rPr lang="en-US" altLang="ko-KR" dirty="0" smtClean="0">
                <a:ea typeface="Malgun Gothic"/>
              </a:rPr>
              <a:t>235,500</a:t>
            </a:r>
            <a:r>
              <a:rPr lang="en-CA" altLang="ko-KR" dirty="0" smtClean="0">
                <a:ea typeface="Malgun Gothic"/>
              </a:rPr>
              <a:t> </a:t>
            </a:r>
            <a:r>
              <a:rPr lang="en-CA" altLang="ko-KR" dirty="0">
                <a:ea typeface="Malgun Gothic"/>
              </a:rPr>
              <a:t>of the world’s best-run businesses run Simple </a:t>
            </a:r>
            <a:endParaRPr lang="en-US" dirty="0"/>
          </a:p>
        </p:txBody>
      </p:sp>
      <p:sp>
        <p:nvSpPr>
          <p:cNvPr id="6" name="Rectangle 5"/>
          <p:cNvSpPr/>
          <p:nvPr/>
        </p:nvSpPr>
        <p:spPr bwMode="gray">
          <a:xfrm>
            <a:off x="310444" y="3603038"/>
            <a:ext cx="1966148" cy="1249299"/>
          </a:xfrm>
          <a:prstGeom prst="rect">
            <a:avLst/>
          </a:prstGeom>
          <a:solidFill>
            <a:schemeClr val="tx2">
              <a:lumMod val="5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b="0" i="0" u="none" strike="noStrike" kern="0" cap="none" spc="0" normalizeH="0" baseline="0" noProof="0" dirty="0" smtClean="0">
                <a:ln>
                  <a:noFill/>
                </a:ln>
                <a:solidFill>
                  <a:schemeClr val="bg1"/>
                </a:solidFill>
                <a:effectLst/>
                <a:uLnTx/>
                <a:uFillTx/>
                <a:latin typeface="Calibri"/>
                <a:ea typeface="Arial Unicode MS" pitchFamily="34" charset="-128"/>
                <a:cs typeface="Calibri"/>
              </a:rPr>
              <a:t>Over</a:t>
            </a:r>
            <a:br>
              <a:rPr kumimoji="0" lang="en-US" b="0" i="0" u="none" strike="noStrike" kern="0" cap="none" spc="0" normalizeH="0" baseline="0" noProof="0" dirty="0" smtClean="0">
                <a:ln>
                  <a:noFill/>
                </a:ln>
                <a:solidFill>
                  <a:schemeClr val="bg1"/>
                </a:solidFill>
                <a:effectLst/>
                <a:uLnTx/>
                <a:uFillTx/>
                <a:latin typeface="Calibri"/>
                <a:ea typeface="Arial Unicode MS" pitchFamily="34" charset="-128"/>
                <a:cs typeface="Calibri"/>
              </a:rPr>
            </a:br>
            <a:r>
              <a:rPr kumimoji="0" lang="en-US" sz="2000" b="0" i="0" u="none" strike="noStrike" kern="0" cap="none" spc="0" normalizeH="0" baseline="0" noProof="0" dirty="0" smtClean="0">
                <a:ln>
                  <a:noFill/>
                </a:ln>
                <a:solidFill>
                  <a:srgbClr val="FFFF00"/>
                </a:solidFill>
                <a:effectLst/>
                <a:uLnTx/>
                <a:uFillTx/>
                <a:latin typeface="Calibri"/>
                <a:ea typeface="Arial Unicode MS" pitchFamily="34" charset="-128"/>
                <a:cs typeface="Calibri"/>
              </a:rPr>
              <a:t>253,500 </a:t>
            </a:r>
            <a:r>
              <a:rPr kumimoji="0" lang="en-US" b="0" i="0" u="none" strike="noStrike" kern="0" cap="none" spc="0" normalizeH="0" baseline="0" noProof="0" dirty="0" smtClean="0">
                <a:ln>
                  <a:noFill/>
                </a:ln>
                <a:solidFill>
                  <a:schemeClr val="bg1"/>
                </a:solidFill>
                <a:effectLst/>
                <a:uLnTx/>
                <a:uFillTx/>
                <a:latin typeface="Calibri"/>
                <a:ea typeface="Arial Unicode MS" pitchFamily="34" charset="-128"/>
                <a:cs typeface="Calibri"/>
              </a:rPr>
              <a:t>customers</a:t>
            </a:r>
            <a:r>
              <a:rPr kumimoji="0" lang="en-US" b="0" i="0" u="none" strike="noStrike" kern="0" cap="none" spc="0" normalizeH="0" noProof="0" dirty="0" smtClean="0">
                <a:ln>
                  <a:noFill/>
                </a:ln>
                <a:solidFill>
                  <a:schemeClr val="bg1"/>
                </a:solidFill>
                <a:effectLst/>
                <a:uLnTx/>
                <a:uFillTx/>
                <a:latin typeface="Calibri"/>
                <a:ea typeface="Arial Unicode MS" pitchFamily="34" charset="-128"/>
                <a:cs typeface="Calibri"/>
              </a:rPr>
              <a:t> in </a:t>
            </a:r>
            <a:r>
              <a:rPr kumimoji="0" lang="en-US" sz="2000" b="0" i="0" u="none" strike="noStrike" kern="0" cap="none" spc="0" normalizeH="0" noProof="0" dirty="0" smtClean="0">
                <a:ln>
                  <a:noFill/>
                </a:ln>
                <a:solidFill>
                  <a:srgbClr val="FFFF00"/>
                </a:solidFill>
                <a:effectLst/>
                <a:uLnTx/>
                <a:uFillTx/>
                <a:latin typeface="Calibri"/>
                <a:ea typeface="Arial Unicode MS" pitchFamily="34" charset="-128"/>
                <a:cs typeface="Calibri"/>
              </a:rPr>
              <a:t>188</a:t>
            </a:r>
            <a:r>
              <a:rPr kumimoji="0" lang="en-US" b="0" i="0" u="none" strike="noStrike" kern="0" cap="none" spc="0" normalizeH="0" noProof="0" dirty="0" smtClean="0">
                <a:ln>
                  <a:noFill/>
                </a:ln>
                <a:solidFill>
                  <a:schemeClr val="bg1"/>
                </a:solidFill>
                <a:effectLst/>
                <a:uLnTx/>
                <a:uFillTx/>
                <a:latin typeface="Calibri"/>
                <a:ea typeface="Arial Unicode MS" pitchFamily="34" charset="-128"/>
                <a:cs typeface="Calibri"/>
              </a:rPr>
              <a:t> countries </a:t>
            </a:r>
            <a:r>
              <a:rPr kumimoji="0" lang="en-US" b="0" i="0" u="none" strike="noStrike" kern="0" cap="none" spc="0" normalizeH="0" baseline="0" noProof="0" dirty="0" smtClean="0">
                <a:ln>
                  <a:noFill/>
                </a:ln>
                <a:solidFill>
                  <a:schemeClr val="bg1"/>
                </a:solidFill>
                <a:effectLst/>
                <a:uLnTx/>
                <a:uFillTx/>
                <a:latin typeface="Calibri"/>
                <a:ea typeface="Arial Unicode MS" pitchFamily="34" charset="-128"/>
                <a:cs typeface="Calibri"/>
              </a:rPr>
              <a:t> </a:t>
            </a:r>
          </a:p>
        </p:txBody>
      </p:sp>
      <p:sp>
        <p:nvSpPr>
          <p:cNvPr id="7" name="Rectangle 6"/>
          <p:cNvSpPr/>
          <p:nvPr/>
        </p:nvSpPr>
        <p:spPr bwMode="gray">
          <a:xfrm>
            <a:off x="2501116" y="3603038"/>
            <a:ext cx="1966148" cy="1249299"/>
          </a:xfrm>
          <a:prstGeom prst="rect">
            <a:avLst/>
          </a:prstGeom>
          <a:solidFill>
            <a:schemeClr val="tx2">
              <a:lumMod val="5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b="0" i="0" u="none" strike="noStrike" kern="0" cap="none" spc="0" normalizeH="0" baseline="0" noProof="0" dirty="0" smtClean="0">
                <a:ln>
                  <a:noFill/>
                </a:ln>
                <a:solidFill>
                  <a:schemeClr val="bg1"/>
                </a:solidFill>
                <a:effectLst/>
                <a:uLnTx/>
                <a:uFillTx/>
                <a:latin typeface="Calibri"/>
                <a:ea typeface="Arial Unicode MS" pitchFamily="34" charset="-128"/>
                <a:cs typeface="Calibri"/>
              </a:rPr>
              <a:t>More than </a:t>
            </a:r>
            <a:br>
              <a:rPr kumimoji="0" lang="en-US" b="0" i="0" u="none" strike="noStrike" kern="0" cap="none" spc="0" normalizeH="0" baseline="0" noProof="0" dirty="0" smtClean="0">
                <a:ln>
                  <a:noFill/>
                </a:ln>
                <a:solidFill>
                  <a:schemeClr val="bg1"/>
                </a:solidFill>
                <a:effectLst/>
                <a:uLnTx/>
                <a:uFillTx/>
                <a:latin typeface="Calibri"/>
                <a:ea typeface="Arial Unicode MS" pitchFamily="34" charset="-128"/>
                <a:cs typeface="Calibri"/>
              </a:rPr>
            </a:br>
            <a:r>
              <a:rPr kumimoji="0" lang="en-US" sz="2000" b="0" i="0" u="none" strike="noStrike" kern="0" cap="none" spc="0" normalizeH="0" baseline="0" noProof="0" dirty="0" smtClean="0">
                <a:ln>
                  <a:noFill/>
                </a:ln>
                <a:solidFill>
                  <a:srgbClr val="FFFF00"/>
                </a:solidFill>
                <a:effectLst/>
                <a:uLnTx/>
                <a:uFillTx/>
                <a:latin typeface="Calibri"/>
                <a:ea typeface="Arial Unicode MS" pitchFamily="34" charset="-128"/>
                <a:cs typeface="Calibri"/>
              </a:rPr>
              <a:t>66,500</a:t>
            </a:r>
            <a:r>
              <a:rPr kumimoji="0" lang="en-US" b="0" i="0" u="none" strike="noStrike" kern="0" cap="none" spc="0" normalizeH="0" baseline="0" noProof="0" dirty="0" smtClean="0">
                <a:ln>
                  <a:noFill/>
                </a:ln>
                <a:solidFill>
                  <a:schemeClr val="bg1"/>
                </a:solidFill>
                <a:effectLst/>
                <a:uLnTx/>
                <a:uFillTx/>
                <a:latin typeface="Calibri"/>
                <a:ea typeface="Arial Unicode MS" pitchFamily="34" charset="-128"/>
                <a:cs typeface="Calibri"/>
              </a:rPr>
              <a:t> employees</a:t>
            </a:r>
            <a:r>
              <a:rPr kumimoji="0" lang="en-US" b="0" i="0" u="none" strike="noStrike" kern="0" cap="none" spc="0" normalizeH="0" noProof="0" dirty="0" smtClean="0">
                <a:ln>
                  <a:noFill/>
                </a:ln>
                <a:solidFill>
                  <a:schemeClr val="bg1"/>
                </a:solidFill>
                <a:effectLst/>
                <a:uLnTx/>
                <a:uFillTx/>
                <a:latin typeface="Calibri"/>
                <a:ea typeface="Arial Unicode MS" pitchFamily="34" charset="-128"/>
                <a:cs typeface="Calibri"/>
              </a:rPr>
              <a:t> in over </a:t>
            </a:r>
            <a:r>
              <a:rPr kumimoji="0" lang="en-US" sz="2000" b="0" i="0" u="none" strike="noStrike" kern="0" cap="none" spc="0" normalizeH="0" noProof="0" dirty="0" smtClean="0">
                <a:ln>
                  <a:noFill/>
                </a:ln>
                <a:solidFill>
                  <a:srgbClr val="FFFF00"/>
                </a:solidFill>
                <a:effectLst/>
                <a:uLnTx/>
                <a:uFillTx/>
                <a:latin typeface="Calibri"/>
                <a:ea typeface="Arial Unicode MS" pitchFamily="34" charset="-128"/>
                <a:cs typeface="Calibri"/>
              </a:rPr>
              <a:t>130</a:t>
            </a:r>
            <a:r>
              <a:rPr kumimoji="0" lang="en-US" b="0" i="0" u="none" strike="noStrike" kern="0" cap="none" spc="0" normalizeH="0" noProof="0" dirty="0" smtClean="0">
                <a:ln>
                  <a:noFill/>
                </a:ln>
                <a:solidFill>
                  <a:schemeClr val="bg1"/>
                </a:solidFill>
                <a:effectLst/>
                <a:uLnTx/>
                <a:uFillTx/>
                <a:latin typeface="Calibri"/>
                <a:ea typeface="Arial Unicode MS" pitchFamily="34" charset="-128"/>
                <a:cs typeface="Calibri"/>
              </a:rPr>
              <a:t> countries </a:t>
            </a:r>
            <a:r>
              <a:rPr kumimoji="0" lang="en-US" b="0" i="0" u="none" strike="noStrike" kern="0" cap="none" spc="0" normalizeH="0" baseline="0" noProof="0" dirty="0" smtClean="0">
                <a:ln>
                  <a:noFill/>
                </a:ln>
                <a:solidFill>
                  <a:schemeClr val="bg1"/>
                </a:solidFill>
                <a:effectLst/>
                <a:uLnTx/>
                <a:uFillTx/>
                <a:latin typeface="Calibri"/>
                <a:ea typeface="Arial Unicode MS" pitchFamily="34" charset="-128"/>
                <a:cs typeface="Calibri"/>
              </a:rPr>
              <a:t> </a:t>
            </a:r>
          </a:p>
        </p:txBody>
      </p:sp>
      <p:sp>
        <p:nvSpPr>
          <p:cNvPr id="8" name="Rectangle 7"/>
          <p:cNvSpPr/>
          <p:nvPr/>
        </p:nvSpPr>
        <p:spPr bwMode="gray">
          <a:xfrm>
            <a:off x="4691788" y="3603038"/>
            <a:ext cx="1966148" cy="1249299"/>
          </a:xfrm>
          <a:prstGeom prst="rect">
            <a:avLst/>
          </a:prstGeom>
          <a:solidFill>
            <a:schemeClr val="tx2">
              <a:lumMod val="5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sz="2000" kern="0" dirty="0" smtClean="0">
                <a:solidFill>
                  <a:srgbClr val="FFFF00"/>
                </a:solidFill>
                <a:latin typeface="Calibri"/>
                <a:ea typeface="Arial Unicode MS" pitchFamily="34" charset="-128"/>
                <a:cs typeface="Calibri"/>
              </a:rPr>
              <a:t>42</a:t>
            </a:r>
            <a:r>
              <a:rPr lang="en-US" kern="0" dirty="0" smtClean="0">
                <a:solidFill>
                  <a:schemeClr val="bg1"/>
                </a:solidFill>
                <a:latin typeface="Calibri"/>
                <a:ea typeface="Arial Unicode MS" pitchFamily="34" charset="-128"/>
                <a:cs typeface="Calibri"/>
              </a:rPr>
              <a:t>-year history of industry innovation leader</a:t>
            </a:r>
            <a:endParaRPr kumimoji="0" lang="en-US" b="0" i="0" u="none" strike="noStrike" kern="0" cap="none" spc="0" normalizeH="0" baseline="0" noProof="0" dirty="0" smtClean="0">
              <a:ln>
                <a:noFill/>
              </a:ln>
              <a:solidFill>
                <a:schemeClr val="bg1"/>
              </a:solidFill>
              <a:effectLst/>
              <a:uLnTx/>
              <a:uFillTx/>
              <a:latin typeface="Calibri"/>
              <a:ea typeface="Arial Unicode MS" pitchFamily="34" charset="-128"/>
              <a:cs typeface="Calibri"/>
            </a:endParaRPr>
          </a:p>
        </p:txBody>
      </p:sp>
      <p:sp>
        <p:nvSpPr>
          <p:cNvPr id="9" name="Rectangle 8"/>
          <p:cNvSpPr/>
          <p:nvPr/>
        </p:nvSpPr>
        <p:spPr bwMode="gray">
          <a:xfrm>
            <a:off x="6882459" y="3603038"/>
            <a:ext cx="1966148" cy="1249299"/>
          </a:xfrm>
          <a:prstGeom prst="rect">
            <a:avLst/>
          </a:prstGeom>
          <a:solidFill>
            <a:schemeClr val="tx2">
              <a:lumMod val="5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kern="0" dirty="0" smtClean="0">
                <a:solidFill>
                  <a:schemeClr val="bg1"/>
                </a:solidFill>
                <a:latin typeface="Calibri"/>
                <a:ea typeface="Arial Unicode MS" pitchFamily="34" charset="-128"/>
                <a:cs typeface="Calibri"/>
              </a:rPr>
              <a:t>Annual revenuer of </a:t>
            </a:r>
            <a:br>
              <a:rPr lang="en-US" kern="0" dirty="0" smtClean="0">
                <a:solidFill>
                  <a:schemeClr val="bg1"/>
                </a:solidFill>
                <a:latin typeface="Calibri"/>
                <a:ea typeface="Arial Unicode MS" pitchFamily="34" charset="-128"/>
                <a:cs typeface="Calibri"/>
              </a:rPr>
            </a:br>
            <a:r>
              <a:rPr lang="en-US" sz="2000" kern="0" dirty="0" smtClean="0">
                <a:solidFill>
                  <a:srgbClr val="FFFF00"/>
                </a:solidFill>
                <a:latin typeface="Calibri"/>
                <a:ea typeface="Arial Unicode MS" pitchFamily="34" charset="-128"/>
                <a:cs typeface="Calibri"/>
              </a:rPr>
              <a:t>16</a:t>
            </a:r>
            <a:r>
              <a:rPr lang="en-US" altLang="ko-KR" sz="2000" kern="0" dirty="0" smtClean="0">
                <a:solidFill>
                  <a:srgbClr val="FFFF00"/>
                </a:solidFill>
                <a:latin typeface="Calibri"/>
                <a:ea typeface="Arial Unicode MS" pitchFamily="34" charset="-128"/>
                <a:cs typeface="Calibri"/>
              </a:rPr>
              <a:t>.</a:t>
            </a:r>
            <a:r>
              <a:rPr lang="en-US" sz="2000" kern="0" dirty="0" smtClean="0">
                <a:solidFill>
                  <a:srgbClr val="FFFF00"/>
                </a:solidFill>
                <a:latin typeface="Calibri"/>
                <a:ea typeface="Arial Unicode MS" pitchFamily="34" charset="-128"/>
                <a:cs typeface="Calibri"/>
              </a:rPr>
              <a:t>82 Billion</a:t>
            </a:r>
            <a:r>
              <a:rPr lang="ko-KR" altLang="en-US" sz="2000" kern="0" dirty="0" smtClean="0">
                <a:solidFill>
                  <a:srgbClr val="FFFF00"/>
                </a:solidFill>
                <a:latin typeface="Calibri"/>
                <a:ea typeface="Arial Unicode MS" pitchFamily="34" charset="-128"/>
                <a:cs typeface="Calibri"/>
              </a:rPr>
              <a:t> </a:t>
            </a:r>
            <a:r>
              <a:rPr lang="en-CA" altLang="ko-KR" sz="2000" kern="0" dirty="0" smtClean="0">
                <a:solidFill>
                  <a:srgbClr val="FFFF00"/>
                </a:solidFill>
                <a:latin typeface="Calibri"/>
                <a:ea typeface="Arial Unicode MS" pitchFamily="34" charset="-128"/>
                <a:cs typeface="Calibri"/>
              </a:rPr>
              <a:t>EURO</a:t>
            </a:r>
            <a:endParaRPr kumimoji="0" lang="en-US" b="0" i="0" u="none" strike="noStrike" kern="0" cap="none" spc="0" normalizeH="0" baseline="0" noProof="0" dirty="0" smtClean="0">
              <a:ln>
                <a:noFill/>
              </a:ln>
              <a:solidFill>
                <a:srgbClr val="FFFF00"/>
              </a:solidFill>
              <a:effectLst/>
              <a:uLnTx/>
              <a:uFillTx/>
              <a:latin typeface="Calibri"/>
              <a:ea typeface="Arial Unicode MS" pitchFamily="34" charset="-128"/>
              <a:cs typeface="Calibri"/>
            </a:endParaRPr>
          </a:p>
        </p:txBody>
      </p:sp>
      <p:pic>
        <p:nvPicPr>
          <p:cNvPr id="11" name="Bild 3" descr="wolke2.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gray">
          <a:xfrm>
            <a:off x="1440671" y="-4315"/>
            <a:ext cx="6120000" cy="5094540"/>
          </a:xfrm>
          <a:prstGeom prst="rect">
            <a:avLst/>
          </a:prstGeom>
        </p:spPr>
      </p:pic>
      <p:pic>
        <p:nvPicPr>
          <p:cNvPr id="13" name="Picture 12" descr="SAP_grad_R_pref.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325438" y="6083725"/>
            <a:ext cx="913247" cy="453600"/>
          </a:xfrm>
          <a:prstGeom prst="rect">
            <a:avLst/>
          </a:prstGeom>
          <a:noFill/>
          <a:ln>
            <a:noFill/>
          </a:ln>
        </p:spPr>
      </p:pic>
      <p:pic>
        <p:nvPicPr>
          <p:cNvPr id="14" name="Picture 13" descr="SAP_grad_R_pref.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477838" y="6236125"/>
            <a:ext cx="913247" cy="453600"/>
          </a:xfrm>
          <a:prstGeom prst="rect">
            <a:avLst/>
          </a:prstGeom>
          <a:noFill/>
          <a:ln>
            <a:noFill/>
          </a:ln>
        </p:spPr>
      </p:pic>
      <p:pic>
        <p:nvPicPr>
          <p:cNvPr id="15" name="Picture 14" descr="SAP_grad_R_pref.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630238" y="6388525"/>
            <a:ext cx="913247" cy="453600"/>
          </a:xfrm>
          <a:prstGeom prst="rect">
            <a:avLst/>
          </a:prstGeom>
          <a:noFill/>
          <a:ln>
            <a:noFill/>
          </a:ln>
        </p:spPr>
      </p:pic>
      <p:pic>
        <p:nvPicPr>
          <p:cNvPr id="16" name="Picture 15" descr="SAP_grad_R_pref.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782638" y="6540925"/>
            <a:ext cx="913247" cy="453600"/>
          </a:xfrm>
          <a:prstGeom prst="rect">
            <a:avLst/>
          </a:prstGeom>
          <a:noFill/>
          <a:ln>
            <a:noFill/>
          </a:ln>
        </p:spPr>
      </p:pic>
      <p:pic>
        <p:nvPicPr>
          <p:cNvPr id="17" name="Picture 16" descr="SAP_grad_R_pref.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22307" y="1513741"/>
            <a:ext cx="684757" cy="340121"/>
          </a:xfrm>
          <a:prstGeom prst="rect">
            <a:avLst/>
          </a:prstGeom>
          <a:noFill/>
          <a:ln>
            <a:noFill/>
          </a:ln>
        </p:spPr>
      </p:pic>
    </p:spTree>
    <p:extLst>
      <p:ext uri="{BB962C8B-B14F-4D97-AF65-F5344CB8AC3E}">
        <p14:creationId xmlns:p14="http://schemas.microsoft.com/office/powerpoint/2010/main" val="41595436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Top 100 Most Valuable Global Brands 2014 </a:t>
            </a:r>
            <a:endParaRPr lang="en-US" dirty="0"/>
          </a:p>
        </p:txBody>
      </p:sp>
      <p:grpSp>
        <p:nvGrpSpPr>
          <p:cNvPr id="17" name="Group 16"/>
          <p:cNvGrpSpPr/>
          <p:nvPr/>
        </p:nvGrpSpPr>
        <p:grpSpPr>
          <a:xfrm>
            <a:off x="645403" y="1119212"/>
            <a:ext cx="7872244" cy="3678267"/>
            <a:chOff x="0" y="1020198"/>
            <a:chExt cx="7872244" cy="3678267"/>
          </a:xfrm>
        </p:grpSpPr>
        <p:pic>
          <p:nvPicPr>
            <p:cNvPr id="13" name="Picture 12"/>
            <p:cNvPicPr>
              <a:picLocks noChangeAspect="1"/>
            </p:cNvPicPr>
            <p:nvPr/>
          </p:nvPicPr>
          <p:blipFill rotWithShape="1">
            <a:blip r:embed="rId2"/>
            <a:srcRect t="4638" r="70493"/>
            <a:stretch/>
          </p:blipFill>
          <p:spPr>
            <a:xfrm>
              <a:off x="0" y="1047959"/>
              <a:ext cx="1989930" cy="3647654"/>
            </a:xfrm>
            <a:prstGeom prst="rect">
              <a:avLst/>
            </a:prstGeom>
          </p:spPr>
        </p:pic>
        <p:pic>
          <p:nvPicPr>
            <p:cNvPr id="14" name="Picture 13"/>
            <p:cNvPicPr>
              <a:picLocks noChangeAspect="1"/>
            </p:cNvPicPr>
            <p:nvPr/>
          </p:nvPicPr>
          <p:blipFill rotWithShape="1">
            <a:blip r:embed="rId3"/>
            <a:srcRect l="53858" r="17263" b="3920"/>
            <a:stretch/>
          </p:blipFill>
          <p:spPr>
            <a:xfrm>
              <a:off x="5908431" y="1046673"/>
              <a:ext cx="1963813" cy="3651792"/>
            </a:xfrm>
            <a:prstGeom prst="rect">
              <a:avLst/>
            </a:prstGeom>
          </p:spPr>
        </p:pic>
        <p:pic>
          <p:nvPicPr>
            <p:cNvPr id="15" name="Picture 14"/>
            <p:cNvPicPr>
              <a:picLocks noChangeAspect="1"/>
            </p:cNvPicPr>
            <p:nvPr/>
          </p:nvPicPr>
          <p:blipFill rotWithShape="1">
            <a:blip r:embed="rId2"/>
            <a:srcRect l="53885" t="3927" r="17066"/>
            <a:stretch/>
          </p:blipFill>
          <p:spPr>
            <a:xfrm>
              <a:off x="1993995" y="1020198"/>
              <a:ext cx="1958959" cy="3674870"/>
            </a:xfrm>
            <a:prstGeom prst="rect">
              <a:avLst/>
            </a:prstGeom>
          </p:spPr>
        </p:pic>
        <p:pic>
          <p:nvPicPr>
            <p:cNvPr id="16" name="Picture 15"/>
            <p:cNvPicPr>
              <a:picLocks noChangeAspect="1"/>
            </p:cNvPicPr>
            <p:nvPr/>
          </p:nvPicPr>
          <p:blipFill rotWithShape="1">
            <a:blip r:embed="rId3"/>
            <a:srcRect l="789" r="70429" b="3892"/>
            <a:stretch/>
          </p:blipFill>
          <p:spPr>
            <a:xfrm>
              <a:off x="3942853" y="1045631"/>
              <a:ext cx="1957242" cy="3652834"/>
            </a:xfrm>
            <a:prstGeom prst="rect">
              <a:avLst/>
            </a:prstGeom>
          </p:spPr>
        </p:pic>
      </p:grpSp>
      <p:pic>
        <p:nvPicPr>
          <p:cNvPr id="6" name="Picture 5"/>
          <p:cNvPicPr>
            <a:picLocks noChangeAspect="1"/>
          </p:cNvPicPr>
          <p:nvPr/>
        </p:nvPicPr>
        <p:blipFill rotWithShape="1">
          <a:blip r:embed="rId4"/>
          <a:srcRect r="53406" b="93854"/>
          <a:stretch/>
        </p:blipFill>
        <p:spPr>
          <a:xfrm>
            <a:off x="610679" y="920429"/>
            <a:ext cx="3896823" cy="316087"/>
          </a:xfrm>
          <a:prstGeom prst="rect">
            <a:avLst/>
          </a:prstGeom>
        </p:spPr>
      </p:pic>
      <p:sp>
        <p:nvSpPr>
          <p:cNvPr id="18" name="Rectangle 17"/>
          <p:cNvSpPr/>
          <p:nvPr/>
        </p:nvSpPr>
        <p:spPr bwMode="gray">
          <a:xfrm>
            <a:off x="669358" y="3811544"/>
            <a:ext cx="1951254" cy="140385"/>
          </a:xfrm>
          <a:prstGeom prst="rect">
            <a:avLst/>
          </a:prstGeom>
          <a:noFill/>
          <a:ln w="28575" cmpd="sng"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smtClean="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4053365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ea typeface="Malgun Gothic"/>
            </a:endParaRPr>
          </a:p>
        </p:txBody>
      </p:sp>
      <p:pic>
        <p:nvPicPr>
          <p:cNvPr id="3" name="Picture 2" descr="274473_l_srgb_s_gl.jpg"/>
          <p:cNvPicPr>
            <a:picLocks noChangeAspect="1"/>
          </p:cNvPicPr>
          <p:nvPr/>
        </p:nvPicPr>
        <p:blipFill rotWithShape="1">
          <a:blip r:embed="rId2" cstate="print"/>
          <a:srcRect l="5564" t="13014" r="5564" b="11985"/>
          <a:stretch/>
        </p:blipFill>
        <p:spPr>
          <a:xfrm>
            <a:off x="0" y="0"/>
            <a:ext cx="9144000" cy="5143500"/>
          </a:xfrm>
          <a:prstGeom prst="rect">
            <a:avLst/>
          </a:prstGeom>
        </p:spPr>
      </p:pic>
      <p:graphicFrame>
        <p:nvGraphicFramePr>
          <p:cNvPr id="4" name="Chart 3"/>
          <p:cNvGraphicFramePr>
            <a:graphicFrameLocks noGrp="1"/>
          </p:cNvGraphicFramePr>
          <p:nvPr>
            <p:extLst>
              <p:ext uri="{D42A27DB-BD31-4B8C-83A1-F6EECF244321}">
                <p14:modId xmlns:p14="http://schemas.microsoft.com/office/powerpoint/2010/main" val="1965106412"/>
              </p:ext>
            </p:extLst>
          </p:nvPr>
        </p:nvGraphicFramePr>
        <p:xfrm>
          <a:off x="1" y="1"/>
          <a:ext cx="8719610" cy="51435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559165" y="3782965"/>
            <a:ext cx="988143" cy="276999"/>
          </a:xfrm>
          <a:prstGeom prst="rect">
            <a:avLst/>
          </a:prstGeom>
          <a:solidFill>
            <a:srgbClr val="008FCC">
              <a:alpha val="5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SAP R/1</a:t>
            </a:r>
            <a:endParaRPr kumimoji="0" lang="ko-KR" altLang="en-US" sz="1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algun Gothic"/>
              <a:cs typeface="Calibri"/>
            </a:endParaRPr>
          </a:p>
        </p:txBody>
      </p:sp>
      <p:cxnSp>
        <p:nvCxnSpPr>
          <p:cNvPr id="6" name="Straight Connector 5"/>
          <p:cNvCxnSpPr>
            <a:stCxn id="5" idx="2"/>
          </p:cNvCxnSpPr>
          <p:nvPr/>
        </p:nvCxnSpPr>
        <p:spPr>
          <a:xfrm flipH="1">
            <a:off x="725683" y="4059964"/>
            <a:ext cx="327554" cy="580487"/>
          </a:xfrm>
          <a:prstGeom prst="line">
            <a:avLst/>
          </a:prstGeom>
          <a:noFill/>
          <a:ln w="22225" cap="flat" cmpd="sng" algn="ctr">
            <a:solidFill>
              <a:srgbClr val="FFFFFF"/>
            </a:solidFill>
            <a:prstDash val="solid"/>
            <a:tailEnd type="stealth" w="lg" len="lg"/>
          </a:ln>
          <a:effectLst/>
        </p:spPr>
      </p:cxnSp>
      <p:sp>
        <p:nvSpPr>
          <p:cNvPr id="7" name="Rectangle 6"/>
          <p:cNvSpPr/>
          <p:nvPr/>
        </p:nvSpPr>
        <p:spPr>
          <a:xfrm>
            <a:off x="1576797" y="3351573"/>
            <a:ext cx="1489588" cy="461665"/>
          </a:xfrm>
          <a:prstGeom prst="rect">
            <a:avLst/>
          </a:prstGeom>
          <a:solidFill>
            <a:srgbClr val="008FCC">
              <a:alpha val="5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SAP R/2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ko-KR" altLang="en-US"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세계무대 진출</a:t>
            </a:r>
            <a:endParaRPr kumimoji="0" lang="ko-KR" altLang="en-US" sz="1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algun Gothic"/>
              <a:cs typeface="Calibri"/>
            </a:endParaRPr>
          </a:p>
        </p:txBody>
      </p:sp>
      <p:cxnSp>
        <p:nvCxnSpPr>
          <p:cNvPr id="8" name="Straight Connector 7"/>
          <p:cNvCxnSpPr>
            <a:stCxn id="7" idx="2"/>
          </p:cNvCxnSpPr>
          <p:nvPr/>
        </p:nvCxnSpPr>
        <p:spPr>
          <a:xfrm flipH="1">
            <a:off x="1612609" y="3813238"/>
            <a:ext cx="708982" cy="804185"/>
          </a:xfrm>
          <a:prstGeom prst="line">
            <a:avLst/>
          </a:prstGeom>
          <a:noFill/>
          <a:ln w="22225" cap="flat" cmpd="sng" algn="ctr">
            <a:solidFill>
              <a:srgbClr val="FFFFFF"/>
            </a:solidFill>
            <a:prstDash val="solid"/>
            <a:tailEnd type="stealth" w="lg" len="lg"/>
          </a:ln>
          <a:effectLst/>
        </p:spPr>
      </p:cxnSp>
      <p:sp>
        <p:nvSpPr>
          <p:cNvPr id="9" name="Rectangle 8"/>
          <p:cNvSpPr/>
          <p:nvPr/>
        </p:nvSpPr>
        <p:spPr>
          <a:xfrm>
            <a:off x="2491197" y="2787447"/>
            <a:ext cx="2227006" cy="584776"/>
          </a:xfrm>
          <a:prstGeom prst="rect">
            <a:avLst/>
          </a:prstGeom>
          <a:solidFill>
            <a:srgbClr val="008FCC">
              <a:alpha val="5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SAP R/3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ko-KR" altLang="en-US" sz="16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글로벌 </a:t>
            </a:r>
            <a:r>
              <a:rPr kumimoji="0" lang="en-US" altLang="ko-KR" sz="16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ERP </a:t>
            </a:r>
            <a:r>
              <a:rPr kumimoji="0" lang="ko-KR" altLang="en-US" sz="16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시장 리더</a:t>
            </a:r>
            <a:r>
              <a:rPr kumimoji="0" lang="en-US" altLang="ko-KR" sz="16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 </a:t>
            </a:r>
            <a:endParaRPr kumimoji="0" lang="ko-KR" altLang="en-US" sz="1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algun Gothic"/>
              <a:cs typeface="Calibri"/>
            </a:endParaRPr>
          </a:p>
        </p:txBody>
      </p:sp>
      <p:cxnSp>
        <p:nvCxnSpPr>
          <p:cNvPr id="10" name="Straight Connector 9"/>
          <p:cNvCxnSpPr>
            <a:stCxn id="9" idx="2"/>
          </p:cNvCxnSpPr>
          <p:nvPr/>
        </p:nvCxnSpPr>
        <p:spPr>
          <a:xfrm>
            <a:off x="3604700" y="3372223"/>
            <a:ext cx="438342" cy="1037930"/>
          </a:xfrm>
          <a:prstGeom prst="line">
            <a:avLst/>
          </a:prstGeom>
          <a:noFill/>
          <a:ln w="22225" cap="flat" cmpd="sng" algn="ctr">
            <a:solidFill>
              <a:srgbClr val="FFFFFF"/>
            </a:solidFill>
            <a:prstDash val="solid"/>
            <a:tailEnd type="stealth" w="lg" len="lg"/>
          </a:ln>
          <a:effectLst/>
        </p:spPr>
      </p:cxnSp>
      <p:sp>
        <p:nvSpPr>
          <p:cNvPr id="11" name="Rectangle 10"/>
          <p:cNvSpPr/>
          <p:nvPr/>
        </p:nvSpPr>
        <p:spPr>
          <a:xfrm>
            <a:off x="3774308" y="2168015"/>
            <a:ext cx="2212258" cy="461665"/>
          </a:xfrm>
          <a:prstGeom prst="rect">
            <a:avLst/>
          </a:prstGeom>
          <a:solidFill>
            <a:srgbClr val="008FCC">
              <a:alpha val="5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SAP Business Suite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ERP </a:t>
            </a:r>
            <a:r>
              <a:rPr kumimoji="0" lang="ko-KR" altLang="en-US"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너머로 확장</a:t>
            </a:r>
            <a:endParaRPr kumimoji="0" lang="ko-KR" altLang="en-US" sz="1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algun Gothic"/>
              <a:cs typeface="Calibri"/>
            </a:endParaRPr>
          </a:p>
        </p:txBody>
      </p:sp>
      <p:cxnSp>
        <p:nvCxnSpPr>
          <p:cNvPr id="12" name="Straight Connector 11"/>
          <p:cNvCxnSpPr>
            <a:stCxn id="11" idx="2"/>
          </p:cNvCxnSpPr>
          <p:nvPr/>
        </p:nvCxnSpPr>
        <p:spPr>
          <a:xfrm>
            <a:off x="4880437" y="2629680"/>
            <a:ext cx="464212" cy="605971"/>
          </a:xfrm>
          <a:prstGeom prst="line">
            <a:avLst/>
          </a:prstGeom>
          <a:noFill/>
          <a:ln w="22225" cap="flat" cmpd="sng" algn="ctr">
            <a:solidFill>
              <a:srgbClr val="FFFFFF"/>
            </a:solidFill>
            <a:prstDash val="solid"/>
            <a:tailEnd type="stealth" w="lg" len="lg"/>
          </a:ln>
          <a:effectLst/>
        </p:spPr>
      </p:cxnSp>
      <p:sp>
        <p:nvSpPr>
          <p:cNvPr id="13" name="Rectangle 12"/>
          <p:cNvSpPr/>
          <p:nvPr/>
        </p:nvSpPr>
        <p:spPr>
          <a:xfrm>
            <a:off x="4957039" y="1603891"/>
            <a:ext cx="1501474" cy="276999"/>
          </a:xfrm>
          <a:prstGeom prst="rect">
            <a:avLst/>
          </a:prstGeom>
          <a:solidFill>
            <a:srgbClr val="008FCC">
              <a:alpha val="5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o-KR" altLang="en-US"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엔터프라이즈 </a:t>
            </a:r>
            <a:r>
              <a:rPr kumimoji="0" lang="en-US" altLang="ko-KR"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SOA</a:t>
            </a:r>
            <a:endParaRPr kumimoji="0" lang="ko-KR" altLang="en-US" sz="1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algun Gothic"/>
              <a:cs typeface="Calibri"/>
            </a:endParaRPr>
          </a:p>
        </p:txBody>
      </p:sp>
      <p:cxnSp>
        <p:nvCxnSpPr>
          <p:cNvPr id="14" name="Straight Connector 13"/>
          <p:cNvCxnSpPr>
            <a:stCxn id="13" idx="2"/>
          </p:cNvCxnSpPr>
          <p:nvPr/>
        </p:nvCxnSpPr>
        <p:spPr>
          <a:xfrm>
            <a:off x="5707776" y="1880890"/>
            <a:ext cx="1261002" cy="376007"/>
          </a:xfrm>
          <a:prstGeom prst="line">
            <a:avLst/>
          </a:prstGeom>
          <a:noFill/>
          <a:ln w="22225" cap="flat" cmpd="sng" algn="ctr">
            <a:solidFill>
              <a:srgbClr val="FFFFFF"/>
            </a:solidFill>
            <a:prstDash val="solid"/>
            <a:tailEnd type="stealth" w="lg" len="lg"/>
          </a:ln>
          <a:effectLst/>
        </p:spPr>
      </p:cxnSp>
      <p:sp>
        <p:nvSpPr>
          <p:cNvPr id="15" name="Rectangle 14"/>
          <p:cNvSpPr/>
          <p:nvPr/>
        </p:nvSpPr>
        <p:spPr>
          <a:xfrm>
            <a:off x="6532255" y="674743"/>
            <a:ext cx="1474838" cy="276999"/>
          </a:xfrm>
          <a:prstGeom prst="rect">
            <a:avLst/>
          </a:prstGeom>
          <a:solidFill>
            <a:srgbClr val="008FCC">
              <a:alpha val="5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Sybase </a:t>
            </a:r>
            <a:r>
              <a:rPr kumimoji="0" lang="ko-KR" altLang="en-US"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인수</a:t>
            </a:r>
            <a:endParaRPr kumimoji="0" lang="ko-KR" altLang="en-US" sz="1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algun Gothic"/>
              <a:cs typeface="Calibri"/>
            </a:endParaRPr>
          </a:p>
        </p:txBody>
      </p:sp>
      <p:cxnSp>
        <p:nvCxnSpPr>
          <p:cNvPr id="16" name="Straight Connector 15"/>
          <p:cNvCxnSpPr>
            <a:stCxn id="15" idx="2"/>
          </p:cNvCxnSpPr>
          <p:nvPr/>
        </p:nvCxnSpPr>
        <p:spPr>
          <a:xfrm>
            <a:off x="7269674" y="951742"/>
            <a:ext cx="827930" cy="326401"/>
          </a:xfrm>
          <a:prstGeom prst="line">
            <a:avLst/>
          </a:prstGeom>
          <a:noFill/>
          <a:ln w="22225" cap="flat" cmpd="sng" algn="ctr">
            <a:solidFill>
              <a:srgbClr val="FFFFFF"/>
            </a:solidFill>
            <a:prstDash val="solid"/>
            <a:tailEnd type="stealth" w="lg" len="lg"/>
          </a:ln>
          <a:effectLst/>
        </p:spPr>
      </p:cxnSp>
      <p:sp>
        <p:nvSpPr>
          <p:cNvPr id="17" name="Rectangle 16"/>
          <p:cNvSpPr/>
          <p:nvPr/>
        </p:nvSpPr>
        <p:spPr>
          <a:xfrm>
            <a:off x="5721099" y="1095072"/>
            <a:ext cx="1887793" cy="276999"/>
          </a:xfrm>
          <a:prstGeom prst="rect">
            <a:avLst/>
          </a:prstGeom>
          <a:solidFill>
            <a:srgbClr val="008FCC">
              <a:alpha val="5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BusinessObjects </a:t>
            </a:r>
            <a:r>
              <a:rPr kumimoji="0" lang="ko-KR" altLang="en-US"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인수</a:t>
            </a:r>
            <a:endParaRPr kumimoji="0" lang="ko-KR" altLang="en-US" sz="1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algun Gothic"/>
              <a:cs typeface="Calibri"/>
            </a:endParaRPr>
          </a:p>
        </p:txBody>
      </p:sp>
      <p:cxnSp>
        <p:nvCxnSpPr>
          <p:cNvPr id="18" name="Straight Connector 17"/>
          <p:cNvCxnSpPr>
            <a:stCxn id="17" idx="2"/>
          </p:cNvCxnSpPr>
          <p:nvPr/>
        </p:nvCxnSpPr>
        <p:spPr>
          <a:xfrm>
            <a:off x="6664996" y="1372071"/>
            <a:ext cx="799088" cy="332116"/>
          </a:xfrm>
          <a:prstGeom prst="line">
            <a:avLst/>
          </a:prstGeom>
          <a:noFill/>
          <a:ln w="22225" cap="flat" cmpd="sng" algn="ctr">
            <a:solidFill>
              <a:srgbClr val="FFFFFF"/>
            </a:solidFill>
            <a:prstDash val="solid"/>
            <a:tailEnd type="stealth" w="lg" len="lg"/>
          </a:ln>
          <a:effectLst/>
        </p:spPr>
      </p:cxnSp>
      <p:sp>
        <p:nvSpPr>
          <p:cNvPr id="19" name="Rectangle 18"/>
          <p:cNvSpPr/>
          <p:nvPr/>
        </p:nvSpPr>
        <p:spPr>
          <a:xfrm>
            <a:off x="7091415" y="157312"/>
            <a:ext cx="1238865" cy="276999"/>
          </a:xfrm>
          <a:prstGeom prst="rect">
            <a:avLst/>
          </a:prstGeom>
          <a:solidFill>
            <a:srgbClr val="008FCC">
              <a:alpha val="5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SAP HANA</a:t>
            </a:r>
            <a:endParaRPr kumimoji="0" lang="ko-KR" altLang="en-US" sz="1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algun Gothic"/>
              <a:cs typeface="Calibri"/>
            </a:endParaRPr>
          </a:p>
        </p:txBody>
      </p:sp>
      <p:cxnSp>
        <p:nvCxnSpPr>
          <p:cNvPr id="20" name="Straight Connector 19"/>
          <p:cNvCxnSpPr>
            <a:stCxn id="19" idx="2"/>
          </p:cNvCxnSpPr>
          <p:nvPr/>
        </p:nvCxnSpPr>
        <p:spPr>
          <a:xfrm>
            <a:off x="7710848" y="434311"/>
            <a:ext cx="609598" cy="401433"/>
          </a:xfrm>
          <a:prstGeom prst="line">
            <a:avLst/>
          </a:prstGeom>
          <a:noFill/>
          <a:ln w="22225" cap="flat" cmpd="sng" algn="ctr">
            <a:solidFill>
              <a:srgbClr val="FFFFFF"/>
            </a:solidFill>
            <a:prstDash val="solid"/>
            <a:tailEnd type="stealth" w="lg" len="lg"/>
          </a:ln>
          <a:effectLst/>
        </p:spPr>
      </p:cxnSp>
      <p:sp>
        <p:nvSpPr>
          <p:cNvPr id="21" name="Rectangle 20"/>
          <p:cNvSpPr/>
          <p:nvPr/>
        </p:nvSpPr>
        <p:spPr>
          <a:xfrm>
            <a:off x="7220857" y="1945250"/>
            <a:ext cx="1849404" cy="2308324"/>
          </a:xfrm>
          <a:prstGeom prst="rect">
            <a:avLst/>
          </a:prstGeom>
          <a:solidFill>
            <a:srgbClr val="008FCC">
              <a:alpha val="5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2012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Successfactors </a:t>
            </a:r>
            <a:r>
              <a:rPr kumimoji="0" lang="ko-KR" altLang="en-US"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인수</a:t>
            </a:r>
            <a:endParaRPr kumimoji="0" lang="en-US" altLang="ko-KR"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err="1"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Ariba</a:t>
            </a:r>
            <a:r>
              <a:rPr kumimoji="0" lang="en-US" altLang="ko-KR"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 </a:t>
            </a:r>
            <a:r>
              <a:rPr kumimoji="0" lang="ko-KR" altLang="en-US"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인수</a:t>
            </a:r>
            <a:endParaRPr kumimoji="0" lang="en-US" altLang="ko-KR"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ko-KR" sz="1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algun Gothic"/>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2013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err="1"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hybris</a:t>
            </a:r>
            <a:r>
              <a:rPr kumimoji="0" lang="en-US" altLang="ko-KR"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 </a:t>
            </a:r>
            <a:r>
              <a:rPr kumimoji="0" lang="ko-KR" altLang="en-US"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인수</a:t>
            </a:r>
            <a:endParaRPr kumimoji="0" lang="en-US" altLang="ko-KR" sz="1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altLang="ko-KR" sz="1200" b="1" kern="0" dirty="0" smtClean="0">
              <a:solidFill>
                <a:schemeClr val="bg1"/>
              </a:solidFill>
              <a:effectLst>
                <a:outerShdw blurRad="38100" dist="38100" dir="2700000" algn="tl">
                  <a:srgbClr val="000000">
                    <a:alpha val="43137"/>
                  </a:srgbClr>
                </a:outerShdw>
              </a:effectLst>
              <a:latin typeface="Calibri"/>
              <a:ea typeface="Malgun Gothic"/>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ko-KR" sz="1200" b="1" kern="0" dirty="0" smtClean="0">
                <a:solidFill>
                  <a:schemeClr val="bg1"/>
                </a:solidFill>
                <a:effectLst>
                  <a:outerShdw blurRad="38100" dist="38100" dir="2700000" algn="tl">
                    <a:srgbClr val="000000">
                      <a:alpha val="43137"/>
                    </a:srgbClr>
                  </a:outerShdw>
                </a:effectLst>
                <a:latin typeface="Calibri"/>
                <a:ea typeface="Malgun Gothic"/>
                <a:cs typeface="Calibri"/>
              </a:rPr>
              <a:t>2014</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ko-KR" sz="1200" b="1" kern="0" dirty="0" smtClean="0">
                <a:solidFill>
                  <a:schemeClr val="bg1"/>
                </a:solidFill>
                <a:effectLst>
                  <a:outerShdw blurRad="38100" dist="38100" dir="2700000" algn="tl">
                    <a:srgbClr val="000000">
                      <a:alpha val="43137"/>
                    </a:srgbClr>
                  </a:outerShdw>
                </a:effectLst>
                <a:latin typeface="Calibri"/>
                <a:ea typeface="Malgun Gothic"/>
                <a:cs typeface="Calibri"/>
              </a:rPr>
              <a:t>Concur </a:t>
            </a:r>
            <a:r>
              <a:rPr lang="ko-KR" altLang="en-US" sz="1200" b="1" kern="0" dirty="0" smtClean="0">
                <a:solidFill>
                  <a:schemeClr val="bg1"/>
                </a:solidFill>
                <a:effectLst>
                  <a:outerShdw blurRad="38100" dist="38100" dir="2700000" algn="tl">
                    <a:srgbClr val="000000">
                      <a:alpha val="43137"/>
                    </a:srgbClr>
                  </a:outerShdw>
                </a:effectLst>
                <a:latin typeface="Calibri"/>
                <a:ea typeface="Malgun Gothic"/>
                <a:cs typeface="Calibri"/>
              </a:rPr>
              <a:t>인수</a:t>
            </a:r>
            <a:endParaRPr lang="en-US" altLang="ko-KR" sz="1200" b="1" kern="0" dirty="0" smtClean="0">
              <a:solidFill>
                <a:schemeClr val="bg1"/>
              </a:solidFill>
              <a:effectLst>
                <a:outerShdw blurRad="38100" dist="38100" dir="2700000" algn="tl">
                  <a:srgbClr val="000000">
                    <a:alpha val="43137"/>
                  </a:srgbClr>
                </a:outerShdw>
              </a:effectLst>
              <a:latin typeface="Calibri"/>
              <a:ea typeface="Malgun Gothic"/>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altLang="ko-KR" sz="1200" b="1" kern="0" dirty="0" smtClean="0">
              <a:solidFill>
                <a:schemeClr val="bg1"/>
              </a:solidFill>
              <a:effectLst>
                <a:outerShdw blurRad="38100" dist="38100" dir="2700000" algn="tl">
                  <a:srgbClr val="000000">
                    <a:alpha val="43137"/>
                  </a:srgbClr>
                </a:outerShdw>
              </a:effectLst>
              <a:latin typeface="Calibri"/>
              <a:ea typeface="Malgun Gothic"/>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lang="ko-KR" altLang="ko-KR" sz="1200" b="1" kern="0" dirty="0" smtClean="0">
                <a:solidFill>
                  <a:schemeClr val="bg1"/>
                </a:solidFill>
                <a:effectLst>
                  <a:outerShdw blurRad="38100" dist="38100" dir="2700000" algn="tl">
                    <a:srgbClr val="000000">
                      <a:alpha val="43137"/>
                    </a:srgbClr>
                  </a:outerShdw>
                </a:effectLst>
                <a:latin typeface="Calibri"/>
                <a:ea typeface="Malgun Gothic"/>
                <a:cs typeface="Calibri"/>
              </a:rPr>
              <a:t>2</a:t>
            </a:r>
            <a:r>
              <a:rPr lang="en-US" altLang="ko-KR" sz="1200" b="1" kern="0" dirty="0" smtClean="0">
                <a:solidFill>
                  <a:schemeClr val="bg1"/>
                </a:solidFill>
                <a:effectLst>
                  <a:outerShdw blurRad="38100" dist="38100" dir="2700000" algn="tl">
                    <a:srgbClr val="000000">
                      <a:alpha val="43137"/>
                    </a:srgbClr>
                  </a:outerShdw>
                </a:effectLst>
                <a:latin typeface="Calibri"/>
                <a:ea typeface="Malgun Gothic"/>
                <a:cs typeface="Calibri"/>
              </a:rPr>
              <a:t>015</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ko-KR" sz="1200" b="1" kern="0" dirty="0" smtClean="0">
                <a:solidFill>
                  <a:schemeClr val="bg1"/>
                </a:solidFill>
                <a:effectLst>
                  <a:outerShdw blurRad="38100" dist="38100" dir="2700000" algn="tl">
                    <a:srgbClr val="000000">
                      <a:alpha val="43137"/>
                    </a:srgbClr>
                  </a:outerShdw>
                </a:effectLst>
                <a:latin typeface="Calibri"/>
                <a:ea typeface="Malgun Gothic"/>
                <a:cs typeface="Calibri"/>
              </a:rPr>
              <a:t>S/4HANA</a:t>
            </a:r>
            <a:endParaRPr lang="en-US" altLang="ko-KR" sz="1200" b="1" kern="0" dirty="0">
              <a:solidFill>
                <a:schemeClr val="bg1"/>
              </a:solidFill>
              <a:effectLst>
                <a:outerShdw blurRad="38100" dist="38100" dir="2700000" algn="tl">
                  <a:srgbClr val="000000">
                    <a:alpha val="43137"/>
                  </a:srgbClr>
                </a:outerShdw>
              </a:effectLst>
              <a:latin typeface="Calibri"/>
              <a:ea typeface="Malgun Gothic"/>
              <a:cs typeface="Calibri"/>
            </a:endParaRPr>
          </a:p>
        </p:txBody>
      </p:sp>
      <p:cxnSp>
        <p:nvCxnSpPr>
          <p:cNvPr id="22" name="Straight Connector 21"/>
          <p:cNvCxnSpPr>
            <a:stCxn id="21" idx="0"/>
          </p:cNvCxnSpPr>
          <p:nvPr/>
        </p:nvCxnSpPr>
        <p:spPr>
          <a:xfrm flipV="1">
            <a:off x="8145559" y="498930"/>
            <a:ext cx="309012" cy="1446320"/>
          </a:xfrm>
          <a:prstGeom prst="line">
            <a:avLst/>
          </a:prstGeom>
          <a:noFill/>
          <a:ln w="22225" cap="flat" cmpd="sng" algn="ctr">
            <a:solidFill>
              <a:srgbClr val="FFFFFF"/>
            </a:solidFill>
            <a:prstDash val="solid"/>
            <a:tailEnd type="stealth" w="lg" len="lg"/>
          </a:ln>
          <a:effectLst/>
        </p:spPr>
      </p:cxnSp>
      <p:sp>
        <p:nvSpPr>
          <p:cNvPr id="23" name="Rectangle 22"/>
          <p:cNvSpPr>
            <a:spLocks/>
          </p:cNvSpPr>
          <p:nvPr/>
        </p:nvSpPr>
        <p:spPr>
          <a:xfrm>
            <a:off x="850883" y="155240"/>
            <a:ext cx="3945369" cy="1546417"/>
          </a:xfrm>
          <a:prstGeom prst="rect">
            <a:avLst/>
          </a:prstGeom>
          <a:solidFill>
            <a:srgbClr val="008FCC">
              <a:alpha val="50000"/>
            </a:srgbClr>
          </a:solidFill>
        </p:spPr>
        <p:txBody>
          <a:bodyPr wrap="square" lIns="180000" tIns="0" bIns="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Calibri"/>
                <a:ea typeface="Malgun Gothic"/>
                <a:cs typeface="Calibri"/>
              </a:rPr>
              <a:t>43 </a:t>
            </a:r>
            <a:r>
              <a:rPr lang="en-US" altLang="ko-KR" sz="2000" b="1" kern="0" dirty="0" smtClean="0">
                <a:solidFill>
                  <a:srgbClr val="FFFF00"/>
                </a:solidFill>
                <a:effectLst>
                  <a:outerShdw blurRad="38100" dist="38100" dir="2700000" algn="tl">
                    <a:srgbClr val="000000">
                      <a:alpha val="43137"/>
                    </a:srgbClr>
                  </a:outerShdw>
                </a:effectLst>
                <a:latin typeface="Calibri"/>
                <a:ea typeface="Malgun Gothic"/>
                <a:cs typeface="Calibri"/>
              </a:rPr>
              <a:t>Years of SAP Innovation</a:t>
            </a:r>
          </a:p>
          <a:p>
            <a:pPr marL="285750" marR="0" lvl="0" indent="-285750" defTabSz="914400" eaLnBrk="1" fontAlgn="auto" latinLnBrk="0" hangingPunct="1">
              <a:lnSpc>
                <a:spcPct val="100000"/>
              </a:lnSpc>
              <a:spcBef>
                <a:spcPts val="1200"/>
              </a:spcBef>
              <a:spcAft>
                <a:spcPts val="0"/>
              </a:spcAft>
              <a:buClrTx/>
              <a:buSzTx/>
              <a:buFont typeface="Wingdings" pitchFamily="2" charset="2"/>
              <a:buChar char="§"/>
              <a:tabLst/>
              <a:defRPr/>
            </a:pPr>
            <a:r>
              <a:rPr lang="ko-KR" altLang="ko-KR" sz="1400" b="1" kern="0" dirty="0" smtClean="0">
                <a:solidFill>
                  <a:schemeClr val="bg1"/>
                </a:solidFill>
                <a:effectLst>
                  <a:outerShdw blurRad="38100" dist="38100" dir="2700000" algn="tl">
                    <a:srgbClr val="000000">
                      <a:alpha val="43137"/>
                    </a:srgbClr>
                  </a:outerShdw>
                </a:effectLst>
                <a:latin typeface="Calibri"/>
                <a:ea typeface="Malgun Gothic"/>
                <a:cs typeface="Calibri"/>
              </a:rPr>
              <a:t>1</a:t>
            </a:r>
            <a:r>
              <a:rPr lang="en-US" altLang="ko-KR" sz="1400" b="1" kern="0" dirty="0" smtClean="0">
                <a:solidFill>
                  <a:schemeClr val="bg1"/>
                </a:solidFill>
                <a:effectLst>
                  <a:outerShdw blurRad="38100" dist="38100" dir="2700000" algn="tl">
                    <a:srgbClr val="000000">
                      <a:alpha val="43137"/>
                    </a:srgbClr>
                  </a:outerShdw>
                </a:effectLst>
                <a:latin typeface="Calibri"/>
                <a:ea typeface="Malgun Gothic"/>
                <a:cs typeface="Calibri"/>
              </a:rPr>
              <a:t>0</a:t>
            </a:r>
            <a:r>
              <a:rPr kumimoji="0" lang="ko-KR" altLang="en-US" sz="14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년</a:t>
            </a:r>
            <a:r>
              <a:rPr kumimoji="0" lang="ko-KR" altLang="en-US" sz="1400" b="1"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 연속</a:t>
            </a:r>
            <a:r>
              <a:rPr kumimoji="0" lang="ko-KR" altLang="en-US" sz="14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 세계 </a:t>
            </a:r>
            <a:r>
              <a:rPr kumimoji="0" lang="en-US" altLang="ko-KR" sz="14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100</a:t>
            </a:r>
            <a:r>
              <a:rPr kumimoji="0" lang="ko-KR" altLang="en-US" sz="14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대 지속가능기업 선정</a:t>
            </a:r>
            <a:endParaRPr kumimoji="0" lang="en-US" altLang="ko-KR" sz="14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endParaRPr>
          </a:p>
          <a:p>
            <a:pPr marL="285750" marR="0" lvl="0" indent="-285750" defTabSz="914400" eaLnBrk="1" fontAlgn="auto" latinLnBrk="0" hangingPunct="1">
              <a:lnSpc>
                <a:spcPct val="100000"/>
              </a:lnSpc>
              <a:spcBef>
                <a:spcPts val="300"/>
              </a:spcBef>
              <a:spcAft>
                <a:spcPts val="0"/>
              </a:spcAft>
              <a:buClrTx/>
              <a:buSzTx/>
              <a:buFont typeface="Wingdings" pitchFamily="2" charset="2"/>
              <a:buChar char="§"/>
              <a:tabLst/>
              <a:defRPr/>
            </a:pPr>
            <a:r>
              <a:rPr lang="ko-KR" altLang="en-US" sz="1400" b="1" kern="0" dirty="0" smtClean="0">
                <a:solidFill>
                  <a:schemeClr val="bg1"/>
                </a:solidFill>
                <a:effectLst>
                  <a:outerShdw blurRad="38100" dist="38100" dir="2700000" algn="tl">
                    <a:srgbClr val="000000">
                      <a:alpha val="43137"/>
                    </a:srgbClr>
                  </a:outerShdw>
                </a:effectLst>
                <a:latin typeface="Calibri"/>
                <a:ea typeface="Malgun Gothic"/>
                <a:cs typeface="Calibri"/>
              </a:rPr>
              <a:t>독일 최대 시가총액 </a:t>
            </a:r>
            <a:r>
              <a:rPr lang="en-US" altLang="ko-KR" sz="1400" b="1" kern="0" dirty="0" smtClean="0">
                <a:solidFill>
                  <a:schemeClr val="bg1"/>
                </a:solidFill>
                <a:effectLst>
                  <a:outerShdw blurRad="38100" dist="38100" dir="2700000" algn="tl">
                    <a:srgbClr val="000000">
                      <a:alpha val="43137"/>
                    </a:srgbClr>
                  </a:outerShdw>
                </a:effectLst>
                <a:latin typeface="Calibri"/>
                <a:ea typeface="Malgun Gothic"/>
                <a:cs typeface="Calibri"/>
              </a:rPr>
              <a:t>(100B)</a:t>
            </a:r>
            <a:r>
              <a:rPr lang="ko-KR" altLang="en-US" sz="1400" b="1" kern="0" dirty="0" smtClean="0">
                <a:solidFill>
                  <a:schemeClr val="bg1"/>
                </a:solidFill>
                <a:effectLst>
                  <a:outerShdw blurRad="38100" dist="38100" dir="2700000" algn="tl">
                    <a:srgbClr val="000000">
                      <a:alpha val="43137"/>
                    </a:srgbClr>
                  </a:outerShdw>
                </a:effectLst>
                <a:latin typeface="Calibri"/>
                <a:ea typeface="Malgun Gothic"/>
                <a:cs typeface="Calibri"/>
              </a:rPr>
              <a:t> 기업</a:t>
            </a:r>
            <a:endParaRPr lang="en-US" altLang="ko-KR" sz="1400" b="1" kern="0" dirty="0" smtClean="0">
              <a:solidFill>
                <a:schemeClr val="bg1"/>
              </a:solidFill>
              <a:effectLst>
                <a:outerShdw blurRad="38100" dist="38100" dir="2700000" algn="tl">
                  <a:srgbClr val="000000">
                    <a:alpha val="43137"/>
                  </a:srgbClr>
                </a:outerShdw>
              </a:effectLst>
              <a:latin typeface="Calibri"/>
              <a:ea typeface="Malgun Gothic"/>
              <a:cs typeface="Calibri"/>
            </a:endParaRPr>
          </a:p>
          <a:p>
            <a:pPr marL="285750" marR="0" lvl="0" indent="-285750" defTabSz="914400" eaLnBrk="1" fontAlgn="auto" latinLnBrk="0" hangingPunct="1">
              <a:lnSpc>
                <a:spcPct val="100000"/>
              </a:lnSpc>
              <a:spcBef>
                <a:spcPts val="300"/>
              </a:spcBef>
              <a:spcAft>
                <a:spcPts val="0"/>
              </a:spcAft>
              <a:buClrTx/>
              <a:buSzTx/>
              <a:buFont typeface="Wingdings" pitchFamily="2" charset="2"/>
              <a:buChar char="§"/>
              <a:tabLst/>
              <a:defRPr/>
            </a:pPr>
            <a:r>
              <a:rPr kumimoji="0" lang="ko-KR" altLang="en-US" sz="14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a:ea typeface="Malgun Gothic"/>
                <a:cs typeface="Calibri"/>
              </a:rPr>
              <a:t>세계 브랜드가치 </a:t>
            </a:r>
            <a:r>
              <a:rPr lang="en-US" altLang="ko-KR" sz="1400" b="1" kern="0" dirty="0" smtClean="0">
                <a:solidFill>
                  <a:schemeClr val="bg1"/>
                </a:solidFill>
                <a:effectLst>
                  <a:outerShdw blurRad="38100" dist="38100" dir="2700000" algn="tl">
                    <a:srgbClr val="000000">
                      <a:alpha val="43137"/>
                    </a:srgbClr>
                  </a:outerShdw>
                </a:effectLst>
                <a:latin typeface="Calibri"/>
                <a:ea typeface="Malgun Gothic"/>
                <a:cs typeface="Calibri"/>
              </a:rPr>
              <a:t>19</a:t>
            </a:r>
            <a:r>
              <a:rPr lang="ko-KR" altLang="en-US" sz="1400" b="1" kern="0" dirty="0" smtClean="0">
                <a:solidFill>
                  <a:schemeClr val="bg1"/>
                </a:solidFill>
                <a:effectLst>
                  <a:outerShdw blurRad="38100" dist="38100" dir="2700000" algn="tl">
                    <a:srgbClr val="000000">
                      <a:alpha val="43137"/>
                    </a:srgbClr>
                  </a:outerShdw>
                </a:effectLst>
                <a:latin typeface="Calibri"/>
                <a:ea typeface="Malgun Gothic"/>
                <a:cs typeface="Calibri"/>
              </a:rPr>
              <a:t>위 기업</a:t>
            </a:r>
            <a:endParaRPr lang="en-US" altLang="ko-KR" sz="1400" b="1" kern="0" dirty="0" smtClean="0">
              <a:solidFill>
                <a:schemeClr val="bg1"/>
              </a:solidFill>
              <a:effectLst>
                <a:outerShdw blurRad="38100" dist="38100" dir="2700000" algn="tl">
                  <a:srgbClr val="000000">
                    <a:alpha val="43137"/>
                  </a:srgbClr>
                </a:outerShdw>
              </a:effectLst>
              <a:latin typeface="Calibri"/>
              <a:ea typeface="Malgun Gothic"/>
              <a:cs typeface="Calibri"/>
            </a:endParaRPr>
          </a:p>
          <a:p>
            <a:pPr marL="285750" marR="0" lvl="0" indent="-285750" defTabSz="914400" eaLnBrk="1" fontAlgn="auto" latinLnBrk="0" hangingPunct="1">
              <a:lnSpc>
                <a:spcPct val="100000"/>
              </a:lnSpc>
              <a:spcBef>
                <a:spcPts val="300"/>
              </a:spcBef>
              <a:spcAft>
                <a:spcPts val="0"/>
              </a:spcAft>
              <a:buClrTx/>
              <a:buSzTx/>
              <a:buFont typeface="Wingdings" pitchFamily="2" charset="2"/>
              <a:buChar char="§"/>
              <a:tabLst/>
              <a:defRPr/>
            </a:pPr>
            <a:r>
              <a:rPr lang="ko-KR" altLang="en-US" sz="1400" b="1" kern="0" dirty="0" smtClean="0">
                <a:solidFill>
                  <a:schemeClr val="bg1"/>
                </a:solidFill>
                <a:effectLst>
                  <a:outerShdw blurRad="38100" dist="38100" dir="2700000" algn="tl">
                    <a:srgbClr val="000000">
                      <a:alpha val="43137"/>
                    </a:srgbClr>
                  </a:outerShdw>
                </a:effectLst>
                <a:latin typeface="Calibri"/>
                <a:ea typeface="Malgun Gothic"/>
                <a:cs typeface="Calibri"/>
              </a:rPr>
              <a:t>글로벌 </a:t>
            </a:r>
            <a:r>
              <a:rPr lang="en-US" altLang="ko-KR" sz="1400" b="1" kern="0" dirty="0" smtClean="0">
                <a:solidFill>
                  <a:schemeClr val="bg1"/>
                </a:solidFill>
                <a:effectLst>
                  <a:outerShdw blurRad="38100" dist="38100" dir="2700000" algn="tl">
                    <a:srgbClr val="000000">
                      <a:alpha val="43137"/>
                    </a:srgbClr>
                  </a:outerShdw>
                </a:effectLst>
                <a:latin typeface="Calibri"/>
                <a:ea typeface="Malgun Gothic"/>
                <a:cs typeface="Calibri"/>
              </a:rPr>
              <a:t>Fortune 500 </a:t>
            </a:r>
            <a:r>
              <a:rPr lang="ko-KR" altLang="en-US" sz="1400" b="1" kern="0" dirty="0" smtClean="0">
                <a:solidFill>
                  <a:schemeClr val="bg1"/>
                </a:solidFill>
                <a:effectLst>
                  <a:outerShdw blurRad="38100" dist="38100" dir="2700000" algn="tl">
                    <a:srgbClr val="000000">
                      <a:alpha val="43137"/>
                    </a:srgbClr>
                  </a:outerShdw>
                </a:effectLst>
                <a:latin typeface="Calibri"/>
                <a:ea typeface="Malgun Gothic"/>
                <a:cs typeface="Calibri"/>
              </a:rPr>
              <a:t>기업의 </a:t>
            </a:r>
            <a:r>
              <a:rPr lang="en-US" altLang="ko-KR" sz="1400" b="1" kern="0" dirty="0" smtClean="0">
                <a:solidFill>
                  <a:schemeClr val="bg1"/>
                </a:solidFill>
                <a:effectLst>
                  <a:outerShdw blurRad="38100" dist="38100" dir="2700000" algn="tl">
                    <a:srgbClr val="000000">
                      <a:alpha val="43137"/>
                    </a:srgbClr>
                  </a:outerShdw>
                </a:effectLst>
                <a:latin typeface="Calibri"/>
                <a:ea typeface="Malgun Gothic"/>
                <a:cs typeface="Calibri"/>
              </a:rPr>
              <a:t>86%</a:t>
            </a:r>
            <a:r>
              <a:rPr lang="ko-KR" altLang="en-US" sz="1400" b="1" kern="0" dirty="0" smtClean="0">
                <a:solidFill>
                  <a:schemeClr val="bg1"/>
                </a:solidFill>
                <a:effectLst>
                  <a:outerShdw blurRad="38100" dist="38100" dir="2700000" algn="tl">
                    <a:srgbClr val="000000">
                      <a:alpha val="43137"/>
                    </a:srgbClr>
                  </a:outerShdw>
                </a:effectLst>
                <a:latin typeface="Calibri"/>
                <a:ea typeface="Malgun Gothic"/>
                <a:cs typeface="Calibri"/>
              </a:rPr>
              <a:t>가 고객</a:t>
            </a:r>
            <a:endParaRPr kumimoji="0" lang="ko-KR" altLang="en-US" sz="14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algun Gothic"/>
              <a:cs typeface="Calibri"/>
            </a:endParaRPr>
          </a:p>
        </p:txBody>
      </p:sp>
      <p:sp>
        <p:nvSpPr>
          <p:cNvPr id="24" name="TextBox 23"/>
          <p:cNvSpPr txBox="1"/>
          <p:nvPr/>
        </p:nvSpPr>
        <p:spPr>
          <a:xfrm>
            <a:off x="148745" y="4856116"/>
            <a:ext cx="5472608" cy="253916"/>
          </a:xfrm>
          <a:prstGeom prst="rect">
            <a:avLst/>
          </a:prstGeom>
          <a:noFill/>
        </p:spPr>
        <p:txBody>
          <a:bodyPr wrap="square" rtlCol="0" anchor="b" anchorCtr="0">
            <a:spAutoFit/>
          </a:bodyPr>
          <a:lstStyle/>
          <a:p>
            <a:pPr algn="l" defTabSz="457200">
              <a:buNone/>
            </a:pPr>
            <a:r>
              <a:rPr lang="en-US" altLang="ko-KR" sz="1050" dirty="0" smtClean="0">
                <a:solidFill>
                  <a:srgbClr val="FFFFFF"/>
                </a:solidFill>
                <a:latin typeface="Calibri"/>
                <a:ea typeface="Malgun Gothic"/>
                <a:cs typeface="Calibri"/>
              </a:rPr>
              <a:t>Source</a:t>
            </a:r>
            <a:r>
              <a:rPr lang="ko-KR" sz="1050" b="0" i="0" dirty="0" smtClean="0">
                <a:solidFill>
                  <a:srgbClr val="FFFFFF"/>
                </a:solidFill>
                <a:latin typeface="Calibri"/>
                <a:ea typeface="Malgun Gothic"/>
                <a:cs typeface="Calibri"/>
              </a:rPr>
              <a:t>: </a:t>
            </a:r>
            <a:r>
              <a:rPr lang="ko-KR" altLang="en-US" sz="1050" dirty="0" smtClean="0">
                <a:solidFill>
                  <a:srgbClr val="FFFFFF"/>
                </a:solidFill>
                <a:latin typeface="Calibri"/>
                <a:ea typeface="Malgun Gothic"/>
                <a:cs typeface="Calibri"/>
              </a:rPr>
              <a:t>다보스 포럼 </a:t>
            </a:r>
            <a:r>
              <a:rPr lang="en-US" altLang="ko-KR" sz="1050" dirty="0" smtClean="0">
                <a:solidFill>
                  <a:srgbClr val="FFFFFF"/>
                </a:solidFill>
                <a:latin typeface="Calibri"/>
                <a:ea typeface="Malgun Gothic"/>
                <a:cs typeface="Calibri"/>
              </a:rPr>
              <a:t>(2013), </a:t>
            </a:r>
            <a:r>
              <a:rPr lang="ko-KR" altLang="en-US" sz="1050" dirty="0" err="1" smtClean="0">
                <a:solidFill>
                  <a:srgbClr val="FFFFFF"/>
                </a:solidFill>
                <a:latin typeface="Calibri"/>
                <a:ea typeface="Malgun Gothic"/>
                <a:cs typeface="Calibri"/>
              </a:rPr>
              <a:t>밀워드</a:t>
            </a:r>
            <a:r>
              <a:rPr lang="ko-KR" altLang="en-US" sz="1050" dirty="0" smtClean="0">
                <a:solidFill>
                  <a:srgbClr val="FFFFFF"/>
                </a:solidFill>
                <a:latin typeface="Calibri"/>
                <a:ea typeface="Malgun Gothic"/>
                <a:cs typeface="Calibri"/>
              </a:rPr>
              <a:t> 브라운 </a:t>
            </a:r>
            <a:r>
              <a:rPr lang="en-US" altLang="ko-KR" sz="1050" dirty="0" smtClean="0">
                <a:solidFill>
                  <a:srgbClr val="FFFFFF"/>
                </a:solidFill>
                <a:latin typeface="Calibri"/>
                <a:ea typeface="Malgun Gothic"/>
                <a:cs typeface="Calibri"/>
              </a:rPr>
              <a:t>(2013)</a:t>
            </a:r>
            <a:endParaRPr lang="ko-KR" sz="1050" b="1" i="1" dirty="0">
              <a:solidFill>
                <a:srgbClr val="FFFFFF"/>
              </a:solidFill>
              <a:latin typeface="Calibri"/>
              <a:ea typeface="Malgun Gothic"/>
              <a:cs typeface="Calibri"/>
            </a:endParaRPr>
          </a:p>
        </p:txBody>
      </p:sp>
    </p:spTree>
    <p:extLst>
      <p:ext uri="{BB962C8B-B14F-4D97-AF65-F5344CB8AC3E}">
        <p14:creationId xmlns:p14="http://schemas.microsoft.com/office/powerpoint/2010/main" val="24296229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72301_h_ergb_s_gl_edit.png"/>
          <p:cNvPicPr>
            <a:picLocks noChangeAspect="1"/>
          </p:cNvPicPr>
          <p:nvPr/>
        </p:nvPicPr>
        <p:blipFill rotWithShape="1">
          <a:blip r:embed="rId2" cstate="email">
            <a:extLst>
              <a:ext uri="{28A0092B-C50C-407E-A947-70E740481C1C}">
                <a14:useLocalDpi xmlns:a14="http://schemas.microsoft.com/office/drawing/2010/main"/>
              </a:ext>
            </a:extLst>
          </a:blip>
          <a:srcRect t="19366" b="5633"/>
          <a:stretch/>
        </p:blipFill>
        <p:spPr>
          <a:xfrm flipH="1">
            <a:off x="0" y="0"/>
            <a:ext cx="9144000" cy="5143500"/>
          </a:xfrm>
          <a:prstGeom prst="rect">
            <a:avLst/>
          </a:prstGeom>
        </p:spPr>
      </p:pic>
      <p:sp>
        <p:nvSpPr>
          <p:cNvPr id="4" name="Rectangle 3"/>
          <p:cNvSpPr/>
          <p:nvPr/>
        </p:nvSpPr>
        <p:spPr bwMode="gray">
          <a:xfrm>
            <a:off x="3807212" y="933025"/>
            <a:ext cx="1548128" cy="1218206"/>
          </a:xfrm>
          <a:prstGeom prst="rect">
            <a:avLst/>
          </a:prstGeom>
          <a:solidFill>
            <a:srgbClr val="262626">
              <a:alpha val="85000"/>
            </a:srgbClr>
          </a:solidFill>
          <a:ln w="6350" algn="ctr">
            <a:noFill/>
            <a:miter lim="800000"/>
            <a:headEnd/>
            <a:tailEnd/>
          </a:ln>
        </p:spPr>
        <p:txBody>
          <a:bodyPr vert="horz" wrap="square" lIns="0" tIns="91440" rIns="0" bIns="0" rtlCol="0" anchor="t" anchorCtr="0"/>
          <a:lstStyle/>
          <a:p>
            <a:pPr algn="ctr" fontAlgn="base">
              <a:spcAft>
                <a:spcPct val="0"/>
              </a:spcAft>
              <a:buClr>
                <a:srgbClr val="F0AB00"/>
              </a:buClr>
              <a:buSzPct val="80000"/>
            </a:pPr>
            <a:endParaRPr lang="en-US" sz="1200" dirty="0">
              <a:solidFill>
                <a:schemeClr val="bg1"/>
              </a:solidFill>
              <a:latin typeface="Calibri"/>
              <a:cs typeface="Calibri"/>
            </a:endParaRPr>
          </a:p>
        </p:txBody>
      </p:sp>
      <p:sp>
        <p:nvSpPr>
          <p:cNvPr id="5" name="Freeform 3"/>
          <p:cNvSpPr/>
          <p:nvPr/>
        </p:nvSpPr>
        <p:spPr>
          <a:xfrm>
            <a:off x="5904706" y="1050420"/>
            <a:ext cx="160821" cy="143620"/>
          </a:xfrm>
          <a:custGeom>
            <a:avLst/>
            <a:gdLst>
              <a:gd name="connsiteX0" fmla="*/ 130594 w 175729"/>
              <a:gd name="connsiteY0" fmla="*/ 46837 h 156934"/>
              <a:gd name="connsiteX1" fmla="*/ 101892 w 175729"/>
              <a:gd name="connsiteY1" fmla="*/ 57493 h 156934"/>
              <a:gd name="connsiteX2" fmla="*/ 62331 w 175729"/>
              <a:gd name="connsiteY2" fmla="*/ 94386 h 156934"/>
              <a:gd name="connsiteX3" fmla="*/ 42405 w 175729"/>
              <a:gd name="connsiteY3" fmla="*/ 156934 h 156934"/>
              <a:gd name="connsiteX4" fmla="*/ 20790 w 175729"/>
              <a:gd name="connsiteY4" fmla="*/ 156641 h 156934"/>
              <a:gd name="connsiteX5" fmla="*/ 12992 w 175729"/>
              <a:gd name="connsiteY5" fmla="*/ 156692 h 156934"/>
              <a:gd name="connsiteX6" fmla="*/ 12992 w 175729"/>
              <a:gd name="connsiteY6" fmla="*/ 72275 h 156934"/>
              <a:gd name="connsiteX7" fmla="*/ 0 w 175729"/>
              <a:gd name="connsiteY7" fmla="*/ 7302 h 156934"/>
              <a:gd name="connsiteX8" fmla="*/ 52311 w 175729"/>
              <a:gd name="connsiteY8" fmla="*/ 0 h 156934"/>
              <a:gd name="connsiteX9" fmla="*/ 92811 w 175729"/>
              <a:gd name="connsiteY9" fmla="*/ 8661 h 156934"/>
              <a:gd name="connsiteX10" fmla="*/ 146481 w 175729"/>
              <a:gd name="connsiteY10" fmla="*/ 24815 h 156934"/>
              <a:gd name="connsiteX11" fmla="*/ 175729 w 175729"/>
              <a:gd name="connsiteY11" fmla="*/ 36385 h 156934"/>
              <a:gd name="connsiteX12" fmla="*/ 130594 w 175729"/>
              <a:gd name="connsiteY12" fmla="*/ 46837 h 15693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175729" h="156934">
                <a:moveTo>
                  <a:pt x="130594" y="46837"/>
                </a:moveTo>
                <a:cubicBezTo>
                  <a:pt x="127292" y="47764"/>
                  <a:pt x="114973" y="50927"/>
                  <a:pt x="101892" y="57493"/>
                </a:cubicBezTo>
                <a:cubicBezTo>
                  <a:pt x="88849" y="64071"/>
                  <a:pt x="72453" y="79210"/>
                  <a:pt x="62331" y="94386"/>
                </a:cubicBezTo>
                <a:cubicBezTo>
                  <a:pt x="45059" y="120307"/>
                  <a:pt x="42176" y="143484"/>
                  <a:pt x="42405" y="156934"/>
                </a:cubicBezTo>
                <a:cubicBezTo>
                  <a:pt x="35204" y="156756"/>
                  <a:pt x="28054" y="156641"/>
                  <a:pt x="20790" y="156641"/>
                </a:cubicBezTo>
                <a:cubicBezTo>
                  <a:pt x="18161" y="156641"/>
                  <a:pt x="15595" y="156641"/>
                  <a:pt x="12992" y="156692"/>
                </a:cubicBezTo>
                <a:lnTo>
                  <a:pt x="12992" y="72275"/>
                </a:lnTo>
                <a:cubicBezTo>
                  <a:pt x="12992" y="65773"/>
                  <a:pt x="4394" y="23787"/>
                  <a:pt x="0" y="7302"/>
                </a:cubicBezTo>
                <a:cubicBezTo>
                  <a:pt x="17017" y="5194"/>
                  <a:pt x="34366" y="2845"/>
                  <a:pt x="52311" y="0"/>
                </a:cubicBezTo>
                <a:cubicBezTo>
                  <a:pt x="66751" y="2476"/>
                  <a:pt x="80492" y="5308"/>
                  <a:pt x="92811" y="8661"/>
                </a:cubicBezTo>
                <a:cubicBezTo>
                  <a:pt x="114020" y="14452"/>
                  <a:pt x="131711" y="19799"/>
                  <a:pt x="146481" y="24815"/>
                </a:cubicBezTo>
                <a:cubicBezTo>
                  <a:pt x="156121" y="28105"/>
                  <a:pt x="167208" y="32689"/>
                  <a:pt x="175729" y="36385"/>
                </a:cubicBezTo>
                <a:cubicBezTo>
                  <a:pt x="161925" y="40170"/>
                  <a:pt x="148171" y="41859"/>
                  <a:pt x="130594" y="46837"/>
                </a:cubicBezTo>
              </a:path>
            </a:pathLst>
          </a:custGeom>
          <a:solidFill>
            <a:srgbClr val="272E0E"/>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a:cs typeface="Calibri"/>
            </a:endParaRPr>
          </a:p>
        </p:txBody>
      </p:sp>
      <p:sp>
        <p:nvSpPr>
          <p:cNvPr id="13" name="Rectangle 12"/>
          <p:cNvSpPr/>
          <p:nvPr/>
        </p:nvSpPr>
        <p:spPr bwMode="gray">
          <a:xfrm>
            <a:off x="5399859" y="933025"/>
            <a:ext cx="1548128" cy="1218206"/>
          </a:xfrm>
          <a:prstGeom prst="rect">
            <a:avLst/>
          </a:prstGeom>
          <a:solidFill>
            <a:srgbClr val="262626">
              <a:alpha val="85000"/>
            </a:srgbClr>
          </a:solidFill>
          <a:ln w="6350" algn="ctr">
            <a:noFill/>
            <a:miter lim="800000"/>
            <a:headEnd/>
            <a:tailEnd/>
          </a:ln>
        </p:spPr>
        <p:txBody>
          <a:bodyPr vert="horz" wrap="square" lIns="0" tIns="0" rIns="0" bIns="182880" rtlCol="0" anchor="b" anchorCtr="0"/>
          <a:lstStyle/>
          <a:p>
            <a:pPr algn="ctr" fontAlgn="base">
              <a:spcAft>
                <a:spcPct val="0"/>
              </a:spcAft>
              <a:buClr>
                <a:srgbClr val="F0AB00"/>
              </a:buClr>
              <a:buSzPct val="80000"/>
            </a:pPr>
            <a:r>
              <a:rPr lang="en-US" sz="1200" dirty="0" smtClean="0">
                <a:solidFill>
                  <a:schemeClr val="bg1"/>
                </a:solidFill>
                <a:latin typeface="Calibri"/>
                <a:cs typeface="Calibri"/>
              </a:rPr>
              <a:t>Design Thinking</a:t>
            </a:r>
            <a:endParaRPr lang="en-US" sz="1200" dirty="0">
              <a:solidFill>
                <a:schemeClr val="bg1"/>
              </a:solidFill>
              <a:latin typeface="Calibri"/>
              <a:cs typeface="Calibri"/>
            </a:endParaRPr>
          </a:p>
        </p:txBody>
      </p:sp>
      <p:grpSp>
        <p:nvGrpSpPr>
          <p:cNvPr id="14" name="Group 13"/>
          <p:cNvGrpSpPr/>
          <p:nvPr/>
        </p:nvGrpSpPr>
        <p:grpSpPr>
          <a:xfrm>
            <a:off x="6040459" y="1119621"/>
            <a:ext cx="297880" cy="563134"/>
            <a:chOff x="9834820" y="1775110"/>
            <a:chExt cx="622160" cy="1424267"/>
          </a:xfrm>
        </p:grpSpPr>
        <p:sp>
          <p:nvSpPr>
            <p:cNvPr id="15" name="Freeform 14"/>
            <p:cNvSpPr/>
            <p:nvPr/>
          </p:nvSpPr>
          <p:spPr>
            <a:xfrm>
              <a:off x="9834820" y="1775110"/>
              <a:ext cx="622160" cy="1424267"/>
            </a:xfrm>
            <a:custGeom>
              <a:avLst/>
              <a:gdLst>
                <a:gd name="connsiteX0" fmla="*/ 607961 w 622160"/>
                <a:gd name="connsiteY0" fmla="*/ 508622 h 1424267"/>
                <a:gd name="connsiteX1" fmla="*/ 614311 w 622160"/>
                <a:gd name="connsiteY1" fmla="*/ 494906 h 1424267"/>
                <a:gd name="connsiteX2" fmla="*/ 619759 w 622160"/>
                <a:gd name="connsiteY2" fmla="*/ 466051 h 1424267"/>
                <a:gd name="connsiteX3" fmla="*/ 612368 w 622160"/>
                <a:gd name="connsiteY3" fmla="*/ 415823 h 1424267"/>
                <a:gd name="connsiteX4" fmla="*/ 619759 w 622160"/>
                <a:gd name="connsiteY4" fmla="*/ 365594 h 1424267"/>
                <a:gd name="connsiteX5" fmla="*/ 581418 w 622160"/>
                <a:gd name="connsiteY5" fmla="*/ 291058 h 1424267"/>
                <a:gd name="connsiteX6" fmla="*/ 619759 w 622160"/>
                <a:gd name="connsiteY6" fmla="*/ 189560 h 1424267"/>
                <a:gd name="connsiteX7" fmla="*/ 597509 w 622160"/>
                <a:gd name="connsiteY7" fmla="*/ 126745 h 1424267"/>
                <a:gd name="connsiteX8" fmla="*/ 539546 w 622160"/>
                <a:gd name="connsiteY8" fmla="*/ 67957 h 1424267"/>
                <a:gd name="connsiteX9" fmla="*/ 495604 w 622160"/>
                <a:gd name="connsiteY9" fmla="*/ 43294 h 1424267"/>
                <a:gd name="connsiteX10" fmla="*/ 495756 w 622160"/>
                <a:gd name="connsiteY10" fmla="*/ 43167 h 1424267"/>
                <a:gd name="connsiteX11" fmla="*/ 321424 w 622160"/>
                <a:gd name="connsiteY11" fmla="*/ 0 h 1424267"/>
                <a:gd name="connsiteX12" fmla="*/ 247179 w 622160"/>
                <a:gd name="connsiteY12" fmla="*/ 31063 h 1424267"/>
                <a:gd name="connsiteX13" fmla="*/ 212483 w 622160"/>
                <a:gd name="connsiteY13" fmla="*/ 55384 h 1424267"/>
                <a:gd name="connsiteX14" fmla="*/ 132168 w 622160"/>
                <a:gd name="connsiteY14" fmla="*/ 85725 h 1424267"/>
                <a:gd name="connsiteX15" fmla="*/ 49974 w 622160"/>
                <a:gd name="connsiteY15" fmla="*/ 94678 h 1424267"/>
                <a:gd name="connsiteX16" fmla="*/ 5117 w 622160"/>
                <a:gd name="connsiteY16" fmla="*/ 133667 h 1424267"/>
                <a:gd name="connsiteX17" fmla="*/ 736 w 622160"/>
                <a:gd name="connsiteY17" fmla="*/ 146570 h 1424267"/>
                <a:gd name="connsiteX18" fmla="*/ 0 w 622160"/>
                <a:gd name="connsiteY18" fmla="*/ 157695 h 1424267"/>
                <a:gd name="connsiteX19" fmla="*/ 469 w 622160"/>
                <a:gd name="connsiteY19" fmla="*/ 165277 h 1424267"/>
                <a:gd name="connsiteX20" fmla="*/ 375386 w 622160"/>
                <a:gd name="connsiteY20" fmla="*/ 210477 h 1424267"/>
                <a:gd name="connsiteX21" fmla="*/ 501218 w 622160"/>
                <a:gd name="connsiteY21" fmla="*/ 175628 h 1424267"/>
                <a:gd name="connsiteX22" fmla="*/ 502399 w 622160"/>
                <a:gd name="connsiteY22" fmla="*/ 181736 h 1424267"/>
                <a:gd name="connsiteX23" fmla="*/ 375386 w 622160"/>
                <a:gd name="connsiteY23" fmla="*/ 261911 h 1424267"/>
                <a:gd name="connsiteX24" fmla="*/ 331965 w 622160"/>
                <a:gd name="connsiteY24" fmla="*/ 271030 h 1424267"/>
                <a:gd name="connsiteX25" fmla="*/ 7200 w 622160"/>
                <a:gd name="connsiteY25" fmla="*/ 303822 h 1424267"/>
                <a:gd name="connsiteX26" fmla="*/ 0 w 622160"/>
                <a:gd name="connsiteY26" fmla="*/ 324459 h 1424267"/>
                <a:gd name="connsiteX27" fmla="*/ 456 w 622160"/>
                <a:gd name="connsiteY27" fmla="*/ 327812 h 1424267"/>
                <a:gd name="connsiteX28" fmla="*/ 0 w 622160"/>
                <a:gd name="connsiteY28" fmla="*/ 331165 h 1424267"/>
                <a:gd name="connsiteX29" fmla="*/ 7200 w 622160"/>
                <a:gd name="connsiteY29" fmla="*/ 351777 h 1424267"/>
                <a:gd name="connsiteX30" fmla="*/ 331990 w 622160"/>
                <a:gd name="connsiteY30" fmla="*/ 384556 h 1424267"/>
                <a:gd name="connsiteX31" fmla="*/ 375386 w 622160"/>
                <a:gd name="connsiteY31" fmla="*/ 393700 h 1424267"/>
                <a:gd name="connsiteX32" fmla="*/ 445376 w 622160"/>
                <a:gd name="connsiteY32" fmla="*/ 415823 h 1424267"/>
                <a:gd name="connsiteX33" fmla="*/ 375386 w 622160"/>
                <a:gd name="connsiteY33" fmla="*/ 437934 h 1424267"/>
                <a:gd name="connsiteX34" fmla="*/ 334936 w 622160"/>
                <a:gd name="connsiteY34" fmla="*/ 446620 h 1424267"/>
                <a:gd name="connsiteX35" fmla="*/ 6477 w 622160"/>
                <a:gd name="connsiteY35" fmla="*/ 480695 h 1424267"/>
                <a:gd name="connsiteX36" fmla="*/ 0 w 622160"/>
                <a:gd name="connsiteY36" fmla="*/ 500494 h 1424267"/>
                <a:gd name="connsiteX37" fmla="*/ 368 w 622160"/>
                <a:gd name="connsiteY37" fmla="*/ 503389 h 1424267"/>
                <a:gd name="connsiteX38" fmla="*/ 0 w 622160"/>
                <a:gd name="connsiteY38" fmla="*/ 506285 h 1424267"/>
                <a:gd name="connsiteX39" fmla="*/ 6477 w 622160"/>
                <a:gd name="connsiteY39" fmla="*/ 526110 h 1424267"/>
                <a:gd name="connsiteX40" fmla="*/ 158686 w 622160"/>
                <a:gd name="connsiteY40" fmla="*/ 575525 h 1424267"/>
                <a:gd name="connsiteX41" fmla="*/ 179933 w 622160"/>
                <a:gd name="connsiteY41" fmla="*/ 666457 h 1424267"/>
                <a:gd name="connsiteX42" fmla="*/ 180949 w 622160"/>
                <a:gd name="connsiteY42" fmla="*/ 727621 h 1424267"/>
                <a:gd name="connsiteX43" fmla="*/ 77838 w 622160"/>
                <a:gd name="connsiteY43" fmla="*/ 812965 h 1424267"/>
                <a:gd name="connsiteX44" fmla="*/ 78003 w 622160"/>
                <a:gd name="connsiteY44" fmla="*/ 815390 h 1424267"/>
                <a:gd name="connsiteX45" fmla="*/ 76911 w 622160"/>
                <a:gd name="connsiteY45" fmla="*/ 815390 h 1424267"/>
                <a:gd name="connsiteX46" fmla="*/ 76911 w 622160"/>
                <a:gd name="connsiteY46" fmla="*/ 1007783 h 1424267"/>
                <a:gd name="connsiteX47" fmla="*/ 77876 w 622160"/>
                <a:gd name="connsiteY47" fmla="*/ 1007783 h 1424267"/>
                <a:gd name="connsiteX48" fmla="*/ 77838 w 622160"/>
                <a:gd name="connsiteY48" fmla="*/ 1008621 h 1424267"/>
                <a:gd name="connsiteX49" fmla="*/ 143509 w 622160"/>
                <a:gd name="connsiteY49" fmla="*/ 1100785 h 1424267"/>
                <a:gd name="connsiteX50" fmla="*/ 143509 w 622160"/>
                <a:gd name="connsiteY50" fmla="*/ 1128763 h 1424267"/>
                <a:gd name="connsiteX51" fmla="*/ 156044 w 622160"/>
                <a:gd name="connsiteY51" fmla="*/ 1146365 h 1424267"/>
                <a:gd name="connsiteX52" fmla="*/ 156044 w 622160"/>
                <a:gd name="connsiteY52" fmla="*/ 1199057 h 1424267"/>
                <a:gd name="connsiteX53" fmla="*/ 155828 w 622160"/>
                <a:gd name="connsiteY53" fmla="*/ 1201559 h 1424267"/>
                <a:gd name="connsiteX54" fmla="*/ 169621 w 622160"/>
                <a:gd name="connsiteY54" fmla="*/ 1220761 h 1424267"/>
                <a:gd name="connsiteX55" fmla="*/ 155828 w 622160"/>
                <a:gd name="connsiteY55" fmla="*/ 1242212 h 1424267"/>
                <a:gd name="connsiteX56" fmla="*/ 168363 w 622160"/>
                <a:gd name="connsiteY56" fmla="*/ 1258392 h 1424267"/>
                <a:gd name="connsiteX57" fmla="*/ 155828 w 622160"/>
                <a:gd name="connsiteY57" fmla="*/ 1276438 h 1424267"/>
                <a:gd name="connsiteX58" fmla="*/ 170205 w 622160"/>
                <a:gd name="connsiteY58" fmla="*/ 1293736 h 1424267"/>
                <a:gd name="connsiteX59" fmla="*/ 167157 w 622160"/>
                <a:gd name="connsiteY59" fmla="*/ 1302016 h 1424267"/>
                <a:gd name="connsiteX60" fmla="*/ 183629 w 622160"/>
                <a:gd name="connsiteY60" fmla="*/ 1324686 h 1424267"/>
                <a:gd name="connsiteX61" fmla="*/ 196977 w 622160"/>
                <a:gd name="connsiteY61" fmla="*/ 1355534 h 1424267"/>
                <a:gd name="connsiteX62" fmla="*/ 212966 w 622160"/>
                <a:gd name="connsiteY62" fmla="*/ 1371041 h 1424267"/>
                <a:gd name="connsiteX63" fmla="*/ 290525 w 622160"/>
                <a:gd name="connsiteY63" fmla="*/ 1424267 h 1424267"/>
                <a:gd name="connsiteX64" fmla="*/ 370713 w 622160"/>
                <a:gd name="connsiteY64" fmla="*/ 1372234 h 1424267"/>
                <a:gd name="connsiteX65" fmla="*/ 390956 w 622160"/>
                <a:gd name="connsiteY65" fmla="*/ 1355534 h 1424267"/>
                <a:gd name="connsiteX66" fmla="*/ 404304 w 622160"/>
                <a:gd name="connsiteY66" fmla="*/ 1324686 h 1424267"/>
                <a:gd name="connsiteX67" fmla="*/ 420789 w 622160"/>
                <a:gd name="connsiteY67" fmla="*/ 1302016 h 1424267"/>
                <a:gd name="connsiteX68" fmla="*/ 411060 w 622160"/>
                <a:gd name="connsiteY68" fmla="*/ 1287411 h 1424267"/>
                <a:gd name="connsiteX69" fmla="*/ 432930 w 622160"/>
                <a:gd name="connsiteY69" fmla="*/ 1263916 h 1424267"/>
                <a:gd name="connsiteX70" fmla="*/ 420471 w 622160"/>
                <a:gd name="connsiteY70" fmla="*/ 1247673 h 1424267"/>
                <a:gd name="connsiteX71" fmla="*/ 432930 w 622160"/>
                <a:gd name="connsiteY71" fmla="*/ 1229690 h 1424267"/>
                <a:gd name="connsiteX72" fmla="*/ 419239 w 622160"/>
                <a:gd name="connsiteY72" fmla="*/ 1210462 h 1424267"/>
                <a:gd name="connsiteX73" fmla="*/ 432930 w 622160"/>
                <a:gd name="connsiteY73" fmla="*/ 1189011 h 1424267"/>
                <a:gd name="connsiteX74" fmla="*/ 433298 w 622160"/>
                <a:gd name="connsiteY74" fmla="*/ 1189011 h 1424267"/>
                <a:gd name="connsiteX75" fmla="*/ 433298 w 622160"/>
                <a:gd name="connsiteY75" fmla="*/ 1145476 h 1424267"/>
                <a:gd name="connsiteX76" fmla="*/ 444474 w 622160"/>
                <a:gd name="connsiteY76" fmla="*/ 1128661 h 1424267"/>
                <a:gd name="connsiteX77" fmla="*/ 444474 w 622160"/>
                <a:gd name="connsiteY77" fmla="*/ 1128407 h 1424267"/>
                <a:gd name="connsiteX78" fmla="*/ 444474 w 622160"/>
                <a:gd name="connsiteY78" fmla="*/ 1112291 h 1424267"/>
                <a:gd name="connsiteX79" fmla="*/ 528650 w 622160"/>
                <a:gd name="connsiteY79" fmla="*/ 1008621 h 1424267"/>
                <a:gd name="connsiteX80" fmla="*/ 528650 w 622160"/>
                <a:gd name="connsiteY80" fmla="*/ 812965 h 1424267"/>
                <a:gd name="connsiteX81" fmla="*/ 445706 w 622160"/>
                <a:gd name="connsiteY81" fmla="*/ 731951 h 1424267"/>
                <a:gd name="connsiteX82" fmla="*/ 503059 w 622160"/>
                <a:gd name="connsiteY82" fmla="*/ 681837 h 1424267"/>
                <a:gd name="connsiteX83" fmla="*/ 566013 w 622160"/>
                <a:gd name="connsiteY83" fmla="*/ 652881 h 1424267"/>
                <a:gd name="connsiteX84" fmla="*/ 622160 w 622160"/>
                <a:gd name="connsiteY84" fmla="*/ 579767 h 1424267"/>
                <a:gd name="connsiteX85" fmla="*/ 615098 w 622160"/>
                <a:gd name="connsiteY85" fmla="*/ 523836 h 1424267"/>
                <a:gd name="connsiteX86" fmla="*/ 607961 w 622160"/>
                <a:gd name="connsiteY86" fmla="*/ 508622 h 142426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Lst>
              <a:rect l="l" t="t" r="r" b="b"/>
              <a:pathLst>
                <a:path w="622160" h="1424267">
                  <a:moveTo>
                    <a:pt x="607961" y="508622"/>
                  </a:moveTo>
                  <a:cubicBezTo>
                    <a:pt x="607961" y="508622"/>
                    <a:pt x="611657" y="502272"/>
                    <a:pt x="614311" y="494906"/>
                  </a:cubicBezTo>
                  <a:cubicBezTo>
                    <a:pt x="617727" y="485469"/>
                    <a:pt x="619759" y="476834"/>
                    <a:pt x="619759" y="466051"/>
                  </a:cubicBezTo>
                  <a:cubicBezTo>
                    <a:pt x="619759" y="448906"/>
                    <a:pt x="617588" y="432079"/>
                    <a:pt x="612368" y="415823"/>
                  </a:cubicBezTo>
                  <a:cubicBezTo>
                    <a:pt x="617588" y="399554"/>
                    <a:pt x="619759" y="382727"/>
                    <a:pt x="619759" y="365594"/>
                  </a:cubicBezTo>
                  <a:cubicBezTo>
                    <a:pt x="619759" y="335178"/>
                    <a:pt x="602945" y="310426"/>
                    <a:pt x="581418" y="291058"/>
                  </a:cubicBezTo>
                  <a:cubicBezTo>
                    <a:pt x="610755" y="260362"/>
                    <a:pt x="619759" y="225602"/>
                    <a:pt x="619759" y="189560"/>
                  </a:cubicBezTo>
                  <a:cubicBezTo>
                    <a:pt x="619759" y="167271"/>
                    <a:pt x="610730" y="143065"/>
                    <a:pt x="597509" y="126745"/>
                  </a:cubicBezTo>
                  <a:cubicBezTo>
                    <a:pt x="588213" y="112928"/>
                    <a:pt x="566255" y="87693"/>
                    <a:pt x="539546" y="67957"/>
                  </a:cubicBezTo>
                  <a:cubicBezTo>
                    <a:pt x="519874" y="53454"/>
                    <a:pt x="501154" y="45504"/>
                    <a:pt x="495604" y="43294"/>
                  </a:cubicBezTo>
                  <a:cubicBezTo>
                    <a:pt x="495655" y="43243"/>
                    <a:pt x="495693" y="43205"/>
                    <a:pt x="495756" y="43167"/>
                  </a:cubicBezTo>
                  <a:cubicBezTo>
                    <a:pt x="434911" y="17856"/>
                    <a:pt x="361149" y="0"/>
                    <a:pt x="321424" y="0"/>
                  </a:cubicBezTo>
                  <a:cubicBezTo>
                    <a:pt x="279882" y="0"/>
                    <a:pt x="257060" y="19494"/>
                    <a:pt x="247179" y="31063"/>
                  </a:cubicBezTo>
                  <a:cubicBezTo>
                    <a:pt x="241630" y="35686"/>
                    <a:pt x="228562" y="45986"/>
                    <a:pt x="212483" y="55384"/>
                  </a:cubicBezTo>
                  <a:cubicBezTo>
                    <a:pt x="191084" y="67843"/>
                    <a:pt x="132168" y="85725"/>
                    <a:pt x="132168" y="85725"/>
                  </a:cubicBezTo>
                  <a:cubicBezTo>
                    <a:pt x="132168" y="85725"/>
                    <a:pt x="83896" y="82156"/>
                    <a:pt x="49974" y="94678"/>
                  </a:cubicBezTo>
                  <a:cubicBezTo>
                    <a:pt x="29197" y="102323"/>
                    <a:pt x="12509" y="115620"/>
                    <a:pt x="5117" y="133667"/>
                  </a:cubicBezTo>
                  <a:cubicBezTo>
                    <a:pt x="3403" y="137909"/>
                    <a:pt x="1701" y="140779"/>
                    <a:pt x="736" y="146570"/>
                  </a:cubicBezTo>
                  <a:cubicBezTo>
                    <a:pt x="1676" y="143624"/>
                    <a:pt x="0" y="150367"/>
                    <a:pt x="0" y="157695"/>
                  </a:cubicBezTo>
                  <a:cubicBezTo>
                    <a:pt x="0" y="160311"/>
                    <a:pt x="152" y="162839"/>
                    <a:pt x="469" y="165277"/>
                  </a:cubicBezTo>
                  <a:cubicBezTo>
                    <a:pt x="10198" y="241553"/>
                    <a:pt x="169240" y="248145"/>
                    <a:pt x="375386" y="210477"/>
                  </a:cubicBezTo>
                  <a:cubicBezTo>
                    <a:pt x="427266" y="200990"/>
                    <a:pt x="468452" y="189191"/>
                    <a:pt x="501218" y="175628"/>
                  </a:cubicBezTo>
                  <a:cubicBezTo>
                    <a:pt x="501929" y="177622"/>
                    <a:pt x="502399" y="179654"/>
                    <a:pt x="502399" y="181736"/>
                  </a:cubicBezTo>
                  <a:cubicBezTo>
                    <a:pt x="502399" y="207797"/>
                    <a:pt x="504367" y="226733"/>
                    <a:pt x="375386" y="261911"/>
                  </a:cubicBezTo>
                  <a:cubicBezTo>
                    <a:pt x="362203" y="265467"/>
                    <a:pt x="347471" y="268477"/>
                    <a:pt x="331965" y="271030"/>
                  </a:cubicBezTo>
                  <a:cubicBezTo>
                    <a:pt x="166090" y="245021"/>
                    <a:pt x="38062" y="251002"/>
                    <a:pt x="7200" y="303822"/>
                  </a:cubicBezTo>
                  <a:cubicBezTo>
                    <a:pt x="2781" y="309333"/>
                    <a:pt x="0" y="316014"/>
                    <a:pt x="0" y="324459"/>
                  </a:cubicBezTo>
                  <a:cubicBezTo>
                    <a:pt x="0" y="325666"/>
                    <a:pt x="368" y="326669"/>
                    <a:pt x="456" y="327812"/>
                  </a:cubicBezTo>
                  <a:cubicBezTo>
                    <a:pt x="368" y="328955"/>
                    <a:pt x="0" y="329958"/>
                    <a:pt x="0" y="331165"/>
                  </a:cubicBezTo>
                  <a:cubicBezTo>
                    <a:pt x="0" y="339597"/>
                    <a:pt x="2781" y="346278"/>
                    <a:pt x="7200" y="351777"/>
                  </a:cubicBezTo>
                  <a:cubicBezTo>
                    <a:pt x="38062" y="404596"/>
                    <a:pt x="166090" y="410590"/>
                    <a:pt x="331990" y="384556"/>
                  </a:cubicBezTo>
                  <a:cubicBezTo>
                    <a:pt x="347471" y="387146"/>
                    <a:pt x="362254" y="390105"/>
                    <a:pt x="375386" y="393700"/>
                  </a:cubicBezTo>
                  <a:cubicBezTo>
                    <a:pt x="405282" y="401866"/>
                    <a:pt x="427913" y="409117"/>
                    <a:pt x="445376" y="415823"/>
                  </a:cubicBezTo>
                  <a:cubicBezTo>
                    <a:pt x="427913" y="422516"/>
                    <a:pt x="405282" y="429767"/>
                    <a:pt x="375386" y="437934"/>
                  </a:cubicBezTo>
                  <a:cubicBezTo>
                    <a:pt x="363054" y="441312"/>
                    <a:pt x="349313" y="444119"/>
                    <a:pt x="334936" y="446620"/>
                  </a:cubicBezTo>
                  <a:cubicBezTo>
                    <a:pt x="165874" y="419772"/>
                    <a:pt x="35814" y="426046"/>
                    <a:pt x="6477" y="480695"/>
                  </a:cubicBezTo>
                  <a:cubicBezTo>
                    <a:pt x="2463" y="486028"/>
                    <a:pt x="0" y="492493"/>
                    <a:pt x="0" y="500494"/>
                  </a:cubicBezTo>
                  <a:cubicBezTo>
                    <a:pt x="0" y="501497"/>
                    <a:pt x="317" y="502386"/>
                    <a:pt x="368" y="503389"/>
                  </a:cubicBezTo>
                  <a:cubicBezTo>
                    <a:pt x="317" y="504393"/>
                    <a:pt x="0" y="505269"/>
                    <a:pt x="0" y="506285"/>
                  </a:cubicBezTo>
                  <a:cubicBezTo>
                    <a:pt x="0" y="514286"/>
                    <a:pt x="2463" y="520775"/>
                    <a:pt x="6477" y="526110"/>
                  </a:cubicBezTo>
                  <a:cubicBezTo>
                    <a:pt x="24396" y="559447"/>
                    <a:pt x="79768" y="574789"/>
                    <a:pt x="158686" y="575525"/>
                  </a:cubicBezTo>
                  <a:cubicBezTo>
                    <a:pt x="172440" y="600531"/>
                    <a:pt x="179933" y="651852"/>
                    <a:pt x="179933" y="666457"/>
                  </a:cubicBezTo>
                  <a:cubicBezTo>
                    <a:pt x="179933" y="676059"/>
                    <a:pt x="180479" y="713994"/>
                    <a:pt x="180949" y="727621"/>
                  </a:cubicBezTo>
                  <a:cubicBezTo>
                    <a:pt x="101892" y="742899"/>
                    <a:pt x="77838" y="773379"/>
                    <a:pt x="77838" y="812965"/>
                  </a:cubicBezTo>
                  <a:cubicBezTo>
                    <a:pt x="77838" y="813803"/>
                    <a:pt x="78003" y="814577"/>
                    <a:pt x="78003" y="815390"/>
                  </a:cubicBezTo>
                  <a:lnTo>
                    <a:pt x="76911" y="815390"/>
                  </a:lnTo>
                  <a:lnTo>
                    <a:pt x="76911" y="1007783"/>
                  </a:lnTo>
                  <a:lnTo>
                    <a:pt x="77876" y="1007783"/>
                  </a:lnTo>
                  <a:cubicBezTo>
                    <a:pt x="77876" y="1008049"/>
                    <a:pt x="77838" y="1008354"/>
                    <a:pt x="77838" y="1008621"/>
                  </a:cubicBezTo>
                  <a:cubicBezTo>
                    <a:pt x="77838" y="1052817"/>
                    <a:pt x="100609" y="1071435"/>
                    <a:pt x="143509" y="1100785"/>
                  </a:cubicBezTo>
                  <a:lnTo>
                    <a:pt x="143509" y="1128763"/>
                  </a:lnTo>
                  <a:cubicBezTo>
                    <a:pt x="143535" y="1135087"/>
                    <a:pt x="148031" y="1140968"/>
                    <a:pt x="156044" y="1146365"/>
                  </a:cubicBezTo>
                  <a:lnTo>
                    <a:pt x="156044" y="1199057"/>
                  </a:lnTo>
                  <a:cubicBezTo>
                    <a:pt x="155879" y="1199845"/>
                    <a:pt x="155828" y="1200696"/>
                    <a:pt x="155828" y="1201559"/>
                  </a:cubicBezTo>
                  <a:cubicBezTo>
                    <a:pt x="156121" y="1208658"/>
                    <a:pt x="158381" y="1215123"/>
                    <a:pt x="169621" y="1220761"/>
                  </a:cubicBezTo>
                  <a:cubicBezTo>
                    <a:pt x="157886" y="1227366"/>
                    <a:pt x="155562" y="1234668"/>
                    <a:pt x="155828" y="1242212"/>
                  </a:cubicBezTo>
                  <a:cubicBezTo>
                    <a:pt x="156057" y="1248028"/>
                    <a:pt x="160540" y="1253553"/>
                    <a:pt x="168363" y="1258392"/>
                  </a:cubicBezTo>
                  <a:cubicBezTo>
                    <a:pt x="160058" y="1264107"/>
                    <a:pt x="155562" y="1270165"/>
                    <a:pt x="155828" y="1276438"/>
                  </a:cubicBezTo>
                  <a:cubicBezTo>
                    <a:pt x="156057" y="1282750"/>
                    <a:pt x="161188" y="1288618"/>
                    <a:pt x="170205" y="1293736"/>
                  </a:cubicBezTo>
                  <a:cubicBezTo>
                    <a:pt x="168249" y="1296390"/>
                    <a:pt x="167157" y="1299197"/>
                    <a:pt x="167157" y="1302016"/>
                  </a:cubicBezTo>
                  <a:cubicBezTo>
                    <a:pt x="167157" y="1310347"/>
                    <a:pt x="167932" y="1318171"/>
                    <a:pt x="183629" y="1324686"/>
                  </a:cubicBezTo>
                  <a:cubicBezTo>
                    <a:pt x="181864" y="1327022"/>
                    <a:pt x="184899" y="1348333"/>
                    <a:pt x="196977" y="1355534"/>
                  </a:cubicBezTo>
                  <a:cubicBezTo>
                    <a:pt x="198742" y="1361401"/>
                    <a:pt x="199186" y="1366811"/>
                    <a:pt x="212966" y="1371041"/>
                  </a:cubicBezTo>
                  <a:cubicBezTo>
                    <a:pt x="223977" y="1390205"/>
                    <a:pt x="250494" y="1424267"/>
                    <a:pt x="290525" y="1424267"/>
                  </a:cubicBezTo>
                  <a:cubicBezTo>
                    <a:pt x="334860" y="1424267"/>
                    <a:pt x="359231" y="1390840"/>
                    <a:pt x="370713" y="1372234"/>
                  </a:cubicBezTo>
                  <a:cubicBezTo>
                    <a:pt x="386854" y="1367853"/>
                    <a:pt x="389026" y="1362049"/>
                    <a:pt x="390956" y="1355534"/>
                  </a:cubicBezTo>
                  <a:cubicBezTo>
                    <a:pt x="405117" y="1349120"/>
                    <a:pt x="406133" y="1327022"/>
                    <a:pt x="404304" y="1324686"/>
                  </a:cubicBezTo>
                  <a:cubicBezTo>
                    <a:pt x="420027" y="1318171"/>
                    <a:pt x="420789" y="1310347"/>
                    <a:pt x="420789" y="1302016"/>
                  </a:cubicBezTo>
                  <a:cubicBezTo>
                    <a:pt x="420789" y="1296886"/>
                    <a:pt x="417334" y="1291970"/>
                    <a:pt x="411060" y="1287411"/>
                  </a:cubicBezTo>
                  <a:cubicBezTo>
                    <a:pt x="425259" y="1280261"/>
                    <a:pt x="433298" y="1272146"/>
                    <a:pt x="432930" y="1263916"/>
                  </a:cubicBezTo>
                  <a:cubicBezTo>
                    <a:pt x="432752" y="1257985"/>
                    <a:pt x="428307" y="1252537"/>
                    <a:pt x="420471" y="1247673"/>
                  </a:cubicBezTo>
                  <a:cubicBezTo>
                    <a:pt x="428739" y="1242009"/>
                    <a:pt x="433158" y="1235862"/>
                    <a:pt x="432930" y="1229690"/>
                  </a:cubicBezTo>
                  <a:cubicBezTo>
                    <a:pt x="432676" y="1222514"/>
                    <a:pt x="430428" y="1215974"/>
                    <a:pt x="419239" y="1210462"/>
                  </a:cubicBezTo>
                  <a:cubicBezTo>
                    <a:pt x="430898" y="1203744"/>
                    <a:pt x="433298" y="1196492"/>
                    <a:pt x="432930" y="1189011"/>
                  </a:cubicBezTo>
                  <a:lnTo>
                    <a:pt x="433298" y="1189011"/>
                  </a:lnTo>
                  <a:lnTo>
                    <a:pt x="433298" y="1145476"/>
                  </a:lnTo>
                  <a:cubicBezTo>
                    <a:pt x="440524" y="1140231"/>
                    <a:pt x="444474" y="1134605"/>
                    <a:pt x="444474" y="1128661"/>
                  </a:cubicBezTo>
                  <a:lnTo>
                    <a:pt x="444474" y="1128407"/>
                  </a:lnTo>
                  <a:lnTo>
                    <a:pt x="444474" y="1112291"/>
                  </a:lnTo>
                  <a:cubicBezTo>
                    <a:pt x="498182" y="1082281"/>
                    <a:pt x="528650" y="1058926"/>
                    <a:pt x="528650" y="1008621"/>
                  </a:cubicBezTo>
                  <a:lnTo>
                    <a:pt x="528650" y="812965"/>
                  </a:lnTo>
                  <a:cubicBezTo>
                    <a:pt x="528650" y="776757"/>
                    <a:pt x="513524" y="748283"/>
                    <a:pt x="445706" y="731951"/>
                  </a:cubicBezTo>
                  <a:cubicBezTo>
                    <a:pt x="448995" y="707974"/>
                    <a:pt x="470039" y="697318"/>
                    <a:pt x="503059" y="681837"/>
                  </a:cubicBezTo>
                  <a:cubicBezTo>
                    <a:pt x="532002" y="668223"/>
                    <a:pt x="566013" y="652881"/>
                    <a:pt x="566013" y="652881"/>
                  </a:cubicBezTo>
                  <a:cubicBezTo>
                    <a:pt x="566013" y="652881"/>
                    <a:pt x="617689" y="623912"/>
                    <a:pt x="622160" y="579767"/>
                  </a:cubicBezTo>
                  <a:cubicBezTo>
                    <a:pt x="624382" y="557441"/>
                    <a:pt x="620725" y="538632"/>
                    <a:pt x="615098" y="523836"/>
                  </a:cubicBezTo>
                  <a:cubicBezTo>
                    <a:pt x="612965" y="518147"/>
                    <a:pt x="607961" y="508622"/>
                    <a:pt x="607961" y="508622"/>
                  </a:cubicBez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a:cs typeface="Calibri"/>
              </a:endParaRPr>
            </a:p>
          </p:txBody>
        </p:sp>
        <p:sp>
          <p:nvSpPr>
            <p:cNvPr id="16" name="Freeform 3"/>
            <p:cNvSpPr/>
            <p:nvPr/>
          </p:nvSpPr>
          <p:spPr>
            <a:xfrm>
              <a:off x="10119550" y="1859937"/>
              <a:ext cx="90652" cy="25458"/>
            </a:xfrm>
            <a:custGeom>
              <a:avLst/>
              <a:gdLst>
                <a:gd name="connsiteX0" fmla="*/ 11150 w 90652"/>
                <a:gd name="connsiteY0" fmla="*/ 24569 h 25458"/>
                <a:gd name="connsiteX1" fmla="*/ 0 w 90652"/>
                <a:gd name="connsiteY1" fmla="*/ 25458 h 25458"/>
                <a:gd name="connsiteX2" fmla="*/ 40106 w 90652"/>
                <a:gd name="connsiteY2" fmla="*/ 2306 h 25458"/>
                <a:gd name="connsiteX3" fmla="*/ 81546 w 90652"/>
                <a:gd name="connsiteY3" fmla="*/ 6561 h 25458"/>
                <a:gd name="connsiteX4" fmla="*/ 90652 w 90652"/>
                <a:gd name="connsiteY4" fmla="*/ 10295 h 25458"/>
                <a:gd name="connsiteX5" fmla="*/ 83108 w 90652"/>
                <a:gd name="connsiteY5" fmla="*/ 12390 h 25458"/>
                <a:gd name="connsiteX6" fmla="*/ 11150 w 90652"/>
                <a:gd name="connsiteY6" fmla="*/ 24569 h 2545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90652" h="25458">
                  <a:moveTo>
                    <a:pt x="11150" y="24569"/>
                  </a:moveTo>
                  <a:cubicBezTo>
                    <a:pt x="4648" y="25128"/>
                    <a:pt x="0" y="25458"/>
                    <a:pt x="0" y="25458"/>
                  </a:cubicBezTo>
                  <a:cubicBezTo>
                    <a:pt x="0" y="25458"/>
                    <a:pt x="21513" y="16607"/>
                    <a:pt x="40106" y="2306"/>
                  </a:cubicBezTo>
                  <a:cubicBezTo>
                    <a:pt x="53047" y="-7675"/>
                    <a:pt x="73266" y="4719"/>
                    <a:pt x="81546" y="6561"/>
                  </a:cubicBezTo>
                  <a:cubicBezTo>
                    <a:pt x="84734" y="7399"/>
                    <a:pt x="90652" y="10295"/>
                    <a:pt x="90652" y="10295"/>
                  </a:cubicBezTo>
                  <a:cubicBezTo>
                    <a:pt x="90652" y="10295"/>
                    <a:pt x="85661" y="11704"/>
                    <a:pt x="83108" y="12390"/>
                  </a:cubicBezTo>
                  <a:cubicBezTo>
                    <a:pt x="61633" y="17889"/>
                    <a:pt x="36626" y="21559"/>
                    <a:pt x="11150" y="24569"/>
                  </a:cubicBezTo>
                </a:path>
              </a:pathLst>
            </a:custGeom>
            <a:solidFill>
              <a:srgbClr val="272E0E"/>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a:cs typeface="Calibri"/>
              </a:endParaRPr>
            </a:p>
          </p:txBody>
        </p:sp>
        <p:sp>
          <p:nvSpPr>
            <p:cNvPr id="17" name="Freeform 3"/>
            <p:cNvSpPr/>
            <p:nvPr/>
          </p:nvSpPr>
          <p:spPr>
            <a:xfrm>
              <a:off x="10117383" y="2335295"/>
              <a:ext cx="175730" cy="156933"/>
            </a:xfrm>
            <a:custGeom>
              <a:avLst/>
              <a:gdLst>
                <a:gd name="connsiteX0" fmla="*/ 130594 w 175729"/>
                <a:gd name="connsiteY0" fmla="*/ 46837 h 156934"/>
                <a:gd name="connsiteX1" fmla="*/ 101892 w 175729"/>
                <a:gd name="connsiteY1" fmla="*/ 57493 h 156934"/>
                <a:gd name="connsiteX2" fmla="*/ 62331 w 175729"/>
                <a:gd name="connsiteY2" fmla="*/ 94386 h 156934"/>
                <a:gd name="connsiteX3" fmla="*/ 42405 w 175729"/>
                <a:gd name="connsiteY3" fmla="*/ 156934 h 156934"/>
                <a:gd name="connsiteX4" fmla="*/ 20790 w 175729"/>
                <a:gd name="connsiteY4" fmla="*/ 156641 h 156934"/>
                <a:gd name="connsiteX5" fmla="*/ 12992 w 175729"/>
                <a:gd name="connsiteY5" fmla="*/ 156692 h 156934"/>
                <a:gd name="connsiteX6" fmla="*/ 12992 w 175729"/>
                <a:gd name="connsiteY6" fmla="*/ 72275 h 156934"/>
                <a:gd name="connsiteX7" fmla="*/ 0 w 175729"/>
                <a:gd name="connsiteY7" fmla="*/ 7302 h 156934"/>
                <a:gd name="connsiteX8" fmla="*/ 52311 w 175729"/>
                <a:gd name="connsiteY8" fmla="*/ 0 h 156934"/>
                <a:gd name="connsiteX9" fmla="*/ 92811 w 175729"/>
                <a:gd name="connsiteY9" fmla="*/ 8661 h 156934"/>
                <a:gd name="connsiteX10" fmla="*/ 146481 w 175729"/>
                <a:gd name="connsiteY10" fmla="*/ 24815 h 156934"/>
                <a:gd name="connsiteX11" fmla="*/ 175729 w 175729"/>
                <a:gd name="connsiteY11" fmla="*/ 36385 h 156934"/>
                <a:gd name="connsiteX12" fmla="*/ 130594 w 175729"/>
                <a:gd name="connsiteY12" fmla="*/ 46837 h 15693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175729" h="156934">
                  <a:moveTo>
                    <a:pt x="130594" y="46837"/>
                  </a:moveTo>
                  <a:cubicBezTo>
                    <a:pt x="127292" y="47764"/>
                    <a:pt x="114973" y="50927"/>
                    <a:pt x="101892" y="57493"/>
                  </a:cubicBezTo>
                  <a:cubicBezTo>
                    <a:pt x="88849" y="64071"/>
                    <a:pt x="72453" y="79210"/>
                    <a:pt x="62331" y="94386"/>
                  </a:cubicBezTo>
                  <a:cubicBezTo>
                    <a:pt x="45059" y="120307"/>
                    <a:pt x="42176" y="143484"/>
                    <a:pt x="42405" y="156934"/>
                  </a:cubicBezTo>
                  <a:cubicBezTo>
                    <a:pt x="35204" y="156756"/>
                    <a:pt x="28054" y="156641"/>
                    <a:pt x="20790" y="156641"/>
                  </a:cubicBezTo>
                  <a:cubicBezTo>
                    <a:pt x="18161" y="156641"/>
                    <a:pt x="15595" y="156641"/>
                    <a:pt x="12992" y="156692"/>
                  </a:cubicBezTo>
                  <a:lnTo>
                    <a:pt x="12992" y="72275"/>
                  </a:lnTo>
                  <a:cubicBezTo>
                    <a:pt x="12992" y="65773"/>
                    <a:pt x="4394" y="23787"/>
                    <a:pt x="0" y="7302"/>
                  </a:cubicBezTo>
                  <a:cubicBezTo>
                    <a:pt x="17017" y="5194"/>
                    <a:pt x="34366" y="2845"/>
                    <a:pt x="52311" y="0"/>
                  </a:cubicBezTo>
                  <a:cubicBezTo>
                    <a:pt x="66751" y="2476"/>
                    <a:pt x="80492" y="5308"/>
                    <a:pt x="92811" y="8661"/>
                  </a:cubicBezTo>
                  <a:cubicBezTo>
                    <a:pt x="114020" y="14452"/>
                    <a:pt x="131711" y="19799"/>
                    <a:pt x="146481" y="24815"/>
                  </a:cubicBezTo>
                  <a:cubicBezTo>
                    <a:pt x="156121" y="28105"/>
                    <a:pt x="167208" y="32689"/>
                    <a:pt x="175729" y="36385"/>
                  </a:cubicBezTo>
                  <a:cubicBezTo>
                    <a:pt x="161925" y="40170"/>
                    <a:pt x="148171" y="41859"/>
                    <a:pt x="130594" y="46837"/>
                  </a:cubicBezTo>
                </a:path>
              </a:pathLst>
            </a:custGeom>
            <a:solidFill>
              <a:srgbClr val="272E0E"/>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a:cs typeface="Calibri"/>
              </a:endParaRPr>
            </a:p>
          </p:txBody>
        </p:sp>
      </p:grpSp>
      <p:sp>
        <p:nvSpPr>
          <p:cNvPr id="9" name="Rectangle 8"/>
          <p:cNvSpPr/>
          <p:nvPr/>
        </p:nvSpPr>
        <p:spPr bwMode="gray">
          <a:xfrm>
            <a:off x="2214566" y="933025"/>
            <a:ext cx="1548128" cy="1218206"/>
          </a:xfrm>
          <a:prstGeom prst="rect">
            <a:avLst/>
          </a:prstGeom>
          <a:solidFill>
            <a:srgbClr val="262626">
              <a:alpha val="85000"/>
            </a:srgbClr>
          </a:solidFill>
          <a:ln w="6350" algn="ctr">
            <a:noFill/>
            <a:miter lim="800000"/>
            <a:headEnd/>
            <a:tailEnd/>
          </a:ln>
        </p:spPr>
        <p:txBody>
          <a:bodyPr vert="horz" wrap="square" lIns="0" tIns="0" rIns="0" bIns="182880" rtlCol="0" anchor="b" anchorCtr="0"/>
          <a:lstStyle/>
          <a:p>
            <a:pPr algn="ctr" fontAlgn="base">
              <a:spcAft>
                <a:spcPct val="0"/>
              </a:spcAft>
              <a:buClr>
                <a:srgbClr val="F0AB00"/>
              </a:buClr>
              <a:buSzPct val="80000"/>
            </a:pPr>
            <a:r>
              <a:rPr lang="en-US" sz="1200" dirty="0" smtClean="0">
                <a:solidFill>
                  <a:schemeClr val="bg1"/>
                </a:solidFill>
                <a:latin typeface="Calibri"/>
                <a:cs typeface="Calibri"/>
              </a:rPr>
              <a:t>Value Engineering</a:t>
            </a:r>
            <a:endParaRPr lang="en-US" sz="1200" dirty="0">
              <a:solidFill>
                <a:schemeClr val="bg1"/>
              </a:solidFill>
              <a:latin typeface="Calibri"/>
              <a:cs typeface="Calibri"/>
            </a:endParaRPr>
          </a:p>
        </p:txBody>
      </p:sp>
      <p:grpSp>
        <p:nvGrpSpPr>
          <p:cNvPr id="10" name="Group 9"/>
          <p:cNvGrpSpPr/>
          <p:nvPr/>
        </p:nvGrpSpPr>
        <p:grpSpPr>
          <a:xfrm>
            <a:off x="2617677" y="1188322"/>
            <a:ext cx="700774" cy="447259"/>
            <a:chOff x="4371121" y="3219397"/>
            <a:chExt cx="2507518" cy="1600387"/>
          </a:xfrm>
        </p:grpSpPr>
        <p:sp>
          <p:nvSpPr>
            <p:cNvPr id="11" name="Freeform 10"/>
            <p:cNvSpPr/>
            <p:nvPr/>
          </p:nvSpPr>
          <p:spPr>
            <a:xfrm>
              <a:off x="4371121" y="3219397"/>
              <a:ext cx="1328229" cy="1328242"/>
            </a:xfrm>
            <a:custGeom>
              <a:avLst/>
              <a:gdLst>
                <a:gd name="connsiteX0" fmla="*/ 420077 w 1328229"/>
                <a:gd name="connsiteY0" fmla="*/ 1075880 h 1328242"/>
                <a:gd name="connsiteX1" fmla="*/ 251371 w 1328229"/>
                <a:gd name="connsiteY1" fmla="*/ 1190548 h 1328242"/>
                <a:gd name="connsiteX2" fmla="*/ 125361 w 1328229"/>
                <a:gd name="connsiteY2" fmla="*/ 1060627 h 1328242"/>
                <a:gd name="connsiteX3" fmla="*/ 245021 w 1328229"/>
                <a:gd name="connsiteY3" fmla="*/ 895464 h 1328242"/>
                <a:gd name="connsiteX4" fmla="*/ 200393 w 1328229"/>
                <a:gd name="connsiteY4" fmla="*/ 782815 h 1328242"/>
                <a:gd name="connsiteX5" fmla="*/ 0 w 1328229"/>
                <a:gd name="connsiteY5" fmla="*/ 744512 h 1328242"/>
                <a:gd name="connsiteX6" fmla="*/ 2705 w 1328229"/>
                <a:gd name="connsiteY6" fmla="*/ 563575 h 1328242"/>
                <a:gd name="connsiteX7" fmla="*/ 204241 w 1328229"/>
                <a:gd name="connsiteY7" fmla="*/ 531431 h 1328242"/>
                <a:gd name="connsiteX8" fmla="*/ 252336 w 1328229"/>
                <a:gd name="connsiteY8" fmla="*/ 420141 h 1328242"/>
                <a:gd name="connsiteX9" fmla="*/ 137617 w 1328229"/>
                <a:gd name="connsiteY9" fmla="*/ 251396 h 1328242"/>
                <a:gd name="connsiteX10" fmla="*/ 267512 w 1328229"/>
                <a:gd name="connsiteY10" fmla="*/ 125361 h 1328242"/>
                <a:gd name="connsiteX11" fmla="*/ 432727 w 1328229"/>
                <a:gd name="connsiteY11" fmla="*/ 245072 h 1328242"/>
                <a:gd name="connsiteX12" fmla="*/ 545452 w 1328229"/>
                <a:gd name="connsiteY12" fmla="*/ 200418 h 1328242"/>
                <a:gd name="connsiteX13" fmla="*/ 583679 w 1328229"/>
                <a:gd name="connsiteY13" fmla="*/ 0 h 1328242"/>
                <a:gd name="connsiteX14" fmla="*/ 764654 w 1328229"/>
                <a:gd name="connsiteY14" fmla="*/ 2717 h 1328242"/>
                <a:gd name="connsiteX15" fmla="*/ 796836 w 1328229"/>
                <a:gd name="connsiteY15" fmla="*/ 204241 h 1328242"/>
                <a:gd name="connsiteX16" fmla="*/ 908100 w 1328229"/>
                <a:gd name="connsiteY16" fmla="*/ 252361 h 1328242"/>
                <a:gd name="connsiteX17" fmla="*/ 1076833 w 1328229"/>
                <a:gd name="connsiteY17" fmla="*/ 137591 h 1328242"/>
                <a:gd name="connsiteX18" fmla="*/ 1202918 w 1328229"/>
                <a:gd name="connsiteY18" fmla="*/ 267550 h 1328242"/>
                <a:gd name="connsiteX19" fmla="*/ 1083119 w 1328229"/>
                <a:gd name="connsiteY19" fmla="*/ 432765 h 1328242"/>
                <a:gd name="connsiteX20" fmla="*/ 1127836 w 1328229"/>
                <a:gd name="connsiteY20" fmla="*/ 545452 h 1328242"/>
                <a:gd name="connsiteX21" fmla="*/ 1328229 w 1328229"/>
                <a:gd name="connsiteY21" fmla="*/ 583654 h 1328242"/>
                <a:gd name="connsiteX22" fmla="*/ 1325473 w 1328229"/>
                <a:gd name="connsiteY22" fmla="*/ 764667 h 1328242"/>
                <a:gd name="connsiteX23" fmla="*/ 1123975 w 1328229"/>
                <a:gd name="connsiteY23" fmla="*/ 796785 h 1328242"/>
                <a:gd name="connsiteX24" fmla="*/ 1075906 w 1328229"/>
                <a:gd name="connsiteY24" fmla="*/ 908050 h 1328242"/>
                <a:gd name="connsiteX25" fmla="*/ 1190599 w 1328229"/>
                <a:gd name="connsiteY25" fmla="*/ 1076845 h 1328242"/>
                <a:gd name="connsiteX26" fmla="*/ 1060640 w 1328229"/>
                <a:gd name="connsiteY26" fmla="*/ 1202905 h 1328242"/>
                <a:gd name="connsiteX27" fmla="*/ 895502 w 1328229"/>
                <a:gd name="connsiteY27" fmla="*/ 1083094 h 1328242"/>
                <a:gd name="connsiteX28" fmla="*/ 782739 w 1328229"/>
                <a:gd name="connsiteY28" fmla="*/ 1127785 h 1328242"/>
                <a:gd name="connsiteX29" fmla="*/ 744537 w 1328229"/>
                <a:gd name="connsiteY29" fmla="*/ 1328242 h 1328242"/>
                <a:gd name="connsiteX30" fmla="*/ 563511 w 1328229"/>
                <a:gd name="connsiteY30" fmla="*/ 1325486 h 1328242"/>
                <a:gd name="connsiteX31" fmla="*/ 531418 w 1328229"/>
                <a:gd name="connsiteY31" fmla="*/ 1123937 h 1328242"/>
                <a:gd name="connsiteX32" fmla="*/ 420077 w 1328229"/>
                <a:gd name="connsiteY32" fmla="*/ 1075880 h 132824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Lst>
              <a:rect l="l" t="t" r="r" b="b"/>
              <a:pathLst>
                <a:path w="1328229" h="1328242">
                  <a:moveTo>
                    <a:pt x="420077" y="1075880"/>
                  </a:moveTo>
                  <a:lnTo>
                    <a:pt x="251371" y="1190548"/>
                  </a:lnTo>
                  <a:lnTo>
                    <a:pt x="125361" y="1060627"/>
                  </a:lnTo>
                  <a:lnTo>
                    <a:pt x="245021" y="895464"/>
                  </a:lnTo>
                  <a:lnTo>
                    <a:pt x="200393" y="782815"/>
                  </a:lnTo>
                  <a:lnTo>
                    <a:pt x="0" y="744512"/>
                  </a:lnTo>
                  <a:lnTo>
                    <a:pt x="2705" y="563575"/>
                  </a:lnTo>
                  <a:lnTo>
                    <a:pt x="204241" y="531431"/>
                  </a:lnTo>
                  <a:lnTo>
                    <a:pt x="252336" y="420141"/>
                  </a:lnTo>
                  <a:lnTo>
                    <a:pt x="137617" y="251396"/>
                  </a:lnTo>
                  <a:lnTo>
                    <a:pt x="267512" y="125361"/>
                  </a:lnTo>
                  <a:lnTo>
                    <a:pt x="432727" y="245072"/>
                  </a:lnTo>
                  <a:lnTo>
                    <a:pt x="545452" y="200418"/>
                  </a:lnTo>
                  <a:lnTo>
                    <a:pt x="583679" y="0"/>
                  </a:lnTo>
                  <a:lnTo>
                    <a:pt x="764654" y="2717"/>
                  </a:lnTo>
                  <a:lnTo>
                    <a:pt x="796836" y="204241"/>
                  </a:lnTo>
                  <a:lnTo>
                    <a:pt x="908100" y="252361"/>
                  </a:lnTo>
                  <a:lnTo>
                    <a:pt x="1076833" y="137591"/>
                  </a:lnTo>
                  <a:lnTo>
                    <a:pt x="1202918" y="267550"/>
                  </a:lnTo>
                  <a:lnTo>
                    <a:pt x="1083119" y="432765"/>
                  </a:lnTo>
                  <a:lnTo>
                    <a:pt x="1127836" y="545452"/>
                  </a:lnTo>
                  <a:lnTo>
                    <a:pt x="1328229" y="583654"/>
                  </a:lnTo>
                  <a:lnTo>
                    <a:pt x="1325473" y="764667"/>
                  </a:lnTo>
                  <a:lnTo>
                    <a:pt x="1123975" y="796785"/>
                  </a:lnTo>
                  <a:lnTo>
                    <a:pt x="1075906" y="908050"/>
                  </a:lnTo>
                  <a:lnTo>
                    <a:pt x="1190599" y="1076845"/>
                  </a:lnTo>
                  <a:lnTo>
                    <a:pt x="1060640" y="1202905"/>
                  </a:lnTo>
                  <a:lnTo>
                    <a:pt x="895502" y="1083094"/>
                  </a:lnTo>
                  <a:lnTo>
                    <a:pt x="782739" y="1127785"/>
                  </a:lnTo>
                  <a:lnTo>
                    <a:pt x="744537" y="1328242"/>
                  </a:lnTo>
                  <a:lnTo>
                    <a:pt x="563511" y="1325486"/>
                  </a:lnTo>
                  <a:lnTo>
                    <a:pt x="531418" y="1123937"/>
                  </a:lnTo>
                  <a:lnTo>
                    <a:pt x="420077" y="1075880"/>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a:cs typeface="Calibri"/>
              </a:endParaRPr>
            </a:p>
          </p:txBody>
        </p:sp>
        <p:sp>
          <p:nvSpPr>
            <p:cNvPr id="12" name="Freeform 3"/>
            <p:cNvSpPr/>
            <p:nvPr/>
          </p:nvSpPr>
          <p:spPr>
            <a:xfrm>
              <a:off x="5550410" y="3491542"/>
              <a:ext cx="1328229" cy="1328242"/>
            </a:xfrm>
            <a:custGeom>
              <a:avLst/>
              <a:gdLst>
                <a:gd name="connsiteX0" fmla="*/ 420077 w 1328229"/>
                <a:gd name="connsiteY0" fmla="*/ 1075880 h 1328242"/>
                <a:gd name="connsiteX1" fmla="*/ 251371 w 1328229"/>
                <a:gd name="connsiteY1" fmla="*/ 1190549 h 1328242"/>
                <a:gd name="connsiteX2" fmla="*/ 125361 w 1328229"/>
                <a:gd name="connsiteY2" fmla="*/ 1060627 h 1328242"/>
                <a:gd name="connsiteX3" fmla="*/ 245021 w 1328229"/>
                <a:gd name="connsiteY3" fmla="*/ 895464 h 1328242"/>
                <a:gd name="connsiteX4" fmla="*/ 200393 w 1328229"/>
                <a:gd name="connsiteY4" fmla="*/ 782815 h 1328242"/>
                <a:gd name="connsiteX5" fmla="*/ 0 w 1328229"/>
                <a:gd name="connsiteY5" fmla="*/ 744512 h 1328242"/>
                <a:gd name="connsiteX6" fmla="*/ 2705 w 1328229"/>
                <a:gd name="connsiteY6" fmla="*/ 563575 h 1328242"/>
                <a:gd name="connsiteX7" fmla="*/ 204241 w 1328229"/>
                <a:gd name="connsiteY7" fmla="*/ 531431 h 1328242"/>
                <a:gd name="connsiteX8" fmla="*/ 252336 w 1328229"/>
                <a:gd name="connsiteY8" fmla="*/ 420141 h 1328242"/>
                <a:gd name="connsiteX9" fmla="*/ 137617 w 1328229"/>
                <a:gd name="connsiteY9" fmla="*/ 251396 h 1328242"/>
                <a:gd name="connsiteX10" fmla="*/ 267512 w 1328229"/>
                <a:gd name="connsiteY10" fmla="*/ 125361 h 1328242"/>
                <a:gd name="connsiteX11" fmla="*/ 432727 w 1328229"/>
                <a:gd name="connsiteY11" fmla="*/ 245071 h 1328242"/>
                <a:gd name="connsiteX12" fmla="*/ 545452 w 1328229"/>
                <a:gd name="connsiteY12" fmla="*/ 200418 h 1328242"/>
                <a:gd name="connsiteX13" fmla="*/ 583679 w 1328229"/>
                <a:gd name="connsiteY13" fmla="*/ 0 h 1328242"/>
                <a:gd name="connsiteX14" fmla="*/ 764654 w 1328229"/>
                <a:gd name="connsiteY14" fmla="*/ 2718 h 1328242"/>
                <a:gd name="connsiteX15" fmla="*/ 796836 w 1328229"/>
                <a:gd name="connsiteY15" fmla="*/ 204241 h 1328242"/>
                <a:gd name="connsiteX16" fmla="*/ 908100 w 1328229"/>
                <a:gd name="connsiteY16" fmla="*/ 252361 h 1328242"/>
                <a:gd name="connsiteX17" fmla="*/ 1076833 w 1328229"/>
                <a:gd name="connsiteY17" fmla="*/ 137591 h 1328242"/>
                <a:gd name="connsiteX18" fmla="*/ 1202918 w 1328229"/>
                <a:gd name="connsiteY18" fmla="*/ 267551 h 1328242"/>
                <a:gd name="connsiteX19" fmla="*/ 1083119 w 1328229"/>
                <a:gd name="connsiteY19" fmla="*/ 432765 h 1328242"/>
                <a:gd name="connsiteX20" fmla="*/ 1127836 w 1328229"/>
                <a:gd name="connsiteY20" fmla="*/ 545452 h 1328242"/>
                <a:gd name="connsiteX21" fmla="*/ 1328229 w 1328229"/>
                <a:gd name="connsiteY21" fmla="*/ 583653 h 1328242"/>
                <a:gd name="connsiteX22" fmla="*/ 1325473 w 1328229"/>
                <a:gd name="connsiteY22" fmla="*/ 764667 h 1328242"/>
                <a:gd name="connsiteX23" fmla="*/ 1123975 w 1328229"/>
                <a:gd name="connsiteY23" fmla="*/ 796785 h 1328242"/>
                <a:gd name="connsiteX24" fmla="*/ 1075906 w 1328229"/>
                <a:gd name="connsiteY24" fmla="*/ 908050 h 1328242"/>
                <a:gd name="connsiteX25" fmla="*/ 1190599 w 1328229"/>
                <a:gd name="connsiteY25" fmla="*/ 1076845 h 1328242"/>
                <a:gd name="connsiteX26" fmla="*/ 1060640 w 1328229"/>
                <a:gd name="connsiteY26" fmla="*/ 1202906 h 1328242"/>
                <a:gd name="connsiteX27" fmla="*/ 895502 w 1328229"/>
                <a:gd name="connsiteY27" fmla="*/ 1083094 h 1328242"/>
                <a:gd name="connsiteX28" fmla="*/ 782739 w 1328229"/>
                <a:gd name="connsiteY28" fmla="*/ 1127785 h 1328242"/>
                <a:gd name="connsiteX29" fmla="*/ 744537 w 1328229"/>
                <a:gd name="connsiteY29" fmla="*/ 1328242 h 1328242"/>
                <a:gd name="connsiteX30" fmla="*/ 563511 w 1328229"/>
                <a:gd name="connsiteY30" fmla="*/ 1325486 h 1328242"/>
                <a:gd name="connsiteX31" fmla="*/ 531418 w 1328229"/>
                <a:gd name="connsiteY31" fmla="*/ 1123937 h 1328242"/>
                <a:gd name="connsiteX32" fmla="*/ 420077 w 1328229"/>
                <a:gd name="connsiteY32" fmla="*/ 1075880 h 132824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Lst>
              <a:rect l="l" t="t" r="r" b="b"/>
              <a:pathLst>
                <a:path w="1328229" h="1328242">
                  <a:moveTo>
                    <a:pt x="420077" y="1075880"/>
                  </a:moveTo>
                  <a:lnTo>
                    <a:pt x="251371" y="1190549"/>
                  </a:lnTo>
                  <a:lnTo>
                    <a:pt x="125361" y="1060627"/>
                  </a:lnTo>
                  <a:lnTo>
                    <a:pt x="245021" y="895464"/>
                  </a:lnTo>
                  <a:lnTo>
                    <a:pt x="200393" y="782815"/>
                  </a:lnTo>
                  <a:lnTo>
                    <a:pt x="0" y="744512"/>
                  </a:lnTo>
                  <a:lnTo>
                    <a:pt x="2705" y="563575"/>
                  </a:lnTo>
                  <a:lnTo>
                    <a:pt x="204241" y="531431"/>
                  </a:lnTo>
                  <a:lnTo>
                    <a:pt x="252336" y="420141"/>
                  </a:lnTo>
                  <a:lnTo>
                    <a:pt x="137617" y="251396"/>
                  </a:lnTo>
                  <a:lnTo>
                    <a:pt x="267512" y="125361"/>
                  </a:lnTo>
                  <a:lnTo>
                    <a:pt x="432727" y="245071"/>
                  </a:lnTo>
                  <a:lnTo>
                    <a:pt x="545452" y="200418"/>
                  </a:lnTo>
                  <a:lnTo>
                    <a:pt x="583679" y="0"/>
                  </a:lnTo>
                  <a:lnTo>
                    <a:pt x="764654" y="2718"/>
                  </a:lnTo>
                  <a:lnTo>
                    <a:pt x="796836" y="204241"/>
                  </a:lnTo>
                  <a:lnTo>
                    <a:pt x="908100" y="252361"/>
                  </a:lnTo>
                  <a:lnTo>
                    <a:pt x="1076833" y="137591"/>
                  </a:lnTo>
                  <a:lnTo>
                    <a:pt x="1202918" y="267551"/>
                  </a:lnTo>
                  <a:lnTo>
                    <a:pt x="1083119" y="432765"/>
                  </a:lnTo>
                  <a:lnTo>
                    <a:pt x="1127836" y="545452"/>
                  </a:lnTo>
                  <a:lnTo>
                    <a:pt x="1328229" y="583653"/>
                  </a:lnTo>
                  <a:lnTo>
                    <a:pt x="1325473" y="764667"/>
                  </a:lnTo>
                  <a:lnTo>
                    <a:pt x="1123975" y="796785"/>
                  </a:lnTo>
                  <a:lnTo>
                    <a:pt x="1075906" y="908050"/>
                  </a:lnTo>
                  <a:lnTo>
                    <a:pt x="1190599" y="1076845"/>
                  </a:lnTo>
                  <a:lnTo>
                    <a:pt x="1060640" y="1202906"/>
                  </a:lnTo>
                  <a:lnTo>
                    <a:pt x="895502" y="1083094"/>
                  </a:lnTo>
                  <a:lnTo>
                    <a:pt x="782739" y="1127785"/>
                  </a:lnTo>
                  <a:lnTo>
                    <a:pt x="744537" y="1328242"/>
                  </a:lnTo>
                  <a:lnTo>
                    <a:pt x="563511" y="1325486"/>
                  </a:lnTo>
                  <a:lnTo>
                    <a:pt x="531418" y="1123937"/>
                  </a:lnTo>
                  <a:lnTo>
                    <a:pt x="420077" y="1075880"/>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a:cs typeface="Calibri"/>
              </a:endParaRPr>
            </a:p>
          </p:txBody>
        </p:sp>
      </p:grpSp>
      <p:sp>
        <p:nvSpPr>
          <p:cNvPr id="25" name="Rectangle 24"/>
          <p:cNvSpPr/>
          <p:nvPr/>
        </p:nvSpPr>
        <p:spPr bwMode="gray">
          <a:xfrm>
            <a:off x="6992505" y="933025"/>
            <a:ext cx="1548128" cy="1218206"/>
          </a:xfrm>
          <a:prstGeom prst="rect">
            <a:avLst/>
          </a:prstGeom>
          <a:solidFill>
            <a:srgbClr val="262626">
              <a:alpha val="85000"/>
            </a:srgbClr>
          </a:solidFill>
          <a:ln w="6350" algn="ctr">
            <a:noFill/>
            <a:miter lim="800000"/>
            <a:headEnd/>
            <a:tailEnd/>
          </a:ln>
        </p:spPr>
        <p:txBody>
          <a:bodyPr vert="horz" wrap="square" lIns="0" tIns="0" rIns="0" bIns="182880" rtlCol="0" anchor="b" anchorCtr="0"/>
          <a:lstStyle/>
          <a:p>
            <a:pPr algn="ctr" fontAlgn="base">
              <a:spcAft>
                <a:spcPct val="0"/>
              </a:spcAft>
              <a:buClr>
                <a:srgbClr val="F0AB00"/>
              </a:buClr>
              <a:buSzPct val="80000"/>
            </a:pPr>
            <a:r>
              <a:rPr lang="en-US" sz="1200" dirty="0" smtClean="0">
                <a:solidFill>
                  <a:schemeClr val="bg1"/>
                </a:solidFill>
                <a:latin typeface="Calibri"/>
                <a:cs typeface="Calibri"/>
              </a:rPr>
              <a:t>Services &amp; Support</a:t>
            </a:r>
            <a:endParaRPr lang="en-US" sz="1200" dirty="0">
              <a:solidFill>
                <a:schemeClr val="bg1"/>
              </a:solidFill>
              <a:latin typeface="Calibri"/>
              <a:cs typeface="Calibri"/>
            </a:endParaRPr>
          </a:p>
        </p:txBody>
      </p:sp>
      <p:sp>
        <p:nvSpPr>
          <p:cNvPr id="27" name="Freeform 26"/>
          <p:cNvSpPr/>
          <p:nvPr/>
        </p:nvSpPr>
        <p:spPr>
          <a:xfrm>
            <a:off x="7556515" y="1202658"/>
            <a:ext cx="396499" cy="302117"/>
          </a:xfrm>
          <a:custGeom>
            <a:avLst/>
            <a:gdLst>
              <a:gd name="connsiteX0" fmla="*/ 556031 w 1108252"/>
              <a:gd name="connsiteY0" fmla="*/ 844448 h 844448"/>
              <a:gd name="connsiteX1" fmla="*/ 1108252 w 1108252"/>
              <a:gd name="connsiteY1" fmla="*/ 794600 h 844448"/>
              <a:gd name="connsiteX2" fmla="*/ 1054582 w 1108252"/>
              <a:gd name="connsiteY2" fmla="*/ 600697 h 844448"/>
              <a:gd name="connsiteX3" fmla="*/ 730516 w 1108252"/>
              <a:gd name="connsiteY3" fmla="*/ 422478 h 844448"/>
              <a:gd name="connsiteX4" fmla="*/ 646176 w 1108252"/>
              <a:gd name="connsiteY4" fmla="*/ 366877 h 844448"/>
              <a:gd name="connsiteX5" fmla="*/ 646176 w 1108252"/>
              <a:gd name="connsiteY5" fmla="*/ 303593 h 844448"/>
              <a:gd name="connsiteX6" fmla="*/ 609739 w 1108252"/>
              <a:gd name="connsiteY6" fmla="*/ 295935 h 844448"/>
              <a:gd name="connsiteX7" fmla="*/ 609739 w 1108252"/>
              <a:gd name="connsiteY7" fmla="*/ 221145 h 844448"/>
              <a:gd name="connsiteX8" fmla="*/ 575652 w 1108252"/>
              <a:gd name="connsiteY8" fmla="*/ 221145 h 844448"/>
              <a:gd name="connsiteX9" fmla="*/ 575652 w 1108252"/>
              <a:gd name="connsiteY9" fmla="*/ 217627 h 844448"/>
              <a:gd name="connsiteX10" fmla="*/ 570712 w 1108252"/>
              <a:gd name="connsiteY10" fmla="*/ 212699 h 844448"/>
              <a:gd name="connsiteX11" fmla="*/ 575652 w 1108252"/>
              <a:gd name="connsiteY11" fmla="*/ 207746 h 844448"/>
              <a:gd name="connsiteX12" fmla="*/ 575652 w 1108252"/>
              <a:gd name="connsiteY12" fmla="*/ 202819 h 844448"/>
              <a:gd name="connsiteX13" fmla="*/ 570712 w 1108252"/>
              <a:gd name="connsiteY13" fmla="*/ 197865 h 844448"/>
              <a:gd name="connsiteX14" fmla="*/ 575652 w 1108252"/>
              <a:gd name="connsiteY14" fmla="*/ 192913 h 844448"/>
              <a:gd name="connsiteX15" fmla="*/ 575652 w 1108252"/>
              <a:gd name="connsiteY15" fmla="*/ 187985 h 844448"/>
              <a:gd name="connsiteX16" fmla="*/ 570712 w 1108252"/>
              <a:gd name="connsiteY16" fmla="*/ 183045 h 844448"/>
              <a:gd name="connsiteX17" fmla="*/ 575652 w 1108252"/>
              <a:gd name="connsiteY17" fmla="*/ 178104 h 844448"/>
              <a:gd name="connsiteX18" fmla="*/ 575652 w 1108252"/>
              <a:gd name="connsiteY18" fmla="*/ 173164 h 844448"/>
              <a:gd name="connsiteX19" fmla="*/ 570712 w 1108252"/>
              <a:gd name="connsiteY19" fmla="*/ 168211 h 844448"/>
              <a:gd name="connsiteX20" fmla="*/ 575652 w 1108252"/>
              <a:gd name="connsiteY20" fmla="*/ 163271 h 844448"/>
              <a:gd name="connsiteX21" fmla="*/ 575652 w 1108252"/>
              <a:gd name="connsiteY21" fmla="*/ 158343 h 844448"/>
              <a:gd name="connsiteX22" fmla="*/ 570712 w 1108252"/>
              <a:gd name="connsiteY22" fmla="*/ 153390 h 844448"/>
              <a:gd name="connsiteX23" fmla="*/ 575652 w 1108252"/>
              <a:gd name="connsiteY23" fmla="*/ 148450 h 844448"/>
              <a:gd name="connsiteX24" fmla="*/ 575652 w 1108252"/>
              <a:gd name="connsiteY24" fmla="*/ 143522 h 844448"/>
              <a:gd name="connsiteX25" fmla="*/ 570712 w 1108252"/>
              <a:gd name="connsiteY25" fmla="*/ 138569 h 844448"/>
              <a:gd name="connsiteX26" fmla="*/ 575652 w 1108252"/>
              <a:gd name="connsiteY26" fmla="*/ 133629 h 844448"/>
              <a:gd name="connsiteX27" fmla="*/ 575652 w 1108252"/>
              <a:gd name="connsiteY27" fmla="*/ 128701 h 844448"/>
              <a:gd name="connsiteX28" fmla="*/ 570712 w 1108252"/>
              <a:gd name="connsiteY28" fmla="*/ 123761 h 844448"/>
              <a:gd name="connsiteX29" fmla="*/ 575652 w 1108252"/>
              <a:gd name="connsiteY29" fmla="*/ 118808 h 844448"/>
              <a:gd name="connsiteX30" fmla="*/ 575652 w 1108252"/>
              <a:gd name="connsiteY30" fmla="*/ 113893 h 844448"/>
              <a:gd name="connsiteX31" fmla="*/ 570712 w 1108252"/>
              <a:gd name="connsiteY31" fmla="*/ 108940 h 844448"/>
              <a:gd name="connsiteX32" fmla="*/ 575652 w 1108252"/>
              <a:gd name="connsiteY32" fmla="*/ 103987 h 844448"/>
              <a:gd name="connsiteX33" fmla="*/ 575652 w 1108252"/>
              <a:gd name="connsiteY33" fmla="*/ 99059 h 844448"/>
              <a:gd name="connsiteX34" fmla="*/ 570712 w 1108252"/>
              <a:gd name="connsiteY34" fmla="*/ 94119 h 844448"/>
              <a:gd name="connsiteX35" fmla="*/ 571462 w 1108252"/>
              <a:gd name="connsiteY35" fmla="*/ 92278 h 844448"/>
              <a:gd name="connsiteX36" fmla="*/ 604380 w 1108252"/>
              <a:gd name="connsiteY36" fmla="*/ 92278 h 844448"/>
              <a:gd name="connsiteX37" fmla="*/ 604380 w 1108252"/>
              <a:gd name="connsiteY37" fmla="*/ 31712 h 844448"/>
              <a:gd name="connsiteX38" fmla="*/ 687197 w 1108252"/>
              <a:gd name="connsiteY38" fmla="*/ 31712 h 844448"/>
              <a:gd name="connsiteX39" fmla="*/ 687197 w 1108252"/>
              <a:gd name="connsiteY39" fmla="*/ 0 h 844448"/>
              <a:gd name="connsiteX40" fmla="*/ 421068 w 1108252"/>
              <a:gd name="connsiteY40" fmla="*/ 0 h 844448"/>
              <a:gd name="connsiteX41" fmla="*/ 421068 w 1108252"/>
              <a:gd name="connsiteY41" fmla="*/ 31712 h 844448"/>
              <a:gd name="connsiteX42" fmla="*/ 503897 w 1108252"/>
              <a:gd name="connsiteY42" fmla="*/ 31712 h 844448"/>
              <a:gd name="connsiteX43" fmla="*/ 503897 w 1108252"/>
              <a:gd name="connsiteY43" fmla="*/ 92278 h 844448"/>
              <a:gd name="connsiteX44" fmla="*/ 533285 w 1108252"/>
              <a:gd name="connsiteY44" fmla="*/ 92278 h 844448"/>
              <a:gd name="connsiteX45" fmla="*/ 532625 w 1108252"/>
              <a:gd name="connsiteY45" fmla="*/ 92570 h 844448"/>
              <a:gd name="connsiteX46" fmla="*/ 532625 w 1108252"/>
              <a:gd name="connsiteY46" fmla="*/ 97510 h 844448"/>
              <a:gd name="connsiteX47" fmla="*/ 537552 w 1108252"/>
              <a:gd name="connsiteY47" fmla="*/ 102438 h 844448"/>
              <a:gd name="connsiteX48" fmla="*/ 532625 w 1108252"/>
              <a:gd name="connsiteY48" fmla="*/ 107378 h 844448"/>
              <a:gd name="connsiteX49" fmla="*/ 532625 w 1108252"/>
              <a:gd name="connsiteY49" fmla="*/ 112331 h 844448"/>
              <a:gd name="connsiteX50" fmla="*/ 537552 w 1108252"/>
              <a:gd name="connsiteY50" fmla="*/ 117271 h 844448"/>
              <a:gd name="connsiteX51" fmla="*/ 532625 w 1108252"/>
              <a:gd name="connsiteY51" fmla="*/ 122199 h 844448"/>
              <a:gd name="connsiteX52" fmla="*/ 532625 w 1108252"/>
              <a:gd name="connsiteY52" fmla="*/ 127152 h 844448"/>
              <a:gd name="connsiteX53" fmla="*/ 537552 w 1108252"/>
              <a:gd name="connsiteY53" fmla="*/ 132079 h 844448"/>
              <a:gd name="connsiteX54" fmla="*/ 532625 w 1108252"/>
              <a:gd name="connsiteY54" fmla="*/ 137033 h 844448"/>
              <a:gd name="connsiteX55" fmla="*/ 532625 w 1108252"/>
              <a:gd name="connsiteY55" fmla="*/ 141985 h 844448"/>
              <a:gd name="connsiteX56" fmla="*/ 537552 w 1108252"/>
              <a:gd name="connsiteY56" fmla="*/ 146900 h 844448"/>
              <a:gd name="connsiteX57" fmla="*/ 532625 w 1108252"/>
              <a:gd name="connsiteY57" fmla="*/ 151853 h 844448"/>
              <a:gd name="connsiteX58" fmla="*/ 532625 w 1108252"/>
              <a:gd name="connsiteY58" fmla="*/ 156794 h 844448"/>
              <a:gd name="connsiteX59" fmla="*/ 537552 w 1108252"/>
              <a:gd name="connsiteY59" fmla="*/ 161734 h 844448"/>
              <a:gd name="connsiteX60" fmla="*/ 532625 w 1108252"/>
              <a:gd name="connsiteY60" fmla="*/ 166674 h 844448"/>
              <a:gd name="connsiteX61" fmla="*/ 532625 w 1108252"/>
              <a:gd name="connsiteY61" fmla="*/ 171615 h 844448"/>
              <a:gd name="connsiteX62" fmla="*/ 537552 w 1108252"/>
              <a:gd name="connsiteY62" fmla="*/ 176555 h 844448"/>
              <a:gd name="connsiteX63" fmla="*/ 532625 w 1108252"/>
              <a:gd name="connsiteY63" fmla="*/ 181495 h 844448"/>
              <a:gd name="connsiteX64" fmla="*/ 532625 w 1108252"/>
              <a:gd name="connsiteY64" fmla="*/ 186435 h 844448"/>
              <a:gd name="connsiteX65" fmla="*/ 537552 w 1108252"/>
              <a:gd name="connsiteY65" fmla="*/ 191376 h 844448"/>
              <a:gd name="connsiteX66" fmla="*/ 532625 w 1108252"/>
              <a:gd name="connsiteY66" fmla="*/ 196316 h 844448"/>
              <a:gd name="connsiteX67" fmla="*/ 532625 w 1108252"/>
              <a:gd name="connsiteY67" fmla="*/ 201256 h 844448"/>
              <a:gd name="connsiteX68" fmla="*/ 537552 w 1108252"/>
              <a:gd name="connsiteY68" fmla="*/ 206209 h 844448"/>
              <a:gd name="connsiteX69" fmla="*/ 532625 w 1108252"/>
              <a:gd name="connsiteY69" fmla="*/ 211150 h 844448"/>
              <a:gd name="connsiteX70" fmla="*/ 532625 w 1108252"/>
              <a:gd name="connsiteY70" fmla="*/ 216077 h 844448"/>
              <a:gd name="connsiteX71" fmla="*/ 537552 w 1108252"/>
              <a:gd name="connsiteY71" fmla="*/ 221043 h 844448"/>
              <a:gd name="connsiteX72" fmla="*/ 537527 w 1108252"/>
              <a:gd name="connsiteY72" fmla="*/ 221145 h 844448"/>
              <a:gd name="connsiteX73" fmla="*/ 498538 w 1108252"/>
              <a:gd name="connsiteY73" fmla="*/ 221145 h 844448"/>
              <a:gd name="connsiteX74" fmla="*/ 498538 w 1108252"/>
              <a:gd name="connsiteY74" fmla="*/ 295935 h 844448"/>
              <a:gd name="connsiteX75" fmla="*/ 462102 w 1108252"/>
              <a:gd name="connsiteY75" fmla="*/ 303593 h 844448"/>
              <a:gd name="connsiteX76" fmla="*/ 462102 w 1108252"/>
              <a:gd name="connsiteY76" fmla="*/ 366877 h 844448"/>
              <a:gd name="connsiteX77" fmla="*/ 377723 w 1108252"/>
              <a:gd name="connsiteY77" fmla="*/ 422478 h 844448"/>
              <a:gd name="connsiteX78" fmla="*/ 53682 w 1108252"/>
              <a:gd name="connsiteY78" fmla="*/ 600697 h 844448"/>
              <a:gd name="connsiteX79" fmla="*/ 0 w 1108252"/>
              <a:gd name="connsiteY79" fmla="*/ 794600 h 844448"/>
              <a:gd name="connsiteX80" fmla="*/ 556031 w 1108252"/>
              <a:gd name="connsiteY80" fmla="*/ 844448 h 84444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Lst>
            <a:rect l="l" t="t" r="r" b="b"/>
            <a:pathLst>
              <a:path w="1108252" h="844448">
                <a:moveTo>
                  <a:pt x="556031" y="844448"/>
                </a:moveTo>
                <a:cubicBezTo>
                  <a:pt x="972134" y="844448"/>
                  <a:pt x="1108252" y="794600"/>
                  <a:pt x="1108252" y="794600"/>
                </a:cubicBezTo>
                <a:cubicBezTo>
                  <a:pt x="1108252" y="794600"/>
                  <a:pt x="1098410" y="678370"/>
                  <a:pt x="1054582" y="600697"/>
                </a:cubicBezTo>
                <a:cubicBezTo>
                  <a:pt x="1012393" y="525919"/>
                  <a:pt x="926096" y="433984"/>
                  <a:pt x="730516" y="422478"/>
                </a:cubicBezTo>
                <a:cubicBezTo>
                  <a:pt x="730516" y="422478"/>
                  <a:pt x="711352" y="376453"/>
                  <a:pt x="646176" y="366877"/>
                </a:cubicBezTo>
                <a:lnTo>
                  <a:pt x="646176" y="303593"/>
                </a:lnTo>
                <a:cubicBezTo>
                  <a:pt x="646176" y="303593"/>
                  <a:pt x="628903" y="297853"/>
                  <a:pt x="609739" y="295935"/>
                </a:cubicBezTo>
                <a:lnTo>
                  <a:pt x="609739" y="221145"/>
                </a:lnTo>
                <a:lnTo>
                  <a:pt x="575652" y="221145"/>
                </a:lnTo>
                <a:lnTo>
                  <a:pt x="575652" y="217627"/>
                </a:lnTo>
                <a:cubicBezTo>
                  <a:pt x="572909" y="217627"/>
                  <a:pt x="570712" y="215417"/>
                  <a:pt x="570712" y="212699"/>
                </a:cubicBezTo>
                <a:cubicBezTo>
                  <a:pt x="570712" y="209956"/>
                  <a:pt x="572909" y="207746"/>
                  <a:pt x="575652" y="207746"/>
                </a:cubicBezTo>
                <a:lnTo>
                  <a:pt x="575652" y="202819"/>
                </a:lnTo>
                <a:cubicBezTo>
                  <a:pt x="572909" y="202819"/>
                  <a:pt x="570712" y="200596"/>
                  <a:pt x="570712" y="197865"/>
                </a:cubicBezTo>
                <a:cubicBezTo>
                  <a:pt x="570712" y="195148"/>
                  <a:pt x="572909" y="192913"/>
                  <a:pt x="575652" y="192913"/>
                </a:cubicBezTo>
                <a:lnTo>
                  <a:pt x="575652" y="187985"/>
                </a:lnTo>
                <a:cubicBezTo>
                  <a:pt x="572909" y="187985"/>
                  <a:pt x="570712" y="185775"/>
                  <a:pt x="570712" y="183045"/>
                </a:cubicBezTo>
                <a:cubicBezTo>
                  <a:pt x="570712" y="180314"/>
                  <a:pt x="572909" y="178104"/>
                  <a:pt x="575652" y="178104"/>
                </a:cubicBezTo>
                <a:lnTo>
                  <a:pt x="575652" y="173164"/>
                </a:lnTo>
                <a:cubicBezTo>
                  <a:pt x="572909" y="173164"/>
                  <a:pt x="570712" y="170941"/>
                  <a:pt x="570712" y="168211"/>
                </a:cubicBezTo>
                <a:cubicBezTo>
                  <a:pt x="570712" y="165493"/>
                  <a:pt x="572909" y="163271"/>
                  <a:pt x="575652" y="163271"/>
                </a:cubicBezTo>
                <a:lnTo>
                  <a:pt x="575652" y="158343"/>
                </a:lnTo>
                <a:cubicBezTo>
                  <a:pt x="572909" y="158343"/>
                  <a:pt x="570712" y="156133"/>
                  <a:pt x="570712" y="153390"/>
                </a:cubicBezTo>
                <a:cubicBezTo>
                  <a:pt x="570712" y="150672"/>
                  <a:pt x="572909" y="148450"/>
                  <a:pt x="575652" y="148450"/>
                </a:cubicBezTo>
                <a:lnTo>
                  <a:pt x="575652" y="143522"/>
                </a:lnTo>
                <a:cubicBezTo>
                  <a:pt x="572909" y="143522"/>
                  <a:pt x="570712" y="141312"/>
                  <a:pt x="570712" y="138569"/>
                </a:cubicBezTo>
                <a:cubicBezTo>
                  <a:pt x="570712" y="135839"/>
                  <a:pt x="572909" y="133629"/>
                  <a:pt x="575652" y="133629"/>
                </a:cubicBezTo>
                <a:lnTo>
                  <a:pt x="575652" y="128701"/>
                </a:lnTo>
                <a:cubicBezTo>
                  <a:pt x="572909" y="128701"/>
                  <a:pt x="570712" y="126491"/>
                  <a:pt x="570712" y="123761"/>
                </a:cubicBezTo>
                <a:cubicBezTo>
                  <a:pt x="570712" y="121018"/>
                  <a:pt x="572909" y="118808"/>
                  <a:pt x="575652" y="118808"/>
                </a:cubicBezTo>
                <a:lnTo>
                  <a:pt x="575652" y="113893"/>
                </a:lnTo>
                <a:cubicBezTo>
                  <a:pt x="572909" y="113893"/>
                  <a:pt x="570712" y="111658"/>
                  <a:pt x="570712" y="108940"/>
                </a:cubicBezTo>
                <a:cubicBezTo>
                  <a:pt x="570712" y="106197"/>
                  <a:pt x="572909" y="103987"/>
                  <a:pt x="575652" y="103987"/>
                </a:cubicBezTo>
                <a:lnTo>
                  <a:pt x="575652" y="99059"/>
                </a:lnTo>
                <a:cubicBezTo>
                  <a:pt x="572909" y="99059"/>
                  <a:pt x="570712" y="96824"/>
                  <a:pt x="570712" y="94119"/>
                </a:cubicBezTo>
                <a:cubicBezTo>
                  <a:pt x="570712" y="93395"/>
                  <a:pt x="571182" y="92900"/>
                  <a:pt x="571462" y="92278"/>
                </a:cubicBezTo>
                <a:lnTo>
                  <a:pt x="604380" y="92278"/>
                </a:lnTo>
                <a:lnTo>
                  <a:pt x="604380" y="31712"/>
                </a:lnTo>
                <a:lnTo>
                  <a:pt x="687197" y="31712"/>
                </a:lnTo>
                <a:lnTo>
                  <a:pt x="687197" y="0"/>
                </a:lnTo>
                <a:lnTo>
                  <a:pt x="421068" y="0"/>
                </a:lnTo>
                <a:lnTo>
                  <a:pt x="421068" y="31712"/>
                </a:lnTo>
                <a:lnTo>
                  <a:pt x="503897" y="31712"/>
                </a:lnTo>
                <a:lnTo>
                  <a:pt x="503897" y="92278"/>
                </a:lnTo>
                <a:lnTo>
                  <a:pt x="533285" y="92278"/>
                </a:lnTo>
                <a:cubicBezTo>
                  <a:pt x="533019" y="92328"/>
                  <a:pt x="532879" y="92570"/>
                  <a:pt x="532625" y="92570"/>
                </a:cubicBezTo>
                <a:lnTo>
                  <a:pt x="532625" y="97510"/>
                </a:lnTo>
                <a:cubicBezTo>
                  <a:pt x="535343" y="97510"/>
                  <a:pt x="537552" y="99707"/>
                  <a:pt x="537552" y="102438"/>
                </a:cubicBezTo>
                <a:cubicBezTo>
                  <a:pt x="537552" y="105168"/>
                  <a:pt x="535343" y="107378"/>
                  <a:pt x="532625" y="107378"/>
                </a:cubicBezTo>
                <a:lnTo>
                  <a:pt x="532625" y="112331"/>
                </a:lnTo>
                <a:cubicBezTo>
                  <a:pt x="535343" y="112331"/>
                  <a:pt x="537552" y="114528"/>
                  <a:pt x="537552" y="117271"/>
                </a:cubicBezTo>
                <a:cubicBezTo>
                  <a:pt x="537552" y="119989"/>
                  <a:pt x="535343" y="122199"/>
                  <a:pt x="532625" y="122199"/>
                </a:cubicBezTo>
                <a:lnTo>
                  <a:pt x="532625" y="127152"/>
                </a:lnTo>
                <a:cubicBezTo>
                  <a:pt x="535343" y="127152"/>
                  <a:pt x="537552" y="129362"/>
                  <a:pt x="537552" y="132079"/>
                </a:cubicBezTo>
                <a:cubicBezTo>
                  <a:pt x="537552" y="134823"/>
                  <a:pt x="535343" y="137033"/>
                  <a:pt x="532625" y="137033"/>
                </a:cubicBezTo>
                <a:lnTo>
                  <a:pt x="532625" y="141985"/>
                </a:lnTo>
                <a:cubicBezTo>
                  <a:pt x="535343" y="141985"/>
                  <a:pt x="537552" y="144183"/>
                  <a:pt x="537552" y="146900"/>
                </a:cubicBezTo>
                <a:cubicBezTo>
                  <a:pt x="537552" y="149643"/>
                  <a:pt x="535343" y="151853"/>
                  <a:pt x="532625" y="151853"/>
                </a:cubicBezTo>
                <a:lnTo>
                  <a:pt x="532625" y="156794"/>
                </a:lnTo>
                <a:cubicBezTo>
                  <a:pt x="535343" y="156794"/>
                  <a:pt x="537552" y="159003"/>
                  <a:pt x="537552" y="161734"/>
                </a:cubicBezTo>
                <a:cubicBezTo>
                  <a:pt x="537552" y="164464"/>
                  <a:pt x="535343" y="166674"/>
                  <a:pt x="532625" y="166674"/>
                </a:cubicBezTo>
                <a:lnTo>
                  <a:pt x="532625" y="171615"/>
                </a:lnTo>
                <a:cubicBezTo>
                  <a:pt x="535343" y="171615"/>
                  <a:pt x="537552" y="173824"/>
                  <a:pt x="537552" y="176555"/>
                </a:cubicBezTo>
                <a:cubicBezTo>
                  <a:pt x="537552" y="179273"/>
                  <a:pt x="535343" y="181495"/>
                  <a:pt x="532625" y="181495"/>
                </a:cubicBezTo>
                <a:lnTo>
                  <a:pt x="532625" y="186435"/>
                </a:lnTo>
                <a:cubicBezTo>
                  <a:pt x="535343" y="186435"/>
                  <a:pt x="537552" y="188645"/>
                  <a:pt x="537552" y="191376"/>
                </a:cubicBezTo>
                <a:cubicBezTo>
                  <a:pt x="537552" y="194119"/>
                  <a:pt x="535343" y="196316"/>
                  <a:pt x="532625" y="196316"/>
                </a:cubicBezTo>
                <a:lnTo>
                  <a:pt x="532625" y="201256"/>
                </a:lnTo>
                <a:cubicBezTo>
                  <a:pt x="535343" y="201256"/>
                  <a:pt x="537552" y="203479"/>
                  <a:pt x="537552" y="206209"/>
                </a:cubicBezTo>
                <a:cubicBezTo>
                  <a:pt x="537552" y="208927"/>
                  <a:pt x="535343" y="211150"/>
                  <a:pt x="532625" y="211150"/>
                </a:cubicBezTo>
                <a:lnTo>
                  <a:pt x="532625" y="216077"/>
                </a:lnTo>
                <a:cubicBezTo>
                  <a:pt x="535343" y="216077"/>
                  <a:pt x="537552" y="218287"/>
                  <a:pt x="537552" y="221043"/>
                </a:cubicBezTo>
                <a:cubicBezTo>
                  <a:pt x="537552" y="221081"/>
                  <a:pt x="537527" y="221094"/>
                  <a:pt x="537527" y="221145"/>
                </a:cubicBezTo>
                <a:lnTo>
                  <a:pt x="498538" y="221145"/>
                </a:lnTo>
                <a:lnTo>
                  <a:pt x="498538" y="295935"/>
                </a:lnTo>
                <a:cubicBezTo>
                  <a:pt x="479348" y="297853"/>
                  <a:pt x="462102" y="303593"/>
                  <a:pt x="462102" y="303593"/>
                </a:cubicBezTo>
                <a:lnTo>
                  <a:pt x="462102" y="366877"/>
                </a:lnTo>
                <a:cubicBezTo>
                  <a:pt x="396900" y="376453"/>
                  <a:pt x="377723" y="422478"/>
                  <a:pt x="377723" y="422478"/>
                </a:cubicBezTo>
                <a:cubicBezTo>
                  <a:pt x="182155" y="433984"/>
                  <a:pt x="95859" y="525919"/>
                  <a:pt x="53682" y="600697"/>
                </a:cubicBezTo>
                <a:cubicBezTo>
                  <a:pt x="9868" y="678370"/>
                  <a:pt x="0" y="794600"/>
                  <a:pt x="0" y="794600"/>
                </a:cubicBezTo>
                <a:cubicBezTo>
                  <a:pt x="0" y="794600"/>
                  <a:pt x="139966" y="844448"/>
                  <a:pt x="556031" y="844448"/>
                </a:cubicBez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a:cs typeface="Calibri"/>
            </a:endParaRPr>
          </a:p>
        </p:txBody>
      </p:sp>
      <p:sp>
        <p:nvSpPr>
          <p:cNvPr id="28" name="Freeform 3"/>
          <p:cNvSpPr/>
          <p:nvPr/>
        </p:nvSpPr>
        <p:spPr>
          <a:xfrm>
            <a:off x="7514497" y="1504014"/>
            <a:ext cx="480457" cy="117226"/>
          </a:xfrm>
          <a:custGeom>
            <a:avLst/>
            <a:gdLst>
              <a:gd name="connsiteX0" fmla="*/ 1342923 w 1342923"/>
              <a:gd name="connsiteY0" fmla="*/ 253987 h 327659"/>
              <a:gd name="connsiteX1" fmla="*/ 1332547 w 1342923"/>
              <a:gd name="connsiteY1" fmla="*/ 183756 h 327659"/>
              <a:gd name="connsiteX2" fmla="*/ 1284985 w 1342923"/>
              <a:gd name="connsiteY2" fmla="*/ 131546 h 327659"/>
              <a:gd name="connsiteX3" fmla="*/ 1223403 w 1342923"/>
              <a:gd name="connsiteY3" fmla="*/ 30835 h 327659"/>
              <a:gd name="connsiteX4" fmla="*/ 1214526 w 1342923"/>
              <a:gd name="connsiteY4" fmla="*/ 0 h 327659"/>
              <a:gd name="connsiteX5" fmla="*/ 673341 w 1342923"/>
              <a:gd name="connsiteY5" fmla="*/ 44475 h 327659"/>
              <a:gd name="connsiteX6" fmla="*/ 128396 w 1342923"/>
              <a:gd name="connsiteY6" fmla="*/ 0 h 327659"/>
              <a:gd name="connsiteX7" fmla="*/ 118516 w 1342923"/>
              <a:gd name="connsiteY7" fmla="*/ 35788 h 327659"/>
              <a:gd name="connsiteX8" fmla="*/ 57937 w 1342923"/>
              <a:gd name="connsiteY8" fmla="*/ 131546 h 327659"/>
              <a:gd name="connsiteX9" fmla="*/ 9270 w 1342923"/>
              <a:gd name="connsiteY9" fmla="*/ 183705 h 327659"/>
              <a:gd name="connsiteX10" fmla="*/ 0 w 1342923"/>
              <a:gd name="connsiteY10" fmla="*/ 253987 h 327659"/>
              <a:gd name="connsiteX11" fmla="*/ 668947 w 1342923"/>
              <a:gd name="connsiteY11" fmla="*/ 327659 h 327659"/>
              <a:gd name="connsiteX12" fmla="*/ 1342923 w 1342923"/>
              <a:gd name="connsiteY12" fmla="*/ 253987 h 32765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1342923" h="327659">
                <a:moveTo>
                  <a:pt x="1342923" y="253987"/>
                </a:moveTo>
                <a:cubicBezTo>
                  <a:pt x="1342923" y="253987"/>
                  <a:pt x="1336573" y="207924"/>
                  <a:pt x="1332547" y="183756"/>
                </a:cubicBezTo>
                <a:cubicBezTo>
                  <a:pt x="1326921" y="150012"/>
                  <a:pt x="1317548" y="164769"/>
                  <a:pt x="1284985" y="131546"/>
                </a:cubicBezTo>
                <a:cubicBezTo>
                  <a:pt x="1250073" y="95973"/>
                  <a:pt x="1231455" y="54267"/>
                  <a:pt x="1223403" y="30835"/>
                </a:cubicBezTo>
                <a:cubicBezTo>
                  <a:pt x="1218793" y="17411"/>
                  <a:pt x="1214526" y="0"/>
                  <a:pt x="1214526" y="0"/>
                </a:cubicBezTo>
                <a:cubicBezTo>
                  <a:pt x="1214526" y="0"/>
                  <a:pt x="1027074" y="44475"/>
                  <a:pt x="673341" y="44475"/>
                </a:cubicBezTo>
                <a:cubicBezTo>
                  <a:pt x="319646" y="44475"/>
                  <a:pt x="128396" y="0"/>
                  <a:pt x="128396" y="0"/>
                </a:cubicBezTo>
                <a:cubicBezTo>
                  <a:pt x="128396" y="0"/>
                  <a:pt x="123113" y="22377"/>
                  <a:pt x="118516" y="35788"/>
                </a:cubicBezTo>
                <a:cubicBezTo>
                  <a:pt x="112598" y="53162"/>
                  <a:pt x="93611" y="95567"/>
                  <a:pt x="57937" y="131546"/>
                </a:cubicBezTo>
                <a:cubicBezTo>
                  <a:pt x="25171" y="164591"/>
                  <a:pt x="14249" y="149847"/>
                  <a:pt x="9270" y="183705"/>
                </a:cubicBezTo>
                <a:cubicBezTo>
                  <a:pt x="5740" y="207835"/>
                  <a:pt x="0" y="253987"/>
                  <a:pt x="0" y="253987"/>
                </a:cubicBezTo>
                <a:cubicBezTo>
                  <a:pt x="0" y="253987"/>
                  <a:pt x="151650" y="327659"/>
                  <a:pt x="668947" y="327659"/>
                </a:cubicBezTo>
                <a:cubicBezTo>
                  <a:pt x="1186268" y="327659"/>
                  <a:pt x="1342923" y="253987"/>
                  <a:pt x="1342923" y="253987"/>
                </a:cubicBez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a:cs typeface="Calibri"/>
            </a:endParaRPr>
          </a:p>
        </p:txBody>
      </p:sp>
      <p:sp>
        <p:nvSpPr>
          <p:cNvPr id="21" name="Rectangle 20"/>
          <p:cNvSpPr/>
          <p:nvPr/>
        </p:nvSpPr>
        <p:spPr bwMode="gray">
          <a:xfrm>
            <a:off x="621919" y="933025"/>
            <a:ext cx="1548128" cy="1218206"/>
          </a:xfrm>
          <a:prstGeom prst="rect">
            <a:avLst/>
          </a:prstGeom>
          <a:solidFill>
            <a:srgbClr val="262626">
              <a:alpha val="85000"/>
            </a:srgbClr>
          </a:solidFill>
          <a:ln w="6350" algn="ctr">
            <a:noFill/>
            <a:miter lim="800000"/>
            <a:headEnd/>
            <a:tailEnd/>
          </a:ln>
        </p:spPr>
        <p:txBody>
          <a:bodyPr vert="horz" wrap="square" lIns="0" tIns="0" rIns="0" bIns="182880" rtlCol="0" anchor="b" anchorCtr="0"/>
          <a:lstStyle/>
          <a:p>
            <a:pPr algn="ctr" fontAlgn="base">
              <a:spcAft>
                <a:spcPct val="0"/>
              </a:spcAft>
              <a:buClr>
                <a:srgbClr val="F0AB00"/>
              </a:buClr>
              <a:buSzPct val="80000"/>
            </a:pPr>
            <a:r>
              <a:rPr lang="en-US" sz="1200" dirty="0" smtClean="0">
                <a:solidFill>
                  <a:schemeClr val="bg1"/>
                </a:solidFill>
                <a:latin typeface="Calibri"/>
                <a:cs typeface="Calibri"/>
              </a:rPr>
              <a:t>Industry Expertise</a:t>
            </a:r>
            <a:endParaRPr lang="en-US" sz="1200" dirty="0">
              <a:solidFill>
                <a:schemeClr val="bg1"/>
              </a:solidFill>
              <a:latin typeface="Calibri"/>
              <a:cs typeface="Calibri"/>
            </a:endParaRPr>
          </a:p>
        </p:txBody>
      </p:sp>
      <p:sp>
        <p:nvSpPr>
          <p:cNvPr id="23" name="Freeform 22"/>
          <p:cNvSpPr/>
          <p:nvPr/>
        </p:nvSpPr>
        <p:spPr>
          <a:xfrm>
            <a:off x="1331635" y="1135398"/>
            <a:ext cx="351258" cy="369432"/>
          </a:xfrm>
          <a:custGeom>
            <a:avLst/>
            <a:gdLst>
              <a:gd name="connsiteX0" fmla="*/ 1107516 w 1107516"/>
              <a:gd name="connsiteY0" fmla="*/ 27851 h 1164818"/>
              <a:gd name="connsiteX1" fmla="*/ 721245 w 1107516"/>
              <a:gd name="connsiteY1" fmla="*/ 503669 h 1164818"/>
              <a:gd name="connsiteX2" fmla="*/ 389877 w 1107516"/>
              <a:gd name="connsiteY2" fmla="*/ 1008075 h 1164818"/>
              <a:gd name="connsiteX3" fmla="*/ 362025 w 1107516"/>
              <a:gd name="connsiteY3" fmla="*/ 1061402 h 1164818"/>
              <a:gd name="connsiteX4" fmla="*/ 214820 w 1107516"/>
              <a:gd name="connsiteY4" fmla="*/ 1164818 h 1164818"/>
              <a:gd name="connsiteX5" fmla="*/ 148005 w 1107516"/>
              <a:gd name="connsiteY5" fmla="*/ 1152855 h 1164818"/>
              <a:gd name="connsiteX6" fmla="*/ 99453 w 1107516"/>
              <a:gd name="connsiteY6" fmla="*/ 1111516 h 1164818"/>
              <a:gd name="connsiteX7" fmla="*/ 65252 w 1107516"/>
              <a:gd name="connsiteY7" fmla="*/ 1045083 h 1164818"/>
              <a:gd name="connsiteX8" fmla="*/ 27838 w 1107516"/>
              <a:gd name="connsiteY8" fmla="*/ 924534 h 1164818"/>
              <a:gd name="connsiteX9" fmla="*/ 24676 w 1107516"/>
              <a:gd name="connsiteY9" fmla="*/ 912609 h 1164818"/>
              <a:gd name="connsiteX10" fmla="*/ 0 w 1107516"/>
              <a:gd name="connsiteY10" fmla="*/ 802017 h 1164818"/>
              <a:gd name="connsiteX11" fmla="*/ 52920 w 1107516"/>
              <a:gd name="connsiteY11" fmla="*/ 718870 h 1164818"/>
              <a:gd name="connsiteX12" fmla="*/ 157530 w 1107516"/>
              <a:gd name="connsiteY12" fmla="*/ 681063 h 1164818"/>
              <a:gd name="connsiteX13" fmla="*/ 184594 w 1107516"/>
              <a:gd name="connsiteY13" fmla="*/ 691019 h 1164818"/>
              <a:gd name="connsiteX14" fmla="*/ 208457 w 1107516"/>
              <a:gd name="connsiteY14" fmla="*/ 733577 h 1164818"/>
              <a:gd name="connsiteX15" fmla="*/ 228345 w 1107516"/>
              <a:gd name="connsiteY15" fmla="*/ 787666 h 1164818"/>
              <a:gd name="connsiteX16" fmla="*/ 273684 w 1107516"/>
              <a:gd name="connsiteY16" fmla="*/ 864057 h 1164818"/>
              <a:gd name="connsiteX17" fmla="*/ 399402 w 1107516"/>
              <a:gd name="connsiteY17" fmla="*/ 689813 h 1164818"/>
              <a:gd name="connsiteX18" fmla="*/ 579983 w 1107516"/>
              <a:gd name="connsiteY18" fmla="*/ 410540 h 1164818"/>
              <a:gd name="connsiteX19" fmla="*/ 741133 w 1107516"/>
              <a:gd name="connsiteY19" fmla="*/ 181800 h 1164818"/>
              <a:gd name="connsiteX20" fmla="*/ 840981 w 1107516"/>
              <a:gd name="connsiteY20" fmla="*/ 74803 h 1164818"/>
              <a:gd name="connsiteX21" fmla="*/ 941209 w 1107516"/>
              <a:gd name="connsiteY21" fmla="*/ 24638 h 1164818"/>
              <a:gd name="connsiteX22" fmla="*/ 1096365 w 1107516"/>
              <a:gd name="connsiteY22" fmla="*/ 0 h 1164818"/>
              <a:gd name="connsiteX23" fmla="*/ 1107516 w 1107516"/>
              <a:gd name="connsiteY23" fmla="*/ 27851 h 116481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Lst>
            <a:rect l="l" t="t" r="r" b="b"/>
            <a:pathLst>
              <a:path w="1107516" h="1164818">
                <a:moveTo>
                  <a:pt x="1107516" y="27851"/>
                </a:moveTo>
                <a:cubicBezTo>
                  <a:pt x="970152" y="181114"/>
                  <a:pt x="841362" y="339737"/>
                  <a:pt x="721245" y="503669"/>
                </a:cubicBezTo>
                <a:cubicBezTo>
                  <a:pt x="601103" y="667537"/>
                  <a:pt x="490601" y="835685"/>
                  <a:pt x="389877" y="1008075"/>
                </a:cubicBezTo>
                <a:cubicBezTo>
                  <a:pt x="382396" y="1020826"/>
                  <a:pt x="373126" y="1038606"/>
                  <a:pt x="362025" y="1061402"/>
                </a:cubicBezTo>
                <a:cubicBezTo>
                  <a:pt x="327520" y="1130338"/>
                  <a:pt x="278472" y="1164818"/>
                  <a:pt x="214820" y="1164818"/>
                </a:cubicBezTo>
                <a:cubicBezTo>
                  <a:pt x="187781" y="1164818"/>
                  <a:pt x="165480" y="1160818"/>
                  <a:pt x="148005" y="1152855"/>
                </a:cubicBezTo>
                <a:cubicBezTo>
                  <a:pt x="130466" y="1144917"/>
                  <a:pt x="114312" y="1131138"/>
                  <a:pt x="99453" y="1111516"/>
                </a:cubicBezTo>
                <a:cubicBezTo>
                  <a:pt x="87261" y="1094524"/>
                  <a:pt x="75857" y="1072400"/>
                  <a:pt x="65252" y="1045083"/>
                </a:cubicBezTo>
                <a:cubicBezTo>
                  <a:pt x="54635" y="1017752"/>
                  <a:pt x="42163" y="977569"/>
                  <a:pt x="27838" y="924534"/>
                </a:cubicBezTo>
                <a:cubicBezTo>
                  <a:pt x="26784" y="921359"/>
                  <a:pt x="25704" y="917384"/>
                  <a:pt x="24676" y="912609"/>
                </a:cubicBezTo>
                <a:cubicBezTo>
                  <a:pt x="8216" y="853744"/>
                  <a:pt x="0" y="816838"/>
                  <a:pt x="0" y="802017"/>
                </a:cubicBezTo>
                <a:cubicBezTo>
                  <a:pt x="0" y="771766"/>
                  <a:pt x="17614" y="744067"/>
                  <a:pt x="52920" y="718870"/>
                </a:cubicBezTo>
                <a:cubicBezTo>
                  <a:pt x="88176" y="693661"/>
                  <a:pt x="123050" y="681063"/>
                  <a:pt x="157530" y="681063"/>
                </a:cubicBezTo>
                <a:cubicBezTo>
                  <a:pt x="168668" y="681063"/>
                  <a:pt x="177672" y="684390"/>
                  <a:pt x="184594" y="691019"/>
                </a:cubicBezTo>
                <a:cubicBezTo>
                  <a:pt x="191465" y="697662"/>
                  <a:pt x="199428" y="711822"/>
                  <a:pt x="208457" y="733577"/>
                </a:cubicBezTo>
                <a:cubicBezTo>
                  <a:pt x="213766" y="746836"/>
                  <a:pt x="220383" y="764870"/>
                  <a:pt x="228345" y="787666"/>
                </a:cubicBezTo>
                <a:cubicBezTo>
                  <a:pt x="246379" y="838606"/>
                  <a:pt x="261505" y="864057"/>
                  <a:pt x="273684" y="864057"/>
                </a:cubicBezTo>
                <a:cubicBezTo>
                  <a:pt x="284302" y="864057"/>
                  <a:pt x="326199" y="806018"/>
                  <a:pt x="399402" y="689813"/>
                </a:cubicBezTo>
                <a:cubicBezTo>
                  <a:pt x="469442" y="578942"/>
                  <a:pt x="529602" y="485876"/>
                  <a:pt x="579983" y="410540"/>
                </a:cubicBezTo>
                <a:cubicBezTo>
                  <a:pt x="650570" y="304977"/>
                  <a:pt x="704240" y="228727"/>
                  <a:pt x="741133" y="181800"/>
                </a:cubicBezTo>
                <a:cubicBezTo>
                  <a:pt x="778014" y="134848"/>
                  <a:pt x="811276" y="99199"/>
                  <a:pt x="840981" y="74803"/>
                </a:cubicBezTo>
                <a:cubicBezTo>
                  <a:pt x="866965" y="53594"/>
                  <a:pt x="900353" y="36893"/>
                  <a:pt x="941209" y="24638"/>
                </a:cubicBezTo>
                <a:cubicBezTo>
                  <a:pt x="982078" y="12458"/>
                  <a:pt x="1033792" y="4279"/>
                  <a:pt x="1096365" y="0"/>
                </a:cubicBezTo>
                <a:lnTo>
                  <a:pt x="1107516" y="27851"/>
                </a:lnTo>
              </a:path>
            </a:pathLst>
          </a:custGeom>
          <a:solidFill>
            <a:srgbClr val="F0AB00"/>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a:cs typeface="Calibri"/>
            </a:endParaRPr>
          </a:p>
        </p:txBody>
      </p:sp>
      <p:sp>
        <p:nvSpPr>
          <p:cNvPr id="24" name="Freeform 3"/>
          <p:cNvSpPr/>
          <p:nvPr/>
        </p:nvSpPr>
        <p:spPr>
          <a:xfrm rot="16200000">
            <a:off x="1220994" y="1230752"/>
            <a:ext cx="371663" cy="371664"/>
          </a:xfrm>
          <a:custGeom>
            <a:avLst/>
            <a:gdLst>
              <a:gd name="connsiteX0" fmla="*/ 1133754 w 1171854"/>
              <a:gd name="connsiteY0" fmla="*/ 1133754 h 1171854"/>
              <a:gd name="connsiteX1" fmla="*/ 38100 w 1171854"/>
              <a:gd name="connsiteY1" fmla="*/ 1133754 h 1171854"/>
              <a:gd name="connsiteX2" fmla="*/ 38100 w 1171854"/>
              <a:gd name="connsiteY2" fmla="*/ 38100 h 1171854"/>
              <a:gd name="connsiteX3" fmla="*/ 1133754 w 1171854"/>
              <a:gd name="connsiteY3" fmla="*/ 38100 h 1171854"/>
              <a:gd name="connsiteX4" fmla="*/ 1133754 w 1171854"/>
              <a:gd name="connsiteY4" fmla="*/ 1133754 h 117185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171854" h="1171854">
                <a:moveTo>
                  <a:pt x="1133754" y="1133754"/>
                </a:moveTo>
                <a:lnTo>
                  <a:pt x="38100" y="1133754"/>
                </a:lnTo>
                <a:lnTo>
                  <a:pt x="38100" y="38100"/>
                </a:lnTo>
                <a:lnTo>
                  <a:pt x="1133754" y="38100"/>
                </a:lnTo>
                <a:lnTo>
                  <a:pt x="1133754" y="1133754"/>
                </a:lnTo>
              </a:path>
            </a:pathLst>
          </a:custGeom>
          <a:noFill/>
          <a:ln w="28575">
            <a:solidFill>
              <a:srgbClr val="F0AB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a:cs typeface="Calibri"/>
            </a:endParaRPr>
          </a:p>
        </p:txBody>
      </p:sp>
      <p:sp>
        <p:nvSpPr>
          <p:cNvPr id="30" name="Freeform 930"/>
          <p:cNvSpPr>
            <a:spLocks/>
          </p:cNvSpPr>
          <p:nvPr/>
        </p:nvSpPr>
        <p:spPr bwMode="auto">
          <a:xfrm>
            <a:off x="4414736" y="1186058"/>
            <a:ext cx="396226" cy="329169"/>
          </a:xfrm>
          <a:custGeom>
            <a:avLst/>
            <a:gdLst/>
            <a:ahLst/>
            <a:cxnLst>
              <a:cxn ang="0">
                <a:pos x="170" y="0"/>
              </a:cxn>
              <a:cxn ang="0">
                <a:pos x="3" y="0"/>
              </a:cxn>
              <a:cxn ang="0">
                <a:pos x="0" y="2"/>
              </a:cxn>
              <a:cxn ang="0">
                <a:pos x="0" y="113"/>
              </a:cxn>
              <a:cxn ang="0">
                <a:pos x="3" y="116"/>
              </a:cxn>
              <a:cxn ang="0">
                <a:pos x="68" y="116"/>
              </a:cxn>
              <a:cxn ang="0">
                <a:pos x="66" y="138"/>
              </a:cxn>
              <a:cxn ang="0">
                <a:pos x="56" y="144"/>
              </a:cxn>
              <a:cxn ang="0">
                <a:pos x="56" y="145"/>
              </a:cxn>
              <a:cxn ang="0">
                <a:pos x="117" y="145"/>
              </a:cxn>
              <a:cxn ang="0">
                <a:pos x="117" y="144"/>
              </a:cxn>
              <a:cxn ang="0">
                <a:pos x="106" y="138"/>
              </a:cxn>
              <a:cxn ang="0">
                <a:pos x="104" y="116"/>
              </a:cxn>
              <a:cxn ang="0">
                <a:pos x="170" y="116"/>
              </a:cxn>
              <a:cxn ang="0">
                <a:pos x="172" y="113"/>
              </a:cxn>
              <a:cxn ang="0">
                <a:pos x="172" y="2"/>
              </a:cxn>
              <a:cxn ang="0">
                <a:pos x="170" y="0"/>
              </a:cxn>
            </a:cxnLst>
            <a:rect l="0" t="0" r="r" b="b"/>
            <a:pathLst>
              <a:path w="172" h="145">
                <a:moveTo>
                  <a:pt x="170" y="0"/>
                </a:moveTo>
                <a:cubicBezTo>
                  <a:pt x="3" y="0"/>
                  <a:pt x="3" y="0"/>
                  <a:pt x="3" y="0"/>
                </a:cubicBezTo>
                <a:cubicBezTo>
                  <a:pt x="1" y="0"/>
                  <a:pt x="0" y="1"/>
                  <a:pt x="0" y="2"/>
                </a:cubicBezTo>
                <a:cubicBezTo>
                  <a:pt x="0" y="113"/>
                  <a:pt x="0" y="113"/>
                  <a:pt x="0" y="113"/>
                </a:cubicBezTo>
                <a:cubicBezTo>
                  <a:pt x="0" y="115"/>
                  <a:pt x="1" y="116"/>
                  <a:pt x="3" y="116"/>
                </a:cubicBezTo>
                <a:cubicBezTo>
                  <a:pt x="68" y="116"/>
                  <a:pt x="68" y="116"/>
                  <a:pt x="68" y="116"/>
                </a:cubicBezTo>
                <a:cubicBezTo>
                  <a:pt x="68" y="121"/>
                  <a:pt x="66" y="136"/>
                  <a:pt x="66" y="138"/>
                </a:cubicBezTo>
                <a:cubicBezTo>
                  <a:pt x="66" y="141"/>
                  <a:pt x="56" y="141"/>
                  <a:pt x="56" y="144"/>
                </a:cubicBezTo>
                <a:cubicBezTo>
                  <a:pt x="56" y="145"/>
                  <a:pt x="56" y="145"/>
                  <a:pt x="56" y="145"/>
                </a:cubicBezTo>
                <a:cubicBezTo>
                  <a:pt x="117" y="145"/>
                  <a:pt x="117" y="145"/>
                  <a:pt x="117" y="145"/>
                </a:cubicBezTo>
                <a:cubicBezTo>
                  <a:pt x="117" y="144"/>
                  <a:pt x="117" y="144"/>
                  <a:pt x="117" y="144"/>
                </a:cubicBezTo>
                <a:cubicBezTo>
                  <a:pt x="117" y="141"/>
                  <a:pt x="106" y="141"/>
                  <a:pt x="106" y="138"/>
                </a:cubicBezTo>
                <a:cubicBezTo>
                  <a:pt x="106" y="136"/>
                  <a:pt x="104" y="121"/>
                  <a:pt x="104" y="116"/>
                </a:cubicBezTo>
                <a:cubicBezTo>
                  <a:pt x="170" y="116"/>
                  <a:pt x="170" y="116"/>
                  <a:pt x="170" y="116"/>
                </a:cubicBezTo>
                <a:cubicBezTo>
                  <a:pt x="171" y="116"/>
                  <a:pt x="172" y="115"/>
                  <a:pt x="172" y="113"/>
                </a:cubicBezTo>
                <a:cubicBezTo>
                  <a:pt x="172" y="2"/>
                  <a:pt x="172" y="2"/>
                  <a:pt x="172" y="2"/>
                </a:cubicBezTo>
                <a:cubicBezTo>
                  <a:pt x="172" y="1"/>
                  <a:pt x="171" y="0"/>
                  <a:pt x="170" y="0"/>
                </a:cubicBezTo>
                <a:close/>
              </a:path>
            </a:pathLst>
          </a:custGeom>
          <a:solidFill>
            <a:srgbClr val="F0AB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3283"/>
              </a:solidFill>
              <a:latin typeface="Calibri"/>
              <a:cs typeface="Calibri"/>
            </a:endParaRPr>
          </a:p>
        </p:txBody>
      </p:sp>
      <p:sp>
        <p:nvSpPr>
          <p:cNvPr id="31" name="Freeform 932"/>
          <p:cNvSpPr>
            <a:spLocks/>
          </p:cNvSpPr>
          <p:nvPr/>
        </p:nvSpPr>
        <p:spPr bwMode="auto">
          <a:xfrm>
            <a:off x="4429898" y="1202092"/>
            <a:ext cx="364831" cy="231914"/>
          </a:xfrm>
          <a:custGeom>
            <a:avLst/>
            <a:gdLst/>
            <a:ahLst/>
            <a:cxnLst>
              <a:cxn ang="0">
                <a:pos x="337" y="217"/>
              </a:cxn>
              <a:cxn ang="0">
                <a:pos x="337" y="217"/>
              </a:cxn>
              <a:cxn ang="0">
                <a:pos x="0" y="217"/>
              </a:cxn>
              <a:cxn ang="0">
                <a:pos x="0" y="0"/>
              </a:cxn>
              <a:cxn ang="0">
                <a:pos x="337" y="0"/>
              </a:cxn>
              <a:cxn ang="0">
                <a:pos x="337" y="217"/>
              </a:cxn>
            </a:cxnLst>
            <a:rect l="0" t="0" r="r" b="b"/>
            <a:pathLst>
              <a:path w="337" h="217">
                <a:moveTo>
                  <a:pt x="337" y="217"/>
                </a:moveTo>
                <a:lnTo>
                  <a:pt x="337" y="217"/>
                </a:lnTo>
                <a:lnTo>
                  <a:pt x="0" y="217"/>
                </a:lnTo>
                <a:lnTo>
                  <a:pt x="0" y="0"/>
                </a:lnTo>
                <a:lnTo>
                  <a:pt x="337" y="0"/>
                </a:lnTo>
                <a:lnTo>
                  <a:pt x="337" y="217"/>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3283"/>
              </a:solidFill>
              <a:latin typeface="Calibri"/>
              <a:cs typeface="Calibri"/>
            </a:endParaRPr>
          </a:p>
        </p:txBody>
      </p:sp>
      <p:sp>
        <p:nvSpPr>
          <p:cNvPr id="32" name="Freeform 934"/>
          <p:cNvSpPr>
            <a:spLocks/>
          </p:cNvSpPr>
          <p:nvPr/>
        </p:nvSpPr>
        <p:spPr bwMode="auto">
          <a:xfrm>
            <a:off x="4453714" y="1214918"/>
            <a:ext cx="320445" cy="203059"/>
          </a:xfrm>
          <a:custGeom>
            <a:avLst/>
            <a:gdLst/>
            <a:ahLst/>
            <a:cxnLst>
              <a:cxn ang="0">
                <a:pos x="287" y="177"/>
              </a:cxn>
              <a:cxn ang="0">
                <a:pos x="13" y="7"/>
              </a:cxn>
              <a:cxn ang="0">
                <a:pos x="10" y="0"/>
              </a:cxn>
              <a:cxn ang="0">
                <a:pos x="0" y="7"/>
              </a:cxn>
              <a:cxn ang="0">
                <a:pos x="10" y="9"/>
              </a:cxn>
              <a:cxn ang="0">
                <a:pos x="4" y="26"/>
              </a:cxn>
              <a:cxn ang="0">
                <a:pos x="10" y="28"/>
              </a:cxn>
              <a:cxn ang="0">
                <a:pos x="0" y="45"/>
              </a:cxn>
              <a:cxn ang="0">
                <a:pos x="10" y="47"/>
              </a:cxn>
              <a:cxn ang="0">
                <a:pos x="4" y="62"/>
              </a:cxn>
              <a:cxn ang="0">
                <a:pos x="10" y="64"/>
              </a:cxn>
              <a:cxn ang="0">
                <a:pos x="0" y="81"/>
              </a:cxn>
              <a:cxn ang="0">
                <a:pos x="10" y="83"/>
              </a:cxn>
              <a:cxn ang="0">
                <a:pos x="4" y="100"/>
              </a:cxn>
              <a:cxn ang="0">
                <a:pos x="10" y="103"/>
              </a:cxn>
              <a:cxn ang="0">
                <a:pos x="0" y="120"/>
              </a:cxn>
              <a:cxn ang="0">
                <a:pos x="10" y="122"/>
              </a:cxn>
              <a:cxn ang="0">
                <a:pos x="4" y="137"/>
              </a:cxn>
              <a:cxn ang="0">
                <a:pos x="10" y="141"/>
              </a:cxn>
              <a:cxn ang="0">
                <a:pos x="0" y="156"/>
              </a:cxn>
              <a:cxn ang="0">
                <a:pos x="10" y="158"/>
              </a:cxn>
              <a:cxn ang="0">
                <a:pos x="0" y="177"/>
              </a:cxn>
              <a:cxn ang="0">
                <a:pos x="10" y="179"/>
              </a:cxn>
              <a:cxn ang="0">
                <a:pos x="13" y="190"/>
              </a:cxn>
              <a:cxn ang="0">
                <a:pos x="30" y="179"/>
              </a:cxn>
              <a:cxn ang="0">
                <a:pos x="32" y="183"/>
              </a:cxn>
              <a:cxn ang="0">
                <a:pos x="49" y="179"/>
              </a:cxn>
              <a:cxn ang="0">
                <a:pos x="51" y="190"/>
              </a:cxn>
              <a:cxn ang="0">
                <a:pos x="68" y="179"/>
              </a:cxn>
              <a:cxn ang="0">
                <a:pos x="72" y="183"/>
              </a:cxn>
              <a:cxn ang="0">
                <a:pos x="89" y="179"/>
              </a:cxn>
              <a:cxn ang="0">
                <a:pos x="91" y="190"/>
              </a:cxn>
              <a:cxn ang="0">
                <a:pos x="108" y="179"/>
              </a:cxn>
              <a:cxn ang="0">
                <a:pos x="110" y="183"/>
              </a:cxn>
              <a:cxn ang="0">
                <a:pos x="127" y="179"/>
              </a:cxn>
              <a:cxn ang="0">
                <a:pos x="130" y="190"/>
              </a:cxn>
              <a:cxn ang="0">
                <a:pos x="130" y="179"/>
              </a:cxn>
              <a:cxn ang="0">
                <a:pos x="147" y="183"/>
              </a:cxn>
              <a:cxn ang="0">
                <a:pos x="151" y="179"/>
              </a:cxn>
              <a:cxn ang="0">
                <a:pos x="168" y="190"/>
              </a:cxn>
              <a:cxn ang="0">
                <a:pos x="170" y="179"/>
              </a:cxn>
              <a:cxn ang="0">
                <a:pos x="187" y="183"/>
              </a:cxn>
              <a:cxn ang="0">
                <a:pos x="189" y="179"/>
              </a:cxn>
              <a:cxn ang="0">
                <a:pos x="206" y="183"/>
              </a:cxn>
              <a:cxn ang="0">
                <a:pos x="208" y="190"/>
              </a:cxn>
              <a:cxn ang="0">
                <a:pos x="225" y="179"/>
              </a:cxn>
              <a:cxn ang="0">
                <a:pos x="230" y="183"/>
              </a:cxn>
              <a:cxn ang="0">
                <a:pos x="247" y="179"/>
              </a:cxn>
              <a:cxn ang="0">
                <a:pos x="249" y="190"/>
              </a:cxn>
              <a:cxn ang="0">
                <a:pos x="266" y="179"/>
              </a:cxn>
              <a:cxn ang="0">
                <a:pos x="268" y="183"/>
              </a:cxn>
              <a:cxn ang="0">
                <a:pos x="285" y="179"/>
              </a:cxn>
              <a:cxn ang="0">
                <a:pos x="287" y="190"/>
              </a:cxn>
              <a:cxn ang="0">
                <a:pos x="296" y="179"/>
              </a:cxn>
            </a:cxnLst>
            <a:rect l="0" t="0" r="r" b="b"/>
            <a:pathLst>
              <a:path w="296" h="190">
                <a:moveTo>
                  <a:pt x="296" y="177"/>
                </a:moveTo>
                <a:lnTo>
                  <a:pt x="287" y="177"/>
                </a:lnTo>
                <a:lnTo>
                  <a:pt x="287" y="7"/>
                </a:lnTo>
                <a:lnTo>
                  <a:pt x="13" y="7"/>
                </a:lnTo>
                <a:lnTo>
                  <a:pt x="13" y="0"/>
                </a:lnTo>
                <a:lnTo>
                  <a:pt x="10" y="0"/>
                </a:lnTo>
                <a:lnTo>
                  <a:pt x="10" y="7"/>
                </a:lnTo>
                <a:lnTo>
                  <a:pt x="0" y="7"/>
                </a:lnTo>
                <a:lnTo>
                  <a:pt x="0" y="9"/>
                </a:lnTo>
                <a:lnTo>
                  <a:pt x="10" y="9"/>
                </a:lnTo>
                <a:lnTo>
                  <a:pt x="10" y="26"/>
                </a:lnTo>
                <a:lnTo>
                  <a:pt x="4" y="26"/>
                </a:lnTo>
                <a:lnTo>
                  <a:pt x="4" y="28"/>
                </a:lnTo>
                <a:lnTo>
                  <a:pt x="10" y="28"/>
                </a:lnTo>
                <a:lnTo>
                  <a:pt x="10" y="45"/>
                </a:lnTo>
                <a:lnTo>
                  <a:pt x="0" y="45"/>
                </a:lnTo>
                <a:lnTo>
                  <a:pt x="0" y="47"/>
                </a:lnTo>
                <a:lnTo>
                  <a:pt x="10" y="47"/>
                </a:lnTo>
                <a:lnTo>
                  <a:pt x="10" y="62"/>
                </a:lnTo>
                <a:lnTo>
                  <a:pt x="4" y="62"/>
                </a:lnTo>
                <a:lnTo>
                  <a:pt x="4" y="64"/>
                </a:lnTo>
                <a:lnTo>
                  <a:pt x="10" y="64"/>
                </a:lnTo>
                <a:lnTo>
                  <a:pt x="10" y="81"/>
                </a:lnTo>
                <a:lnTo>
                  <a:pt x="0" y="81"/>
                </a:lnTo>
                <a:lnTo>
                  <a:pt x="0" y="83"/>
                </a:lnTo>
                <a:lnTo>
                  <a:pt x="10" y="83"/>
                </a:lnTo>
                <a:lnTo>
                  <a:pt x="10" y="100"/>
                </a:lnTo>
                <a:lnTo>
                  <a:pt x="4" y="100"/>
                </a:lnTo>
                <a:lnTo>
                  <a:pt x="4" y="103"/>
                </a:lnTo>
                <a:lnTo>
                  <a:pt x="10" y="103"/>
                </a:lnTo>
                <a:lnTo>
                  <a:pt x="10" y="120"/>
                </a:lnTo>
                <a:lnTo>
                  <a:pt x="0" y="120"/>
                </a:lnTo>
                <a:lnTo>
                  <a:pt x="0" y="122"/>
                </a:lnTo>
                <a:lnTo>
                  <a:pt x="10" y="122"/>
                </a:lnTo>
                <a:lnTo>
                  <a:pt x="10" y="137"/>
                </a:lnTo>
                <a:lnTo>
                  <a:pt x="4" y="137"/>
                </a:lnTo>
                <a:lnTo>
                  <a:pt x="4" y="141"/>
                </a:lnTo>
                <a:lnTo>
                  <a:pt x="10" y="141"/>
                </a:lnTo>
                <a:lnTo>
                  <a:pt x="10" y="156"/>
                </a:lnTo>
                <a:lnTo>
                  <a:pt x="0" y="156"/>
                </a:lnTo>
                <a:lnTo>
                  <a:pt x="0" y="158"/>
                </a:lnTo>
                <a:lnTo>
                  <a:pt x="10" y="158"/>
                </a:lnTo>
                <a:lnTo>
                  <a:pt x="10" y="177"/>
                </a:lnTo>
                <a:lnTo>
                  <a:pt x="0" y="177"/>
                </a:lnTo>
                <a:lnTo>
                  <a:pt x="0" y="179"/>
                </a:lnTo>
                <a:lnTo>
                  <a:pt x="10" y="179"/>
                </a:lnTo>
                <a:lnTo>
                  <a:pt x="10" y="190"/>
                </a:lnTo>
                <a:lnTo>
                  <a:pt x="13" y="190"/>
                </a:lnTo>
                <a:lnTo>
                  <a:pt x="13" y="179"/>
                </a:lnTo>
                <a:lnTo>
                  <a:pt x="30" y="179"/>
                </a:lnTo>
                <a:lnTo>
                  <a:pt x="30" y="183"/>
                </a:lnTo>
                <a:lnTo>
                  <a:pt x="32" y="183"/>
                </a:lnTo>
                <a:lnTo>
                  <a:pt x="32" y="179"/>
                </a:lnTo>
                <a:lnTo>
                  <a:pt x="49" y="179"/>
                </a:lnTo>
                <a:lnTo>
                  <a:pt x="49" y="190"/>
                </a:lnTo>
                <a:lnTo>
                  <a:pt x="51" y="190"/>
                </a:lnTo>
                <a:lnTo>
                  <a:pt x="51" y="179"/>
                </a:lnTo>
                <a:lnTo>
                  <a:pt x="68" y="179"/>
                </a:lnTo>
                <a:lnTo>
                  <a:pt x="68" y="183"/>
                </a:lnTo>
                <a:lnTo>
                  <a:pt x="72" y="183"/>
                </a:lnTo>
                <a:lnTo>
                  <a:pt x="72" y="179"/>
                </a:lnTo>
                <a:lnTo>
                  <a:pt x="89" y="179"/>
                </a:lnTo>
                <a:lnTo>
                  <a:pt x="89" y="190"/>
                </a:lnTo>
                <a:lnTo>
                  <a:pt x="91" y="190"/>
                </a:lnTo>
                <a:lnTo>
                  <a:pt x="91" y="179"/>
                </a:lnTo>
                <a:lnTo>
                  <a:pt x="108" y="179"/>
                </a:lnTo>
                <a:lnTo>
                  <a:pt x="108" y="183"/>
                </a:lnTo>
                <a:lnTo>
                  <a:pt x="110" y="183"/>
                </a:lnTo>
                <a:lnTo>
                  <a:pt x="110" y="179"/>
                </a:lnTo>
                <a:lnTo>
                  <a:pt x="127" y="179"/>
                </a:lnTo>
                <a:lnTo>
                  <a:pt x="127" y="190"/>
                </a:lnTo>
                <a:lnTo>
                  <a:pt x="130" y="190"/>
                </a:lnTo>
                <a:lnTo>
                  <a:pt x="130" y="183"/>
                </a:lnTo>
                <a:lnTo>
                  <a:pt x="130" y="179"/>
                </a:lnTo>
                <a:lnTo>
                  <a:pt x="147" y="179"/>
                </a:lnTo>
                <a:lnTo>
                  <a:pt x="147" y="183"/>
                </a:lnTo>
                <a:lnTo>
                  <a:pt x="151" y="183"/>
                </a:lnTo>
                <a:lnTo>
                  <a:pt x="151" y="179"/>
                </a:lnTo>
                <a:lnTo>
                  <a:pt x="168" y="179"/>
                </a:lnTo>
                <a:lnTo>
                  <a:pt x="168" y="190"/>
                </a:lnTo>
                <a:lnTo>
                  <a:pt x="170" y="190"/>
                </a:lnTo>
                <a:lnTo>
                  <a:pt x="170" y="179"/>
                </a:lnTo>
                <a:lnTo>
                  <a:pt x="187" y="179"/>
                </a:lnTo>
                <a:lnTo>
                  <a:pt x="187" y="183"/>
                </a:lnTo>
                <a:lnTo>
                  <a:pt x="189" y="183"/>
                </a:lnTo>
                <a:lnTo>
                  <a:pt x="189" y="179"/>
                </a:lnTo>
                <a:lnTo>
                  <a:pt x="206" y="179"/>
                </a:lnTo>
                <a:lnTo>
                  <a:pt x="206" y="183"/>
                </a:lnTo>
                <a:lnTo>
                  <a:pt x="206" y="190"/>
                </a:lnTo>
                <a:lnTo>
                  <a:pt x="208" y="190"/>
                </a:lnTo>
                <a:lnTo>
                  <a:pt x="208" y="179"/>
                </a:lnTo>
                <a:lnTo>
                  <a:pt x="225" y="179"/>
                </a:lnTo>
                <a:lnTo>
                  <a:pt x="225" y="183"/>
                </a:lnTo>
                <a:lnTo>
                  <a:pt x="230" y="183"/>
                </a:lnTo>
                <a:lnTo>
                  <a:pt x="230" y="179"/>
                </a:lnTo>
                <a:lnTo>
                  <a:pt x="247" y="179"/>
                </a:lnTo>
                <a:lnTo>
                  <a:pt x="247" y="190"/>
                </a:lnTo>
                <a:lnTo>
                  <a:pt x="249" y="190"/>
                </a:lnTo>
                <a:lnTo>
                  <a:pt x="249" y="179"/>
                </a:lnTo>
                <a:lnTo>
                  <a:pt x="266" y="179"/>
                </a:lnTo>
                <a:lnTo>
                  <a:pt x="266" y="183"/>
                </a:lnTo>
                <a:lnTo>
                  <a:pt x="268" y="183"/>
                </a:lnTo>
                <a:lnTo>
                  <a:pt x="268" y="179"/>
                </a:lnTo>
                <a:lnTo>
                  <a:pt x="285" y="179"/>
                </a:lnTo>
                <a:lnTo>
                  <a:pt x="285" y="190"/>
                </a:lnTo>
                <a:lnTo>
                  <a:pt x="287" y="190"/>
                </a:lnTo>
                <a:lnTo>
                  <a:pt x="287" y="179"/>
                </a:lnTo>
                <a:lnTo>
                  <a:pt x="296" y="179"/>
                </a:lnTo>
                <a:lnTo>
                  <a:pt x="296" y="177"/>
                </a:lnTo>
                <a:close/>
              </a:path>
            </a:pathLst>
          </a:custGeom>
          <a:solidFill>
            <a:schemeClr val="tx1">
              <a:lumMod val="85000"/>
              <a:lumOff val="1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3283"/>
              </a:solidFill>
              <a:latin typeface="Calibri"/>
              <a:cs typeface="Calibri"/>
            </a:endParaRPr>
          </a:p>
        </p:txBody>
      </p:sp>
      <p:sp>
        <p:nvSpPr>
          <p:cNvPr id="33" name="Rectangle 935"/>
          <p:cNvSpPr>
            <a:spLocks noChangeArrowheads="1"/>
          </p:cNvSpPr>
          <p:nvPr/>
        </p:nvSpPr>
        <p:spPr bwMode="auto">
          <a:xfrm>
            <a:off x="4467788" y="1224533"/>
            <a:ext cx="294463" cy="179547"/>
          </a:xfrm>
          <a:prstGeom prst="rect">
            <a:avLst/>
          </a:prstGeom>
          <a:solidFill>
            <a:srgbClr val="F0AB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3283"/>
              </a:solidFill>
              <a:latin typeface="Calibri"/>
              <a:cs typeface="Calibri"/>
            </a:endParaRPr>
          </a:p>
        </p:txBody>
      </p:sp>
      <p:sp>
        <p:nvSpPr>
          <p:cNvPr id="34" name="Freeform 936"/>
          <p:cNvSpPr>
            <a:spLocks noEditPoints="1"/>
          </p:cNvSpPr>
          <p:nvPr/>
        </p:nvSpPr>
        <p:spPr bwMode="auto">
          <a:xfrm>
            <a:off x="4429897" y="1202092"/>
            <a:ext cx="364831" cy="231914"/>
          </a:xfrm>
          <a:custGeom>
            <a:avLst/>
            <a:gdLst/>
            <a:ahLst/>
            <a:cxnLst>
              <a:cxn ang="0">
                <a:pos x="0" y="0"/>
              </a:cxn>
              <a:cxn ang="0">
                <a:pos x="0" y="217"/>
              </a:cxn>
              <a:cxn ang="0">
                <a:pos x="337" y="217"/>
              </a:cxn>
              <a:cxn ang="0">
                <a:pos x="337" y="0"/>
              </a:cxn>
              <a:cxn ang="0">
                <a:pos x="0" y="0"/>
              </a:cxn>
              <a:cxn ang="0">
                <a:pos x="335" y="215"/>
              </a:cxn>
              <a:cxn ang="0">
                <a:pos x="3" y="215"/>
              </a:cxn>
              <a:cxn ang="0">
                <a:pos x="3" y="2"/>
              </a:cxn>
              <a:cxn ang="0">
                <a:pos x="335" y="2"/>
              </a:cxn>
              <a:cxn ang="0">
                <a:pos x="335" y="215"/>
              </a:cxn>
            </a:cxnLst>
            <a:rect l="0" t="0" r="r" b="b"/>
            <a:pathLst>
              <a:path w="337" h="217">
                <a:moveTo>
                  <a:pt x="0" y="0"/>
                </a:moveTo>
                <a:lnTo>
                  <a:pt x="0" y="217"/>
                </a:lnTo>
                <a:lnTo>
                  <a:pt x="337" y="217"/>
                </a:lnTo>
                <a:lnTo>
                  <a:pt x="337" y="0"/>
                </a:lnTo>
                <a:lnTo>
                  <a:pt x="0" y="0"/>
                </a:lnTo>
                <a:close/>
                <a:moveTo>
                  <a:pt x="335" y="215"/>
                </a:moveTo>
                <a:lnTo>
                  <a:pt x="3" y="215"/>
                </a:lnTo>
                <a:lnTo>
                  <a:pt x="3" y="2"/>
                </a:lnTo>
                <a:lnTo>
                  <a:pt x="335" y="2"/>
                </a:lnTo>
                <a:lnTo>
                  <a:pt x="335" y="215"/>
                </a:lnTo>
                <a:close/>
              </a:path>
            </a:pathLst>
          </a:custGeom>
          <a:noFill/>
          <a:ln w="9525">
            <a:solidFill>
              <a:schemeClr val="tx1">
                <a:lumMod val="85000"/>
                <a:lumOff val="15000"/>
              </a:schemeClr>
            </a:solidFill>
            <a:round/>
            <a:headEnd/>
            <a:tailEnd/>
          </a:ln>
        </p:spPr>
        <p:txBody>
          <a:bodyPr vert="horz" wrap="square" lIns="91440" tIns="45720" rIns="91440" bIns="45720" numCol="1" anchor="t" anchorCtr="0" compatLnSpc="1">
            <a:prstTxWarp prst="textNoShape">
              <a:avLst/>
            </a:prstTxWarp>
          </a:bodyPr>
          <a:lstStyle/>
          <a:p>
            <a:endParaRPr lang="en-US" dirty="0">
              <a:solidFill>
                <a:srgbClr val="003283"/>
              </a:solidFill>
              <a:latin typeface="Calibri"/>
              <a:cs typeface="Calibri"/>
            </a:endParaRPr>
          </a:p>
        </p:txBody>
      </p:sp>
      <p:sp>
        <p:nvSpPr>
          <p:cNvPr id="35" name="Rectangle 937"/>
          <p:cNvSpPr>
            <a:spLocks noChangeArrowheads="1"/>
          </p:cNvSpPr>
          <p:nvPr/>
        </p:nvSpPr>
        <p:spPr bwMode="auto">
          <a:xfrm>
            <a:off x="4506759" y="1343169"/>
            <a:ext cx="45469" cy="63055"/>
          </a:xfrm>
          <a:prstGeom prst="rect">
            <a:avLst/>
          </a:prstGeom>
          <a:solidFill>
            <a:schemeClr val="tx1">
              <a:lumMod val="85000"/>
              <a:lumOff val="1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3283"/>
              </a:solidFill>
              <a:latin typeface="Calibri"/>
              <a:cs typeface="Calibri"/>
            </a:endParaRPr>
          </a:p>
        </p:txBody>
      </p:sp>
      <p:sp>
        <p:nvSpPr>
          <p:cNvPr id="36" name="Rectangle 938"/>
          <p:cNvSpPr>
            <a:spLocks noChangeArrowheads="1"/>
          </p:cNvSpPr>
          <p:nvPr/>
        </p:nvSpPr>
        <p:spPr bwMode="auto">
          <a:xfrm>
            <a:off x="4591198" y="1301482"/>
            <a:ext cx="46552" cy="104736"/>
          </a:xfrm>
          <a:prstGeom prst="rect">
            <a:avLst/>
          </a:prstGeom>
          <a:solidFill>
            <a:schemeClr val="tx1">
              <a:lumMod val="85000"/>
              <a:lumOff val="1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3283"/>
              </a:solidFill>
              <a:latin typeface="Calibri"/>
              <a:cs typeface="Calibri"/>
            </a:endParaRPr>
          </a:p>
        </p:txBody>
      </p:sp>
      <p:sp>
        <p:nvSpPr>
          <p:cNvPr id="37" name="Rectangle 939"/>
          <p:cNvSpPr>
            <a:spLocks noChangeArrowheads="1"/>
          </p:cNvSpPr>
          <p:nvPr/>
        </p:nvSpPr>
        <p:spPr bwMode="auto">
          <a:xfrm>
            <a:off x="4676721" y="1263006"/>
            <a:ext cx="46552" cy="143210"/>
          </a:xfrm>
          <a:prstGeom prst="rect">
            <a:avLst/>
          </a:prstGeom>
          <a:solidFill>
            <a:srgbClr val="26262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3283"/>
              </a:solidFill>
              <a:latin typeface="Calibri"/>
              <a:cs typeface="Calibri"/>
            </a:endParaRPr>
          </a:p>
        </p:txBody>
      </p:sp>
      <p:sp>
        <p:nvSpPr>
          <p:cNvPr id="39" name="Freeform 3"/>
          <p:cNvSpPr/>
          <p:nvPr/>
        </p:nvSpPr>
        <p:spPr>
          <a:xfrm>
            <a:off x="4438361" y="1792888"/>
            <a:ext cx="336599" cy="88352"/>
          </a:xfrm>
          <a:custGeom>
            <a:avLst/>
            <a:gdLst>
              <a:gd name="connsiteX0" fmla="*/ 0 w 561644"/>
              <a:gd name="connsiteY0" fmla="*/ 70802 h 141592"/>
              <a:gd name="connsiteX1" fmla="*/ 280809 w 561644"/>
              <a:gd name="connsiteY1" fmla="*/ 141592 h 141592"/>
              <a:gd name="connsiteX2" fmla="*/ 561644 w 561644"/>
              <a:gd name="connsiteY2" fmla="*/ 70853 h 141592"/>
              <a:gd name="connsiteX3" fmla="*/ 561644 w 561644"/>
              <a:gd name="connsiteY3" fmla="*/ 70802 h 141592"/>
              <a:gd name="connsiteX4" fmla="*/ 280809 w 561644"/>
              <a:gd name="connsiteY4" fmla="*/ 0 h 141592"/>
              <a:gd name="connsiteX5" fmla="*/ 0 w 561644"/>
              <a:gd name="connsiteY5" fmla="*/ 70802 h 14159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561644" h="141592">
                <a:moveTo>
                  <a:pt x="0" y="70802"/>
                </a:moveTo>
                <a:cubicBezTo>
                  <a:pt x="0" y="109905"/>
                  <a:pt x="125717" y="141592"/>
                  <a:pt x="280809" y="141592"/>
                </a:cubicBezTo>
                <a:cubicBezTo>
                  <a:pt x="435826" y="141592"/>
                  <a:pt x="561518" y="109931"/>
                  <a:pt x="561644" y="70853"/>
                </a:cubicBezTo>
                <a:lnTo>
                  <a:pt x="561644" y="70802"/>
                </a:lnTo>
                <a:cubicBezTo>
                  <a:pt x="561644" y="31699"/>
                  <a:pt x="435914" y="0"/>
                  <a:pt x="280809" y="0"/>
                </a:cubicBezTo>
                <a:cubicBezTo>
                  <a:pt x="125717" y="0"/>
                  <a:pt x="0" y="31699"/>
                  <a:pt x="0" y="70802"/>
                </a:cubicBez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Calibri"/>
              <a:cs typeface="Calibri"/>
            </a:endParaRPr>
          </a:p>
        </p:txBody>
      </p:sp>
      <p:sp>
        <p:nvSpPr>
          <p:cNvPr id="40" name="Freeform 3"/>
          <p:cNvSpPr/>
          <p:nvPr/>
        </p:nvSpPr>
        <p:spPr>
          <a:xfrm>
            <a:off x="4438355" y="1846605"/>
            <a:ext cx="336600" cy="83479"/>
          </a:xfrm>
          <a:custGeom>
            <a:avLst/>
            <a:gdLst>
              <a:gd name="connsiteX0" fmla="*/ 561644 w 561645"/>
              <a:gd name="connsiteY0" fmla="*/ 0 h 133781"/>
              <a:gd name="connsiteX1" fmla="*/ 280822 w 561645"/>
              <a:gd name="connsiteY1" fmla="*/ 62991 h 133781"/>
              <a:gd name="connsiteX2" fmla="*/ 0 w 561645"/>
              <a:gd name="connsiteY2" fmla="*/ 736 h 133781"/>
              <a:gd name="connsiteX3" fmla="*/ 0 w 561645"/>
              <a:gd name="connsiteY3" fmla="*/ 61124 h 133781"/>
              <a:gd name="connsiteX4" fmla="*/ 101 w 561645"/>
              <a:gd name="connsiteY4" fmla="*/ 61124 h 133781"/>
              <a:gd name="connsiteX5" fmla="*/ 0 w 561645"/>
              <a:gd name="connsiteY5" fmla="*/ 62991 h 133781"/>
              <a:gd name="connsiteX6" fmla="*/ 7544 w 561645"/>
              <a:gd name="connsiteY6" fmla="*/ 79273 h 133781"/>
              <a:gd name="connsiteX7" fmla="*/ 20154 w 561645"/>
              <a:gd name="connsiteY7" fmla="*/ 84658 h 133781"/>
              <a:gd name="connsiteX8" fmla="*/ 63004 w 561645"/>
              <a:gd name="connsiteY8" fmla="*/ 55143 h 133781"/>
              <a:gd name="connsiteX9" fmla="*/ 98221 w 561645"/>
              <a:gd name="connsiteY9" fmla="*/ 90982 h 133781"/>
              <a:gd name="connsiteX10" fmla="*/ 82423 w 561645"/>
              <a:gd name="connsiteY10" fmla="*/ 113080 h 133781"/>
              <a:gd name="connsiteX11" fmla="*/ 280822 w 561645"/>
              <a:gd name="connsiteY11" fmla="*/ 133781 h 133781"/>
              <a:gd name="connsiteX12" fmla="*/ 561644 w 561645"/>
              <a:gd name="connsiteY12" fmla="*/ 62991 h 133781"/>
              <a:gd name="connsiteX13" fmla="*/ 561518 w 561645"/>
              <a:gd name="connsiteY13" fmla="*/ 61124 h 133781"/>
              <a:gd name="connsiteX14" fmla="*/ 561644 w 561645"/>
              <a:gd name="connsiteY14" fmla="*/ 61124 h 133781"/>
              <a:gd name="connsiteX15" fmla="*/ 561644 w 561645"/>
              <a:gd name="connsiteY15" fmla="*/ 0 h 13378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561645" h="133781">
                <a:moveTo>
                  <a:pt x="561644" y="0"/>
                </a:moveTo>
                <a:cubicBezTo>
                  <a:pt x="549871" y="32575"/>
                  <a:pt x="435838" y="62991"/>
                  <a:pt x="280822" y="62991"/>
                </a:cubicBezTo>
                <a:cubicBezTo>
                  <a:pt x="125730" y="62991"/>
                  <a:pt x="16421" y="34950"/>
                  <a:pt x="0" y="736"/>
                </a:cubicBezTo>
                <a:lnTo>
                  <a:pt x="0" y="61124"/>
                </a:lnTo>
                <a:lnTo>
                  <a:pt x="101" y="61124"/>
                </a:lnTo>
                <a:cubicBezTo>
                  <a:pt x="50" y="61734"/>
                  <a:pt x="0" y="62356"/>
                  <a:pt x="0" y="62991"/>
                </a:cubicBezTo>
                <a:cubicBezTo>
                  <a:pt x="0" y="68592"/>
                  <a:pt x="2654" y="74053"/>
                  <a:pt x="7544" y="79273"/>
                </a:cubicBezTo>
                <a:lnTo>
                  <a:pt x="20154" y="84658"/>
                </a:lnTo>
                <a:lnTo>
                  <a:pt x="63004" y="55143"/>
                </a:lnTo>
                <a:lnTo>
                  <a:pt x="98221" y="90982"/>
                </a:lnTo>
                <a:lnTo>
                  <a:pt x="82423" y="113080"/>
                </a:lnTo>
                <a:cubicBezTo>
                  <a:pt x="133223" y="125882"/>
                  <a:pt x="203365" y="133781"/>
                  <a:pt x="280822" y="133781"/>
                </a:cubicBezTo>
                <a:cubicBezTo>
                  <a:pt x="435927" y="133781"/>
                  <a:pt x="561644" y="102069"/>
                  <a:pt x="561644" y="62991"/>
                </a:cubicBezTo>
                <a:cubicBezTo>
                  <a:pt x="561644" y="62356"/>
                  <a:pt x="561581" y="61734"/>
                  <a:pt x="561518" y="61124"/>
                </a:cubicBezTo>
                <a:lnTo>
                  <a:pt x="561644" y="61124"/>
                </a:lnTo>
                <a:lnTo>
                  <a:pt x="561644" y="0"/>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Calibri"/>
              <a:cs typeface="Calibri"/>
            </a:endParaRPr>
          </a:p>
        </p:txBody>
      </p:sp>
      <p:sp>
        <p:nvSpPr>
          <p:cNvPr id="41" name="Freeform 3"/>
          <p:cNvSpPr/>
          <p:nvPr/>
        </p:nvSpPr>
        <p:spPr>
          <a:xfrm>
            <a:off x="4479075" y="1896388"/>
            <a:ext cx="295880" cy="83486"/>
          </a:xfrm>
          <a:custGeom>
            <a:avLst/>
            <a:gdLst>
              <a:gd name="connsiteX0" fmla="*/ 493699 w 493700"/>
              <a:gd name="connsiteY0" fmla="*/ 0 h 133794"/>
              <a:gd name="connsiteX1" fmla="*/ 212877 w 493700"/>
              <a:gd name="connsiteY1" fmla="*/ 62991 h 133794"/>
              <a:gd name="connsiteX2" fmla="*/ 8445 w 493700"/>
              <a:gd name="connsiteY2" fmla="*/ 41706 h 133794"/>
              <a:gd name="connsiteX3" fmla="*/ 0 w 493700"/>
              <a:gd name="connsiteY3" fmla="*/ 53530 h 133794"/>
              <a:gd name="connsiteX4" fmla="*/ 10198 w 493700"/>
              <a:gd name="connsiteY4" fmla="*/ 78778 h 133794"/>
              <a:gd name="connsiteX5" fmla="*/ 61366 w 493700"/>
              <a:gd name="connsiteY5" fmla="*/ 88213 h 133794"/>
              <a:gd name="connsiteX6" fmla="*/ 61048 w 493700"/>
              <a:gd name="connsiteY6" fmla="*/ 122542 h 133794"/>
              <a:gd name="connsiteX7" fmla="*/ 212877 w 493700"/>
              <a:gd name="connsiteY7" fmla="*/ 133794 h 133794"/>
              <a:gd name="connsiteX8" fmla="*/ 493699 w 493700"/>
              <a:gd name="connsiteY8" fmla="*/ 62991 h 133794"/>
              <a:gd name="connsiteX9" fmla="*/ 493572 w 493700"/>
              <a:gd name="connsiteY9" fmla="*/ 61124 h 133794"/>
              <a:gd name="connsiteX10" fmla="*/ 493699 w 493700"/>
              <a:gd name="connsiteY10" fmla="*/ 61124 h 133794"/>
              <a:gd name="connsiteX11" fmla="*/ 493699 w 493700"/>
              <a:gd name="connsiteY11" fmla="*/ 0 h 13379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493700" h="133794">
                <a:moveTo>
                  <a:pt x="493699" y="0"/>
                </a:moveTo>
                <a:cubicBezTo>
                  <a:pt x="481926" y="32562"/>
                  <a:pt x="367893" y="62991"/>
                  <a:pt x="212877" y="62991"/>
                </a:cubicBezTo>
                <a:cubicBezTo>
                  <a:pt x="128739" y="62991"/>
                  <a:pt x="58127" y="54736"/>
                  <a:pt x="8445" y="41706"/>
                </a:cubicBezTo>
                <a:lnTo>
                  <a:pt x="0" y="53530"/>
                </a:lnTo>
                <a:lnTo>
                  <a:pt x="10198" y="78778"/>
                </a:lnTo>
                <a:lnTo>
                  <a:pt x="61366" y="88213"/>
                </a:lnTo>
                <a:lnTo>
                  <a:pt x="61048" y="122542"/>
                </a:lnTo>
                <a:cubicBezTo>
                  <a:pt x="104825" y="129654"/>
                  <a:pt x="156908" y="133794"/>
                  <a:pt x="212877" y="133794"/>
                </a:cubicBezTo>
                <a:cubicBezTo>
                  <a:pt x="367982" y="133794"/>
                  <a:pt x="493699" y="102082"/>
                  <a:pt x="493699" y="62991"/>
                </a:cubicBezTo>
                <a:cubicBezTo>
                  <a:pt x="493699" y="62357"/>
                  <a:pt x="493636" y="61734"/>
                  <a:pt x="493572" y="61124"/>
                </a:cubicBezTo>
                <a:lnTo>
                  <a:pt x="493699" y="61124"/>
                </a:lnTo>
                <a:lnTo>
                  <a:pt x="493699" y="0"/>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latin typeface="Calibri"/>
              <a:cs typeface="Calibri"/>
            </a:endParaRPr>
          </a:p>
        </p:txBody>
      </p:sp>
      <p:sp>
        <p:nvSpPr>
          <p:cNvPr id="42" name="Freeform 3"/>
          <p:cNvSpPr/>
          <p:nvPr/>
        </p:nvSpPr>
        <p:spPr>
          <a:xfrm>
            <a:off x="4478437" y="1946623"/>
            <a:ext cx="296518" cy="83486"/>
          </a:xfrm>
          <a:custGeom>
            <a:avLst/>
            <a:gdLst>
              <a:gd name="connsiteX0" fmla="*/ 494766 w 494766"/>
              <a:gd name="connsiteY0" fmla="*/ 0 h 133794"/>
              <a:gd name="connsiteX1" fmla="*/ 213943 w 494766"/>
              <a:gd name="connsiteY1" fmla="*/ 62991 h 133794"/>
              <a:gd name="connsiteX2" fmla="*/ 62001 w 494766"/>
              <a:gd name="connsiteY2" fmla="*/ 52438 h 133794"/>
              <a:gd name="connsiteX3" fmla="*/ 61950 w 494766"/>
              <a:gd name="connsiteY3" fmla="*/ 57949 h 133794"/>
              <a:gd name="connsiteX4" fmla="*/ 10667 w 494766"/>
              <a:gd name="connsiteY4" fmla="*/ 66420 h 133794"/>
              <a:gd name="connsiteX5" fmla="*/ 0 w 494766"/>
              <a:gd name="connsiteY5" fmla="*/ 91528 h 133794"/>
              <a:gd name="connsiteX6" fmla="*/ 14668 w 494766"/>
              <a:gd name="connsiteY6" fmla="*/ 112864 h 133794"/>
              <a:gd name="connsiteX7" fmla="*/ 213943 w 494766"/>
              <a:gd name="connsiteY7" fmla="*/ 133794 h 133794"/>
              <a:gd name="connsiteX8" fmla="*/ 494766 w 494766"/>
              <a:gd name="connsiteY8" fmla="*/ 62991 h 133794"/>
              <a:gd name="connsiteX9" fmla="*/ 494639 w 494766"/>
              <a:gd name="connsiteY9" fmla="*/ 61124 h 133794"/>
              <a:gd name="connsiteX10" fmla="*/ 494766 w 494766"/>
              <a:gd name="connsiteY10" fmla="*/ 61124 h 133794"/>
              <a:gd name="connsiteX11" fmla="*/ 494766 w 494766"/>
              <a:gd name="connsiteY11" fmla="*/ 0 h 13379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494766" h="133794">
                <a:moveTo>
                  <a:pt x="494766" y="0"/>
                </a:moveTo>
                <a:cubicBezTo>
                  <a:pt x="482993" y="32575"/>
                  <a:pt x="368960" y="62991"/>
                  <a:pt x="213943" y="62991"/>
                </a:cubicBezTo>
                <a:cubicBezTo>
                  <a:pt x="156121" y="62991"/>
                  <a:pt x="104660" y="59080"/>
                  <a:pt x="62001" y="52438"/>
                </a:cubicBezTo>
                <a:lnTo>
                  <a:pt x="61950" y="57949"/>
                </a:lnTo>
                <a:lnTo>
                  <a:pt x="10667" y="66420"/>
                </a:lnTo>
                <a:lnTo>
                  <a:pt x="0" y="91528"/>
                </a:lnTo>
                <a:lnTo>
                  <a:pt x="14668" y="112864"/>
                </a:lnTo>
                <a:cubicBezTo>
                  <a:pt x="65544" y="125793"/>
                  <a:pt x="136054" y="133794"/>
                  <a:pt x="213943" y="133794"/>
                </a:cubicBezTo>
                <a:cubicBezTo>
                  <a:pt x="369049" y="133794"/>
                  <a:pt x="494766" y="102082"/>
                  <a:pt x="494766" y="62991"/>
                </a:cubicBezTo>
                <a:cubicBezTo>
                  <a:pt x="494766" y="62357"/>
                  <a:pt x="494703" y="61747"/>
                  <a:pt x="494639" y="61124"/>
                </a:cubicBezTo>
                <a:lnTo>
                  <a:pt x="494766" y="61124"/>
                </a:lnTo>
                <a:lnTo>
                  <a:pt x="494766" y="0"/>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Calibri"/>
              <a:cs typeface="Calibri"/>
            </a:endParaRPr>
          </a:p>
        </p:txBody>
      </p:sp>
      <p:sp>
        <p:nvSpPr>
          <p:cNvPr id="43" name="Freeform 42"/>
          <p:cNvSpPr/>
          <p:nvPr/>
        </p:nvSpPr>
        <p:spPr>
          <a:xfrm>
            <a:off x="4316318" y="1864097"/>
            <a:ext cx="196073" cy="204109"/>
          </a:xfrm>
          <a:custGeom>
            <a:avLst/>
            <a:gdLst>
              <a:gd name="connsiteX0" fmla="*/ 141770 w 327164"/>
              <a:gd name="connsiteY0" fmla="*/ 326758 h 327101"/>
              <a:gd name="connsiteX1" fmla="*/ 182384 w 327164"/>
              <a:gd name="connsiteY1" fmla="*/ 327101 h 327101"/>
              <a:gd name="connsiteX2" fmla="*/ 191515 w 327164"/>
              <a:gd name="connsiteY2" fmla="*/ 277621 h 327101"/>
              <a:gd name="connsiteX3" fmla="*/ 222668 w 327164"/>
              <a:gd name="connsiteY3" fmla="*/ 265061 h 327101"/>
              <a:gd name="connsiteX4" fmla="*/ 263588 w 327164"/>
              <a:gd name="connsiteY4" fmla="*/ 294335 h 327101"/>
              <a:gd name="connsiteX5" fmla="*/ 292544 w 327164"/>
              <a:gd name="connsiteY5" fmla="*/ 265925 h 327101"/>
              <a:gd name="connsiteX6" fmla="*/ 263994 w 327164"/>
              <a:gd name="connsiteY6" fmla="*/ 224447 h 327101"/>
              <a:gd name="connsiteX7" fmla="*/ 277139 w 327164"/>
              <a:gd name="connsiteY7" fmla="*/ 193522 h 327101"/>
              <a:gd name="connsiteX8" fmla="*/ 326783 w 327164"/>
              <a:gd name="connsiteY8" fmla="*/ 185318 h 327101"/>
              <a:gd name="connsiteX9" fmla="*/ 327164 w 327164"/>
              <a:gd name="connsiteY9" fmla="*/ 144741 h 327101"/>
              <a:gd name="connsiteX10" fmla="*/ 277647 w 327164"/>
              <a:gd name="connsiteY10" fmla="*/ 135610 h 327101"/>
              <a:gd name="connsiteX11" fmla="*/ 265086 w 327164"/>
              <a:gd name="connsiteY11" fmla="*/ 104482 h 327101"/>
              <a:gd name="connsiteX12" fmla="*/ 294385 w 327164"/>
              <a:gd name="connsiteY12" fmla="*/ 63525 h 327101"/>
              <a:gd name="connsiteX13" fmla="*/ 265950 w 327164"/>
              <a:gd name="connsiteY13" fmla="*/ 34569 h 327101"/>
              <a:gd name="connsiteX14" fmla="*/ 224497 w 327164"/>
              <a:gd name="connsiteY14" fmla="*/ 63119 h 327101"/>
              <a:gd name="connsiteX15" fmla="*/ 193611 w 327164"/>
              <a:gd name="connsiteY15" fmla="*/ 49987 h 327101"/>
              <a:gd name="connsiteX16" fmla="*/ 185368 w 327164"/>
              <a:gd name="connsiteY16" fmla="*/ 343 h 327101"/>
              <a:gd name="connsiteX17" fmla="*/ 144767 w 327164"/>
              <a:gd name="connsiteY17" fmla="*/ 0 h 327101"/>
              <a:gd name="connsiteX18" fmla="*/ 135661 w 327164"/>
              <a:gd name="connsiteY18" fmla="*/ 49479 h 327101"/>
              <a:gd name="connsiteX19" fmla="*/ 104507 w 327164"/>
              <a:gd name="connsiteY19" fmla="*/ 62014 h 327101"/>
              <a:gd name="connsiteX20" fmla="*/ 63563 w 327164"/>
              <a:gd name="connsiteY20" fmla="*/ 32753 h 327101"/>
              <a:gd name="connsiteX21" fmla="*/ 34619 w 327164"/>
              <a:gd name="connsiteY21" fmla="*/ 61163 h 327101"/>
              <a:gd name="connsiteX22" fmla="*/ 63169 w 327164"/>
              <a:gd name="connsiteY22" fmla="*/ 102641 h 327101"/>
              <a:gd name="connsiteX23" fmla="*/ 50063 w 327164"/>
              <a:gd name="connsiteY23" fmla="*/ 133540 h 327101"/>
              <a:gd name="connsiteX24" fmla="*/ 355 w 327164"/>
              <a:gd name="connsiteY24" fmla="*/ 141795 h 327101"/>
              <a:gd name="connsiteX25" fmla="*/ 0 w 327164"/>
              <a:gd name="connsiteY25" fmla="*/ 182359 h 327101"/>
              <a:gd name="connsiteX26" fmla="*/ 49529 w 327164"/>
              <a:gd name="connsiteY26" fmla="*/ 191465 h 327101"/>
              <a:gd name="connsiteX27" fmla="*/ 62064 w 327164"/>
              <a:gd name="connsiteY27" fmla="*/ 222593 h 327101"/>
              <a:gd name="connsiteX28" fmla="*/ 32791 w 327164"/>
              <a:gd name="connsiteY28" fmla="*/ 263537 h 327101"/>
              <a:gd name="connsiteX29" fmla="*/ 61201 w 327164"/>
              <a:gd name="connsiteY29" fmla="*/ 292481 h 327101"/>
              <a:gd name="connsiteX30" fmla="*/ 102679 w 327164"/>
              <a:gd name="connsiteY30" fmla="*/ 263956 h 327101"/>
              <a:gd name="connsiteX31" fmla="*/ 133565 w 327164"/>
              <a:gd name="connsiteY31" fmla="*/ 277037 h 327101"/>
              <a:gd name="connsiteX32" fmla="*/ 141770 w 327164"/>
              <a:gd name="connsiteY32" fmla="*/ 326758 h 32710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Lst>
            <a:rect l="l" t="t" r="r" b="b"/>
            <a:pathLst>
              <a:path w="327164" h="327101">
                <a:moveTo>
                  <a:pt x="141770" y="326758"/>
                </a:moveTo>
                <a:lnTo>
                  <a:pt x="182384" y="327101"/>
                </a:lnTo>
                <a:lnTo>
                  <a:pt x="191515" y="277621"/>
                </a:lnTo>
                <a:lnTo>
                  <a:pt x="222668" y="265061"/>
                </a:lnTo>
                <a:lnTo>
                  <a:pt x="263588" y="294335"/>
                </a:lnTo>
                <a:lnTo>
                  <a:pt x="292544" y="265925"/>
                </a:lnTo>
                <a:lnTo>
                  <a:pt x="263994" y="224447"/>
                </a:lnTo>
                <a:lnTo>
                  <a:pt x="277139" y="193522"/>
                </a:lnTo>
                <a:lnTo>
                  <a:pt x="326783" y="185318"/>
                </a:lnTo>
                <a:lnTo>
                  <a:pt x="327164" y="144741"/>
                </a:lnTo>
                <a:lnTo>
                  <a:pt x="277647" y="135610"/>
                </a:lnTo>
                <a:lnTo>
                  <a:pt x="265086" y="104482"/>
                </a:lnTo>
                <a:lnTo>
                  <a:pt x="294385" y="63525"/>
                </a:lnTo>
                <a:lnTo>
                  <a:pt x="265950" y="34569"/>
                </a:lnTo>
                <a:lnTo>
                  <a:pt x="224497" y="63119"/>
                </a:lnTo>
                <a:lnTo>
                  <a:pt x="193611" y="49987"/>
                </a:lnTo>
                <a:lnTo>
                  <a:pt x="185368" y="343"/>
                </a:lnTo>
                <a:lnTo>
                  <a:pt x="144767" y="0"/>
                </a:lnTo>
                <a:lnTo>
                  <a:pt x="135661" y="49479"/>
                </a:lnTo>
                <a:lnTo>
                  <a:pt x="104507" y="62014"/>
                </a:lnTo>
                <a:lnTo>
                  <a:pt x="63563" y="32753"/>
                </a:lnTo>
                <a:lnTo>
                  <a:pt x="34619" y="61163"/>
                </a:lnTo>
                <a:lnTo>
                  <a:pt x="63169" y="102641"/>
                </a:lnTo>
                <a:lnTo>
                  <a:pt x="50063" y="133540"/>
                </a:lnTo>
                <a:lnTo>
                  <a:pt x="355" y="141795"/>
                </a:lnTo>
                <a:lnTo>
                  <a:pt x="0" y="182359"/>
                </a:lnTo>
                <a:lnTo>
                  <a:pt x="49529" y="191465"/>
                </a:lnTo>
                <a:lnTo>
                  <a:pt x="62064" y="222593"/>
                </a:lnTo>
                <a:lnTo>
                  <a:pt x="32791" y="263537"/>
                </a:lnTo>
                <a:lnTo>
                  <a:pt x="61201" y="292481"/>
                </a:lnTo>
                <a:lnTo>
                  <a:pt x="102679" y="263956"/>
                </a:lnTo>
                <a:lnTo>
                  <a:pt x="133565" y="277037"/>
                </a:lnTo>
                <a:lnTo>
                  <a:pt x="141770" y="326758"/>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Calibri"/>
              <a:cs typeface="Calibri"/>
            </a:endParaRPr>
          </a:p>
        </p:txBody>
      </p:sp>
      <p:sp>
        <p:nvSpPr>
          <p:cNvPr id="44" name="Freeform 3"/>
          <p:cNvSpPr/>
          <p:nvPr/>
        </p:nvSpPr>
        <p:spPr>
          <a:xfrm>
            <a:off x="4386777" y="1935489"/>
            <a:ext cx="57382" cy="59744"/>
          </a:xfrm>
          <a:custGeom>
            <a:avLst/>
            <a:gdLst>
              <a:gd name="connsiteX0" fmla="*/ 47866 w 95745"/>
              <a:gd name="connsiteY0" fmla="*/ 95745 h 95744"/>
              <a:gd name="connsiteX1" fmla="*/ 0 w 95745"/>
              <a:gd name="connsiteY1" fmla="*/ 47853 h 95744"/>
              <a:gd name="connsiteX2" fmla="*/ 47866 w 95745"/>
              <a:gd name="connsiteY2" fmla="*/ 0 h 95744"/>
              <a:gd name="connsiteX3" fmla="*/ 95745 w 95745"/>
              <a:gd name="connsiteY3" fmla="*/ 47853 h 95744"/>
              <a:gd name="connsiteX4" fmla="*/ 47866 w 95745"/>
              <a:gd name="connsiteY4" fmla="*/ 95745 h 9574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5745" h="95744">
                <a:moveTo>
                  <a:pt x="47866" y="95745"/>
                </a:moveTo>
                <a:cubicBezTo>
                  <a:pt x="21425" y="95745"/>
                  <a:pt x="0" y="74307"/>
                  <a:pt x="0" y="47853"/>
                </a:cubicBezTo>
                <a:cubicBezTo>
                  <a:pt x="0" y="21412"/>
                  <a:pt x="21425" y="0"/>
                  <a:pt x="47866" y="0"/>
                </a:cubicBezTo>
                <a:cubicBezTo>
                  <a:pt x="74307" y="0"/>
                  <a:pt x="95745" y="21412"/>
                  <a:pt x="95745" y="47853"/>
                </a:cubicBezTo>
                <a:cubicBezTo>
                  <a:pt x="95745" y="74307"/>
                  <a:pt x="74307" y="95745"/>
                  <a:pt x="47866" y="95745"/>
                </a:cubicBezTo>
              </a:path>
            </a:pathLst>
          </a:custGeom>
          <a:solidFill>
            <a:schemeClr val="bg2">
              <a:lumMod val="2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Calibri"/>
              <a:cs typeface="Calibri"/>
            </a:endParaRPr>
          </a:p>
        </p:txBody>
      </p:sp>
      <p:sp>
        <p:nvSpPr>
          <p:cNvPr id="46" name="Freeform 45"/>
          <p:cNvSpPr/>
          <p:nvPr/>
        </p:nvSpPr>
        <p:spPr>
          <a:xfrm>
            <a:off x="4123161" y="1241252"/>
            <a:ext cx="169623" cy="118359"/>
          </a:xfrm>
          <a:custGeom>
            <a:avLst/>
            <a:gdLst>
              <a:gd name="connsiteX0" fmla="*/ 316344 w 316458"/>
              <a:gd name="connsiteY0" fmla="*/ 0 h 199428"/>
              <a:gd name="connsiteX1" fmla="*/ 210972 w 316458"/>
              <a:gd name="connsiteY1" fmla="*/ 45389 h 199428"/>
              <a:gd name="connsiteX2" fmla="*/ 210972 w 316458"/>
              <a:gd name="connsiteY2" fmla="*/ 0 h 199428"/>
              <a:gd name="connsiteX3" fmla="*/ 210845 w 316458"/>
              <a:gd name="connsiteY3" fmla="*/ 0 h 199428"/>
              <a:gd name="connsiteX4" fmla="*/ 105486 w 316458"/>
              <a:gd name="connsiteY4" fmla="*/ 45389 h 199428"/>
              <a:gd name="connsiteX5" fmla="*/ 105486 w 316458"/>
              <a:gd name="connsiteY5" fmla="*/ 0 h 199428"/>
              <a:gd name="connsiteX6" fmla="*/ 105371 w 316458"/>
              <a:gd name="connsiteY6" fmla="*/ 0 h 199428"/>
              <a:gd name="connsiteX7" fmla="*/ 0 w 316458"/>
              <a:gd name="connsiteY7" fmla="*/ 45389 h 199428"/>
              <a:gd name="connsiteX8" fmla="*/ 0 w 316458"/>
              <a:gd name="connsiteY8" fmla="*/ 199428 h 199428"/>
              <a:gd name="connsiteX9" fmla="*/ 316458 w 316458"/>
              <a:gd name="connsiteY9" fmla="*/ 199428 h 199428"/>
              <a:gd name="connsiteX10" fmla="*/ 316458 w 316458"/>
              <a:gd name="connsiteY10" fmla="*/ 45389 h 199428"/>
              <a:gd name="connsiteX11" fmla="*/ 316458 w 316458"/>
              <a:gd name="connsiteY11" fmla="*/ 0 h 199428"/>
              <a:gd name="connsiteX12" fmla="*/ 316344 w 316458"/>
              <a:gd name="connsiteY12" fmla="*/ 0 h 19942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16458" h="199428">
                <a:moveTo>
                  <a:pt x="316344" y="0"/>
                </a:moveTo>
                <a:lnTo>
                  <a:pt x="210972" y="45389"/>
                </a:lnTo>
                <a:lnTo>
                  <a:pt x="210972" y="0"/>
                </a:lnTo>
                <a:lnTo>
                  <a:pt x="210845" y="0"/>
                </a:lnTo>
                <a:lnTo>
                  <a:pt x="105486" y="45389"/>
                </a:lnTo>
                <a:lnTo>
                  <a:pt x="105486" y="0"/>
                </a:lnTo>
                <a:lnTo>
                  <a:pt x="105371" y="0"/>
                </a:lnTo>
                <a:lnTo>
                  <a:pt x="0" y="45389"/>
                </a:lnTo>
                <a:lnTo>
                  <a:pt x="0" y="199428"/>
                </a:lnTo>
                <a:lnTo>
                  <a:pt x="316458" y="199428"/>
                </a:lnTo>
                <a:lnTo>
                  <a:pt x="316458" y="45389"/>
                </a:lnTo>
                <a:lnTo>
                  <a:pt x="316458" y="0"/>
                </a:lnTo>
                <a:lnTo>
                  <a:pt x="316344" y="0"/>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47" name="Freeform 3"/>
          <p:cNvSpPr/>
          <p:nvPr/>
        </p:nvSpPr>
        <p:spPr>
          <a:xfrm>
            <a:off x="3915172" y="1380621"/>
            <a:ext cx="144743" cy="117922"/>
          </a:xfrm>
          <a:custGeom>
            <a:avLst/>
            <a:gdLst>
              <a:gd name="connsiteX0" fmla="*/ 72935 w 270040"/>
              <a:gd name="connsiteY0" fmla="*/ 98805 h 198691"/>
              <a:gd name="connsiteX1" fmla="*/ 787 w 270040"/>
              <a:gd name="connsiteY1" fmla="*/ 0 h 198691"/>
              <a:gd name="connsiteX2" fmla="*/ 197904 w 270040"/>
              <a:gd name="connsiteY2" fmla="*/ 0 h 198691"/>
              <a:gd name="connsiteX3" fmla="*/ 270040 w 270040"/>
              <a:gd name="connsiteY3" fmla="*/ 98805 h 198691"/>
              <a:gd name="connsiteX4" fmla="*/ 197116 w 270040"/>
              <a:gd name="connsiteY4" fmla="*/ 198691 h 198691"/>
              <a:gd name="connsiteX5" fmla="*/ 0 w 270040"/>
              <a:gd name="connsiteY5" fmla="*/ 198691 h 198691"/>
              <a:gd name="connsiteX6" fmla="*/ 72935 w 270040"/>
              <a:gd name="connsiteY6" fmla="*/ 98805 h 19869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270040" h="198691">
                <a:moveTo>
                  <a:pt x="72935" y="98805"/>
                </a:moveTo>
                <a:lnTo>
                  <a:pt x="787" y="0"/>
                </a:lnTo>
                <a:lnTo>
                  <a:pt x="197904" y="0"/>
                </a:lnTo>
                <a:lnTo>
                  <a:pt x="270040" y="98805"/>
                </a:lnTo>
                <a:lnTo>
                  <a:pt x="197116" y="198691"/>
                </a:lnTo>
                <a:lnTo>
                  <a:pt x="0" y="198691"/>
                </a:lnTo>
                <a:lnTo>
                  <a:pt x="72935" y="98805"/>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48" name="Freeform 3"/>
          <p:cNvSpPr/>
          <p:nvPr/>
        </p:nvSpPr>
        <p:spPr>
          <a:xfrm>
            <a:off x="4188169" y="1380621"/>
            <a:ext cx="144736" cy="117922"/>
          </a:xfrm>
          <a:custGeom>
            <a:avLst/>
            <a:gdLst>
              <a:gd name="connsiteX0" fmla="*/ 72923 w 270027"/>
              <a:gd name="connsiteY0" fmla="*/ 98805 h 198691"/>
              <a:gd name="connsiteX1" fmla="*/ 761 w 270027"/>
              <a:gd name="connsiteY1" fmla="*/ 0 h 198691"/>
              <a:gd name="connsiteX2" fmla="*/ 197866 w 270027"/>
              <a:gd name="connsiteY2" fmla="*/ 0 h 198691"/>
              <a:gd name="connsiteX3" fmla="*/ 270027 w 270027"/>
              <a:gd name="connsiteY3" fmla="*/ 98805 h 198691"/>
              <a:gd name="connsiteX4" fmla="*/ 197091 w 270027"/>
              <a:gd name="connsiteY4" fmla="*/ 198691 h 198691"/>
              <a:gd name="connsiteX5" fmla="*/ 0 w 270027"/>
              <a:gd name="connsiteY5" fmla="*/ 198691 h 198691"/>
              <a:gd name="connsiteX6" fmla="*/ 72923 w 270027"/>
              <a:gd name="connsiteY6" fmla="*/ 98805 h 19869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270027" h="198691">
                <a:moveTo>
                  <a:pt x="72923" y="98805"/>
                </a:moveTo>
                <a:lnTo>
                  <a:pt x="761" y="0"/>
                </a:lnTo>
                <a:lnTo>
                  <a:pt x="197866" y="0"/>
                </a:lnTo>
                <a:lnTo>
                  <a:pt x="270027" y="98805"/>
                </a:lnTo>
                <a:lnTo>
                  <a:pt x="197091" y="198691"/>
                </a:lnTo>
                <a:lnTo>
                  <a:pt x="0" y="198691"/>
                </a:lnTo>
                <a:lnTo>
                  <a:pt x="72923" y="98805"/>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49" name="Freeform 3"/>
          <p:cNvSpPr/>
          <p:nvPr/>
        </p:nvSpPr>
        <p:spPr>
          <a:xfrm>
            <a:off x="4051670" y="1380621"/>
            <a:ext cx="144743" cy="117922"/>
          </a:xfrm>
          <a:custGeom>
            <a:avLst/>
            <a:gdLst>
              <a:gd name="connsiteX0" fmla="*/ 72923 w 270040"/>
              <a:gd name="connsiteY0" fmla="*/ 98805 h 198691"/>
              <a:gd name="connsiteX1" fmla="*/ 787 w 270040"/>
              <a:gd name="connsiteY1" fmla="*/ 0 h 198691"/>
              <a:gd name="connsiteX2" fmla="*/ 197891 w 270040"/>
              <a:gd name="connsiteY2" fmla="*/ 0 h 198691"/>
              <a:gd name="connsiteX3" fmla="*/ 270040 w 270040"/>
              <a:gd name="connsiteY3" fmla="*/ 98805 h 198691"/>
              <a:gd name="connsiteX4" fmla="*/ 197116 w 270040"/>
              <a:gd name="connsiteY4" fmla="*/ 198691 h 198691"/>
              <a:gd name="connsiteX5" fmla="*/ 0 w 270040"/>
              <a:gd name="connsiteY5" fmla="*/ 198691 h 198691"/>
              <a:gd name="connsiteX6" fmla="*/ 72923 w 270040"/>
              <a:gd name="connsiteY6" fmla="*/ 98805 h 19869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270040" h="198691">
                <a:moveTo>
                  <a:pt x="72923" y="98805"/>
                </a:moveTo>
                <a:lnTo>
                  <a:pt x="787" y="0"/>
                </a:lnTo>
                <a:lnTo>
                  <a:pt x="197891" y="0"/>
                </a:lnTo>
                <a:lnTo>
                  <a:pt x="270040" y="98805"/>
                </a:lnTo>
                <a:lnTo>
                  <a:pt x="197116" y="198691"/>
                </a:lnTo>
                <a:lnTo>
                  <a:pt x="0" y="198691"/>
                </a:lnTo>
                <a:lnTo>
                  <a:pt x="72923" y="98805"/>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50" name="Freeform 3"/>
          <p:cNvSpPr/>
          <p:nvPr/>
        </p:nvSpPr>
        <p:spPr>
          <a:xfrm>
            <a:off x="3911729" y="1183954"/>
            <a:ext cx="188928" cy="175658"/>
          </a:xfrm>
          <a:custGeom>
            <a:avLst/>
            <a:gdLst>
              <a:gd name="connsiteX0" fmla="*/ 0 w 352475"/>
              <a:gd name="connsiteY0" fmla="*/ 0 h 295973"/>
              <a:gd name="connsiteX1" fmla="*/ 0 w 352475"/>
              <a:gd name="connsiteY1" fmla="*/ 295973 h 295973"/>
              <a:gd name="connsiteX2" fmla="*/ 133896 w 352475"/>
              <a:gd name="connsiteY2" fmla="*/ 295973 h 295973"/>
              <a:gd name="connsiteX3" fmla="*/ 133896 w 352475"/>
              <a:gd name="connsiteY3" fmla="*/ 250418 h 295973"/>
              <a:gd name="connsiteX4" fmla="*/ 220205 w 352475"/>
              <a:gd name="connsiteY4" fmla="*/ 250418 h 295973"/>
              <a:gd name="connsiteX5" fmla="*/ 220205 w 352475"/>
              <a:gd name="connsiteY5" fmla="*/ 295973 h 295973"/>
              <a:gd name="connsiteX6" fmla="*/ 352475 w 352475"/>
              <a:gd name="connsiteY6" fmla="*/ 295973 h 295973"/>
              <a:gd name="connsiteX7" fmla="*/ 352475 w 352475"/>
              <a:gd name="connsiteY7" fmla="*/ 0 h 295973"/>
              <a:gd name="connsiteX8" fmla="*/ 0 w 352475"/>
              <a:gd name="connsiteY8" fmla="*/ 0 h 29597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352475" h="295973">
                <a:moveTo>
                  <a:pt x="0" y="0"/>
                </a:moveTo>
                <a:lnTo>
                  <a:pt x="0" y="295973"/>
                </a:lnTo>
                <a:lnTo>
                  <a:pt x="133896" y="295973"/>
                </a:lnTo>
                <a:lnTo>
                  <a:pt x="133896" y="250418"/>
                </a:lnTo>
                <a:lnTo>
                  <a:pt x="220205" y="250418"/>
                </a:lnTo>
                <a:lnTo>
                  <a:pt x="220205" y="295973"/>
                </a:lnTo>
                <a:lnTo>
                  <a:pt x="352475" y="295973"/>
                </a:lnTo>
                <a:lnTo>
                  <a:pt x="352475" y="0"/>
                </a:lnTo>
                <a:lnTo>
                  <a:pt x="0" y="0"/>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grpSp>
        <p:nvGrpSpPr>
          <p:cNvPr id="51" name="Group 40"/>
          <p:cNvGrpSpPr/>
          <p:nvPr/>
        </p:nvGrpSpPr>
        <p:grpSpPr>
          <a:xfrm>
            <a:off x="3925105" y="1212124"/>
            <a:ext cx="162190" cy="139200"/>
            <a:chOff x="4660455" y="3179749"/>
            <a:chExt cx="302590" cy="234544"/>
          </a:xfrm>
          <a:solidFill>
            <a:schemeClr val="bg1"/>
          </a:solidFill>
        </p:grpSpPr>
        <p:sp>
          <p:nvSpPr>
            <p:cNvPr id="95" name="Freeform 3"/>
            <p:cNvSpPr/>
            <p:nvPr/>
          </p:nvSpPr>
          <p:spPr>
            <a:xfrm>
              <a:off x="4660455" y="3382645"/>
              <a:ext cx="31661" cy="31648"/>
            </a:xfrm>
            <a:custGeom>
              <a:avLst/>
              <a:gdLst>
                <a:gd name="connsiteX0" fmla="*/ 31661 w 31661"/>
                <a:gd name="connsiteY0" fmla="*/ 31648 h 31648"/>
                <a:gd name="connsiteX1" fmla="*/ 0 w 31661"/>
                <a:gd name="connsiteY1" fmla="*/ 31648 h 31648"/>
                <a:gd name="connsiteX2" fmla="*/ 0 w 31661"/>
                <a:gd name="connsiteY2" fmla="*/ 0 h 31648"/>
                <a:gd name="connsiteX3" fmla="*/ 31661 w 31661"/>
                <a:gd name="connsiteY3" fmla="*/ 0 h 31648"/>
                <a:gd name="connsiteX4" fmla="*/ 31661 w 31661"/>
                <a:gd name="connsiteY4" fmla="*/ 31648 h 3164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48">
                  <a:moveTo>
                    <a:pt x="31661" y="31648"/>
                  </a:moveTo>
                  <a:lnTo>
                    <a:pt x="0" y="31648"/>
                  </a:lnTo>
                  <a:lnTo>
                    <a:pt x="0" y="0"/>
                  </a:lnTo>
                  <a:lnTo>
                    <a:pt x="31661" y="0"/>
                  </a:lnTo>
                  <a:lnTo>
                    <a:pt x="31661" y="31648"/>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96" name="Freeform 3"/>
            <p:cNvSpPr/>
            <p:nvPr/>
          </p:nvSpPr>
          <p:spPr>
            <a:xfrm>
              <a:off x="4660455" y="3331845"/>
              <a:ext cx="31661" cy="31648"/>
            </a:xfrm>
            <a:custGeom>
              <a:avLst/>
              <a:gdLst>
                <a:gd name="connsiteX0" fmla="*/ 31661 w 31661"/>
                <a:gd name="connsiteY0" fmla="*/ 31648 h 31648"/>
                <a:gd name="connsiteX1" fmla="*/ 0 w 31661"/>
                <a:gd name="connsiteY1" fmla="*/ 31648 h 31648"/>
                <a:gd name="connsiteX2" fmla="*/ 0 w 31661"/>
                <a:gd name="connsiteY2" fmla="*/ 0 h 31648"/>
                <a:gd name="connsiteX3" fmla="*/ 31661 w 31661"/>
                <a:gd name="connsiteY3" fmla="*/ 0 h 31648"/>
                <a:gd name="connsiteX4" fmla="*/ 31661 w 31661"/>
                <a:gd name="connsiteY4" fmla="*/ 31648 h 3164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48">
                  <a:moveTo>
                    <a:pt x="31661" y="31648"/>
                  </a:moveTo>
                  <a:lnTo>
                    <a:pt x="0" y="31648"/>
                  </a:lnTo>
                  <a:lnTo>
                    <a:pt x="0" y="0"/>
                  </a:lnTo>
                  <a:lnTo>
                    <a:pt x="31661" y="0"/>
                  </a:lnTo>
                  <a:lnTo>
                    <a:pt x="31661" y="31648"/>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97" name="Freeform 3"/>
            <p:cNvSpPr/>
            <p:nvPr/>
          </p:nvSpPr>
          <p:spPr>
            <a:xfrm>
              <a:off x="4660455" y="3281184"/>
              <a:ext cx="31661" cy="31610"/>
            </a:xfrm>
            <a:custGeom>
              <a:avLst/>
              <a:gdLst>
                <a:gd name="connsiteX0" fmla="*/ 31661 w 31661"/>
                <a:gd name="connsiteY0" fmla="*/ 31610 h 31610"/>
                <a:gd name="connsiteX1" fmla="*/ 0 w 31661"/>
                <a:gd name="connsiteY1" fmla="*/ 31610 h 31610"/>
                <a:gd name="connsiteX2" fmla="*/ 0 w 31661"/>
                <a:gd name="connsiteY2" fmla="*/ 0 h 31610"/>
                <a:gd name="connsiteX3" fmla="*/ 31661 w 31661"/>
                <a:gd name="connsiteY3" fmla="*/ 0 h 31610"/>
                <a:gd name="connsiteX4" fmla="*/ 31661 w 31661"/>
                <a:gd name="connsiteY4" fmla="*/ 31610 h 3161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10">
                  <a:moveTo>
                    <a:pt x="31661" y="31610"/>
                  </a:moveTo>
                  <a:lnTo>
                    <a:pt x="0" y="31610"/>
                  </a:lnTo>
                  <a:lnTo>
                    <a:pt x="0" y="0"/>
                  </a:lnTo>
                  <a:lnTo>
                    <a:pt x="31661" y="0"/>
                  </a:lnTo>
                  <a:lnTo>
                    <a:pt x="31661" y="3161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98" name="Freeform 3"/>
            <p:cNvSpPr/>
            <p:nvPr/>
          </p:nvSpPr>
          <p:spPr>
            <a:xfrm>
              <a:off x="4660455" y="3230372"/>
              <a:ext cx="31661" cy="31686"/>
            </a:xfrm>
            <a:custGeom>
              <a:avLst/>
              <a:gdLst>
                <a:gd name="connsiteX0" fmla="*/ 31661 w 31661"/>
                <a:gd name="connsiteY0" fmla="*/ 31686 h 31686"/>
                <a:gd name="connsiteX1" fmla="*/ 0 w 31661"/>
                <a:gd name="connsiteY1" fmla="*/ 31686 h 31686"/>
                <a:gd name="connsiteX2" fmla="*/ 0 w 31661"/>
                <a:gd name="connsiteY2" fmla="*/ 0 h 31686"/>
                <a:gd name="connsiteX3" fmla="*/ 31661 w 31661"/>
                <a:gd name="connsiteY3" fmla="*/ 0 h 31686"/>
                <a:gd name="connsiteX4" fmla="*/ 31661 w 31661"/>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86">
                  <a:moveTo>
                    <a:pt x="31661" y="31686"/>
                  </a:moveTo>
                  <a:lnTo>
                    <a:pt x="0" y="31686"/>
                  </a:lnTo>
                  <a:lnTo>
                    <a:pt x="0" y="0"/>
                  </a:lnTo>
                  <a:lnTo>
                    <a:pt x="31661" y="0"/>
                  </a:lnTo>
                  <a:lnTo>
                    <a:pt x="31661"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99" name="Freeform 3"/>
            <p:cNvSpPr/>
            <p:nvPr/>
          </p:nvSpPr>
          <p:spPr>
            <a:xfrm>
              <a:off x="4660455" y="3179749"/>
              <a:ext cx="31661" cy="31686"/>
            </a:xfrm>
            <a:custGeom>
              <a:avLst/>
              <a:gdLst>
                <a:gd name="connsiteX0" fmla="*/ 31661 w 31661"/>
                <a:gd name="connsiteY0" fmla="*/ 31686 h 31686"/>
                <a:gd name="connsiteX1" fmla="*/ 0 w 31661"/>
                <a:gd name="connsiteY1" fmla="*/ 31686 h 31686"/>
                <a:gd name="connsiteX2" fmla="*/ 0 w 31661"/>
                <a:gd name="connsiteY2" fmla="*/ 0 h 31686"/>
                <a:gd name="connsiteX3" fmla="*/ 31661 w 31661"/>
                <a:gd name="connsiteY3" fmla="*/ 0 h 31686"/>
                <a:gd name="connsiteX4" fmla="*/ 31661 w 31661"/>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86">
                  <a:moveTo>
                    <a:pt x="31661" y="31686"/>
                  </a:moveTo>
                  <a:lnTo>
                    <a:pt x="0" y="31686"/>
                  </a:lnTo>
                  <a:lnTo>
                    <a:pt x="0" y="0"/>
                  </a:lnTo>
                  <a:lnTo>
                    <a:pt x="31661" y="0"/>
                  </a:lnTo>
                  <a:lnTo>
                    <a:pt x="31661"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00" name="Freeform 3"/>
            <p:cNvSpPr/>
            <p:nvPr/>
          </p:nvSpPr>
          <p:spPr>
            <a:xfrm>
              <a:off x="4714430" y="3382645"/>
              <a:ext cx="31648" cy="31648"/>
            </a:xfrm>
            <a:custGeom>
              <a:avLst/>
              <a:gdLst>
                <a:gd name="connsiteX0" fmla="*/ 31648 w 31648"/>
                <a:gd name="connsiteY0" fmla="*/ 31648 h 31648"/>
                <a:gd name="connsiteX1" fmla="*/ 0 w 31648"/>
                <a:gd name="connsiteY1" fmla="*/ 31648 h 31648"/>
                <a:gd name="connsiteX2" fmla="*/ 0 w 31648"/>
                <a:gd name="connsiteY2" fmla="*/ 0 h 31648"/>
                <a:gd name="connsiteX3" fmla="*/ 31648 w 31648"/>
                <a:gd name="connsiteY3" fmla="*/ 0 h 31648"/>
                <a:gd name="connsiteX4" fmla="*/ 31648 w 31648"/>
                <a:gd name="connsiteY4" fmla="*/ 31648 h 3164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48">
                  <a:moveTo>
                    <a:pt x="31648" y="31648"/>
                  </a:moveTo>
                  <a:lnTo>
                    <a:pt x="0" y="31648"/>
                  </a:lnTo>
                  <a:lnTo>
                    <a:pt x="0" y="0"/>
                  </a:lnTo>
                  <a:lnTo>
                    <a:pt x="31648" y="0"/>
                  </a:lnTo>
                  <a:lnTo>
                    <a:pt x="31648" y="31648"/>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01" name="Freeform 3"/>
            <p:cNvSpPr/>
            <p:nvPr/>
          </p:nvSpPr>
          <p:spPr>
            <a:xfrm>
              <a:off x="4714430" y="3331845"/>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02" name="Freeform 3"/>
            <p:cNvSpPr/>
            <p:nvPr/>
          </p:nvSpPr>
          <p:spPr>
            <a:xfrm>
              <a:off x="4714430" y="3281184"/>
              <a:ext cx="31648" cy="31610"/>
            </a:xfrm>
            <a:custGeom>
              <a:avLst/>
              <a:gdLst>
                <a:gd name="connsiteX0" fmla="*/ 31648 w 31648"/>
                <a:gd name="connsiteY0" fmla="*/ 31610 h 31610"/>
                <a:gd name="connsiteX1" fmla="*/ 0 w 31648"/>
                <a:gd name="connsiteY1" fmla="*/ 31610 h 31610"/>
                <a:gd name="connsiteX2" fmla="*/ 0 w 31648"/>
                <a:gd name="connsiteY2" fmla="*/ 0 h 31610"/>
                <a:gd name="connsiteX3" fmla="*/ 31648 w 31648"/>
                <a:gd name="connsiteY3" fmla="*/ 0 h 31610"/>
                <a:gd name="connsiteX4" fmla="*/ 31648 w 31648"/>
                <a:gd name="connsiteY4" fmla="*/ 31610 h 3161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10">
                  <a:moveTo>
                    <a:pt x="31648" y="31610"/>
                  </a:moveTo>
                  <a:lnTo>
                    <a:pt x="0" y="31610"/>
                  </a:lnTo>
                  <a:lnTo>
                    <a:pt x="0" y="0"/>
                  </a:lnTo>
                  <a:lnTo>
                    <a:pt x="31648" y="0"/>
                  </a:lnTo>
                  <a:lnTo>
                    <a:pt x="31648" y="3161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03" name="Freeform 3"/>
            <p:cNvSpPr/>
            <p:nvPr/>
          </p:nvSpPr>
          <p:spPr>
            <a:xfrm>
              <a:off x="4714430" y="3230372"/>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04" name="Freeform 3"/>
            <p:cNvSpPr/>
            <p:nvPr/>
          </p:nvSpPr>
          <p:spPr>
            <a:xfrm>
              <a:off x="4714430" y="3179749"/>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05" name="Freeform 3"/>
            <p:cNvSpPr/>
            <p:nvPr/>
          </p:nvSpPr>
          <p:spPr>
            <a:xfrm>
              <a:off x="4768405" y="3331845"/>
              <a:ext cx="31496" cy="31686"/>
            </a:xfrm>
            <a:custGeom>
              <a:avLst/>
              <a:gdLst>
                <a:gd name="connsiteX0" fmla="*/ 31496 w 31496"/>
                <a:gd name="connsiteY0" fmla="*/ 31686 h 31686"/>
                <a:gd name="connsiteX1" fmla="*/ 0 w 31496"/>
                <a:gd name="connsiteY1" fmla="*/ 31686 h 31686"/>
                <a:gd name="connsiteX2" fmla="*/ 0 w 31496"/>
                <a:gd name="connsiteY2" fmla="*/ 0 h 31686"/>
                <a:gd name="connsiteX3" fmla="*/ 31496 w 31496"/>
                <a:gd name="connsiteY3" fmla="*/ 0 h 31686"/>
                <a:gd name="connsiteX4" fmla="*/ 31496 w 31496"/>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496" h="31686">
                  <a:moveTo>
                    <a:pt x="31496" y="31686"/>
                  </a:moveTo>
                  <a:lnTo>
                    <a:pt x="0" y="31686"/>
                  </a:lnTo>
                  <a:lnTo>
                    <a:pt x="0" y="0"/>
                  </a:lnTo>
                  <a:lnTo>
                    <a:pt x="31496" y="0"/>
                  </a:lnTo>
                  <a:lnTo>
                    <a:pt x="31496"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06" name="Freeform 3"/>
            <p:cNvSpPr/>
            <p:nvPr/>
          </p:nvSpPr>
          <p:spPr>
            <a:xfrm>
              <a:off x="4768405" y="3281184"/>
              <a:ext cx="31496" cy="31610"/>
            </a:xfrm>
            <a:custGeom>
              <a:avLst/>
              <a:gdLst>
                <a:gd name="connsiteX0" fmla="*/ 31496 w 31496"/>
                <a:gd name="connsiteY0" fmla="*/ 31610 h 31610"/>
                <a:gd name="connsiteX1" fmla="*/ 0 w 31496"/>
                <a:gd name="connsiteY1" fmla="*/ 31610 h 31610"/>
                <a:gd name="connsiteX2" fmla="*/ 0 w 31496"/>
                <a:gd name="connsiteY2" fmla="*/ 0 h 31610"/>
                <a:gd name="connsiteX3" fmla="*/ 31496 w 31496"/>
                <a:gd name="connsiteY3" fmla="*/ 0 h 31610"/>
                <a:gd name="connsiteX4" fmla="*/ 31496 w 31496"/>
                <a:gd name="connsiteY4" fmla="*/ 31610 h 3161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496" h="31610">
                  <a:moveTo>
                    <a:pt x="31496" y="31610"/>
                  </a:moveTo>
                  <a:lnTo>
                    <a:pt x="0" y="31610"/>
                  </a:lnTo>
                  <a:lnTo>
                    <a:pt x="0" y="0"/>
                  </a:lnTo>
                  <a:lnTo>
                    <a:pt x="31496" y="0"/>
                  </a:lnTo>
                  <a:lnTo>
                    <a:pt x="31496" y="3161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07" name="Freeform 3"/>
            <p:cNvSpPr/>
            <p:nvPr/>
          </p:nvSpPr>
          <p:spPr>
            <a:xfrm>
              <a:off x="4768408" y="3230374"/>
              <a:ext cx="31572" cy="31686"/>
            </a:xfrm>
            <a:custGeom>
              <a:avLst/>
              <a:gdLst>
                <a:gd name="connsiteX0" fmla="*/ 31572 w 31572"/>
                <a:gd name="connsiteY0" fmla="*/ 1689 h 31686"/>
                <a:gd name="connsiteX1" fmla="*/ 31572 w 31572"/>
                <a:gd name="connsiteY1" fmla="*/ 31686 h 31686"/>
                <a:gd name="connsiteX2" fmla="*/ 0 w 31572"/>
                <a:gd name="connsiteY2" fmla="*/ 31686 h 31686"/>
                <a:gd name="connsiteX3" fmla="*/ 0 w 31572"/>
                <a:gd name="connsiteY3" fmla="*/ 0 h 31686"/>
                <a:gd name="connsiteX4" fmla="*/ 31572 w 31572"/>
                <a:gd name="connsiteY4" fmla="*/ 0 h 31686"/>
                <a:gd name="connsiteX5" fmla="*/ 31572 w 31572"/>
                <a:gd name="connsiteY5" fmla="*/ 1689 h 3168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31572" h="31686">
                  <a:moveTo>
                    <a:pt x="31572" y="1689"/>
                  </a:moveTo>
                  <a:lnTo>
                    <a:pt x="31572" y="31686"/>
                  </a:lnTo>
                  <a:lnTo>
                    <a:pt x="0" y="31686"/>
                  </a:lnTo>
                  <a:lnTo>
                    <a:pt x="0" y="0"/>
                  </a:lnTo>
                  <a:lnTo>
                    <a:pt x="31572" y="0"/>
                  </a:lnTo>
                  <a:lnTo>
                    <a:pt x="31572" y="1689"/>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08" name="Freeform 3"/>
            <p:cNvSpPr/>
            <p:nvPr/>
          </p:nvSpPr>
          <p:spPr>
            <a:xfrm>
              <a:off x="4768418" y="3179749"/>
              <a:ext cx="31661" cy="31686"/>
            </a:xfrm>
            <a:custGeom>
              <a:avLst/>
              <a:gdLst>
                <a:gd name="connsiteX0" fmla="*/ 31661 w 31661"/>
                <a:gd name="connsiteY0" fmla="*/ 31686 h 31686"/>
                <a:gd name="connsiteX1" fmla="*/ 0 w 31661"/>
                <a:gd name="connsiteY1" fmla="*/ 31686 h 31686"/>
                <a:gd name="connsiteX2" fmla="*/ 0 w 31661"/>
                <a:gd name="connsiteY2" fmla="*/ 0 h 31686"/>
                <a:gd name="connsiteX3" fmla="*/ 31661 w 31661"/>
                <a:gd name="connsiteY3" fmla="*/ 0 h 31686"/>
                <a:gd name="connsiteX4" fmla="*/ 31661 w 31661"/>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86">
                  <a:moveTo>
                    <a:pt x="31661" y="31686"/>
                  </a:moveTo>
                  <a:lnTo>
                    <a:pt x="0" y="31686"/>
                  </a:lnTo>
                  <a:lnTo>
                    <a:pt x="0" y="0"/>
                  </a:lnTo>
                  <a:lnTo>
                    <a:pt x="31661" y="0"/>
                  </a:lnTo>
                  <a:lnTo>
                    <a:pt x="31661"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09" name="Freeform 3"/>
            <p:cNvSpPr/>
            <p:nvPr/>
          </p:nvSpPr>
          <p:spPr>
            <a:xfrm>
              <a:off x="4823574" y="3331895"/>
              <a:ext cx="31496" cy="31673"/>
            </a:xfrm>
            <a:custGeom>
              <a:avLst/>
              <a:gdLst>
                <a:gd name="connsiteX0" fmla="*/ 31496 w 31496"/>
                <a:gd name="connsiteY0" fmla="*/ 31673 h 31673"/>
                <a:gd name="connsiteX1" fmla="*/ 0 w 31496"/>
                <a:gd name="connsiteY1" fmla="*/ 31673 h 31673"/>
                <a:gd name="connsiteX2" fmla="*/ 0 w 31496"/>
                <a:gd name="connsiteY2" fmla="*/ 0 h 31673"/>
                <a:gd name="connsiteX3" fmla="*/ 31496 w 31496"/>
                <a:gd name="connsiteY3" fmla="*/ 0 h 31673"/>
                <a:gd name="connsiteX4" fmla="*/ 31496 w 31496"/>
                <a:gd name="connsiteY4" fmla="*/ 31673 h 3167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496" h="31673">
                  <a:moveTo>
                    <a:pt x="31496" y="31673"/>
                  </a:moveTo>
                  <a:lnTo>
                    <a:pt x="0" y="31673"/>
                  </a:lnTo>
                  <a:lnTo>
                    <a:pt x="0" y="0"/>
                  </a:lnTo>
                  <a:lnTo>
                    <a:pt x="31496" y="0"/>
                  </a:lnTo>
                  <a:lnTo>
                    <a:pt x="31496" y="31673"/>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10" name="Freeform 3"/>
            <p:cNvSpPr/>
            <p:nvPr/>
          </p:nvSpPr>
          <p:spPr>
            <a:xfrm>
              <a:off x="4823574" y="3281171"/>
              <a:ext cx="31496" cy="31674"/>
            </a:xfrm>
            <a:custGeom>
              <a:avLst/>
              <a:gdLst>
                <a:gd name="connsiteX0" fmla="*/ 31496 w 31496"/>
                <a:gd name="connsiteY0" fmla="*/ 31674 h 31674"/>
                <a:gd name="connsiteX1" fmla="*/ 0 w 31496"/>
                <a:gd name="connsiteY1" fmla="*/ 31674 h 31674"/>
                <a:gd name="connsiteX2" fmla="*/ 0 w 31496"/>
                <a:gd name="connsiteY2" fmla="*/ 0 h 31674"/>
                <a:gd name="connsiteX3" fmla="*/ 31496 w 31496"/>
                <a:gd name="connsiteY3" fmla="*/ 0 h 31674"/>
                <a:gd name="connsiteX4" fmla="*/ 31496 w 31496"/>
                <a:gd name="connsiteY4" fmla="*/ 31674 h 316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496" h="31674">
                  <a:moveTo>
                    <a:pt x="31496" y="31674"/>
                  </a:moveTo>
                  <a:lnTo>
                    <a:pt x="0" y="31674"/>
                  </a:lnTo>
                  <a:lnTo>
                    <a:pt x="0" y="0"/>
                  </a:lnTo>
                  <a:lnTo>
                    <a:pt x="31496" y="0"/>
                  </a:lnTo>
                  <a:lnTo>
                    <a:pt x="31496" y="31674"/>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11" name="Freeform 3"/>
            <p:cNvSpPr/>
            <p:nvPr/>
          </p:nvSpPr>
          <p:spPr>
            <a:xfrm>
              <a:off x="4823587" y="3230372"/>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12" name="Freeform 3"/>
            <p:cNvSpPr/>
            <p:nvPr/>
          </p:nvSpPr>
          <p:spPr>
            <a:xfrm>
              <a:off x="4823587" y="3179749"/>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13" name="Freeform 3"/>
            <p:cNvSpPr/>
            <p:nvPr/>
          </p:nvSpPr>
          <p:spPr>
            <a:xfrm>
              <a:off x="4876216" y="3179749"/>
              <a:ext cx="31661" cy="31686"/>
            </a:xfrm>
            <a:custGeom>
              <a:avLst/>
              <a:gdLst>
                <a:gd name="connsiteX0" fmla="*/ 0 w 31661"/>
                <a:gd name="connsiteY0" fmla="*/ 0 h 31686"/>
                <a:gd name="connsiteX1" fmla="*/ 31660 w 31661"/>
                <a:gd name="connsiteY1" fmla="*/ 0 h 31686"/>
                <a:gd name="connsiteX2" fmla="*/ 31660 w 31661"/>
                <a:gd name="connsiteY2" fmla="*/ 31686 h 31686"/>
                <a:gd name="connsiteX3" fmla="*/ 0 w 31661"/>
                <a:gd name="connsiteY3" fmla="*/ 31686 h 31686"/>
                <a:gd name="connsiteX4" fmla="*/ 0 w 31661"/>
                <a:gd name="connsiteY4" fmla="*/ 0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86">
                  <a:moveTo>
                    <a:pt x="0" y="0"/>
                  </a:moveTo>
                  <a:lnTo>
                    <a:pt x="31660" y="0"/>
                  </a:lnTo>
                  <a:lnTo>
                    <a:pt x="31660" y="31686"/>
                  </a:lnTo>
                  <a:lnTo>
                    <a:pt x="0" y="31686"/>
                  </a:lnTo>
                  <a:lnTo>
                    <a:pt x="0" y="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14" name="Freeform 3"/>
            <p:cNvSpPr/>
            <p:nvPr/>
          </p:nvSpPr>
          <p:spPr>
            <a:xfrm>
              <a:off x="4876217" y="3230377"/>
              <a:ext cx="31572" cy="31686"/>
            </a:xfrm>
            <a:custGeom>
              <a:avLst/>
              <a:gdLst>
                <a:gd name="connsiteX0" fmla="*/ 0 w 31572"/>
                <a:gd name="connsiteY0" fmla="*/ 0 h 31686"/>
                <a:gd name="connsiteX1" fmla="*/ 31572 w 31572"/>
                <a:gd name="connsiteY1" fmla="*/ 0 h 31686"/>
                <a:gd name="connsiteX2" fmla="*/ 31572 w 31572"/>
                <a:gd name="connsiteY2" fmla="*/ 1689 h 31686"/>
                <a:gd name="connsiteX3" fmla="*/ 31572 w 31572"/>
                <a:gd name="connsiteY3" fmla="*/ 31686 h 31686"/>
                <a:gd name="connsiteX4" fmla="*/ 0 w 31572"/>
                <a:gd name="connsiteY4" fmla="*/ 31686 h 31686"/>
                <a:gd name="connsiteX5" fmla="*/ 0 w 31572"/>
                <a:gd name="connsiteY5" fmla="*/ 0 h 3168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31572" h="31686">
                  <a:moveTo>
                    <a:pt x="0" y="0"/>
                  </a:moveTo>
                  <a:lnTo>
                    <a:pt x="31572" y="0"/>
                  </a:lnTo>
                  <a:lnTo>
                    <a:pt x="31572" y="1689"/>
                  </a:lnTo>
                  <a:lnTo>
                    <a:pt x="31572" y="31686"/>
                  </a:lnTo>
                  <a:lnTo>
                    <a:pt x="0" y="31686"/>
                  </a:lnTo>
                  <a:lnTo>
                    <a:pt x="0" y="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15" name="Freeform 3"/>
            <p:cNvSpPr/>
            <p:nvPr/>
          </p:nvSpPr>
          <p:spPr>
            <a:xfrm>
              <a:off x="4877397" y="3382606"/>
              <a:ext cx="31673" cy="31686"/>
            </a:xfrm>
            <a:custGeom>
              <a:avLst/>
              <a:gdLst>
                <a:gd name="connsiteX0" fmla="*/ 31673 w 31673"/>
                <a:gd name="connsiteY0" fmla="*/ 31686 h 31686"/>
                <a:gd name="connsiteX1" fmla="*/ 0 w 31673"/>
                <a:gd name="connsiteY1" fmla="*/ 31686 h 31686"/>
                <a:gd name="connsiteX2" fmla="*/ 0 w 31673"/>
                <a:gd name="connsiteY2" fmla="*/ 0 h 31686"/>
                <a:gd name="connsiteX3" fmla="*/ 31673 w 31673"/>
                <a:gd name="connsiteY3" fmla="*/ 0 h 31686"/>
                <a:gd name="connsiteX4" fmla="*/ 31673 w 31673"/>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73" h="31686">
                  <a:moveTo>
                    <a:pt x="31673" y="31686"/>
                  </a:moveTo>
                  <a:lnTo>
                    <a:pt x="0" y="31686"/>
                  </a:lnTo>
                  <a:lnTo>
                    <a:pt x="0" y="0"/>
                  </a:lnTo>
                  <a:lnTo>
                    <a:pt x="31673" y="0"/>
                  </a:lnTo>
                  <a:lnTo>
                    <a:pt x="31673"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16" name="Freeform 3"/>
            <p:cNvSpPr/>
            <p:nvPr/>
          </p:nvSpPr>
          <p:spPr>
            <a:xfrm>
              <a:off x="4877397" y="3331895"/>
              <a:ext cx="31673" cy="31673"/>
            </a:xfrm>
            <a:custGeom>
              <a:avLst/>
              <a:gdLst>
                <a:gd name="connsiteX0" fmla="*/ 31673 w 31673"/>
                <a:gd name="connsiteY0" fmla="*/ 31673 h 31673"/>
                <a:gd name="connsiteX1" fmla="*/ 0 w 31673"/>
                <a:gd name="connsiteY1" fmla="*/ 31673 h 31673"/>
                <a:gd name="connsiteX2" fmla="*/ 0 w 31673"/>
                <a:gd name="connsiteY2" fmla="*/ 0 h 31673"/>
                <a:gd name="connsiteX3" fmla="*/ 31673 w 31673"/>
                <a:gd name="connsiteY3" fmla="*/ 0 h 31673"/>
                <a:gd name="connsiteX4" fmla="*/ 31673 w 31673"/>
                <a:gd name="connsiteY4" fmla="*/ 31673 h 3167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73" h="31673">
                  <a:moveTo>
                    <a:pt x="31673" y="31673"/>
                  </a:moveTo>
                  <a:lnTo>
                    <a:pt x="0" y="31673"/>
                  </a:lnTo>
                  <a:lnTo>
                    <a:pt x="0" y="0"/>
                  </a:lnTo>
                  <a:lnTo>
                    <a:pt x="31673" y="0"/>
                  </a:lnTo>
                  <a:lnTo>
                    <a:pt x="31673" y="31673"/>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17" name="Freeform 3"/>
            <p:cNvSpPr/>
            <p:nvPr/>
          </p:nvSpPr>
          <p:spPr>
            <a:xfrm>
              <a:off x="4877397" y="3281171"/>
              <a:ext cx="31673" cy="31674"/>
            </a:xfrm>
            <a:custGeom>
              <a:avLst/>
              <a:gdLst>
                <a:gd name="connsiteX0" fmla="*/ 31673 w 31673"/>
                <a:gd name="connsiteY0" fmla="*/ 31674 h 31674"/>
                <a:gd name="connsiteX1" fmla="*/ 0 w 31673"/>
                <a:gd name="connsiteY1" fmla="*/ 31674 h 31674"/>
                <a:gd name="connsiteX2" fmla="*/ 0 w 31673"/>
                <a:gd name="connsiteY2" fmla="*/ 0 h 31674"/>
                <a:gd name="connsiteX3" fmla="*/ 31673 w 31673"/>
                <a:gd name="connsiteY3" fmla="*/ 0 h 31674"/>
                <a:gd name="connsiteX4" fmla="*/ 31673 w 31673"/>
                <a:gd name="connsiteY4" fmla="*/ 31674 h 316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73" h="31674">
                  <a:moveTo>
                    <a:pt x="31673" y="31674"/>
                  </a:moveTo>
                  <a:lnTo>
                    <a:pt x="0" y="31674"/>
                  </a:lnTo>
                  <a:lnTo>
                    <a:pt x="0" y="0"/>
                  </a:lnTo>
                  <a:lnTo>
                    <a:pt x="31673" y="0"/>
                  </a:lnTo>
                  <a:lnTo>
                    <a:pt x="31673" y="31674"/>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18" name="Freeform 3"/>
            <p:cNvSpPr/>
            <p:nvPr/>
          </p:nvSpPr>
          <p:spPr>
            <a:xfrm>
              <a:off x="4931359" y="3382606"/>
              <a:ext cx="31686" cy="31686"/>
            </a:xfrm>
            <a:custGeom>
              <a:avLst/>
              <a:gdLst>
                <a:gd name="connsiteX0" fmla="*/ 31686 w 31686"/>
                <a:gd name="connsiteY0" fmla="*/ 31686 h 31686"/>
                <a:gd name="connsiteX1" fmla="*/ 0 w 31686"/>
                <a:gd name="connsiteY1" fmla="*/ 31686 h 31686"/>
                <a:gd name="connsiteX2" fmla="*/ 0 w 31686"/>
                <a:gd name="connsiteY2" fmla="*/ 0 h 31686"/>
                <a:gd name="connsiteX3" fmla="*/ 31686 w 31686"/>
                <a:gd name="connsiteY3" fmla="*/ 0 h 31686"/>
                <a:gd name="connsiteX4" fmla="*/ 31686 w 31686"/>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86" h="31686">
                  <a:moveTo>
                    <a:pt x="31686" y="31686"/>
                  </a:moveTo>
                  <a:lnTo>
                    <a:pt x="0" y="31686"/>
                  </a:lnTo>
                  <a:lnTo>
                    <a:pt x="0" y="0"/>
                  </a:lnTo>
                  <a:lnTo>
                    <a:pt x="31686" y="0"/>
                  </a:lnTo>
                  <a:lnTo>
                    <a:pt x="31686"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19" name="Freeform 3"/>
            <p:cNvSpPr/>
            <p:nvPr/>
          </p:nvSpPr>
          <p:spPr>
            <a:xfrm>
              <a:off x="4931359" y="3331895"/>
              <a:ext cx="31686" cy="31673"/>
            </a:xfrm>
            <a:custGeom>
              <a:avLst/>
              <a:gdLst>
                <a:gd name="connsiteX0" fmla="*/ 31686 w 31686"/>
                <a:gd name="connsiteY0" fmla="*/ 31673 h 31673"/>
                <a:gd name="connsiteX1" fmla="*/ 0 w 31686"/>
                <a:gd name="connsiteY1" fmla="*/ 31673 h 31673"/>
                <a:gd name="connsiteX2" fmla="*/ 0 w 31686"/>
                <a:gd name="connsiteY2" fmla="*/ 0 h 31673"/>
                <a:gd name="connsiteX3" fmla="*/ 31686 w 31686"/>
                <a:gd name="connsiteY3" fmla="*/ 0 h 31673"/>
                <a:gd name="connsiteX4" fmla="*/ 31686 w 31686"/>
                <a:gd name="connsiteY4" fmla="*/ 31673 h 3167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86" h="31673">
                  <a:moveTo>
                    <a:pt x="31686" y="31673"/>
                  </a:moveTo>
                  <a:lnTo>
                    <a:pt x="0" y="31673"/>
                  </a:lnTo>
                  <a:lnTo>
                    <a:pt x="0" y="0"/>
                  </a:lnTo>
                  <a:lnTo>
                    <a:pt x="31686" y="0"/>
                  </a:lnTo>
                  <a:lnTo>
                    <a:pt x="31686" y="31673"/>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20" name="Freeform 3"/>
            <p:cNvSpPr/>
            <p:nvPr/>
          </p:nvSpPr>
          <p:spPr>
            <a:xfrm>
              <a:off x="4931359" y="3281171"/>
              <a:ext cx="31686" cy="31674"/>
            </a:xfrm>
            <a:custGeom>
              <a:avLst/>
              <a:gdLst>
                <a:gd name="connsiteX0" fmla="*/ 31686 w 31686"/>
                <a:gd name="connsiteY0" fmla="*/ 31674 h 31674"/>
                <a:gd name="connsiteX1" fmla="*/ 0 w 31686"/>
                <a:gd name="connsiteY1" fmla="*/ 31674 h 31674"/>
                <a:gd name="connsiteX2" fmla="*/ 0 w 31686"/>
                <a:gd name="connsiteY2" fmla="*/ 0 h 31674"/>
                <a:gd name="connsiteX3" fmla="*/ 31686 w 31686"/>
                <a:gd name="connsiteY3" fmla="*/ 0 h 31674"/>
                <a:gd name="connsiteX4" fmla="*/ 31686 w 31686"/>
                <a:gd name="connsiteY4" fmla="*/ 31674 h 316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86" h="31674">
                  <a:moveTo>
                    <a:pt x="31686" y="31674"/>
                  </a:moveTo>
                  <a:lnTo>
                    <a:pt x="0" y="31674"/>
                  </a:lnTo>
                  <a:lnTo>
                    <a:pt x="0" y="0"/>
                  </a:lnTo>
                  <a:lnTo>
                    <a:pt x="31686" y="0"/>
                  </a:lnTo>
                  <a:lnTo>
                    <a:pt x="31686" y="31674"/>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21" name="Freeform 3"/>
            <p:cNvSpPr/>
            <p:nvPr/>
          </p:nvSpPr>
          <p:spPr>
            <a:xfrm>
              <a:off x="4931397" y="3230372"/>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122" name="Freeform 3"/>
            <p:cNvSpPr/>
            <p:nvPr/>
          </p:nvSpPr>
          <p:spPr>
            <a:xfrm>
              <a:off x="4931397" y="3179749"/>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grpSp>
      <p:grpSp>
        <p:nvGrpSpPr>
          <p:cNvPr id="52" name="Group 47"/>
          <p:cNvGrpSpPr/>
          <p:nvPr/>
        </p:nvGrpSpPr>
        <p:grpSpPr>
          <a:xfrm>
            <a:off x="4135177" y="1302574"/>
            <a:ext cx="143960" cy="41606"/>
            <a:chOff x="5052377" y="3310128"/>
            <a:chExt cx="268579" cy="70103"/>
          </a:xfrm>
          <a:solidFill>
            <a:schemeClr val="bg1"/>
          </a:solidFill>
        </p:grpSpPr>
        <p:sp>
          <p:nvSpPr>
            <p:cNvPr id="89" name="Rectangle 88"/>
            <p:cNvSpPr/>
            <p:nvPr/>
          </p:nvSpPr>
          <p:spPr>
            <a:xfrm>
              <a:off x="5052377" y="3352799"/>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90" name="Rectangle 89"/>
            <p:cNvSpPr/>
            <p:nvPr/>
          </p:nvSpPr>
          <p:spPr>
            <a:xfrm>
              <a:off x="5150091" y="3352799"/>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91" name="Rectangle 90"/>
            <p:cNvSpPr/>
            <p:nvPr/>
          </p:nvSpPr>
          <p:spPr>
            <a:xfrm>
              <a:off x="5247804" y="3352799"/>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92" name="Rectangle 91"/>
            <p:cNvSpPr/>
            <p:nvPr/>
          </p:nvSpPr>
          <p:spPr>
            <a:xfrm>
              <a:off x="5052377" y="3310128"/>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93" name="Rectangle 92"/>
            <p:cNvSpPr/>
            <p:nvPr/>
          </p:nvSpPr>
          <p:spPr>
            <a:xfrm>
              <a:off x="5150091" y="3310128"/>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94" name="Rectangle 93"/>
            <p:cNvSpPr/>
            <p:nvPr/>
          </p:nvSpPr>
          <p:spPr>
            <a:xfrm>
              <a:off x="5247804" y="3310128"/>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grpSp>
      <p:grpSp>
        <p:nvGrpSpPr>
          <p:cNvPr id="53" name="Group 134"/>
          <p:cNvGrpSpPr/>
          <p:nvPr/>
        </p:nvGrpSpPr>
        <p:grpSpPr>
          <a:xfrm>
            <a:off x="3925105" y="1212124"/>
            <a:ext cx="162190" cy="139200"/>
            <a:chOff x="4660455" y="3179749"/>
            <a:chExt cx="302590" cy="234544"/>
          </a:xfrm>
          <a:solidFill>
            <a:srgbClr val="262626">
              <a:alpha val="85000"/>
            </a:srgbClr>
          </a:solidFill>
        </p:grpSpPr>
        <p:sp>
          <p:nvSpPr>
            <p:cNvPr id="61" name="Freeform 3"/>
            <p:cNvSpPr/>
            <p:nvPr/>
          </p:nvSpPr>
          <p:spPr>
            <a:xfrm>
              <a:off x="4660455" y="3382645"/>
              <a:ext cx="31661" cy="31648"/>
            </a:xfrm>
            <a:custGeom>
              <a:avLst/>
              <a:gdLst>
                <a:gd name="connsiteX0" fmla="*/ 31661 w 31661"/>
                <a:gd name="connsiteY0" fmla="*/ 31648 h 31648"/>
                <a:gd name="connsiteX1" fmla="*/ 0 w 31661"/>
                <a:gd name="connsiteY1" fmla="*/ 31648 h 31648"/>
                <a:gd name="connsiteX2" fmla="*/ 0 w 31661"/>
                <a:gd name="connsiteY2" fmla="*/ 0 h 31648"/>
                <a:gd name="connsiteX3" fmla="*/ 31661 w 31661"/>
                <a:gd name="connsiteY3" fmla="*/ 0 h 31648"/>
                <a:gd name="connsiteX4" fmla="*/ 31661 w 31661"/>
                <a:gd name="connsiteY4" fmla="*/ 31648 h 3164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48">
                  <a:moveTo>
                    <a:pt x="31661" y="31648"/>
                  </a:moveTo>
                  <a:lnTo>
                    <a:pt x="0" y="31648"/>
                  </a:lnTo>
                  <a:lnTo>
                    <a:pt x="0" y="0"/>
                  </a:lnTo>
                  <a:lnTo>
                    <a:pt x="31661" y="0"/>
                  </a:lnTo>
                  <a:lnTo>
                    <a:pt x="31661" y="31648"/>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62" name="Freeform 3"/>
            <p:cNvSpPr/>
            <p:nvPr/>
          </p:nvSpPr>
          <p:spPr>
            <a:xfrm>
              <a:off x="4660455" y="3331845"/>
              <a:ext cx="31661" cy="31648"/>
            </a:xfrm>
            <a:custGeom>
              <a:avLst/>
              <a:gdLst>
                <a:gd name="connsiteX0" fmla="*/ 31661 w 31661"/>
                <a:gd name="connsiteY0" fmla="*/ 31648 h 31648"/>
                <a:gd name="connsiteX1" fmla="*/ 0 w 31661"/>
                <a:gd name="connsiteY1" fmla="*/ 31648 h 31648"/>
                <a:gd name="connsiteX2" fmla="*/ 0 w 31661"/>
                <a:gd name="connsiteY2" fmla="*/ 0 h 31648"/>
                <a:gd name="connsiteX3" fmla="*/ 31661 w 31661"/>
                <a:gd name="connsiteY3" fmla="*/ 0 h 31648"/>
                <a:gd name="connsiteX4" fmla="*/ 31661 w 31661"/>
                <a:gd name="connsiteY4" fmla="*/ 31648 h 3164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48">
                  <a:moveTo>
                    <a:pt x="31661" y="31648"/>
                  </a:moveTo>
                  <a:lnTo>
                    <a:pt x="0" y="31648"/>
                  </a:lnTo>
                  <a:lnTo>
                    <a:pt x="0" y="0"/>
                  </a:lnTo>
                  <a:lnTo>
                    <a:pt x="31661" y="0"/>
                  </a:lnTo>
                  <a:lnTo>
                    <a:pt x="31661" y="31648"/>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63" name="Freeform 3"/>
            <p:cNvSpPr/>
            <p:nvPr/>
          </p:nvSpPr>
          <p:spPr>
            <a:xfrm>
              <a:off x="4660455" y="3281184"/>
              <a:ext cx="31661" cy="31610"/>
            </a:xfrm>
            <a:custGeom>
              <a:avLst/>
              <a:gdLst>
                <a:gd name="connsiteX0" fmla="*/ 31661 w 31661"/>
                <a:gd name="connsiteY0" fmla="*/ 31610 h 31610"/>
                <a:gd name="connsiteX1" fmla="*/ 0 w 31661"/>
                <a:gd name="connsiteY1" fmla="*/ 31610 h 31610"/>
                <a:gd name="connsiteX2" fmla="*/ 0 w 31661"/>
                <a:gd name="connsiteY2" fmla="*/ 0 h 31610"/>
                <a:gd name="connsiteX3" fmla="*/ 31661 w 31661"/>
                <a:gd name="connsiteY3" fmla="*/ 0 h 31610"/>
                <a:gd name="connsiteX4" fmla="*/ 31661 w 31661"/>
                <a:gd name="connsiteY4" fmla="*/ 31610 h 3161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10">
                  <a:moveTo>
                    <a:pt x="31661" y="31610"/>
                  </a:moveTo>
                  <a:lnTo>
                    <a:pt x="0" y="31610"/>
                  </a:lnTo>
                  <a:lnTo>
                    <a:pt x="0" y="0"/>
                  </a:lnTo>
                  <a:lnTo>
                    <a:pt x="31661" y="0"/>
                  </a:lnTo>
                  <a:lnTo>
                    <a:pt x="31661" y="3161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64" name="Freeform 3"/>
            <p:cNvSpPr/>
            <p:nvPr/>
          </p:nvSpPr>
          <p:spPr>
            <a:xfrm>
              <a:off x="4660455" y="3230372"/>
              <a:ext cx="31661" cy="31686"/>
            </a:xfrm>
            <a:custGeom>
              <a:avLst/>
              <a:gdLst>
                <a:gd name="connsiteX0" fmla="*/ 31661 w 31661"/>
                <a:gd name="connsiteY0" fmla="*/ 31686 h 31686"/>
                <a:gd name="connsiteX1" fmla="*/ 0 w 31661"/>
                <a:gd name="connsiteY1" fmla="*/ 31686 h 31686"/>
                <a:gd name="connsiteX2" fmla="*/ 0 w 31661"/>
                <a:gd name="connsiteY2" fmla="*/ 0 h 31686"/>
                <a:gd name="connsiteX3" fmla="*/ 31661 w 31661"/>
                <a:gd name="connsiteY3" fmla="*/ 0 h 31686"/>
                <a:gd name="connsiteX4" fmla="*/ 31661 w 31661"/>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86">
                  <a:moveTo>
                    <a:pt x="31661" y="31686"/>
                  </a:moveTo>
                  <a:lnTo>
                    <a:pt x="0" y="31686"/>
                  </a:lnTo>
                  <a:lnTo>
                    <a:pt x="0" y="0"/>
                  </a:lnTo>
                  <a:lnTo>
                    <a:pt x="31661" y="0"/>
                  </a:lnTo>
                  <a:lnTo>
                    <a:pt x="31661"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65" name="Freeform 3"/>
            <p:cNvSpPr/>
            <p:nvPr/>
          </p:nvSpPr>
          <p:spPr>
            <a:xfrm>
              <a:off x="4660455" y="3179749"/>
              <a:ext cx="31661" cy="31686"/>
            </a:xfrm>
            <a:custGeom>
              <a:avLst/>
              <a:gdLst>
                <a:gd name="connsiteX0" fmla="*/ 31661 w 31661"/>
                <a:gd name="connsiteY0" fmla="*/ 31686 h 31686"/>
                <a:gd name="connsiteX1" fmla="*/ 0 w 31661"/>
                <a:gd name="connsiteY1" fmla="*/ 31686 h 31686"/>
                <a:gd name="connsiteX2" fmla="*/ 0 w 31661"/>
                <a:gd name="connsiteY2" fmla="*/ 0 h 31686"/>
                <a:gd name="connsiteX3" fmla="*/ 31661 w 31661"/>
                <a:gd name="connsiteY3" fmla="*/ 0 h 31686"/>
                <a:gd name="connsiteX4" fmla="*/ 31661 w 31661"/>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86">
                  <a:moveTo>
                    <a:pt x="31661" y="31686"/>
                  </a:moveTo>
                  <a:lnTo>
                    <a:pt x="0" y="31686"/>
                  </a:lnTo>
                  <a:lnTo>
                    <a:pt x="0" y="0"/>
                  </a:lnTo>
                  <a:lnTo>
                    <a:pt x="31661" y="0"/>
                  </a:lnTo>
                  <a:lnTo>
                    <a:pt x="31661"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66" name="Freeform 3"/>
            <p:cNvSpPr/>
            <p:nvPr/>
          </p:nvSpPr>
          <p:spPr>
            <a:xfrm>
              <a:off x="4714430" y="3382645"/>
              <a:ext cx="31648" cy="31648"/>
            </a:xfrm>
            <a:custGeom>
              <a:avLst/>
              <a:gdLst>
                <a:gd name="connsiteX0" fmla="*/ 31648 w 31648"/>
                <a:gd name="connsiteY0" fmla="*/ 31648 h 31648"/>
                <a:gd name="connsiteX1" fmla="*/ 0 w 31648"/>
                <a:gd name="connsiteY1" fmla="*/ 31648 h 31648"/>
                <a:gd name="connsiteX2" fmla="*/ 0 w 31648"/>
                <a:gd name="connsiteY2" fmla="*/ 0 h 31648"/>
                <a:gd name="connsiteX3" fmla="*/ 31648 w 31648"/>
                <a:gd name="connsiteY3" fmla="*/ 0 h 31648"/>
                <a:gd name="connsiteX4" fmla="*/ 31648 w 31648"/>
                <a:gd name="connsiteY4" fmla="*/ 31648 h 3164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48">
                  <a:moveTo>
                    <a:pt x="31648" y="31648"/>
                  </a:moveTo>
                  <a:lnTo>
                    <a:pt x="0" y="31648"/>
                  </a:lnTo>
                  <a:lnTo>
                    <a:pt x="0" y="0"/>
                  </a:lnTo>
                  <a:lnTo>
                    <a:pt x="31648" y="0"/>
                  </a:lnTo>
                  <a:lnTo>
                    <a:pt x="31648" y="31648"/>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67" name="Freeform 3"/>
            <p:cNvSpPr/>
            <p:nvPr/>
          </p:nvSpPr>
          <p:spPr>
            <a:xfrm>
              <a:off x="4714430" y="3331845"/>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68" name="Freeform 3"/>
            <p:cNvSpPr/>
            <p:nvPr/>
          </p:nvSpPr>
          <p:spPr>
            <a:xfrm>
              <a:off x="4714430" y="3281184"/>
              <a:ext cx="31648" cy="31610"/>
            </a:xfrm>
            <a:custGeom>
              <a:avLst/>
              <a:gdLst>
                <a:gd name="connsiteX0" fmla="*/ 31648 w 31648"/>
                <a:gd name="connsiteY0" fmla="*/ 31610 h 31610"/>
                <a:gd name="connsiteX1" fmla="*/ 0 w 31648"/>
                <a:gd name="connsiteY1" fmla="*/ 31610 h 31610"/>
                <a:gd name="connsiteX2" fmla="*/ 0 w 31648"/>
                <a:gd name="connsiteY2" fmla="*/ 0 h 31610"/>
                <a:gd name="connsiteX3" fmla="*/ 31648 w 31648"/>
                <a:gd name="connsiteY3" fmla="*/ 0 h 31610"/>
                <a:gd name="connsiteX4" fmla="*/ 31648 w 31648"/>
                <a:gd name="connsiteY4" fmla="*/ 31610 h 3161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10">
                  <a:moveTo>
                    <a:pt x="31648" y="31610"/>
                  </a:moveTo>
                  <a:lnTo>
                    <a:pt x="0" y="31610"/>
                  </a:lnTo>
                  <a:lnTo>
                    <a:pt x="0" y="0"/>
                  </a:lnTo>
                  <a:lnTo>
                    <a:pt x="31648" y="0"/>
                  </a:lnTo>
                  <a:lnTo>
                    <a:pt x="31648" y="3161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69" name="Freeform 3"/>
            <p:cNvSpPr/>
            <p:nvPr/>
          </p:nvSpPr>
          <p:spPr>
            <a:xfrm>
              <a:off x="4714430" y="3230372"/>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70" name="Freeform 3"/>
            <p:cNvSpPr/>
            <p:nvPr/>
          </p:nvSpPr>
          <p:spPr>
            <a:xfrm>
              <a:off x="4714430" y="3179749"/>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71" name="Freeform 3"/>
            <p:cNvSpPr/>
            <p:nvPr/>
          </p:nvSpPr>
          <p:spPr>
            <a:xfrm>
              <a:off x="4768405" y="3331845"/>
              <a:ext cx="31496" cy="31686"/>
            </a:xfrm>
            <a:custGeom>
              <a:avLst/>
              <a:gdLst>
                <a:gd name="connsiteX0" fmla="*/ 31496 w 31496"/>
                <a:gd name="connsiteY0" fmla="*/ 31686 h 31686"/>
                <a:gd name="connsiteX1" fmla="*/ 0 w 31496"/>
                <a:gd name="connsiteY1" fmla="*/ 31686 h 31686"/>
                <a:gd name="connsiteX2" fmla="*/ 0 w 31496"/>
                <a:gd name="connsiteY2" fmla="*/ 0 h 31686"/>
                <a:gd name="connsiteX3" fmla="*/ 31496 w 31496"/>
                <a:gd name="connsiteY3" fmla="*/ 0 h 31686"/>
                <a:gd name="connsiteX4" fmla="*/ 31496 w 31496"/>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496" h="31686">
                  <a:moveTo>
                    <a:pt x="31496" y="31686"/>
                  </a:moveTo>
                  <a:lnTo>
                    <a:pt x="0" y="31686"/>
                  </a:lnTo>
                  <a:lnTo>
                    <a:pt x="0" y="0"/>
                  </a:lnTo>
                  <a:lnTo>
                    <a:pt x="31496" y="0"/>
                  </a:lnTo>
                  <a:lnTo>
                    <a:pt x="31496"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72" name="Freeform 3"/>
            <p:cNvSpPr/>
            <p:nvPr/>
          </p:nvSpPr>
          <p:spPr>
            <a:xfrm>
              <a:off x="4768405" y="3281184"/>
              <a:ext cx="31496" cy="31610"/>
            </a:xfrm>
            <a:custGeom>
              <a:avLst/>
              <a:gdLst>
                <a:gd name="connsiteX0" fmla="*/ 31496 w 31496"/>
                <a:gd name="connsiteY0" fmla="*/ 31610 h 31610"/>
                <a:gd name="connsiteX1" fmla="*/ 0 w 31496"/>
                <a:gd name="connsiteY1" fmla="*/ 31610 h 31610"/>
                <a:gd name="connsiteX2" fmla="*/ 0 w 31496"/>
                <a:gd name="connsiteY2" fmla="*/ 0 h 31610"/>
                <a:gd name="connsiteX3" fmla="*/ 31496 w 31496"/>
                <a:gd name="connsiteY3" fmla="*/ 0 h 31610"/>
                <a:gd name="connsiteX4" fmla="*/ 31496 w 31496"/>
                <a:gd name="connsiteY4" fmla="*/ 31610 h 3161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496" h="31610">
                  <a:moveTo>
                    <a:pt x="31496" y="31610"/>
                  </a:moveTo>
                  <a:lnTo>
                    <a:pt x="0" y="31610"/>
                  </a:lnTo>
                  <a:lnTo>
                    <a:pt x="0" y="0"/>
                  </a:lnTo>
                  <a:lnTo>
                    <a:pt x="31496" y="0"/>
                  </a:lnTo>
                  <a:lnTo>
                    <a:pt x="31496" y="3161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73" name="Freeform 3"/>
            <p:cNvSpPr/>
            <p:nvPr/>
          </p:nvSpPr>
          <p:spPr>
            <a:xfrm>
              <a:off x="4768408" y="3230374"/>
              <a:ext cx="31572" cy="31686"/>
            </a:xfrm>
            <a:custGeom>
              <a:avLst/>
              <a:gdLst>
                <a:gd name="connsiteX0" fmla="*/ 31572 w 31572"/>
                <a:gd name="connsiteY0" fmla="*/ 1689 h 31686"/>
                <a:gd name="connsiteX1" fmla="*/ 31572 w 31572"/>
                <a:gd name="connsiteY1" fmla="*/ 31686 h 31686"/>
                <a:gd name="connsiteX2" fmla="*/ 0 w 31572"/>
                <a:gd name="connsiteY2" fmla="*/ 31686 h 31686"/>
                <a:gd name="connsiteX3" fmla="*/ 0 w 31572"/>
                <a:gd name="connsiteY3" fmla="*/ 0 h 31686"/>
                <a:gd name="connsiteX4" fmla="*/ 31572 w 31572"/>
                <a:gd name="connsiteY4" fmla="*/ 0 h 31686"/>
                <a:gd name="connsiteX5" fmla="*/ 31572 w 31572"/>
                <a:gd name="connsiteY5" fmla="*/ 1689 h 3168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31572" h="31686">
                  <a:moveTo>
                    <a:pt x="31572" y="1689"/>
                  </a:moveTo>
                  <a:lnTo>
                    <a:pt x="31572" y="31686"/>
                  </a:lnTo>
                  <a:lnTo>
                    <a:pt x="0" y="31686"/>
                  </a:lnTo>
                  <a:lnTo>
                    <a:pt x="0" y="0"/>
                  </a:lnTo>
                  <a:lnTo>
                    <a:pt x="31572" y="0"/>
                  </a:lnTo>
                  <a:lnTo>
                    <a:pt x="31572" y="1689"/>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74" name="Freeform 3"/>
            <p:cNvSpPr/>
            <p:nvPr/>
          </p:nvSpPr>
          <p:spPr>
            <a:xfrm>
              <a:off x="4768418" y="3179749"/>
              <a:ext cx="31661" cy="31686"/>
            </a:xfrm>
            <a:custGeom>
              <a:avLst/>
              <a:gdLst>
                <a:gd name="connsiteX0" fmla="*/ 31661 w 31661"/>
                <a:gd name="connsiteY0" fmla="*/ 31686 h 31686"/>
                <a:gd name="connsiteX1" fmla="*/ 0 w 31661"/>
                <a:gd name="connsiteY1" fmla="*/ 31686 h 31686"/>
                <a:gd name="connsiteX2" fmla="*/ 0 w 31661"/>
                <a:gd name="connsiteY2" fmla="*/ 0 h 31686"/>
                <a:gd name="connsiteX3" fmla="*/ 31661 w 31661"/>
                <a:gd name="connsiteY3" fmla="*/ 0 h 31686"/>
                <a:gd name="connsiteX4" fmla="*/ 31661 w 31661"/>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86">
                  <a:moveTo>
                    <a:pt x="31661" y="31686"/>
                  </a:moveTo>
                  <a:lnTo>
                    <a:pt x="0" y="31686"/>
                  </a:lnTo>
                  <a:lnTo>
                    <a:pt x="0" y="0"/>
                  </a:lnTo>
                  <a:lnTo>
                    <a:pt x="31661" y="0"/>
                  </a:lnTo>
                  <a:lnTo>
                    <a:pt x="31661"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75" name="Freeform 3"/>
            <p:cNvSpPr/>
            <p:nvPr/>
          </p:nvSpPr>
          <p:spPr>
            <a:xfrm>
              <a:off x="4823574" y="3331895"/>
              <a:ext cx="31496" cy="31673"/>
            </a:xfrm>
            <a:custGeom>
              <a:avLst/>
              <a:gdLst>
                <a:gd name="connsiteX0" fmla="*/ 31496 w 31496"/>
                <a:gd name="connsiteY0" fmla="*/ 31673 h 31673"/>
                <a:gd name="connsiteX1" fmla="*/ 0 w 31496"/>
                <a:gd name="connsiteY1" fmla="*/ 31673 h 31673"/>
                <a:gd name="connsiteX2" fmla="*/ 0 w 31496"/>
                <a:gd name="connsiteY2" fmla="*/ 0 h 31673"/>
                <a:gd name="connsiteX3" fmla="*/ 31496 w 31496"/>
                <a:gd name="connsiteY3" fmla="*/ 0 h 31673"/>
                <a:gd name="connsiteX4" fmla="*/ 31496 w 31496"/>
                <a:gd name="connsiteY4" fmla="*/ 31673 h 3167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496" h="31673">
                  <a:moveTo>
                    <a:pt x="31496" y="31673"/>
                  </a:moveTo>
                  <a:lnTo>
                    <a:pt x="0" y="31673"/>
                  </a:lnTo>
                  <a:lnTo>
                    <a:pt x="0" y="0"/>
                  </a:lnTo>
                  <a:lnTo>
                    <a:pt x="31496" y="0"/>
                  </a:lnTo>
                  <a:lnTo>
                    <a:pt x="31496" y="31673"/>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76" name="Freeform 3"/>
            <p:cNvSpPr/>
            <p:nvPr/>
          </p:nvSpPr>
          <p:spPr>
            <a:xfrm>
              <a:off x="4823574" y="3281171"/>
              <a:ext cx="31496" cy="31674"/>
            </a:xfrm>
            <a:custGeom>
              <a:avLst/>
              <a:gdLst>
                <a:gd name="connsiteX0" fmla="*/ 31496 w 31496"/>
                <a:gd name="connsiteY0" fmla="*/ 31674 h 31674"/>
                <a:gd name="connsiteX1" fmla="*/ 0 w 31496"/>
                <a:gd name="connsiteY1" fmla="*/ 31674 h 31674"/>
                <a:gd name="connsiteX2" fmla="*/ 0 w 31496"/>
                <a:gd name="connsiteY2" fmla="*/ 0 h 31674"/>
                <a:gd name="connsiteX3" fmla="*/ 31496 w 31496"/>
                <a:gd name="connsiteY3" fmla="*/ 0 h 31674"/>
                <a:gd name="connsiteX4" fmla="*/ 31496 w 31496"/>
                <a:gd name="connsiteY4" fmla="*/ 31674 h 316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496" h="31674">
                  <a:moveTo>
                    <a:pt x="31496" y="31674"/>
                  </a:moveTo>
                  <a:lnTo>
                    <a:pt x="0" y="31674"/>
                  </a:lnTo>
                  <a:lnTo>
                    <a:pt x="0" y="0"/>
                  </a:lnTo>
                  <a:lnTo>
                    <a:pt x="31496" y="0"/>
                  </a:lnTo>
                  <a:lnTo>
                    <a:pt x="31496" y="31674"/>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77" name="Freeform 3"/>
            <p:cNvSpPr/>
            <p:nvPr/>
          </p:nvSpPr>
          <p:spPr>
            <a:xfrm>
              <a:off x="4823587" y="3230372"/>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78" name="Freeform 3"/>
            <p:cNvSpPr/>
            <p:nvPr/>
          </p:nvSpPr>
          <p:spPr>
            <a:xfrm>
              <a:off x="4823587" y="3179749"/>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79" name="Freeform 3"/>
            <p:cNvSpPr/>
            <p:nvPr/>
          </p:nvSpPr>
          <p:spPr>
            <a:xfrm>
              <a:off x="4876216" y="3179749"/>
              <a:ext cx="31661" cy="31686"/>
            </a:xfrm>
            <a:custGeom>
              <a:avLst/>
              <a:gdLst>
                <a:gd name="connsiteX0" fmla="*/ 0 w 31661"/>
                <a:gd name="connsiteY0" fmla="*/ 0 h 31686"/>
                <a:gd name="connsiteX1" fmla="*/ 31660 w 31661"/>
                <a:gd name="connsiteY1" fmla="*/ 0 h 31686"/>
                <a:gd name="connsiteX2" fmla="*/ 31660 w 31661"/>
                <a:gd name="connsiteY2" fmla="*/ 31686 h 31686"/>
                <a:gd name="connsiteX3" fmla="*/ 0 w 31661"/>
                <a:gd name="connsiteY3" fmla="*/ 31686 h 31686"/>
                <a:gd name="connsiteX4" fmla="*/ 0 w 31661"/>
                <a:gd name="connsiteY4" fmla="*/ 0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86">
                  <a:moveTo>
                    <a:pt x="0" y="0"/>
                  </a:moveTo>
                  <a:lnTo>
                    <a:pt x="31660" y="0"/>
                  </a:lnTo>
                  <a:lnTo>
                    <a:pt x="31660" y="31686"/>
                  </a:lnTo>
                  <a:lnTo>
                    <a:pt x="0" y="31686"/>
                  </a:lnTo>
                  <a:lnTo>
                    <a:pt x="0" y="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80" name="Freeform 3"/>
            <p:cNvSpPr/>
            <p:nvPr/>
          </p:nvSpPr>
          <p:spPr>
            <a:xfrm>
              <a:off x="4876217" y="3230377"/>
              <a:ext cx="31572" cy="31686"/>
            </a:xfrm>
            <a:custGeom>
              <a:avLst/>
              <a:gdLst>
                <a:gd name="connsiteX0" fmla="*/ 0 w 31572"/>
                <a:gd name="connsiteY0" fmla="*/ 0 h 31686"/>
                <a:gd name="connsiteX1" fmla="*/ 31572 w 31572"/>
                <a:gd name="connsiteY1" fmla="*/ 0 h 31686"/>
                <a:gd name="connsiteX2" fmla="*/ 31572 w 31572"/>
                <a:gd name="connsiteY2" fmla="*/ 1689 h 31686"/>
                <a:gd name="connsiteX3" fmla="*/ 31572 w 31572"/>
                <a:gd name="connsiteY3" fmla="*/ 31686 h 31686"/>
                <a:gd name="connsiteX4" fmla="*/ 0 w 31572"/>
                <a:gd name="connsiteY4" fmla="*/ 31686 h 31686"/>
                <a:gd name="connsiteX5" fmla="*/ 0 w 31572"/>
                <a:gd name="connsiteY5" fmla="*/ 0 h 3168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31572" h="31686">
                  <a:moveTo>
                    <a:pt x="0" y="0"/>
                  </a:moveTo>
                  <a:lnTo>
                    <a:pt x="31572" y="0"/>
                  </a:lnTo>
                  <a:lnTo>
                    <a:pt x="31572" y="1689"/>
                  </a:lnTo>
                  <a:lnTo>
                    <a:pt x="31572" y="31686"/>
                  </a:lnTo>
                  <a:lnTo>
                    <a:pt x="0" y="31686"/>
                  </a:lnTo>
                  <a:lnTo>
                    <a:pt x="0" y="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81" name="Freeform 3"/>
            <p:cNvSpPr/>
            <p:nvPr/>
          </p:nvSpPr>
          <p:spPr>
            <a:xfrm>
              <a:off x="4877397" y="3382606"/>
              <a:ext cx="31673" cy="31686"/>
            </a:xfrm>
            <a:custGeom>
              <a:avLst/>
              <a:gdLst>
                <a:gd name="connsiteX0" fmla="*/ 31673 w 31673"/>
                <a:gd name="connsiteY0" fmla="*/ 31686 h 31686"/>
                <a:gd name="connsiteX1" fmla="*/ 0 w 31673"/>
                <a:gd name="connsiteY1" fmla="*/ 31686 h 31686"/>
                <a:gd name="connsiteX2" fmla="*/ 0 w 31673"/>
                <a:gd name="connsiteY2" fmla="*/ 0 h 31686"/>
                <a:gd name="connsiteX3" fmla="*/ 31673 w 31673"/>
                <a:gd name="connsiteY3" fmla="*/ 0 h 31686"/>
                <a:gd name="connsiteX4" fmla="*/ 31673 w 31673"/>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73" h="31686">
                  <a:moveTo>
                    <a:pt x="31673" y="31686"/>
                  </a:moveTo>
                  <a:lnTo>
                    <a:pt x="0" y="31686"/>
                  </a:lnTo>
                  <a:lnTo>
                    <a:pt x="0" y="0"/>
                  </a:lnTo>
                  <a:lnTo>
                    <a:pt x="31673" y="0"/>
                  </a:lnTo>
                  <a:lnTo>
                    <a:pt x="31673"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82" name="Freeform 3"/>
            <p:cNvSpPr/>
            <p:nvPr/>
          </p:nvSpPr>
          <p:spPr>
            <a:xfrm>
              <a:off x="4877397" y="3331895"/>
              <a:ext cx="31673" cy="31673"/>
            </a:xfrm>
            <a:custGeom>
              <a:avLst/>
              <a:gdLst>
                <a:gd name="connsiteX0" fmla="*/ 31673 w 31673"/>
                <a:gd name="connsiteY0" fmla="*/ 31673 h 31673"/>
                <a:gd name="connsiteX1" fmla="*/ 0 w 31673"/>
                <a:gd name="connsiteY1" fmla="*/ 31673 h 31673"/>
                <a:gd name="connsiteX2" fmla="*/ 0 w 31673"/>
                <a:gd name="connsiteY2" fmla="*/ 0 h 31673"/>
                <a:gd name="connsiteX3" fmla="*/ 31673 w 31673"/>
                <a:gd name="connsiteY3" fmla="*/ 0 h 31673"/>
                <a:gd name="connsiteX4" fmla="*/ 31673 w 31673"/>
                <a:gd name="connsiteY4" fmla="*/ 31673 h 3167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73" h="31673">
                  <a:moveTo>
                    <a:pt x="31673" y="31673"/>
                  </a:moveTo>
                  <a:lnTo>
                    <a:pt x="0" y="31673"/>
                  </a:lnTo>
                  <a:lnTo>
                    <a:pt x="0" y="0"/>
                  </a:lnTo>
                  <a:lnTo>
                    <a:pt x="31673" y="0"/>
                  </a:lnTo>
                  <a:lnTo>
                    <a:pt x="31673" y="31673"/>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83" name="Freeform 3"/>
            <p:cNvSpPr/>
            <p:nvPr/>
          </p:nvSpPr>
          <p:spPr>
            <a:xfrm>
              <a:off x="4877397" y="3281171"/>
              <a:ext cx="31673" cy="31674"/>
            </a:xfrm>
            <a:custGeom>
              <a:avLst/>
              <a:gdLst>
                <a:gd name="connsiteX0" fmla="*/ 31673 w 31673"/>
                <a:gd name="connsiteY0" fmla="*/ 31674 h 31674"/>
                <a:gd name="connsiteX1" fmla="*/ 0 w 31673"/>
                <a:gd name="connsiteY1" fmla="*/ 31674 h 31674"/>
                <a:gd name="connsiteX2" fmla="*/ 0 w 31673"/>
                <a:gd name="connsiteY2" fmla="*/ 0 h 31674"/>
                <a:gd name="connsiteX3" fmla="*/ 31673 w 31673"/>
                <a:gd name="connsiteY3" fmla="*/ 0 h 31674"/>
                <a:gd name="connsiteX4" fmla="*/ 31673 w 31673"/>
                <a:gd name="connsiteY4" fmla="*/ 31674 h 316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73" h="31674">
                  <a:moveTo>
                    <a:pt x="31673" y="31674"/>
                  </a:moveTo>
                  <a:lnTo>
                    <a:pt x="0" y="31674"/>
                  </a:lnTo>
                  <a:lnTo>
                    <a:pt x="0" y="0"/>
                  </a:lnTo>
                  <a:lnTo>
                    <a:pt x="31673" y="0"/>
                  </a:lnTo>
                  <a:lnTo>
                    <a:pt x="31673" y="31674"/>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84" name="Freeform 3"/>
            <p:cNvSpPr/>
            <p:nvPr/>
          </p:nvSpPr>
          <p:spPr>
            <a:xfrm>
              <a:off x="4931359" y="3382606"/>
              <a:ext cx="31686" cy="31686"/>
            </a:xfrm>
            <a:custGeom>
              <a:avLst/>
              <a:gdLst>
                <a:gd name="connsiteX0" fmla="*/ 31686 w 31686"/>
                <a:gd name="connsiteY0" fmla="*/ 31686 h 31686"/>
                <a:gd name="connsiteX1" fmla="*/ 0 w 31686"/>
                <a:gd name="connsiteY1" fmla="*/ 31686 h 31686"/>
                <a:gd name="connsiteX2" fmla="*/ 0 w 31686"/>
                <a:gd name="connsiteY2" fmla="*/ 0 h 31686"/>
                <a:gd name="connsiteX3" fmla="*/ 31686 w 31686"/>
                <a:gd name="connsiteY3" fmla="*/ 0 h 31686"/>
                <a:gd name="connsiteX4" fmla="*/ 31686 w 31686"/>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86" h="31686">
                  <a:moveTo>
                    <a:pt x="31686" y="31686"/>
                  </a:moveTo>
                  <a:lnTo>
                    <a:pt x="0" y="31686"/>
                  </a:lnTo>
                  <a:lnTo>
                    <a:pt x="0" y="0"/>
                  </a:lnTo>
                  <a:lnTo>
                    <a:pt x="31686" y="0"/>
                  </a:lnTo>
                  <a:lnTo>
                    <a:pt x="31686"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85" name="Freeform 3"/>
            <p:cNvSpPr/>
            <p:nvPr/>
          </p:nvSpPr>
          <p:spPr>
            <a:xfrm>
              <a:off x="4931359" y="3331895"/>
              <a:ext cx="31686" cy="31673"/>
            </a:xfrm>
            <a:custGeom>
              <a:avLst/>
              <a:gdLst>
                <a:gd name="connsiteX0" fmla="*/ 31686 w 31686"/>
                <a:gd name="connsiteY0" fmla="*/ 31673 h 31673"/>
                <a:gd name="connsiteX1" fmla="*/ 0 w 31686"/>
                <a:gd name="connsiteY1" fmla="*/ 31673 h 31673"/>
                <a:gd name="connsiteX2" fmla="*/ 0 w 31686"/>
                <a:gd name="connsiteY2" fmla="*/ 0 h 31673"/>
                <a:gd name="connsiteX3" fmla="*/ 31686 w 31686"/>
                <a:gd name="connsiteY3" fmla="*/ 0 h 31673"/>
                <a:gd name="connsiteX4" fmla="*/ 31686 w 31686"/>
                <a:gd name="connsiteY4" fmla="*/ 31673 h 3167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86" h="31673">
                  <a:moveTo>
                    <a:pt x="31686" y="31673"/>
                  </a:moveTo>
                  <a:lnTo>
                    <a:pt x="0" y="31673"/>
                  </a:lnTo>
                  <a:lnTo>
                    <a:pt x="0" y="0"/>
                  </a:lnTo>
                  <a:lnTo>
                    <a:pt x="31686" y="0"/>
                  </a:lnTo>
                  <a:lnTo>
                    <a:pt x="31686" y="31673"/>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86" name="Freeform 3"/>
            <p:cNvSpPr/>
            <p:nvPr/>
          </p:nvSpPr>
          <p:spPr>
            <a:xfrm>
              <a:off x="4931359" y="3281171"/>
              <a:ext cx="31686" cy="31674"/>
            </a:xfrm>
            <a:custGeom>
              <a:avLst/>
              <a:gdLst>
                <a:gd name="connsiteX0" fmla="*/ 31686 w 31686"/>
                <a:gd name="connsiteY0" fmla="*/ 31674 h 31674"/>
                <a:gd name="connsiteX1" fmla="*/ 0 w 31686"/>
                <a:gd name="connsiteY1" fmla="*/ 31674 h 31674"/>
                <a:gd name="connsiteX2" fmla="*/ 0 w 31686"/>
                <a:gd name="connsiteY2" fmla="*/ 0 h 31674"/>
                <a:gd name="connsiteX3" fmla="*/ 31686 w 31686"/>
                <a:gd name="connsiteY3" fmla="*/ 0 h 31674"/>
                <a:gd name="connsiteX4" fmla="*/ 31686 w 31686"/>
                <a:gd name="connsiteY4" fmla="*/ 31674 h 316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86" h="31674">
                  <a:moveTo>
                    <a:pt x="31686" y="31674"/>
                  </a:moveTo>
                  <a:lnTo>
                    <a:pt x="0" y="31674"/>
                  </a:lnTo>
                  <a:lnTo>
                    <a:pt x="0" y="0"/>
                  </a:lnTo>
                  <a:lnTo>
                    <a:pt x="31686" y="0"/>
                  </a:lnTo>
                  <a:lnTo>
                    <a:pt x="31686" y="31674"/>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87" name="Freeform 3"/>
            <p:cNvSpPr/>
            <p:nvPr/>
          </p:nvSpPr>
          <p:spPr>
            <a:xfrm>
              <a:off x="4931397" y="3230372"/>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88" name="Freeform 3"/>
            <p:cNvSpPr/>
            <p:nvPr/>
          </p:nvSpPr>
          <p:spPr>
            <a:xfrm>
              <a:off x="4931397" y="3179749"/>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grpSp>
      <p:grpSp>
        <p:nvGrpSpPr>
          <p:cNvPr id="54" name="Group 163"/>
          <p:cNvGrpSpPr/>
          <p:nvPr/>
        </p:nvGrpSpPr>
        <p:grpSpPr>
          <a:xfrm>
            <a:off x="4135177" y="1302574"/>
            <a:ext cx="143960" cy="41606"/>
            <a:chOff x="5052377" y="3310128"/>
            <a:chExt cx="268579" cy="70103"/>
          </a:xfrm>
          <a:solidFill>
            <a:srgbClr val="262626">
              <a:alpha val="85000"/>
            </a:srgbClr>
          </a:solidFill>
        </p:grpSpPr>
        <p:sp>
          <p:nvSpPr>
            <p:cNvPr id="55" name="Rectangle 54"/>
            <p:cNvSpPr/>
            <p:nvPr/>
          </p:nvSpPr>
          <p:spPr>
            <a:xfrm>
              <a:off x="5052377" y="3352799"/>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56" name="Rectangle 55"/>
            <p:cNvSpPr/>
            <p:nvPr/>
          </p:nvSpPr>
          <p:spPr>
            <a:xfrm>
              <a:off x="5150091" y="3352799"/>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57" name="Rectangle 56"/>
            <p:cNvSpPr/>
            <p:nvPr/>
          </p:nvSpPr>
          <p:spPr>
            <a:xfrm>
              <a:off x="5247804" y="3352799"/>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58" name="Rectangle 57"/>
            <p:cNvSpPr/>
            <p:nvPr/>
          </p:nvSpPr>
          <p:spPr>
            <a:xfrm>
              <a:off x="5052377" y="3310128"/>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59" name="Rectangle 58"/>
            <p:cNvSpPr/>
            <p:nvPr/>
          </p:nvSpPr>
          <p:spPr>
            <a:xfrm>
              <a:off x="5150091" y="3310128"/>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60" name="Rectangle 59"/>
            <p:cNvSpPr/>
            <p:nvPr/>
          </p:nvSpPr>
          <p:spPr>
            <a:xfrm>
              <a:off x="5247804" y="3310128"/>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grpSp>
      <p:cxnSp>
        <p:nvCxnSpPr>
          <p:cNvPr id="123" name="Straight Connector 122"/>
          <p:cNvCxnSpPr/>
          <p:nvPr/>
        </p:nvCxnSpPr>
        <p:spPr>
          <a:xfrm>
            <a:off x="3914009" y="1692900"/>
            <a:ext cx="135150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4918931" y="936988"/>
            <a:ext cx="0" cy="65273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5" name="Freeform 3"/>
          <p:cNvSpPr/>
          <p:nvPr/>
        </p:nvSpPr>
        <p:spPr>
          <a:xfrm flipH="1">
            <a:off x="5023574" y="1119225"/>
            <a:ext cx="249498" cy="444046"/>
          </a:xfrm>
          <a:custGeom>
            <a:avLst/>
            <a:gdLst>
              <a:gd name="connsiteX0" fmla="*/ 0 w 639369"/>
              <a:gd name="connsiteY0" fmla="*/ 855905 h 1137921"/>
              <a:gd name="connsiteX1" fmla="*/ 93294 w 639369"/>
              <a:gd name="connsiteY1" fmla="*/ 972542 h 1137921"/>
              <a:gd name="connsiteX2" fmla="*/ 79603 w 639369"/>
              <a:gd name="connsiteY2" fmla="*/ 1137921 h 1137921"/>
              <a:gd name="connsiteX3" fmla="*/ 541020 w 639369"/>
              <a:gd name="connsiteY3" fmla="*/ 1137921 h 1137921"/>
              <a:gd name="connsiteX4" fmla="*/ 540753 w 639369"/>
              <a:gd name="connsiteY4" fmla="*/ 918389 h 1137921"/>
              <a:gd name="connsiteX5" fmla="*/ 627557 w 639369"/>
              <a:gd name="connsiteY5" fmla="*/ 847142 h 1137921"/>
              <a:gd name="connsiteX6" fmla="*/ 592899 w 639369"/>
              <a:gd name="connsiteY6" fmla="*/ 408497 h 1137921"/>
              <a:gd name="connsiteX7" fmla="*/ 398500 w 639369"/>
              <a:gd name="connsiteY7" fmla="*/ 319800 h 1137921"/>
              <a:gd name="connsiteX8" fmla="*/ 398322 w 639369"/>
              <a:gd name="connsiteY8" fmla="*/ 240374 h 1137921"/>
              <a:gd name="connsiteX9" fmla="*/ 420052 w 639369"/>
              <a:gd name="connsiteY9" fmla="*/ 118251 h 1137921"/>
              <a:gd name="connsiteX10" fmla="*/ 349694 w 639369"/>
              <a:gd name="connsiteY10" fmla="*/ 11622 h 1137921"/>
              <a:gd name="connsiteX11" fmla="*/ 242099 w 639369"/>
              <a:gd name="connsiteY11" fmla="*/ 18391 h 1137921"/>
              <a:gd name="connsiteX12" fmla="*/ 199631 w 639369"/>
              <a:gd name="connsiteY12" fmla="*/ 159361 h 1137921"/>
              <a:gd name="connsiteX13" fmla="*/ 246011 w 639369"/>
              <a:gd name="connsiteY13" fmla="*/ 268822 h 1137921"/>
              <a:gd name="connsiteX14" fmla="*/ 231685 w 639369"/>
              <a:gd name="connsiteY14" fmla="*/ 319775 h 1137921"/>
              <a:gd name="connsiteX15" fmla="*/ 85813 w 639369"/>
              <a:gd name="connsiteY15" fmla="*/ 380353 h 1137921"/>
              <a:gd name="connsiteX16" fmla="*/ 15569 w 639369"/>
              <a:gd name="connsiteY16" fmla="*/ 603365 h 1137921"/>
              <a:gd name="connsiteX17" fmla="*/ 6629 w 639369"/>
              <a:gd name="connsiteY17" fmla="*/ 669901 h 1137921"/>
              <a:gd name="connsiteX18" fmla="*/ 0 w 639369"/>
              <a:gd name="connsiteY18" fmla="*/ 855905 h 113792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Lst>
            <a:rect l="l" t="t" r="r" b="b"/>
            <a:pathLst>
              <a:path w="639369" h="1137921">
                <a:moveTo>
                  <a:pt x="0" y="855905"/>
                </a:moveTo>
                <a:cubicBezTo>
                  <a:pt x="26860" y="907797"/>
                  <a:pt x="93294" y="972542"/>
                  <a:pt x="93294" y="972542"/>
                </a:cubicBezTo>
                <a:lnTo>
                  <a:pt x="79603" y="1137921"/>
                </a:lnTo>
                <a:lnTo>
                  <a:pt x="541020" y="1137921"/>
                </a:lnTo>
                <a:lnTo>
                  <a:pt x="540753" y="918389"/>
                </a:lnTo>
                <a:cubicBezTo>
                  <a:pt x="540753" y="918389"/>
                  <a:pt x="590194" y="881102"/>
                  <a:pt x="627557" y="847142"/>
                </a:cubicBezTo>
                <a:cubicBezTo>
                  <a:pt x="664933" y="813157"/>
                  <a:pt x="603275" y="440793"/>
                  <a:pt x="592899" y="408497"/>
                </a:cubicBezTo>
                <a:cubicBezTo>
                  <a:pt x="582510" y="376251"/>
                  <a:pt x="429437" y="337174"/>
                  <a:pt x="398500" y="319800"/>
                </a:cubicBezTo>
                <a:cubicBezTo>
                  <a:pt x="367588" y="302426"/>
                  <a:pt x="381368" y="263336"/>
                  <a:pt x="398322" y="240374"/>
                </a:cubicBezTo>
                <a:cubicBezTo>
                  <a:pt x="415315" y="217336"/>
                  <a:pt x="417969" y="161837"/>
                  <a:pt x="420052" y="118251"/>
                </a:cubicBezTo>
                <a:cubicBezTo>
                  <a:pt x="422147" y="74652"/>
                  <a:pt x="388911" y="21451"/>
                  <a:pt x="349694" y="11622"/>
                </a:cubicBezTo>
                <a:cubicBezTo>
                  <a:pt x="310451" y="1766"/>
                  <a:pt x="275348" y="-11771"/>
                  <a:pt x="242099" y="18391"/>
                </a:cubicBezTo>
                <a:cubicBezTo>
                  <a:pt x="208902" y="48591"/>
                  <a:pt x="201904" y="111824"/>
                  <a:pt x="199631" y="159361"/>
                </a:cubicBezTo>
                <a:cubicBezTo>
                  <a:pt x="197370" y="206935"/>
                  <a:pt x="246011" y="268822"/>
                  <a:pt x="246011" y="268822"/>
                </a:cubicBezTo>
                <a:cubicBezTo>
                  <a:pt x="246011" y="268822"/>
                  <a:pt x="244919" y="292609"/>
                  <a:pt x="231685" y="319775"/>
                </a:cubicBezTo>
                <a:cubicBezTo>
                  <a:pt x="218478" y="346952"/>
                  <a:pt x="138645" y="355055"/>
                  <a:pt x="85813" y="380353"/>
                </a:cubicBezTo>
                <a:cubicBezTo>
                  <a:pt x="32969" y="405601"/>
                  <a:pt x="23520" y="520371"/>
                  <a:pt x="15569" y="603365"/>
                </a:cubicBezTo>
                <a:cubicBezTo>
                  <a:pt x="13449" y="625565"/>
                  <a:pt x="10172" y="647968"/>
                  <a:pt x="6629" y="669901"/>
                </a:cubicBezTo>
                <a:lnTo>
                  <a:pt x="0" y="855905"/>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a:cs typeface="Calibri"/>
            </a:endParaRPr>
          </a:p>
        </p:txBody>
      </p:sp>
      <p:sp>
        <p:nvSpPr>
          <p:cNvPr id="126" name="Rectangle 125"/>
          <p:cNvSpPr/>
          <p:nvPr/>
        </p:nvSpPr>
        <p:spPr>
          <a:xfrm>
            <a:off x="3991295" y="890066"/>
            <a:ext cx="775790" cy="276999"/>
          </a:xfrm>
          <a:prstGeom prst="rect">
            <a:avLst/>
          </a:prstGeom>
        </p:spPr>
        <p:txBody>
          <a:bodyPr wrap="square">
            <a:spAutoFit/>
          </a:bodyPr>
          <a:lstStyle/>
          <a:p>
            <a:pPr algn="ctr" fontAlgn="base">
              <a:spcAft>
                <a:spcPct val="0"/>
              </a:spcAft>
              <a:buClr>
                <a:srgbClr val="F0AB00"/>
              </a:buClr>
              <a:buSzPct val="80000"/>
            </a:pPr>
            <a:r>
              <a:rPr lang="en-US" sz="1200" dirty="0" smtClean="0">
                <a:solidFill>
                  <a:schemeClr val="bg1"/>
                </a:solidFill>
                <a:latin typeface="Calibri"/>
                <a:cs typeface="Calibri"/>
              </a:rPr>
              <a:t>           UX</a:t>
            </a:r>
            <a:endParaRPr lang="en-US" sz="1200" dirty="0">
              <a:solidFill>
                <a:schemeClr val="bg1"/>
              </a:solidFill>
              <a:latin typeface="Calibri"/>
              <a:cs typeface="Calibri"/>
            </a:endParaRPr>
          </a:p>
        </p:txBody>
      </p:sp>
      <p:grpSp>
        <p:nvGrpSpPr>
          <p:cNvPr id="128" name="Group 127"/>
          <p:cNvGrpSpPr/>
          <p:nvPr/>
        </p:nvGrpSpPr>
        <p:grpSpPr>
          <a:xfrm>
            <a:off x="1080256" y="4233491"/>
            <a:ext cx="6970923" cy="832943"/>
            <a:chOff x="763434" y="5154599"/>
            <a:chExt cx="7617132" cy="910157"/>
          </a:xfrm>
        </p:grpSpPr>
        <p:grpSp>
          <p:nvGrpSpPr>
            <p:cNvPr id="130" name="Group 129"/>
            <p:cNvGrpSpPr/>
            <p:nvPr/>
          </p:nvGrpSpPr>
          <p:grpSpPr>
            <a:xfrm>
              <a:off x="2693834" y="5154599"/>
              <a:ext cx="1828800" cy="910157"/>
              <a:chOff x="2225369" y="4367347"/>
              <a:chExt cx="1828800" cy="910157"/>
            </a:xfrm>
          </p:grpSpPr>
          <p:grpSp>
            <p:nvGrpSpPr>
              <p:cNvPr id="146" name="Group 145"/>
              <p:cNvGrpSpPr/>
              <p:nvPr/>
            </p:nvGrpSpPr>
            <p:grpSpPr>
              <a:xfrm>
                <a:off x="2225369" y="4367347"/>
                <a:ext cx="1828800" cy="910157"/>
                <a:chOff x="2187178" y="4367347"/>
                <a:chExt cx="1828800" cy="910157"/>
              </a:xfrm>
            </p:grpSpPr>
            <p:sp>
              <p:nvSpPr>
                <p:cNvPr id="148" name="Rectangle 147"/>
                <p:cNvSpPr/>
                <p:nvPr/>
              </p:nvSpPr>
              <p:spPr bwMode="gray">
                <a:xfrm>
                  <a:off x="2191228" y="4367347"/>
                  <a:ext cx="1820701" cy="910157"/>
                </a:xfrm>
                <a:prstGeom prst="rect">
                  <a:avLst/>
                </a:prstGeom>
                <a:solidFill>
                  <a:schemeClr val="tx1">
                    <a:lumMod val="85000"/>
                    <a:lumOff val="15000"/>
                    <a:alpha val="85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smtClean="0">
                    <a:ln>
                      <a:noFill/>
                    </a:ln>
                    <a:solidFill>
                      <a:srgbClr val="D7D7D7"/>
                    </a:solidFill>
                    <a:effectLst/>
                    <a:uLnTx/>
                    <a:uFillTx/>
                    <a:latin typeface="Calibri"/>
                    <a:ea typeface="Arial Unicode MS" pitchFamily="34" charset="-128"/>
                    <a:cs typeface="Calibri"/>
                  </a:endParaRPr>
                </a:p>
              </p:txBody>
            </p:sp>
            <p:sp>
              <p:nvSpPr>
                <p:cNvPr id="149" name="Rectangle 148"/>
                <p:cNvSpPr/>
                <p:nvPr/>
              </p:nvSpPr>
              <p:spPr>
                <a:xfrm>
                  <a:off x="2187178" y="4979881"/>
                  <a:ext cx="1828800" cy="201785"/>
                </a:xfrm>
                <a:prstGeom prst="rect">
                  <a:avLst/>
                </a:prstGeom>
              </p:spPr>
              <p:txBody>
                <a:bodyPr wrap="square" lIns="0" tIns="0" rIns="0" bIns="0">
                  <a:spAutoFit/>
                </a:bodyPr>
                <a:lstStyle/>
                <a:p>
                  <a:pPr algn="ctr"/>
                  <a:r>
                    <a:rPr lang="en-US" sz="1200" dirty="0">
                      <a:solidFill>
                        <a:schemeClr val="bg1"/>
                      </a:solidFill>
                      <a:latin typeface="Calibri"/>
                      <a:cs typeface="Calibri"/>
                    </a:rPr>
                    <a:t>For 11 </a:t>
                  </a:r>
                  <a:r>
                    <a:rPr lang="en-US" sz="1200" dirty="0" smtClean="0">
                      <a:solidFill>
                        <a:schemeClr val="bg1"/>
                      </a:solidFill>
                      <a:latin typeface="Calibri"/>
                      <a:cs typeface="Calibri"/>
                    </a:rPr>
                    <a:t>lines of business</a:t>
                  </a:r>
                  <a:endParaRPr lang="en-US" sz="1200" dirty="0">
                    <a:solidFill>
                      <a:schemeClr val="bg1"/>
                    </a:solidFill>
                    <a:latin typeface="Calibri"/>
                    <a:cs typeface="Calibri"/>
                  </a:endParaRPr>
                </a:p>
              </p:txBody>
            </p:sp>
          </p:grpSp>
          <p:pic>
            <p:nvPicPr>
              <p:cNvPr id="147" name="Picture 146"/>
              <p:cNvPicPr>
                <a:picLocks noChangeAspect="1"/>
              </p:cNvPicPr>
              <p:nvPr/>
            </p:nvPicPr>
            <p:blipFill>
              <a:blip r:embed="rId3" cstate="email"/>
              <a:stretch>
                <a:fillRect/>
              </a:stretch>
            </p:blipFill>
            <p:spPr>
              <a:xfrm>
                <a:off x="2920677" y="4488912"/>
                <a:ext cx="438184" cy="438184"/>
              </a:xfrm>
              <a:prstGeom prst="rect">
                <a:avLst/>
              </a:prstGeom>
            </p:spPr>
          </p:pic>
        </p:grpSp>
        <p:grpSp>
          <p:nvGrpSpPr>
            <p:cNvPr id="131" name="Group 130"/>
            <p:cNvGrpSpPr/>
            <p:nvPr/>
          </p:nvGrpSpPr>
          <p:grpSpPr>
            <a:xfrm>
              <a:off x="4624234" y="5154599"/>
              <a:ext cx="1824446" cy="910157"/>
              <a:chOff x="4245018" y="4367347"/>
              <a:chExt cx="1824446" cy="910157"/>
            </a:xfrm>
          </p:grpSpPr>
          <p:grpSp>
            <p:nvGrpSpPr>
              <p:cNvPr id="142" name="Group 141"/>
              <p:cNvGrpSpPr/>
              <p:nvPr/>
            </p:nvGrpSpPr>
            <p:grpSpPr>
              <a:xfrm>
                <a:off x="4245018" y="4367347"/>
                <a:ext cx="1824446" cy="910157"/>
                <a:chOff x="4250186" y="4367347"/>
                <a:chExt cx="1824446" cy="910157"/>
              </a:xfrm>
            </p:grpSpPr>
            <p:sp>
              <p:nvSpPr>
                <p:cNvPr id="144" name="Rectangle 143"/>
                <p:cNvSpPr/>
                <p:nvPr/>
              </p:nvSpPr>
              <p:spPr bwMode="gray">
                <a:xfrm>
                  <a:off x="4252059" y="4367347"/>
                  <a:ext cx="1820701" cy="910157"/>
                </a:xfrm>
                <a:prstGeom prst="rect">
                  <a:avLst/>
                </a:prstGeom>
                <a:solidFill>
                  <a:schemeClr val="tx1">
                    <a:lumMod val="85000"/>
                    <a:lumOff val="15000"/>
                    <a:alpha val="85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smtClean="0">
                    <a:ln>
                      <a:noFill/>
                    </a:ln>
                    <a:solidFill>
                      <a:srgbClr val="D7D7D7"/>
                    </a:solidFill>
                    <a:effectLst/>
                    <a:uLnTx/>
                    <a:uFillTx/>
                    <a:latin typeface="Calibri"/>
                    <a:ea typeface="Arial Unicode MS" pitchFamily="34" charset="-128"/>
                    <a:cs typeface="Calibri"/>
                  </a:endParaRPr>
                </a:p>
              </p:txBody>
            </p:sp>
            <p:sp>
              <p:nvSpPr>
                <p:cNvPr id="145" name="Rectangle 144"/>
                <p:cNvSpPr/>
                <p:nvPr/>
              </p:nvSpPr>
              <p:spPr>
                <a:xfrm>
                  <a:off x="4250186" y="4979881"/>
                  <a:ext cx="1824446" cy="201785"/>
                </a:xfrm>
                <a:prstGeom prst="rect">
                  <a:avLst/>
                </a:prstGeom>
              </p:spPr>
              <p:txBody>
                <a:bodyPr wrap="square" lIns="0" tIns="0" rIns="0" bIns="0">
                  <a:spAutoFit/>
                </a:bodyPr>
                <a:lstStyle/>
                <a:p>
                  <a:pPr algn="ctr"/>
                  <a:r>
                    <a:rPr lang="en-US" sz="1200" dirty="0">
                      <a:solidFill>
                        <a:schemeClr val="bg1"/>
                      </a:solidFill>
                      <a:latin typeface="Calibri"/>
                      <a:cs typeface="Calibri"/>
                    </a:rPr>
                    <a:t>For </a:t>
                  </a:r>
                  <a:r>
                    <a:rPr lang="en-US" sz="1200" dirty="0" smtClean="0">
                      <a:solidFill>
                        <a:schemeClr val="bg1"/>
                      </a:solidFill>
                      <a:latin typeface="Calibri"/>
                      <a:cs typeface="Calibri"/>
                    </a:rPr>
                    <a:t>millions of </a:t>
                  </a:r>
                  <a:r>
                    <a:rPr lang="en-US" sz="1200" dirty="0">
                      <a:solidFill>
                        <a:schemeClr val="bg1"/>
                      </a:solidFill>
                      <a:latin typeface="Calibri"/>
                      <a:cs typeface="Calibri"/>
                    </a:rPr>
                    <a:t>SMEs</a:t>
                  </a:r>
                </a:p>
              </p:txBody>
            </p:sp>
          </p:grpSp>
          <p:pic>
            <p:nvPicPr>
              <p:cNvPr id="143" name="Picture 142"/>
              <p:cNvPicPr>
                <a:picLocks noChangeAspect="1"/>
              </p:cNvPicPr>
              <p:nvPr/>
            </p:nvPicPr>
            <p:blipFill>
              <a:blip r:embed="rId4" cstate="email"/>
              <a:stretch>
                <a:fillRect/>
              </a:stretch>
            </p:blipFill>
            <p:spPr>
              <a:xfrm>
                <a:off x="4916402" y="4499324"/>
                <a:ext cx="481678" cy="442358"/>
              </a:xfrm>
              <a:prstGeom prst="rect">
                <a:avLst/>
              </a:prstGeom>
            </p:spPr>
          </p:pic>
        </p:grpSp>
        <p:grpSp>
          <p:nvGrpSpPr>
            <p:cNvPr id="132" name="Group 131"/>
            <p:cNvGrpSpPr/>
            <p:nvPr/>
          </p:nvGrpSpPr>
          <p:grpSpPr>
            <a:xfrm>
              <a:off x="763434" y="5154599"/>
              <a:ext cx="1825421" cy="910157"/>
              <a:chOff x="209099" y="4367347"/>
              <a:chExt cx="1825421" cy="910157"/>
            </a:xfrm>
          </p:grpSpPr>
          <p:grpSp>
            <p:nvGrpSpPr>
              <p:cNvPr id="138" name="Group 137"/>
              <p:cNvGrpSpPr/>
              <p:nvPr/>
            </p:nvGrpSpPr>
            <p:grpSpPr>
              <a:xfrm>
                <a:off x="209099" y="4367347"/>
                <a:ext cx="1825421" cy="910157"/>
                <a:chOff x="209099" y="4367347"/>
                <a:chExt cx="1825421" cy="910157"/>
              </a:xfrm>
            </p:grpSpPr>
            <p:sp>
              <p:nvSpPr>
                <p:cNvPr id="140" name="Rectangle 139"/>
                <p:cNvSpPr/>
                <p:nvPr/>
              </p:nvSpPr>
              <p:spPr bwMode="gray">
                <a:xfrm>
                  <a:off x="213819" y="4367347"/>
                  <a:ext cx="1820701" cy="910157"/>
                </a:xfrm>
                <a:prstGeom prst="rect">
                  <a:avLst/>
                </a:prstGeom>
                <a:solidFill>
                  <a:schemeClr val="tx1">
                    <a:lumMod val="85000"/>
                    <a:lumOff val="15000"/>
                    <a:alpha val="85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smtClean="0">
                    <a:ln>
                      <a:noFill/>
                    </a:ln>
                    <a:solidFill>
                      <a:srgbClr val="D7D7D7"/>
                    </a:solidFill>
                    <a:effectLst/>
                    <a:uLnTx/>
                    <a:uFillTx/>
                    <a:latin typeface="Calibri"/>
                    <a:ea typeface="Arial Unicode MS" pitchFamily="34" charset="-128"/>
                    <a:cs typeface="Calibri"/>
                  </a:endParaRPr>
                </a:p>
              </p:txBody>
            </p:sp>
            <p:sp>
              <p:nvSpPr>
                <p:cNvPr id="141" name="Rectangle 140"/>
                <p:cNvSpPr/>
                <p:nvPr/>
              </p:nvSpPr>
              <p:spPr>
                <a:xfrm>
                  <a:off x="209099" y="4979881"/>
                  <a:ext cx="1825420" cy="201785"/>
                </a:xfrm>
                <a:prstGeom prst="rect">
                  <a:avLst/>
                </a:prstGeom>
              </p:spPr>
              <p:txBody>
                <a:bodyPr wrap="square" lIns="0" tIns="0" rIns="0" bIns="0">
                  <a:spAutoFit/>
                </a:bodyPr>
                <a:lstStyle/>
                <a:p>
                  <a:pPr algn="ctr"/>
                  <a:r>
                    <a:rPr lang="en-US" sz="1200" dirty="0">
                      <a:solidFill>
                        <a:schemeClr val="bg1"/>
                      </a:solidFill>
                      <a:latin typeface="Calibri"/>
                      <a:cs typeface="Calibri"/>
                    </a:rPr>
                    <a:t>For </a:t>
                  </a:r>
                  <a:r>
                    <a:rPr lang="en-US" sz="1200" dirty="0" smtClean="0">
                      <a:solidFill>
                        <a:schemeClr val="bg1"/>
                      </a:solidFill>
                      <a:latin typeface="Calibri"/>
                      <a:cs typeface="Calibri"/>
                    </a:rPr>
                    <a:t>25 Industries</a:t>
                  </a:r>
                  <a:endParaRPr lang="en-US" sz="1200" dirty="0">
                    <a:solidFill>
                      <a:schemeClr val="bg1"/>
                    </a:solidFill>
                    <a:latin typeface="Calibri"/>
                    <a:cs typeface="Calibri"/>
                  </a:endParaRPr>
                </a:p>
              </p:txBody>
            </p:sp>
          </p:grpSp>
          <p:pic>
            <p:nvPicPr>
              <p:cNvPr id="139" name="Picture 138"/>
              <p:cNvPicPr>
                <a:picLocks noChangeAspect="1"/>
              </p:cNvPicPr>
              <p:nvPr/>
            </p:nvPicPr>
            <p:blipFill>
              <a:blip r:embed="rId5" cstate="email"/>
              <a:stretch>
                <a:fillRect/>
              </a:stretch>
            </p:blipFill>
            <p:spPr>
              <a:xfrm>
                <a:off x="902726" y="4536760"/>
                <a:ext cx="487892" cy="368408"/>
              </a:xfrm>
              <a:prstGeom prst="rect">
                <a:avLst/>
              </a:prstGeom>
            </p:spPr>
          </p:pic>
        </p:grpSp>
        <p:grpSp>
          <p:nvGrpSpPr>
            <p:cNvPr id="133" name="Group 132"/>
            <p:cNvGrpSpPr/>
            <p:nvPr/>
          </p:nvGrpSpPr>
          <p:grpSpPr>
            <a:xfrm>
              <a:off x="6554634" y="5154599"/>
              <a:ext cx="1825932" cy="910157"/>
              <a:chOff x="6260312" y="4367347"/>
              <a:chExt cx="1825932" cy="910157"/>
            </a:xfrm>
          </p:grpSpPr>
          <p:grpSp>
            <p:nvGrpSpPr>
              <p:cNvPr id="134" name="Group 133"/>
              <p:cNvGrpSpPr/>
              <p:nvPr/>
            </p:nvGrpSpPr>
            <p:grpSpPr>
              <a:xfrm>
                <a:off x="6260312" y="4367347"/>
                <a:ext cx="1825932" cy="910157"/>
                <a:chOff x="6260312" y="4367347"/>
                <a:chExt cx="1825932" cy="910157"/>
              </a:xfrm>
            </p:grpSpPr>
            <p:sp>
              <p:nvSpPr>
                <p:cNvPr id="136" name="Rectangle 135"/>
                <p:cNvSpPr/>
                <p:nvPr/>
              </p:nvSpPr>
              <p:spPr bwMode="gray">
                <a:xfrm>
                  <a:off x="6262928" y="4367347"/>
                  <a:ext cx="1820701" cy="910157"/>
                </a:xfrm>
                <a:prstGeom prst="rect">
                  <a:avLst/>
                </a:prstGeom>
                <a:solidFill>
                  <a:schemeClr val="tx1">
                    <a:lumMod val="85000"/>
                    <a:lumOff val="15000"/>
                    <a:alpha val="85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smtClean="0">
                    <a:ln>
                      <a:noFill/>
                    </a:ln>
                    <a:solidFill>
                      <a:srgbClr val="D7D7D7"/>
                    </a:solidFill>
                    <a:effectLst/>
                    <a:uLnTx/>
                    <a:uFillTx/>
                    <a:latin typeface="Calibri"/>
                    <a:ea typeface="Arial Unicode MS" pitchFamily="34" charset="-128"/>
                    <a:cs typeface="Calibri"/>
                  </a:endParaRPr>
                </a:p>
              </p:txBody>
            </p:sp>
            <p:sp>
              <p:nvSpPr>
                <p:cNvPr id="137" name="Rectangle 136"/>
                <p:cNvSpPr/>
                <p:nvPr/>
              </p:nvSpPr>
              <p:spPr>
                <a:xfrm>
                  <a:off x="6260312" y="4979881"/>
                  <a:ext cx="1825932" cy="201785"/>
                </a:xfrm>
                <a:prstGeom prst="rect">
                  <a:avLst/>
                </a:prstGeom>
              </p:spPr>
              <p:txBody>
                <a:bodyPr wrap="square" lIns="0" tIns="0" rIns="0" bIns="0">
                  <a:spAutoFit/>
                </a:bodyPr>
                <a:lstStyle/>
                <a:p>
                  <a:pPr algn="ctr"/>
                  <a:r>
                    <a:rPr lang="en-US" sz="1200" dirty="0" smtClean="0">
                      <a:solidFill>
                        <a:schemeClr val="bg1"/>
                      </a:solidFill>
                      <a:latin typeface="Calibri"/>
                      <a:cs typeface="Calibri"/>
                    </a:rPr>
                    <a:t>For consumers</a:t>
                  </a:r>
                  <a:endParaRPr lang="en-US" sz="1200" dirty="0">
                    <a:solidFill>
                      <a:schemeClr val="bg1"/>
                    </a:solidFill>
                    <a:latin typeface="Calibri"/>
                    <a:cs typeface="Calibri"/>
                  </a:endParaRPr>
                </a:p>
              </p:txBody>
            </p:sp>
          </p:grpSp>
          <p:pic>
            <p:nvPicPr>
              <p:cNvPr id="135" name="Picture 134"/>
              <p:cNvPicPr>
                <a:picLocks noChangeAspect="1"/>
              </p:cNvPicPr>
              <p:nvPr/>
            </p:nvPicPr>
            <p:blipFill>
              <a:blip r:embed="rId6" cstate="email"/>
              <a:stretch>
                <a:fillRect/>
              </a:stretch>
            </p:blipFill>
            <p:spPr>
              <a:xfrm>
                <a:off x="6885151" y="4490462"/>
                <a:ext cx="576254" cy="461003"/>
              </a:xfrm>
              <a:prstGeom prst="rect">
                <a:avLst/>
              </a:prstGeom>
            </p:spPr>
          </p:pic>
        </p:grpSp>
      </p:grpSp>
      <p:sp>
        <p:nvSpPr>
          <p:cNvPr id="167" name="Title 166"/>
          <p:cNvSpPr>
            <a:spLocks noGrp="1"/>
          </p:cNvSpPr>
          <p:nvPr>
            <p:ph type="title"/>
          </p:nvPr>
        </p:nvSpPr>
        <p:spPr/>
        <p:txBody>
          <a:bodyPr/>
          <a:lstStyle/>
          <a:p>
            <a:r>
              <a:rPr lang="en-US" dirty="0">
                <a:solidFill>
                  <a:schemeClr val="bg1"/>
                </a:solidFill>
                <a:effectLst>
                  <a:outerShdw blurRad="50800" dist="38100" dir="2700000" algn="tl" rotWithShape="0">
                    <a:srgbClr val="000000">
                      <a:alpha val="43000"/>
                    </a:srgbClr>
                  </a:outerShdw>
                </a:effectLst>
              </a:rPr>
              <a:t>We combine our technology innovations and business expertise </a:t>
            </a:r>
            <a:r>
              <a:rPr lang="en-US" dirty="0" smtClean="0">
                <a:solidFill>
                  <a:schemeClr val="bg1"/>
                </a:solidFill>
                <a:effectLst>
                  <a:outerShdw blurRad="50800" dist="38100" dir="2700000" algn="tl" rotWithShape="0">
                    <a:srgbClr val="000000">
                      <a:alpha val="43000"/>
                    </a:srgbClr>
                  </a:outerShdw>
                </a:effectLst>
              </a:rPr>
              <a:t/>
            </a:r>
            <a:br>
              <a:rPr lang="en-US" dirty="0" smtClean="0">
                <a:solidFill>
                  <a:schemeClr val="bg1"/>
                </a:solidFill>
                <a:effectLst>
                  <a:outerShdw blurRad="50800" dist="38100" dir="2700000" algn="tl" rotWithShape="0">
                    <a:srgbClr val="000000">
                      <a:alpha val="43000"/>
                    </a:srgbClr>
                  </a:outerShdw>
                </a:effectLst>
              </a:rPr>
            </a:br>
            <a:r>
              <a:rPr lang="en-US" dirty="0" smtClean="0">
                <a:solidFill>
                  <a:schemeClr val="bg1"/>
                </a:solidFill>
                <a:effectLst>
                  <a:outerShdw blurRad="50800" dist="38100" dir="2700000" algn="tl" rotWithShape="0">
                    <a:srgbClr val="000000">
                      <a:alpha val="43000"/>
                    </a:srgbClr>
                  </a:outerShdw>
                </a:effectLst>
              </a:rPr>
              <a:t>into </a:t>
            </a:r>
            <a:r>
              <a:rPr lang="en-US" dirty="0">
                <a:solidFill>
                  <a:schemeClr val="bg1"/>
                </a:solidFill>
                <a:effectLst>
                  <a:outerShdw blurRad="50800" dist="38100" dir="2700000" algn="tl" rotWithShape="0">
                    <a:srgbClr val="000000">
                      <a:alpha val="43000"/>
                    </a:srgbClr>
                  </a:outerShdw>
                </a:effectLst>
              </a:rPr>
              <a:t>a </a:t>
            </a:r>
            <a:r>
              <a:rPr lang="en-US" dirty="0">
                <a:solidFill>
                  <a:schemeClr val="accent1"/>
                </a:solidFill>
                <a:effectLst>
                  <a:outerShdw blurRad="50800" dist="38100" dir="2700000" algn="tl" rotWithShape="0">
                    <a:srgbClr val="000000">
                      <a:alpha val="43000"/>
                    </a:srgbClr>
                  </a:outerShdw>
                </a:effectLst>
              </a:rPr>
              <a:t>complete solution </a:t>
            </a:r>
            <a:r>
              <a:rPr lang="en-US" dirty="0">
                <a:solidFill>
                  <a:schemeClr val="bg1"/>
                </a:solidFill>
                <a:effectLst>
                  <a:outerShdw blurRad="50800" dist="38100" dir="2700000" algn="tl" rotWithShape="0">
                    <a:srgbClr val="000000">
                      <a:alpha val="43000"/>
                    </a:srgbClr>
                  </a:outerShdw>
                </a:effectLst>
              </a:rPr>
              <a:t>that best meets </a:t>
            </a:r>
            <a:r>
              <a:rPr lang="en-CA" dirty="0" smtClean="0">
                <a:solidFill>
                  <a:schemeClr val="bg1"/>
                </a:solidFill>
                <a:effectLst>
                  <a:outerShdw blurRad="50800" dist="38100" dir="2700000" algn="tl" rotWithShape="0">
                    <a:srgbClr val="000000">
                      <a:alpha val="43000"/>
                    </a:srgbClr>
                  </a:outerShdw>
                </a:effectLst>
              </a:rPr>
              <a:t>customers’</a:t>
            </a:r>
            <a:r>
              <a:rPr lang="en-US" dirty="0" smtClean="0">
                <a:solidFill>
                  <a:schemeClr val="bg1"/>
                </a:solidFill>
                <a:effectLst>
                  <a:outerShdw blurRad="50800" dist="38100" dir="2700000" algn="tl" rotWithShape="0">
                    <a:srgbClr val="000000">
                      <a:alpha val="43000"/>
                    </a:srgbClr>
                  </a:outerShdw>
                </a:effectLst>
              </a:rPr>
              <a:t> needs</a:t>
            </a:r>
            <a:endParaRPr lang="en-US" dirty="0">
              <a:solidFill>
                <a:schemeClr val="bg1"/>
              </a:solidFill>
              <a:effectLst>
                <a:outerShdw blurRad="50800" dist="38100" dir="2700000" algn="tl" rotWithShape="0">
                  <a:srgbClr val="000000">
                    <a:alpha val="43000"/>
                  </a:srgbClr>
                </a:outerShdw>
              </a:effectLst>
            </a:endParaRPr>
          </a:p>
        </p:txBody>
      </p:sp>
      <p:pic>
        <p:nvPicPr>
          <p:cNvPr id="272" name="Picture 271" descr="cloud1.png"/>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1978488" y="1760874"/>
            <a:ext cx="5205996" cy="2811920"/>
          </a:xfrm>
          <a:prstGeom prst="rect">
            <a:avLst/>
          </a:prstGeom>
        </p:spPr>
      </p:pic>
      <p:sp>
        <p:nvSpPr>
          <p:cNvPr id="273" name="TextBox 272"/>
          <p:cNvSpPr txBox="1"/>
          <p:nvPr/>
        </p:nvSpPr>
        <p:spPr>
          <a:xfrm>
            <a:off x="2571328" y="2353048"/>
            <a:ext cx="3180889" cy="178219"/>
          </a:xfrm>
          <a:prstGeom prst="rect">
            <a:avLst/>
          </a:prstGeom>
          <a:solidFill>
            <a:schemeClr val="bg2">
              <a:lumMod val="90000"/>
            </a:schemeClr>
          </a:solidFill>
          <a:ln w="6350" algn="ctr">
            <a:noFill/>
            <a:miter lim="800000"/>
            <a:headEnd/>
            <a:tailEnd/>
          </a:ln>
        </p:spPr>
        <p:txBody>
          <a:bodyPr lIns="0" tIns="0" rIns="0" bIns="0" rtlCol="0" anchor="ctr"/>
          <a:lstStyle>
            <a:defPPr>
              <a:defRPr lang="de-DE"/>
            </a:defPPr>
            <a:lvl1pPr algn="ctr" fontAlgn="base">
              <a:spcBef>
                <a:spcPct val="50000"/>
              </a:spcBef>
              <a:spcAft>
                <a:spcPct val="0"/>
              </a:spcAft>
              <a:buClr>
                <a:srgbClr val="F0AB00"/>
              </a:buClr>
              <a:buSzPct val="80000"/>
              <a:defRPr kern="0">
                <a:solidFill>
                  <a:srgbClr val="D7D7D7"/>
                </a:solidFill>
                <a:ea typeface="Arial Unicode MS" pitchFamily="34" charset="-128"/>
                <a:cs typeface="Arial Unicode MS" pitchFamily="34" charset="-128"/>
              </a:defRPr>
            </a:lvl1pPr>
          </a:lstStyle>
          <a:p>
            <a:r>
              <a:rPr lang="en-US" sz="1200" b="1" dirty="0" smtClean="0">
                <a:solidFill>
                  <a:schemeClr val="bg1"/>
                </a:solidFill>
                <a:effectLst>
                  <a:outerShdw blurRad="50800" dist="38100" dir="2700000" algn="tl" rotWithShape="0">
                    <a:srgbClr val="000000">
                      <a:alpha val="43000"/>
                    </a:srgbClr>
                  </a:outerShdw>
                </a:effectLst>
                <a:latin typeface="Calibri"/>
                <a:cs typeface="Calibri"/>
              </a:rPr>
              <a:t>Simplified User Experience (UX/UI/Mob</a:t>
            </a:r>
            <a:r>
              <a:rPr lang="en-US" sz="1200" dirty="0" smtClean="0">
                <a:solidFill>
                  <a:schemeClr val="bg1"/>
                </a:solidFill>
                <a:effectLst>
                  <a:outerShdw blurRad="50800" dist="38100" dir="2700000" algn="tl" rotWithShape="0">
                    <a:srgbClr val="000000">
                      <a:alpha val="43000"/>
                    </a:srgbClr>
                  </a:outerShdw>
                </a:effectLst>
                <a:latin typeface="Calibri"/>
                <a:cs typeface="Calibri"/>
              </a:rPr>
              <a:t>ile)</a:t>
            </a:r>
            <a:endParaRPr lang="en-US" sz="1200" dirty="0">
              <a:solidFill>
                <a:schemeClr val="bg1"/>
              </a:solidFill>
              <a:effectLst>
                <a:outerShdw blurRad="50800" dist="38100" dir="2700000" algn="tl" rotWithShape="0">
                  <a:srgbClr val="000000">
                    <a:alpha val="43000"/>
                  </a:srgbClr>
                </a:outerShdw>
              </a:effectLst>
              <a:latin typeface="Calibri"/>
              <a:cs typeface="Calibri"/>
            </a:endParaRPr>
          </a:p>
        </p:txBody>
      </p:sp>
      <p:sp>
        <p:nvSpPr>
          <p:cNvPr id="277" name="Rectangle 276"/>
          <p:cNvSpPr/>
          <p:nvPr/>
        </p:nvSpPr>
        <p:spPr bwMode="gray">
          <a:xfrm>
            <a:off x="2571328" y="2570855"/>
            <a:ext cx="1561673" cy="717336"/>
          </a:xfrm>
          <a:prstGeom prst="rect">
            <a:avLst/>
          </a:prstGeom>
          <a:solidFill>
            <a:srgbClr val="262626">
              <a:alpha val="79000"/>
            </a:srgbClr>
          </a:solidFill>
          <a:ln w="6350" algn="ctr">
            <a:noFill/>
            <a:miter lim="800000"/>
            <a:headEnd/>
            <a:tailEnd/>
          </a:ln>
        </p:spPr>
        <p:txBody>
          <a:bodyPr lIns="0" tIns="640080" rIns="0" bIns="45720" rtlCol="0" anchor="b" anchorCtr="0"/>
          <a:lstStyle/>
          <a:p>
            <a:pPr algn="ctr"/>
            <a:r>
              <a:rPr lang="en-US" sz="1200" b="1" dirty="0">
                <a:solidFill>
                  <a:srgbClr val="FFFFFF"/>
                </a:solidFill>
                <a:latin typeface="Calibri"/>
                <a:cs typeface="Calibri"/>
              </a:rPr>
              <a:t>Applications</a:t>
            </a:r>
          </a:p>
        </p:txBody>
      </p:sp>
      <p:grpSp>
        <p:nvGrpSpPr>
          <p:cNvPr id="278" name="Group 277"/>
          <p:cNvGrpSpPr/>
          <p:nvPr/>
        </p:nvGrpSpPr>
        <p:grpSpPr>
          <a:xfrm>
            <a:off x="3148638" y="2697963"/>
            <a:ext cx="389240" cy="280445"/>
            <a:chOff x="685800" y="5334000"/>
            <a:chExt cx="785769" cy="530061"/>
          </a:xfrm>
        </p:grpSpPr>
        <p:sp>
          <p:nvSpPr>
            <p:cNvPr id="290" name="Freeform 289"/>
            <p:cNvSpPr/>
            <p:nvPr/>
          </p:nvSpPr>
          <p:spPr>
            <a:xfrm>
              <a:off x="1080247" y="5430540"/>
              <a:ext cx="316458" cy="199428"/>
            </a:xfrm>
            <a:custGeom>
              <a:avLst/>
              <a:gdLst>
                <a:gd name="connsiteX0" fmla="*/ 316344 w 316458"/>
                <a:gd name="connsiteY0" fmla="*/ 0 h 199428"/>
                <a:gd name="connsiteX1" fmla="*/ 210972 w 316458"/>
                <a:gd name="connsiteY1" fmla="*/ 45389 h 199428"/>
                <a:gd name="connsiteX2" fmla="*/ 210972 w 316458"/>
                <a:gd name="connsiteY2" fmla="*/ 0 h 199428"/>
                <a:gd name="connsiteX3" fmla="*/ 210845 w 316458"/>
                <a:gd name="connsiteY3" fmla="*/ 0 h 199428"/>
                <a:gd name="connsiteX4" fmla="*/ 105486 w 316458"/>
                <a:gd name="connsiteY4" fmla="*/ 45389 h 199428"/>
                <a:gd name="connsiteX5" fmla="*/ 105486 w 316458"/>
                <a:gd name="connsiteY5" fmla="*/ 0 h 199428"/>
                <a:gd name="connsiteX6" fmla="*/ 105371 w 316458"/>
                <a:gd name="connsiteY6" fmla="*/ 0 h 199428"/>
                <a:gd name="connsiteX7" fmla="*/ 0 w 316458"/>
                <a:gd name="connsiteY7" fmla="*/ 45389 h 199428"/>
                <a:gd name="connsiteX8" fmla="*/ 0 w 316458"/>
                <a:gd name="connsiteY8" fmla="*/ 199428 h 199428"/>
                <a:gd name="connsiteX9" fmla="*/ 316458 w 316458"/>
                <a:gd name="connsiteY9" fmla="*/ 199428 h 199428"/>
                <a:gd name="connsiteX10" fmla="*/ 316458 w 316458"/>
                <a:gd name="connsiteY10" fmla="*/ 45389 h 199428"/>
                <a:gd name="connsiteX11" fmla="*/ 316458 w 316458"/>
                <a:gd name="connsiteY11" fmla="*/ 0 h 199428"/>
                <a:gd name="connsiteX12" fmla="*/ 316344 w 316458"/>
                <a:gd name="connsiteY12" fmla="*/ 0 h 19942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16458" h="199428">
                  <a:moveTo>
                    <a:pt x="316344" y="0"/>
                  </a:moveTo>
                  <a:lnTo>
                    <a:pt x="210972" y="45389"/>
                  </a:lnTo>
                  <a:lnTo>
                    <a:pt x="210972" y="0"/>
                  </a:lnTo>
                  <a:lnTo>
                    <a:pt x="210845" y="0"/>
                  </a:lnTo>
                  <a:lnTo>
                    <a:pt x="105486" y="45389"/>
                  </a:lnTo>
                  <a:lnTo>
                    <a:pt x="105486" y="0"/>
                  </a:lnTo>
                  <a:lnTo>
                    <a:pt x="105371" y="0"/>
                  </a:lnTo>
                  <a:lnTo>
                    <a:pt x="0" y="45389"/>
                  </a:lnTo>
                  <a:lnTo>
                    <a:pt x="0" y="199428"/>
                  </a:lnTo>
                  <a:lnTo>
                    <a:pt x="316458" y="199428"/>
                  </a:lnTo>
                  <a:lnTo>
                    <a:pt x="316458" y="45389"/>
                  </a:lnTo>
                  <a:lnTo>
                    <a:pt x="316458" y="0"/>
                  </a:lnTo>
                  <a:lnTo>
                    <a:pt x="316344" y="0"/>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291" name="Freeform 3"/>
            <p:cNvSpPr/>
            <p:nvPr/>
          </p:nvSpPr>
          <p:spPr>
            <a:xfrm>
              <a:off x="692213" y="5665370"/>
              <a:ext cx="270040" cy="198691"/>
            </a:xfrm>
            <a:custGeom>
              <a:avLst/>
              <a:gdLst>
                <a:gd name="connsiteX0" fmla="*/ 72935 w 270040"/>
                <a:gd name="connsiteY0" fmla="*/ 98805 h 198691"/>
                <a:gd name="connsiteX1" fmla="*/ 787 w 270040"/>
                <a:gd name="connsiteY1" fmla="*/ 0 h 198691"/>
                <a:gd name="connsiteX2" fmla="*/ 197904 w 270040"/>
                <a:gd name="connsiteY2" fmla="*/ 0 h 198691"/>
                <a:gd name="connsiteX3" fmla="*/ 270040 w 270040"/>
                <a:gd name="connsiteY3" fmla="*/ 98805 h 198691"/>
                <a:gd name="connsiteX4" fmla="*/ 197116 w 270040"/>
                <a:gd name="connsiteY4" fmla="*/ 198691 h 198691"/>
                <a:gd name="connsiteX5" fmla="*/ 0 w 270040"/>
                <a:gd name="connsiteY5" fmla="*/ 198691 h 198691"/>
                <a:gd name="connsiteX6" fmla="*/ 72935 w 270040"/>
                <a:gd name="connsiteY6" fmla="*/ 98805 h 19869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270040" h="198691">
                  <a:moveTo>
                    <a:pt x="72935" y="98805"/>
                  </a:moveTo>
                  <a:lnTo>
                    <a:pt x="787" y="0"/>
                  </a:lnTo>
                  <a:lnTo>
                    <a:pt x="197904" y="0"/>
                  </a:lnTo>
                  <a:lnTo>
                    <a:pt x="270040" y="98805"/>
                  </a:lnTo>
                  <a:lnTo>
                    <a:pt x="197116" y="198691"/>
                  </a:lnTo>
                  <a:lnTo>
                    <a:pt x="0" y="198691"/>
                  </a:lnTo>
                  <a:lnTo>
                    <a:pt x="72935" y="98805"/>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292" name="Freeform 3"/>
            <p:cNvSpPr/>
            <p:nvPr/>
          </p:nvSpPr>
          <p:spPr>
            <a:xfrm>
              <a:off x="1201542" y="5665370"/>
              <a:ext cx="270027" cy="198691"/>
            </a:xfrm>
            <a:custGeom>
              <a:avLst/>
              <a:gdLst>
                <a:gd name="connsiteX0" fmla="*/ 72923 w 270027"/>
                <a:gd name="connsiteY0" fmla="*/ 98805 h 198691"/>
                <a:gd name="connsiteX1" fmla="*/ 761 w 270027"/>
                <a:gd name="connsiteY1" fmla="*/ 0 h 198691"/>
                <a:gd name="connsiteX2" fmla="*/ 197866 w 270027"/>
                <a:gd name="connsiteY2" fmla="*/ 0 h 198691"/>
                <a:gd name="connsiteX3" fmla="*/ 270027 w 270027"/>
                <a:gd name="connsiteY3" fmla="*/ 98805 h 198691"/>
                <a:gd name="connsiteX4" fmla="*/ 197091 w 270027"/>
                <a:gd name="connsiteY4" fmla="*/ 198691 h 198691"/>
                <a:gd name="connsiteX5" fmla="*/ 0 w 270027"/>
                <a:gd name="connsiteY5" fmla="*/ 198691 h 198691"/>
                <a:gd name="connsiteX6" fmla="*/ 72923 w 270027"/>
                <a:gd name="connsiteY6" fmla="*/ 98805 h 19869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270027" h="198691">
                  <a:moveTo>
                    <a:pt x="72923" y="98805"/>
                  </a:moveTo>
                  <a:lnTo>
                    <a:pt x="761" y="0"/>
                  </a:lnTo>
                  <a:lnTo>
                    <a:pt x="197866" y="0"/>
                  </a:lnTo>
                  <a:lnTo>
                    <a:pt x="270027" y="98805"/>
                  </a:lnTo>
                  <a:lnTo>
                    <a:pt x="197091" y="198691"/>
                  </a:lnTo>
                  <a:lnTo>
                    <a:pt x="0" y="198691"/>
                  </a:lnTo>
                  <a:lnTo>
                    <a:pt x="72923" y="98805"/>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293" name="Freeform 3"/>
            <p:cNvSpPr/>
            <p:nvPr/>
          </p:nvSpPr>
          <p:spPr>
            <a:xfrm>
              <a:off x="946871" y="5665370"/>
              <a:ext cx="270040" cy="198691"/>
            </a:xfrm>
            <a:custGeom>
              <a:avLst/>
              <a:gdLst>
                <a:gd name="connsiteX0" fmla="*/ 72923 w 270040"/>
                <a:gd name="connsiteY0" fmla="*/ 98805 h 198691"/>
                <a:gd name="connsiteX1" fmla="*/ 787 w 270040"/>
                <a:gd name="connsiteY1" fmla="*/ 0 h 198691"/>
                <a:gd name="connsiteX2" fmla="*/ 197891 w 270040"/>
                <a:gd name="connsiteY2" fmla="*/ 0 h 198691"/>
                <a:gd name="connsiteX3" fmla="*/ 270040 w 270040"/>
                <a:gd name="connsiteY3" fmla="*/ 98805 h 198691"/>
                <a:gd name="connsiteX4" fmla="*/ 197116 w 270040"/>
                <a:gd name="connsiteY4" fmla="*/ 198691 h 198691"/>
                <a:gd name="connsiteX5" fmla="*/ 0 w 270040"/>
                <a:gd name="connsiteY5" fmla="*/ 198691 h 198691"/>
                <a:gd name="connsiteX6" fmla="*/ 72923 w 270040"/>
                <a:gd name="connsiteY6" fmla="*/ 98805 h 19869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270040" h="198691">
                  <a:moveTo>
                    <a:pt x="72923" y="98805"/>
                  </a:moveTo>
                  <a:lnTo>
                    <a:pt x="787" y="0"/>
                  </a:lnTo>
                  <a:lnTo>
                    <a:pt x="197891" y="0"/>
                  </a:lnTo>
                  <a:lnTo>
                    <a:pt x="270040" y="98805"/>
                  </a:lnTo>
                  <a:lnTo>
                    <a:pt x="197116" y="198691"/>
                  </a:lnTo>
                  <a:lnTo>
                    <a:pt x="0" y="198691"/>
                  </a:lnTo>
                  <a:lnTo>
                    <a:pt x="72923" y="98805"/>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294" name="Freeform 3"/>
            <p:cNvSpPr/>
            <p:nvPr/>
          </p:nvSpPr>
          <p:spPr>
            <a:xfrm>
              <a:off x="685800" y="5334000"/>
              <a:ext cx="352475" cy="295973"/>
            </a:xfrm>
            <a:custGeom>
              <a:avLst/>
              <a:gdLst>
                <a:gd name="connsiteX0" fmla="*/ 0 w 352475"/>
                <a:gd name="connsiteY0" fmla="*/ 0 h 295973"/>
                <a:gd name="connsiteX1" fmla="*/ 0 w 352475"/>
                <a:gd name="connsiteY1" fmla="*/ 295973 h 295973"/>
                <a:gd name="connsiteX2" fmla="*/ 133896 w 352475"/>
                <a:gd name="connsiteY2" fmla="*/ 295973 h 295973"/>
                <a:gd name="connsiteX3" fmla="*/ 133896 w 352475"/>
                <a:gd name="connsiteY3" fmla="*/ 250418 h 295973"/>
                <a:gd name="connsiteX4" fmla="*/ 220205 w 352475"/>
                <a:gd name="connsiteY4" fmla="*/ 250418 h 295973"/>
                <a:gd name="connsiteX5" fmla="*/ 220205 w 352475"/>
                <a:gd name="connsiteY5" fmla="*/ 295973 h 295973"/>
                <a:gd name="connsiteX6" fmla="*/ 352475 w 352475"/>
                <a:gd name="connsiteY6" fmla="*/ 295973 h 295973"/>
                <a:gd name="connsiteX7" fmla="*/ 352475 w 352475"/>
                <a:gd name="connsiteY7" fmla="*/ 0 h 295973"/>
                <a:gd name="connsiteX8" fmla="*/ 0 w 352475"/>
                <a:gd name="connsiteY8" fmla="*/ 0 h 29597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352475" h="295973">
                  <a:moveTo>
                    <a:pt x="0" y="0"/>
                  </a:moveTo>
                  <a:lnTo>
                    <a:pt x="0" y="295973"/>
                  </a:lnTo>
                  <a:lnTo>
                    <a:pt x="133896" y="295973"/>
                  </a:lnTo>
                  <a:lnTo>
                    <a:pt x="133896" y="250418"/>
                  </a:lnTo>
                  <a:lnTo>
                    <a:pt x="220205" y="250418"/>
                  </a:lnTo>
                  <a:lnTo>
                    <a:pt x="220205" y="295973"/>
                  </a:lnTo>
                  <a:lnTo>
                    <a:pt x="352475" y="295973"/>
                  </a:lnTo>
                  <a:lnTo>
                    <a:pt x="352475" y="0"/>
                  </a:lnTo>
                  <a:lnTo>
                    <a:pt x="0" y="0"/>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grpSp>
          <p:nvGrpSpPr>
            <p:cNvPr id="295" name="Group 40"/>
            <p:cNvGrpSpPr/>
            <p:nvPr/>
          </p:nvGrpSpPr>
          <p:grpSpPr>
            <a:xfrm>
              <a:off x="710755" y="5381464"/>
              <a:ext cx="302590" cy="234544"/>
              <a:chOff x="4660455" y="3179749"/>
              <a:chExt cx="302590" cy="234544"/>
            </a:xfrm>
            <a:solidFill>
              <a:schemeClr val="bg1"/>
            </a:solidFill>
          </p:grpSpPr>
          <p:sp>
            <p:nvSpPr>
              <p:cNvPr id="339" name="Freeform 3"/>
              <p:cNvSpPr/>
              <p:nvPr/>
            </p:nvSpPr>
            <p:spPr>
              <a:xfrm>
                <a:off x="4660455" y="3382645"/>
                <a:ext cx="31661" cy="31648"/>
              </a:xfrm>
              <a:custGeom>
                <a:avLst/>
                <a:gdLst>
                  <a:gd name="connsiteX0" fmla="*/ 31661 w 31661"/>
                  <a:gd name="connsiteY0" fmla="*/ 31648 h 31648"/>
                  <a:gd name="connsiteX1" fmla="*/ 0 w 31661"/>
                  <a:gd name="connsiteY1" fmla="*/ 31648 h 31648"/>
                  <a:gd name="connsiteX2" fmla="*/ 0 w 31661"/>
                  <a:gd name="connsiteY2" fmla="*/ 0 h 31648"/>
                  <a:gd name="connsiteX3" fmla="*/ 31661 w 31661"/>
                  <a:gd name="connsiteY3" fmla="*/ 0 h 31648"/>
                  <a:gd name="connsiteX4" fmla="*/ 31661 w 31661"/>
                  <a:gd name="connsiteY4" fmla="*/ 31648 h 3164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48">
                    <a:moveTo>
                      <a:pt x="31661" y="31648"/>
                    </a:moveTo>
                    <a:lnTo>
                      <a:pt x="0" y="31648"/>
                    </a:lnTo>
                    <a:lnTo>
                      <a:pt x="0" y="0"/>
                    </a:lnTo>
                    <a:lnTo>
                      <a:pt x="31661" y="0"/>
                    </a:lnTo>
                    <a:lnTo>
                      <a:pt x="31661" y="31648"/>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40" name="Freeform 3"/>
              <p:cNvSpPr/>
              <p:nvPr/>
            </p:nvSpPr>
            <p:spPr>
              <a:xfrm>
                <a:off x="4660455" y="3331845"/>
                <a:ext cx="31661" cy="31648"/>
              </a:xfrm>
              <a:custGeom>
                <a:avLst/>
                <a:gdLst>
                  <a:gd name="connsiteX0" fmla="*/ 31661 w 31661"/>
                  <a:gd name="connsiteY0" fmla="*/ 31648 h 31648"/>
                  <a:gd name="connsiteX1" fmla="*/ 0 w 31661"/>
                  <a:gd name="connsiteY1" fmla="*/ 31648 h 31648"/>
                  <a:gd name="connsiteX2" fmla="*/ 0 w 31661"/>
                  <a:gd name="connsiteY2" fmla="*/ 0 h 31648"/>
                  <a:gd name="connsiteX3" fmla="*/ 31661 w 31661"/>
                  <a:gd name="connsiteY3" fmla="*/ 0 h 31648"/>
                  <a:gd name="connsiteX4" fmla="*/ 31661 w 31661"/>
                  <a:gd name="connsiteY4" fmla="*/ 31648 h 3164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48">
                    <a:moveTo>
                      <a:pt x="31661" y="31648"/>
                    </a:moveTo>
                    <a:lnTo>
                      <a:pt x="0" y="31648"/>
                    </a:lnTo>
                    <a:lnTo>
                      <a:pt x="0" y="0"/>
                    </a:lnTo>
                    <a:lnTo>
                      <a:pt x="31661" y="0"/>
                    </a:lnTo>
                    <a:lnTo>
                      <a:pt x="31661" y="31648"/>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41" name="Freeform 3"/>
              <p:cNvSpPr/>
              <p:nvPr/>
            </p:nvSpPr>
            <p:spPr>
              <a:xfrm>
                <a:off x="4660455" y="3281184"/>
                <a:ext cx="31661" cy="31610"/>
              </a:xfrm>
              <a:custGeom>
                <a:avLst/>
                <a:gdLst>
                  <a:gd name="connsiteX0" fmla="*/ 31661 w 31661"/>
                  <a:gd name="connsiteY0" fmla="*/ 31610 h 31610"/>
                  <a:gd name="connsiteX1" fmla="*/ 0 w 31661"/>
                  <a:gd name="connsiteY1" fmla="*/ 31610 h 31610"/>
                  <a:gd name="connsiteX2" fmla="*/ 0 w 31661"/>
                  <a:gd name="connsiteY2" fmla="*/ 0 h 31610"/>
                  <a:gd name="connsiteX3" fmla="*/ 31661 w 31661"/>
                  <a:gd name="connsiteY3" fmla="*/ 0 h 31610"/>
                  <a:gd name="connsiteX4" fmla="*/ 31661 w 31661"/>
                  <a:gd name="connsiteY4" fmla="*/ 31610 h 3161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10">
                    <a:moveTo>
                      <a:pt x="31661" y="31610"/>
                    </a:moveTo>
                    <a:lnTo>
                      <a:pt x="0" y="31610"/>
                    </a:lnTo>
                    <a:lnTo>
                      <a:pt x="0" y="0"/>
                    </a:lnTo>
                    <a:lnTo>
                      <a:pt x="31661" y="0"/>
                    </a:lnTo>
                    <a:lnTo>
                      <a:pt x="31661" y="3161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42" name="Freeform 3"/>
              <p:cNvSpPr/>
              <p:nvPr/>
            </p:nvSpPr>
            <p:spPr>
              <a:xfrm>
                <a:off x="4660455" y="3230372"/>
                <a:ext cx="31661" cy="31686"/>
              </a:xfrm>
              <a:custGeom>
                <a:avLst/>
                <a:gdLst>
                  <a:gd name="connsiteX0" fmla="*/ 31661 w 31661"/>
                  <a:gd name="connsiteY0" fmla="*/ 31686 h 31686"/>
                  <a:gd name="connsiteX1" fmla="*/ 0 w 31661"/>
                  <a:gd name="connsiteY1" fmla="*/ 31686 h 31686"/>
                  <a:gd name="connsiteX2" fmla="*/ 0 w 31661"/>
                  <a:gd name="connsiteY2" fmla="*/ 0 h 31686"/>
                  <a:gd name="connsiteX3" fmla="*/ 31661 w 31661"/>
                  <a:gd name="connsiteY3" fmla="*/ 0 h 31686"/>
                  <a:gd name="connsiteX4" fmla="*/ 31661 w 31661"/>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86">
                    <a:moveTo>
                      <a:pt x="31661" y="31686"/>
                    </a:moveTo>
                    <a:lnTo>
                      <a:pt x="0" y="31686"/>
                    </a:lnTo>
                    <a:lnTo>
                      <a:pt x="0" y="0"/>
                    </a:lnTo>
                    <a:lnTo>
                      <a:pt x="31661" y="0"/>
                    </a:lnTo>
                    <a:lnTo>
                      <a:pt x="31661"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43" name="Freeform 3"/>
              <p:cNvSpPr/>
              <p:nvPr/>
            </p:nvSpPr>
            <p:spPr>
              <a:xfrm>
                <a:off x="4660455" y="3179749"/>
                <a:ext cx="31661" cy="31686"/>
              </a:xfrm>
              <a:custGeom>
                <a:avLst/>
                <a:gdLst>
                  <a:gd name="connsiteX0" fmla="*/ 31661 w 31661"/>
                  <a:gd name="connsiteY0" fmla="*/ 31686 h 31686"/>
                  <a:gd name="connsiteX1" fmla="*/ 0 w 31661"/>
                  <a:gd name="connsiteY1" fmla="*/ 31686 h 31686"/>
                  <a:gd name="connsiteX2" fmla="*/ 0 w 31661"/>
                  <a:gd name="connsiteY2" fmla="*/ 0 h 31686"/>
                  <a:gd name="connsiteX3" fmla="*/ 31661 w 31661"/>
                  <a:gd name="connsiteY3" fmla="*/ 0 h 31686"/>
                  <a:gd name="connsiteX4" fmla="*/ 31661 w 31661"/>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86">
                    <a:moveTo>
                      <a:pt x="31661" y="31686"/>
                    </a:moveTo>
                    <a:lnTo>
                      <a:pt x="0" y="31686"/>
                    </a:lnTo>
                    <a:lnTo>
                      <a:pt x="0" y="0"/>
                    </a:lnTo>
                    <a:lnTo>
                      <a:pt x="31661" y="0"/>
                    </a:lnTo>
                    <a:lnTo>
                      <a:pt x="31661"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44" name="Freeform 3"/>
              <p:cNvSpPr/>
              <p:nvPr/>
            </p:nvSpPr>
            <p:spPr>
              <a:xfrm>
                <a:off x="4714430" y="3382645"/>
                <a:ext cx="31648" cy="31648"/>
              </a:xfrm>
              <a:custGeom>
                <a:avLst/>
                <a:gdLst>
                  <a:gd name="connsiteX0" fmla="*/ 31648 w 31648"/>
                  <a:gd name="connsiteY0" fmla="*/ 31648 h 31648"/>
                  <a:gd name="connsiteX1" fmla="*/ 0 w 31648"/>
                  <a:gd name="connsiteY1" fmla="*/ 31648 h 31648"/>
                  <a:gd name="connsiteX2" fmla="*/ 0 w 31648"/>
                  <a:gd name="connsiteY2" fmla="*/ 0 h 31648"/>
                  <a:gd name="connsiteX3" fmla="*/ 31648 w 31648"/>
                  <a:gd name="connsiteY3" fmla="*/ 0 h 31648"/>
                  <a:gd name="connsiteX4" fmla="*/ 31648 w 31648"/>
                  <a:gd name="connsiteY4" fmla="*/ 31648 h 3164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48">
                    <a:moveTo>
                      <a:pt x="31648" y="31648"/>
                    </a:moveTo>
                    <a:lnTo>
                      <a:pt x="0" y="31648"/>
                    </a:lnTo>
                    <a:lnTo>
                      <a:pt x="0" y="0"/>
                    </a:lnTo>
                    <a:lnTo>
                      <a:pt x="31648" y="0"/>
                    </a:lnTo>
                    <a:lnTo>
                      <a:pt x="31648" y="31648"/>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45" name="Freeform 3"/>
              <p:cNvSpPr/>
              <p:nvPr/>
            </p:nvSpPr>
            <p:spPr>
              <a:xfrm>
                <a:off x="4714430" y="3331845"/>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46" name="Freeform 3"/>
              <p:cNvSpPr/>
              <p:nvPr/>
            </p:nvSpPr>
            <p:spPr>
              <a:xfrm>
                <a:off x="4714430" y="3281184"/>
                <a:ext cx="31648" cy="31610"/>
              </a:xfrm>
              <a:custGeom>
                <a:avLst/>
                <a:gdLst>
                  <a:gd name="connsiteX0" fmla="*/ 31648 w 31648"/>
                  <a:gd name="connsiteY0" fmla="*/ 31610 h 31610"/>
                  <a:gd name="connsiteX1" fmla="*/ 0 w 31648"/>
                  <a:gd name="connsiteY1" fmla="*/ 31610 h 31610"/>
                  <a:gd name="connsiteX2" fmla="*/ 0 w 31648"/>
                  <a:gd name="connsiteY2" fmla="*/ 0 h 31610"/>
                  <a:gd name="connsiteX3" fmla="*/ 31648 w 31648"/>
                  <a:gd name="connsiteY3" fmla="*/ 0 h 31610"/>
                  <a:gd name="connsiteX4" fmla="*/ 31648 w 31648"/>
                  <a:gd name="connsiteY4" fmla="*/ 31610 h 3161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10">
                    <a:moveTo>
                      <a:pt x="31648" y="31610"/>
                    </a:moveTo>
                    <a:lnTo>
                      <a:pt x="0" y="31610"/>
                    </a:lnTo>
                    <a:lnTo>
                      <a:pt x="0" y="0"/>
                    </a:lnTo>
                    <a:lnTo>
                      <a:pt x="31648" y="0"/>
                    </a:lnTo>
                    <a:lnTo>
                      <a:pt x="31648" y="3161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47" name="Freeform 3"/>
              <p:cNvSpPr/>
              <p:nvPr/>
            </p:nvSpPr>
            <p:spPr>
              <a:xfrm>
                <a:off x="4714430" y="3230372"/>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48" name="Freeform 3"/>
              <p:cNvSpPr/>
              <p:nvPr/>
            </p:nvSpPr>
            <p:spPr>
              <a:xfrm>
                <a:off x="4714430" y="3179749"/>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49" name="Freeform 3"/>
              <p:cNvSpPr/>
              <p:nvPr/>
            </p:nvSpPr>
            <p:spPr>
              <a:xfrm>
                <a:off x="4768405" y="3331845"/>
                <a:ext cx="31496" cy="31686"/>
              </a:xfrm>
              <a:custGeom>
                <a:avLst/>
                <a:gdLst>
                  <a:gd name="connsiteX0" fmla="*/ 31496 w 31496"/>
                  <a:gd name="connsiteY0" fmla="*/ 31686 h 31686"/>
                  <a:gd name="connsiteX1" fmla="*/ 0 w 31496"/>
                  <a:gd name="connsiteY1" fmla="*/ 31686 h 31686"/>
                  <a:gd name="connsiteX2" fmla="*/ 0 w 31496"/>
                  <a:gd name="connsiteY2" fmla="*/ 0 h 31686"/>
                  <a:gd name="connsiteX3" fmla="*/ 31496 w 31496"/>
                  <a:gd name="connsiteY3" fmla="*/ 0 h 31686"/>
                  <a:gd name="connsiteX4" fmla="*/ 31496 w 31496"/>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496" h="31686">
                    <a:moveTo>
                      <a:pt x="31496" y="31686"/>
                    </a:moveTo>
                    <a:lnTo>
                      <a:pt x="0" y="31686"/>
                    </a:lnTo>
                    <a:lnTo>
                      <a:pt x="0" y="0"/>
                    </a:lnTo>
                    <a:lnTo>
                      <a:pt x="31496" y="0"/>
                    </a:lnTo>
                    <a:lnTo>
                      <a:pt x="31496"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50" name="Freeform 3"/>
              <p:cNvSpPr/>
              <p:nvPr/>
            </p:nvSpPr>
            <p:spPr>
              <a:xfrm>
                <a:off x="4768405" y="3281184"/>
                <a:ext cx="31496" cy="31610"/>
              </a:xfrm>
              <a:custGeom>
                <a:avLst/>
                <a:gdLst>
                  <a:gd name="connsiteX0" fmla="*/ 31496 w 31496"/>
                  <a:gd name="connsiteY0" fmla="*/ 31610 h 31610"/>
                  <a:gd name="connsiteX1" fmla="*/ 0 w 31496"/>
                  <a:gd name="connsiteY1" fmla="*/ 31610 h 31610"/>
                  <a:gd name="connsiteX2" fmla="*/ 0 w 31496"/>
                  <a:gd name="connsiteY2" fmla="*/ 0 h 31610"/>
                  <a:gd name="connsiteX3" fmla="*/ 31496 w 31496"/>
                  <a:gd name="connsiteY3" fmla="*/ 0 h 31610"/>
                  <a:gd name="connsiteX4" fmla="*/ 31496 w 31496"/>
                  <a:gd name="connsiteY4" fmla="*/ 31610 h 3161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496" h="31610">
                    <a:moveTo>
                      <a:pt x="31496" y="31610"/>
                    </a:moveTo>
                    <a:lnTo>
                      <a:pt x="0" y="31610"/>
                    </a:lnTo>
                    <a:lnTo>
                      <a:pt x="0" y="0"/>
                    </a:lnTo>
                    <a:lnTo>
                      <a:pt x="31496" y="0"/>
                    </a:lnTo>
                    <a:lnTo>
                      <a:pt x="31496" y="3161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51" name="Freeform 3"/>
              <p:cNvSpPr/>
              <p:nvPr/>
            </p:nvSpPr>
            <p:spPr>
              <a:xfrm>
                <a:off x="4768408" y="3230374"/>
                <a:ext cx="31572" cy="31686"/>
              </a:xfrm>
              <a:custGeom>
                <a:avLst/>
                <a:gdLst>
                  <a:gd name="connsiteX0" fmla="*/ 31572 w 31572"/>
                  <a:gd name="connsiteY0" fmla="*/ 1689 h 31686"/>
                  <a:gd name="connsiteX1" fmla="*/ 31572 w 31572"/>
                  <a:gd name="connsiteY1" fmla="*/ 31686 h 31686"/>
                  <a:gd name="connsiteX2" fmla="*/ 0 w 31572"/>
                  <a:gd name="connsiteY2" fmla="*/ 31686 h 31686"/>
                  <a:gd name="connsiteX3" fmla="*/ 0 w 31572"/>
                  <a:gd name="connsiteY3" fmla="*/ 0 h 31686"/>
                  <a:gd name="connsiteX4" fmla="*/ 31572 w 31572"/>
                  <a:gd name="connsiteY4" fmla="*/ 0 h 31686"/>
                  <a:gd name="connsiteX5" fmla="*/ 31572 w 31572"/>
                  <a:gd name="connsiteY5" fmla="*/ 1689 h 3168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31572" h="31686">
                    <a:moveTo>
                      <a:pt x="31572" y="1689"/>
                    </a:moveTo>
                    <a:lnTo>
                      <a:pt x="31572" y="31686"/>
                    </a:lnTo>
                    <a:lnTo>
                      <a:pt x="0" y="31686"/>
                    </a:lnTo>
                    <a:lnTo>
                      <a:pt x="0" y="0"/>
                    </a:lnTo>
                    <a:lnTo>
                      <a:pt x="31572" y="0"/>
                    </a:lnTo>
                    <a:lnTo>
                      <a:pt x="31572" y="1689"/>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52" name="Freeform 3"/>
              <p:cNvSpPr/>
              <p:nvPr/>
            </p:nvSpPr>
            <p:spPr>
              <a:xfrm>
                <a:off x="4768418" y="3179749"/>
                <a:ext cx="31661" cy="31686"/>
              </a:xfrm>
              <a:custGeom>
                <a:avLst/>
                <a:gdLst>
                  <a:gd name="connsiteX0" fmla="*/ 31661 w 31661"/>
                  <a:gd name="connsiteY0" fmla="*/ 31686 h 31686"/>
                  <a:gd name="connsiteX1" fmla="*/ 0 w 31661"/>
                  <a:gd name="connsiteY1" fmla="*/ 31686 h 31686"/>
                  <a:gd name="connsiteX2" fmla="*/ 0 w 31661"/>
                  <a:gd name="connsiteY2" fmla="*/ 0 h 31686"/>
                  <a:gd name="connsiteX3" fmla="*/ 31661 w 31661"/>
                  <a:gd name="connsiteY3" fmla="*/ 0 h 31686"/>
                  <a:gd name="connsiteX4" fmla="*/ 31661 w 31661"/>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86">
                    <a:moveTo>
                      <a:pt x="31661" y="31686"/>
                    </a:moveTo>
                    <a:lnTo>
                      <a:pt x="0" y="31686"/>
                    </a:lnTo>
                    <a:lnTo>
                      <a:pt x="0" y="0"/>
                    </a:lnTo>
                    <a:lnTo>
                      <a:pt x="31661" y="0"/>
                    </a:lnTo>
                    <a:lnTo>
                      <a:pt x="31661"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53" name="Freeform 3"/>
              <p:cNvSpPr/>
              <p:nvPr/>
            </p:nvSpPr>
            <p:spPr>
              <a:xfrm>
                <a:off x="4823574" y="3331895"/>
                <a:ext cx="31496" cy="31673"/>
              </a:xfrm>
              <a:custGeom>
                <a:avLst/>
                <a:gdLst>
                  <a:gd name="connsiteX0" fmla="*/ 31496 w 31496"/>
                  <a:gd name="connsiteY0" fmla="*/ 31673 h 31673"/>
                  <a:gd name="connsiteX1" fmla="*/ 0 w 31496"/>
                  <a:gd name="connsiteY1" fmla="*/ 31673 h 31673"/>
                  <a:gd name="connsiteX2" fmla="*/ 0 w 31496"/>
                  <a:gd name="connsiteY2" fmla="*/ 0 h 31673"/>
                  <a:gd name="connsiteX3" fmla="*/ 31496 w 31496"/>
                  <a:gd name="connsiteY3" fmla="*/ 0 h 31673"/>
                  <a:gd name="connsiteX4" fmla="*/ 31496 w 31496"/>
                  <a:gd name="connsiteY4" fmla="*/ 31673 h 3167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496" h="31673">
                    <a:moveTo>
                      <a:pt x="31496" y="31673"/>
                    </a:moveTo>
                    <a:lnTo>
                      <a:pt x="0" y="31673"/>
                    </a:lnTo>
                    <a:lnTo>
                      <a:pt x="0" y="0"/>
                    </a:lnTo>
                    <a:lnTo>
                      <a:pt x="31496" y="0"/>
                    </a:lnTo>
                    <a:lnTo>
                      <a:pt x="31496" y="31673"/>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54" name="Freeform 3"/>
              <p:cNvSpPr/>
              <p:nvPr/>
            </p:nvSpPr>
            <p:spPr>
              <a:xfrm>
                <a:off x="4823574" y="3281171"/>
                <a:ext cx="31496" cy="31674"/>
              </a:xfrm>
              <a:custGeom>
                <a:avLst/>
                <a:gdLst>
                  <a:gd name="connsiteX0" fmla="*/ 31496 w 31496"/>
                  <a:gd name="connsiteY0" fmla="*/ 31674 h 31674"/>
                  <a:gd name="connsiteX1" fmla="*/ 0 w 31496"/>
                  <a:gd name="connsiteY1" fmla="*/ 31674 h 31674"/>
                  <a:gd name="connsiteX2" fmla="*/ 0 w 31496"/>
                  <a:gd name="connsiteY2" fmla="*/ 0 h 31674"/>
                  <a:gd name="connsiteX3" fmla="*/ 31496 w 31496"/>
                  <a:gd name="connsiteY3" fmla="*/ 0 h 31674"/>
                  <a:gd name="connsiteX4" fmla="*/ 31496 w 31496"/>
                  <a:gd name="connsiteY4" fmla="*/ 31674 h 316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496" h="31674">
                    <a:moveTo>
                      <a:pt x="31496" y="31674"/>
                    </a:moveTo>
                    <a:lnTo>
                      <a:pt x="0" y="31674"/>
                    </a:lnTo>
                    <a:lnTo>
                      <a:pt x="0" y="0"/>
                    </a:lnTo>
                    <a:lnTo>
                      <a:pt x="31496" y="0"/>
                    </a:lnTo>
                    <a:lnTo>
                      <a:pt x="31496" y="31674"/>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55" name="Freeform 3"/>
              <p:cNvSpPr/>
              <p:nvPr/>
            </p:nvSpPr>
            <p:spPr>
              <a:xfrm>
                <a:off x="4823587" y="3230372"/>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56" name="Freeform 3"/>
              <p:cNvSpPr/>
              <p:nvPr/>
            </p:nvSpPr>
            <p:spPr>
              <a:xfrm>
                <a:off x="4823587" y="3179749"/>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57" name="Freeform 3"/>
              <p:cNvSpPr/>
              <p:nvPr/>
            </p:nvSpPr>
            <p:spPr>
              <a:xfrm>
                <a:off x="4876216" y="3179749"/>
                <a:ext cx="31661" cy="31686"/>
              </a:xfrm>
              <a:custGeom>
                <a:avLst/>
                <a:gdLst>
                  <a:gd name="connsiteX0" fmla="*/ 0 w 31661"/>
                  <a:gd name="connsiteY0" fmla="*/ 0 h 31686"/>
                  <a:gd name="connsiteX1" fmla="*/ 31660 w 31661"/>
                  <a:gd name="connsiteY1" fmla="*/ 0 h 31686"/>
                  <a:gd name="connsiteX2" fmla="*/ 31660 w 31661"/>
                  <a:gd name="connsiteY2" fmla="*/ 31686 h 31686"/>
                  <a:gd name="connsiteX3" fmla="*/ 0 w 31661"/>
                  <a:gd name="connsiteY3" fmla="*/ 31686 h 31686"/>
                  <a:gd name="connsiteX4" fmla="*/ 0 w 31661"/>
                  <a:gd name="connsiteY4" fmla="*/ 0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86">
                    <a:moveTo>
                      <a:pt x="0" y="0"/>
                    </a:moveTo>
                    <a:lnTo>
                      <a:pt x="31660" y="0"/>
                    </a:lnTo>
                    <a:lnTo>
                      <a:pt x="31660" y="31686"/>
                    </a:lnTo>
                    <a:lnTo>
                      <a:pt x="0" y="31686"/>
                    </a:lnTo>
                    <a:lnTo>
                      <a:pt x="0" y="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58" name="Freeform 3"/>
              <p:cNvSpPr/>
              <p:nvPr/>
            </p:nvSpPr>
            <p:spPr>
              <a:xfrm>
                <a:off x="4876217" y="3230377"/>
                <a:ext cx="31572" cy="31686"/>
              </a:xfrm>
              <a:custGeom>
                <a:avLst/>
                <a:gdLst>
                  <a:gd name="connsiteX0" fmla="*/ 0 w 31572"/>
                  <a:gd name="connsiteY0" fmla="*/ 0 h 31686"/>
                  <a:gd name="connsiteX1" fmla="*/ 31572 w 31572"/>
                  <a:gd name="connsiteY1" fmla="*/ 0 h 31686"/>
                  <a:gd name="connsiteX2" fmla="*/ 31572 w 31572"/>
                  <a:gd name="connsiteY2" fmla="*/ 1689 h 31686"/>
                  <a:gd name="connsiteX3" fmla="*/ 31572 w 31572"/>
                  <a:gd name="connsiteY3" fmla="*/ 31686 h 31686"/>
                  <a:gd name="connsiteX4" fmla="*/ 0 w 31572"/>
                  <a:gd name="connsiteY4" fmla="*/ 31686 h 31686"/>
                  <a:gd name="connsiteX5" fmla="*/ 0 w 31572"/>
                  <a:gd name="connsiteY5" fmla="*/ 0 h 3168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31572" h="31686">
                    <a:moveTo>
                      <a:pt x="0" y="0"/>
                    </a:moveTo>
                    <a:lnTo>
                      <a:pt x="31572" y="0"/>
                    </a:lnTo>
                    <a:lnTo>
                      <a:pt x="31572" y="1689"/>
                    </a:lnTo>
                    <a:lnTo>
                      <a:pt x="31572" y="31686"/>
                    </a:lnTo>
                    <a:lnTo>
                      <a:pt x="0" y="31686"/>
                    </a:lnTo>
                    <a:lnTo>
                      <a:pt x="0" y="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59" name="Freeform 3"/>
              <p:cNvSpPr/>
              <p:nvPr/>
            </p:nvSpPr>
            <p:spPr>
              <a:xfrm>
                <a:off x="4877397" y="3382606"/>
                <a:ext cx="31673" cy="31686"/>
              </a:xfrm>
              <a:custGeom>
                <a:avLst/>
                <a:gdLst>
                  <a:gd name="connsiteX0" fmla="*/ 31673 w 31673"/>
                  <a:gd name="connsiteY0" fmla="*/ 31686 h 31686"/>
                  <a:gd name="connsiteX1" fmla="*/ 0 w 31673"/>
                  <a:gd name="connsiteY1" fmla="*/ 31686 h 31686"/>
                  <a:gd name="connsiteX2" fmla="*/ 0 w 31673"/>
                  <a:gd name="connsiteY2" fmla="*/ 0 h 31686"/>
                  <a:gd name="connsiteX3" fmla="*/ 31673 w 31673"/>
                  <a:gd name="connsiteY3" fmla="*/ 0 h 31686"/>
                  <a:gd name="connsiteX4" fmla="*/ 31673 w 31673"/>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73" h="31686">
                    <a:moveTo>
                      <a:pt x="31673" y="31686"/>
                    </a:moveTo>
                    <a:lnTo>
                      <a:pt x="0" y="31686"/>
                    </a:lnTo>
                    <a:lnTo>
                      <a:pt x="0" y="0"/>
                    </a:lnTo>
                    <a:lnTo>
                      <a:pt x="31673" y="0"/>
                    </a:lnTo>
                    <a:lnTo>
                      <a:pt x="31673"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60" name="Freeform 3"/>
              <p:cNvSpPr/>
              <p:nvPr/>
            </p:nvSpPr>
            <p:spPr>
              <a:xfrm>
                <a:off x="4877397" y="3331895"/>
                <a:ext cx="31673" cy="31673"/>
              </a:xfrm>
              <a:custGeom>
                <a:avLst/>
                <a:gdLst>
                  <a:gd name="connsiteX0" fmla="*/ 31673 w 31673"/>
                  <a:gd name="connsiteY0" fmla="*/ 31673 h 31673"/>
                  <a:gd name="connsiteX1" fmla="*/ 0 w 31673"/>
                  <a:gd name="connsiteY1" fmla="*/ 31673 h 31673"/>
                  <a:gd name="connsiteX2" fmla="*/ 0 w 31673"/>
                  <a:gd name="connsiteY2" fmla="*/ 0 h 31673"/>
                  <a:gd name="connsiteX3" fmla="*/ 31673 w 31673"/>
                  <a:gd name="connsiteY3" fmla="*/ 0 h 31673"/>
                  <a:gd name="connsiteX4" fmla="*/ 31673 w 31673"/>
                  <a:gd name="connsiteY4" fmla="*/ 31673 h 3167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73" h="31673">
                    <a:moveTo>
                      <a:pt x="31673" y="31673"/>
                    </a:moveTo>
                    <a:lnTo>
                      <a:pt x="0" y="31673"/>
                    </a:lnTo>
                    <a:lnTo>
                      <a:pt x="0" y="0"/>
                    </a:lnTo>
                    <a:lnTo>
                      <a:pt x="31673" y="0"/>
                    </a:lnTo>
                    <a:lnTo>
                      <a:pt x="31673" y="31673"/>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61" name="Freeform 3"/>
              <p:cNvSpPr/>
              <p:nvPr/>
            </p:nvSpPr>
            <p:spPr>
              <a:xfrm>
                <a:off x="4877397" y="3281171"/>
                <a:ext cx="31673" cy="31674"/>
              </a:xfrm>
              <a:custGeom>
                <a:avLst/>
                <a:gdLst>
                  <a:gd name="connsiteX0" fmla="*/ 31673 w 31673"/>
                  <a:gd name="connsiteY0" fmla="*/ 31674 h 31674"/>
                  <a:gd name="connsiteX1" fmla="*/ 0 w 31673"/>
                  <a:gd name="connsiteY1" fmla="*/ 31674 h 31674"/>
                  <a:gd name="connsiteX2" fmla="*/ 0 w 31673"/>
                  <a:gd name="connsiteY2" fmla="*/ 0 h 31674"/>
                  <a:gd name="connsiteX3" fmla="*/ 31673 w 31673"/>
                  <a:gd name="connsiteY3" fmla="*/ 0 h 31674"/>
                  <a:gd name="connsiteX4" fmla="*/ 31673 w 31673"/>
                  <a:gd name="connsiteY4" fmla="*/ 31674 h 316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73" h="31674">
                    <a:moveTo>
                      <a:pt x="31673" y="31674"/>
                    </a:moveTo>
                    <a:lnTo>
                      <a:pt x="0" y="31674"/>
                    </a:lnTo>
                    <a:lnTo>
                      <a:pt x="0" y="0"/>
                    </a:lnTo>
                    <a:lnTo>
                      <a:pt x="31673" y="0"/>
                    </a:lnTo>
                    <a:lnTo>
                      <a:pt x="31673" y="31674"/>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62" name="Freeform 3"/>
              <p:cNvSpPr/>
              <p:nvPr/>
            </p:nvSpPr>
            <p:spPr>
              <a:xfrm>
                <a:off x="4931359" y="3382606"/>
                <a:ext cx="31686" cy="31686"/>
              </a:xfrm>
              <a:custGeom>
                <a:avLst/>
                <a:gdLst>
                  <a:gd name="connsiteX0" fmla="*/ 31686 w 31686"/>
                  <a:gd name="connsiteY0" fmla="*/ 31686 h 31686"/>
                  <a:gd name="connsiteX1" fmla="*/ 0 w 31686"/>
                  <a:gd name="connsiteY1" fmla="*/ 31686 h 31686"/>
                  <a:gd name="connsiteX2" fmla="*/ 0 w 31686"/>
                  <a:gd name="connsiteY2" fmla="*/ 0 h 31686"/>
                  <a:gd name="connsiteX3" fmla="*/ 31686 w 31686"/>
                  <a:gd name="connsiteY3" fmla="*/ 0 h 31686"/>
                  <a:gd name="connsiteX4" fmla="*/ 31686 w 31686"/>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86" h="31686">
                    <a:moveTo>
                      <a:pt x="31686" y="31686"/>
                    </a:moveTo>
                    <a:lnTo>
                      <a:pt x="0" y="31686"/>
                    </a:lnTo>
                    <a:lnTo>
                      <a:pt x="0" y="0"/>
                    </a:lnTo>
                    <a:lnTo>
                      <a:pt x="31686" y="0"/>
                    </a:lnTo>
                    <a:lnTo>
                      <a:pt x="31686"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63" name="Freeform 3"/>
              <p:cNvSpPr/>
              <p:nvPr/>
            </p:nvSpPr>
            <p:spPr>
              <a:xfrm>
                <a:off x="4931359" y="3331895"/>
                <a:ext cx="31686" cy="31673"/>
              </a:xfrm>
              <a:custGeom>
                <a:avLst/>
                <a:gdLst>
                  <a:gd name="connsiteX0" fmla="*/ 31686 w 31686"/>
                  <a:gd name="connsiteY0" fmla="*/ 31673 h 31673"/>
                  <a:gd name="connsiteX1" fmla="*/ 0 w 31686"/>
                  <a:gd name="connsiteY1" fmla="*/ 31673 h 31673"/>
                  <a:gd name="connsiteX2" fmla="*/ 0 w 31686"/>
                  <a:gd name="connsiteY2" fmla="*/ 0 h 31673"/>
                  <a:gd name="connsiteX3" fmla="*/ 31686 w 31686"/>
                  <a:gd name="connsiteY3" fmla="*/ 0 h 31673"/>
                  <a:gd name="connsiteX4" fmla="*/ 31686 w 31686"/>
                  <a:gd name="connsiteY4" fmla="*/ 31673 h 3167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86" h="31673">
                    <a:moveTo>
                      <a:pt x="31686" y="31673"/>
                    </a:moveTo>
                    <a:lnTo>
                      <a:pt x="0" y="31673"/>
                    </a:lnTo>
                    <a:lnTo>
                      <a:pt x="0" y="0"/>
                    </a:lnTo>
                    <a:lnTo>
                      <a:pt x="31686" y="0"/>
                    </a:lnTo>
                    <a:lnTo>
                      <a:pt x="31686" y="31673"/>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64" name="Freeform 3"/>
              <p:cNvSpPr/>
              <p:nvPr/>
            </p:nvSpPr>
            <p:spPr>
              <a:xfrm>
                <a:off x="4931359" y="3281171"/>
                <a:ext cx="31686" cy="31674"/>
              </a:xfrm>
              <a:custGeom>
                <a:avLst/>
                <a:gdLst>
                  <a:gd name="connsiteX0" fmla="*/ 31686 w 31686"/>
                  <a:gd name="connsiteY0" fmla="*/ 31674 h 31674"/>
                  <a:gd name="connsiteX1" fmla="*/ 0 w 31686"/>
                  <a:gd name="connsiteY1" fmla="*/ 31674 h 31674"/>
                  <a:gd name="connsiteX2" fmla="*/ 0 w 31686"/>
                  <a:gd name="connsiteY2" fmla="*/ 0 h 31674"/>
                  <a:gd name="connsiteX3" fmla="*/ 31686 w 31686"/>
                  <a:gd name="connsiteY3" fmla="*/ 0 h 31674"/>
                  <a:gd name="connsiteX4" fmla="*/ 31686 w 31686"/>
                  <a:gd name="connsiteY4" fmla="*/ 31674 h 316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86" h="31674">
                    <a:moveTo>
                      <a:pt x="31686" y="31674"/>
                    </a:moveTo>
                    <a:lnTo>
                      <a:pt x="0" y="31674"/>
                    </a:lnTo>
                    <a:lnTo>
                      <a:pt x="0" y="0"/>
                    </a:lnTo>
                    <a:lnTo>
                      <a:pt x="31686" y="0"/>
                    </a:lnTo>
                    <a:lnTo>
                      <a:pt x="31686" y="31674"/>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65" name="Freeform 3"/>
              <p:cNvSpPr/>
              <p:nvPr/>
            </p:nvSpPr>
            <p:spPr>
              <a:xfrm>
                <a:off x="4931397" y="3230372"/>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66" name="Freeform 3"/>
              <p:cNvSpPr/>
              <p:nvPr/>
            </p:nvSpPr>
            <p:spPr>
              <a:xfrm>
                <a:off x="4931397" y="3179749"/>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grpSp>
        <p:grpSp>
          <p:nvGrpSpPr>
            <p:cNvPr id="296" name="Group 47"/>
            <p:cNvGrpSpPr/>
            <p:nvPr/>
          </p:nvGrpSpPr>
          <p:grpSpPr>
            <a:xfrm>
              <a:off x="1102677" y="5533864"/>
              <a:ext cx="268579" cy="70103"/>
              <a:chOff x="5052377" y="3310128"/>
              <a:chExt cx="268579" cy="70103"/>
            </a:xfrm>
            <a:solidFill>
              <a:schemeClr val="bg1"/>
            </a:solidFill>
          </p:grpSpPr>
          <p:sp>
            <p:nvSpPr>
              <p:cNvPr id="333" name="Rectangle 332"/>
              <p:cNvSpPr/>
              <p:nvPr/>
            </p:nvSpPr>
            <p:spPr>
              <a:xfrm>
                <a:off x="5052377" y="3352799"/>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334" name="Rectangle 333"/>
              <p:cNvSpPr/>
              <p:nvPr/>
            </p:nvSpPr>
            <p:spPr>
              <a:xfrm>
                <a:off x="5150091" y="3352799"/>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335" name="Rectangle 334"/>
              <p:cNvSpPr/>
              <p:nvPr/>
            </p:nvSpPr>
            <p:spPr>
              <a:xfrm>
                <a:off x="5247804" y="3352799"/>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336" name="Rectangle 335"/>
              <p:cNvSpPr/>
              <p:nvPr/>
            </p:nvSpPr>
            <p:spPr>
              <a:xfrm>
                <a:off x="5052377" y="3310128"/>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337" name="Rectangle 336"/>
              <p:cNvSpPr/>
              <p:nvPr/>
            </p:nvSpPr>
            <p:spPr>
              <a:xfrm>
                <a:off x="5150091" y="3310128"/>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338" name="Rectangle 337"/>
              <p:cNvSpPr/>
              <p:nvPr/>
            </p:nvSpPr>
            <p:spPr>
              <a:xfrm>
                <a:off x="5247804" y="3310128"/>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grpSp>
        <p:grpSp>
          <p:nvGrpSpPr>
            <p:cNvPr id="297" name="Group 134"/>
            <p:cNvGrpSpPr/>
            <p:nvPr/>
          </p:nvGrpSpPr>
          <p:grpSpPr>
            <a:xfrm>
              <a:off x="710755" y="5381464"/>
              <a:ext cx="302590" cy="234544"/>
              <a:chOff x="4660455" y="3179749"/>
              <a:chExt cx="302590" cy="234544"/>
            </a:xfrm>
            <a:solidFill>
              <a:srgbClr val="262626">
                <a:alpha val="85000"/>
              </a:srgbClr>
            </a:solidFill>
          </p:grpSpPr>
          <p:sp>
            <p:nvSpPr>
              <p:cNvPr id="305" name="Freeform 3"/>
              <p:cNvSpPr/>
              <p:nvPr/>
            </p:nvSpPr>
            <p:spPr>
              <a:xfrm>
                <a:off x="4660455" y="3382645"/>
                <a:ext cx="31661" cy="31648"/>
              </a:xfrm>
              <a:custGeom>
                <a:avLst/>
                <a:gdLst>
                  <a:gd name="connsiteX0" fmla="*/ 31661 w 31661"/>
                  <a:gd name="connsiteY0" fmla="*/ 31648 h 31648"/>
                  <a:gd name="connsiteX1" fmla="*/ 0 w 31661"/>
                  <a:gd name="connsiteY1" fmla="*/ 31648 h 31648"/>
                  <a:gd name="connsiteX2" fmla="*/ 0 w 31661"/>
                  <a:gd name="connsiteY2" fmla="*/ 0 h 31648"/>
                  <a:gd name="connsiteX3" fmla="*/ 31661 w 31661"/>
                  <a:gd name="connsiteY3" fmla="*/ 0 h 31648"/>
                  <a:gd name="connsiteX4" fmla="*/ 31661 w 31661"/>
                  <a:gd name="connsiteY4" fmla="*/ 31648 h 3164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48">
                    <a:moveTo>
                      <a:pt x="31661" y="31648"/>
                    </a:moveTo>
                    <a:lnTo>
                      <a:pt x="0" y="31648"/>
                    </a:lnTo>
                    <a:lnTo>
                      <a:pt x="0" y="0"/>
                    </a:lnTo>
                    <a:lnTo>
                      <a:pt x="31661" y="0"/>
                    </a:lnTo>
                    <a:lnTo>
                      <a:pt x="31661" y="31648"/>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06" name="Freeform 3"/>
              <p:cNvSpPr/>
              <p:nvPr/>
            </p:nvSpPr>
            <p:spPr>
              <a:xfrm>
                <a:off x="4660455" y="3331845"/>
                <a:ext cx="31661" cy="31648"/>
              </a:xfrm>
              <a:custGeom>
                <a:avLst/>
                <a:gdLst>
                  <a:gd name="connsiteX0" fmla="*/ 31661 w 31661"/>
                  <a:gd name="connsiteY0" fmla="*/ 31648 h 31648"/>
                  <a:gd name="connsiteX1" fmla="*/ 0 w 31661"/>
                  <a:gd name="connsiteY1" fmla="*/ 31648 h 31648"/>
                  <a:gd name="connsiteX2" fmla="*/ 0 w 31661"/>
                  <a:gd name="connsiteY2" fmla="*/ 0 h 31648"/>
                  <a:gd name="connsiteX3" fmla="*/ 31661 w 31661"/>
                  <a:gd name="connsiteY3" fmla="*/ 0 h 31648"/>
                  <a:gd name="connsiteX4" fmla="*/ 31661 w 31661"/>
                  <a:gd name="connsiteY4" fmla="*/ 31648 h 3164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48">
                    <a:moveTo>
                      <a:pt x="31661" y="31648"/>
                    </a:moveTo>
                    <a:lnTo>
                      <a:pt x="0" y="31648"/>
                    </a:lnTo>
                    <a:lnTo>
                      <a:pt x="0" y="0"/>
                    </a:lnTo>
                    <a:lnTo>
                      <a:pt x="31661" y="0"/>
                    </a:lnTo>
                    <a:lnTo>
                      <a:pt x="31661" y="31648"/>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07" name="Freeform 3"/>
              <p:cNvSpPr/>
              <p:nvPr/>
            </p:nvSpPr>
            <p:spPr>
              <a:xfrm>
                <a:off x="4660455" y="3281184"/>
                <a:ext cx="31661" cy="31610"/>
              </a:xfrm>
              <a:custGeom>
                <a:avLst/>
                <a:gdLst>
                  <a:gd name="connsiteX0" fmla="*/ 31661 w 31661"/>
                  <a:gd name="connsiteY0" fmla="*/ 31610 h 31610"/>
                  <a:gd name="connsiteX1" fmla="*/ 0 w 31661"/>
                  <a:gd name="connsiteY1" fmla="*/ 31610 h 31610"/>
                  <a:gd name="connsiteX2" fmla="*/ 0 w 31661"/>
                  <a:gd name="connsiteY2" fmla="*/ 0 h 31610"/>
                  <a:gd name="connsiteX3" fmla="*/ 31661 w 31661"/>
                  <a:gd name="connsiteY3" fmla="*/ 0 h 31610"/>
                  <a:gd name="connsiteX4" fmla="*/ 31661 w 31661"/>
                  <a:gd name="connsiteY4" fmla="*/ 31610 h 3161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10">
                    <a:moveTo>
                      <a:pt x="31661" y="31610"/>
                    </a:moveTo>
                    <a:lnTo>
                      <a:pt x="0" y="31610"/>
                    </a:lnTo>
                    <a:lnTo>
                      <a:pt x="0" y="0"/>
                    </a:lnTo>
                    <a:lnTo>
                      <a:pt x="31661" y="0"/>
                    </a:lnTo>
                    <a:lnTo>
                      <a:pt x="31661" y="3161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08" name="Freeform 3"/>
              <p:cNvSpPr/>
              <p:nvPr/>
            </p:nvSpPr>
            <p:spPr>
              <a:xfrm>
                <a:off x="4660455" y="3230372"/>
                <a:ext cx="31661" cy="31686"/>
              </a:xfrm>
              <a:custGeom>
                <a:avLst/>
                <a:gdLst>
                  <a:gd name="connsiteX0" fmla="*/ 31661 w 31661"/>
                  <a:gd name="connsiteY0" fmla="*/ 31686 h 31686"/>
                  <a:gd name="connsiteX1" fmla="*/ 0 w 31661"/>
                  <a:gd name="connsiteY1" fmla="*/ 31686 h 31686"/>
                  <a:gd name="connsiteX2" fmla="*/ 0 w 31661"/>
                  <a:gd name="connsiteY2" fmla="*/ 0 h 31686"/>
                  <a:gd name="connsiteX3" fmla="*/ 31661 w 31661"/>
                  <a:gd name="connsiteY3" fmla="*/ 0 h 31686"/>
                  <a:gd name="connsiteX4" fmla="*/ 31661 w 31661"/>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86">
                    <a:moveTo>
                      <a:pt x="31661" y="31686"/>
                    </a:moveTo>
                    <a:lnTo>
                      <a:pt x="0" y="31686"/>
                    </a:lnTo>
                    <a:lnTo>
                      <a:pt x="0" y="0"/>
                    </a:lnTo>
                    <a:lnTo>
                      <a:pt x="31661" y="0"/>
                    </a:lnTo>
                    <a:lnTo>
                      <a:pt x="31661"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09" name="Freeform 3"/>
              <p:cNvSpPr/>
              <p:nvPr/>
            </p:nvSpPr>
            <p:spPr>
              <a:xfrm>
                <a:off x="4660455" y="3179749"/>
                <a:ext cx="31661" cy="31686"/>
              </a:xfrm>
              <a:custGeom>
                <a:avLst/>
                <a:gdLst>
                  <a:gd name="connsiteX0" fmla="*/ 31661 w 31661"/>
                  <a:gd name="connsiteY0" fmla="*/ 31686 h 31686"/>
                  <a:gd name="connsiteX1" fmla="*/ 0 w 31661"/>
                  <a:gd name="connsiteY1" fmla="*/ 31686 h 31686"/>
                  <a:gd name="connsiteX2" fmla="*/ 0 w 31661"/>
                  <a:gd name="connsiteY2" fmla="*/ 0 h 31686"/>
                  <a:gd name="connsiteX3" fmla="*/ 31661 w 31661"/>
                  <a:gd name="connsiteY3" fmla="*/ 0 h 31686"/>
                  <a:gd name="connsiteX4" fmla="*/ 31661 w 31661"/>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86">
                    <a:moveTo>
                      <a:pt x="31661" y="31686"/>
                    </a:moveTo>
                    <a:lnTo>
                      <a:pt x="0" y="31686"/>
                    </a:lnTo>
                    <a:lnTo>
                      <a:pt x="0" y="0"/>
                    </a:lnTo>
                    <a:lnTo>
                      <a:pt x="31661" y="0"/>
                    </a:lnTo>
                    <a:lnTo>
                      <a:pt x="31661"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10" name="Freeform 3"/>
              <p:cNvSpPr/>
              <p:nvPr/>
            </p:nvSpPr>
            <p:spPr>
              <a:xfrm>
                <a:off x="4714430" y="3382645"/>
                <a:ext cx="31648" cy="31648"/>
              </a:xfrm>
              <a:custGeom>
                <a:avLst/>
                <a:gdLst>
                  <a:gd name="connsiteX0" fmla="*/ 31648 w 31648"/>
                  <a:gd name="connsiteY0" fmla="*/ 31648 h 31648"/>
                  <a:gd name="connsiteX1" fmla="*/ 0 w 31648"/>
                  <a:gd name="connsiteY1" fmla="*/ 31648 h 31648"/>
                  <a:gd name="connsiteX2" fmla="*/ 0 w 31648"/>
                  <a:gd name="connsiteY2" fmla="*/ 0 h 31648"/>
                  <a:gd name="connsiteX3" fmla="*/ 31648 w 31648"/>
                  <a:gd name="connsiteY3" fmla="*/ 0 h 31648"/>
                  <a:gd name="connsiteX4" fmla="*/ 31648 w 31648"/>
                  <a:gd name="connsiteY4" fmla="*/ 31648 h 3164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48">
                    <a:moveTo>
                      <a:pt x="31648" y="31648"/>
                    </a:moveTo>
                    <a:lnTo>
                      <a:pt x="0" y="31648"/>
                    </a:lnTo>
                    <a:lnTo>
                      <a:pt x="0" y="0"/>
                    </a:lnTo>
                    <a:lnTo>
                      <a:pt x="31648" y="0"/>
                    </a:lnTo>
                    <a:lnTo>
                      <a:pt x="31648" y="31648"/>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11" name="Freeform 3"/>
              <p:cNvSpPr/>
              <p:nvPr/>
            </p:nvSpPr>
            <p:spPr>
              <a:xfrm>
                <a:off x="4714430" y="3331845"/>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12" name="Freeform 3"/>
              <p:cNvSpPr/>
              <p:nvPr/>
            </p:nvSpPr>
            <p:spPr>
              <a:xfrm>
                <a:off x="4714430" y="3281184"/>
                <a:ext cx="31648" cy="31610"/>
              </a:xfrm>
              <a:custGeom>
                <a:avLst/>
                <a:gdLst>
                  <a:gd name="connsiteX0" fmla="*/ 31648 w 31648"/>
                  <a:gd name="connsiteY0" fmla="*/ 31610 h 31610"/>
                  <a:gd name="connsiteX1" fmla="*/ 0 w 31648"/>
                  <a:gd name="connsiteY1" fmla="*/ 31610 h 31610"/>
                  <a:gd name="connsiteX2" fmla="*/ 0 w 31648"/>
                  <a:gd name="connsiteY2" fmla="*/ 0 h 31610"/>
                  <a:gd name="connsiteX3" fmla="*/ 31648 w 31648"/>
                  <a:gd name="connsiteY3" fmla="*/ 0 h 31610"/>
                  <a:gd name="connsiteX4" fmla="*/ 31648 w 31648"/>
                  <a:gd name="connsiteY4" fmla="*/ 31610 h 3161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10">
                    <a:moveTo>
                      <a:pt x="31648" y="31610"/>
                    </a:moveTo>
                    <a:lnTo>
                      <a:pt x="0" y="31610"/>
                    </a:lnTo>
                    <a:lnTo>
                      <a:pt x="0" y="0"/>
                    </a:lnTo>
                    <a:lnTo>
                      <a:pt x="31648" y="0"/>
                    </a:lnTo>
                    <a:lnTo>
                      <a:pt x="31648" y="3161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13" name="Freeform 3"/>
              <p:cNvSpPr/>
              <p:nvPr/>
            </p:nvSpPr>
            <p:spPr>
              <a:xfrm>
                <a:off x="4714430" y="3230372"/>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14" name="Freeform 3"/>
              <p:cNvSpPr/>
              <p:nvPr/>
            </p:nvSpPr>
            <p:spPr>
              <a:xfrm>
                <a:off x="4714430" y="3179749"/>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15" name="Freeform 3"/>
              <p:cNvSpPr/>
              <p:nvPr/>
            </p:nvSpPr>
            <p:spPr>
              <a:xfrm>
                <a:off x="4768405" y="3331845"/>
                <a:ext cx="31496" cy="31686"/>
              </a:xfrm>
              <a:custGeom>
                <a:avLst/>
                <a:gdLst>
                  <a:gd name="connsiteX0" fmla="*/ 31496 w 31496"/>
                  <a:gd name="connsiteY0" fmla="*/ 31686 h 31686"/>
                  <a:gd name="connsiteX1" fmla="*/ 0 w 31496"/>
                  <a:gd name="connsiteY1" fmla="*/ 31686 h 31686"/>
                  <a:gd name="connsiteX2" fmla="*/ 0 w 31496"/>
                  <a:gd name="connsiteY2" fmla="*/ 0 h 31686"/>
                  <a:gd name="connsiteX3" fmla="*/ 31496 w 31496"/>
                  <a:gd name="connsiteY3" fmla="*/ 0 h 31686"/>
                  <a:gd name="connsiteX4" fmla="*/ 31496 w 31496"/>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496" h="31686">
                    <a:moveTo>
                      <a:pt x="31496" y="31686"/>
                    </a:moveTo>
                    <a:lnTo>
                      <a:pt x="0" y="31686"/>
                    </a:lnTo>
                    <a:lnTo>
                      <a:pt x="0" y="0"/>
                    </a:lnTo>
                    <a:lnTo>
                      <a:pt x="31496" y="0"/>
                    </a:lnTo>
                    <a:lnTo>
                      <a:pt x="31496"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16" name="Freeform 3"/>
              <p:cNvSpPr/>
              <p:nvPr/>
            </p:nvSpPr>
            <p:spPr>
              <a:xfrm>
                <a:off x="4768405" y="3281184"/>
                <a:ext cx="31496" cy="31610"/>
              </a:xfrm>
              <a:custGeom>
                <a:avLst/>
                <a:gdLst>
                  <a:gd name="connsiteX0" fmla="*/ 31496 w 31496"/>
                  <a:gd name="connsiteY0" fmla="*/ 31610 h 31610"/>
                  <a:gd name="connsiteX1" fmla="*/ 0 w 31496"/>
                  <a:gd name="connsiteY1" fmla="*/ 31610 h 31610"/>
                  <a:gd name="connsiteX2" fmla="*/ 0 w 31496"/>
                  <a:gd name="connsiteY2" fmla="*/ 0 h 31610"/>
                  <a:gd name="connsiteX3" fmla="*/ 31496 w 31496"/>
                  <a:gd name="connsiteY3" fmla="*/ 0 h 31610"/>
                  <a:gd name="connsiteX4" fmla="*/ 31496 w 31496"/>
                  <a:gd name="connsiteY4" fmla="*/ 31610 h 3161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496" h="31610">
                    <a:moveTo>
                      <a:pt x="31496" y="31610"/>
                    </a:moveTo>
                    <a:lnTo>
                      <a:pt x="0" y="31610"/>
                    </a:lnTo>
                    <a:lnTo>
                      <a:pt x="0" y="0"/>
                    </a:lnTo>
                    <a:lnTo>
                      <a:pt x="31496" y="0"/>
                    </a:lnTo>
                    <a:lnTo>
                      <a:pt x="31496" y="3161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17" name="Freeform 3"/>
              <p:cNvSpPr/>
              <p:nvPr/>
            </p:nvSpPr>
            <p:spPr>
              <a:xfrm>
                <a:off x="4768408" y="3230374"/>
                <a:ext cx="31572" cy="31686"/>
              </a:xfrm>
              <a:custGeom>
                <a:avLst/>
                <a:gdLst>
                  <a:gd name="connsiteX0" fmla="*/ 31572 w 31572"/>
                  <a:gd name="connsiteY0" fmla="*/ 1689 h 31686"/>
                  <a:gd name="connsiteX1" fmla="*/ 31572 w 31572"/>
                  <a:gd name="connsiteY1" fmla="*/ 31686 h 31686"/>
                  <a:gd name="connsiteX2" fmla="*/ 0 w 31572"/>
                  <a:gd name="connsiteY2" fmla="*/ 31686 h 31686"/>
                  <a:gd name="connsiteX3" fmla="*/ 0 w 31572"/>
                  <a:gd name="connsiteY3" fmla="*/ 0 h 31686"/>
                  <a:gd name="connsiteX4" fmla="*/ 31572 w 31572"/>
                  <a:gd name="connsiteY4" fmla="*/ 0 h 31686"/>
                  <a:gd name="connsiteX5" fmla="*/ 31572 w 31572"/>
                  <a:gd name="connsiteY5" fmla="*/ 1689 h 3168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31572" h="31686">
                    <a:moveTo>
                      <a:pt x="31572" y="1689"/>
                    </a:moveTo>
                    <a:lnTo>
                      <a:pt x="31572" y="31686"/>
                    </a:lnTo>
                    <a:lnTo>
                      <a:pt x="0" y="31686"/>
                    </a:lnTo>
                    <a:lnTo>
                      <a:pt x="0" y="0"/>
                    </a:lnTo>
                    <a:lnTo>
                      <a:pt x="31572" y="0"/>
                    </a:lnTo>
                    <a:lnTo>
                      <a:pt x="31572" y="1689"/>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18" name="Freeform 3"/>
              <p:cNvSpPr/>
              <p:nvPr/>
            </p:nvSpPr>
            <p:spPr>
              <a:xfrm>
                <a:off x="4768418" y="3179749"/>
                <a:ext cx="31661" cy="31686"/>
              </a:xfrm>
              <a:custGeom>
                <a:avLst/>
                <a:gdLst>
                  <a:gd name="connsiteX0" fmla="*/ 31661 w 31661"/>
                  <a:gd name="connsiteY0" fmla="*/ 31686 h 31686"/>
                  <a:gd name="connsiteX1" fmla="*/ 0 w 31661"/>
                  <a:gd name="connsiteY1" fmla="*/ 31686 h 31686"/>
                  <a:gd name="connsiteX2" fmla="*/ 0 w 31661"/>
                  <a:gd name="connsiteY2" fmla="*/ 0 h 31686"/>
                  <a:gd name="connsiteX3" fmla="*/ 31661 w 31661"/>
                  <a:gd name="connsiteY3" fmla="*/ 0 h 31686"/>
                  <a:gd name="connsiteX4" fmla="*/ 31661 w 31661"/>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86">
                    <a:moveTo>
                      <a:pt x="31661" y="31686"/>
                    </a:moveTo>
                    <a:lnTo>
                      <a:pt x="0" y="31686"/>
                    </a:lnTo>
                    <a:lnTo>
                      <a:pt x="0" y="0"/>
                    </a:lnTo>
                    <a:lnTo>
                      <a:pt x="31661" y="0"/>
                    </a:lnTo>
                    <a:lnTo>
                      <a:pt x="31661"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19" name="Freeform 3"/>
              <p:cNvSpPr/>
              <p:nvPr/>
            </p:nvSpPr>
            <p:spPr>
              <a:xfrm>
                <a:off x="4823574" y="3331895"/>
                <a:ext cx="31496" cy="31673"/>
              </a:xfrm>
              <a:custGeom>
                <a:avLst/>
                <a:gdLst>
                  <a:gd name="connsiteX0" fmla="*/ 31496 w 31496"/>
                  <a:gd name="connsiteY0" fmla="*/ 31673 h 31673"/>
                  <a:gd name="connsiteX1" fmla="*/ 0 w 31496"/>
                  <a:gd name="connsiteY1" fmla="*/ 31673 h 31673"/>
                  <a:gd name="connsiteX2" fmla="*/ 0 w 31496"/>
                  <a:gd name="connsiteY2" fmla="*/ 0 h 31673"/>
                  <a:gd name="connsiteX3" fmla="*/ 31496 w 31496"/>
                  <a:gd name="connsiteY3" fmla="*/ 0 h 31673"/>
                  <a:gd name="connsiteX4" fmla="*/ 31496 w 31496"/>
                  <a:gd name="connsiteY4" fmla="*/ 31673 h 3167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496" h="31673">
                    <a:moveTo>
                      <a:pt x="31496" y="31673"/>
                    </a:moveTo>
                    <a:lnTo>
                      <a:pt x="0" y="31673"/>
                    </a:lnTo>
                    <a:lnTo>
                      <a:pt x="0" y="0"/>
                    </a:lnTo>
                    <a:lnTo>
                      <a:pt x="31496" y="0"/>
                    </a:lnTo>
                    <a:lnTo>
                      <a:pt x="31496" y="31673"/>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20" name="Freeform 3"/>
              <p:cNvSpPr/>
              <p:nvPr/>
            </p:nvSpPr>
            <p:spPr>
              <a:xfrm>
                <a:off x="4823574" y="3281171"/>
                <a:ext cx="31496" cy="31674"/>
              </a:xfrm>
              <a:custGeom>
                <a:avLst/>
                <a:gdLst>
                  <a:gd name="connsiteX0" fmla="*/ 31496 w 31496"/>
                  <a:gd name="connsiteY0" fmla="*/ 31674 h 31674"/>
                  <a:gd name="connsiteX1" fmla="*/ 0 w 31496"/>
                  <a:gd name="connsiteY1" fmla="*/ 31674 h 31674"/>
                  <a:gd name="connsiteX2" fmla="*/ 0 w 31496"/>
                  <a:gd name="connsiteY2" fmla="*/ 0 h 31674"/>
                  <a:gd name="connsiteX3" fmla="*/ 31496 w 31496"/>
                  <a:gd name="connsiteY3" fmla="*/ 0 h 31674"/>
                  <a:gd name="connsiteX4" fmla="*/ 31496 w 31496"/>
                  <a:gd name="connsiteY4" fmla="*/ 31674 h 316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496" h="31674">
                    <a:moveTo>
                      <a:pt x="31496" y="31674"/>
                    </a:moveTo>
                    <a:lnTo>
                      <a:pt x="0" y="31674"/>
                    </a:lnTo>
                    <a:lnTo>
                      <a:pt x="0" y="0"/>
                    </a:lnTo>
                    <a:lnTo>
                      <a:pt x="31496" y="0"/>
                    </a:lnTo>
                    <a:lnTo>
                      <a:pt x="31496" y="31674"/>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21" name="Freeform 3"/>
              <p:cNvSpPr/>
              <p:nvPr/>
            </p:nvSpPr>
            <p:spPr>
              <a:xfrm>
                <a:off x="4823587" y="3230372"/>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22" name="Freeform 3"/>
              <p:cNvSpPr/>
              <p:nvPr/>
            </p:nvSpPr>
            <p:spPr>
              <a:xfrm>
                <a:off x="4823587" y="3179749"/>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23" name="Freeform 3"/>
              <p:cNvSpPr/>
              <p:nvPr/>
            </p:nvSpPr>
            <p:spPr>
              <a:xfrm>
                <a:off x="4876216" y="3179749"/>
                <a:ext cx="31661" cy="31686"/>
              </a:xfrm>
              <a:custGeom>
                <a:avLst/>
                <a:gdLst>
                  <a:gd name="connsiteX0" fmla="*/ 0 w 31661"/>
                  <a:gd name="connsiteY0" fmla="*/ 0 h 31686"/>
                  <a:gd name="connsiteX1" fmla="*/ 31660 w 31661"/>
                  <a:gd name="connsiteY1" fmla="*/ 0 h 31686"/>
                  <a:gd name="connsiteX2" fmla="*/ 31660 w 31661"/>
                  <a:gd name="connsiteY2" fmla="*/ 31686 h 31686"/>
                  <a:gd name="connsiteX3" fmla="*/ 0 w 31661"/>
                  <a:gd name="connsiteY3" fmla="*/ 31686 h 31686"/>
                  <a:gd name="connsiteX4" fmla="*/ 0 w 31661"/>
                  <a:gd name="connsiteY4" fmla="*/ 0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61" h="31686">
                    <a:moveTo>
                      <a:pt x="0" y="0"/>
                    </a:moveTo>
                    <a:lnTo>
                      <a:pt x="31660" y="0"/>
                    </a:lnTo>
                    <a:lnTo>
                      <a:pt x="31660" y="31686"/>
                    </a:lnTo>
                    <a:lnTo>
                      <a:pt x="0" y="31686"/>
                    </a:lnTo>
                    <a:lnTo>
                      <a:pt x="0" y="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24" name="Freeform 3"/>
              <p:cNvSpPr/>
              <p:nvPr/>
            </p:nvSpPr>
            <p:spPr>
              <a:xfrm>
                <a:off x="4876217" y="3230377"/>
                <a:ext cx="31572" cy="31686"/>
              </a:xfrm>
              <a:custGeom>
                <a:avLst/>
                <a:gdLst>
                  <a:gd name="connsiteX0" fmla="*/ 0 w 31572"/>
                  <a:gd name="connsiteY0" fmla="*/ 0 h 31686"/>
                  <a:gd name="connsiteX1" fmla="*/ 31572 w 31572"/>
                  <a:gd name="connsiteY1" fmla="*/ 0 h 31686"/>
                  <a:gd name="connsiteX2" fmla="*/ 31572 w 31572"/>
                  <a:gd name="connsiteY2" fmla="*/ 1689 h 31686"/>
                  <a:gd name="connsiteX3" fmla="*/ 31572 w 31572"/>
                  <a:gd name="connsiteY3" fmla="*/ 31686 h 31686"/>
                  <a:gd name="connsiteX4" fmla="*/ 0 w 31572"/>
                  <a:gd name="connsiteY4" fmla="*/ 31686 h 31686"/>
                  <a:gd name="connsiteX5" fmla="*/ 0 w 31572"/>
                  <a:gd name="connsiteY5" fmla="*/ 0 h 3168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31572" h="31686">
                    <a:moveTo>
                      <a:pt x="0" y="0"/>
                    </a:moveTo>
                    <a:lnTo>
                      <a:pt x="31572" y="0"/>
                    </a:lnTo>
                    <a:lnTo>
                      <a:pt x="31572" y="1689"/>
                    </a:lnTo>
                    <a:lnTo>
                      <a:pt x="31572" y="31686"/>
                    </a:lnTo>
                    <a:lnTo>
                      <a:pt x="0" y="31686"/>
                    </a:lnTo>
                    <a:lnTo>
                      <a:pt x="0" y="0"/>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25" name="Freeform 3"/>
              <p:cNvSpPr/>
              <p:nvPr/>
            </p:nvSpPr>
            <p:spPr>
              <a:xfrm>
                <a:off x="4877397" y="3382606"/>
                <a:ext cx="31673" cy="31686"/>
              </a:xfrm>
              <a:custGeom>
                <a:avLst/>
                <a:gdLst>
                  <a:gd name="connsiteX0" fmla="*/ 31673 w 31673"/>
                  <a:gd name="connsiteY0" fmla="*/ 31686 h 31686"/>
                  <a:gd name="connsiteX1" fmla="*/ 0 w 31673"/>
                  <a:gd name="connsiteY1" fmla="*/ 31686 h 31686"/>
                  <a:gd name="connsiteX2" fmla="*/ 0 w 31673"/>
                  <a:gd name="connsiteY2" fmla="*/ 0 h 31686"/>
                  <a:gd name="connsiteX3" fmla="*/ 31673 w 31673"/>
                  <a:gd name="connsiteY3" fmla="*/ 0 h 31686"/>
                  <a:gd name="connsiteX4" fmla="*/ 31673 w 31673"/>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73" h="31686">
                    <a:moveTo>
                      <a:pt x="31673" y="31686"/>
                    </a:moveTo>
                    <a:lnTo>
                      <a:pt x="0" y="31686"/>
                    </a:lnTo>
                    <a:lnTo>
                      <a:pt x="0" y="0"/>
                    </a:lnTo>
                    <a:lnTo>
                      <a:pt x="31673" y="0"/>
                    </a:lnTo>
                    <a:lnTo>
                      <a:pt x="31673"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26" name="Freeform 3"/>
              <p:cNvSpPr/>
              <p:nvPr/>
            </p:nvSpPr>
            <p:spPr>
              <a:xfrm>
                <a:off x="4877397" y="3331895"/>
                <a:ext cx="31673" cy="31673"/>
              </a:xfrm>
              <a:custGeom>
                <a:avLst/>
                <a:gdLst>
                  <a:gd name="connsiteX0" fmla="*/ 31673 w 31673"/>
                  <a:gd name="connsiteY0" fmla="*/ 31673 h 31673"/>
                  <a:gd name="connsiteX1" fmla="*/ 0 w 31673"/>
                  <a:gd name="connsiteY1" fmla="*/ 31673 h 31673"/>
                  <a:gd name="connsiteX2" fmla="*/ 0 w 31673"/>
                  <a:gd name="connsiteY2" fmla="*/ 0 h 31673"/>
                  <a:gd name="connsiteX3" fmla="*/ 31673 w 31673"/>
                  <a:gd name="connsiteY3" fmla="*/ 0 h 31673"/>
                  <a:gd name="connsiteX4" fmla="*/ 31673 w 31673"/>
                  <a:gd name="connsiteY4" fmla="*/ 31673 h 3167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73" h="31673">
                    <a:moveTo>
                      <a:pt x="31673" y="31673"/>
                    </a:moveTo>
                    <a:lnTo>
                      <a:pt x="0" y="31673"/>
                    </a:lnTo>
                    <a:lnTo>
                      <a:pt x="0" y="0"/>
                    </a:lnTo>
                    <a:lnTo>
                      <a:pt x="31673" y="0"/>
                    </a:lnTo>
                    <a:lnTo>
                      <a:pt x="31673" y="31673"/>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27" name="Freeform 3"/>
              <p:cNvSpPr/>
              <p:nvPr/>
            </p:nvSpPr>
            <p:spPr>
              <a:xfrm>
                <a:off x="4877397" y="3281171"/>
                <a:ext cx="31673" cy="31674"/>
              </a:xfrm>
              <a:custGeom>
                <a:avLst/>
                <a:gdLst>
                  <a:gd name="connsiteX0" fmla="*/ 31673 w 31673"/>
                  <a:gd name="connsiteY0" fmla="*/ 31674 h 31674"/>
                  <a:gd name="connsiteX1" fmla="*/ 0 w 31673"/>
                  <a:gd name="connsiteY1" fmla="*/ 31674 h 31674"/>
                  <a:gd name="connsiteX2" fmla="*/ 0 w 31673"/>
                  <a:gd name="connsiteY2" fmla="*/ 0 h 31674"/>
                  <a:gd name="connsiteX3" fmla="*/ 31673 w 31673"/>
                  <a:gd name="connsiteY3" fmla="*/ 0 h 31674"/>
                  <a:gd name="connsiteX4" fmla="*/ 31673 w 31673"/>
                  <a:gd name="connsiteY4" fmla="*/ 31674 h 316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73" h="31674">
                    <a:moveTo>
                      <a:pt x="31673" y="31674"/>
                    </a:moveTo>
                    <a:lnTo>
                      <a:pt x="0" y="31674"/>
                    </a:lnTo>
                    <a:lnTo>
                      <a:pt x="0" y="0"/>
                    </a:lnTo>
                    <a:lnTo>
                      <a:pt x="31673" y="0"/>
                    </a:lnTo>
                    <a:lnTo>
                      <a:pt x="31673" y="31674"/>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28" name="Freeform 3"/>
              <p:cNvSpPr/>
              <p:nvPr/>
            </p:nvSpPr>
            <p:spPr>
              <a:xfrm>
                <a:off x="4931359" y="3382606"/>
                <a:ext cx="31686" cy="31686"/>
              </a:xfrm>
              <a:custGeom>
                <a:avLst/>
                <a:gdLst>
                  <a:gd name="connsiteX0" fmla="*/ 31686 w 31686"/>
                  <a:gd name="connsiteY0" fmla="*/ 31686 h 31686"/>
                  <a:gd name="connsiteX1" fmla="*/ 0 w 31686"/>
                  <a:gd name="connsiteY1" fmla="*/ 31686 h 31686"/>
                  <a:gd name="connsiteX2" fmla="*/ 0 w 31686"/>
                  <a:gd name="connsiteY2" fmla="*/ 0 h 31686"/>
                  <a:gd name="connsiteX3" fmla="*/ 31686 w 31686"/>
                  <a:gd name="connsiteY3" fmla="*/ 0 h 31686"/>
                  <a:gd name="connsiteX4" fmla="*/ 31686 w 31686"/>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86" h="31686">
                    <a:moveTo>
                      <a:pt x="31686" y="31686"/>
                    </a:moveTo>
                    <a:lnTo>
                      <a:pt x="0" y="31686"/>
                    </a:lnTo>
                    <a:lnTo>
                      <a:pt x="0" y="0"/>
                    </a:lnTo>
                    <a:lnTo>
                      <a:pt x="31686" y="0"/>
                    </a:lnTo>
                    <a:lnTo>
                      <a:pt x="31686"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29" name="Freeform 3"/>
              <p:cNvSpPr/>
              <p:nvPr/>
            </p:nvSpPr>
            <p:spPr>
              <a:xfrm>
                <a:off x="4931359" y="3331895"/>
                <a:ext cx="31686" cy="31673"/>
              </a:xfrm>
              <a:custGeom>
                <a:avLst/>
                <a:gdLst>
                  <a:gd name="connsiteX0" fmla="*/ 31686 w 31686"/>
                  <a:gd name="connsiteY0" fmla="*/ 31673 h 31673"/>
                  <a:gd name="connsiteX1" fmla="*/ 0 w 31686"/>
                  <a:gd name="connsiteY1" fmla="*/ 31673 h 31673"/>
                  <a:gd name="connsiteX2" fmla="*/ 0 w 31686"/>
                  <a:gd name="connsiteY2" fmla="*/ 0 h 31673"/>
                  <a:gd name="connsiteX3" fmla="*/ 31686 w 31686"/>
                  <a:gd name="connsiteY3" fmla="*/ 0 h 31673"/>
                  <a:gd name="connsiteX4" fmla="*/ 31686 w 31686"/>
                  <a:gd name="connsiteY4" fmla="*/ 31673 h 3167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86" h="31673">
                    <a:moveTo>
                      <a:pt x="31686" y="31673"/>
                    </a:moveTo>
                    <a:lnTo>
                      <a:pt x="0" y="31673"/>
                    </a:lnTo>
                    <a:lnTo>
                      <a:pt x="0" y="0"/>
                    </a:lnTo>
                    <a:lnTo>
                      <a:pt x="31686" y="0"/>
                    </a:lnTo>
                    <a:lnTo>
                      <a:pt x="31686" y="31673"/>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30" name="Freeform 3"/>
              <p:cNvSpPr/>
              <p:nvPr/>
            </p:nvSpPr>
            <p:spPr>
              <a:xfrm>
                <a:off x="4931359" y="3281171"/>
                <a:ext cx="31686" cy="31674"/>
              </a:xfrm>
              <a:custGeom>
                <a:avLst/>
                <a:gdLst>
                  <a:gd name="connsiteX0" fmla="*/ 31686 w 31686"/>
                  <a:gd name="connsiteY0" fmla="*/ 31674 h 31674"/>
                  <a:gd name="connsiteX1" fmla="*/ 0 w 31686"/>
                  <a:gd name="connsiteY1" fmla="*/ 31674 h 31674"/>
                  <a:gd name="connsiteX2" fmla="*/ 0 w 31686"/>
                  <a:gd name="connsiteY2" fmla="*/ 0 h 31674"/>
                  <a:gd name="connsiteX3" fmla="*/ 31686 w 31686"/>
                  <a:gd name="connsiteY3" fmla="*/ 0 h 31674"/>
                  <a:gd name="connsiteX4" fmla="*/ 31686 w 31686"/>
                  <a:gd name="connsiteY4" fmla="*/ 31674 h 316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86" h="31674">
                    <a:moveTo>
                      <a:pt x="31686" y="31674"/>
                    </a:moveTo>
                    <a:lnTo>
                      <a:pt x="0" y="31674"/>
                    </a:lnTo>
                    <a:lnTo>
                      <a:pt x="0" y="0"/>
                    </a:lnTo>
                    <a:lnTo>
                      <a:pt x="31686" y="0"/>
                    </a:lnTo>
                    <a:lnTo>
                      <a:pt x="31686" y="31674"/>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31" name="Freeform 3"/>
              <p:cNvSpPr/>
              <p:nvPr/>
            </p:nvSpPr>
            <p:spPr>
              <a:xfrm>
                <a:off x="4931397" y="3230372"/>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sp>
            <p:nvSpPr>
              <p:cNvPr id="332" name="Freeform 3"/>
              <p:cNvSpPr/>
              <p:nvPr/>
            </p:nvSpPr>
            <p:spPr>
              <a:xfrm>
                <a:off x="4931397" y="3179749"/>
                <a:ext cx="31648" cy="31686"/>
              </a:xfrm>
              <a:custGeom>
                <a:avLst/>
                <a:gdLst>
                  <a:gd name="connsiteX0" fmla="*/ 31648 w 31648"/>
                  <a:gd name="connsiteY0" fmla="*/ 31686 h 31686"/>
                  <a:gd name="connsiteX1" fmla="*/ 0 w 31648"/>
                  <a:gd name="connsiteY1" fmla="*/ 31686 h 31686"/>
                  <a:gd name="connsiteX2" fmla="*/ 0 w 31648"/>
                  <a:gd name="connsiteY2" fmla="*/ 0 h 31686"/>
                  <a:gd name="connsiteX3" fmla="*/ 31648 w 31648"/>
                  <a:gd name="connsiteY3" fmla="*/ 0 h 31686"/>
                  <a:gd name="connsiteX4" fmla="*/ 31648 w 31648"/>
                  <a:gd name="connsiteY4" fmla="*/ 31686 h 31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1648" h="31686">
                    <a:moveTo>
                      <a:pt x="31648" y="31686"/>
                    </a:moveTo>
                    <a:lnTo>
                      <a:pt x="0" y="31686"/>
                    </a:lnTo>
                    <a:lnTo>
                      <a:pt x="0" y="0"/>
                    </a:lnTo>
                    <a:lnTo>
                      <a:pt x="31648" y="0"/>
                    </a:lnTo>
                    <a:lnTo>
                      <a:pt x="31648" y="31686"/>
                    </a:lnTo>
                  </a:path>
                </a:pathLst>
              </a:custGeom>
              <a:grp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a:cs typeface="Calibri"/>
                </a:endParaRPr>
              </a:p>
            </p:txBody>
          </p:sp>
        </p:grpSp>
        <p:grpSp>
          <p:nvGrpSpPr>
            <p:cNvPr id="298" name="Group 163"/>
            <p:cNvGrpSpPr/>
            <p:nvPr/>
          </p:nvGrpSpPr>
          <p:grpSpPr>
            <a:xfrm>
              <a:off x="1102677" y="5533864"/>
              <a:ext cx="268579" cy="70103"/>
              <a:chOff x="5052377" y="3310128"/>
              <a:chExt cx="268579" cy="70103"/>
            </a:xfrm>
            <a:solidFill>
              <a:srgbClr val="262626">
                <a:alpha val="85000"/>
              </a:srgbClr>
            </a:solidFill>
          </p:grpSpPr>
          <p:sp>
            <p:nvSpPr>
              <p:cNvPr id="299" name="Rectangle 298"/>
              <p:cNvSpPr/>
              <p:nvPr/>
            </p:nvSpPr>
            <p:spPr>
              <a:xfrm>
                <a:off x="5052377" y="3352799"/>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300" name="Rectangle 299"/>
              <p:cNvSpPr/>
              <p:nvPr/>
            </p:nvSpPr>
            <p:spPr>
              <a:xfrm>
                <a:off x="5150091" y="3352799"/>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301" name="Rectangle 300"/>
              <p:cNvSpPr/>
              <p:nvPr/>
            </p:nvSpPr>
            <p:spPr>
              <a:xfrm>
                <a:off x="5247804" y="3352799"/>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302" name="Rectangle 301"/>
              <p:cNvSpPr/>
              <p:nvPr/>
            </p:nvSpPr>
            <p:spPr>
              <a:xfrm>
                <a:off x="5052377" y="3310128"/>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303" name="Rectangle 302"/>
              <p:cNvSpPr/>
              <p:nvPr/>
            </p:nvSpPr>
            <p:spPr>
              <a:xfrm>
                <a:off x="5150091" y="3310128"/>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sp>
            <p:nvSpPr>
              <p:cNvPr id="304" name="Rectangle 303"/>
              <p:cNvSpPr/>
              <p:nvPr/>
            </p:nvSpPr>
            <p:spPr>
              <a:xfrm>
                <a:off x="5247804" y="3310128"/>
                <a:ext cx="73152"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0AB00"/>
                  </a:solidFill>
                  <a:latin typeface="Calibri"/>
                  <a:cs typeface="Calibri"/>
                </a:endParaRPr>
              </a:p>
            </p:txBody>
          </p:sp>
        </p:grpSp>
      </p:grpSp>
      <p:sp>
        <p:nvSpPr>
          <p:cNvPr id="279" name="Rectangle 278"/>
          <p:cNvSpPr/>
          <p:nvPr/>
        </p:nvSpPr>
        <p:spPr bwMode="gray">
          <a:xfrm>
            <a:off x="4195268" y="2570854"/>
            <a:ext cx="1561673" cy="717336"/>
          </a:xfrm>
          <a:prstGeom prst="rect">
            <a:avLst/>
          </a:prstGeom>
          <a:solidFill>
            <a:srgbClr val="262626">
              <a:alpha val="79000"/>
            </a:srgbClr>
          </a:solidFill>
          <a:ln w="6350" algn="ctr">
            <a:noFill/>
            <a:miter lim="800000"/>
            <a:headEnd/>
            <a:tailEnd/>
          </a:ln>
        </p:spPr>
        <p:txBody>
          <a:bodyPr lIns="0" tIns="640080" rIns="0" bIns="45720" rtlCol="0" anchor="b" anchorCtr="0"/>
          <a:lstStyle/>
          <a:p>
            <a:pPr algn="ctr"/>
            <a:r>
              <a:rPr lang="en-US" sz="1200" b="1" dirty="0">
                <a:solidFill>
                  <a:srgbClr val="FFFFFF"/>
                </a:solidFill>
                <a:latin typeface="Calibri"/>
                <a:cs typeface="Calibri"/>
              </a:rPr>
              <a:t>Analytics</a:t>
            </a:r>
          </a:p>
        </p:txBody>
      </p:sp>
      <p:grpSp>
        <p:nvGrpSpPr>
          <p:cNvPr id="280" name="Group 279"/>
          <p:cNvGrpSpPr/>
          <p:nvPr/>
        </p:nvGrpSpPr>
        <p:grpSpPr>
          <a:xfrm>
            <a:off x="4794138" y="2680850"/>
            <a:ext cx="358226" cy="327436"/>
            <a:chOff x="5571904" y="2561245"/>
            <a:chExt cx="484524" cy="459126"/>
          </a:xfrm>
        </p:grpSpPr>
        <p:sp>
          <p:nvSpPr>
            <p:cNvPr id="281" name="Freeform 930"/>
            <p:cNvSpPr>
              <a:spLocks/>
            </p:cNvSpPr>
            <p:nvPr/>
          </p:nvSpPr>
          <p:spPr bwMode="auto">
            <a:xfrm>
              <a:off x="5571904" y="2561245"/>
              <a:ext cx="484524" cy="459126"/>
            </a:xfrm>
            <a:custGeom>
              <a:avLst/>
              <a:gdLst/>
              <a:ahLst/>
              <a:cxnLst>
                <a:cxn ang="0">
                  <a:pos x="170" y="0"/>
                </a:cxn>
                <a:cxn ang="0">
                  <a:pos x="3" y="0"/>
                </a:cxn>
                <a:cxn ang="0">
                  <a:pos x="0" y="2"/>
                </a:cxn>
                <a:cxn ang="0">
                  <a:pos x="0" y="113"/>
                </a:cxn>
                <a:cxn ang="0">
                  <a:pos x="3" y="116"/>
                </a:cxn>
                <a:cxn ang="0">
                  <a:pos x="68" y="116"/>
                </a:cxn>
                <a:cxn ang="0">
                  <a:pos x="66" y="138"/>
                </a:cxn>
                <a:cxn ang="0">
                  <a:pos x="56" y="144"/>
                </a:cxn>
                <a:cxn ang="0">
                  <a:pos x="56" y="145"/>
                </a:cxn>
                <a:cxn ang="0">
                  <a:pos x="117" y="145"/>
                </a:cxn>
                <a:cxn ang="0">
                  <a:pos x="117" y="144"/>
                </a:cxn>
                <a:cxn ang="0">
                  <a:pos x="106" y="138"/>
                </a:cxn>
                <a:cxn ang="0">
                  <a:pos x="104" y="116"/>
                </a:cxn>
                <a:cxn ang="0">
                  <a:pos x="170" y="116"/>
                </a:cxn>
                <a:cxn ang="0">
                  <a:pos x="172" y="113"/>
                </a:cxn>
                <a:cxn ang="0">
                  <a:pos x="172" y="2"/>
                </a:cxn>
                <a:cxn ang="0">
                  <a:pos x="170" y="0"/>
                </a:cxn>
              </a:cxnLst>
              <a:rect l="0" t="0" r="r" b="b"/>
              <a:pathLst>
                <a:path w="172" h="145">
                  <a:moveTo>
                    <a:pt x="170" y="0"/>
                  </a:moveTo>
                  <a:cubicBezTo>
                    <a:pt x="3" y="0"/>
                    <a:pt x="3" y="0"/>
                    <a:pt x="3" y="0"/>
                  </a:cubicBezTo>
                  <a:cubicBezTo>
                    <a:pt x="1" y="0"/>
                    <a:pt x="0" y="1"/>
                    <a:pt x="0" y="2"/>
                  </a:cubicBezTo>
                  <a:cubicBezTo>
                    <a:pt x="0" y="113"/>
                    <a:pt x="0" y="113"/>
                    <a:pt x="0" y="113"/>
                  </a:cubicBezTo>
                  <a:cubicBezTo>
                    <a:pt x="0" y="115"/>
                    <a:pt x="1" y="116"/>
                    <a:pt x="3" y="116"/>
                  </a:cubicBezTo>
                  <a:cubicBezTo>
                    <a:pt x="68" y="116"/>
                    <a:pt x="68" y="116"/>
                    <a:pt x="68" y="116"/>
                  </a:cubicBezTo>
                  <a:cubicBezTo>
                    <a:pt x="68" y="121"/>
                    <a:pt x="66" y="136"/>
                    <a:pt x="66" y="138"/>
                  </a:cubicBezTo>
                  <a:cubicBezTo>
                    <a:pt x="66" y="141"/>
                    <a:pt x="56" y="141"/>
                    <a:pt x="56" y="144"/>
                  </a:cubicBezTo>
                  <a:cubicBezTo>
                    <a:pt x="56" y="145"/>
                    <a:pt x="56" y="145"/>
                    <a:pt x="56" y="145"/>
                  </a:cubicBezTo>
                  <a:cubicBezTo>
                    <a:pt x="117" y="145"/>
                    <a:pt x="117" y="145"/>
                    <a:pt x="117" y="145"/>
                  </a:cubicBezTo>
                  <a:cubicBezTo>
                    <a:pt x="117" y="144"/>
                    <a:pt x="117" y="144"/>
                    <a:pt x="117" y="144"/>
                  </a:cubicBezTo>
                  <a:cubicBezTo>
                    <a:pt x="117" y="141"/>
                    <a:pt x="106" y="141"/>
                    <a:pt x="106" y="138"/>
                  </a:cubicBezTo>
                  <a:cubicBezTo>
                    <a:pt x="106" y="136"/>
                    <a:pt x="104" y="121"/>
                    <a:pt x="104" y="116"/>
                  </a:cubicBezTo>
                  <a:cubicBezTo>
                    <a:pt x="170" y="116"/>
                    <a:pt x="170" y="116"/>
                    <a:pt x="170" y="116"/>
                  </a:cubicBezTo>
                  <a:cubicBezTo>
                    <a:pt x="171" y="116"/>
                    <a:pt x="172" y="115"/>
                    <a:pt x="172" y="113"/>
                  </a:cubicBezTo>
                  <a:cubicBezTo>
                    <a:pt x="172" y="2"/>
                    <a:pt x="172" y="2"/>
                    <a:pt x="172" y="2"/>
                  </a:cubicBezTo>
                  <a:cubicBezTo>
                    <a:pt x="172" y="1"/>
                    <a:pt x="171" y="0"/>
                    <a:pt x="170" y="0"/>
                  </a:cubicBezTo>
                  <a:close/>
                </a:path>
              </a:pathLst>
            </a:custGeom>
            <a:solidFill>
              <a:srgbClr val="F0AB00"/>
            </a:solidFill>
            <a:ln w="9525">
              <a:noFill/>
              <a:round/>
              <a:headEnd/>
              <a:tailEnd/>
            </a:ln>
          </p:spPr>
          <p:txBody>
            <a:bodyPr vert="horz" wrap="square" lIns="91440" tIns="45720" rIns="91440" bIns="45720" numCol="1" anchor="t" anchorCtr="0" compatLnSpc="1">
              <a:prstTxWarp prst="textNoShape">
                <a:avLst/>
              </a:prstTxWarp>
            </a:bodyPr>
            <a:lstStyle/>
            <a:p>
              <a:endParaRPr lang="en-US" sz="1400" b="1" dirty="0">
                <a:solidFill>
                  <a:schemeClr val="accent1"/>
                </a:solidFill>
                <a:latin typeface="Calibri"/>
                <a:cs typeface="Calibri"/>
              </a:endParaRPr>
            </a:p>
          </p:txBody>
        </p:sp>
        <p:sp>
          <p:nvSpPr>
            <p:cNvPr id="282" name="Freeform 932"/>
            <p:cNvSpPr>
              <a:spLocks/>
            </p:cNvSpPr>
            <p:nvPr/>
          </p:nvSpPr>
          <p:spPr bwMode="auto">
            <a:xfrm>
              <a:off x="5590437" y="2583606"/>
              <a:ext cx="446133" cy="323475"/>
            </a:xfrm>
            <a:custGeom>
              <a:avLst/>
              <a:gdLst/>
              <a:ahLst/>
              <a:cxnLst>
                <a:cxn ang="0">
                  <a:pos x="337" y="217"/>
                </a:cxn>
                <a:cxn ang="0">
                  <a:pos x="337" y="217"/>
                </a:cxn>
                <a:cxn ang="0">
                  <a:pos x="0" y="217"/>
                </a:cxn>
                <a:cxn ang="0">
                  <a:pos x="0" y="0"/>
                </a:cxn>
                <a:cxn ang="0">
                  <a:pos x="337" y="0"/>
                </a:cxn>
                <a:cxn ang="0">
                  <a:pos x="337" y="217"/>
                </a:cxn>
              </a:cxnLst>
              <a:rect l="0" t="0" r="r" b="b"/>
              <a:pathLst>
                <a:path w="337" h="217">
                  <a:moveTo>
                    <a:pt x="337" y="217"/>
                  </a:moveTo>
                  <a:lnTo>
                    <a:pt x="337" y="217"/>
                  </a:lnTo>
                  <a:lnTo>
                    <a:pt x="0" y="217"/>
                  </a:lnTo>
                  <a:lnTo>
                    <a:pt x="0" y="0"/>
                  </a:lnTo>
                  <a:lnTo>
                    <a:pt x="337" y="0"/>
                  </a:lnTo>
                  <a:lnTo>
                    <a:pt x="337" y="217"/>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sz="1400" b="1" dirty="0">
                <a:solidFill>
                  <a:schemeClr val="accent1"/>
                </a:solidFill>
                <a:latin typeface="Calibri"/>
                <a:cs typeface="Calibri"/>
              </a:endParaRPr>
            </a:p>
          </p:txBody>
        </p:sp>
        <p:sp>
          <p:nvSpPr>
            <p:cNvPr id="283" name="Freeform 934"/>
            <p:cNvSpPr>
              <a:spLocks/>
            </p:cNvSpPr>
            <p:nvPr/>
          </p:nvSpPr>
          <p:spPr bwMode="auto">
            <a:xfrm>
              <a:off x="5619561" y="2601495"/>
              <a:ext cx="391856" cy="283228"/>
            </a:xfrm>
            <a:custGeom>
              <a:avLst/>
              <a:gdLst/>
              <a:ahLst/>
              <a:cxnLst>
                <a:cxn ang="0">
                  <a:pos x="287" y="177"/>
                </a:cxn>
                <a:cxn ang="0">
                  <a:pos x="13" y="7"/>
                </a:cxn>
                <a:cxn ang="0">
                  <a:pos x="10" y="0"/>
                </a:cxn>
                <a:cxn ang="0">
                  <a:pos x="0" y="7"/>
                </a:cxn>
                <a:cxn ang="0">
                  <a:pos x="10" y="9"/>
                </a:cxn>
                <a:cxn ang="0">
                  <a:pos x="4" y="26"/>
                </a:cxn>
                <a:cxn ang="0">
                  <a:pos x="10" y="28"/>
                </a:cxn>
                <a:cxn ang="0">
                  <a:pos x="0" y="45"/>
                </a:cxn>
                <a:cxn ang="0">
                  <a:pos x="10" y="47"/>
                </a:cxn>
                <a:cxn ang="0">
                  <a:pos x="4" y="62"/>
                </a:cxn>
                <a:cxn ang="0">
                  <a:pos x="10" y="64"/>
                </a:cxn>
                <a:cxn ang="0">
                  <a:pos x="0" y="81"/>
                </a:cxn>
                <a:cxn ang="0">
                  <a:pos x="10" y="83"/>
                </a:cxn>
                <a:cxn ang="0">
                  <a:pos x="4" y="100"/>
                </a:cxn>
                <a:cxn ang="0">
                  <a:pos x="10" y="103"/>
                </a:cxn>
                <a:cxn ang="0">
                  <a:pos x="0" y="120"/>
                </a:cxn>
                <a:cxn ang="0">
                  <a:pos x="10" y="122"/>
                </a:cxn>
                <a:cxn ang="0">
                  <a:pos x="4" y="137"/>
                </a:cxn>
                <a:cxn ang="0">
                  <a:pos x="10" y="141"/>
                </a:cxn>
                <a:cxn ang="0">
                  <a:pos x="0" y="156"/>
                </a:cxn>
                <a:cxn ang="0">
                  <a:pos x="10" y="158"/>
                </a:cxn>
                <a:cxn ang="0">
                  <a:pos x="0" y="177"/>
                </a:cxn>
                <a:cxn ang="0">
                  <a:pos x="10" y="179"/>
                </a:cxn>
                <a:cxn ang="0">
                  <a:pos x="13" y="190"/>
                </a:cxn>
                <a:cxn ang="0">
                  <a:pos x="30" y="179"/>
                </a:cxn>
                <a:cxn ang="0">
                  <a:pos x="32" y="183"/>
                </a:cxn>
                <a:cxn ang="0">
                  <a:pos x="49" y="179"/>
                </a:cxn>
                <a:cxn ang="0">
                  <a:pos x="51" y="190"/>
                </a:cxn>
                <a:cxn ang="0">
                  <a:pos x="68" y="179"/>
                </a:cxn>
                <a:cxn ang="0">
                  <a:pos x="72" y="183"/>
                </a:cxn>
                <a:cxn ang="0">
                  <a:pos x="89" y="179"/>
                </a:cxn>
                <a:cxn ang="0">
                  <a:pos x="91" y="190"/>
                </a:cxn>
                <a:cxn ang="0">
                  <a:pos x="108" y="179"/>
                </a:cxn>
                <a:cxn ang="0">
                  <a:pos x="110" y="183"/>
                </a:cxn>
                <a:cxn ang="0">
                  <a:pos x="127" y="179"/>
                </a:cxn>
                <a:cxn ang="0">
                  <a:pos x="130" y="190"/>
                </a:cxn>
                <a:cxn ang="0">
                  <a:pos x="130" y="179"/>
                </a:cxn>
                <a:cxn ang="0">
                  <a:pos x="147" y="183"/>
                </a:cxn>
                <a:cxn ang="0">
                  <a:pos x="151" y="179"/>
                </a:cxn>
                <a:cxn ang="0">
                  <a:pos x="168" y="190"/>
                </a:cxn>
                <a:cxn ang="0">
                  <a:pos x="170" y="179"/>
                </a:cxn>
                <a:cxn ang="0">
                  <a:pos x="187" y="183"/>
                </a:cxn>
                <a:cxn ang="0">
                  <a:pos x="189" y="179"/>
                </a:cxn>
                <a:cxn ang="0">
                  <a:pos x="206" y="183"/>
                </a:cxn>
                <a:cxn ang="0">
                  <a:pos x="208" y="190"/>
                </a:cxn>
                <a:cxn ang="0">
                  <a:pos x="225" y="179"/>
                </a:cxn>
                <a:cxn ang="0">
                  <a:pos x="230" y="183"/>
                </a:cxn>
                <a:cxn ang="0">
                  <a:pos x="247" y="179"/>
                </a:cxn>
                <a:cxn ang="0">
                  <a:pos x="249" y="190"/>
                </a:cxn>
                <a:cxn ang="0">
                  <a:pos x="266" y="179"/>
                </a:cxn>
                <a:cxn ang="0">
                  <a:pos x="268" y="183"/>
                </a:cxn>
                <a:cxn ang="0">
                  <a:pos x="285" y="179"/>
                </a:cxn>
                <a:cxn ang="0">
                  <a:pos x="287" y="190"/>
                </a:cxn>
                <a:cxn ang="0">
                  <a:pos x="296" y="179"/>
                </a:cxn>
              </a:cxnLst>
              <a:rect l="0" t="0" r="r" b="b"/>
              <a:pathLst>
                <a:path w="296" h="190">
                  <a:moveTo>
                    <a:pt x="296" y="177"/>
                  </a:moveTo>
                  <a:lnTo>
                    <a:pt x="287" y="177"/>
                  </a:lnTo>
                  <a:lnTo>
                    <a:pt x="287" y="7"/>
                  </a:lnTo>
                  <a:lnTo>
                    <a:pt x="13" y="7"/>
                  </a:lnTo>
                  <a:lnTo>
                    <a:pt x="13" y="0"/>
                  </a:lnTo>
                  <a:lnTo>
                    <a:pt x="10" y="0"/>
                  </a:lnTo>
                  <a:lnTo>
                    <a:pt x="10" y="7"/>
                  </a:lnTo>
                  <a:lnTo>
                    <a:pt x="0" y="7"/>
                  </a:lnTo>
                  <a:lnTo>
                    <a:pt x="0" y="9"/>
                  </a:lnTo>
                  <a:lnTo>
                    <a:pt x="10" y="9"/>
                  </a:lnTo>
                  <a:lnTo>
                    <a:pt x="10" y="26"/>
                  </a:lnTo>
                  <a:lnTo>
                    <a:pt x="4" y="26"/>
                  </a:lnTo>
                  <a:lnTo>
                    <a:pt x="4" y="28"/>
                  </a:lnTo>
                  <a:lnTo>
                    <a:pt x="10" y="28"/>
                  </a:lnTo>
                  <a:lnTo>
                    <a:pt x="10" y="45"/>
                  </a:lnTo>
                  <a:lnTo>
                    <a:pt x="0" y="45"/>
                  </a:lnTo>
                  <a:lnTo>
                    <a:pt x="0" y="47"/>
                  </a:lnTo>
                  <a:lnTo>
                    <a:pt x="10" y="47"/>
                  </a:lnTo>
                  <a:lnTo>
                    <a:pt x="10" y="62"/>
                  </a:lnTo>
                  <a:lnTo>
                    <a:pt x="4" y="62"/>
                  </a:lnTo>
                  <a:lnTo>
                    <a:pt x="4" y="64"/>
                  </a:lnTo>
                  <a:lnTo>
                    <a:pt x="10" y="64"/>
                  </a:lnTo>
                  <a:lnTo>
                    <a:pt x="10" y="81"/>
                  </a:lnTo>
                  <a:lnTo>
                    <a:pt x="0" y="81"/>
                  </a:lnTo>
                  <a:lnTo>
                    <a:pt x="0" y="83"/>
                  </a:lnTo>
                  <a:lnTo>
                    <a:pt x="10" y="83"/>
                  </a:lnTo>
                  <a:lnTo>
                    <a:pt x="10" y="100"/>
                  </a:lnTo>
                  <a:lnTo>
                    <a:pt x="4" y="100"/>
                  </a:lnTo>
                  <a:lnTo>
                    <a:pt x="4" y="103"/>
                  </a:lnTo>
                  <a:lnTo>
                    <a:pt x="10" y="103"/>
                  </a:lnTo>
                  <a:lnTo>
                    <a:pt x="10" y="120"/>
                  </a:lnTo>
                  <a:lnTo>
                    <a:pt x="0" y="120"/>
                  </a:lnTo>
                  <a:lnTo>
                    <a:pt x="0" y="122"/>
                  </a:lnTo>
                  <a:lnTo>
                    <a:pt x="10" y="122"/>
                  </a:lnTo>
                  <a:lnTo>
                    <a:pt x="10" y="137"/>
                  </a:lnTo>
                  <a:lnTo>
                    <a:pt x="4" y="137"/>
                  </a:lnTo>
                  <a:lnTo>
                    <a:pt x="4" y="141"/>
                  </a:lnTo>
                  <a:lnTo>
                    <a:pt x="10" y="141"/>
                  </a:lnTo>
                  <a:lnTo>
                    <a:pt x="10" y="156"/>
                  </a:lnTo>
                  <a:lnTo>
                    <a:pt x="0" y="156"/>
                  </a:lnTo>
                  <a:lnTo>
                    <a:pt x="0" y="158"/>
                  </a:lnTo>
                  <a:lnTo>
                    <a:pt x="10" y="158"/>
                  </a:lnTo>
                  <a:lnTo>
                    <a:pt x="10" y="177"/>
                  </a:lnTo>
                  <a:lnTo>
                    <a:pt x="0" y="177"/>
                  </a:lnTo>
                  <a:lnTo>
                    <a:pt x="0" y="179"/>
                  </a:lnTo>
                  <a:lnTo>
                    <a:pt x="10" y="179"/>
                  </a:lnTo>
                  <a:lnTo>
                    <a:pt x="10" y="190"/>
                  </a:lnTo>
                  <a:lnTo>
                    <a:pt x="13" y="190"/>
                  </a:lnTo>
                  <a:lnTo>
                    <a:pt x="13" y="179"/>
                  </a:lnTo>
                  <a:lnTo>
                    <a:pt x="30" y="179"/>
                  </a:lnTo>
                  <a:lnTo>
                    <a:pt x="30" y="183"/>
                  </a:lnTo>
                  <a:lnTo>
                    <a:pt x="32" y="183"/>
                  </a:lnTo>
                  <a:lnTo>
                    <a:pt x="32" y="179"/>
                  </a:lnTo>
                  <a:lnTo>
                    <a:pt x="49" y="179"/>
                  </a:lnTo>
                  <a:lnTo>
                    <a:pt x="49" y="190"/>
                  </a:lnTo>
                  <a:lnTo>
                    <a:pt x="51" y="190"/>
                  </a:lnTo>
                  <a:lnTo>
                    <a:pt x="51" y="179"/>
                  </a:lnTo>
                  <a:lnTo>
                    <a:pt x="68" y="179"/>
                  </a:lnTo>
                  <a:lnTo>
                    <a:pt x="68" y="183"/>
                  </a:lnTo>
                  <a:lnTo>
                    <a:pt x="72" y="183"/>
                  </a:lnTo>
                  <a:lnTo>
                    <a:pt x="72" y="179"/>
                  </a:lnTo>
                  <a:lnTo>
                    <a:pt x="89" y="179"/>
                  </a:lnTo>
                  <a:lnTo>
                    <a:pt x="89" y="190"/>
                  </a:lnTo>
                  <a:lnTo>
                    <a:pt x="91" y="190"/>
                  </a:lnTo>
                  <a:lnTo>
                    <a:pt x="91" y="179"/>
                  </a:lnTo>
                  <a:lnTo>
                    <a:pt x="108" y="179"/>
                  </a:lnTo>
                  <a:lnTo>
                    <a:pt x="108" y="183"/>
                  </a:lnTo>
                  <a:lnTo>
                    <a:pt x="110" y="183"/>
                  </a:lnTo>
                  <a:lnTo>
                    <a:pt x="110" y="179"/>
                  </a:lnTo>
                  <a:lnTo>
                    <a:pt x="127" y="179"/>
                  </a:lnTo>
                  <a:lnTo>
                    <a:pt x="127" y="190"/>
                  </a:lnTo>
                  <a:lnTo>
                    <a:pt x="130" y="190"/>
                  </a:lnTo>
                  <a:lnTo>
                    <a:pt x="130" y="183"/>
                  </a:lnTo>
                  <a:lnTo>
                    <a:pt x="130" y="179"/>
                  </a:lnTo>
                  <a:lnTo>
                    <a:pt x="147" y="179"/>
                  </a:lnTo>
                  <a:lnTo>
                    <a:pt x="147" y="183"/>
                  </a:lnTo>
                  <a:lnTo>
                    <a:pt x="151" y="183"/>
                  </a:lnTo>
                  <a:lnTo>
                    <a:pt x="151" y="179"/>
                  </a:lnTo>
                  <a:lnTo>
                    <a:pt x="168" y="179"/>
                  </a:lnTo>
                  <a:lnTo>
                    <a:pt x="168" y="190"/>
                  </a:lnTo>
                  <a:lnTo>
                    <a:pt x="170" y="190"/>
                  </a:lnTo>
                  <a:lnTo>
                    <a:pt x="170" y="179"/>
                  </a:lnTo>
                  <a:lnTo>
                    <a:pt x="187" y="179"/>
                  </a:lnTo>
                  <a:lnTo>
                    <a:pt x="187" y="183"/>
                  </a:lnTo>
                  <a:lnTo>
                    <a:pt x="189" y="183"/>
                  </a:lnTo>
                  <a:lnTo>
                    <a:pt x="189" y="179"/>
                  </a:lnTo>
                  <a:lnTo>
                    <a:pt x="206" y="179"/>
                  </a:lnTo>
                  <a:lnTo>
                    <a:pt x="206" y="183"/>
                  </a:lnTo>
                  <a:lnTo>
                    <a:pt x="206" y="190"/>
                  </a:lnTo>
                  <a:lnTo>
                    <a:pt x="208" y="190"/>
                  </a:lnTo>
                  <a:lnTo>
                    <a:pt x="208" y="179"/>
                  </a:lnTo>
                  <a:lnTo>
                    <a:pt x="225" y="179"/>
                  </a:lnTo>
                  <a:lnTo>
                    <a:pt x="225" y="183"/>
                  </a:lnTo>
                  <a:lnTo>
                    <a:pt x="230" y="183"/>
                  </a:lnTo>
                  <a:lnTo>
                    <a:pt x="230" y="179"/>
                  </a:lnTo>
                  <a:lnTo>
                    <a:pt x="247" y="179"/>
                  </a:lnTo>
                  <a:lnTo>
                    <a:pt x="247" y="190"/>
                  </a:lnTo>
                  <a:lnTo>
                    <a:pt x="249" y="190"/>
                  </a:lnTo>
                  <a:lnTo>
                    <a:pt x="249" y="179"/>
                  </a:lnTo>
                  <a:lnTo>
                    <a:pt x="266" y="179"/>
                  </a:lnTo>
                  <a:lnTo>
                    <a:pt x="266" y="183"/>
                  </a:lnTo>
                  <a:lnTo>
                    <a:pt x="268" y="183"/>
                  </a:lnTo>
                  <a:lnTo>
                    <a:pt x="268" y="179"/>
                  </a:lnTo>
                  <a:lnTo>
                    <a:pt x="285" y="179"/>
                  </a:lnTo>
                  <a:lnTo>
                    <a:pt x="285" y="190"/>
                  </a:lnTo>
                  <a:lnTo>
                    <a:pt x="287" y="190"/>
                  </a:lnTo>
                  <a:lnTo>
                    <a:pt x="287" y="179"/>
                  </a:lnTo>
                  <a:lnTo>
                    <a:pt x="296" y="179"/>
                  </a:lnTo>
                  <a:lnTo>
                    <a:pt x="296" y="177"/>
                  </a:lnTo>
                  <a:close/>
                </a:path>
              </a:pathLst>
            </a:custGeom>
            <a:solidFill>
              <a:schemeClr val="bg2">
                <a:lumMod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400" b="1" dirty="0">
                <a:solidFill>
                  <a:schemeClr val="accent1"/>
                </a:solidFill>
                <a:latin typeface="Calibri"/>
                <a:cs typeface="Calibri"/>
              </a:endParaRPr>
            </a:p>
          </p:txBody>
        </p:sp>
        <p:sp>
          <p:nvSpPr>
            <p:cNvPr id="284" name="Rectangle 935"/>
            <p:cNvSpPr>
              <a:spLocks noChangeArrowheads="1"/>
            </p:cNvSpPr>
            <p:nvPr/>
          </p:nvSpPr>
          <p:spPr bwMode="auto">
            <a:xfrm>
              <a:off x="5636772" y="2614909"/>
              <a:ext cx="360083" cy="250432"/>
            </a:xfrm>
            <a:prstGeom prst="rect">
              <a:avLst/>
            </a:prstGeom>
            <a:solidFill>
              <a:srgbClr val="F0AB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b="1" dirty="0">
                <a:solidFill>
                  <a:schemeClr val="accent1"/>
                </a:solidFill>
                <a:latin typeface="Calibri"/>
                <a:cs typeface="Calibri"/>
              </a:endParaRPr>
            </a:p>
          </p:txBody>
        </p:sp>
        <p:sp>
          <p:nvSpPr>
            <p:cNvPr id="285" name="Freeform 936"/>
            <p:cNvSpPr>
              <a:spLocks noEditPoints="1"/>
            </p:cNvSpPr>
            <p:nvPr/>
          </p:nvSpPr>
          <p:spPr bwMode="auto">
            <a:xfrm>
              <a:off x="5590436" y="2583607"/>
              <a:ext cx="446133" cy="323475"/>
            </a:xfrm>
            <a:custGeom>
              <a:avLst/>
              <a:gdLst/>
              <a:ahLst/>
              <a:cxnLst>
                <a:cxn ang="0">
                  <a:pos x="0" y="0"/>
                </a:cxn>
                <a:cxn ang="0">
                  <a:pos x="0" y="217"/>
                </a:cxn>
                <a:cxn ang="0">
                  <a:pos x="337" y="217"/>
                </a:cxn>
                <a:cxn ang="0">
                  <a:pos x="337" y="0"/>
                </a:cxn>
                <a:cxn ang="0">
                  <a:pos x="0" y="0"/>
                </a:cxn>
                <a:cxn ang="0">
                  <a:pos x="335" y="215"/>
                </a:cxn>
                <a:cxn ang="0">
                  <a:pos x="3" y="215"/>
                </a:cxn>
                <a:cxn ang="0">
                  <a:pos x="3" y="2"/>
                </a:cxn>
                <a:cxn ang="0">
                  <a:pos x="335" y="2"/>
                </a:cxn>
                <a:cxn ang="0">
                  <a:pos x="335" y="215"/>
                </a:cxn>
              </a:cxnLst>
              <a:rect l="0" t="0" r="r" b="b"/>
              <a:pathLst>
                <a:path w="337" h="217">
                  <a:moveTo>
                    <a:pt x="0" y="0"/>
                  </a:moveTo>
                  <a:lnTo>
                    <a:pt x="0" y="217"/>
                  </a:lnTo>
                  <a:lnTo>
                    <a:pt x="337" y="217"/>
                  </a:lnTo>
                  <a:lnTo>
                    <a:pt x="337" y="0"/>
                  </a:lnTo>
                  <a:lnTo>
                    <a:pt x="0" y="0"/>
                  </a:lnTo>
                  <a:close/>
                  <a:moveTo>
                    <a:pt x="335" y="215"/>
                  </a:moveTo>
                  <a:lnTo>
                    <a:pt x="3" y="215"/>
                  </a:lnTo>
                  <a:lnTo>
                    <a:pt x="3" y="2"/>
                  </a:lnTo>
                  <a:lnTo>
                    <a:pt x="335" y="2"/>
                  </a:lnTo>
                  <a:lnTo>
                    <a:pt x="335" y="215"/>
                  </a:lnTo>
                  <a:close/>
                </a:path>
              </a:pathLst>
            </a:custGeom>
            <a:noFill/>
            <a:ln w="9525">
              <a:solidFill>
                <a:schemeClr val="bg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400" b="1" dirty="0">
                <a:solidFill>
                  <a:schemeClr val="accent1"/>
                </a:solidFill>
                <a:latin typeface="Calibri"/>
                <a:cs typeface="Calibri"/>
              </a:endParaRPr>
            </a:p>
          </p:txBody>
        </p:sp>
        <p:grpSp>
          <p:nvGrpSpPr>
            <p:cNvPr id="286" name="Group 285"/>
            <p:cNvGrpSpPr/>
            <p:nvPr/>
          </p:nvGrpSpPr>
          <p:grpSpPr>
            <a:xfrm>
              <a:off x="5684427" y="2668570"/>
              <a:ext cx="264769" cy="199759"/>
              <a:chOff x="5684427" y="2668570"/>
              <a:chExt cx="264769" cy="199759"/>
            </a:xfrm>
            <a:solidFill>
              <a:schemeClr val="bg2">
                <a:lumMod val="25000"/>
              </a:schemeClr>
            </a:solidFill>
          </p:grpSpPr>
          <p:sp>
            <p:nvSpPr>
              <p:cNvPr id="287" name="Rectangle 937"/>
              <p:cNvSpPr>
                <a:spLocks noChangeArrowheads="1"/>
              </p:cNvSpPr>
              <p:nvPr/>
            </p:nvSpPr>
            <p:spPr bwMode="auto">
              <a:xfrm>
                <a:off x="5684427" y="2780379"/>
                <a:ext cx="55601" cy="879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b="1" dirty="0">
                  <a:solidFill>
                    <a:schemeClr val="accent1"/>
                  </a:solidFill>
                  <a:latin typeface="Calibri"/>
                  <a:cs typeface="Calibri"/>
                </a:endParaRPr>
              </a:p>
            </p:txBody>
          </p:sp>
          <p:sp>
            <p:nvSpPr>
              <p:cNvPr id="288" name="Rectangle 938"/>
              <p:cNvSpPr>
                <a:spLocks noChangeArrowheads="1"/>
              </p:cNvSpPr>
              <p:nvPr/>
            </p:nvSpPr>
            <p:spPr bwMode="auto">
              <a:xfrm>
                <a:off x="5787690" y="2722239"/>
                <a:ext cx="56925" cy="146086"/>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b="1" dirty="0">
                  <a:solidFill>
                    <a:schemeClr val="accent1"/>
                  </a:solidFill>
                  <a:latin typeface="Calibri"/>
                  <a:cs typeface="Calibri"/>
                </a:endParaRPr>
              </a:p>
            </p:txBody>
          </p:sp>
          <p:sp>
            <p:nvSpPr>
              <p:cNvPr id="289" name="Rectangle 939"/>
              <p:cNvSpPr>
                <a:spLocks noChangeArrowheads="1"/>
              </p:cNvSpPr>
              <p:nvPr/>
            </p:nvSpPr>
            <p:spPr bwMode="auto">
              <a:xfrm>
                <a:off x="5892271" y="2668570"/>
                <a:ext cx="56925" cy="199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b="1" dirty="0">
                  <a:solidFill>
                    <a:schemeClr val="accent1"/>
                  </a:solidFill>
                  <a:latin typeface="Calibri"/>
                  <a:cs typeface="Calibri"/>
                </a:endParaRPr>
              </a:p>
            </p:txBody>
          </p:sp>
        </p:grpSp>
      </p:grpSp>
      <p:sp>
        <p:nvSpPr>
          <p:cNvPr id="374" name="Rectangle 373"/>
          <p:cNvSpPr/>
          <p:nvPr/>
        </p:nvSpPr>
        <p:spPr bwMode="gray">
          <a:xfrm>
            <a:off x="5789929" y="2347534"/>
            <a:ext cx="832886" cy="954469"/>
          </a:xfrm>
          <a:prstGeom prst="rect">
            <a:avLst/>
          </a:prstGeom>
          <a:solidFill>
            <a:schemeClr val="tx2">
              <a:alpha val="83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Aft>
                <a:spcPct val="0"/>
              </a:spcAft>
              <a:buClr>
                <a:srgbClr val="F0AB00"/>
              </a:buClr>
              <a:buSzPct val="80000"/>
              <a:tabLst/>
            </a:pPr>
            <a:r>
              <a:rPr kumimoji="0" lang="en-US" sz="1200" b="1" i="0" u="none" strike="noStrike" kern="0" cap="none" spc="0" normalizeH="0" baseline="0" noProof="0" dirty="0" smtClean="0">
                <a:ln>
                  <a:noFill/>
                </a:ln>
                <a:solidFill>
                  <a:schemeClr val="bg1"/>
                </a:solidFill>
                <a:effectLst/>
                <a:uLnTx/>
                <a:uFillTx/>
                <a:latin typeface="Calibri"/>
                <a:ea typeface="Arial Unicode MS" pitchFamily="34" charset="-128"/>
                <a:cs typeface="Calibri"/>
              </a:rPr>
              <a:t>Partners</a:t>
            </a:r>
            <a:br>
              <a:rPr kumimoji="0" lang="en-US" sz="1200" b="1" i="0" u="none" strike="noStrike" kern="0" cap="none" spc="0" normalizeH="0" baseline="0" noProof="0" dirty="0" smtClean="0">
                <a:ln>
                  <a:noFill/>
                </a:ln>
                <a:solidFill>
                  <a:schemeClr val="bg1"/>
                </a:solidFill>
                <a:effectLst/>
                <a:uLnTx/>
                <a:uFillTx/>
                <a:latin typeface="Calibri"/>
                <a:ea typeface="Arial Unicode MS" pitchFamily="34" charset="-128"/>
                <a:cs typeface="Calibri"/>
              </a:rPr>
            </a:br>
            <a:r>
              <a:rPr kumimoji="0" lang="en-US" sz="1200" b="1" i="0" u="none" strike="noStrike" kern="0" cap="none" spc="0" normalizeH="0" baseline="0" noProof="0" dirty="0" smtClean="0">
                <a:ln>
                  <a:noFill/>
                </a:ln>
                <a:solidFill>
                  <a:schemeClr val="bg1"/>
                </a:solidFill>
                <a:effectLst/>
                <a:uLnTx/>
                <a:uFillTx/>
                <a:latin typeface="Calibri"/>
                <a:ea typeface="Arial Unicode MS" pitchFamily="34" charset="-128"/>
                <a:cs typeface="Calibri"/>
              </a:rPr>
              <a:t>&amp;</a:t>
            </a:r>
            <a:br>
              <a:rPr kumimoji="0" lang="en-US" sz="1200" b="1" i="0" u="none" strike="noStrike" kern="0" cap="none" spc="0" normalizeH="0" baseline="0" noProof="0" dirty="0" smtClean="0">
                <a:ln>
                  <a:noFill/>
                </a:ln>
                <a:solidFill>
                  <a:schemeClr val="bg1"/>
                </a:solidFill>
                <a:effectLst/>
                <a:uLnTx/>
                <a:uFillTx/>
                <a:latin typeface="Calibri"/>
                <a:ea typeface="Arial Unicode MS" pitchFamily="34" charset="-128"/>
                <a:cs typeface="Calibri"/>
              </a:rPr>
            </a:br>
            <a:r>
              <a:rPr kumimoji="0" lang="en-US" sz="1200" b="1" i="0" u="none" strike="noStrike" kern="0" cap="none" spc="0" normalizeH="0" baseline="0" noProof="0" dirty="0" smtClean="0">
                <a:ln>
                  <a:noFill/>
                </a:ln>
                <a:solidFill>
                  <a:schemeClr val="bg1"/>
                </a:solidFill>
                <a:effectLst/>
                <a:uLnTx/>
                <a:uFillTx/>
                <a:latin typeface="Calibri"/>
                <a:ea typeface="Arial Unicode MS" pitchFamily="34" charset="-128"/>
                <a:cs typeface="Calibri"/>
              </a:rPr>
              <a:t>Startups</a:t>
            </a:r>
          </a:p>
        </p:txBody>
      </p:sp>
      <p:grpSp>
        <p:nvGrpSpPr>
          <p:cNvPr id="375" name="Group 374"/>
          <p:cNvGrpSpPr/>
          <p:nvPr/>
        </p:nvGrpSpPr>
        <p:grpSpPr>
          <a:xfrm>
            <a:off x="2558458" y="3335853"/>
            <a:ext cx="4056293" cy="689620"/>
            <a:chOff x="2558452" y="3335852"/>
            <a:chExt cx="4056293" cy="689620"/>
          </a:xfrm>
        </p:grpSpPr>
        <p:sp>
          <p:nvSpPr>
            <p:cNvPr id="274" name="TextBox 273"/>
            <p:cNvSpPr txBox="1"/>
            <p:nvPr/>
          </p:nvSpPr>
          <p:spPr>
            <a:xfrm>
              <a:off x="2558452" y="3335852"/>
              <a:ext cx="4056293" cy="689620"/>
            </a:xfrm>
            <a:prstGeom prst="rect">
              <a:avLst/>
            </a:prstGeom>
            <a:solidFill>
              <a:srgbClr val="262626">
                <a:alpha val="79000"/>
              </a:srgbClr>
            </a:solidFill>
            <a:ln w="6350" algn="ctr">
              <a:noFill/>
              <a:miter lim="800000"/>
              <a:headEnd/>
              <a:tailEnd/>
            </a:ln>
          </p:spPr>
          <p:txBody>
            <a:bodyPr lIns="731520" tIns="0" rIns="0" bIns="0" rtlCol="0" anchor="ctr"/>
            <a:lstStyle>
              <a:defPPr>
                <a:defRPr lang="de-DE"/>
              </a:defPPr>
              <a:lvl1pPr algn="ctr" fontAlgn="base">
                <a:spcBef>
                  <a:spcPct val="50000"/>
                </a:spcBef>
                <a:spcAft>
                  <a:spcPct val="0"/>
                </a:spcAft>
                <a:buClr>
                  <a:srgbClr val="F0AB00"/>
                </a:buClr>
                <a:buSzPct val="80000"/>
                <a:defRPr kern="0">
                  <a:solidFill>
                    <a:srgbClr val="D7D7D7"/>
                  </a:solidFill>
                  <a:ea typeface="Arial Unicode MS" pitchFamily="34" charset="-128"/>
                  <a:cs typeface="Arial Unicode MS" pitchFamily="34" charset="-128"/>
                </a:defRPr>
              </a:lvl1pPr>
            </a:lstStyle>
            <a:p>
              <a:r>
                <a:rPr lang="en-US" sz="1600" b="1" dirty="0">
                  <a:solidFill>
                    <a:schemeClr val="bg1"/>
                  </a:solidFill>
                  <a:latin typeface="Calibri"/>
                  <a:cs typeface="Calibri"/>
                </a:rPr>
                <a:t>SAP HANA </a:t>
              </a:r>
              <a:r>
                <a:rPr lang="en-US" sz="1600" b="1" dirty="0" smtClean="0">
                  <a:solidFill>
                    <a:schemeClr val="bg1"/>
                  </a:solidFill>
                  <a:latin typeface="Calibri"/>
                  <a:cs typeface="Calibri"/>
                </a:rPr>
                <a:t>Platform</a:t>
              </a:r>
              <a:endParaRPr lang="en-US" sz="1600" b="1" dirty="0">
                <a:solidFill>
                  <a:schemeClr val="bg1"/>
                </a:solidFill>
                <a:latin typeface="Calibri"/>
                <a:cs typeface="Calibri"/>
              </a:endParaRPr>
            </a:p>
          </p:txBody>
        </p:sp>
        <p:sp>
          <p:nvSpPr>
            <p:cNvPr id="367" name="Freeform 3"/>
            <p:cNvSpPr/>
            <p:nvPr/>
          </p:nvSpPr>
          <p:spPr>
            <a:xfrm>
              <a:off x="3548512" y="3531026"/>
              <a:ext cx="426642" cy="108024"/>
            </a:xfrm>
            <a:custGeom>
              <a:avLst/>
              <a:gdLst>
                <a:gd name="connsiteX0" fmla="*/ 0 w 561644"/>
                <a:gd name="connsiteY0" fmla="*/ 70802 h 141592"/>
                <a:gd name="connsiteX1" fmla="*/ 280809 w 561644"/>
                <a:gd name="connsiteY1" fmla="*/ 141592 h 141592"/>
                <a:gd name="connsiteX2" fmla="*/ 561644 w 561644"/>
                <a:gd name="connsiteY2" fmla="*/ 70853 h 141592"/>
                <a:gd name="connsiteX3" fmla="*/ 561644 w 561644"/>
                <a:gd name="connsiteY3" fmla="*/ 70802 h 141592"/>
                <a:gd name="connsiteX4" fmla="*/ 280809 w 561644"/>
                <a:gd name="connsiteY4" fmla="*/ 0 h 141592"/>
                <a:gd name="connsiteX5" fmla="*/ 0 w 561644"/>
                <a:gd name="connsiteY5" fmla="*/ 70802 h 14159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561644" h="141592">
                  <a:moveTo>
                    <a:pt x="0" y="70802"/>
                  </a:moveTo>
                  <a:cubicBezTo>
                    <a:pt x="0" y="109905"/>
                    <a:pt x="125717" y="141592"/>
                    <a:pt x="280809" y="141592"/>
                  </a:cubicBezTo>
                  <a:cubicBezTo>
                    <a:pt x="435826" y="141592"/>
                    <a:pt x="561518" y="109931"/>
                    <a:pt x="561644" y="70853"/>
                  </a:cubicBezTo>
                  <a:lnTo>
                    <a:pt x="561644" y="70802"/>
                  </a:lnTo>
                  <a:cubicBezTo>
                    <a:pt x="561644" y="31699"/>
                    <a:pt x="435914" y="0"/>
                    <a:pt x="280809" y="0"/>
                  </a:cubicBezTo>
                  <a:cubicBezTo>
                    <a:pt x="125717" y="0"/>
                    <a:pt x="0" y="31699"/>
                    <a:pt x="0" y="70802"/>
                  </a:cubicBez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Calibri"/>
                <a:cs typeface="Calibri"/>
              </a:endParaRPr>
            </a:p>
          </p:txBody>
        </p:sp>
        <p:sp>
          <p:nvSpPr>
            <p:cNvPr id="368" name="Freeform 3"/>
            <p:cNvSpPr/>
            <p:nvPr/>
          </p:nvSpPr>
          <p:spPr>
            <a:xfrm>
              <a:off x="3548510" y="3596700"/>
              <a:ext cx="426643" cy="102065"/>
            </a:xfrm>
            <a:custGeom>
              <a:avLst/>
              <a:gdLst>
                <a:gd name="connsiteX0" fmla="*/ 561644 w 561645"/>
                <a:gd name="connsiteY0" fmla="*/ 0 h 133781"/>
                <a:gd name="connsiteX1" fmla="*/ 280822 w 561645"/>
                <a:gd name="connsiteY1" fmla="*/ 62991 h 133781"/>
                <a:gd name="connsiteX2" fmla="*/ 0 w 561645"/>
                <a:gd name="connsiteY2" fmla="*/ 736 h 133781"/>
                <a:gd name="connsiteX3" fmla="*/ 0 w 561645"/>
                <a:gd name="connsiteY3" fmla="*/ 61124 h 133781"/>
                <a:gd name="connsiteX4" fmla="*/ 101 w 561645"/>
                <a:gd name="connsiteY4" fmla="*/ 61124 h 133781"/>
                <a:gd name="connsiteX5" fmla="*/ 0 w 561645"/>
                <a:gd name="connsiteY5" fmla="*/ 62991 h 133781"/>
                <a:gd name="connsiteX6" fmla="*/ 7544 w 561645"/>
                <a:gd name="connsiteY6" fmla="*/ 79273 h 133781"/>
                <a:gd name="connsiteX7" fmla="*/ 20154 w 561645"/>
                <a:gd name="connsiteY7" fmla="*/ 84658 h 133781"/>
                <a:gd name="connsiteX8" fmla="*/ 63004 w 561645"/>
                <a:gd name="connsiteY8" fmla="*/ 55143 h 133781"/>
                <a:gd name="connsiteX9" fmla="*/ 98221 w 561645"/>
                <a:gd name="connsiteY9" fmla="*/ 90982 h 133781"/>
                <a:gd name="connsiteX10" fmla="*/ 82423 w 561645"/>
                <a:gd name="connsiteY10" fmla="*/ 113080 h 133781"/>
                <a:gd name="connsiteX11" fmla="*/ 280822 w 561645"/>
                <a:gd name="connsiteY11" fmla="*/ 133781 h 133781"/>
                <a:gd name="connsiteX12" fmla="*/ 561644 w 561645"/>
                <a:gd name="connsiteY12" fmla="*/ 62991 h 133781"/>
                <a:gd name="connsiteX13" fmla="*/ 561518 w 561645"/>
                <a:gd name="connsiteY13" fmla="*/ 61124 h 133781"/>
                <a:gd name="connsiteX14" fmla="*/ 561644 w 561645"/>
                <a:gd name="connsiteY14" fmla="*/ 61124 h 133781"/>
                <a:gd name="connsiteX15" fmla="*/ 561644 w 561645"/>
                <a:gd name="connsiteY15" fmla="*/ 0 h 13378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561645" h="133781">
                  <a:moveTo>
                    <a:pt x="561644" y="0"/>
                  </a:moveTo>
                  <a:cubicBezTo>
                    <a:pt x="549871" y="32575"/>
                    <a:pt x="435838" y="62991"/>
                    <a:pt x="280822" y="62991"/>
                  </a:cubicBezTo>
                  <a:cubicBezTo>
                    <a:pt x="125730" y="62991"/>
                    <a:pt x="16421" y="34950"/>
                    <a:pt x="0" y="736"/>
                  </a:cubicBezTo>
                  <a:lnTo>
                    <a:pt x="0" y="61124"/>
                  </a:lnTo>
                  <a:lnTo>
                    <a:pt x="101" y="61124"/>
                  </a:lnTo>
                  <a:cubicBezTo>
                    <a:pt x="50" y="61734"/>
                    <a:pt x="0" y="62356"/>
                    <a:pt x="0" y="62991"/>
                  </a:cubicBezTo>
                  <a:cubicBezTo>
                    <a:pt x="0" y="68592"/>
                    <a:pt x="2654" y="74053"/>
                    <a:pt x="7544" y="79273"/>
                  </a:cubicBezTo>
                  <a:lnTo>
                    <a:pt x="20154" y="84658"/>
                  </a:lnTo>
                  <a:lnTo>
                    <a:pt x="63004" y="55143"/>
                  </a:lnTo>
                  <a:lnTo>
                    <a:pt x="98221" y="90982"/>
                  </a:lnTo>
                  <a:lnTo>
                    <a:pt x="82423" y="113080"/>
                  </a:lnTo>
                  <a:cubicBezTo>
                    <a:pt x="133223" y="125882"/>
                    <a:pt x="203365" y="133781"/>
                    <a:pt x="280822" y="133781"/>
                  </a:cubicBezTo>
                  <a:cubicBezTo>
                    <a:pt x="435927" y="133781"/>
                    <a:pt x="561644" y="102069"/>
                    <a:pt x="561644" y="62991"/>
                  </a:cubicBezTo>
                  <a:cubicBezTo>
                    <a:pt x="561644" y="62356"/>
                    <a:pt x="561581" y="61734"/>
                    <a:pt x="561518" y="61124"/>
                  </a:cubicBezTo>
                  <a:lnTo>
                    <a:pt x="561644" y="61124"/>
                  </a:lnTo>
                  <a:lnTo>
                    <a:pt x="561644" y="0"/>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Calibri"/>
                <a:cs typeface="Calibri"/>
              </a:endParaRPr>
            </a:p>
          </p:txBody>
        </p:sp>
        <p:sp>
          <p:nvSpPr>
            <p:cNvPr id="369" name="Freeform 3"/>
            <p:cNvSpPr/>
            <p:nvPr/>
          </p:nvSpPr>
          <p:spPr>
            <a:xfrm>
              <a:off x="3600122" y="3657570"/>
              <a:ext cx="375030" cy="102074"/>
            </a:xfrm>
            <a:custGeom>
              <a:avLst/>
              <a:gdLst>
                <a:gd name="connsiteX0" fmla="*/ 493699 w 493700"/>
                <a:gd name="connsiteY0" fmla="*/ 0 h 133794"/>
                <a:gd name="connsiteX1" fmla="*/ 212877 w 493700"/>
                <a:gd name="connsiteY1" fmla="*/ 62991 h 133794"/>
                <a:gd name="connsiteX2" fmla="*/ 8445 w 493700"/>
                <a:gd name="connsiteY2" fmla="*/ 41706 h 133794"/>
                <a:gd name="connsiteX3" fmla="*/ 0 w 493700"/>
                <a:gd name="connsiteY3" fmla="*/ 53530 h 133794"/>
                <a:gd name="connsiteX4" fmla="*/ 10198 w 493700"/>
                <a:gd name="connsiteY4" fmla="*/ 78778 h 133794"/>
                <a:gd name="connsiteX5" fmla="*/ 61366 w 493700"/>
                <a:gd name="connsiteY5" fmla="*/ 88213 h 133794"/>
                <a:gd name="connsiteX6" fmla="*/ 61048 w 493700"/>
                <a:gd name="connsiteY6" fmla="*/ 122542 h 133794"/>
                <a:gd name="connsiteX7" fmla="*/ 212877 w 493700"/>
                <a:gd name="connsiteY7" fmla="*/ 133794 h 133794"/>
                <a:gd name="connsiteX8" fmla="*/ 493699 w 493700"/>
                <a:gd name="connsiteY8" fmla="*/ 62991 h 133794"/>
                <a:gd name="connsiteX9" fmla="*/ 493572 w 493700"/>
                <a:gd name="connsiteY9" fmla="*/ 61124 h 133794"/>
                <a:gd name="connsiteX10" fmla="*/ 493699 w 493700"/>
                <a:gd name="connsiteY10" fmla="*/ 61124 h 133794"/>
                <a:gd name="connsiteX11" fmla="*/ 493699 w 493700"/>
                <a:gd name="connsiteY11" fmla="*/ 0 h 13379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493700" h="133794">
                  <a:moveTo>
                    <a:pt x="493699" y="0"/>
                  </a:moveTo>
                  <a:cubicBezTo>
                    <a:pt x="481926" y="32562"/>
                    <a:pt x="367893" y="62991"/>
                    <a:pt x="212877" y="62991"/>
                  </a:cubicBezTo>
                  <a:cubicBezTo>
                    <a:pt x="128739" y="62991"/>
                    <a:pt x="58127" y="54736"/>
                    <a:pt x="8445" y="41706"/>
                  </a:cubicBezTo>
                  <a:lnTo>
                    <a:pt x="0" y="53530"/>
                  </a:lnTo>
                  <a:lnTo>
                    <a:pt x="10198" y="78778"/>
                  </a:lnTo>
                  <a:lnTo>
                    <a:pt x="61366" y="88213"/>
                  </a:lnTo>
                  <a:lnTo>
                    <a:pt x="61048" y="122542"/>
                  </a:lnTo>
                  <a:cubicBezTo>
                    <a:pt x="104825" y="129654"/>
                    <a:pt x="156908" y="133794"/>
                    <a:pt x="212877" y="133794"/>
                  </a:cubicBezTo>
                  <a:cubicBezTo>
                    <a:pt x="367982" y="133794"/>
                    <a:pt x="493699" y="102082"/>
                    <a:pt x="493699" y="62991"/>
                  </a:cubicBezTo>
                  <a:cubicBezTo>
                    <a:pt x="493699" y="62357"/>
                    <a:pt x="493636" y="61734"/>
                    <a:pt x="493572" y="61124"/>
                  </a:cubicBezTo>
                  <a:lnTo>
                    <a:pt x="493699" y="61124"/>
                  </a:lnTo>
                  <a:lnTo>
                    <a:pt x="493699" y="0"/>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latin typeface="Calibri"/>
                <a:cs typeface="Calibri"/>
              </a:endParaRPr>
            </a:p>
          </p:txBody>
        </p:sp>
        <p:sp>
          <p:nvSpPr>
            <p:cNvPr id="370" name="Freeform 3"/>
            <p:cNvSpPr/>
            <p:nvPr/>
          </p:nvSpPr>
          <p:spPr>
            <a:xfrm>
              <a:off x="3599314" y="3718988"/>
              <a:ext cx="375839" cy="102074"/>
            </a:xfrm>
            <a:custGeom>
              <a:avLst/>
              <a:gdLst>
                <a:gd name="connsiteX0" fmla="*/ 494766 w 494766"/>
                <a:gd name="connsiteY0" fmla="*/ 0 h 133794"/>
                <a:gd name="connsiteX1" fmla="*/ 213943 w 494766"/>
                <a:gd name="connsiteY1" fmla="*/ 62991 h 133794"/>
                <a:gd name="connsiteX2" fmla="*/ 62001 w 494766"/>
                <a:gd name="connsiteY2" fmla="*/ 52438 h 133794"/>
                <a:gd name="connsiteX3" fmla="*/ 61950 w 494766"/>
                <a:gd name="connsiteY3" fmla="*/ 57949 h 133794"/>
                <a:gd name="connsiteX4" fmla="*/ 10667 w 494766"/>
                <a:gd name="connsiteY4" fmla="*/ 66420 h 133794"/>
                <a:gd name="connsiteX5" fmla="*/ 0 w 494766"/>
                <a:gd name="connsiteY5" fmla="*/ 91528 h 133794"/>
                <a:gd name="connsiteX6" fmla="*/ 14668 w 494766"/>
                <a:gd name="connsiteY6" fmla="*/ 112864 h 133794"/>
                <a:gd name="connsiteX7" fmla="*/ 213943 w 494766"/>
                <a:gd name="connsiteY7" fmla="*/ 133794 h 133794"/>
                <a:gd name="connsiteX8" fmla="*/ 494766 w 494766"/>
                <a:gd name="connsiteY8" fmla="*/ 62991 h 133794"/>
                <a:gd name="connsiteX9" fmla="*/ 494639 w 494766"/>
                <a:gd name="connsiteY9" fmla="*/ 61124 h 133794"/>
                <a:gd name="connsiteX10" fmla="*/ 494766 w 494766"/>
                <a:gd name="connsiteY10" fmla="*/ 61124 h 133794"/>
                <a:gd name="connsiteX11" fmla="*/ 494766 w 494766"/>
                <a:gd name="connsiteY11" fmla="*/ 0 h 13379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494766" h="133794">
                  <a:moveTo>
                    <a:pt x="494766" y="0"/>
                  </a:moveTo>
                  <a:cubicBezTo>
                    <a:pt x="482993" y="32575"/>
                    <a:pt x="368960" y="62991"/>
                    <a:pt x="213943" y="62991"/>
                  </a:cubicBezTo>
                  <a:cubicBezTo>
                    <a:pt x="156121" y="62991"/>
                    <a:pt x="104660" y="59080"/>
                    <a:pt x="62001" y="52438"/>
                  </a:cubicBezTo>
                  <a:lnTo>
                    <a:pt x="61950" y="57949"/>
                  </a:lnTo>
                  <a:lnTo>
                    <a:pt x="10667" y="66420"/>
                  </a:lnTo>
                  <a:lnTo>
                    <a:pt x="0" y="91528"/>
                  </a:lnTo>
                  <a:lnTo>
                    <a:pt x="14668" y="112864"/>
                  </a:lnTo>
                  <a:cubicBezTo>
                    <a:pt x="65544" y="125793"/>
                    <a:pt x="136054" y="133794"/>
                    <a:pt x="213943" y="133794"/>
                  </a:cubicBezTo>
                  <a:cubicBezTo>
                    <a:pt x="369049" y="133794"/>
                    <a:pt x="494766" y="102082"/>
                    <a:pt x="494766" y="62991"/>
                  </a:cubicBezTo>
                  <a:cubicBezTo>
                    <a:pt x="494766" y="62357"/>
                    <a:pt x="494703" y="61747"/>
                    <a:pt x="494639" y="61124"/>
                  </a:cubicBezTo>
                  <a:lnTo>
                    <a:pt x="494766" y="61124"/>
                  </a:lnTo>
                  <a:lnTo>
                    <a:pt x="494766" y="0"/>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Calibri"/>
                <a:cs typeface="Calibri"/>
              </a:endParaRPr>
            </a:p>
          </p:txBody>
        </p:sp>
        <p:sp>
          <p:nvSpPr>
            <p:cNvPr id="371" name="Freeform 370"/>
            <p:cNvSpPr/>
            <p:nvPr/>
          </p:nvSpPr>
          <p:spPr>
            <a:xfrm>
              <a:off x="3393819" y="3618086"/>
              <a:ext cx="248524" cy="249554"/>
            </a:xfrm>
            <a:custGeom>
              <a:avLst/>
              <a:gdLst>
                <a:gd name="connsiteX0" fmla="*/ 141770 w 327164"/>
                <a:gd name="connsiteY0" fmla="*/ 326758 h 327101"/>
                <a:gd name="connsiteX1" fmla="*/ 182384 w 327164"/>
                <a:gd name="connsiteY1" fmla="*/ 327101 h 327101"/>
                <a:gd name="connsiteX2" fmla="*/ 191515 w 327164"/>
                <a:gd name="connsiteY2" fmla="*/ 277621 h 327101"/>
                <a:gd name="connsiteX3" fmla="*/ 222668 w 327164"/>
                <a:gd name="connsiteY3" fmla="*/ 265061 h 327101"/>
                <a:gd name="connsiteX4" fmla="*/ 263588 w 327164"/>
                <a:gd name="connsiteY4" fmla="*/ 294335 h 327101"/>
                <a:gd name="connsiteX5" fmla="*/ 292544 w 327164"/>
                <a:gd name="connsiteY5" fmla="*/ 265925 h 327101"/>
                <a:gd name="connsiteX6" fmla="*/ 263994 w 327164"/>
                <a:gd name="connsiteY6" fmla="*/ 224447 h 327101"/>
                <a:gd name="connsiteX7" fmla="*/ 277139 w 327164"/>
                <a:gd name="connsiteY7" fmla="*/ 193522 h 327101"/>
                <a:gd name="connsiteX8" fmla="*/ 326783 w 327164"/>
                <a:gd name="connsiteY8" fmla="*/ 185318 h 327101"/>
                <a:gd name="connsiteX9" fmla="*/ 327164 w 327164"/>
                <a:gd name="connsiteY9" fmla="*/ 144741 h 327101"/>
                <a:gd name="connsiteX10" fmla="*/ 277647 w 327164"/>
                <a:gd name="connsiteY10" fmla="*/ 135610 h 327101"/>
                <a:gd name="connsiteX11" fmla="*/ 265086 w 327164"/>
                <a:gd name="connsiteY11" fmla="*/ 104482 h 327101"/>
                <a:gd name="connsiteX12" fmla="*/ 294385 w 327164"/>
                <a:gd name="connsiteY12" fmla="*/ 63525 h 327101"/>
                <a:gd name="connsiteX13" fmla="*/ 265950 w 327164"/>
                <a:gd name="connsiteY13" fmla="*/ 34569 h 327101"/>
                <a:gd name="connsiteX14" fmla="*/ 224497 w 327164"/>
                <a:gd name="connsiteY14" fmla="*/ 63119 h 327101"/>
                <a:gd name="connsiteX15" fmla="*/ 193611 w 327164"/>
                <a:gd name="connsiteY15" fmla="*/ 49987 h 327101"/>
                <a:gd name="connsiteX16" fmla="*/ 185368 w 327164"/>
                <a:gd name="connsiteY16" fmla="*/ 343 h 327101"/>
                <a:gd name="connsiteX17" fmla="*/ 144767 w 327164"/>
                <a:gd name="connsiteY17" fmla="*/ 0 h 327101"/>
                <a:gd name="connsiteX18" fmla="*/ 135661 w 327164"/>
                <a:gd name="connsiteY18" fmla="*/ 49479 h 327101"/>
                <a:gd name="connsiteX19" fmla="*/ 104507 w 327164"/>
                <a:gd name="connsiteY19" fmla="*/ 62014 h 327101"/>
                <a:gd name="connsiteX20" fmla="*/ 63563 w 327164"/>
                <a:gd name="connsiteY20" fmla="*/ 32753 h 327101"/>
                <a:gd name="connsiteX21" fmla="*/ 34619 w 327164"/>
                <a:gd name="connsiteY21" fmla="*/ 61163 h 327101"/>
                <a:gd name="connsiteX22" fmla="*/ 63169 w 327164"/>
                <a:gd name="connsiteY22" fmla="*/ 102641 h 327101"/>
                <a:gd name="connsiteX23" fmla="*/ 50063 w 327164"/>
                <a:gd name="connsiteY23" fmla="*/ 133540 h 327101"/>
                <a:gd name="connsiteX24" fmla="*/ 355 w 327164"/>
                <a:gd name="connsiteY24" fmla="*/ 141795 h 327101"/>
                <a:gd name="connsiteX25" fmla="*/ 0 w 327164"/>
                <a:gd name="connsiteY25" fmla="*/ 182359 h 327101"/>
                <a:gd name="connsiteX26" fmla="*/ 49529 w 327164"/>
                <a:gd name="connsiteY26" fmla="*/ 191465 h 327101"/>
                <a:gd name="connsiteX27" fmla="*/ 62064 w 327164"/>
                <a:gd name="connsiteY27" fmla="*/ 222593 h 327101"/>
                <a:gd name="connsiteX28" fmla="*/ 32791 w 327164"/>
                <a:gd name="connsiteY28" fmla="*/ 263537 h 327101"/>
                <a:gd name="connsiteX29" fmla="*/ 61201 w 327164"/>
                <a:gd name="connsiteY29" fmla="*/ 292481 h 327101"/>
                <a:gd name="connsiteX30" fmla="*/ 102679 w 327164"/>
                <a:gd name="connsiteY30" fmla="*/ 263956 h 327101"/>
                <a:gd name="connsiteX31" fmla="*/ 133565 w 327164"/>
                <a:gd name="connsiteY31" fmla="*/ 277037 h 327101"/>
                <a:gd name="connsiteX32" fmla="*/ 141770 w 327164"/>
                <a:gd name="connsiteY32" fmla="*/ 326758 h 32710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Lst>
              <a:rect l="l" t="t" r="r" b="b"/>
              <a:pathLst>
                <a:path w="327164" h="327101">
                  <a:moveTo>
                    <a:pt x="141770" y="326758"/>
                  </a:moveTo>
                  <a:lnTo>
                    <a:pt x="182384" y="327101"/>
                  </a:lnTo>
                  <a:lnTo>
                    <a:pt x="191515" y="277621"/>
                  </a:lnTo>
                  <a:lnTo>
                    <a:pt x="222668" y="265061"/>
                  </a:lnTo>
                  <a:lnTo>
                    <a:pt x="263588" y="294335"/>
                  </a:lnTo>
                  <a:lnTo>
                    <a:pt x="292544" y="265925"/>
                  </a:lnTo>
                  <a:lnTo>
                    <a:pt x="263994" y="224447"/>
                  </a:lnTo>
                  <a:lnTo>
                    <a:pt x="277139" y="193522"/>
                  </a:lnTo>
                  <a:lnTo>
                    <a:pt x="326783" y="185318"/>
                  </a:lnTo>
                  <a:lnTo>
                    <a:pt x="327164" y="144741"/>
                  </a:lnTo>
                  <a:lnTo>
                    <a:pt x="277647" y="135610"/>
                  </a:lnTo>
                  <a:lnTo>
                    <a:pt x="265086" y="104482"/>
                  </a:lnTo>
                  <a:lnTo>
                    <a:pt x="294385" y="63525"/>
                  </a:lnTo>
                  <a:lnTo>
                    <a:pt x="265950" y="34569"/>
                  </a:lnTo>
                  <a:lnTo>
                    <a:pt x="224497" y="63119"/>
                  </a:lnTo>
                  <a:lnTo>
                    <a:pt x="193611" y="49987"/>
                  </a:lnTo>
                  <a:lnTo>
                    <a:pt x="185368" y="343"/>
                  </a:lnTo>
                  <a:lnTo>
                    <a:pt x="144767" y="0"/>
                  </a:lnTo>
                  <a:lnTo>
                    <a:pt x="135661" y="49479"/>
                  </a:lnTo>
                  <a:lnTo>
                    <a:pt x="104507" y="62014"/>
                  </a:lnTo>
                  <a:lnTo>
                    <a:pt x="63563" y="32753"/>
                  </a:lnTo>
                  <a:lnTo>
                    <a:pt x="34619" y="61163"/>
                  </a:lnTo>
                  <a:lnTo>
                    <a:pt x="63169" y="102641"/>
                  </a:lnTo>
                  <a:lnTo>
                    <a:pt x="50063" y="133540"/>
                  </a:lnTo>
                  <a:lnTo>
                    <a:pt x="355" y="141795"/>
                  </a:lnTo>
                  <a:lnTo>
                    <a:pt x="0" y="182359"/>
                  </a:lnTo>
                  <a:lnTo>
                    <a:pt x="49529" y="191465"/>
                  </a:lnTo>
                  <a:lnTo>
                    <a:pt x="62064" y="222593"/>
                  </a:lnTo>
                  <a:lnTo>
                    <a:pt x="32791" y="263537"/>
                  </a:lnTo>
                  <a:lnTo>
                    <a:pt x="61201" y="292481"/>
                  </a:lnTo>
                  <a:lnTo>
                    <a:pt x="102679" y="263956"/>
                  </a:lnTo>
                  <a:lnTo>
                    <a:pt x="133565" y="277037"/>
                  </a:lnTo>
                  <a:lnTo>
                    <a:pt x="141770" y="326758"/>
                  </a:lnTo>
                </a:path>
              </a:pathLst>
            </a:custGeom>
            <a:solidFill>
              <a:srgbClr val="F0AB0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Calibri"/>
                <a:cs typeface="Calibri"/>
              </a:endParaRPr>
            </a:p>
          </p:txBody>
        </p:sp>
        <p:sp>
          <p:nvSpPr>
            <p:cNvPr id="372" name="Freeform 3"/>
            <p:cNvSpPr/>
            <p:nvPr/>
          </p:nvSpPr>
          <p:spPr>
            <a:xfrm>
              <a:off x="3483134" y="3705377"/>
              <a:ext cx="72732" cy="73046"/>
            </a:xfrm>
            <a:custGeom>
              <a:avLst/>
              <a:gdLst>
                <a:gd name="connsiteX0" fmla="*/ 47866 w 95745"/>
                <a:gd name="connsiteY0" fmla="*/ 95745 h 95744"/>
                <a:gd name="connsiteX1" fmla="*/ 0 w 95745"/>
                <a:gd name="connsiteY1" fmla="*/ 47853 h 95744"/>
                <a:gd name="connsiteX2" fmla="*/ 47866 w 95745"/>
                <a:gd name="connsiteY2" fmla="*/ 0 h 95744"/>
                <a:gd name="connsiteX3" fmla="*/ 95745 w 95745"/>
                <a:gd name="connsiteY3" fmla="*/ 47853 h 95744"/>
                <a:gd name="connsiteX4" fmla="*/ 47866 w 95745"/>
                <a:gd name="connsiteY4" fmla="*/ 95745 h 9574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5745" h="95744">
                  <a:moveTo>
                    <a:pt x="47866" y="95745"/>
                  </a:moveTo>
                  <a:cubicBezTo>
                    <a:pt x="21425" y="95745"/>
                    <a:pt x="0" y="74307"/>
                    <a:pt x="0" y="47853"/>
                  </a:cubicBezTo>
                  <a:cubicBezTo>
                    <a:pt x="0" y="21412"/>
                    <a:pt x="21425" y="0"/>
                    <a:pt x="47866" y="0"/>
                  </a:cubicBezTo>
                  <a:cubicBezTo>
                    <a:pt x="74307" y="0"/>
                    <a:pt x="95745" y="21412"/>
                    <a:pt x="95745" y="47853"/>
                  </a:cubicBezTo>
                  <a:cubicBezTo>
                    <a:pt x="95745" y="74307"/>
                    <a:pt x="74307" y="95745"/>
                    <a:pt x="47866" y="95745"/>
                  </a:cubicBezTo>
                </a:path>
              </a:pathLst>
            </a:custGeom>
            <a:solidFill>
              <a:schemeClr val="bg2">
                <a:lumMod val="2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Calibri"/>
                <a:cs typeface="Calibri"/>
              </a:endParaRPr>
            </a:p>
          </p:txBody>
        </p:sp>
      </p:grpSp>
    </p:spTree>
    <p:extLst>
      <p:ext uri="{BB962C8B-B14F-4D97-AF65-F5344CB8AC3E}">
        <p14:creationId xmlns:p14="http://schemas.microsoft.com/office/powerpoint/2010/main" val="31092083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bwMode="gray">
          <a:xfrm>
            <a:off x="0" y="0"/>
            <a:ext cx="9223513" cy="5247861"/>
          </a:xfrm>
          <a:prstGeom prst="rect">
            <a:avLst/>
          </a:prstGeom>
          <a:solidFill>
            <a:schemeClr val="tx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ko-KR" altLang="en-US" sz="20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pic>
        <p:nvPicPr>
          <p:cNvPr id="1026" name="Picture 2" descr="C:\Users\Sangwoo\Desktop\캡처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109654"/>
            <a:ext cx="8656638" cy="4793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67054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3sLkgnP5TkG3eVjphxSob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mUQSp0qpoUGRaU.Z3Gd7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3sLkgnP5TkG3eVjphxSobw"/>
</p:tagLst>
</file>

<file path=ppt/theme/theme1.xml><?xml version="1.0" encoding="utf-8"?>
<a:theme xmlns:a="http://schemas.openxmlformats.org/drawingml/2006/main" name="SAP_2014_16x9_v1.0">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PoV">
      <a:majorFont>
        <a:latin typeface="Arial"/>
        <a:ea typeface="メイリオ"/>
        <a:cs typeface=""/>
      </a:majorFont>
      <a:minorFont>
        <a:latin typeface="Arial"/>
        <a:ea typeface="メイリオ"/>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6350" algn="ctr">
          <a:no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20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ts val="6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theme>
</file>

<file path=ppt/theme/theme2.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AP_Colors2011">
    <a:dk1>
      <a:srgbClr val="000000"/>
    </a:dk1>
    <a:lt1>
      <a:srgbClr val="FFFFFF"/>
    </a:lt1>
    <a:dk2>
      <a:srgbClr val="008FCC"/>
    </a:dk2>
    <a:lt2>
      <a:srgbClr val="CCCCCC"/>
    </a:lt2>
    <a:accent1>
      <a:srgbClr val="F0AB00"/>
    </a:accent1>
    <a:accent2>
      <a:srgbClr val="666666"/>
    </a:accent2>
    <a:accent3>
      <a:srgbClr val="226CA9"/>
    </a:accent3>
    <a:accent4>
      <a:srgbClr val="8AB54E"/>
    </a:accent4>
    <a:accent5>
      <a:srgbClr val="D4652D"/>
    </a:accent5>
    <a:accent6>
      <a:srgbClr val="6B2982"/>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11426</TotalTime>
  <Words>2225</Words>
  <Application>Microsoft Office PowerPoint</Application>
  <PresentationFormat>화면 슬라이드 쇼(16:9)</PresentationFormat>
  <Paragraphs>610</Paragraphs>
  <Slides>44</Slides>
  <Notes>12</Notes>
  <HiddenSlides>0</HiddenSlides>
  <MMClips>0</MMClips>
  <ScaleCrop>false</ScaleCrop>
  <HeadingPairs>
    <vt:vector size="6" baseType="variant">
      <vt:variant>
        <vt:lpstr>사용한 글꼴</vt:lpstr>
      </vt:variant>
      <vt:variant>
        <vt:i4>13</vt:i4>
      </vt:variant>
      <vt:variant>
        <vt:lpstr>테마</vt:lpstr>
      </vt:variant>
      <vt:variant>
        <vt:i4>1</vt:i4>
      </vt:variant>
      <vt:variant>
        <vt:lpstr>슬라이드 제목</vt:lpstr>
      </vt:variant>
      <vt:variant>
        <vt:i4>44</vt:i4>
      </vt:variant>
    </vt:vector>
  </HeadingPairs>
  <TitlesOfParts>
    <vt:vector size="58" baseType="lpstr">
      <vt:lpstr>굴림</vt:lpstr>
      <vt:lpstr>Arial</vt:lpstr>
      <vt:lpstr>wingdings</vt:lpstr>
      <vt:lpstr>맑은 고딕</vt:lpstr>
      <vt:lpstr>가는각진제목체</vt:lpstr>
      <vt:lpstr>BentonSans Bold</vt:lpstr>
      <vt:lpstr>Arial Unicode MS</vt:lpstr>
      <vt:lpstr>Calibri</vt:lpstr>
      <vt:lpstr>メイリオ</vt:lpstr>
      <vt:lpstr>Courier New</vt:lpstr>
      <vt:lpstr>Symbol</vt:lpstr>
      <vt:lpstr>Apple SD 산돌고딕 Neo 옅은체</vt:lpstr>
      <vt:lpstr>나눔고딕</vt:lpstr>
      <vt:lpstr>SAP_2014_16x9_v1.0</vt:lpstr>
      <vt:lpstr>PowerPoint 프레젠테이션</vt:lpstr>
      <vt:lpstr>PowerPoint 프레젠테이션</vt:lpstr>
      <vt:lpstr>Industry 4.0 New IT Trend</vt:lpstr>
      <vt:lpstr>Agenda</vt:lpstr>
      <vt:lpstr>More than 235,500 of the world’s best-run businesses run Simple </vt:lpstr>
      <vt:lpstr>Top 100 Most Valuable Global Brands 2014 </vt:lpstr>
      <vt:lpstr>PowerPoint 프레젠테이션</vt:lpstr>
      <vt:lpstr>We combine our technology innovations and business expertise  into a complete solution that best meets customers’ needs</vt:lpstr>
      <vt:lpstr>PowerPoint 프레젠테이션</vt:lpstr>
      <vt:lpstr>Phillip Kotler’s “Market 3.0”</vt:lpstr>
      <vt:lpstr>Industry 4.0 for Market 3.0 </vt:lpstr>
      <vt:lpstr>Industry 1.0 이전 – “2%의 귀족을 위한 가내수공업”</vt:lpstr>
      <vt:lpstr>Industry 1.0 – “산업혁명의 촉발 “Trigger of Industry Revolutions”</vt:lpstr>
      <vt:lpstr>Industry 2.0 – “헨리 포드의 컨베이어 &amp; 대량생산”</vt:lpstr>
      <vt:lpstr>Industry 2.0 for Market 1.0</vt:lpstr>
      <vt:lpstr>점점 더 복잡해지는 세상</vt:lpstr>
      <vt:lpstr>Industry 3.0 – “컴퓨터/인터넷, Lean Manufacturing”</vt:lpstr>
      <vt:lpstr>Industry 3.0 for Market 2.0</vt:lpstr>
      <vt:lpstr>속도의 리더십 – “글로벌 SCM과 ERP”</vt:lpstr>
      <vt:lpstr>PowerPoint 프레젠테이션</vt:lpstr>
      <vt:lpstr>PowerPoint 프레젠테이션</vt:lpstr>
      <vt:lpstr>PowerPoint 프레젠테이션</vt:lpstr>
      <vt:lpstr>0.01초의 승부</vt:lpstr>
      <vt:lpstr>Time to Value</vt:lpstr>
      <vt:lpstr>Time to Value</vt:lpstr>
      <vt:lpstr>Time to Value</vt:lpstr>
      <vt:lpstr>Time to Value</vt:lpstr>
      <vt:lpstr>Time to Value</vt:lpstr>
      <vt:lpstr>Industry 4.0 – “M2M, Cyber-Physical System &amp; Smart Connectivity”</vt:lpstr>
      <vt:lpstr>독일의 Industry 4.0을 통한 미래성장 계획</vt:lpstr>
      <vt:lpstr>사물인터넷과 서비스 인터넷을 기반으로 한 스마트 팩토리의 구성</vt:lpstr>
      <vt:lpstr>Industry 4.0, 모노즈쿠리 그리고 창조경제의 비교</vt:lpstr>
      <vt:lpstr>But analytics is still  too slow</vt:lpstr>
      <vt:lpstr>PowerPoint 프레젠테이션</vt:lpstr>
      <vt:lpstr>Meet SAP HANA  In-Memory Appliance</vt:lpstr>
      <vt:lpstr>Operations and Analytics  Run Together - Wave III</vt:lpstr>
      <vt:lpstr>Industry 4.0 시대의 비즈니스 모델</vt:lpstr>
      <vt:lpstr>Apple’s 1:1 Mass Customization</vt:lpstr>
      <vt:lpstr>PowerPoint 프레젠테이션</vt:lpstr>
      <vt:lpstr>PowerPoint 프레젠테이션</vt:lpstr>
      <vt:lpstr>PowerPoint 프레젠테이션</vt:lpstr>
      <vt:lpstr>PowerPoint 프레젠테이션</vt:lpstr>
      <vt:lpstr>Run simple</vt:lpstr>
      <vt:lpstr>Thank You</vt:lpstr>
    </vt:vector>
  </TitlesOfParts>
  <Company>SAP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Short Presentation Title</dc:title>
  <dc:creator>SAP AG</dc:creator>
  <cp:lastModifiedBy>Sangwoo</cp:lastModifiedBy>
  <cp:revision>491</cp:revision>
  <dcterms:created xsi:type="dcterms:W3CDTF">2014-04-07T10:12:29Z</dcterms:created>
  <dcterms:modified xsi:type="dcterms:W3CDTF">2015-10-16T14:38:34Z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609567051</vt:i4>
  </property>
  <property fmtid="{D5CDD505-2E9C-101B-9397-08002B2CF9AE}" pid="3" name="_NewReviewCycle">
    <vt:lpwstr/>
  </property>
  <property fmtid="{D5CDD505-2E9C-101B-9397-08002B2CF9AE}" pid="4" name="_EmailSubject">
    <vt:lpwstr>RE: [Feedback Needed for Won-Joon by 4:00PM] FW: APJ QBR - Concern Areas for Support</vt:lpwstr>
  </property>
  <property fmtid="{D5CDD505-2E9C-101B-9397-08002B2CF9AE}" pid="5" name="_AuthorEmail">
    <vt:lpwstr>mary.shinn@sap.com</vt:lpwstr>
  </property>
  <property fmtid="{D5CDD505-2E9C-101B-9397-08002B2CF9AE}" pid="6" name="_AuthorEmailDisplayName">
    <vt:lpwstr>Shinn, Mary</vt:lpwstr>
  </property>
  <property fmtid="{D5CDD505-2E9C-101B-9397-08002B2CF9AE}" pid="7" name="_PreviousAdHocReviewCycleID">
    <vt:i4>1808466963</vt:i4>
  </property>
</Properties>
</file>