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92" r:id="rId4"/>
    <p:sldId id="293" r:id="rId5"/>
    <p:sldId id="294" r:id="rId6"/>
    <p:sldId id="295" r:id="rId7"/>
    <p:sldId id="296" r:id="rId8"/>
    <p:sldId id="300" r:id="rId9"/>
    <p:sldId id="301" r:id="rId10"/>
    <p:sldId id="302" r:id="rId11"/>
    <p:sldId id="297" r:id="rId12"/>
    <p:sldId id="298" r:id="rId13"/>
    <p:sldId id="299" r:id="rId14"/>
    <p:sldId id="259" r:id="rId15"/>
    <p:sldId id="267" r:id="rId16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CC"/>
    <a:srgbClr val="FF9999"/>
    <a:srgbClr val="FFCC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7" autoAdjust="0"/>
    <p:restoredTop sz="94660"/>
  </p:normalViewPr>
  <p:slideViewPr>
    <p:cSldViewPr>
      <p:cViewPr varScale="1">
        <p:scale>
          <a:sx n="54" d="100"/>
          <a:sy n="54" d="100"/>
        </p:scale>
        <p:origin x="734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9FE4-1787-44D5-82FA-18C0E7B536D7}" type="datetimeFigureOut">
              <a:rPr lang="ko-KR" altLang="en-US" smtClean="0"/>
              <a:t>2020-10-28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9EFB-1F1C-49C3-8AB2-5F62C18984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1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용불용설 </a:t>
            </a:r>
            <a:r>
              <a:rPr lang="en-US" altLang="ko-KR" dirty="0"/>
              <a:t>: </a:t>
            </a:r>
            <a:r>
              <a:rPr lang="ko-KR" altLang="en-US" dirty="0"/>
              <a:t>자주 사용하는 기관은 발달하고 그렇지 않은 기관은 퇴화하여 생물이 진화함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10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새로운 이론의 탄생은 해당 </a:t>
            </a:r>
            <a:r>
              <a:rPr lang="ko-KR" altLang="en-US" dirty="0" err="1"/>
              <a:t>학문뿐</a:t>
            </a:r>
            <a:r>
              <a:rPr lang="ko-KR" altLang="en-US" dirty="0"/>
              <a:t> 아니라 다른 학문과 사회 전반에도 긴밀하게 연관되어 발전과 변화를 일으킴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4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얼룩말의 줄무늬 </a:t>
            </a:r>
            <a:r>
              <a:rPr lang="en-US" altLang="ko-KR" dirty="0"/>
              <a:t>: </a:t>
            </a:r>
            <a:r>
              <a:rPr lang="ko-KR" altLang="en-US" dirty="0"/>
              <a:t>흡혈 곤충이나 포식자의 시감각에 착시 효과 일으킴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60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대립유전자 </a:t>
            </a:r>
            <a:r>
              <a:rPr lang="en-US" altLang="ko-KR" dirty="0"/>
              <a:t>: </a:t>
            </a:r>
            <a:r>
              <a:rPr lang="ko-KR" altLang="en-US" dirty="0"/>
              <a:t>쌍이 될 수 있는 대립형질의 유전자</a:t>
            </a:r>
            <a:r>
              <a:rPr lang="en-US" altLang="ko-KR" dirty="0"/>
              <a:t>. (</a:t>
            </a:r>
            <a:r>
              <a:rPr lang="ko-KR" altLang="en-US" dirty="0"/>
              <a:t>대립 형질 </a:t>
            </a:r>
            <a:r>
              <a:rPr lang="en-US" altLang="ko-KR" dirty="0"/>
              <a:t>: </a:t>
            </a:r>
            <a:r>
              <a:rPr lang="ko-KR" altLang="en-US" dirty="0"/>
              <a:t>생물 내에 한 쌍 존재하는 염색체 상에서 동일한 위치에 자리잡고 있는 대립 유전자에 의해 나타나는 생물의 특성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44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돌연변이 </a:t>
            </a:r>
            <a:r>
              <a:rPr lang="en-US" altLang="ko-KR" dirty="0"/>
              <a:t>: </a:t>
            </a:r>
            <a:r>
              <a:rPr lang="ko-KR" altLang="en-US" dirty="0"/>
              <a:t>생물체에서 어버이의 계통에 없던 새로운 형질이 나타나 유전하는 현상</a:t>
            </a:r>
            <a:r>
              <a:rPr lang="en-US" altLang="ko-KR" dirty="0"/>
              <a:t>(DNA</a:t>
            </a:r>
            <a:r>
              <a:rPr lang="ko-KR" altLang="en-US" dirty="0"/>
              <a:t>서열의 돌연변이</a:t>
            </a:r>
            <a:r>
              <a:rPr lang="en-US" altLang="ko-KR" dirty="0"/>
              <a:t>, </a:t>
            </a:r>
            <a:r>
              <a:rPr lang="ko-KR" altLang="en-US" dirty="0"/>
              <a:t>염색체 돌연변이</a:t>
            </a:r>
            <a:r>
              <a:rPr lang="en-US" altLang="ko-KR" dirty="0"/>
              <a:t>, </a:t>
            </a:r>
            <a:r>
              <a:rPr lang="ko-KR" altLang="en-US" dirty="0" err="1"/>
              <a:t>비분리</a:t>
            </a:r>
            <a:r>
              <a:rPr lang="ko-KR" altLang="en-US" dirty="0"/>
              <a:t> 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85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37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얼룩말의 줄무늬 </a:t>
            </a:r>
            <a:r>
              <a:rPr lang="en-US" altLang="ko-KR" dirty="0"/>
              <a:t>: </a:t>
            </a:r>
            <a:r>
              <a:rPr lang="ko-KR" altLang="en-US" dirty="0"/>
              <a:t>흡혈 곤충이나 포식자의 시감각에 착시 효과 일으킴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51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469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55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99EFB-1F1C-49C3-8AB2-5F62C189843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1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c.chunjae.co.kr/Dic/dicDetail.do?idx=10637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david6703/221351517799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https://terms.naver.com/entry.nhn?docId=957963&amp;cid=47309&amp;categoryId=47309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hyperlink" Target="http://scienceon.hani.co.kr/1431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basic_science/221763935215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blog.naver.com/juan3377/2221163094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uan3377/22211630947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qkralswjd01/220630359915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juan3377/22211630947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481118" y="4864168"/>
            <a:ext cx="4572127" cy="5947462"/>
            <a:chOff x="13481118" y="4864168"/>
            <a:chExt cx="4572127" cy="59474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81118" y="4864168"/>
              <a:ext cx="4572127" cy="594746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08271" y="1901820"/>
            <a:ext cx="11734800" cy="147832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Ⅲ. </a:t>
            </a:r>
            <a:r>
              <a:rPr lang="ko-KR" altLang="en-US" sz="7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변화와 다양성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005546" y="8470693"/>
            <a:ext cx="1409157" cy="858337"/>
            <a:chOff x="1005546" y="8470693"/>
            <a:chExt cx="1409157" cy="85833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546" y="8470693"/>
              <a:ext cx="1409157" cy="85833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87199" y="7837899"/>
            <a:ext cx="5319848" cy="864681"/>
            <a:chOff x="6487199" y="7837899"/>
            <a:chExt cx="5319848" cy="8646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0000">
              <a:off x="6487199" y="7837899"/>
              <a:ext cx="5319848" cy="86468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81600" y="7429805"/>
            <a:ext cx="7588142" cy="10391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300" kern="0" spc="-200" dirty="0" err="1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교과서</a:t>
            </a:r>
            <a:r>
              <a:rPr lang="en-US" sz="6300" kern="0" spc="-200" dirty="0">
                <a:solidFill>
                  <a:srgbClr val="503A2C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G마켓 산스 Medium" pitchFamily="34" charset="0"/>
              </a:rPr>
              <a:t> 212~217</a:t>
            </a:r>
            <a:endParaRPr 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EAE496D0-5445-4419-A31E-670A78F611EB}"/>
              </a:ext>
            </a:extLst>
          </p:cNvPr>
          <p:cNvSpPr txBox="1"/>
          <p:nvPr/>
        </p:nvSpPr>
        <p:spPr>
          <a:xfrm>
            <a:off x="4451422" y="3575888"/>
            <a:ext cx="9056200" cy="9919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생물 다양성과 유지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DE83D30-38E3-45FA-8885-11D077DB6B7A}"/>
              </a:ext>
            </a:extLst>
          </p:cNvPr>
          <p:cNvSpPr txBox="1"/>
          <p:nvPr/>
        </p:nvSpPr>
        <p:spPr>
          <a:xfrm>
            <a:off x="995607" y="4959331"/>
            <a:ext cx="15196868" cy="122826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02.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자연 선택과 생물의 진화</a:t>
            </a:r>
            <a:endParaRPr lang="en-US" sz="6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95487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3121" y="895356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2339" y="9391644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https://koc.chunjae.co.kr/Dic/dicDetail.do?idx=10637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52C5CF33-7F17-4D59-8893-DFF49BF75457}"/>
              </a:ext>
            </a:extLst>
          </p:cNvPr>
          <p:cNvSpPr txBox="1"/>
          <p:nvPr/>
        </p:nvSpPr>
        <p:spPr>
          <a:xfrm>
            <a:off x="1108364" y="2583348"/>
            <a:ext cx="16002000" cy="13477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말라리아가 자주 발생하는 아프리카 일부 지역에서는 낫 모양 적혈구를 가진 사람의 비율이 다른 지역보다 높게 나타남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DA03321A-787F-411A-9FB6-770762F751DC}"/>
              </a:ext>
            </a:extLst>
          </p:cNvPr>
          <p:cNvSpPr txBox="1"/>
          <p:nvPr/>
        </p:nvSpPr>
        <p:spPr>
          <a:xfrm>
            <a:off x="13176334" y="4511105"/>
            <a:ext cx="4663126" cy="392083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변이라도 환경에 따라 불리하거나 유리하게 작용하여 자연 선택의 결과가 달라짐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0EEA18C-5A7E-454C-8D3F-A8F90E3CC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833" y="3889136"/>
            <a:ext cx="8843501" cy="512805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307D7A5-29C8-4A7F-BB5B-8E52236C3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40" y="3905762"/>
            <a:ext cx="3572003" cy="256576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7C85E9D-7F0E-45BD-BF4C-65447074EF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339" y="6502946"/>
            <a:ext cx="3572003" cy="2517713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6F8DC36B-BC0B-44C8-A74F-481F59B318B2}"/>
              </a:ext>
            </a:extLst>
          </p:cNvPr>
          <p:cNvSpPr txBox="1"/>
          <p:nvPr/>
        </p:nvSpPr>
        <p:spPr>
          <a:xfrm>
            <a:off x="733121" y="1807836"/>
            <a:ext cx="8037866" cy="839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낫 모양 적혈구의 자연 선택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-95487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3121" y="895356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2339" y="9391644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https://blog.naver.com/david6703/221351517799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52C5CF33-7F17-4D59-8893-DFF49BF75457}"/>
              </a:ext>
            </a:extLst>
          </p:cNvPr>
          <p:cNvSpPr txBox="1"/>
          <p:nvPr/>
        </p:nvSpPr>
        <p:spPr>
          <a:xfrm>
            <a:off x="1108364" y="2583348"/>
            <a:ext cx="16002000" cy="13477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Tx/>
              <a:buChar char="-"/>
            </a:pP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지속적으로 항생제가 사용되는 환경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→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내성 세균의 비율 점점 높아짐 → 항생제에 내성이 있는 세균 집단 형성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DA03321A-787F-411A-9FB6-770762F751DC}"/>
              </a:ext>
            </a:extLst>
          </p:cNvPr>
          <p:cNvSpPr txBox="1"/>
          <p:nvPr/>
        </p:nvSpPr>
        <p:spPr>
          <a:xfrm>
            <a:off x="7528214" y="3802450"/>
            <a:ext cx="9971247" cy="13477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변이라도 환경에 따라 불리하거나 유리하게 작용하여 자연 선택의 결과가 달라짐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2065CF7-A05A-4B51-AF27-BA824ABE7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5080945"/>
            <a:ext cx="15240000" cy="3917014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37408C8F-E7BA-40D5-BAA1-869D1C780427}"/>
              </a:ext>
            </a:extLst>
          </p:cNvPr>
          <p:cNvSpPr txBox="1"/>
          <p:nvPr/>
        </p:nvSpPr>
        <p:spPr>
          <a:xfrm>
            <a:off x="848898" y="1813443"/>
            <a:ext cx="8037866" cy="83916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내성 생명체의 자연 선택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961229"/>
            <a:ext cx="14201153" cy="895934"/>
            <a:chOff x="734048" y="961229"/>
            <a:chExt cx="5305853" cy="895934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305853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751172" y="961229"/>
              <a:ext cx="5133136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 </a:t>
              </a:r>
              <a:r>
                <a:rPr lang="en-US" altLang="ko-KR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: </a:t>
              </a:r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진화론이 과학과 사회에 준 영향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p214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D75FC760-ECB6-4D63-94AF-BB88762767F3}"/>
              </a:ext>
            </a:extLst>
          </p:cNvPr>
          <p:cNvSpPr/>
          <p:nvPr/>
        </p:nvSpPr>
        <p:spPr>
          <a:xfrm>
            <a:off x="779880" y="2705072"/>
            <a:ext cx="12069967" cy="359768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다윈이 진화론을 발표할 당시에 사람들은 생물에는 </a:t>
            </a:r>
            <a:r>
              <a:rPr lang="ko-KR" altLang="en-US" sz="35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하등한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생물과 고등한 생물이 있고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인간이 가장 고등한 존재라고 생각하였다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그러나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다윈의 진화론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널리 알려진 후에는 진화는 생물이 환경 변화에 적응한 결과이고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특정한 방향으로 일어나지 않는다고 생각하게 되었다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이후 진화의 관점으로 종 사이의 가깝고 먼 관계를 따져 생물을 분류하게 되었다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AF107A26-2361-4885-9716-D69E7E521E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6" t="12464"/>
          <a:stretch/>
        </p:blipFill>
        <p:spPr>
          <a:xfrm>
            <a:off x="13030200" y="2705072"/>
            <a:ext cx="4537607" cy="3597688"/>
          </a:xfrm>
          <a:prstGeom prst="rect">
            <a:avLst/>
          </a:prstGeom>
        </p:spPr>
      </p:pic>
      <p:sp>
        <p:nvSpPr>
          <p:cNvPr id="30" name="모서리가 둥근 직사각형 5">
            <a:extLst>
              <a:ext uri="{FF2B5EF4-FFF2-40B4-BE49-F238E27FC236}">
                <a16:creationId xmlns:a16="http://schemas.microsoft.com/office/drawing/2014/main" id="{A537615A-363F-401D-98DC-D852DCC15C52}"/>
              </a:ext>
            </a:extLst>
          </p:cNvPr>
          <p:cNvSpPr/>
          <p:nvPr/>
        </p:nvSpPr>
        <p:spPr>
          <a:xfrm>
            <a:off x="779881" y="7353299"/>
            <a:ext cx="16441319" cy="1676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오늘날의 다양한 생물은 오랜 세월에 걸쳐 각기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환경에 적응</a:t>
            </a:r>
            <a:r>
              <a:rPr lang="ko-KR" altLang="en-US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하여 </a:t>
            </a:r>
            <a:r>
              <a:rPr lang="ko-KR" altLang="en-US" sz="4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진화된 결과물</a:t>
            </a:r>
            <a:r>
              <a:rPr lang="ko-KR" altLang="en-US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이라는 생각을 갖게 됨</a:t>
            </a:r>
            <a:r>
              <a:rPr lang="en-US" altLang="ko-KR" sz="4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0F875A3D-DCBD-4B63-A493-C396E06444D8}"/>
              </a:ext>
            </a:extLst>
          </p:cNvPr>
          <p:cNvSpPr/>
          <p:nvPr/>
        </p:nvSpPr>
        <p:spPr>
          <a:xfrm>
            <a:off x="7584015" y="6374891"/>
            <a:ext cx="41910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3C734A-828B-4F73-B3A8-6E8FF62B7A8D}"/>
              </a:ext>
            </a:extLst>
          </p:cNvPr>
          <p:cNvSpPr/>
          <p:nvPr/>
        </p:nvSpPr>
        <p:spPr>
          <a:xfrm>
            <a:off x="779881" y="1911592"/>
            <a:ext cx="3886200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과학에 준 영향</a:t>
            </a:r>
          </a:p>
        </p:txBody>
      </p:sp>
    </p:spTree>
    <p:extLst>
      <p:ext uri="{BB962C8B-B14F-4D97-AF65-F5344CB8AC3E}">
        <p14:creationId xmlns:p14="http://schemas.microsoft.com/office/powerpoint/2010/main" val="33571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961229"/>
            <a:ext cx="14201153" cy="895934"/>
            <a:chOff x="734048" y="961229"/>
            <a:chExt cx="5305853" cy="895934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305853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751172" y="961229"/>
              <a:ext cx="5133136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탐구 </a:t>
              </a:r>
              <a:r>
                <a:rPr lang="en-US" altLang="ko-KR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: </a:t>
              </a:r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진화론이 과학과 사회에 준 영향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D75FC760-ECB6-4D63-94AF-BB88762767F3}"/>
              </a:ext>
            </a:extLst>
          </p:cNvPr>
          <p:cNvSpPr/>
          <p:nvPr/>
        </p:nvSpPr>
        <p:spPr>
          <a:xfrm>
            <a:off x="779881" y="2787675"/>
            <a:ext cx="12069967" cy="24384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다윈이 진화론을 발표한 후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사회진화론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나타남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자연 선택설에서 환경 적응에 유리한 변이를 갖지 못한 개체는 진화 과정에서 도태되는 것처럼 인종차별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식민 통치와 같은 인간의 불평등이 자연스러운 것이라고 주장함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B3C734A-828B-4F73-B3A8-6E8FF62B7A8D}"/>
              </a:ext>
            </a:extLst>
          </p:cNvPr>
          <p:cNvSpPr/>
          <p:nvPr/>
        </p:nvSpPr>
        <p:spPr>
          <a:xfrm>
            <a:off x="779881" y="1911592"/>
            <a:ext cx="3886200" cy="793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사회에 준 영향</a:t>
            </a:r>
          </a:p>
        </p:txBody>
      </p:sp>
      <p:sp>
        <p:nvSpPr>
          <p:cNvPr id="16" name="모서리가 둥근 직사각형 5">
            <a:extLst>
              <a:ext uri="{FF2B5EF4-FFF2-40B4-BE49-F238E27FC236}">
                <a16:creationId xmlns:a16="http://schemas.microsoft.com/office/drawing/2014/main" id="{3CD42EDF-F6AE-417E-A57F-8DE08C708E69}"/>
              </a:ext>
            </a:extLst>
          </p:cNvPr>
          <p:cNvSpPr/>
          <p:nvPr/>
        </p:nvSpPr>
        <p:spPr>
          <a:xfrm>
            <a:off x="786806" y="5331954"/>
            <a:ext cx="12069967" cy="17299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영국의 산업 자본주의에 과학적 근거를 제시하는 것으로 해석되어 </a:t>
            </a:r>
            <a:r>
              <a:rPr lang="ko-KR" altLang="en-US" sz="35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개인과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개인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기업과 기업 간의 자유 경쟁을 통한 발달이라는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시장 경제주의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나타남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모서리가 둥근 직사각형 5">
            <a:extLst>
              <a:ext uri="{FF2B5EF4-FFF2-40B4-BE49-F238E27FC236}">
                <a16:creationId xmlns:a16="http://schemas.microsoft.com/office/drawing/2014/main" id="{D5C64AE0-7918-4624-88D0-788369F96E1A}"/>
              </a:ext>
            </a:extLst>
          </p:cNvPr>
          <p:cNvSpPr/>
          <p:nvPr/>
        </p:nvSpPr>
        <p:spPr>
          <a:xfrm>
            <a:off x="786806" y="7200900"/>
            <a:ext cx="12069967" cy="186877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신에 의해 창조된 생물 종은 변하지 않는다고 확신하던 사람들에게 신의 존재를 부정하는 계기가 되었으며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사고의 중심을 신에서 인간으로 이동시키게 됨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28212D1-BC8B-49AC-80E5-F3EC1BBC7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846" y="2527030"/>
            <a:ext cx="4442106" cy="45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2999" y="1732590"/>
            <a:ext cx="8458201" cy="229715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sz="8000" b="1" kern="0" spc="-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여기어때 잘난체 OTF" pitchFamily="34" charset="0"/>
              </a:rPr>
              <a:t>핵 심 정 리 하 기</a:t>
            </a:r>
            <a:endParaRPr lang="en-US" sz="80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11714258" y="4828593"/>
            <a:ext cx="3608370" cy="3608370"/>
            <a:chOff x="3270073" y="4862714"/>
            <a:chExt cx="3608370" cy="3608370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311" y="3196780"/>
              <a:ext cx="7216739" cy="7216739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073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133908" y="4847071"/>
            <a:ext cx="3608370" cy="3608370"/>
            <a:chOff x="7338672" y="4862714"/>
            <a:chExt cx="3608370" cy="360837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910" y="3196780"/>
              <a:ext cx="7216739" cy="721673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8672" y="4862714"/>
              <a:ext cx="3608370" cy="360837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1A3E1E-04CB-465D-9D66-D5E30BE5D7F6}"/>
              </a:ext>
            </a:extLst>
          </p:cNvPr>
          <p:cNvGrpSpPr/>
          <p:nvPr/>
        </p:nvGrpSpPr>
        <p:grpSpPr>
          <a:xfrm>
            <a:off x="627612" y="3195951"/>
            <a:ext cx="7216739" cy="7216739"/>
            <a:chOff x="627612" y="3195951"/>
            <a:chExt cx="7216739" cy="721673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612" y="3195951"/>
              <a:ext cx="7216739" cy="7216739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0896" y="4925964"/>
              <a:ext cx="3608370" cy="360837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6844" y="6712946"/>
            <a:ext cx="3135445" cy="398368"/>
            <a:chOff x="7558451" y="6650215"/>
            <a:chExt cx="3135445" cy="398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58451" y="6650215"/>
              <a:ext cx="3135445" cy="39836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2581785" y="6716051"/>
            <a:ext cx="3135445" cy="398368"/>
            <a:chOff x="11643734" y="6628873"/>
            <a:chExt cx="3135445" cy="398368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43734" y="6628873"/>
              <a:ext cx="3135445" cy="398368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6FE1C3E-E992-421E-82F6-869E80CB6BD6}"/>
              </a:ext>
            </a:extLst>
          </p:cNvPr>
          <p:cNvGrpSpPr/>
          <p:nvPr/>
        </p:nvGrpSpPr>
        <p:grpSpPr>
          <a:xfrm>
            <a:off x="1847868" y="4475580"/>
            <a:ext cx="4598078" cy="2663608"/>
            <a:chOff x="1847868" y="4475580"/>
            <a:chExt cx="4598078" cy="266360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3661951" y="4475580"/>
              <a:ext cx="1004284" cy="1004284"/>
              <a:chOff x="12709314" y="4423822"/>
              <a:chExt cx="1004284" cy="1004284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09314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3606368" y="4556046"/>
              <a:ext cx="1081078" cy="83444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01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1847868" y="6286705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지질 시대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BD62AF3-E985-48EB-A2FC-AB9B8F36ADB8}"/>
              </a:ext>
            </a:extLst>
          </p:cNvPr>
          <p:cNvGrpSpPr/>
          <p:nvPr/>
        </p:nvGrpSpPr>
        <p:grpSpPr>
          <a:xfrm>
            <a:off x="6612034" y="4446687"/>
            <a:ext cx="4598078" cy="2692500"/>
            <a:chOff x="6612034" y="4446687"/>
            <a:chExt cx="4598078" cy="2692500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8446527" y="4446687"/>
              <a:ext cx="1004284" cy="1004284"/>
              <a:chOff x="8640715" y="4423822"/>
              <a:chExt cx="1004284" cy="100428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8640715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2" name="Object 32"/>
            <p:cNvSpPr txBox="1"/>
            <p:nvPr/>
          </p:nvSpPr>
          <p:spPr>
            <a:xfrm>
              <a:off x="8417483" y="4479190"/>
              <a:ext cx="1081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02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38" name="Object 45">
              <a:extLst>
                <a:ext uri="{FF2B5EF4-FFF2-40B4-BE49-F238E27FC236}">
                  <a16:creationId xmlns:a16="http://schemas.microsoft.com/office/drawing/2014/main" id="{866810AB-6E09-48DF-BC71-8820C89A3ECB}"/>
                </a:ext>
              </a:extLst>
            </p:cNvPr>
            <p:cNvSpPr txBox="1"/>
            <p:nvPr/>
          </p:nvSpPr>
          <p:spPr>
            <a:xfrm>
              <a:off x="6612034" y="6286704"/>
              <a:ext cx="4598078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 kern="0" spc="-20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화석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grpSp>
        <p:nvGrpSpPr>
          <p:cNvPr id="1009" name="그룹 1009"/>
          <p:cNvGrpSpPr/>
          <p:nvPr/>
        </p:nvGrpSpPr>
        <p:grpSpPr>
          <a:xfrm>
            <a:off x="11945858" y="6702641"/>
            <a:ext cx="3135445" cy="398368"/>
            <a:chOff x="3506535" y="6600162"/>
            <a:chExt cx="3135445" cy="398368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6535" y="6600162"/>
              <a:ext cx="3135445" cy="398368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E05F221-4A54-4575-B230-3322A5DF27E0}"/>
              </a:ext>
            </a:extLst>
          </p:cNvPr>
          <p:cNvGrpSpPr/>
          <p:nvPr/>
        </p:nvGrpSpPr>
        <p:grpSpPr>
          <a:xfrm>
            <a:off x="11704532" y="4362404"/>
            <a:ext cx="3618095" cy="2784190"/>
            <a:chOff x="11704532" y="4362404"/>
            <a:chExt cx="3618095" cy="278419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3067759" y="4362404"/>
              <a:ext cx="1004284" cy="1004284"/>
              <a:chOff x="4572116" y="4423822"/>
              <a:chExt cx="1004284" cy="1004284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72116" y="4423822"/>
                <a:ext cx="1004284" cy="1004284"/>
              </a:xfrm>
              <a:prstGeom prst="rect">
                <a:avLst/>
              </a:prstGeom>
            </p:spPr>
          </p:pic>
        </p:grpSp>
        <p:sp>
          <p:nvSpPr>
            <p:cNvPr id="31" name="Object 31"/>
            <p:cNvSpPr txBox="1"/>
            <p:nvPr/>
          </p:nvSpPr>
          <p:spPr>
            <a:xfrm>
              <a:off x="12977326" y="4399640"/>
              <a:ext cx="1081078" cy="82094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5000" kern="0" spc="-200" dirty="0">
                  <a:solidFill>
                    <a:srgbClr val="00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  <a:cs typeface="여기어때 잘난체 OTF" pitchFamily="34" charset="0"/>
                </a:rPr>
                <a:t>03</a:t>
              </a:r>
              <a:endParaRPr 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40" name="Object 45">
              <a:extLst>
                <a:ext uri="{FF2B5EF4-FFF2-40B4-BE49-F238E27FC236}">
                  <a16:creationId xmlns:a16="http://schemas.microsoft.com/office/drawing/2014/main" id="{C17F355A-8801-411B-A8D7-F71FA6E11EE4}"/>
                </a:ext>
              </a:extLst>
            </p:cNvPr>
            <p:cNvSpPr txBox="1"/>
            <p:nvPr/>
          </p:nvSpPr>
          <p:spPr>
            <a:xfrm>
              <a:off x="11704532" y="6294111"/>
              <a:ext cx="3618095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00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생물 다양성</a:t>
              </a:r>
              <a:endParaRPr lang="en-US" sz="50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86800" y="3064666"/>
            <a:ext cx="10011650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58E1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화이팅!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9574" y="1544405"/>
            <a:ext cx="8596965" cy="267261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700" kern="0" spc="-700" dirty="0">
                <a:solidFill>
                  <a:srgbClr val="FFCC1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모두다</a:t>
            </a:r>
            <a:endParaRPr lang="en-US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002" name="그룹 1002"/>
          <p:cNvGrpSpPr/>
          <p:nvPr/>
        </p:nvGrpSpPr>
        <p:grpSpPr>
          <a:xfrm>
            <a:off x="6069060" y="5056845"/>
            <a:ext cx="5751904" cy="6664901"/>
            <a:chOff x="6069060" y="5056845"/>
            <a:chExt cx="5751904" cy="666490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9060" y="5056845"/>
              <a:ext cx="5751904" cy="666490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00153" y="4040452"/>
            <a:ext cx="1156386" cy="1621860"/>
            <a:chOff x="8500153" y="4040452"/>
            <a:chExt cx="1156386" cy="162186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0153" y="4040452"/>
              <a:ext cx="1156386" cy="1621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BE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55060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573807" y="504035"/>
            <a:ext cx="2710341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40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40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1003" name="그룹 1003"/>
          <p:cNvGrpSpPr/>
          <p:nvPr/>
        </p:nvGrpSpPr>
        <p:grpSpPr>
          <a:xfrm>
            <a:off x="831513" y="2362498"/>
            <a:ext cx="13624919" cy="7581601"/>
            <a:chOff x="9971699" y="1794620"/>
            <a:chExt cx="6438095" cy="470682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1699" y="1794620"/>
              <a:ext cx="6438095" cy="470682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411200" y="4009827"/>
            <a:ext cx="4554745" cy="6353074"/>
            <a:chOff x="12521566" y="4515141"/>
            <a:chExt cx="4554745" cy="63530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21566" y="4515141"/>
              <a:ext cx="4554745" cy="63530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20261" y="1040071"/>
            <a:ext cx="1195722" cy="1146398"/>
            <a:chOff x="10367897" y="1965976"/>
            <a:chExt cx="1195722" cy="114639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7897" y="1965976"/>
              <a:ext cx="1195722" cy="114639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334000" y="1401126"/>
            <a:ext cx="2952793" cy="92590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6500" i="1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Point!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8A3FB060-E568-4ACB-BB38-E039C6E55E3F}"/>
              </a:ext>
            </a:extLst>
          </p:cNvPr>
          <p:cNvSpPr txBox="1"/>
          <p:nvPr/>
        </p:nvSpPr>
        <p:spPr>
          <a:xfrm>
            <a:off x="831514" y="1105208"/>
            <a:ext cx="4294010" cy="12218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학습</a:t>
            </a:r>
            <a:r>
              <a:rPr 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 </a:t>
            </a:r>
            <a:r>
              <a:rPr lang="ko-KR" altLang="en-US" sz="7000" kern="0" spc="-300" dirty="0">
                <a:solidFill>
                  <a:srgbClr val="000000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여기어때 잘난체 OTF" pitchFamily="34" charset="0"/>
              </a:rPr>
              <a:t>목표</a:t>
            </a:r>
            <a:endParaRPr lang="en-US" sz="70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954" y="2688086"/>
            <a:ext cx="13402646" cy="584968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변이와 자연 선택에 의한 진화의 원리를 설명할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endParaRPr lang="en-US" altLang="ko-KR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다윈의 진화론과 같은 새로운 이론이 학문과 사회에 미친 영향을 토의할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algn="just"/>
            <a:endParaRPr lang="en-US" sz="5000" kern="0" spc="-30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항생제 내성 세균의 출현 과정을 추론할 수 있다</a:t>
            </a:r>
            <a:r>
              <a:rPr lang="en-US" altLang="ko-KR" sz="5000" kern="0" spc="-3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0156" y="17361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0" name="Object 5">
            <a:extLst>
              <a:ext uri="{FF2B5EF4-FFF2-40B4-BE49-F238E27FC236}">
                <a16:creationId xmlns:a16="http://schemas.microsoft.com/office/drawing/2014/main" id="{256FD09E-2B72-4770-A92A-3F452E143510}"/>
              </a:ext>
            </a:extLst>
          </p:cNvPr>
          <p:cNvSpPr txBox="1"/>
          <p:nvPr/>
        </p:nvSpPr>
        <p:spPr>
          <a:xfrm>
            <a:off x="1028700" y="1910386"/>
            <a:ext cx="16230600" cy="180700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생물이 오랜 시간 동안 여러 세대를 거치면서 환경에 적응하여 변하는 현상 ⇒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D10CEDB-6F15-4213-85EB-80D7DA894FE2}"/>
              </a:ext>
            </a:extLst>
          </p:cNvPr>
          <p:cNvSpPr txBox="1"/>
          <p:nvPr/>
        </p:nvSpPr>
        <p:spPr>
          <a:xfrm>
            <a:off x="5410200" y="2779509"/>
            <a:ext cx="3276599" cy="10763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진화</a:t>
            </a:r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787510" y="9639300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https://terms.naver.com/entry.nhn?docId=957963&amp;cid=47309&amp;categoryId=47309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BF1C66F1-1055-457A-AE94-2C5FED78ADF7}"/>
              </a:ext>
            </a:extLst>
          </p:cNvPr>
          <p:cNvSpPr txBox="1"/>
          <p:nvPr/>
        </p:nvSpPr>
        <p:spPr>
          <a:xfrm>
            <a:off x="1028700" y="3707905"/>
            <a:ext cx="12153900" cy="96605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종의 개체 사이에서 나타나는 형질 차이 ⇒</a:t>
            </a:r>
            <a:endParaRPr lang="en-US" altLang="ko-KR" sz="4500" kern="0" dirty="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A2EE476-D52A-4967-B96C-396C8503CB87}"/>
              </a:ext>
            </a:extLst>
          </p:cNvPr>
          <p:cNvSpPr txBox="1"/>
          <p:nvPr/>
        </p:nvSpPr>
        <p:spPr>
          <a:xfrm>
            <a:off x="12420600" y="6080274"/>
            <a:ext cx="4495800" cy="10763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자연 선택</a:t>
            </a:r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30132" y="4608634"/>
            <a:ext cx="15386268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→ 변이에 따라 개체마다 환경에 적응하는 능력이 달라짐</a:t>
            </a:r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pPr algn="just"/>
            <a:r>
              <a:rPr lang="en-US" altLang="ko-KR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→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환경에 적응하기 유리한 변이를 가진 개체는 생존 경쟁에서 살아남을 가능성이 높아 자손을 많이 남김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 </a:t>
            </a:r>
            <a:r>
              <a:rPr lang="ko-KR" altLang="en-US" sz="4500" kern="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76E444E5-002D-446B-9FBA-0A51BB253934}"/>
              </a:ext>
            </a:extLst>
          </p:cNvPr>
          <p:cNvSpPr txBox="1"/>
          <p:nvPr/>
        </p:nvSpPr>
        <p:spPr>
          <a:xfrm>
            <a:off x="13030200" y="3624835"/>
            <a:ext cx="3276599" cy="10763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“</a:t>
            </a:r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</a:t>
            </a:r>
            <a:r>
              <a: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”</a:t>
            </a:r>
          </a:p>
        </p:txBody>
      </p:sp>
      <p:pic>
        <p:nvPicPr>
          <p:cNvPr id="9" name="그림 8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F40DCE02-E79E-4192-8BBA-206727238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9" y="6790398"/>
            <a:ext cx="4798867" cy="3020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20B0697-4116-48E6-8D28-EDD4CE10C13E}"/>
              </a:ext>
            </a:extLst>
          </p:cNvPr>
          <p:cNvGrpSpPr/>
          <p:nvPr/>
        </p:nvGrpSpPr>
        <p:grpSpPr>
          <a:xfrm>
            <a:off x="9372599" y="7156629"/>
            <a:ext cx="5240829" cy="2509904"/>
            <a:chOff x="9491145" y="7136698"/>
            <a:chExt cx="4495800" cy="2455439"/>
          </a:xfrm>
        </p:grpSpPr>
        <p:sp>
          <p:nvSpPr>
            <p:cNvPr id="2" name="구름 1">
              <a:extLst>
                <a:ext uri="{FF2B5EF4-FFF2-40B4-BE49-F238E27FC236}">
                  <a16:creationId xmlns:a16="http://schemas.microsoft.com/office/drawing/2014/main" id="{EB71BDB4-A814-4A42-8B6B-1BB7DA7C4CD5}"/>
                </a:ext>
              </a:extLst>
            </p:cNvPr>
            <p:cNvSpPr/>
            <p:nvPr/>
          </p:nvSpPr>
          <p:spPr>
            <a:xfrm>
              <a:off x="9491145" y="7136698"/>
              <a:ext cx="4495800" cy="2455439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B6C55224-DB55-467F-87DB-4ED6EEA019D8}"/>
                </a:ext>
              </a:extLst>
            </p:cNvPr>
            <p:cNvSpPr txBox="1"/>
            <p:nvPr/>
          </p:nvSpPr>
          <p:spPr>
            <a:xfrm>
              <a:off x="9491145" y="7514273"/>
              <a:ext cx="4495800" cy="165473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5000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다윈의</a:t>
              </a:r>
              <a:endPara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  <a:p>
              <a:pPr algn="ctr"/>
              <a:r>
                <a:rPr lang="ko-KR" altLang="en-US" sz="5000" kern="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자연선택설</a:t>
              </a:r>
              <a:endParaRPr lang="en-US" altLang="ko-KR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6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6" grpId="0" build="p"/>
      <p:bldP spid="15" grpId="0"/>
      <p:bldP spid="19" grpId="0" build="p"/>
      <p:bldP spid="20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49E62D-2CBA-4479-9E75-D3E080F851E0}"/>
              </a:ext>
            </a:extLst>
          </p:cNvPr>
          <p:cNvSpPr txBox="1"/>
          <p:nvPr/>
        </p:nvSpPr>
        <p:spPr>
          <a:xfrm>
            <a:off x="697647" y="9684371"/>
            <a:ext cx="1064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https://blog.naver.com/feia1230/221133674998       </a:t>
            </a:r>
          </a:p>
          <a:p>
            <a:r>
              <a:rPr lang="en-US" altLang="ko-KR" sz="1000" dirty="0">
                <a:hlinkClick r:id="rId6"/>
              </a:rPr>
              <a:t>https://blog.naver.com/basic_science/221763935215</a:t>
            </a:r>
            <a:r>
              <a:rPr lang="en-US" altLang="ko-KR" sz="1000" dirty="0"/>
              <a:t>     </a:t>
            </a:r>
            <a:r>
              <a:rPr lang="en-US" altLang="ko-KR" sz="1000" dirty="0">
                <a:hlinkClick r:id="rId7"/>
              </a:rPr>
              <a:t>http://scienceon.hani.co.kr/143173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4" name="그림 13" descr="잔디, 기린, 물, 무리이(가) 표시된 사진&#10;&#10;자동 생성된 설명">
            <a:extLst>
              <a:ext uri="{FF2B5EF4-FFF2-40B4-BE49-F238E27FC236}">
                <a16:creationId xmlns:a16="http://schemas.microsoft.com/office/drawing/2014/main" id="{81158FCF-C635-4209-8822-7575F8251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27044"/>
            <a:ext cx="12990866" cy="42686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7A1BF42-437C-436B-8F8A-E48382C515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5761219"/>
            <a:ext cx="13490758" cy="4027460"/>
          </a:xfrm>
          <a:prstGeom prst="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419537AC-6877-42AE-A569-66844FA896A5}"/>
              </a:ext>
            </a:extLst>
          </p:cNvPr>
          <p:cNvSpPr txBox="1"/>
          <p:nvPr/>
        </p:nvSpPr>
        <p:spPr>
          <a:xfrm>
            <a:off x="13716000" y="3194474"/>
            <a:ext cx="3276599" cy="17338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라마르크의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용불용설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99809289-4FF0-487F-A37D-5731AB179962}"/>
              </a:ext>
            </a:extLst>
          </p:cNvPr>
          <p:cNvSpPr txBox="1"/>
          <p:nvPr/>
        </p:nvSpPr>
        <p:spPr>
          <a:xfrm>
            <a:off x="5493084" y="1821113"/>
            <a:ext cx="12185316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후천적으로 획득한 형질은 유전되지 않아 현재 인정 </a:t>
            </a:r>
            <a:r>
              <a:rPr lang="en-US" altLang="ko-KR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X</a:t>
            </a:r>
          </a:p>
        </p:txBody>
      </p:sp>
      <p:sp>
        <p:nvSpPr>
          <p:cNvPr id="36" name="Object 5">
            <a:extLst>
              <a:ext uri="{FF2B5EF4-FFF2-40B4-BE49-F238E27FC236}">
                <a16:creationId xmlns:a16="http://schemas.microsoft.com/office/drawing/2014/main" id="{5C3923EF-6B17-4F99-9529-0822149B052B}"/>
              </a:ext>
            </a:extLst>
          </p:cNvPr>
          <p:cNvSpPr txBox="1"/>
          <p:nvPr/>
        </p:nvSpPr>
        <p:spPr>
          <a:xfrm>
            <a:off x="762001" y="6908046"/>
            <a:ext cx="3276599" cy="17338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다윈의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pPr algn="ctr"/>
            <a:r>
              <a:rPr lang="ko-KR" altLang="en-US" sz="5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자연 </a:t>
            </a:r>
            <a:r>
              <a:rPr lang="ko-KR" altLang="en-US" sz="5000" kern="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선택설</a:t>
            </a:r>
            <a:endParaRPr lang="en-US" altLang="ko-KR" sz="5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942F9A03-CD54-4FEF-B5DB-A28E49F0EC45}"/>
              </a:ext>
            </a:extLst>
          </p:cNvPr>
          <p:cNvSpPr txBox="1"/>
          <p:nvPr/>
        </p:nvSpPr>
        <p:spPr>
          <a:xfrm>
            <a:off x="8436633" y="9336647"/>
            <a:ext cx="6019800" cy="8524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한정된 자원 ∴ 생존 경쟁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uild="p"/>
      <p:bldP spid="36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다윈의 진화론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p213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312903" y="2161356"/>
            <a:ext cx="3112575" cy="135437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과잉 생산과</a:t>
            </a:r>
            <a:r>
              <a:rPr lang="en-US" altLang="ko-KR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개체 변이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F221CCAF-EA0C-4AF1-A5F7-2D5880622EA3}"/>
              </a:ext>
            </a:extLst>
          </p:cNvPr>
          <p:cNvSpPr txBox="1"/>
          <p:nvPr/>
        </p:nvSpPr>
        <p:spPr>
          <a:xfrm>
            <a:off x="1517824" y="4351305"/>
            <a:ext cx="2730445" cy="9244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생존 경쟁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07FB5EE-C969-4B8E-8752-FF652A875A39}"/>
              </a:ext>
            </a:extLst>
          </p:cNvPr>
          <p:cNvSpPr txBox="1"/>
          <p:nvPr/>
        </p:nvSpPr>
        <p:spPr>
          <a:xfrm>
            <a:off x="1688106" y="6095180"/>
            <a:ext cx="2730445" cy="9244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자연 선택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98AE3F4A-E5FE-4062-B40F-BEC8A6AA7FB7}"/>
              </a:ext>
            </a:extLst>
          </p:cNvPr>
          <p:cNvSpPr txBox="1"/>
          <p:nvPr/>
        </p:nvSpPr>
        <p:spPr>
          <a:xfrm>
            <a:off x="1386548" y="7925103"/>
            <a:ext cx="3144231" cy="9244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유전과 진화</a:t>
            </a:r>
            <a:endParaRPr lang="en-US" altLang="ko-KR" sz="45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64453034-B004-4F0D-AF8F-712CFFA81494}"/>
              </a:ext>
            </a:extLst>
          </p:cNvPr>
          <p:cNvSpPr/>
          <p:nvPr/>
        </p:nvSpPr>
        <p:spPr>
          <a:xfrm rot="5400000">
            <a:off x="2596939" y="3688686"/>
            <a:ext cx="723454" cy="595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D75FC760-ECB6-4D63-94AF-BB88762767F3}"/>
              </a:ext>
            </a:extLst>
          </p:cNvPr>
          <p:cNvSpPr/>
          <p:nvPr/>
        </p:nvSpPr>
        <p:spPr>
          <a:xfrm>
            <a:off x="4662055" y="2149117"/>
            <a:ext cx="12115800" cy="13543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생물은 서식 환경에서 살아남을 수 있는 것보다 많은 수의 자손을 낳고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같은 종의 개체 사이에는 변이가 나타난다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23" name="모서리가 둥근 직사각형 12">
            <a:extLst>
              <a:ext uri="{FF2B5EF4-FFF2-40B4-BE49-F238E27FC236}">
                <a16:creationId xmlns:a16="http://schemas.microsoft.com/office/drawing/2014/main" id="{36675D57-1330-4A75-A10A-867CF6C93280}"/>
              </a:ext>
            </a:extLst>
          </p:cNvPr>
          <p:cNvSpPr/>
          <p:nvPr/>
        </p:nvSpPr>
        <p:spPr>
          <a:xfrm>
            <a:off x="4675910" y="4251052"/>
            <a:ext cx="12115800" cy="11599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개체 사이에는 먹이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공간 등을 확보하기 위해 생존 경쟁이 일어난다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82EAEF00-E1D0-43FC-BF31-5E9A797ED675}"/>
              </a:ext>
            </a:extLst>
          </p:cNvPr>
          <p:cNvSpPr/>
          <p:nvPr/>
        </p:nvSpPr>
        <p:spPr>
          <a:xfrm rot="5400000">
            <a:off x="2596938" y="5299768"/>
            <a:ext cx="723454" cy="595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13">
            <a:extLst>
              <a:ext uri="{FF2B5EF4-FFF2-40B4-BE49-F238E27FC236}">
                <a16:creationId xmlns:a16="http://schemas.microsoft.com/office/drawing/2014/main" id="{75742ACE-0C0F-43C8-A3CC-A4076CFC417D}"/>
              </a:ext>
            </a:extLst>
          </p:cNvPr>
          <p:cNvSpPr/>
          <p:nvPr/>
        </p:nvSpPr>
        <p:spPr>
          <a:xfrm>
            <a:off x="4648200" y="6023367"/>
            <a:ext cx="12129655" cy="1148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환경에 적응하기 유리한 변이를 가진 개체가 더 많이 살아남아 자손을 남긴다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80708ABE-7C81-486F-902A-721C595BB8AD}"/>
              </a:ext>
            </a:extLst>
          </p:cNvPr>
          <p:cNvSpPr/>
          <p:nvPr/>
        </p:nvSpPr>
        <p:spPr>
          <a:xfrm rot="5400000">
            <a:off x="2596937" y="7192289"/>
            <a:ext cx="723454" cy="595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15">
            <a:extLst>
              <a:ext uri="{FF2B5EF4-FFF2-40B4-BE49-F238E27FC236}">
                <a16:creationId xmlns:a16="http://schemas.microsoft.com/office/drawing/2014/main" id="{4DB4B8FC-2450-407E-BFD6-D60B3C30D97B}"/>
              </a:ext>
            </a:extLst>
          </p:cNvPr>
          <p:cNvSpPr/>
          <p:nvPr/>
        </p:nvSpPr>
        <p:spPr>
          <a:xfrm>
            <a:off x="4648200" y="7744193"/>
            <a:ext cx="12129655" cy="12198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생존에 유리한 형질이 자손에게 전달되는 과정이 반복되어 생물의 진화가 일어난다</a:t>
            </a:r>
            <a:r>
              <a:rPr lang="en-US" altLang="ko-KR" sz="35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endParaRPr lang="ko-KR" altLang="en-US" sz="35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86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12" grpId="0" animBg="1"/>
      <p:bldP spid="22" grpId="0" animBg="1"/>
      <p:bldP spid="23" grpId="0" animBg="1"/>
      <p:bldP spid="28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E27B52C-4ABA-418B-BC80-A50B5EBD3B41}"/>
              </a:ext>
            </a:extLst>
          </p:cNvPr>
          <p:cNvSpPr txBox="1"/>
          <p:nvPr/>
        </p:nvSpPr>
        <p:spPr>
          <a:xfrm>
            <a:off x="1227950" y="1911582"/>
            <a:ext cx="15832097" cy="282974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같은 종의 개체 사이에서 나타나는 습성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형태 등 형질의 차이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Ex)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완두의 모양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달팽이의 무늬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무당벌레의 무늬 차이</a:t>
            </a:r>
            <a:r>
              <a:rPr lang="en-US" altLang="ko-KR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, </a:t>
            </a:r>
            <a:r>
              <a:rPr lang="ko-KR" altLang="en-US" sz="45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사람의 피부색 차이 등</a:t>
            </a:r>
            <a:endParaRPr lang="en-US" altLang="ko-KR" sz="4500" kern="0" dirty="0">
              <a:solidFill>
                <a:srgbClr val="7030A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091626AF-E5C2-4263-B811-4390A7E16CAD}"/>
              </a:ext>
            </a:extLst>
          </p:cNvPr>
          <p:cNvSpPr txBox="1"/>
          <p:nvPr/>
        </p:nvSpPr>
        <p:spPr>
          <a:xfrm>
            <a:off x="1227950" y="7120652"/>
            <a:ext cx="15832097" cy="22138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형질을 결정하는 유전자인 </a:t>
            </a:r>
            <a:r>
              <a:rPr lang="ko-KR" altLang="en-US" sz="45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대립유전자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의 차이에 의해 나타나므로 자손에게 전달됨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  <a:p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- 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변이는 진화를 일으키는 원동력</a:t>
            </a:r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pic>
        <p:nvPicPr>
          <p:cNvPr id="7" name="그림 6" descr="사진, 테이블, 그룹이(가) 표시된 사진&#10;&#10;자동 생성된 설명">
            <a:extLst>
              <a:ext uri="{FF2B5EF4-FFF2-40B4-BE49-F238E27FC236}">
                <a16:creationId xmlns:a16="http://schemas.microsoft.com/office/drawing/2014/main" id="{A46B0077-BDCD-4E76-BEAD-329673B79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16" y="4683838"/>
            <a:ext cx="13426483" cy="24464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7"/>
              </a:rPr>
              <a:t>https://blog.naver.com/juan3377/222116309474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657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https://blog.naver.com/juan3377/222116309474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aphicFrame>
        <p:nvGraphicFramePr>
          <p:cNvPr id="2" name="표 7">
            <a:extLst>
              <a:ext uri="{FF2B5EF4-FFF2-40B4-BE49-F238E27FC236}">
                <a16:creationId xmlns:a16="http://schemas.microsoft.com/office/drawing/2014/main" id="{2676BBFC-707B-4298-9BD8-E9E9236D5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67224"/>
              </p:ext>
            </p:extLst>
          </p:nvPr>
        </p:nvGraphicFramePr>
        <p:xfrm>
          <a:off x="1257299" y="2013324"/>
          <a:ext cx="15512877" cy="6974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8477">
                  <a:extLst>
                    <a:ext uri="{9D8B030D-6E8A-4147-A177-3AD203B41FA5}">
                      <a16:colId xmlns:a16="http://schemas.microsoft.com/office/drawing/2014/main" val="1690076251"/>
                    </a:ext>
                  </a:extLst>
                </a:gridCol>
                <a:gridCol w="6444963">
                  <a:extLst>
                    <a:ext uri="{9D8B030D-6E8A-4147-A177-3AD203B41FA5}">
                      <a16:colId xmlns:a16="http://schemas.microsoft.com/office/drawing/2014/main" val="3441587171"/>
                    </a:ext>
                  </a:extLst>
                </a:gridCol>
                <a:gridCol w="7119437">
                  <a:extLst>
                    <a:ext uri="{9D8B030D-6E8A-4147-A177-3AD203B41FA5}">
                      <a16:colId xmlns:a16="http://schemas.microsoft.com/office/drawing/2014/main" val="2034621406"/>
                    </a:ext>
                  </a:extLst>
                </a:gridCol>
              </a:tblGrid>
              <a:tr h="99130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40925"/>
                  </a:ext>
                </a:extLst>
              </a:tr>
              <a:tr h="175787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81022"/>
                  </a:ext>
                </a:extLst>
              </a:tr>
              <a:tr h="226605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69434"/>
                  </a:ext>
                </a:extLst>
              </a:tr>
              <a:tr h="195938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12171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85D3B2EA-BF54-4119-A573-AD481CEF63BA}"/>
              </a:ext>
            </a:extLst>
          </p:cNvPr>
          <p:cNvGrpSpPr/>
          <p:nvPr/>
        </p:nvGrpSpPr>
        <p:grpSpPr>
          <a:xfrm>
            <a:off x="1125895" y="2108917"/>
            <a:ext cx="14424108" cy="6357308"/>
            <a:chOff x="970033" y="2160577"/>
            <a:chExt cx="14424108" cy="6357308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08E97415-559E-4491-B9A3-8BF52EB7F0BE}"/>
                </a:ext>
              </a:extLst>
            </p:cNvPr>
            <p:cNvSpPr txBox="1"/>
            <p:nvPr/>
          </p:nvSpPr>
          <p:spPr>
            <a:xfrm>
              <a:off x="1129139" y="2210767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구분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BD39CAA7-640C-4400-A86D-EC2D2EA622DF}"/>
                </a:ext>
              </a:extLst>
            </p:cNvPr>
            <p:cNvSpPr txBox="1"/>
            <p:nvPr/>
          </p:nvSpPr>
          <p:spPr>
            <a:xfrm>
              <a:off x="1035628" y="3567025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개념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B656D14-0A18-4ACE-AFC2-75692D312C80}"/>
                </a:ext>
              </a:extLst>
            </p:cNvPr>
            <p:cNvSpPr txBox="1"/>
            <p:nvPr/>
          </p:nvSpPr>
          <p:spPr>
            <a:xfrm>
              <a:off x="1035628" y="5597601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특징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778B7357-DE81-49E8-AD44-7DF7AC2342AB}"/>
                </a:ext>
              </a:extLst>
            </p:cNvPr>
            <p:cNvSpPr txBox="1"/>
            <p:nvPr/>
          </p:nvSpPr>
          <p:spPr>
            <a:xfrm>
              <a:off x="970033" y="7716704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예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28E26C6F-ABD7-4CC7-B261-8F4B49EC14DC}"/>
                </a:ext>
              </a:extLst>
            </p:cNvPr>
            <p:cNvSpPr txBox="1"/>
            <p:nvPr/>
          </p:nvSpPr>
          <p:spPr>
            <a:xfrm>
              <a:off x="3767465" y="216300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돌연변이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CA4C59CA-C84B-489A-98C4-9B84E3EFEC16}"/>
                </a:ext>
              </a:extLst>
            </p:cNvPr>
            <p:cNvSpPr txBox="1"/>
            <p:nvPr/>
          </p:nvSpPr>
          <p:spPr>
            <a:xfrm>
              <a:off x="10583135" y="216057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유성 생식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0124FF97-4386-430B-98FF-A917C82012B7}"/>
              </a:ext>
            </a:extLst>
          </p:cNvPr>
          <p:cNvSpPr txBox="1"/>
          <p:nvPr/>
        </p:nvSpPr>
        <p:spPr>
          <a:xfrm>
            <a:off x="3455857" y="3048310"/>
            <a:ext cx="6172200" cy="164694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 물질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(DNA)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 변화가 일어나는 현상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F38448B-E3D2-4F22-AA75-031BCE288579}"/>
              </a:ext>
            </a:extLst>
          </p:cNvPr>
          <p:cNvSpPr txBox="1"/>
          <p:nvPr/>
        </p:nvSpPr>
        <p:spPr>
          <a:xfrm>
            <a:off x="3443436" y="4910452"/>
            <a:ext cx="6438900" cy="21335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새로운 유전자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만들어져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새로운 형질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을 가진 자손이 나타날 수 있음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B2B9BD48-A7E3-4B7E-84DB-A6BF2533D8F4}"/>
              </a:ext>
            </a:extLst>
          </p:cNvPr>
          <p:cNvSpPr txBox="1"/>
          <p:nvPr/>
        </p:nvSpPr>
        <p:spPr>
          <a:xfrm>
            <a:off x="3369906" y="7049993"/>
            <a:ext cx="5774094" cy="19779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붉은색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(RR)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 있던 무리에 돌연변이가 나타나 흰색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(WW)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나타남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52C5CF33-7F17-4D59-8893-DFF49BF75457}"/>
              </a:ext>
            </a:extLst>
          </p:cNvPr>
          <p:cNvSpPr txBox="1"/>
          <p:nvPr/>
        </p:nvSpPr>
        <p:spPr>
          <a:xfrm>
            <a:off x="9880902" y="3071499"/>
            <a:ext cx="6172200" cy="164694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암수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생식 세포의 수정으로 자손이 만들어지는 방법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912C2EAE-23C6-4972-A913-F6237BB9868E}"/>
              </a:ext>
            </a:extLst>
          </p:cNvPr>
          <p:cNvSpPr txBox="1"/>
          <p:nvPr/>
        </p:nvSpPr>
        <p:spPr>
          <a:xfrm>
            <a:off x="9752637" y="4905581"/>
            <a:ext cx="6983543" cy="2081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부모의 유전자가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다양하게 조합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되어 자손에게 전달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∴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부모와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다른 형질의 자손 가능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https://blog.naver.com/qkralswjd01/220630359915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235F4E7-3226-4CD5-A5FA-F0F1C5FAF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7" y="2024008"/>
            <a:ext cx="10424405" cy="7158091"/>
          </a:xfrm>
          <a:prstGeom prst="rect">
            <a:avLst/>
          </a:prstGeom>
        </p:spPr>
      </p:pic>
      <p:sp>
        <p:nvSpPr>
          <p:cNvPr id="34" name="Object 5">
            <a:extLst>
              <a:ext uri="{FF2B5EF4-FFF2-40B4-BE49-F238E27FC236}">
                <a16:creationId xmlns:a16="http://schemas.microsoft.com/office/drawing/2014/main" id="{82394EDF-F4D5-455D-BCAC-2589D38702EF}"/>
              </a:ext>
            </a:extLst>
          </p:cNvPr>
          <p:cNvSpPr txBox="1"/>
          <p:nvPr/>
        </p:nvSpPr>
        <p:spPr>
          <a:xfrm>
            <a:off x="11389383" y="2859117"/>
            <a:ext cx="6172200" cy="581772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&lt;</a:t>
            </a:r>
            <a:r>
              <a:rPr lang="ko-KR" altLang="en-US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생식세포의 다양한 조합</a:t>
            </a:r>
            <a:r>
              <a: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&gt;</a:t>
            </a:r>
          </a:p>
          <a:p>
            <a:pPr algn="ctr"/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암수 생식세포가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무작위로 결합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하여 유전적으로 다양한 수정란 형성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⇒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감수 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1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분열 중기에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상동 염색체가 무작위로 배열 되었다가 분리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되어 염색체 조합이 다양한 생식세포 생성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47033" y="167749"/>
            <a:ext cx="17993933" cy="9951501"/>
            <a:chOff x="150156" y="155060"/>
            <a:chExt cx="17993933" cy="99515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156" y="155060"/>
              <a:ext cx="17993933" cy="99515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6433" y="371285"/>
            <a:ext cx="3058614" cy="944365"/>
            <a:chOff x="14456433" y="371285"/>
            <a:chExt cx="3058614" cy="94436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56433" y="371285"/>
              <a:ext cx="3058614" cy="944365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B788B7E-7D62-4903-A42B-6A96C6F46103}"/>
              </a:ext>
            </a:extLst>
          </p:cNvPr>
          <p:cNvGrpSpPr/>
          <p:nvPr/>
        </p:nvGrpSpPr>
        <p:grpSpPr>
          <a:xfrm>
            <a:off x="734048" y="1004680"/>
            <a:ext cx="5590552" cy="852483"/>
            <a:chOff x="734048" y="1004680"/>
            <a:chExt cx="5590552" cy="852483"/>
          </a:xfrm>
        </p:grpSpPr>
        <p:pic>
          <p:nvPicPr>
            <p:cNvPr id="38" name="Object 38">
              <a:extLst>
                <a:ext uri="{FF2B5EF4-FFF2-40B4-BE49-F238E27FC236}">
                  <a16:creationId xmlns:a16="http://schemas.microsoft.com/office/drawing/2014/main" id="{8EA80239-A792-400E-AAF6-E9EBC1F1C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4048" y="1379129"/>
              <a:ext cx="5590552" cy="478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Object 37"/>
            <p:cNvSpPr txBox="1"/>
            <p:nvPr/>
          </p:nvSpPr>
          <p:spPr>
            <a:xfrm>
              <a:off x="849825" y="1004680"/>
              <a:ext cx="5027981" cy="852483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500" kern="0" dirty="0">
                  <a:solidFill>
                    <a:srgbClr val="00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여기어때 잘난체 OTF" pitchFamily="34" charset="0"/>
                </a:rPr>
                <a:t>변이와 자연 선택</a:t>
              </a:r>
              <a:endParaRPr lang="en-US" sz="5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4" name="Object 8">
            <a:extLst>
              <a:ext uri="{FF2B5EF4-FFF2-40B4-BE49-F238E27FC236}">
                <a16:creationId xmlns:a16="http://schemas.microsoft.com/office/drawing/2014/main" id="{46D097DC-62AB-43A3-85C3-BF0BF4953DC1}"/>
              </a:ext>
            </a:extLst>
          </p:cNvPr>
          <p:cNvSpPr txBox="1"/>
          <p:nvPr/>
        </p:nvSpPr>
        <p:spPr>
          <a:xfrm>
            <a:off x="14475483" y="556510"/>
            <a:ext cx="3058614" cy="67886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3200" kern="0" spc="-200" dirty="0" err="1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교과서</a:t>
            </a:r>
            <a:r>
              <a:rPr lang="en-US" sz="3200" kern="0" spc="-2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여기어때 잘난체 OTF" pitchFamily="34" charset="0"/>
              </a:rPr>
              <a:t> p212</a:t>
            </a:r>
            <a:endParaRPr 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24B8423-B1FE-4928-B12C-8973DF8C1EF2}"/>
              </a:ext>
            </a:extLst>
          </p:cNvPr>
          <p:cNvSpPr txBox="1"/>
          <p:nvPr/>
        </p:nvSpPr>
        <p:spPr>
          <a:xfrm>
            <a:off x="1517824" y="6023367"/>
            <a:ext cx="4811006" cy="221387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endParaRPr lang="en-US" altLang="ko-KR" sz="45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20F2A9-26CB-4F39-9CB9-81ECF4521EAF}"/>
              </a:ext>
            </a:extLst>
          </p:cNvPr>
          <p:cNvSpPr txBox="1"/>
          <p:nvPr/>
        </p:nvSpPr>
        <p:spPr>
          <a:xfrm>
            <a:off x="713266" y="9656338"/>
            <a:ext cx="106424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6"/>
              </a:rPr>
              <a:t>https://blog.naver.com/juan3377/222116309474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graphicFrame>
        <p:nvGraphicFramePr>
          <p:cNvPr id="2" name="표 7">
            <a:extLst>
              <a:ext uri="{FF2B5EF4-FFF2-40B4-BE49-F238E27FC236}">
                <a16:creationId xmlns:a16="http://schemas.microsoft.com/office/drawing/2014/main" id="{2676BBFC-707B-4298-9BD8-E9E9236D534B}"/>
              </a:ext>
            </a:extLst>
          </p:cNvPr>
          <p:cNvGraphicFramePr>
            <a:graphicFrameLocks noGrp="1"/>
          </p:cNvGraphicFramePr>
          <p:nvPr/>
        </p:nvGraphicFramePr>
        <p:xfrm>
          <a:off x="1257299" y="2013324"/>
          <a:ext cx="15512877" cy="6974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8477">
                  <a:extLst>
                    <a:ext uri="{9D8B030D-6E8A-4147-A177-3AD203B41FA5}">
                      <a16:colId xmlns:a16="http://schemas.microsoft.com/office/drawing/2014/main" val="1690076251"/>
                    </a:ext>
                  </a:extLst>
                </a:gridCol>
                <a:gridCol w="6444963">
                  <a:extLst>
                    <a:ext uri="{9D8B030D-6E8A-4147-A177-3AD203B41FA5}">
                      <a16:colId xmlns:a16="http://schemas.microsoft.com/office/drawing/2014/main" val="3441587171"/>
                    </a:ext>
                  </a:extLst>
                </a:gridCol>
                <a:gridCol w="7119437">
                  <a:extLst>
                    <a:ext uri="{9D8B030D-6E8A-4147-A177-3AD203B41FA5}">
                      <a16:colId xmlns:a16="http://schemas.microsoft.com/office/drawing/2014/main" val="2034621406"/>
                    </a:ext>
                  </a:extLst>
                </a:gridCol>
              </a:tblGrid>
              <a:tr h="99130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40925"/>
                  </a:ext>
                </a:extLst>
              </a:tr>
              <a:tr h="1757875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381022"/>
                  </a:ext>
                </a:extLst>
              </a:tr>
              <a:tr h="226605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869434"/>
                  </a:ext>
                </a:extLst>
              </a:tr>
              <a:tr h="195938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12171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85D3B2EA-BF54-4119-A573-AD481CEF63BA}"/>
              </a:ext>
            </a:extLst>
          </p:cNvPr>
          <p:cNvGrpSpPr/>
          <p:nvPr/>
        </p:nvGrpSpPr>
        <p:grpSpPr>
          <a:xfrm>
            <a:off x="1125895" y="2108917"/>
            <a:ext cx="14424108" cy="6357308"/>
            <a:chOff x="970033" y="2160577"/>
            <a:chExt cx="14424108" cy="6357308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08E97415-559E-4491-B9A3-8BF52EB7F0BE}"/>
                </a:ext>
              </a:extLst>
            </p:cNvPr>
            <p:cNvSpPr txBox="1"/>
            <p:nvPr/>
          </p:nvSpPr>
          <p:spPr>
            <a:xfrm>
              <a:off x="1129139" y="2210767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구분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BD39CAA7-640C-4400-A86D-EC2D2EA622DF}"/>
                </a:ext>
              </a:extLst>
            </p:cNvPr>
            <p:cNvSpPr txBox="1"/>
            <p:nvPr/>
          </p:nvSpPr>
          <p:spPr>
            <a:xfrm>
              <a:off x="1035628" y="3567025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개념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B656D14-0A18-4ACE-AFC2-75692D312C80}"/>
                </a:ext>
              </a:extLst>
            </p:cNvPr>
            <p:cNvSpPr txBox="1"/>
            <p:nvPr/>
          </p:nvSpPr>
          <p:spPr>
            <a:xfrm>
              <a:off x="1035628" y="5597601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특징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778B7357-DE81-49E8-AD44-7DF7AC2342AB}"/>
                </a:ext>
              </a:extLst>
            </p:cNvPr>
            <p:cNvSpPr txBox="1"/>
            <p:nvPr/>
          </p:nvSpPr>
          <p:spPr>
            <a:xfrm>
              <a:off x="970033" y="7716704"/>
              <a:ext cx="2011522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예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1" name="Object 5">
              <a:extLst>
                <a:ext uri="{FF2B5EF4-FFF2-40B4-BE49-F238E27FC236}">
                  <a16:creationId xmlns:a16="http://schemas.microsoft.com/office/drawing/2014/main" id="{28E26C6F-ABD7-4CC7-B261-8F4B49EC14DC}"/>
                </a:ext>
              </a:extLst>
            </p:cNvPr>
            <p:cNvSpPr txBox="1"/>
            <p:nvPr/>
          </p:nvSpPr>
          <p:spPr>
            <a:xfrm>
              <a:off x="3767465" y="216300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돌연변이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CA4C59CA-C84B-489A-98C4-9B84E3EFEC16}"/>
                </a:ext>
              </a:extLst>
            </p:cNvPr>
            <p:cNvSpPr txBox="1"/>
            <p:nvPr/>
          </p:nvSpPr>
          <p:spPr>
            <a:xfrm>
              <a:off x="10583135" y="2160577"/>
              <a:ext cx="4811006" cy="801181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ko-KR" altLang="en-US" sz="4500" kern="0" dirty="0">
                  <a:latin typeface="휴먼모음T" panose="02030504000101010101" pitchFamily="18" charset="-127"/>
                  <a:ea typeface="휴먼모음T" panose="02030504000101010101" pitchFamily="18" charset="-127"/>
                  <a:cs typeface="G마켓 산스 Medium" pitchFamily="34" charset="0"/>
                </a:rPr>
                <a:t>유성 생식</a:t>
              </a:r>
              <a:endParaRPr lang="en-US" altLang="ko-KR" sz="45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0124FF97-4386-430B-98FF-A917C82012B7}"/>
              </a:ext>
            </a:extLst>
          </p:cNvPr>
          <p:cNvSpPr txBox="1"/>
          <p:nvPr/>
        </p:nvSpPr>
        <p:spPr>
          <a:xfrm>
            <a:off x="3455857" y="3048310"/>
            <a:ext cx="6172200" cy="164694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유전 물질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(DNA)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에 변화가 일어나는 현상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F38448B-E3D2-4F22-AA75-031BCE288579}"/>
              </a:ext>
            </a:extLst>
          </p:cNvPr>
          <p:cNvSpPr txBox="1"/>
          <p:nvPr/>
        </p:nvSpPr>
        <p:spPr>
          <a:xfrm>
            <a:off x="3443436" y="4910452"/>
            <a:ext cx="6438900" cy="213359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새로운 유전자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가 만들어져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새로운 형질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을 가진 자손이 나타날 수 있음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B2B9BD48-A7E3-4B7E-84DB-A6BF2533D8F4}"/>
              </a:ext>
            </a:extLst>
          </p:cNvPr>
          <p:cNvSpPr txBox="1"/>
          <p:nvPr/>
        </p:nvSpPr>
        <p:spPr>
          <a:xfrm>
            <a:off x="3369906" y="7049993"/>
            <a:ext cx="5774094" cy="197796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붉은색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(RR)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만 있던 무리에 돌연변이가 나타나 흰색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(WW)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나타남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52C5CF33-7F17-4D59-8893-DFF49BF75457}"/>
              </a:ext>
            </a:extLst>
          </p:cNvPr>
          <p:cNvSpPr txBox="1"/>
          <p:nvPr/>
        </p:nvSpPr>
        <p:spPr>
          <a:xfrm>
            <a:off x="9880902" y="3071499"/>
            <a:ext cx="6172200" cy="164694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암수</a:t>
            </a:r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생식 세포의 수정으로 자손이 만들어지는 방법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912C2EAE-23C6-4972-A913-F6237BB9868E}"/>
              </a:ext>
            </a:extLst>
          </p:cNvPr>
          <p:cNvSpPr txBox="1"/>
          <p:nvPr/>
        </p:nvSpPr>
        <p:spPr>
          <a:xfrm>
            <a:off x="9752637" y="4905581"/>
            <a:ext cx="6983543" cy="2081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부모의 유전자가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다양하게 조합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되어 자손에게 전달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  <a:p>
            <a:r>
              <a:rPr lang="ko-KR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∴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부모와 </a:t>
            </a:r>
            <a:r>
              <a:rPr lang="ko-KR" altLang="en-US" sz="4000" kern="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다른 형질의 자손 가능</a:t>
            </a:r>
            <a:endParaRPr lang="en-US" altLang="ko-KR" sz="4000" kern="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12983E3D-6479-41E8-B63A-660E4A9B14E8}"/>
              </a:ext>
            </a:extLst>
          </p:cNvPr>
          <p:cNvSpPr txBox="1"/>
          <p:nvPr/>
        </p:nvSpPr>
        <p:spPr>
          <a:xfrm>
            <a:off x="9752637" y="7024685"/>
            <a:ext cx="6983543" cy="20819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붉은색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(RR)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과 흰색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(WW)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사이에서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 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분홍색 분꽃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(RW)</a:t>
            </a:r>
            <a:r>
              <a:rPr lang="ko-KR" altLang="en-US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이 나타남</a:t>
            </a:r>
            <a:r>
              <a:rPr lang="en-US" altLang="ko-KR" sz="4000" kern="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.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BF4E84AA-94AB-4609-8AE1-E3F4C9124DDF}"/>
              </a:ext>
            </a:extLst>
          </p:cNvPr>
          <p:cNvSpPr txBox="1"/>
          <p:nvPr/>
        </p:nvSpPr>
        <p:spPr>
          <a:xfrm>
            <a:off x="6327913" y="1253082"/>
            <a:ext cx="9337283" cy="77274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r>
              <a:rPr lang="en-US" altLang="ko-KR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※</a:t>
            </a:r>
            <a:r>
              <a:rPr lang="ko-KR" altLang="en-US" sz="4000" kern="0" dirty="0">
                <a:latin typeface="휴먼모음T" panose="02030504000101010101" pitchFamily="18" charset="-127"/>
                <a:ea typeface="휴먼모음T" panose="02030504000101010101" pitchFamily="18" charset="-127"/>
                <a:cs typeface="G마켓 산스 Medium" pitchFamily="34" charset="0"/>
              </a:rPr>
              <a:t>개체 사이에 유전자 차이가 나타나는 원인</a:t>
            </a:r>
            <a:endParaRPr lang="en-US" altLang="ko-KR" sz="4000" kern="0" dirty="0">
              <a:latin typeface="휴먼모음T" panose="02030504000101010101" pitchFamily="18" charset="-127"/>
              <a:ea typeface="휴먼모음T" panose="02030504000101010101" pitchFamily="18" charset="-127"/>
              <a:cs typeface="G마켓 산스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0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967</Words>
  <Application>Microsoft Office PowerPoint</Application>
  <PresentationFormat>사용자 지정</PresentationFormat>
  <Paragraphs>140</Paragraphs>
  <Slides>15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HY헤드라인M</vt:lpstr>
      <vt:lpstr>맑은 고딕</vt:lpstr>
      <vt:lpstr>여기어때 잘난체 OTF</vt:lpstr>
      <vt:lpstr>휴먼둥근헤드라인</vt:lpstr>
      <vt:lpstr>휴먼모음T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고연희</cp:lastModifiedBy>
  <cp:revision>135</cp:revision>
  <dcterms:created xsi:type="dcterms:W3CDTF">2020-07-03T09:50:51Z</dcterms:created>
  <dcterms:modified xsi:type="dcterms:W3CDTF">2020-10-28T00:56:31Z</dcterms:modified>
</cp:coreProperties>
</file>