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70" r:id="rId4"/>
    <p:sldId id="271" r:id="rId5"/>
    <p:sldId id="284" r:id="rId6"/>
    <p:sldId id="285" r:id="rId7"/>
    <p:sldId id="273" r:id="rId8"/>
    <p:sldId id="274" r:id="rId9"/>
    <p:sldId id="259" r:id="rId10"/>
    <p:sldId id="267" r:id="rId11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99"/>
    <a:srgbClr val="66CCFF"/>
    <a:srgbClr val="66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7" autoAdjust="0"/>
    <p:restoredTop sz="94660"/>
  </p:normalViewPr>
  <p:slideViewPr>
    <p:cSldViewPr>
      <p:cViewPr varScale="1">
        <p:scale>
          <a:sx n="72" d="100"/>
          <a:sy n="72" d="100"/>
        </p:scale>
        <p:origin x="63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59FE4-1787-44D5-82FA-18C0E7B536D7}" type="datetimeFigureOut">
              <a:rPr lang="ko-KR" altLang="en-US" smtClean="0"/>
              <a:t>2020-09-23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9EFB-1F1C-49C3-8AB2-5F62C18984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711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666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cafe.naver.com/acuteobservation/117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hyperlink" Target="https://blog.naver.com/wdfsy35/22077903284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afe.naver.com/engine09/17714" TargetMode="External"/><Relationship Id="rId4" Type="http://schemas.openxmlformats.org/officeDocument/2006/relationships/hyperlink" Target="https://blog.naver.com/gcmkty/221793431648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B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481118" y="4864168"/>
            <a:ext cx="4572127" cy="5947462"/>
            <a:chOff x="13481118" y="4864168"/>
            <a:chExt cx="4572127" cy="594746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81118" y="4864168"/>
              <a:ext cx="4572127" cy="594746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276600" y="1818032"/>
            <a:ext cx="11734800" cy="147832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7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Ⅱ. </a:t>
            </a:r>
            <a:r>
              <a:rPr lang="ko-KR" altLang="en-US" sz="7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시스템과 상호 작용</a:t>
            </a:r>
            <a:endParaRPr lang="en-US" sz="7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005546" y="8470693"/>
            <a:ext cx="1409157" cy="858337"/>
            <a:chOff x="1005546" y="8470693"/>
            <a:chExt cx="1409157" cy="858337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5546" y="8470693"/>
              <a:ext cx="1409157" cy="85833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487199" y="7837899"/>
            <a:ext cx="5319848" cy="864681"/>
            <a:chOff x="6487199" y="7837899"/>
            <a:chExt cx="5319848" cy="86468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60000">
              <a:off x="6487199" y="7837899"/>
              <a:ext cx="5319848" cy="86468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181600" y="7429805"/>
            <a:ext cx="7588142" cy="103916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300" kern="0" spc="-200" dirty="0" err="1">
                <a:solidFill>
                  <a:srgbClr val="503A2C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G마켓 산스 Medium" pitchFamily="34" charset="0"/>
              </a:rPr>
              <a:t>교과서</a:t>
            </a:r>
            <a:r>
              <a:rPr lang="en-US" sz="6300" kern="0" spc="-200" dirty="0">
                <a:solidFill>
                  <a:srgbClr val="503A2C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G마켓 산스 Medium" pitchFamily="34" charset="0"/>
              </a:rPr>
              <a:t> 154~159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EAE496D0-5445-4419-A31E-670A78F611EB}"/>
              </a:ext>
            </a:extLst>
          </p:cNvPr>
          <p:cNvSpPr txBox="1"/>
          <p:nvPr/>
        </p:nvSpPr>
        <p:spPr>
          <a:xfrm>
            <a:off x="4615900" y="3448310"/>
            <a:ext cx="9056200" cy="991961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3. </a:t>
            </a:r>
            <a:r>
              <a:rPr lang="ko-KR" alt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생명 시스템</a:t>
            </a:r>
            <a:endParaRPr lang="en-US" sz="6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3DE83D30-38E3-45FA-8885-11D077DB6B7A}"/>
              </a:ext>
            </a:extLst>
          </p:cNvPr>
          <p:cNvSpPr txBox="1"/>
          <p:nvPr/>
        </p:nvSpPr>
        <p:spPr>
          <a:xfrm>
            <a:off x="2533650" y="4846899"/>
            <a:ext cx="13220700" cy="991961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02. </a:t>
            </a:r>
            <a:r>
              <a:rPr lang="ko-KR" alt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생명 시스템에서 정보의 흐름</a:t>
            </a:r>
            <a:endParaRPr lang="en-US" sz="6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686800" y="3064666"/>
            <a:ext cx="10011650" cy="267261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700" kern="0" spc="-700" dirty="0">
                <a:solidFill>
                  <a:srgbClr val="F58E1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화이팅!</a:t>
            </a:r>
            <a:endParaRPr 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9574" y="1544405"/>
            <a:ext cx="8596965" cy="267261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700" kern="0" spc="-700" dirty="0">
                <a:solidFill>
                  <a:srgbClr val="FFCC1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모두다</a:t>
            </a:r>
            <a:endParaRPr 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1002" name="그룹 1002"/>
          <p:cNvGrpSpPr/>
          <p:nvPr/>
        </p:nvGrpSpPr>
        <p:grpSpPr>
          <a:xfrm>
            <a:off x="6069060" y="5056845"/>
            <a:ext cx="5751904" cy="6664901"/>
            <a:chOff x="6069060" y="5056845"/>
            <a:chExt cx="5751904" cy="666490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9060" y="5056845"/>
              <a:ext cx="5751904" cy="666490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500153" y="4040452"/>
            <a:ext cx="1156386" cy="1621860"/>
            <a:chOff x="8500153" y="4040452"/>
            <a:chExt cx="1156386" cy="162186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00153" y="4040452"/>
              <a:ext cx="1156386" cy="16218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B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4573807" y="504035"/>
            <a:ext cx="2710341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40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40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p148</a:t>
            </a:r>
            <a:endParaRPr 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831513" y="2362498"/>
            <a:ext cx="13624919" cy="7581601"/>
            <a:chOff x="9971699" y="1794620"/>
            <a:chExt cx="6438095" cy="470682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1699" y="1794620"/>
              <a:ext cx="6438095" cy="470682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411200" y="4009827"/>
            <a:ext cx="4554745" cy="6353074"/>
            <a:chOff x="12521566" y="4515141"/>
            <a:chExt cx="4554745" cy="635307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21566" y="4515141"/>
              <a:ext cx="4554745" cy="635307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920261" y="1040071"/>
            <a:ext cx="1195722" cy="1146398"/>
            <a:chOff x="10367897" y="1965976"/>
            <a:chExt cx="1195722" cy="114639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67897" y="1965976"/>
              <a:ext cx="1195722" cy="114639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334000" y="1401126"/>
            <a:ext cx="2952793" cy="92590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6500" i="1" dirty="0">
                <a:solidFill>
                  <a:srgbClr val="000000"/>
                </a:solidFill>
                <a:latin typeface="여기어때 잘난체 OTF" pitchFamily="34" charset="0"/>
                <a:cs typeface="여기어때 잘난체 OTF" pitchFamily="34" charset="0"/>
              </a:rPr>
              <a:t>Point!</a:t>
            </a:r>
            <a:endParaRPr lang="en-US" dirty="0"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8A3FB060-E568-4ACB-BB38-E039C6E55E3F}"/>
              </a:ext>
            </a:extLst>
          </p:cNvPr>
          <p:cNvSpPr txBox="1"/>
          <p:nvPr/>
        </p:nvSpPr>
        <p:spPr>
          <a:xfrm>
            <a:off x="831514" y="1105208"/>
            <a:ext cx="4294010" cy="122182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학습</a:t>
            </a:r>
            <a:r>
              <a:rPr 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 </a:t>
            </a:r>
            <a:r>
              <a:rPr lang="ko-KR" alt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목표</a:t>
            </a:r>
            <a:endParaRPr lang="en-US" sz="7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2954" y="2781300"/>
            <a:ext cx="13182600" cy="575646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1.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유전자와 단백질의 관계를 설명할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algn="just"/>
            <a:endParaRPr lang="en-US" altLang="ko-KR" sz="5000" kern="0" spc="-30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2. 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 유전 정보가 저장되는 방식을 설명할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algn="just"/>
            <a:endParaRPr lang="en-US" sz="5000" kern="0" spc="-30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just"/>
            <a:r>
              <a:rPr 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생명 시스템 유지에 필요한 세포 내 유전 정보의 흐름을 설명할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7361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900382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p155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137C5396-D2E9-4471-860A-DF90F1392035}"/>
              </a:ext>
            </a:extLst>
          </p:cNvPr>
          <p:cNvGrpSpPr/>
          <p:nvPr/>
        </p:nvGrpSpPr>
        <p:grpSpPr>
          <a:xfrm>
            <a:off x="734048" y="1004680"/>
            <a:ext cx="4676149" cy="852483"/>
            <a:chOff x="734048" y="1004680"/>
            <a:chExt cx="4676149" cy="852483"/>
          </a:xfrm>
        </p:grpSpPr>
        <p:grpSp>
          <p:nvGrpSpPr>
            <p:cNvPr id="36" name="그룹 1010">
              <a:extLst>
                <a:ext uri="{FF2B5EF4-FFF2-40B4-BE49-F238E27FC236}">
                  <a16:creationId xmlns:a16="http://schemas.microsoft.com/office/drawing/2014/main" id="{6887E9BD-84BC-425D-B3CC-8803E10A04BD}"/>
                </a:ext>
              </a:extLst>
            </p:cNvPr>
            <p:cNvGrpSpPr/>
            <p:nvPr/>
          </p:nvGrpSpPr>
          <p:grpSpPr>
            <a:xfrm>
              <a:off x="734048" y="1379129"/>
              <a:ext cx="4676149" cy="478034"/>
              <a:chOff x="7558451" y="6650215"/>
              <a:chExt cx="1288186" cy="398368"/>
            </a:xfrm>
          </p:grpSpPr>
          <p:pic>
            <p:nvPicPr>
              <p:cNvPr id="38" name="Object 38">
                <a:extLst>
                  <a:ext uri="{FF2B5EF4-FFF2-40B4-BE49-F238E27FC236}">
                    <a16:creationId xmlns:a16="http://schemas.microsoft.com/office/drawing/2014/main" id="{8EA80239-A792-400E-AAF6-E9EBC1F1CF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58451" y="6650215"/>
                <a:ext cx="1288186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830888" y="1004680"/>
              <a:ext cx="4205593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유전자와 단백질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0" name="Object 5">
            <a:extLst>
              <a:ext uri="{FF2B5EF4-FFF2-40B4-BE49-F238E27FC236}">
                <a16:creationId xmlns:a16="http://schemas.microsoft.com/office/drawing/2014/main" id="{256FD09E-2B72-4770-A92A-3F452E143510}"/>
              </a:ext>
            </a:extLst>
          </p:cNvPr>
          <p:cNvSpPr txBox="1"/>
          <p:nvPr/>
        </p:nvSpPr>
        <p:spPr>
          <a:xfrm>
            <a:off x="1066800" y="1964897"/>
            <a:ext cx="16006067" cy="132716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형질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생물이 나타내는 고유한 특성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유전자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생물의 형질을 결정하는 유전 정보가 저장된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DNA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의 특정 부분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4673C0FD-486F-4D8F-BFAA-5455E766A6C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16481" y="3363811"/>
            <a:ext cx="7040000" cy="3960000"/>
          </a:xfrm>
          <a:prstGeom prst="round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C65BE71D-43CE-4EDD-97D8-3ECCB33C8E9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0" y="3352215"/>
            <a:ext cx="7040000" cy="3960000"/>
          </a:xfrm>
          <a:prstGeom prst="roundRect">
            <a:avLst/>
          </a:prstGeom>
        </p:spPr>
      </p:pic>
      <p:sp>
        <p:nvSpPr>
          <p:cNvPr id="34" name="Object 5">
            <a:extLst>
              <a:ext uri="{FF2B5EF4-FFF2-40B4-BE49-F238E27FC236}">
                <a16:creationId xmlns:a16="http://schemas.microsoft.com/office/drawing/2014/main" id="{94A2ED6C-6982-4DD0-9855-97F68D2BC584}"/>
              </a:ext>
            </a:extLst>
          </p:cNvPr>
          <p:cNvSpPr txBox="1"/>
          <p:nvPr/>
        </p:nvSpPr>
        <p:spPr>
          <a:xfrm>
            <a:off x="844140" y="7383965"/>
            <a:ext cx="16456573" cy="180041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“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해보기 활동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”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ko-KR" altLang="en-US" sz="4000" kern="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풀어보기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페닐케톤뇨증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페닐알라닌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축적되어 중추 신경계 손상시킴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algn="just"/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낫 모양 적혈구 빈혈증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정상 적혈구보다 수명이 짧고 산소 운반 능력↓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31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4"/>
              </a:rPr>
              <a:t>https://cafe.naver.com/acuteobservation/1174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A7AF996E-02FA-41B1-A959-AEE0D5378461}"/>
              </a:ext>
            </a:extLst>
          </p:cNvPr>
          <p:cNvSpPr txBox="1"/>
          <p:nvPr/>
        </p:nvSpPr>
        <p:spPr>
          <a:xfrm>
            <a:off x="14900382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p155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3DC6104C-D77A-4E50-B056-FA766B45A8F9}"/>
              </a:ext>
            </a:extLst>
          </p:cNvPr>
          <p:cNvSpPr txBox="1"/>
          <p:nvPr/>
        </p:nvSpPr>
        <p:spPr>
          <a:xfrm>
            <a:off x="803689" y="1142203"/>
            <a:ext cx="16006067" cy="132716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유전자의 유전 정보에 따라 효소를 비롯한 다양한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(      )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이 합성되고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이 단백질의 작용에 의해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(      )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이 나타난다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60BE3879-40F5-494E-9790-5BBADF7D7005}"/>
              </a:ext>
            </a:extLst>
          </p:cNvPr>
          <p:cNvSpPr txBox="1"/>
          <p:nvPr/>
        </p:nvSpPr>
        <p:spPr>
          <a:xfrm>
            <a:off x="12137691" y="1028700"/>
            <a:ext cx="2057400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단백질</a:t>
            </a:r>
            <a:endParaRPr lang="en-US" altLang="ko-KR" sz="45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0D20C465-1D05-42A7-8D4D-5A88E4C6FAAA}"/>
              </a:ext>
            </a:extLst>
          </p:cNvPr>
          <p:cNvSpPr txBox="1"/>
          <p:nvPr/>
        </p:nvSpPr>
        <p:spPr>
          <a:xfrm>
            <a:off x="6858000" y="1657734"/>
            <a:ext cx="2057400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500" b="1" ker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형질</a:t>
            </a:r>
            <a:endParaRPr lang="en-US" altLang="ko-KR" sz="45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A094B84-F790-48C9-8608-ABC3CFE9D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2582870"/>
            <a:ext cx="15621000" cy="6562712"/>
          </a:xfrm>
          <a:prstGeom prst="rect">
            <a:avLst/>
          </a:prstGeom>
        </p:spPr>
      </p:pic>
      <p:sp>
        <p:nvSpPr>
          <p:cNvPr id="36" name="Object 5">
            <a:extLst>
              <a:ext uri="{FF2B5EF4-FFF2-40B4-BE49-F238E27FC236}">
                <a16:creationId xmlns:a16="http://schemas.microsoft.com/office/drawing/2014/main" id="{73D0D7D3-D072-405E-B8C1-9F9BDA9B06C8}"/>
              </a:ext>
            </a:extLst>
          </p:cNvPr>
          <p:cNvSpPr txBox="1"/>
          <p:nvPr/>
        </p:nvSpPr>
        <p:spPr>
          <a:xfrm>
            <a:off x="457200" y="5647876"/>
            <a:ext cx="3454054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altLang="ko-KR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DNA + </a:t>
            </a:r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단백질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7" name="Object 5">
            <a:extLst>
              <a:ext uri="{FF2B5EF4-FFF2-40B4-BE49-F238E27FC236}">
                <a16:creationId xmlns:a16="http://schemas.microsoft.com/office/drawing/2014/main" id="{EC0BF6DD-A528-4703-975F-09FB96EE9914}"/>
              </a:ext>
            </a:extLst>
          </p:cNvPr>
          <p:cNvSpPr txBox="1"/>
          <p:nvPr/>
        </p:nvSpPr>
        <p:spPr>
          <a:xfrm>
            <a:off x="2836604" y="4709319"/>
            <a:ext cx="2514600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500" b="1" kern="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히스톤단백질</a:t>
            </a:r>
            <a:endParaRPr lang="en-US" altLang="ko-KR" sz="35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173D324-0042-4B74-BDED-4BF29E027B24}"/>
              </a:ext>
            </a:extLst>
          </p:cNvPr>
          <p:cNvCxnSpPr/>
          <p:nvPr/>
        </p:nvCxnSpPr>
        <p:spPr>
          <a:xfrm>
            <a:off x="4093904" y="5530548"/>
            <a:ext cx="173296" cy="11369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17C9F672-12A7-41AF-8ADB-AA3B3DDD8B8E}"/>
              </a:ext>
            </a:extLst>
          </p:cNvPr>
          <p:cNvGrpSpPr/>
          <p:nvPr/>
        </p:nvGrpSpPr>
        <p:grpSpPr>
          <a:xfrm>
            <a:off x="1341350" y="6430762"/>
            <a:ext cx="1097050" cy="1657664"/>
            <a:chOff x="1341350" y="6430762"/>
            <a:chExt cx="1097050" cy="1657664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92F8FC49-3EF6-499A-9DC1-D54D4E287CAE}"/>
                </a:ext>
              </a:extLst>
            </p:cNvPr>
            <p:cNvSpPr/>
            <p:nvPr/>
          </p:nvSpPr>
          <p:spPr>
            <a:xfrm>
              <a:off x="1524000" y="7551887"/>
              <a:ext cx="914400" cy="53653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60B7CACD-0744-4E63-86A8-399B6F260487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>
              <a:off x="1341350" y="6430762"/>
              <a:ext cx="316561" cy="11996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6B79CDFD-706E-4364-98AB-B4764F22BBB8}"/>
              </a:ext>
            </a:extLst>
          </p:cNvPr>
          <p:cNvGrpSpPr/>
          <p:nvPr/>
        </p:nvGrpSpPr>
        <p:grpSpPr>
          <a:xfrm>
            <a:off x="6858000" y="4533900"/>
            <a:ext cx="4343400" cy="1065096"/>
            <a:chOff x="6858000" y="4533900"/>
            <a:chExt cx="4343400" cy="1065096"/>
          </a:xfrm>
        </p:grpSpPr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4CB52ED7-6A2D-42B2-8041-A97C795D4C13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0" y="5571114"/>
              <a:ext cx="685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F44A5E7B-67F9-4C85-9426-79B7874DE66D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5598996"/>
              <a:ext cx="76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0B13DD4D-F7D7-4713-A089-FD1489F57218}"/>
                </a:ext>
              </a:extLst>
            </p:cNvPr>
            <p:cNvCxnSpPr/>
            <p:nvPr/>
          </p:nvCxnSpPr>
          <p:spPr>
            <a:xfrm flipV="1">
              <a:off x="7200900" y="4533900"/>
              <a:ext cx="0" cy="10372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94122B62-661E-4787-AE92-ECE606A9F69D}"/>
                </a:ext>
              </a:extLst>
            </p:cNvPr>
            <p:cNvCxnSpPr/>
            <p:nvPr/>
          </p:nvCxnSpPr>
          <p:spPr>
            <a:xfrm>
              <a:off x="7200900" y="4533900"/>
              <a:ext cx="36195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FC5B2BDC-93B4-4C7E-912D-C7ACF6B9BEBE}"/>
                </a:ext>
              </a:extLst>
            </p:cNvPr>
            <p:cNvCxnSpPr/>
            <p:nvPr/>
          </p:nvCxnSpPr>
          <p:spPr>
            <a:xfrm flipV="1">
              <a:off x="10820400" y="4533900"/>
              <a:ext cx="0" cy="10372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Object 5">
            <a:extLst>
              <a:ext uri="{FF2B5EF4-FFF2-40B4-BE49-F238E27FC236}">
                <a16:creationId xmlns:a16="http://schemas.microsoft.com/office/drawing/2014/main" id="{B4695670-3D7E-46C1-98C0-BFF236110CA5}"/>
              </a:ext>
            </a:extLst>
          </p:cNvPr>
          <p:cNvSpPr txBox="1"/>
          <p:nvPr/>
        </p:nvSpPr>
        <p:spPr>
          <a:xfrm>
            <a:off x="5452194" y="3717992"/>
            <a:ext cx="7116911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하나의 </a:t>
            </a:r>
            <a:r>
              <a:rPr lang="en-US" altLang="ko-KR" sz="3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DNA</a:t>
            </a:r>
            <a:r>
              <a:rPr lang="ko-KR" altLang="en-US" sz="3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에는 수많은 유전자 존재</a:t>
            </a:r>
            <a:endParaRPr lang="en-US" altLang="ko-KR" sz="3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56" name="Object 5">
            <a:extLst>
              <a:ext uri="{FF2B5EF4-FFF2-40B4-BE49-F238E27FC236}">
                <a16:creationId xmlns:a16="http://schemas.microsoft.com/office/drawing/2014/main" id="{1129206E-42D6-4EB3-AB94-AB7BFDB7E522}"/>
              </a:ext>
            </a:extLst>
          </p:cNvPr>
          <p:cNvSpPr txBox="1"/>
          <p:nvPr/>
        </p:nvSpPr>
        <p:spPr>
          <a:xfrm>
            <a:off x="12045290" y="6618624"/>
            <a:ext cx="4977560" cy="251731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3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&gt;&gt;&gt;</a:t>
            </a:r>
            <a:r>
              <a:rPr lang="ko-KR" altLang="en-US" sz="3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유전자는 특정 단백질의 아미노산 종류와 배열 순서에 대한 정보를 저장함</a:t>
            </a:r>
            <a:r>
              <a:rPr lang="en-US" altLang="ko-KR" sz="3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r>
              <a:rPr lang="en-US" altLang="ko-KR" sz="3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&gt;&gt;&gt; </a:t>
            </a:r>
            <a:r>
              <a:rPr lang="ko-KR" altLang="en-US" sz="3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유전자가 다르면 합성되는 단백질의 종류도 다름</a:t>
            </a:r>
            <a:r>
              <a:rPr lang="en-US" altLang="ko-KR" sz="3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856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6" grpId="0"/>
      <p:bldP spid="37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>
                <a:hlinkClick r:id="rId4"/>
              </a:rPr>
              <a:t>https://blog.naver.com/wdfsy35/220779032844</a:t>
            </a:r>
            <a:r>
              <a:rPr lang="en-US" altLang="ko-KR" sz="1000"/>
              <a:t> </a:t>
            </a:r>
            <a:endParaRPr lang="ko-KR" altLang="en-US" sz="1000" dirty="0"/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A7AF996E-02FA-41B1-A959-AEE0D5378461}"/>
              </a:ext>
            </a:extLst>
          </p:cNvPr>
          <p:cNvSpPr txBox="1"/>
          <p:nvPr/>
        </p:nvSpPr>
        <p:spPr>
          <a:xfrm>
            <a:off x="14900382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p156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3DC6104C-D77A-4E50-B056-FA766B45A8F9}"/>
              </a:ext>
            </a:extLst>
          </p:cNvPr>
          <p:cNvSpPr txBox="1"/>
          <p:nvPr/>
        </p:nvSpPr>
        <p:spPr>
          <a:xfrm>
            <a:off x="787510" y="1888857"/>
            <a:ext cx="16006067" cy="197714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생명체는 필요한 시기에 적절한 세포에서 유전 정보에 따라 단백질이 합성되는 것을 조절하여 생명 시스템 유지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DNA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속 유전자로부터 단백질이 만들어지는 방법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60BE3879-40F5-494E-9790-5BBADF7D7005}"/>
              </a:ext>
            </a:extLst>
          </p:cNvPr>
          <p:cNvSpPr txBox="1"/>
          <p:nvPr/>
        </p:nvSpPr>
        <p:spPr>
          <a:xfrm>
            <a:off x="11982433" y="3077459"/>
            <a:ext cx="3657600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생명 중심 원리</a:t>
            </a:r>
            <a:endParaRPr lang="en-US" altLang="ko-KR" sz="45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2A06A967-67E1-4E85-B2EA-A9D224F7061B}"/>
              </a:ext>
            </a:extLst>
          </p:cNvPr>
          <p:cNvGrpSpPr/>
          <p:nvPr/>
        </p:nvGrpSpPr>
        <p:grpSpPr>
          <a:xfrm>
            <a:off x="734051" y="1004680"/>
            <a:ext cx="7724149" cy="852483"/>
            <a:chOff x="734050" y="1004680"/>
            <a:chExt cx="19112021" cy="852483"/>
          </a:xfrm>
        </p:grpSpPr>
        <p:grpSp>
          <p:nvGrpSpPr>
            <p:cNvPr id="27" name="그룹 1010">
              <a:extLst>
                <a:ext uri="{FF2B5EF4-FFF2-40B4-BE49-F238E27FC236}">
                  <a16:creationId xmlns:a16="http://schemas.microsoft.com/office/drawing/2014/main" id="{7D2F8775-16E2-48FB-9EF9-9B144B48B1DF}"/>
                </a:ext>
              </a:extLst>
            </p:cNvPr>
            <p:cNvGrpSpPr/>
            <p:nvPr/>
          </p:nvGrpSpPr>
          <p:grpSpPr>
            <a:xfrm>
              <a:off x="734050" y="1379129"/>
              <a:ext cx="19112021" cy="478034"/>
              <a:chOff x="7558451" y="6650215"/>
              <a:chExt cx="5264981" cy="398368"/>
            </a:xfrm>
          </p:grpSpPr>
          <p:pic>
            <p:nvPicPr>
              <p:cNvPr id="29" name="Object 38">
                <a:extLst>
                  <a:ext uri="{FF2B5EF4-FFF2-40B4-BE49-F238E27FC236}">
                    <a16:creationId xmlns:a16="http://schemas.microsoft.com/office/drawing/2014/main" id="{D592BCBA-7606-4378-B8EC-E84BE987D9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558451" y="6650215"/>
                <a:ext cx="5264981" cy="398368"/>
              </a:xfrm>
              <a:prstGeom prst="rect">
                <a:avLst/>
              </a:prstGeom>
            </p:spPr>
          </p:pic>
        </p:grpSp>
        <p:sp>
          <p:nvSpPr>
            <p:cNvPr id="28" name="Object 37">
              <a:extLst>
                <a:ext uri="{FF2B5EF4-FFF2-40B4-BE49-F238E27FC236}">
                  <a16:creationId xmlns:a16="http://schemas.microsoft.com/office/drawing/2014/main" id="{E465802E-D20A-4033-8DF8-DE297DEEEA3A}"/>
                </a:ext>
              </a:extLst>
            </p:cNvPr>
            <p:cNvSpPr txBox="1"/>
            <p:nvPr/>
          </p:nvSpPr>
          <p:spPr>
            <a:xfrm>
              <a:off x="830887" y="1004680"/>
              <a:ext cx="1826100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세포에서 유전 정보의 흐름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pic>
        <p:nvPicPr>
          <p:cNvPr id="30" name="그림 29">
            <a:extLst>
              <a:ext uri="{FF2B5EF4-FFF2-40B4-BE49-F238E27FC236}">
                <a16:creationId xmlns:a16="http://schemas.microsoft.com/office/drawing/2014/main" id="{00B8D68B-6B3A-42DF-AD5A-04C43AB046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83" y="3970600"/>
            <a:ext cx="9092519" cy="138001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09CE20D-0FFF-455D-8FD6-1E7D06DA88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8755" y="5465603"/>
            <a:ext cx="5661717" cy="4544676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79C28C55-00F0-4F33-8567-AAC92F6CB3FB}"/>
              </a:ext>
            </a:extLst>
          </p:cNvPr>
          <p:cNvGrpSpPr/>
          <p:nvPr/>
        </p:nvGrpSpPr>
        <p:grpSpPr>
          <a:xfrm>
            <a:off x="1828800" y="6541443"/>
            <a:ext cx="4671117" cy="889677"/>
            <a:chOff x="1828800" y="6541443"/>
            <a:chExt cx="4671117" cy="889677"/>
          </a:xfrm>
        </p:grpSpPr>
        <p:sp>
          <p:nvSpPr>
            <p:cNvPr id="31" name="Object 5">
              <a:extLst>
                <a:ext uri="{FF2B5EF4-FFF2-40B4-BE49-F238E27FC236}">
                  <a16:creationId xmlns:a16="http://schemas.microsoft.com/office/drawing/2014/main" id="{385AE8F0-0826-43B7-865E-9974E36BA1A6}"/>
                </a:ext>
              </a:extLst>
            </p:cNvPr>
            <p:cNvSpPr txBox="1"/>
            <p:nvPr/>
          </p:nvSpPr>
          <p:spPr>
            <a:xfrm>
              <a:off x="1828800" y="6541443"/>
              <a:ext cx="3657600" cy="889677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en-US" altLang="ko-KR" sz="3000" b="1" kern="0" dirty="0">
                  <a:solidFill>
                    <a:srgbClr val="FF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DNA</a:t>
              </a:r>
              <a:r>
                <a:rPr lang="ko-KR" altLang="en-US" sz="3000" b="1" kern="0" dirty="0">
                  <a:solidFill>
                    <a:srgbClr val="FF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의 유전 정보가 </a:t>
              </a:r>
              <a:r>
                <a:rPr lang="en-US" altLang="ko-KR" sz="3000" b="1" kern="0" dirty="0">
                  <a:solidFill>
                    <a:srgbClr val="FF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RNA</a:t>
              </a:r>
              <a:r>
                <a:rPr lang="ko-KR" altLang="en-US" sz="3000" b="1" kern="0" dirty="0">
                  <a:solidFill>
                    <a:srgbClr val="FF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로 전달되는 과정</a:t>
              </a:r>
              <a:endParaRPr lang="en-US" altLang="ko-KR" sz="3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endParaRPr>
            </a:p>
          </p:txBody>
        </p: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5558C7B8-8FFD-44C8-834C-E9F9EA0FE514}"/>
                </a:ext>
              </a:extLst>
            </p:cNvPr>
            <p:cNvCxnSpPr>
              <a:stCxn id="31" idx="3"/>
            </p:cNvCxnSpPr>
            <p:nvPr/>
          </p:nvCxnSpPr>
          <p:spPr>
            <a:xfrm flipV="1">
              <a:off x="5486400" y="6984663"/>
              <a:ext cx="1013517" cy="161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F93CFDA-8FBE-4FBC-BA88-0A8376885C19}"/>
              </a:ext>
            </a:extLst>
          </p:cNvPr>
          <p:cNvGrpSpPr/>
          <p:nvPr/>
        </p:nvGrpSpPr>
        <p:grpSpPr>
          <a:xfrm>
            <a:off x="1425568" y="8060503"/>
            <a:ext cx="5074348" cy="889677"/>
            <a:chOff x="1425568" y="8060503"/>
            <a:chExt cx="5074348" cy="889677"/>
          </a:xfrm>
        </p:grpSpPr>
        <p:sp>
          <p:nvSpPr>
            <p:cNvPr id="34" name="Object 5">
              <a:extLst>
                <a:ext uri="{FF2B5EF4-FFF2-40B4-BE49-F238E27FC236}">
                  <a16:creationId xmlns:a16="http://schemas.microsoft.com/office/drawing/2014/main" id="{8A596C1F-34D3-46C3-B1B0-21C7E6CBFA7E}"/>
                </a:ext>
              </a:extLst>
            </p:cNvPr>
            <p:cNvSpPr txBox="1"/>
            <p:nvPr/>
          </p:nvSpPr>
          <p:spPr>
            <a:xfrm>
              <a:off x="1425568" y="8060503"/>
              <a:ext cx="4015683" cy="889677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en-US" altLang="ko-KR" sz="3000" b="1" kern="0" dirty="0">
                  <a:solidFill>
                    <a:srgbClr val="FF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RNA</a:t>
              </a:r>
              <a:r>
                <a:rPr lang="ko-KR" altLang="en-US" sz="3000" b="1" kern="0" dirty="0">
                  <a:solidFill>
                    <a:srgbClr val="FF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의 유전 정보로부터 단백질이 합성되는 과정</a:t>
              </a:r>
              <a:endParaRPr lang="en-US" altLang="ko-KR" sz="3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endParaRPr>
            </a:p>
          </p:txBody>
        </p: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3850FA06-6C26-4C62-9A57-FC500687E705}"/>
                </a:ext>
              </a:extLst>
            </p:cNvPr>
            <p:cNvCxnSpPr/>
            <p:nvPr/>
          </p:nvCxnSpPr>
          <p:spPr>
            <a:xfrm flipV="1">
              <a:off x="5486399" y="8505342"/>
              <a:ext cx="1013517" cy="161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Object 5">
            <a:extLst>
              <a:ext uri="{FF2B5EF4-FFF2-40B4-BE49-F238E27FC236}">
                <a16:creationId xmlns:a16="http://schemas.microsoft.com/office/drawing/2014/main" id="{37CF96BE-A018-438A-A05B-3EFFEE170371}"/>
              </a:ext>
            </a:extLst>
          </p:cNvPr>
          <p:cNvSpPr txBox="1"/>
          <p:nvPr/>
        </p:nvSpPr>
        <p:spPr>
          <a:xfrm>
            <a:off x="8985475" y="4795579"/>
            <a:ext cx="2996958" cy="69584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세포질</a:t>
            </a:r>
            <a:r>
              <a:rPr lang="en-US" altLang="ko-KR" sz="3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(</a:t>
            </a:r>
            <a:r>
              <a:rPr lang="ko-KR" altLang="en-US" sz="3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리보솜</a:t>
            </a:r>
            <a:r>
              <a:rPr lang="en-US" altLang="ko-KR" sz="3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)</a:t>
            </a:r>
          </a:p>
        </p:txBody>
      </p:sp>
      <p:sp>
        <p:nvSpPr>
          <p:cNvPr id="45" name="Object 5">
            <a:extLst>
              <a:ext uri="{FF2B5EF4-FFF2-40B4-BE49-F238E27FC236}">
                <a16:creationId xmlns:a16="http://schemas.microsoft.com/office/drawing/2014/main" id="{6965D7EC-9B16-4E7D-81CE-9E2E8D9C85DC}"/>
              </a:ext>
            </a:extLst>
          </p:cNvPr>
          <p:cNvSpPr txBox="1"/>
          <p:nvPr/>
        </p:nvSpPr>
        <p:spPr>
          <a:xfrm>
            <a:off x="6499916" y="4821397"/>
            <a:ext cx="815283" cy="57439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핵</a:t>
            </a:r>
            <a:endParaRPr lang="en-US" altLang="ko-KR" sz="35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96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/>
      <p:bldP spid="43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0" name="Object 8">
            <a:extLst>
              <a:ext uri="{FF2B5EF4-FFF2-40B4-BE49-F238E27FC236}">
                <a16:creationId xmlns:a16="http://schemas.microsoft.com/office/drawing/2014/main" id="{A7AF996E-02FA-41B1-A959-AEE0D5378461}"/>
              </a:ext>
            </a:extLst>
          </p:cNvPr>
          <p:cNvSpPr txBox="1"/>
          <p:nvPr/>
        </p:nvSpPr>
        <p:spPr>
          <a:xfrm>
            <a:off x="14900382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p157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3DC6104C-D77A-4E50-B056-FA766B45A8F9}"/>
              </a:ext>
            </a:extLst>
          </p:cNvPr>
          <p:cNvSpPr txBox="1"/>
          <p:nvPr/>
        </p:nvSpPr>
        <p:spPr>
          <a:xfrm>
            <a:off x="10287000" y="1182899"/>
            <a:ext cx="7443397" cy="153375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아미노산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20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종류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DNA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의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염기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: 4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종류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(A,G,C,T)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674919BB-84AC-4BBD-BF55-E945C76010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75" y="994558"/>
            <a:ext cx="9385851" cy="6503168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392620E9-1FC5-4621-966F-955F76AF661E}"/>
              </a:ext>
            </a:extLst>
          </p:cNvPr>
          <p:cNvGrpSpPr/>
          <p:nvPr/>
        </p:nvGrpSpPr>
        <p:grpSpPr>
          <a:xfrm>
            <a:off x="4029606" y="7531868"/>
            <a:ext cx="4806679" cy="684194"/>
            <a:chOff x="4029606" y="7531868"/>
            <a:chExt cx="4806679" cy="684194"/>
          </a:xfrm>
        </p:grpSpPr>
        <p:sp>
          <p:nvSpPr>
            <p:cNvPr id="2" name="화살표: 아래쪽 1">
              <a:extLst>
                <a:ext uri="{FF2B5EF4-FFF2-40B4-BE49-F238E27FC236}">
                  <a16:creationId xmlns:a16="http://schemas.microsoft.com/office/drawing/2014/main" id="{D9ECC48A-7FD5-46E3-B366-5CBAF2532265}"/>
                </a:ext>
              </a:extLst>
            </p:cNvPr>
            <p:cNvSpPr/>
            <p:nvPr/>
          </p:nvSpPr>
          <p:spPr>
            <a:xfrm>
              <a:off x="4029606" y="7531868"/>
              <a:ext cx="381000" cy="659632"/>
            </a:xfrm>
            <a:prstGeom prst="downArrow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화살표: 아래쪽 34">
              <a:extLst>
                <a:ext uri="{FF2B5EF4-FFF2-40B4-BE49-F238E27FC236}">
                  <a16:creationId xmlns:a16="http://schemas.microsoft.com/office/drawing/2014/main" id="{7F336BA3-EA7A-44C0-8E27-39341CC77C14}"/>
                </a:ext>
              </a:extLst>
            </p:cNvPr>
            <p:cNvSpPr/>
            <p:nvPr/>
          </p:nvSpPr>
          <p:spPr>
            <a:xfrm>
              <a:off x="6199152" y="7537523"/>
              <a:ext cx="381000" cy="659632"/>
            </a:xfrm>
            <a:prstGeom prst="downArrow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화살표: 아래쪽 35">
              <a:extLst>
                <a:ext uri="{FF2B5EF4-FFF2-40B4-BE49-F238E27FC236}">
                  <a16:creationId xmlns:a16="http://schemas.microsoft.com/office/drawing/2014/main" id="{BFC0F003-EE58-4682-A821-4DB7BE9B20E5}"/>
                </a:ext>
              </a:extLst>
            </p:cNvPr>
            <p:cNvSpPr/>
            <p:nvPr/>
          </p:nvSpPr>
          <p:spPr>
            <a:xfrm>
              <a:off x="8455285" y="7556430"/>
              <a:ext cx="381000" cy="659632"/>
            </a:xfrm>
            <a:prstGeom prst="downArrow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B97FA126-7339-4966-BF00-7D4AA8719DED}"/>
              </a:ext>
            </a:extLst>
          </p:cNvPr>
          <p:cNvGrpSpPr/>
          <p:nvPr/>
        </p:nvGrpSpPr>
        <p:grpSpPr>
          <a:xfrm>
            <a:off x="2690191" y="8326582"/>
            <a:ext cx="7474226" cy="739044"/>
            <a:chOff x="2690191" y="8326582"/>
            <a:chExt cx="7474226" cy="739044"/>
          </a:xfrm>
        </p:grpSpPr>
        <p:sp>
          <p:nvSpPr>
            <p:cNvPr id="5" name="이등변 삼각형 4">
              <a:extLst>
                <a:ext uri="{FF2B5EF4-FFF2-40B4-BE49-F238E27FC236}">
                  <a16:creationId xmlns:a16="http://schemas.microsoft.com/office/drawing/2014/main" id="{4BEE29EC-10C3-4E16-88E3-68A0CEDDCC34}"/>
                </a:ext>
              </a:extLst>
            </p:cNvPr>
            <p:cNvSpPr/>
            <p:nvPr/>
          </p:nvSpPr>
          <p:spPr>
            <a:xfrm>
              <a:off x="3872709" y="8326582"/>
              <a:ext cx="694794" cy="739044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오각형 8">
              <a:extLst>
                <a:ext uri="{FF2B5EF4-FFF2-40B4-BE49-F238E27FC236}">
                  <a16:creationId xmlns:a16="http://schemas.microsoft.com/office/drawing/2014/main" id="{9D96A6B3-EE80-41A3-A490-355441C5746C}"/>
                </a:ext>
              </a:extLst>
            </p:cNvPr>
            <p:cNvSpPr/>
            <p:nvPr/>
          </p:nvSpPr>
          <p:spPr>
            <a:xfrm>
              <a:off x="6053129" y="8366288"/>
              <a:ext cx="673045" cy="659632"/>
            </a:xfrm>
            <a:prstGeom prst="pentagon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하트 10">
              <a:extLst>
                <a:ext uri="{FF2B5EF4-FFF2-40B4-BE49-F238E27FC236}">
                  <a16:creationId xmlns:a16="http://schemas.microsoft.com/office/drawing/2014/main" id="{C4926A69-0577-4D2A-8279-C2A9CB35EC7C}"/>
                </a:ext>
              </a:extLst>
            </p:cNvPr>
            <p:cNvSpPr/>
            <p:nvPr/>
          </p:nvSpPr>
          <p:spPr>
            <a:xfrm>
              <a:off x="8298388" y="8366288"/>
              <a:ext cx="694794" cy="659632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BA62C53A-A677-4BE1-802C-39579A066999}"/>
                </a:ext>
              </a:extLst>
            </p:cNvPr>
            <p:cNvSpPr/>
            <p:nvPr/>
          </p:nvSpPr>
          <p:spPr>
            <a:xfrm>
              <a:off x="2690191" y="8348870"/>
              <a:ext cx="1364974" cy="359063"/>
            </a:xfrm>
            <a:custGeom>
              <a:avLst/>
              <a:gdLst>
                <a:gd name="connsiteX0" fmla="*/ 0 w 1364974"/>
                <a:gd name="connsiteY0" fmla="*/ 0 h 359063"/>
                <a:gd name="connsiteX1" fmla="*/ 450574 w 1364974"/>
                <a:gd name="connsiteY1" fmla="*/ 331304 h 359063"/>
                <a:gd name="connsiteX2" fmla="*/ 662609 w 1364974"/>
                <a:gd name="connsiteY2" fmla="*/ 331304 h 359063"/>
                <a:gd name="connsiteX3" fmla="*/ 1113183 w 1364974"/>
                <a:gd name="connsiteY3" fmla="*/ 251791 h 359063"/>
                <a:gd name="connsiteX4" fmla="*/ 1364974 w 1364974"/>
                <a:gd name="connsiteY4" fmla="*/ 318052 h 35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4974" h="359063">
                  <a:moveTo>
                    <a:pt x="0" y="0"/>
                  </a:moveTo>
                  <a:cubicBezTo>
                    <a:pt x="170069" y="138043"/>
                    <a:pt x="340139" y="276087"/>
                    <a:pt x="450574" y="331304"/>
                  </a:cubicBezTo>
                  <a:cubicBezTo>
                    <a:pt x="561009" y="386521"/>
                    <a:pt x="552174" y="344556"/>
                    <a:pt x="662609" y="331304"/>
                  </a:cubicBezTo>
                  <a:cubicBezTo>
                    <a:pt x="773044" y="318052"/>
                    <a:pt x="996122" y="254000"/>
                    <a:pt x="1113183" y="251791"/>
                  </a:cubicBezTo>
                  <a:cubicBezTo>
                    <a:pt x="1230244" y="249582"/>
                    <a:pt x="1297609" y="283817"/>
                    <a:pt x="1364974" y="31805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B9675046-E404-4FEA-8592-57F5A4A6894E}"/>
                </a:ext>
              </a:extLst>
            </p:cNvPr>
            <p:cNvSpPr/>
            <p:nvPr/>
          </p:nvSpPr>
          <p:spPr>
            <a:xfrm>
              <a:off x="4426226" y="8680174"/>
              <a:ext cx="1669774" cy="133659"/>
            </a:xfrm>
            <a:custGeom>
              <a:avLst/>
              <a:gdLst>
                <a:gd name="connsiteX0" fmla="*/ 0 w 1669774"/>
                <a:gd name="connsiteY0" fmla="*/ 53009 h 133659"/>
                <a:gd name="connsiteX1" fmla="*/ 543339 w 1669774"/>
                <a:gd name="connsiteY1" fmla="*/ 132522 h 133659"/>
                <a:gd name="connsiteX2" fmla="*/ 1669774 w 1669774"/>
                <a:gd name="connsiteY2" fmla="*/ 0 h 13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9774" h="133659">
                  <a:moveTo>
                    <a:pt x="0" y="53009"/>
                  </a:moveTo>
                  <a:cubicBezTo>
                    <a:pt x="132521" y="97183"/>
                    <a:pt x="265043" y="141357"/>
                    <a:pt x="543339" y="132522"/>
                  </a:cubicBezTo>
                  <a:cubicBezTo>
                    <a:pt x="821635" y="123687"/>
                    <a:pt x="1245704" y="61843"/>
                    <a:pt x="166977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468C2459-FA3B-469E-8FFF-807EF24B4D46}"/>
                </a:ext>
              </a:extLst>
            </p:cNvPr>
            <p:cNvSpPr/>
            <p:nvPr/>
          </p:nvSpPr>
          <p:spPr>
            <a:xfrm>
              <a:off x="6692348" y="8387280"/>
              <a:ext cx="1683026" cy="374687"/>
            </a:xfrm>
            <a:custGeom>
              <a:avLst/>
              <a:gdLst>
                <a:gd name="connsiteX0" fmla="*/ 0 w 1683026"/>
                <a:gd name="connsiteY0" fmla="*/ 226633 h 374687"/>
                <a:gd name="connsiteX1" fmla="*/ 450574 w 1683026"/>
                <a:gd name="connsiteY1" fmla="*/ 1346 h 374687"/>
                <a:gd name="connsiteX2" fmla="*/ 1232452 w 1683026"/>
                <a:gd name="connsiteY2" fmla="*/ 319398 h 374687"/>
                <a:gd name="connsiteX3" fmla="*/ 1683026 w 1683026"/>
                <a:gd name="connsiteY3" fmla="*/ 372407 h 37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3026" h="374687">
                  <a:moveTo>
                    <a:pt x="0" y="226633"/>
                  </a:moveTo>
                  <a:cubicBezTo>
                    <a:pt x="122582" y="106259"/>
                    <a:pt x="245165" y="-14115"/>
                    <a:pt x="450574" y="1346"/>
                  </a:cubicBezTo>
                  <a:cubicBezTo>
                    <a:pt x="655983" y="16807"/>
                    <a:pt x="1027043" y="257554"/>
                    <a:pt x="1232452" y="319398"/>
                  </a:cubicBezTo>
                  <a:cubicBezTo>
                    <a:pt x="1437861" y="381242"/>
                    <a:pt x="1560443" y="376824"/>
                    <a:pt x="1683026" y="37240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CB98A5FF-AB31-40AD-A519-1C7124D4C1B5}"/>
                </a:ext>
              </a:extLst>
            </p:cNvPr>
            <p:cNvSpPr/>
            <p:nvPr/>
          </p:nvSpPr>
          <p:spPr>
            <a:xfrm>
              <a:off x="8984974" y="8534400"/>
              <a:ext cx="1179443" cy="216112"/>
            </a:xfrm>
            <a:custGeom>
              <a:avLst/>
              <a:gdLst>
                <a:gd name="connsiteX0" fmla="*/ 0 w 1179443"/>
                <a:gd name="connsiteY0" fmla="*/ 119270 h 216112"/>
                <a:gd name="connsiteX1" fmla="*/ 543339 w 1179443"/>
                <a:gd name="connsiteY1" fmla="*/ 212035 h 216112"/>
                <a:gd name="connsiteX2" fmla="*/ 1179443 w 1179443"/>
                <a:gd name="connsiteY2" fmla="*/ 0 h 21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9443" h="216112">
                  <a:moveTo>
                    <a:pt x="0" y="119270"/>
                  </a:moveTo>
                  <a:cubicBezTo>
                    <a:pt x="173382" y="175591"/>
                    <a:pt x="346765" y="231913"/>
                    <a:pt x="543339" y="212035"/>
                  </a:cubicBezTo>
                  <a:cubicBezTo>
                    <a:pt x="739913" y="192157"/>
                    <a:pt x="959678" y="96078"/>
                    <a:pt x="117944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7" name="화살표: 아래쪽 36">
            <a:extLst>
              <a:ext uri="{FF2B5EF4-FFF2-40B4-BE49-F238E27FC236}">
                <a16:creationId xmlns:a16="http://schemas.microsoft.com/office/drawing/2014/main" id="{4AEE15C1-6485-4652-8067-C49DEFAA5B33}"/>
              </a:ext>
            </a:extLst>
          </p:cNvPr>
          <p:cNvSpPr/>
          <p:nvPr/>
        </p:nvSpPr>
        <p:spPr>
          <a:xfrm>
            <a:off x="1295400" y="6210300"/>
            <a:ext cx="381000" cy="1895242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화살표: 아래쪽 38">
            <a:extLst>
              <a:ext uri="{FF2B5EF4-FFF2-40B4-BE49-F238E27FC236}">
                <a16:creationId xmlns:a16="http://schemas.microsoft.com/office/drawing/2014/main" id="{98C2105F-422C-48D7-A833-7B54774DD671}"/>
              </a:ext>
            </a:extLst>
          </p:cNvPr>
          <p:cNvSpPr/>
          <p:nvPr/>
        </p:nvSpPr>
        <p:spPr>
          <a:xfrm>
            <a:off x="13309594" y="2573066"/>
            <a:ext cx="1398207" cy="741217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Object 5">
            <a:extLst>
              <a:ext uri="{FF2B5EF4-FFF2-40B4-BE49-F238E27FC236}">
                <a16:creationId xmlns:a16="http://schemas.microsoft.com/office/drawing/2014/main" id="{DF14D3D6-81C3-43E0-92A4-0BC39F1AA2DF}"/>
              </a:ext>
            </a:extLst>
          </p:cNvPr>
          <p:cNvSpPr txBox="1"/>
          <p:nvPr/>
        </p:nvSpPr>
        <p:spPr>
          <a:xfrm>
            <a:off x="10287000" y="3271693"/>
            <a:ext cx="7443397" cy="262184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DNA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의 염기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3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개씩 조합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&gt;&gt;&gt; 64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종류 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∴ 아미노산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20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종류 모두 지정 가능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id="{51617BF0-241F-405C-93DE-B3EB27D414A3}"/>
              </a:ext>
            </a:extLst>
          </p:cNvPr>
          <p:cNvSpPr txBox="1"/>
          <p:nvPr/>
        </p:nvSpPr>
        <p:spPr>
          <a:xfrm>
            <a:off x="1321904" y="4103807"/>
            <a:ext cx="1875458" cy="57439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전사</a:t>
            </a:r>
            <a:endParaRPr lang="en-US" altLang="ko-KR" sz="35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47" name="Object 5">
            <a:extLst>
              <a:ext uri="{FF2B5EF4-FFF2-40B4-BE49-F238E27FC236}">
                <a16:creationId xmlns:a16="http://schemas.microsoft.com/office/drawing/2014/main" id="{F6479D22-BA8F-4459-81F8-3BAF682BDE2C}"/>
              </a:ext>
            </a:extLst>
          </p:cNvPr>
          <p:cNvSpPr txBox="1"/>
          <p:nvPr/>
        </p:nvSpPr>
        <p:spPr>
          <a:xfrm>
            <a:off x="1292087" y="6746658"/>
            <a:ext cx="1875458" cy="57439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번역</a:t>
            </a:r>
            <a:endParaRPr lang="en-US" altLang="ko-KR" sz="35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48" name="Object 5">
            <a:extLst>
              <a:ext uri="{FF2B5EF4-FFF2-40B4-BE49-F238E27FC236}">
                <a16:creationId xmlns:a16="http://schemas.microsoft.com/office/drawing/2014/main" id="{D5E39584-A3DE-486A-9884-B65371B0ABBB}"/>
              </a:ext>
            </a:extLst>
          </p:cNvPr>
          <p:cNvSpPr txBox="1"/>
          <p:nvPr/>
        </p:nvSpPr>
        <p:spPr>
          <a:xfrm>
            <a:off x="516559" y="8314346"/>
            <a:ext cx="1875458" cy="57439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5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단백질</a:t>
            </a:r>
            <a:endParaRPr lang="en-US" altLang="ko-KR" sz="3500" b="1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73433036-1FFD-4630-81C1-BBDC62915633}"/>
              </a:ext>
            </a:extLst>
          </p:cNvPr>
          <p:cNvGrpSpPr/>
          <p:nvPr/>
        </p:nvGrpSpPr>
        <p:grpSpPr>
          <a:xfrm>
            <a:off x="3282377" y="9094242"/>
            <a:ext cx="6301137" cy="577469"/>
            <a:chOff x="3282377" y="9094242"/>
            <a:chExt cx="6301137" cy="577469"/>
          </a:xfrm>
        </p:grpSpPr>
        <p:sp>
          <p:nvSpPr>
            <p:cNvPr id="50" name="Object 5">
              <a:extLst>
                <a:ext uri="{FF2B5EF4-FFF2-40B4-BE49-F238E27FC236}">
                  <a16:creationId xmlns:a16="http://schemas.microsoft.com/office/drawing/2014/main" id="{9EAF9913-DFDB-44FB-8902-7161AC29DCF5}"/>
                </a:ext>
              </a:extLst>
            </p:cNvPr>
            <p:cNvSpPr txBox="1"/>
            <p:nvPr/>
          </p:nvSpPr>
          <p:spPr>
            <a:xfrm>
              <a:off x="3282377" y="9094242"/>
              <a:ext cx="1875458" cy="574392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ko-KR" altLang="en-US" sz="3500" b="1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아미노산</a:t>
              </a:r>
              <a:r>
                <a:rPr lang="en-US" altLang="ko-KR" sz="3500" b="1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1</a:t>
              </a:r>
            </a:p>
          </p:txBody>
        </p:sp>
        <p:sp>
          <p:nvSpPr>
            <p:cNvPr id="51" name="Object 5">
              <a:extLst>
                <a:ext uri="{FF2B5EF4-FFF2-40B4-BE49-F238E27FC236}">
                  <a16:creationId xmlns:a16="http://schemas.microsoft.com/office/drawing/2014/main" id="{56BC57BF-2C72-4625-882E-33BFC272B46F}"/>
                </a:ext>
              </a:extLst>
            </p:cNvPr>
            <p:cNvSpPr txBox="1"/>
            <p:nvPr/>
          </p:nvSpPr>
          <p:spPr>
            <a:xfrm>
              <a:off x="5451922" y="9097319"/>
              <a:ext cx="1875458" cy="574392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ko-KR" altLang="en-US" sz="3500" b="1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아미노산</a:t>
              </a:r>
              <a:r>
                <a:rPr lang="en-US" altLang="ko-KR" sz="3500" b="1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2</a:t>
              </a:r>
            </a:p>
          </p:txBody>
        </p:sp>
        <p:sp>
          <p:nvSpPr>
            <p:cNvPr id="52" name="Object 5">
              <a:extLst>
                <a:ext uri="{FF2B5EF4-FFF2-40B4-BE49-F238E27FC236}">
                  <a16:creationId xmlns:a16="http://schemas.microsoft.com/office/drawing/2014/main" id="{AA90AD2D-A451-4F6E-967C-ADEA57A293F8}"/>
                </a:ext>
              </a:extLst>
            </p:cNvPr>
            <p:cNvSpPr txBox="1"/>
            <p:nvPr/>
          </p:nvSpPr>
          <p:spPr>
            <a:xfrm>
              <a:off x="7708056" y="9094242"/>
              <a:ext cx="1875458" cy="574392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ko-KR" altLang="en-US" sz="3500" b="1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아미노산</a:t>
              </a:r>
              <a:r>
                <a:rPr lang="en-US" altLang="ko-KR" sz="3500" b="1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3</a:t>
              </a: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8C4BB04-66D4-49D6-9C7C-AA3D597B0949}"/>
              </a:ext>
            </a:extLst>
          </p:cNvPr>
          <p:cNvGrpSpPr/>
          <p:nvPr/>
        </p:nvGrpSpPr>
        <p:grpSpPr>
          <a:xfrm>
            <a:off x="2798780" y="4391003"/>
            <a:ext cx="12830055" cy="3106723"/>
            <a:chOff x="2798780" y="4391003"/>
            <a:chExt cx="12830055" cy="3106723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2DF3CA40-83B6-48AA-A2E9-C588F8B0918B}"/>
                </a:ext>
              </a:extLst>
            </p:cNvPr>
            <p:cNvGrpSpPr/>
            <p:nvPr/>
          </p:nvGrpSpPr>
          <p:grpSpPr>
            <a:xfrm>
              <a:off x="10414453" y="5821326"/>
              <a:ext cx="5214382" cy="1676400"/>
              <a:chOff x="10711418" y="7476146"/>
              <a:chExt cx="5214382" cy="1676400"/>
            </a:xfrm>
          </p:grpSpPr>
          <p:sp>
            <p:nvSpPr>
              <p:cNvPr id="20" name="사각형: 둥근 모서리 19">
                <a:extLst>
                  <a:ext uri="{FF2B5EF4-FFF2-40B4-BE49-F238E27FC236}">
                    <a16:creationId xmlns:a16="http://schemas.microsoft.com/office/drawing/2014/main" id="{BA73B28D-3207-4A02-B512-61ED681D102C}"/>
                  </a:ext>
                </a:extLst>
              </p:cNvPr>
              <p:cNvSpPr/>
              <p:nvPr/>
            </p:nvSpPr>
            <p:spPr>
              <a:xfrm>
                <a:off x="10711418" y="7497726"/>
                <a:ext cx="5214382" cy="15679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Object 5">
                <a:extLst>
                  <a:ext uri="{FF2B5EF4-FFF2-40B4-BE49-F238E27FC236}">
                    <a16:creationId xmlns:a16="http://schemas.microsoft.com/office/drawing/2014/main" id="{057A2ABE-601F-49DD-84A4-B3A1F6A5ED87}"/>
                  </a:ext>
                </a:extLst>
              </p:cNvPr>
              <p:cNvSpPr txBox="1"/>
              <p:nvPr/>
            </p:nvSpPr>
            <p:spPr>
              <a:xfrm>
                <a:off x="10868315" y="7476146"/>
                <a:ext cx="4936484" cy="1676400"/>
              </a:xfrm>
              <a:prstGeom prst="rect">
                <a:avLst/>
              </a:prstGeom>
              <a:noFill/>
            </p:spPr>
            <p:txBody>
              <a:bodyPr wrap="square" rtlCol="0" anchor="ctr"/>
              <a:lstStyle/>
              <a:p>
                <a:pPr algn="just"/>
                <a:r>
                  <a:rPr lang="en-US" altLang="ko-KR" sz="4000" kern="0" dirty="0">
                    <a:solidFill>
                      <a:srgbClr val="00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  <a:cs typeface="G마켓 산스 Medium" pitchFamily="34" charset="0"/>
                  </a:rPr>
                  <a:t>DNA &gt;&gt;&gt; RNA</a:t>
                </a:r>
              </a:p>
              <a:p>
                <a:pPr algn="just"/>
                <a:r>
                  <a:rPr lang="en-US" altLang="ko-KR" sz="4000" kern="0" dirty="0">
                    <a:solidFill>
                      <a:srgbClr val="00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  <a:cs typeface="G마켓 산스 Medium" pitchFamily="34" charset="0"/>
                  </a:rPr>
                  <a:t>: </a:t>
                </a:r>
                <a:r>
                  <a:rPr lang="ko-KR" altLang="en-US" sz="4000" kern="0" dirty="0">
                    <a:solidFill>
                      <a:srgbClr val="00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  <a:cs typeface="G마켓 산스 Medium" pitchFamily="34" charset="0"/>
                  </a:rPr>
                  <a:t>염기 </a:t>
                </a:r>
                <a:r>
                  <a:rPr lang="en-US" altLang="ko-KR" sz="4000" kern="0" dirty="0">
                    <a:solidFill>
                      <a:srgbClr val="00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  <a:cs typeface="G마켓 산스 Medium" pitchFamily="34" charset="0"/>
                  </a:rPr>
                  <a:t>T &gt;&gt;&gt; </a:t>
                </a:r>
                <a:r>
                  <a:rPr lang="ko-KR" altLang="en-US" sz="4000" kern="0" dirty="0">
                    <a:solidFill>
                      <a:srgbClr val="00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  <a:cs typeface="G마켓 산스 Medium" pitchFamily="34" charset="0"/>
                  </a:rPr>
                  <a:t>염기 </a:t>
                </a:r>
                <a:r>
                  <a:rPr lang="en-US" altLang="ko-KR" sz="4000" kern="0" dirty="0">
                    <a:solidFill>
                      <a:srgbClr val="00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  <a:cs typeface="G마켓 산스 Medium" pitchFamily="34" charset="0"/>
                  </a:rPr>
                  <a:t>U</a:t>
                </a:r>
              </a:p>
            </p:txBody>
          </p:sp>
        </p:grp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2E0611FA-AC23-46DD-BEE9-C8BCAC66866E}"/>
                </a:ext>
              </a:extLst>
            </p:cNvPr>
            <p:cNvCxnSpPr>
              <a:endCxn id="20" idx="1"/>
            </p:cNvCxnSpPr>
            <p:nvPr/>
          </p:nvCxnSpPr>
          <p:spPr>
            <a:xfrm>
              <a:off x="2798780" y="4391003"/>
              <a:ext cx="7615673" cy="22358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FB624033-3AE6-482D-8EFD-83C4E68E495E}"/>
              </a:ext>
            </a:extLst>
          </p:cNvPr>
          <p:cNvGrpSpPr/>
          <p:nvPr/>
        </p:nvGrpSpPr>
        <p:grpSpPr>
          <a:xfrm>
            <a:off x="2690191" y="7053509"/>
            <a:ext cx="14373433" cy="2222311"/>
            <a:chOff x="2690191" y="7053509"/>
            <a:chExt cx="14373433" cy="2222311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1C25CD0D-1797-4B4A-9FF9-F5D9C5AD5EBB}"/>
                </a:ext>
              </a:extLst>
            </p:cNvPr>
            <p:cNvGrpSpPr/>
            <p:nvPr/>
          </p:nvGrpSpPr>
          <p:grpSpPr>
            <a:xfrm>
              <a:off x="11849242" y="7599420"/>
              <a:ext cx="5214382" cy="1676400"/>
              <a:chOff x="10711418" y="7476146"/>
              <a:chExt cx="5214382" cy="1676400"/>
            </a:xfrm>
          </p:grpSpPr>
          <p:sp>
            <p:nvSpPr>
              <p:cNvPr id="54" name="사각형: 둥근 모서리 53">
                <a:extLst>
                  <a:ext uri="{FF2B5EF4-FFF2-40B4-BE49-F238E27FC236}">
                    <a16:creationId xmlns:a16="http://schemas.microsoft.com/office/drawing/2014/main" id="{89AE6984-D931-479D-AD91-66F15E16C86B}"/>
                  </a:ext>
                </a:extLst>
              </p:cNvPr>
              <p:cNvSpPr/>
              <p:nvPr/>
            </p:nvSpPr>
            <p:spPr>
              <a:xfrm>
                <a:off x="10711418" y="7497726"/>
                <a:ext cx="5214382" cy="15679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Object 5">
                <a:extLst>
                  <a:ext uri="{FF2B5EF4-FFF2-40B4-BE49-F238E27FC236}">
                    <a16:creationId xmlns:a16="http://schemas.microsoft.com/office/drawing/2014/main" id="{980BC695-AC01-40F5-A818-BD3608BDF69A}"/>
                  </a:ext>
                </a:extLst>
              </p:cNvPr>
              <p:cNvSpPr txBox="1"/>
              <p:nvPr/>
            </p:nvSpPr>
            <p:spPr>
              <a:xfrm>
                <a:off x="10868315" y="7476146"/>
                <a:ext cx="4936484" cy="1676400"/>
              </a:xfrm>
              <a:prstGeom prst="rect">
                <a:avLst/>
              </a:prstGeom>
              <a:noFill/>
            </p:spPr>
            <p:txBody>
              <a:bodyPr wrap="square" rtlCol="0" anchor="ctr"/>
              <a:lstStyle/>
              <a:p>
                <a:pPr algn="just"/>
                <a:r>
                  <a:rPr lang="en-US" altLang="ko-KR" sz="4000" kern="0" dirty="0">
                    <a:solidFill>
                      <a:srgbClr val="00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  <a:cs typeface="G마켓 산스 Medium" pitchFamily="34" charset="0"/>
                  </a:rPr>
                  <a:t>RNA</a:t>
                </a:r>
                <a:r>
                  <a:rPr lang="ko-KR" altLang="en-US" sz="4000" kern="0" dirty="0">
                    <a:solidFill>
                      <a:srgbClr val="00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  <a:cs typeface="G마켓 산스 Medium" pitchFamily="34" charset="0"/>
                  </a:rPr>
                  <a:t>의 염기 </a:t>
                </a:r>
                <a:r>
                  <a:rPr lang="en-US" altLang="ko-KR" sz="4000" kern="0" dirty="0">
                    <a:solidFill>
                      <a:srgbClr val="00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  <a:cs typeface="G마켓 산스 Medium" pitchFamily="34" charset="0"/>
                  </a:rPr>
                  <a:t>3</a:t>
                </a:r>
                <a:r>
                  <a:rPr lang="ko-KR" altLang="en-US" sz="4000" kern="0" dirty="0">
                    <a:solidFill>
                      <a:srgbClr val="00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  <a:cs typeface="G마켓 산스 Medium" pitchFamily="34" charset="0"/>
                  </a:rPr>
                  <a:t>개</a:t>
                </a:r>
                <a:r>
                  <a:rPr lang="en-US" altLang="ko-KR" sz="4000" kern="0" dirty="0">
                    <a:solidFill>
                      <a:srgbClr val="00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  <a:cs typeface="G마켓 산스 Medium" pitchFamily="34" charset="0"/>
                  </a:rPr>
                  <a:t>&gt;&gt;&gt; </a:t>
                </a:r>
                <a:r>
                  <a:rPr lang="ko-KR" altLang="en-US" sz="4000" kern="0" dirty="0">
                    <a:solidFill>
                      <a:srgbClr val="00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  <a:cs typeface="G마켓 산스 Medium" pitchFamily="34" charset="0"/>
                  </a:rPr>
                  <a:t>아미노산 </a:t>
                </a:r>
                <a:r>
                  <a:rPr lang="en-US" altLang="ko-KR" sz="4000" kern="0" dirty="0">
                    <a:solidFill>
                      <a:srgbClr val="00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  <a:cs typeface="G마켓 산스 Medium" pitchFamily="34" charset="0"/>
                  </a:rPr>
                  <a:t>1</a:t>
                </a:r>
                <a:r>
                  <a:rPr lang="ko-KR" altLang="en-US" sz="4000" kern="0" dirty="0">
                    <a:solidFill>
                      <a:srgbClr val="00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  <a:cs typeface="G마켓 산스 Medium" pitchFamily="34" charset="0"/>
                  </a:rPr>
                  <a:t>개 지정</a:t>
                </a:r>
                <a:endParaRPr lang="en-US" altLang="ko-KR" sz="40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endParaRPr>
              </a:p>
            </p:txBody>
          </p:sp>
        </p:grp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271E5CA3-30E2-4EBE-B69B-2EA590B8F405}"/>
                </a:ext>
              </a:extLst>
            </p:cNvPr>
            <p:cNvCxnSpPr>
              <a:endCxn id="54" idx="1"/>
            </p:cNvCxnSpPr>
            <p:nvPr/>
          </p:nvCxnSpPr>
          <p:spPr>
            <a:xfrm>
              <a:off x="2690191" y="7053509"/>
              <a:ext cx="9159051" cy="135144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848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7" grpId="0" animBg="1"/>
      <p:bldP spid="39" grpId="0" animBg="1"/>
      <p:bldP spid="44" grpId="0" build="p"/>
      <p:bldP spid="46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524434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p158~159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8FB69AFB-09DF-491B-9673-48D0AE0E0657}"/>
              </a:ext>
            </a:extLst>
          </p:cNvPr>
          <p:cNvGrpSpPr/>
          <p:nvPr/>
        </p:nvGrpSpPr>
        <p:grpSpPr>
          <a:xfrm>
            <a:off x="734051" y="1004680"/>
            <a:ext cx="9781548" cy="852483"/>
            <a:chOff x="734050" y="1004680"/>
            <a:chExt cx="24202687" cy="852483"/>
          </a:xfrm>
        </p:grpSpPr>
        <p:grpSp>
          <p:nvGrpSpPr>
            <p:cNvPr id="23" name="그룹 1010">
              <a:extLst>
                <a:ext uri="{FF2B5EF4-FFF2-40B4-BE49-F238E27FC236}">
                  <a16:creationId xmlns:a16="http://schemas.microsoft.com/office/drawing/2014/main" id="{61EF52A5-40AD-47CD-8551-DC7E91FDB215}"/>
                </a:ext>
              </a:extLst>
            </p:cNvPr>
            <p:cNvGrpSpPr/>
            <p:nvPr/>
          </p:nvGrpSpPr>
          <p:grpSpPr>
            <a:xfrm>
              <a:off x="734050" y="1379129"/>
              <a:ext cx="24202687" cy="478034"/>
              <a:chOff x="7558451" y="6650215"/>
              <a:chExt cx="6667358" cy="398368"/>
            </a:xfrm>
          </p:grpSpPr>
          <p:pic>
            <p:nvPicPr>
              <p:cNvPr id="25" name="Object 38">
                <a:extLst>
                  <a:ext uri="{FF2B5EF4-FFF2-40B4-BE49-F238E27FC236}">
                    <a16:creationId xmlns:a16="http://schemas.microsoft.com/office/drawing/2014/main" id="{A716A3C8-FE0F-4AAF-AF6A-FEB0AE1AA8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58451" y="6650215"/>
                <a:ext cx="6667358" cy="398368"/>
              </a:xfrm>
              <a:prstGeom prst="rect">
                <a:avLst/>
              </a:prstGeom>
            </p:spPr>
          </p:pic>
        </p:grpSp>
        <p:sp>
          <p:nvSpPr>
            <p:cNvPr id="24" name="Object 37">
              <a:extLst>
                <a:ext uri="{FF2B5EF4-FFF2-40B4-BE49-F238E27FC236}">
                  <a16:creationId xmlns:a16="http://schemas.microsoft.com/office/drawing/2014/main" id="{A3DA4578-B926-4B48-9669-E3C63A1FB2F8}"/>
                </a:ext>
              </a:extLst>
            </p:cNvPr>
            <p:cNvSpPr txBox="1"/>
            <p:nvPr/>
          </p:nvSpPr>
          <p:spPr>
            <a:xfrm>
              <a:off x="830885" y="1004680"/>
              <a:ext cx="23559960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세포에서 유전 정보의 흐름</a:t>
              </a:r>
              <a:r>
                <a:rPr lang="en-US" altLang="ko-KR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(</a:t>
              </a:r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탐구활동</a:t>
              </a:r>
              <a:r>
                <a:rPr lang="en-US" altLang="ko-KR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)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A0E959D-42EA-4053-A144-F4588AC69C41}"/>
              </a:ext>
            </a:extLst>
          </p:cNvPr>
          <p:cNvSpPr txBox="1"/>
          <p:nvPr/>
        </p:nvSpPr>
        <p:spPr>
          <a:xfrm>
            <a:off x="734051" y="1914627"/>
            <a:ext cx="167809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 latinLnBrk="1">
              <a:buFont typeface="Wingdings" panose="05000000000000000000" pitchFamily="2" charset="2"/>
              <a:buChar char="v"/>
            </a:pPr>
            <a:r>
              <a:rPr lang="ko-KR" altLang="en-US" sz="3000" b="1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문제 인식 </a:t>
            </a:r>
            <a:r>
              <a:rPr lang="en-US" altLang="ko-KR" sz="3000" b="1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: </a:t>
            </a:r>
            <a:r>
              <a:rPr lang="ko-KR" altLang="en-US" sz="3000" b="1" dirty="0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세포에서 유전 정보는 </a:t>
            </a:r>
            <a:r>
              <a:rPr lang="en-US" altLang="ko-KR" sz="3000" b="1" dirty="0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DNA</a:t>
            </a:r>
            <a:r>
              <a:rPr lang="ko-KR" altLang="en-US" sz="3000" b="1" dirty="0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에서 단백질이 합성되기까지 어떻게 전달될까</a:t>
            </a:r>
            <a:r>
              <a:rPr lang="en-US" altLang="ko-KR" sz="3000" b="1" dirty="0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57C0081-7255-4B3A-A605-9A0008D307A5}"/>
              </a:ext>
            </a:extLst>
          </p:cNvPr>
          <p:cNvSpPr txBox="1"/>
          <p:nvPr/>
        </p:nvSpPr>
        <p:spPr>
          <a:xfrm>
            <a:off x="734051" y="2593786"/>
            <a:ext cx="165732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 latinLnBrk="1">
              <a:buFont typeface="Wingdings" panose="05000000000000000000" pitchFamily="2" charset="2"/>
              <a:buChar char="v"/>
            </a:pPr>
            <a:r>
              <a:rPr lang="ko-KR" altLang="en-US" sz="3000" b="1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과정</a:t>
            </a:r>
            <a:endParaRPr lang="en-US" altLang="ko-KR" sz="3000" b="1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marL="514350" indent="-514350" fontAlgn="base" latinLnBrk="1">
              <a:buAutoNum type="arabicPeriod"/>
            </a:pPr>
            <a:r>
              <a:rPr lang="ko-KR" altLang="en-US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옆의 </a:t>
            </a:r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DNA</a:t>
            </a:r>
            <a:r>
              <a:rPr lang="ko-KR" altLang="en-US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유전 정보를 바탕으로 전사를 시켜 </a:t>
            </a:r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RNA</a:t>
            </a:r>
            <a:r>
              <a:rPr lang="ko-KR" altLang="en-US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를 만든다</a:t>
            </a:r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</a:p>
          <a:p>
            <a:pPr fontAlgn="base" latinLnBrk="1"/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2.</a:t>
            </a:r>
            <a:r>
              <a:rPr lang="ko-KR" altLang="en-US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전사된 </a:t>
            </a:r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RNA</a:t>
            </a:r>
            <a:r>
              <a:rPr lang="ko-KR" altLang="en-US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를 보고 </a:t>
            </a:r>
            <a:r>
              <a:rPr lang="ko-KR" altLang="en-US" sz="3000" dirty="0" err="1">
                <a:latin typeface="휴먼매직체" panose="02030504000101010101" pitchFamily="18" charset="-127"/>
                <a:ea typeface="휴먼매직체" panose="02030504000101010101" pitchFamily="18" charset="-127"/>
              </a:rPr>
              <a:t>코돈</a:t>
            </a:r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-</a:t>
            </a:r>
            <a:r>
              <a:rPr lang="ko-KR" altLang="en-US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아미노산 모형 표를 이용하여 </a:t>
            </a:r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RNA</a:t>
            </a:r>
            <a:r>
              <a:rPr lang="ko-KR" altLang="en-US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첫 번째 염기부터 염기 </a:t>
            </a:r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3</a:t>
            </a:r>
            <a:r>
              <a:rPr lang="ko-KR" altLang="en-US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개가 지정하는 아미노산 모형을 차례대로 그려 아미노산 사슬 모형 ㉠을 완성한다</a:t>
            </a:r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</a:p>
          <a:p>
            <a:pPr fontAlgn="base" latinLnBrk="1"/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(p329 </a:t>
            </a:r>
            <a:r>
              <a:rPr lang="ko-KR" altLang="en-US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부록 참고</a:t>
            </a:r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ko-KR" altLang="en-US" sz="300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graphicFrame>
        <p:nvGraphicFramePr>
          <p:cNvPr id="65" name="표 64">
            <a:extLst>
              <a:ext uri="{FF2B5EF4-FFF2-40B4-BE49-F238E27FC236}">
                <a16:creationId xmlns:a16="http://schemas.microsoft.com/office/drawing/2014/main" id="{89C36DDB-038E-4A86-8B43-429D17F94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184902"/>
              </p:ext>
            </p:extLst>
          </p:nvPr>
        </p:nvGraphicFramePr>
        <p:xfrm>
          <a:off x="2057400" y="6607862"/>
          <a:ext cx="14858999" cy="2409005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1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4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구분</a:t>
                      </a:r>
                    </a:p>
                  </a:txBody>
                  <a:tcPr marL="91439" marR="91439" marT="45731" marB="45731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아미노산</a:t>
                      </a:r>
                      <a:r>
                        <a:rPr lang="en-US" altLang="ko-KR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사슬 모형</a:t>
                      </a:r>
                    </a:p>
                  </a:txBody>
                  <a:tcPr marL="91439" marR="91439" marT="45731" marB="45731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1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latin typeface="휴먼매직체" panose="02030504000101010101" pitchFamily="18" charset="-127"/>
                          <a:ea typeface="휴먼매직체" panose="02030504000101010101" pitchFamily="18" charset="-127"/>
                        </a:rPr>
                        <a:t>㉠</a:t>
                      </a:r>
                      <a:endParaRPr lang="ko-KR" altLang="en-US" sz="3000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1439" marR="91439" marT="45731" marB="45731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31" marB="457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4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latin typeface="휴먼매직체" panose="02030504000101010101" pitchFamily="18" charset="-127"/>
                          <a:ea typeface="휴먼매직체" panose="02030504000101010101" pitchFamily="18" charset="-127"/>
                        </a:rPr>
                        <a:t>㉡</a:t>
                      </a:r>
                      <a:endParaRPr lang="ko-KR" altLang="en-US" sz="3000" b="1" kern="1200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91439" marR="91439" marT="45731" marB="45731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31" marB="45731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F907A95-98FA-46AC-B11C-0CAF519B1397}"/>
              </a:ext>
            </a:extLst>
          </p:cNvPr>
          <p:cNvSpPr txBox="1"/>
          <p:nvPr/>
        </p:nvSpPr>
        <p:spPr>
          <a:xfrm>
            <a:off x="9867975" y="2918781"/>
            <a:ext cx="802325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⇒ </a:t>
            </a:r>
            <a:r>
              <a:rPr lang="en-US" altLang="ko-KR" sz="3500" dirty="0">
                <a:solidFill>
                  <a:srgbClr val="0070C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AAAGCTCGGGAACCAAGAAGAGGG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54D0D0-926A-4991-9E72-780715588E0A}"/>
              </a:ext>
            </a:extLst>
          </p:cNvPr>
          <p:cNvSpPr txBox="1"/>
          <p:nvPr/>
        </p:nvSpPr>
        <p:spPr>
          <a:xfrm>
            <a:off x="9867975" y="4151848"/>
            <a:ext cx="802325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⇒</a:t>
            </a:r>
            <a:r>
              <a:rPr lang="en-US" altLang="ko-KR" sz="3500" dirty="0">
                <a:solidFill>
                  <a:srgbClr val="FF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UUUCGAGCCCUUGGUUCUUCUCCC</a:t>
            </a: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855A8017-D961-402E-BB95-2F1B314114E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10890" y="7453602"/>
            <a:ext cx="9296400" cy="646809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BE524E50-D364-4D00-958D-C5944A1DC06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10890" y="8275038"/>
            <a:ext cx="9296400" cy="66614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07673B8-0D00-4AD1-A22B-C67E9F48E731}"/>
              </a:ext>
            </a:extLst>
          </p:cNvPr>
          <p:cNvSpPr txBox="1"/>
          <p:nvPr/>
        </p:nvSpPr>
        <p:spPr>
          <a:xfrm>
            <a:off x="9548476" y="5763026"/>
            <a:ext cx="82698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⇒</a:t>
            </a:r>
            <a:r>
              <a:rPr lang="en-US" altLang="ko-KR" sz="3500" dirty="0">
                <a:solidFill>
                  <a:srgbClr val="FF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UUUCGAGCCCUUCGGUUCUUCUCCC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4A8DE30-361B-4B4D-B6FB-01077D923D6E}"/>
              </a:ext>
            </a:extLst>
          </p:cNvPr>
          <p:cNvGrpSpPr/>
          <p:nvPr/>
        </p:nvGrpSpPr>
        <p:grpSpPr>
          <a:xfrm>
            <a:off x="11277600" y="2830166"/>
            <a:ext cx="5317250" cy="726302"/>
            <a:chOff x="11277600" y="2830166"/>
            <a:chExt cx="5317250" cy="726302"/>
          </a:xfrm>
        </p:grpSpPr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5A03D753-2E08-4FAE-82E9-511B3E0850BF}"/>
                </a:ext>
              </a:extLst>
            </p:cNvPr>
            <p:cNvCxnSpPr/>
            <p:nvPr/>
          </p:nvCxnSpPr>
          <p:spPr>
            <a:xfrm flipH="1">
              <a:off x="11277600" y="2830166"/>
              <a:ext cx="152400" cy="68585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F5703503-4ED6-4A09-8A76-63B899D88013}"/>
                </a:ext>
              </a:extLst>
            </p:cNvPr>
            <p:cNvCxnSpPr/>
            <p:nvPr/>
          </p:nvCxnSpPr>
          <p:spPr>
            <a:xfrm flipH="1">
              <a:off x="12115800" y="2830540"/>
              <a:ext cx="152400" cy="68585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08BEA508-2B3E-402F-8262-7C072903A6B7}"/>
                </a:ext>
              </a:extLst>
            </p:cNvPr>
            <p:cNvCxnSpPr/>
            <p:nvPr/>
          </p:nvCxnSpPr>
          <p:spPr>
            <a:xfrm flipH="1">
              <a:off x="13106400" y="2863865"/>
              <a:ext cx="152400" cy="68585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757B6409-5FC1-4FFC-9879-1BCDAC3D92CD}"/>
                </a:ext>
              </a:extLst>
            </p:cNvPr>
            <p:cNvCxnSpPr/>
            <p:nvPr/>
          </p:nvCxnSpPr>
          <p:spPr>
            <a:xfrm flipH="1">
              <a:off x="13944600" y="2863865"/>
              <a:ext cx="152400" cy="68585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318CD58E-9104-4CDA-ADE0-A7B2400F43E8}"/>
                </a:ext>
              </a:extLst>
            </p:cNvPr>
            <p:cNvCxnSpPr/>
            <p:nvPr/>
          </p:nvCxnSpPr>
          <p:spPr>
            <a:xfrm flipH="1">
              <a:off x="14807290" y="2870610"/>
              <a:ext cx="152400" cy="68585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742981E1-83ED-4795-A09E-3B8B05A294C7}"/>
                </a:ext>
              </a:extLst>
            </p:cNvPr>
            <p:cNvCxnSpPr/>
            <p:nvPr/>
          </p:nvCxnSpPr>
          <p:spPr>
            <a:xfrm flipH="1">
              <a:off x="15645490" y="2863865"/>
              <a:ext cx="152400" cy="68585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C8CFCD8F-E196-4590-ABF0-E5981F1022D2}"/>
                </a:ext>
              </a:extLst>
            </p:cNvPr>
            <p:cNvCxnSpPr/>
            <p:nvPr/>
          </p:nvCxnSpPr>
          <p:spPr>
            <a:xfrm flipH="1">
              <a:off x="16442450" y="2870610"/>
              <a:ext cx="152400" cy="68585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CC38E2E4-D0C4-4077-90B6-8C4D362179D2}"/>
              </a:ext>
            </a:extLst>
          </p:cNvPr>
          <p:cNvGrpSpPr/>
          <p:nvPr/>
        </p:nvGrpSpPr>
        <p:grpSpPr>
          <a:xfrm>
            <a:off x="11270974" y="4052534"/>
            <a:ext cx="5384862" cy="726302"/>
            <a:chOff x="11270974" y="4052534"/>
            <a:chExt cx="5384862" cy="726302"/>
          </a:xfrm>
        </p:grpSpPr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37564750-B85A-4F55-A505-44D91D677909}"/>
                </a:ext>
              </a:extLst>
            </p:cNvPr>
            <p:cNvCxnSpPr/>
            <p:nvPr/>
          </p:nvCxnSpPr>
          <p:spPr>
            <a:xfrm flipH="1">
              <a:off x="11270974" y="4052534"/>
              <a:ext cx="152400" cy="68585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E098A8F5-BE87-497F-8167-89A6D9D083C3}"/>
                </a:ext>
              </a:extLst>
            </p:cNvPr>
            <p:cNvCxnSpPr/>
            <p:nvPr/>
          </p:nvCxnSpPr>
          <p:spPr>
            <a:xfrm flipH="1">
              <a:off x="12163481" y="4052534"/>
              <a:ext cx="152400" cy="68585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518D2007-30A6-4539-BC1C-59E8F4C98C81}"/>
                </a:ext>
              </a:extLst>
            </p:cNvPr>
            <p:cNvCxnSpPr/>
            <p:nvPr/>
          </p:nvCxnSpPr>
          <p:spPr>
            <a:xfrm flipH="1">
              <a:off x="13099774" y="4086233"/>
              <a:ext cx="152400" cy="68585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B529DF06-CED7-43E9-9E55-FE430677783F}"/>
                </a:ext>
              </a:extLst>
            </p:cNvPr>
            <p:cNvCxnSpPr/>
            <p:nvPr/>
          </p:nvCxnSpPr>
          <p:spPr>
            <a:xfrm flipH="1">
              <a:off x="13937974" y="4086233"/>
              <a:ext cx="152400" cy="68585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9F474B77-E896-4805-8C33-84366E00B40C}"/>
                </a:ext>
              </a:extLst>
            </p:cNvPr>
            <p:cNvCxnSpPr/>
            <p:nvPr/>
          </p:nvCxnSpPr>
          <p:spPr>
            <a:xfrm flipH="1">
              <a:off x="14839705" y="4092978"/>
              <a:ext cx="152400" cy="68585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>
              <a:extLst>
                <a:ext uri="{FF2B5EF4-FFF2-40B4-BE49-F238E27FC236}">
                  <a16:creationId xmlns:a16="http://schemas.microsoft.com/office/drawing/2014/main" id="{CDBC853C-5906-4910-99A8-EE6BF95985AC}"/>
                </a:ext>
              </a:extLst>
            </p:cNvPr>
            <p:cNvCxnSpPr/>
            <p:nvPr/>
          </p:nvCxnSpPr>
          <p:spPr>
            <a:xfrm flipH="1">
              <a:off x="15677905" y="4086233"/>
              <a:ext cx="152400" cy="68585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C1FAF4C4-2D44-4AA6-82FB-C0FCB36E8A7B}"/>
                </a:ext>
              </a:extLst>
            </p:cNvPr>
            <p:cNvCxnSpPr/>
            <p:nvPr/>
          </p:nvCxnSpPr>
          <p:spPr>
            <a:xfrm flipH="1">
              <a:off x="16503436" y="4079371"/>
              <a:ext cx="152400" cy="68585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C35E2032-8FF4-4237-A3E4-E7110D5513CF}"/>
              </a:ext>
            </a:extLst>
          </p:cNvPr>
          <p:cNvGrpSpPr/>
          <p:nvPr/>
        </p:nvGrpSpPr>
        <p:grpSpPr>
          <a:xfrm>
            <a:off x="13683411" y="2593786"/>
            <a:ext cx="663237" cy="492314"/>
            <a:chOff x="13683411" y="2593786"/>
            <a:chExt cx="663237" cy="492314"/>
          </a:xfrm>
        </p:grpSpPr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5FAD42A9-C3D7-4D9B-B1B1-28200DEE146B}"/>
                </a:ext>
              </a:extLst>
            </p:cNvPr>
            <p:cNvCxnSpPr/>
            <p:nvPr/>
          </p:nvCxnSpPr>
          <p:spPr>
            <a:xfrm>
              <a:off x="13683411" y="2593786"/>
              <a:ext cx="337389" cy="4923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02DAD992-A3E4-4FAE-8F98-77608DB58FDD}"/>
                </a:ext>
              </a:extLst>
            </p:cNvPr>
            <p:cNvCxnSpPr/>
            <p:nvPr/>
          </p:nvCxnSpPr>
          <p:spPr>
            <a:xfrm flipV="1">
              <a:off x="14020800" y="2610044"/>
              <a:ext cx="325848" cy="4521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DB4C26C-4391-4650-8039-4F724985DDCB}"/>
              </a:ext>
            </a:extLst>
          </p:cNvPr>
          <p:cNvSpPr txBox="1"/>
          <p:nvPr/>
        </p:nvSpPr>
        <p:spPr>
          <a:xfrm>
            <a:off x="13774649" y="2320235"/>
            <a:ext cx="6314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G</a:t>
            </a:r>
            <a:endParaRPr lang="ko-KR" altLang="en-US" sz="350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85399625-512A-4472-B105-2155C36F1415}"/>
              </a:ext>
            </a:extLst>
          </p:cNvPr>
          <p:cNvGrpSpPr/>
          <p:nvPr/>
        </p:nvGrpSpPr>
        <p:grpSpPr>
          <a:xfrm>
            <a:off x="10990980" y="5653136"/>
            <a:ext cx="6296532" cy="740832"/>
            <a:chOff x="10990980" y="5653136"/>
            <a:chExt cx="6296532" cy="740832"/>
          </a:xfrm>
        </p:grpSpPr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4EEA9BEE-DE38-4DB1-886D-7B4C3D1C6870}"/>
                </a:ext>
              </a:extLst>
            </p:cNvPr>
            <p:cNvGrpSpPr/>
            <p:nvPr/>
          </p:nvGrpSpPr>
          <p:grpSpPr>
            <a:xfrm>
              <a:off x="10990980" y="5653136"/>
              <a:ext cx="5384862" cy="726302"/>
              <a:chOff x="11270974" y="4052534"/>
              <a:chExt cx="5384862" cy="726302"/>
            </a:xfrm>
          </p:grpSpPr>
          <p:cxnSp>
            <p:nvCxnSpPr>
              <p:cNvPr id="64" name="직선 연결선 63">
                <a:extLst>
                  <a:ext uri="{FF2B5EF4-FFF2-40B4-BE49-F238E27FC236}">
                    <a16:creationId xmlns:a16="http://schemas.microsoft.com/office/drawing/2014/main" id="{A49B30FA-6EFF-40FC-BDB7-066B827C870F}"/>
                  </a:ext>
                </a:extLst>
              </p:cNvPr>
              <p:cNvCxnSpPr/>
              <p:nvPr/>
            </p:nvCxnSpPr>
            <p:spPr>
              <a:xfrm flipH="1">
                <a:off x="11270974" y="4052534"/>
                <a:ext cx="152400" cy="68585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연결선 65">
                <a:extLst>
                  <a:ext uri="{FF2B5EF4-FFF2-40B4-BE49-F238E27FC236}">
                    <a16:creationId xmlns:a16="http://schemas.microsoft.com/office/drawing/2014/main" id="{AEEB7A47-F5AF-407C-A38B-23D4751ED280}"/>
                  </a:ext>
                </a:extLst>
              </p:cNvPr>
              <p:cNvCxnSpPr/>
              <p:nvPr/>
            </p:nvCxnSpPr>
            <p:spPr>
              <a:xfrm flipH="1">
                <a:off x="12163481" y="4052534"/>
                <a:ext cx="152400" cy="68585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직선 연결선 70">
                <a:extLst>
                  <a:ext uri="{FF2B5EF4-FFF2-40B4-BE49-F238E27FC236}">
                    <a16:creationId xmlns:a16="http://schemas.microsoft.com/office/drawing/2014/main" id="{4EAF112B-DA6B-420D-AA83-9DAAA6153706}"/>
                  </a:ext>
                </a:extLst>
              </p:cNvPr>
              <p:cNvCxnSpPr/>
              <p:nvPr/>
            </p:nvCxnSpPr>
            <p:spPr>
              <a:xfrm flipH="1">
                <a:off x="13099774" y="4086233"/>
                <a:ext cx="152400" cy="68585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직선 연결선 72">
                <a:extLst>
                  <a:ext uri="{FF2B5EF4-FFF2-40B4-BE49-F238E27FC236}">
                    <a16:creationId xmlns:a16="http://schemas.microsoft.com/office/drawing/2014/main" id="{7E6E6860-859C-4D84-A234-0536445AF2EA}"/>
                  </a:ext>
                </a:extLst>
              </p:cNvPr>
              <p:cNvCxnSpPr/>
              <p:nvPr/>
            </p:nvCxnSpPr>
            <p:spPr>
              <a:xfrm flipH="1">
                <a:off x="13937974" y="4086233"/>
                <a:ext cx="152400" cy="68585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직선 연결선 73">
                <a:extLst>
                  <a:ext uri="{FF2B5EF4-FFF2-40B4-BE49-F238E27FC236}">
                    <a16:creationId xmlns:a16="http://schemas.microsoft.com/office/drawing/2014/main" id="{1112D374-73D4-47F3-B4FF-EFA6049D1B01}"/>
                  </a:ext>
                </a:extLst>
              </p:cNvPr>
              <p:cNvCxnSpPr/>
              <p:nvPr/>
            </p:nvCxnSpPr>
            <p:spPr>
              <a:xfrm flipH="1">
                <a:off x="14839705" y="4092978"/>
                <a:ext cx="152400" cy="68585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직선 연결선 74">
                <a:extLst>
                  <a:ext uri="{FF2B5EF4-FFF2-40B4-BE49-F238E27FC236}">
                    <a16:creationId xmlns:a16="http://schemas.microsoft.com/office/drawing/2014/main" id="{4FD38E8C-1710-407F-84E1-CAE0A825AEE2}"/>
                  </a:ext>
                </a:extLst>
              </p:cNvPr>
              <p:cNvCxnSpPr/>
              <p:nvPr/>
            </p:nvCxnSpPr>
            <p:spPr>
              <a:xfrm flipH="1">
                <a:off x="15677905" y="4086233"/>
                <a:ext cx="152400" cy="68585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직선 연결선 75">
                <a:extLst>
                  <a:ext uri="{FF2B5EF4-FFF2-40B4-BE49-F238E27FC236}">
                    <a16:creationId xmlns:a16="http://schemas.microsoft.com/office/drawing/2014/main" id="{037A80F3-9809-410D-A4BB-C13E8DBD7FF6}"/>
                  </a:ext>
                </a:extLst>
              </p:cNvPr>
              <p:cNvCxnSpPr/>
              <p:nvPr/>
            </p:nvCxnSpPr>
            <p:spPr>
              <a:xfrm flipH="1">
                <a:off x="16503436" y="4079371"/>
                <a:ext cx="152400" cy="68585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30B443B1-2A67-4FC5-849D-475DC3F7EBF2}"/>
                </a:ext>
              </a:extLst>
            </p:cNvPr>
            <p:cNvCxnSpPr/>
            <p:nvPr/>
          </p:nvCxnSpPr>
          <p:spPr>
            <a:xfrm flipH="1">
              <a:off x="17125173" y="5686835"/>
              <a:ext cx="162339" cy="707133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18BA8FB1-0206-494D-861F-3EA73E80AD3B}"/>
              </a:ext>
            </a:extLst>
          </p:cNvPr>
          <p:cNvSpPr txBox="1"/>
          <p:nvPr/>
        </p:nvSpPr>
        <p:spPr>
          <a:xfrm>
            <a:off x="734051" y="4941309"/>
            <a:ext cx="16573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3.</a:t>
            </a:r>
            <a:r>
              <a:rPr lang="ko-KR" altLang="en-US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유전 정보의 </a:t>
            </a:r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12</a:t>
            </a:r>
            <a:r>
              <a:rPr lang="ko-KR" altLang="en-US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번째와 </a:t>
            </a:r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13</a:t>
            </a:r>
            <a:r>
              <a:rPr lang="ko-KR" altLang="en-US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번째 염기 사이에 구아닌</a:t>
            </a:r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(G)</a:t>
            </a:r>
            <a:r>
              <a:rPr lang="ko-KR" altLang="en-US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이 끼어 들어간 유전 정보를 바탕으로 전사를 시켜 </a:t>
            </a:r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RNA</a:t>
            </a:r>
            <a:r>
              <a:rPr lang="ko-KR" altLang="en-US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를 만든다</a:t>
            </a:r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</a:p>
          <a:p>
            <a:pPr fontAlgn="base" latinLnBrk="1"/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4. </a:t>
            </a:r>
            <a:r>
              <a:rPr lang="ko-KR" altLang="en-US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과정 </a:t>
            </a:r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2</a:t>
            </a:r>
            <a:r>
              <a:rPr lang="ko-KR" altLang="en-US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를 반복하여 아미노산 사슬 모형 ㉡을 완성한다</a:t>
            </a:r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endParaRPr lang="ko-KR" altLang="en-US" sz="300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13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6" grpId="0" build="p"/>
      <p:bldP spid="4" grpId="0"/>
      <p:bldP spid="32" grpId="0"/>
      <p:bldP spid="36" grpId="0"/>
      <p:bldP spid="18" grpId="0"/>
      <p:bldP spid="7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524434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p142~143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B3229-2004-4541-8DC4-7D8F96D2683E}"/>
              </a:ext>
            </a:extLst>
          </p:cNvPr>
          <p:cNvSpPr txBox="1"/>
          <p:nvPr/>
        </p:nvSpPr>
        <p:spPr>
          <a:xfrm>
            <a:off x="787510" y="9639300"/>
            <a:ext cx="1064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4"/>
              </a:rPr>
              <a:t>https://blog.naver.com/gcmkty/221793431648</a:t>
            </a:r>
            <a:endParaRPr lang="en-US" altLang="ko-KR" sz="1000" dirty="0"/>
          </a:p>
          <a:p>
            <a:r>
              <a:rPr lang="en-US" altLang="ko-KR" sz="1000" dirty="0">
                <a:hlinkClick r:id="rId5"/>
              </a:rPr>
              <a:t>https://cafe.naver.com/engine09/17714</a:t>
            </a:r>
            <a:r>
              <a:rPr lang="en-US" altLang="ko-KR" sz="1000" dirty="0"/>
              <a:t>  </a:t>
            </a:r>
            <a:endParaRPr lang="ko-KR" altLang="en-US" sz="10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0C80D82-2EF8-47A8-AD50-2E0D4667DA6F}"/>
              </a:ext>
            </a:extLst>
          </p:cNvPr>
          <p:cNvSpPr/>
          <p:nvPr/>
        </p:nvSpPr>
        <p:spPr>
          <a:xfrm>
            <a:off x="1143000" y="1090365"/>
            <a:ext cx="13487400" cy="1128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ko-KR" sz="3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2. </a:t>
            </a:r>
            <a:r>
              <a:rPr lang="ko-KR" altLang="en-US" sz="3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아미노산</a:t>
            </a:r>
            <a:r>
              <a:rPr lang="en-US" altLang="ko-KR" sz="3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3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사슬 모형 </a:t>
            </a:r>
            <a:r>
              <a:rPr lang="ko-KR" altLang="en-US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㉠과 ㉡의 차이점을 비교하고</a:t>
            </a:r>
            <a:r>
              <a:rPr lang="en-US" altLang="ko-KR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3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이를 바탕으로 유전자에 이상이 생기면 단백질에도 이상이 생기는 까닭을 서술해 보자 </a:t>
            </a:r>
            <a:r>
              <a:rPr lang="en-US" altLang="ko-KR" sz="3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.  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0C8607F3-B527-464C-8EA4-44CBCF33EAAA}"/>
              </a:ext>
            </a:extLst>
          </p:cNvPr>
          <p:cNvSpPr/>
          <p:nvPr/>
        </p:nvSpPr>
        <p:spPr>
          <a:xfrm>
            <a:off x="1142999" y="2250955"/>
            <a:ext cx="163720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⇒ 염기 </a:t>
            </a:r>
            <a:r>
              <a:rPr lang="en-US" altLang="ko-KR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G</a:t>
            </a:r>
            <a:r>
              <a:rPr lang="ko-KR" altLang="en-US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 끼어 들어간 후부터 </a:t>
            </a:r>
            <a:r>
              <a:rPr lang="en-US" altLang="ko-KR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5~8</a:t>
            </a:r>
            <a:r>
              <a:rPr lang="ko-KR" altLang="en-US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번째 아미노산의 종류가 달라졌다</a:t>
            </a:r>
            <a:r>
              <a:rPr lang="en-US" altLang="ko-KR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따라서 유전자를 이루는 염기가 </a:t>
            </a:r>
            <a:r>
              <a:rPr lang="en-US" altLang="ko-KR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개만 바뀌어도 </a:t>
            </a:r>
            <a:r>
              <a:rPr lang="ko-KR" altLang="en-US" sz="3000" dirty="0" err="1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번역틀이</a:t>
            </a:r>
            <a:r>
              <a:rPr lang="ko-KR" altLang="en-US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바뀌어 이후의 아미노산 서열이 달라져 그에 따라 단백질의 입체 구조와 특성이 달라질 수 있다</a:t>
            </a:r>
            <a:r>
              <a:rPr lang="en-US" altLang="ko-KR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000" dirty="0">
              <a:solidFill>
                <a:schemeClr val="accent6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CE06A18-72B0-4927-9F1F-ADA86DC29178}"/>
              </a:ext>
            </a:extLst>
          </p:cNvPr>
          <p:cNvSpPr/>
          <p:nvPr/>
        </p:nvSpPr>
        <p:spPr>
          <a:xfrm>
            <a:off x="1142998" y="3770604"/>
            <a:ext cx="16440049" cy="1682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ko-KR" sz="3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3.  </a:t>
            </a:r>
            <a:r>
              <a:rPr lang="ko-KR" altLang="en-US" sz="3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사람의 인슐린 유전자를 대장균에 넣으면 대장균에서 전사와 번역을 거쳐 사람의 인슐린 단백질이 만들어진다</a:t>
            </a:r>
            <a:r>
              <a:rPr lang="en-US" altLang="ko-KR" sz="3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3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대장균이 사람의 인슐린 단백질을 합성할 수 있는 까닭을 사람과 대장균의 유전부호 체계와 </a:t>
            </a:r>
            <a:r>
              <a:rPr lang="ko-KR" altLang="en-US" sz="3000" dirty="0" err="1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관련지어</a:t>
            </a:r>
            <a:r>
              <a:rPr lang="ko-KR" altLang="en-US" sz="3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설명해 보자</a:t>
            </a:r>
            <a:r>
              <a:rPr lang="en-US" altLang="ko-KR" sz="3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A110D325-2CBF-4074-A0AD-0A914D74DEA0}"/>
              </a:ext>
            </a:extLst>
          </p:cNvPr>
          <p:cNvSpPr/>
          <p:nvPr/>
        </p:nvSpPr>
        <p:spPr>
          <a:xfrm>
            <a:off x="1142998" y="5542691"/>
            <a:ext cx="163720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⇒ 유전자의 유전 정보는 </a:t>
            </a:r>
            <a:r>
              <a:rPr lang="en-US" altLang="ko-KR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RNA</a:t>
            </a:r>
            <a:r>
              <a:rPr lang="ko-KR" altLang="en-US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로 전사된 후 리보솜에서 단백질로 번역되며</a:t>
            </a:r>
            <a:r>
              <a:rPr lang="en-US" altLang="ko-KR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단백질은 아미노산 종류와 배열 순서에 의해 고유한 입체 구조를 가지고 특정한 기능을 하게 된다</a:t>
            </a:r>
            <a:r>
              <a:rPr lang="en-US" altLang="ko-KR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</a:p>
          <a:p>
            <a:pPr algn="just"/>
            <a:r>
              <a:rPr lang="ko-KR" altLang="en-US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대장균에서 사람의 인슐린 단백질이 만들어졌다는 것은 대장균이 사람과 동일한 유전부호 체계를 사용한다는 것을 의미한다</a:t>
            </a:r>
            <a:r>
              <a:rPr lang="en-US" altLang="ko-KR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즉</a:t>
            </a:r>
            <a:r>
              <a:rPr lang="en-US" altLang="ko-KR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사람과 대장균에서 동일한 </a:t>
            </a:r>
            <a:r>
              <a:rPr lang="en-US" altLang="ko-KR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</a:t>
            </a:r>
            <a:r>
              <a:rPr lang="ko-KR" altLang="en-US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염기 조합과 </a:t>
            </a:r>
            <a:r>
              <a:rPr lang="ko-KR" altLang="en-US" sz="3000" dirty="0" err="1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코돈은</a:t>
            </a:r>
            <a:r>
              <a:rPr lang="ko-KR" altLang="en-US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동일한 아미노산으로 번역된다</a:t>
            </a:r>
            <a:r>
              <a:rPr lang="en-US" altLang="ko-KR" sz="3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000" dirty="0">
              <a:solidFill>
                <a:schemeClr val="accent6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96116DB1-BF8B-4CE6-A5FA-F7FF280B0D8E}"/>
              </a:ext>
            </a:extLst>
          </p:cNvPr>
          <p:cNvGrpSpPr/>
          <p:nvPr/>
        </p:nvGrpSpPr>
        <p:grpSpPr>
          <a:xfrm>
            <a:off x="1981200" y="7719502"/>
            <a:ext cx="15087600" cy="1722899"/>
            <a:chOff x="1981200" y="7719502"/>
            <a:chExt cx="15087600" cy="1722899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F2319E45-1584-4F44-99C7-9A013D36B13B}"/>
                </a:ext>
              </a:extLst>
            </p:cNvPr>
            <p:cNvSpPr/>
            <p:nvPr/>
          </p:nvSpPr>
          <p:spPr>
            <a:xfrm>
              <a:off x="3810000" y="7900044"/>
              <a:ext cx="13258800" cy="1338687"/>
            </a:xfrm>
            <a:prstGeom prst="roundRect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2238B401-3FAC-4C02-BD77-54E24B84D342}"/>
                </a:ext>
              </a:extLst>
            </p:cNvPr>
            <p:cNvGrpSpPr/>
            <p:nvPr/>
          </p:nvGrpSpPr>
          <p:grpSpPr>
            <a:xfrm>
              <a:off x="1981200" y="7719502"/>
              <a:ext cx="2286000" cy="1722899"/>
              <a:chOff x="1981200" y="7719502"/>
              <a:chExt cx="2286000" cy="1722899"/>
            </a:xfrm>
          </p:grpSpPr>
          <p:sp>
            <p:nvSpPr>
              <p:cNvPr id="10" name="타원 9">
                <a:extLst>
                  <a:ext uri="{FF2B5EF4-FFF2-40B4-BE49-F238E27FC236}">
                    <a16:creationId xmlns:a16="http://schemas.microsoft.com/office/drawing/2014/main" id="{DC6A61F2-20D5-40E2-83AB-2CE3AA42BA76}"/>
                  </a:ext>
                </a:extLst>
              </p:cNvPr>
              <p:cNvSpPr/>
              <p:nvPr/>
            </p:nvSpPr>
            <p:spPr>
              <a:xfrm>
                <a:off x="1981200" y="7719502"/>
                <a:ext cx="2286000" cy="1722899"/>
              </a:xfrm>
              <a:prstGeom prst="ellipse">
                <a:avLst/>
              </a:prstGeom>
              <a:solidFill>
                <a:srgbClr val="66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A37C7D89-D708-4CDA-BDB3-5AC3CDE4C2A6}"/>
                  </a:ext>
                </a:extLst>
              </p:cNvPr>
              <p:cNvSpPr/>
              <p:nvPr/>
            </p:nvSpPr>
            <p:spPr>
              <a:xfrm>
                <a:off x="1981200" y="8150064"/>
                <a:ext cx="2286000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ko-KR" altLang="en-US" sz="5000" dirty="0">
                    <a:solidFill>
                      <a:srgbClr val="0D0D0D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결론</a:t>
                </a:r>
                <a:endParaRPr lang="en-US" altLang="ko-KR" sz="5000" dirty="0">
                  <a:solidFill>
                    <a:srgbClr val="0D0D0D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</p:grp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476170B8-2CA6-474E-A618-572891519754}"/>
              </a:ext>
            </a:extLst>
          </p:cNvPr>
          <p:cNvSpPr/>
          <p:nvPr/>
        </p:nvSpPr>
        <p:spPr>
          <a:xfrm>
            <a:off x="4270513" y="8027084"/>
            <a:ext cx="127982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유전 정보는 </a:t>
            </a:r>
            <a:r>
              <a:rPr lang="en-US" altLang="ko-KR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RNA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상보적인 염기 서열로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전사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되고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RNA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</a:t>
            </a:r>
            <a:r>
              <a:rPr lang="ko-KR" altLang="en-US" sz="35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코돈</a:t>
            </a:r>
            <a:r>
              <a:rPr lang="ko-KR" altLang="en-US" sz="35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에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따라 아미노산이 순서대로 결합하여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단백질이 합성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된다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532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952999" y="1732590"/>
            <a:ext cx="8458201" cy="22971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8000" b="1" kern="0" spc="-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여기어때 잘난체 OTF" pitchFamily="34" charset="0"/>
              </a:rPr>
              <a:t>핵 심 정 리 하 기</a:t>
            </a:r>
            <a:endParaRPr lang="en-US" sz="8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1714258" y="4828593"/>
            <a:ext cx="3608370" cy="3608370"/>
            <a:chOff x="3270073" y="4862714"/>
            <a:chExt cx="3608370" cy="360837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5311" y="3196780"/>
              <a:ext cx="7216739" cy="7216739"/>
            </a:xfrm>
            <a:prstGeom prst="rect">
              <a:avLst/>
            </a:prstGeom>
          </p:spPr>
        </p:pic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0073" y="4862714"/>
              <a:ext cx="3608370" cy="360837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133908" y="4847071"/>
            <a:ext cx="3608370" cy="3608370"/>
            <a:chOff x="7338672" y="4862714"/>
            <a:chExt cx="3608370" cy="360837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3910" y="3196780"/>
              <a:ext cx="7216739" cy="7216739"/>
            </a:xfrm>
            <a:prstGeom prst="rect">
              <a:avLst/>
            </a:prstGeom>
          </p:spPr>
        </p:pic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38672" y="4862714"/>
              <a:ext cx="3608370" cy="3608370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1A3E1E-04CB-465D-9D66-D5E30BE5D7F6}"/>
              </a:ext>
            </a:extLst>
          </p:cNvPr>
          <p:cNvGrpSpPr/>
          <p:nvPr/>
        </p:nvGrpSpPr>
        <p:grpSpPr>
          <a:xfrm>
            <a:off x="627612" y="3195951"/>
            <a:ext cx="7216739" cy="7216739"/>
            <a:chOff x="627612" y="3195951"/>
            <a:chExt cx="7216739" cy="7216739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612" y="3195951"/>
              <a:ext cx="7216739" cy="7216739"/>
            </a:xfrm>
            <a:prstGeom prst="rect">
              <a:avLst/>
            </a:prstGeom>
          </p:spPr>
        </p:pic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0896" y="4925964"/>
              <a:ext cx="3608370" cy="360837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7386844" y="6712946"/>
            <a:ext cx="3135445" cy="398368"/>
            <a:chOff x="7558451" y="6650215"/>
            <a:chExt cx="3135445" cy="398368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58451" y="6650215"/>
              <a:ext cx="3135445" cy="398368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2581785" y="6716051"/>
            <a:ext cx="3135445" cy="398368"/>
            <a:chOff x="11643734" y="6628873"/>
            <a:chExt cx="3135445" cy="398368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43734" y="6628873"/>
              <a:ext cx="3135445" cy="398368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26FE1C3E-E992-421E-82F6-869E80CB6BD6}"/>
              </a:ext>
            </a:extLst>
          </p:cNvPr>
          <p:cNvGrpSpPr/>
          <p:nvPr/>
        </p:nvGrpSpPr>
        <p:grpSpPr>
          <a:xfrm>
            <a:off x="1847868" y="4475580"/>
            <a:ext cx="4598078" cy="2663608"/>
            <a:chOff x="1847868" y="4475580"/>
            <a:chExt cx="4598078" cy="266360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3661951" y="4475580"/>
              <a:ext cx="1004284" cy="1004284"/>
              <a:chOff x="12709314" y="4423822"/>
              <a:chExt cx="1004284" cy="1004284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2709314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3" name="Object 33"/>
            <p:cNvSpPr txBox="1"/>
            <p:nvPr/>
          </p:nvSpPr>
          <p:spPr>
            <a:xfrm>
              <a:off x="3606368" y="4556046"/>
              <a:ext cx="1081078" cy="834442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01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1847868" y="6286705"/>
              <a:ext cx="4598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생명중심원리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FBD62AF3-E985-48EB-A2FC-AB9B8F36ADB8}"/>
              </a:ext>
            </a:extLst>
          </p:cNvPr>
          <p:cNvGrpSpPr/>
          <p:nvPr/>
        </p:nvGrpSpPr>
        <p:grpSpPr>
          <a:xfrm>
            <a:off x="6612034" y="4446687"/>
            <a:ext cx="4598078" cy="2692500"/>
            <a:chOff x="6612034" y="4446687"/>
            <a:chExt cx="4598078" cy="2692500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8446527" y="4446687"/>
              <a:ext cx="1004284" cy="1004284"/>
              <a:chOff x="8640715" y="4423822"/>
              <a:chExt cx="1004284" cy="1004284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640715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2" name="Object 32"/>
            <p:cNvSpPr txBox="1"/>
            <p:nvPr/>
          </p:nvSpPr>
          <p:spPr>
            <a:xfrm>
              <a:off x="8417483" y="4479190"/>
              <a:ext cx="1081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02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38" name="Object 45">
              <a:extLst>
                <a:ext uri="{FF2B5EF4-FFF2-40B4-BE49-F238E27FC236}">
                  <a16:creationId xmlns:a16="http://schemas.microsoft.com/office/drawing/2014/main" id="{866810AB-6E09-48DF-BC71-8820C89A3ECB}"/>
                </a:ext>
              </a:extLst>
            </p:cNvPr>
            <p:cNvSpPr txBox="1"/>
            <p:nvPr/>
          </p:nvSpPr>
          <p:spPr>
            <a:xfrm>
              <a:off x="6612034" y="6286704"/>
              <a:ext cx="4598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전사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1009" name="그룹 1009"/>
          <p:cNvGrpSpPr/>
          <p:nvPr/>
        </p:nvGrpSpPr>
        <p:grpSpPr>
          <a:xfrm>
            <a:off x="11945858" y="6702641"/>
            <a:ext cx="3135445" cy="398368"/>
            <a:chOff x="3506535" y="6600162"/>
            <a:chExt cx="3135445" cy="398368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06535" y="6600162"/>
              <a:ext cx="3135445" cy="398368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E05F221-4A54-4575-B230-3322A5DF27E0}"/>
              </a:ext>
            </a:extLst>
          </p:cNvPr>
          <p:cNvGrpSpPr/>
          <p:nvPr/>
        </p:nvGrpSpPr>
        <p:grpSpPr>
          <a:xfrm>
            <a:off x="12424701" y="4362404"/>
            <a:ext cx="2186330" cy="2784190"/>
            <a:chOff x="12424701" y="4362404"/>
            <a:chExt cx="2186330" cy="2784190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13067759" y="4362404"/>
              <a:ext cx="1004284" cy="1004284"/>
              <a:chOff x="4572116" y="4423822"/>
              <a:chExt cx="1004284" cy="1004284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572116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1" name="Object 31"/>
            <p:cNvSpPr txBox="1"/>
            <p:nvPr/>
          </p:nvSpPr>
          <p:spPr>
            <a:xfrm>
              <a:off x="12977326" y="4399640"/>
              <a:ext cx="1081078" cy="820949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03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0" name="Object 45">
              <a:extLst>
                <a:ext uri="{FF2B5EF4-FFF2-40B4-BE49-F238E27FC236}">
                  <a16:creationId xmlns:a16="http://schemas.microsoft.com/office/drawing/2014/main" id="{C17F355A-8801-411B-A8D7-F71FA6E11EE4}"/>
                </a:ext>
              </a:extLst>
            </p:cNvPr>
            <p:cNvSpPr txBox="1"/>
            <p:nvPr/>
          </p:nvSpPr>
          <p:spPr>
            <a:xfrm>
              <a:off x="12424701" y="6294111"/>
              <a:ext cx="2186330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번역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634</Words>
  <Application>Microsoft Office PowerPoint</Application>
  <PresentationFormat>사용자 지정</PresentationFormat>
  <Paragraphs>91</Paragraphs>
  <Slides>10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20" baseType="lpstr">
      <vt:lpstr>HY헤드라인M</vt:lpstr>
      <vt:lpstr>맑은 고딕</vt:lpstr>
      <vt:lpstr>여기어때 잘난체 OTF</vt:lpstr>
      <vt:lpstr>휴먼둥근헤드라인</vt:lpstr>
      <vt:lpstr>휴먼매직체</vt:lpstr>
      <vt:lpstr>휴먼모음T</vt:lpstr>
      <vt:lpstr>Arial</vt:lpstr>
      <vt:lpstr>Calibri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고연희</cp:lastModifiedBy>
  <cp:revision>86</cp:revision>
  <dcterms:created xsi:type="dcterms:W3CDTF">2020-07-03T09:50:51Z</dcterms:created>
  <dcterms:modified xsi:type="dcterms:W3CDTF">2020-09-23T04:45:27Z</dcterms:modified>
</cp:coreProperties>
</file>