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4" r:id="rId6"/>
    <p:sldId id="286" r:id="rId7"/>
    <p:sldId id="285" r:id="rId8"/>
    <p:sldId id="275" r:id="rId9"/>
    <p:sldId id="287" r:id="rId10"/>
    <p:sldId id="288" r:id="rId11"/>
    <p:sldId id="290" r:id="rId12"/>
    <p:sldId id="289" r:id="rId13"/>
    <p:sldId id="291" r:id="rId14"/>
    <p:sldId id="292" r:id="rId15"/>
    <p:sldId id="293" r:id="rId16"/>
    <p:sldId id="294" r:id="rId17"/>
    <p:sldId id="266" r:id="rId1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7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북태평양 </a:t>
            </a:r>
            <a:r>
              <a:rPr lang="en-US" altLang="ko-KR" dirty="0"/>
              <a:t>: </a:t>
            </a:r>
            <a:r>
              <a:rPr lang="ko-KR" altLang="en-US" dirty="0"/>
              <a:t>북적도 해류 </a:t>
            </a:r>
            <a:r>
              <a:rPr lang="en-US" altLang="ko-KR" dirty="0"/>
              <a:t>&gt;&gt;&gt; </a:t>
            </a:r>
            <a:r>
              <a:rPr lang="ko-KR" altLang="en-US" dirty="0" err="1"/>
              <a:t>쿠로시오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/>
              <a:t>북태평양 해류 </a:t>
            </a:r>
            <a:r>
              <a:rPr lang="en-US" altLang="ko-KR" dirty="0"/>
              <a:t>&gt;&gt;&gt; </a:t>
            </a:r>
            <a:r>
              <a:rPr lang="ko-KR" altLang="en-US" dirty="0"/>
              <a:t>캘리포니아 해류</a:t>
            </a:r>
            <a:r>
              <a:rPr lang="en-US" altLang="ko-KR" dirty="0"/>
              <a:t> (</a:t>
            </a:r>
            <a:r>
              <a:rPr lang="ko-KR" altLang="en-US" dirty="0"/>
              <a:t>시계 방향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남태평양 해류 </a:t>
            </a:r>
            <a:r>
              <a:rPr lang="en-US" altLang="ko-KR" dirty="0"/>
              <a:t>: </a:t>
            </a:r>
            <a:r>
              <a:rPr lang="ko-KR" altLang="en-US" dirty="0" err="1"/>
              <a:t>남적도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 err="1"/>
              <a:t>동오스트레일리아</a:t>
            </a:r>
            <a:r>
              <a:rPr lang="ko-KR" altLang="en-US" dirty="0"/>
              <a:t> 해류 </a:t>
            </a:r>
            <a:r>
              <a:rPr lang="en-US" altLang="ko-KR" dirty="0"/>
              <a:t>&gt;&gt;&gt; </a:t>
            </a:r>
            <a:r>
              <a:rPr lang="ko-KR" altLang="en-US" dirty="0"/>
              <a:t>남극 </a:t>
            </a:r>
            <a:r>
              <a:rPr lang="ko-KR" altLang="en-US" dirty="0" err="1"/>
              <a:t>순환류</a:t>
            </a:r>
            <a:r>
              <a:rPr lang="ko-KR" altLang="en-US" dirty="0"/>
              <a:t> </a:t>
            </a:r>
            <a:r>
              <a:rPr lang="en-US" altLang="ko-KR" dirty="0"/>
              <a:t>&gt;&gt;&gt; </a:t>
            </a:r>
            <a:r>
              <a:rPr lang="ko-KR" altLang="en-US" dirty="0"/>
              <a:t>페루 해류</a:t>
            </a:r>
            <a:r>
              <a:rPr lang="en-US" altLang="ko-KR" dirty="0"/>
              <a:t> (</a:t>
            </a:r>
            <a:r>
              <a:rPr lang="ko-KR" altLang="en-US" dirty="0"/>
              <a:t>시계 반대 방향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305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30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사막화는 주로 하강 기류가 발생하여</a:t>
            </a:r>
            <a:r>
              <a:rPr lang="en-US" altLang="ko-KR" dirty="0"/>
              <a:t> </a:t>
            </a:r>
            <a:r>
              <a:rPr lang="ko-KR" altLang="en-US" dirty="0"/>
              <a:t>강수량 적고 증발량 많은 위도 </a:t>
            </a:r>
            <a:r>
              <a:rPr lang="en-US" altLang="ko-KR" dirty="0"/>
              <a:t>30</a:t>
            </a:r>
            <a:r>
              <a:rPr lang="ko-KR" altLang="en-US" dirty="0"/>
              <a:t>도 부근에서 </a:t>
            </a:r>
            <a:r>
              <a:rPr lang="ko-KR" altLang="en-US" dirty="0" err="1"/>
              <a:t>일어남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42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해양 비옥화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바다에 식물 플랑크톤을 많이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증식시켜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광합성을 하도록 함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탄소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포집과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저장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여러 배출원에서 배출된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CO2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포집하여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액체 상태로 저장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나무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공기 중의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CO2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를 흡수하는 인공나무 설치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구름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큼 펌프로 바닷물을 하늘에 뿌려 구름을 만듦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&gt;&gt;&gt;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햇빛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반사시켜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지구에 들어오는 빛의 양 줄임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 거울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우주에 거대한 반사판을 설치해 우주로 햇빛 반사</a:t>
            </a:r>
            <a:endParaRPr lang="en-US" altLang="ko-KR" sz="12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하얀 지붕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건물의 지붕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or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옥상을 하얀색으로 칠해 햇빛 반사율 높임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화산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화산재가 햇빛의 입사를 막는 효과 이용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성층권에 황산화물을 뿌려 지구 표면에 도달하는 햇빛 줄임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just"/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 </a:t>
            </a:r>
            <a:r>
              <a:rPr lang="ko-KR" altLang="en-US" sz="12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미세기포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계면활성제로 선박이 항해할 때 생성되는 기포의 지속시간을 늘리고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밝기도 높이면 평균온도 낮출 수 있음</a:t>
            </a:r>
            <a:r>
              <a:rPr lang="en-US" altLang="ko-KR" sz="12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15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kma_131/221570988987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V6AnOCOcIYw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hcr333/120193719436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rms.naver.com/entry.nhn?docId=1262317&amp;cid=40942&amp;categoryId=345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0770" y="6054053"/>
            <a:ext cx="14553607" cy="242396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03.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환경 변화와 </a:t>
            </a:r>
            <a:endParaRPr lang="en-US" altLang="ko-KR" sz="8000" kern="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생활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32517BE0-BF14-4644-8283-3115B7ED8664}"/>
              </a:ext>
            </a:extLst>
          </p:cNvPr>
          <p:cNvSpPr txBox="1"/>
          <p:nvPr/>
        </p:nvSpPr>
        <p:spPr>
          <a:xfrm>
            <a:off x="1562216" y="1993256"/>
            <a:ext cx="15186680" cy="23120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 동태평양 해역의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수온이 평년보다 높은 상태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가 지속되는 현상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 ~ 7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년마다 불규칙하게 발생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항상 평상시와 비교할 것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907F84A1-8AD0-4080-9B07-0F6618834696}"/>
              </a:ext>
            </a:extLst>
          </p:cNvPr>
          <p:cNvSpPr txBox="1"/>
          <p:nvPr/>
        </p:nvSpPr>
        <p:spPr>
          <a:xfrm>
            <a:off x="4100541" y="4173313"/>
            <a:ext cx="2463142" cy="873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&lt; </a:t>
            </a:r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 </a:t>
            </a:r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&gt;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366CDA8-0EB7-4B56-9142-EAEBE68518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914923"/>
            <a:ext cx="6400800" cy="399914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B9D94D8-A7E0-4176-BD9C-A575242E16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28062" y="4914923"/>
            <a:ext cx="6337094" cy="3983327"/>
          </a:xfrm>
          <a:prstGeom prst="rect">
            <a:avLst/>
          </a:prstGeom>
        </p:spPr>
      </p:pic>
      <p:sp>
        <p:nvSpPr>
          <p:cNvPr id="18" name="Object 68">
            <a:extLst>
              <a:ext uri="{FF2B5EF4-FFF2-40B4-BE49-F238E27FC236}">
                <a16:creationId xmlns:a16="http://schemas.microsoft.com/office/drawing/2014/main" id="{9F00B1D3-9B04-4556-AE9B-74968ACBF311}"/>
              </a:ext>
            </a:extLst>
          </p:cNvPr>
          <p:cNvSpPr txBox="1"/>
          <p:nvPr/>
        </p:nvSpPr>
        <p:spPr>
          <a:xfrm>
            <a:off x="10246720" y="4173313"/>
            <a:ext cx="4129059" cy="87359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&lt; </a:t>
            </a:r>
            <a:r>
              <a:rPr lang="ko-KR" altLang="en-US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엘니뇨 발생 시 </a:t>
            </a:r>
            <a:r>
              <a:rPr lang="en-US" altLang="ko-KR" sz="35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&gt;</a:t>
            </a:r>
          </a:p>
        </p:txBody>
      </p:sp>
      <p:sp>
        <p:nvSpPr>
          <p:cNvPr id="2" name="화살표: 왼쪽 1">
            <a:extLst>
              <a:ext uri="{FF2B5EF4-FFF2-40B4-BE49-F238E27FC236}">
                <a16:creationId xmlns:a16="http://schemas.microsoft.com/office/drawing/2014/main" id="{1F73EAA5-4C08-46A1-A099-C91DEB05B231}"/>
              </a:ext>
            </a:extLst>
          </p:cNvPr>
          <p:cNvSpPr/>
          <p:nvPr/>
        </p:nvSpPr>
        <p:spPr>
          <a:xfrm>
            <a:off x="3657600" y="6743700"/>
            <a:ext cx="2057400" cy="762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B6119FB-4795-4DD9-8C0D-B36D4A80A5BD}"/>
              </a:ext>
            </a:extLst>
          </p:cNvPr>
          <p:cNvGrpSpPr/>
          <p:nvPr/>
        </p:nvGrpSpPr>
        <p:grpSpPr>
          <a:xfrm>
            <a:off x="10981182" y="6709206"/>
            <a:ext cx="3162763" cy="796494"/>
            <a:chOff x="10981182" y="6709206"/>
            <a:chExt cx="3162763" cy="796494"/>
          </a:xfrm>
        </p:grpSpPr>
        <p:sp>
          <p:nvSpPr>
            <p:cNvPr id="19" name="화살표: 왼쪽 18">
              <a:extLst>
                <a:ext uri="{FF2B5EF4-FFF2-40B4-BE49-F238E27FC236}">
                  <a16:creationId xmlns:a16="http://schemas.microsoft.com/office/drawing/2014/main" id="{B3F9B590-EF9D-4EF7-9FD4-5254C1866419}"/>
                </a:ext>
              </a:extLst>
            </p:cNvPr>
            <p:cNvSpPr/>
            <p:nvPr/>
          </p:nvSpPr>
          <p:spPr>
            <a:xfrm>
              <a:off x="12946372" y="6709206"/>
              <a:ext cx="1197573" cy="394759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화살표: 왼쪽 19">
              <a:extLst>
                <a:ext uri="{FF2B5EF4-FFF2-40B4-BE49-F238E27FC236}">
                  <a16:creationId xmlns:a16="http://schemas.microsoft.com/office/drawing/2014/main" id="{5C046F87-4DEA-4FAE-AFC1-EEB3F4446C66}"/>
                </a:ext>
              </a:extLst>
            </p:cNvPr>
            <p:cNvSpPr/>
            <p:nvPr/>
          </p:nvSpPr>
          <p:spPr>
            <a:xfrm rot="10800000">
              <a:off x="10981182" y="6743700"/>
              <a:ext cx="1779607" cy="7620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Object 68">
            <a:extLst>
              <a:ext uri="{FF2B5EF4-FFF2-40B4-BE49-F238E27FC236}">
                <a16:creationId xmlns:a16="http://schemas.microsoft.com/office/drawing/2014/main" id="{B573F532-B693-4B41-BC71-AC028295AC67}"/>
              </a:ext>
            </a:extLst>
          </p:cNvPr>
          <p:cNvSpPr txBox="1"/>
          <p:nvPr/>
        </p:nvSpPr>
        <p:spPr>
          <a:xfrm>
            <a:off x="4904956" y="6367517"/>
            <a:ext cx="854311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7E9E3AB7-0285-49A5-BAFC-0E33DFD546BA}"/>
              </a:ext>
            </a:extLst>
          </p:cNvPr>
          <p:cNvSpPr txBox="1"/>
          <p:nvPr/>
        </p:nvSpPr>
        <p:spPr>
          <a:xfrm>
            <a:off x="12425265" y="6834431"/>
            <a:ext cx="951870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4" name="화살표: 위쪽 3">
            <a:extLst>
              <a:ext uri="{FF2B5EF4-FFF2-40B4-BE49-F238E27FC236}">
                <a16:creationId xmlns:a16="http://schemas.microsoft.com/office/drawing/2014/main" id="{EE228876-D4DB-4418-B443-D18DB2E30DFB}"/>
              </a:ext>
            </a:extLst>
          </p:cNvPr>
          <p:cNvSpPr/>
          <p:nvPr/>
        </p:nvSpPr>
        <p:spPr>
          <a:xfrm>
            <a:off x="6378474" y="7138951"/>
            <a:ext cx="616346" cy="97634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위쪽 23">
            <a:extLst>
              <a:ext uri="{FF2B5EF4-FFF2-40B4-BE49-F238E27FC236}">
                <a16:creationId xmlns:a16="http://schemas.microsoft.com/office/drawing/2014/main" id="{2282D1EB-E466-48D1-841F-EF811FDCB1D6}"/>
              </a:ext>
            </a:extLst>
          </p:cNvPr>
          <p:cNvSpPr/>
          <p:nvPr/>
        </p:nvSpPr>
        <p:spPr>
          <a:xfrm>
            <a:off x="14086981" y="7422707"/>
            <a:ext cx="262730" cy="695961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97B6C083-9E08-45DC-8B39-1E0E784129AD}"/>
              </a:ext>
            </a:extLst>
          </p:cNvPr>
          <p:cNvSpPr txBox="1"/>
          <p:nvPr/>
        </p:nvSpPr>
        <p:spPr>
          <a:xfrm>
            <a:off x="5843283" y="7373499"/>
            <a:ext cx="854311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C9D02917-F6DE-4A88-9CB4-8443C4D24A71}"/>
              </a:ext>
            </a:extLst>
          </p:cNvPr>
          <p:cNvSpPr txBox="1"/>
          <p:nvPr/>
        </p:nvSpPr>
        <p:spPr>
          <a:xfrm>
            <a:off x="13495400" y="7462039"/>
            <a:ext cx="648545" cy="5390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ctr">
              <a:buFont typeface="+mj-ea"/>
              <a:buAutoNum type="circleNumDbPlain" startAt="2"/>
            </a:pPr>
            <a:r>
              <a:rPr lang="en-US" altLang="ko-KR" sz="30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55892DE1-7997-4B2B-9869-397372530E9A}"/>
              </a:ext>
            </a:extLst>
          </p:cNvPr>
          <p:cNvSpPr txBox="1"/>
          <p:nvPr/>
        </p:nvSpPr>
        <p:spPr>
          <a:xfrm>
            <a:off x="4305594" y="9315109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Ⅳ-18.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평상시와 엘니뇨가 발생한 해의 대기와 해양 변화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5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  <p:bldP spid="16" grpId="0"/>
      <p:bldP spid="18" grpId="0"/>
      <p:bldP spid="2" grpId="0" animBg="1"/>
      <p:bldP spid="21" grpId="0"/>
      <p:bldP spid="4" grpId="0" animBg="1"/>
      <p:bldP spid="24" grpId="0" animBg="1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B7CFA1D-0CD5-48EB-A2C9-503857BF87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768" y="2226048"/>
            <a:ext cx="15402464" cy="5825318"/>
          </a:xfrm>
          <a:prstGeom prst="rect">
            <a:avLst/>
          </a:prstGeom>
        </p:spPr>
      </p:pic>
      <p:sp>
        <p:nvSpPr>
          <p:cNvPr id="30" name="Object 68">
            <a:extLst>
              <a:ext uri="{FF2B5EF4-FFF2-40B4-BE49-F238E27FC236}">
                <a16:creationId xmlns:a16="http://schemas.microsoft.com/office/drawing/2014/main" id="{E0E1F543-A8E1-43A7-B17B-060AA8959E6E}"/>
              </a:ext>
            </a:extLst>
          </p:cNvPr>
          <p:cNvSpPr txBox="1"/>
          <p:nvPr/>
        </p:nvSpPr>
        <p:spPr>
          <a:xfrm>
            <a:off x="4421532" y="8144668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Ⅳ-20.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(12~2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월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)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가 세계 기후에 미치는 영향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53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7157BC5-434F-42AB-9598-BBA32C0E4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02768"/>
              </p:ext>
            </p:extLst>
          </p:nvPr>
        </p:nvGraphicFramePr>
        <p:xfrm>
          <a:off x="1371599" y="1645433"/>
          <a:ext cx="15691640" cy="74373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253690185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489304963"/>
                    </a:ext>
                  </a:extLst>
                </a:gridCol>
                <a:gridCol w="4349391">
                  <a:extLst>
                    <a:ext uri="{9D8B030D-6E8A-4147-A177-3AD203B41FA5}">
                      <a16:colId xmlns:a16="http://schemas.microsoft.com/office/drawing/2014/main" val="2646100982"/>
                    </a:ext>
                  </a:extLst>
                </a:gridCol>
                <a:gridCol w="4408048">
                  <a:extLst>
                    <a:ext uri="{9D8B030D-6E8A-4147-A177-3AD203B41FA5}">
                      <a16:colId xmlns:a16="http://schemas.microsoft.com/office/drawing/2014/main" val="290726863"/>
                    </a:ext>
                  </a:extLst>
                </a:gridCol>
              </a:tblGrid>
              <a:tr h="8496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 err="1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라니냐</a:t>
                      </a:r>
                      <a:endParaRPr lang="ko-KR" altLang="en-US" sz="4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평상시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엘니뇨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747492"/>
                  </a:ext>
                </a:extLst>
              </a:tr>
              <a:tr h="16682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대기순환과 해수 이동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558611"/>
                  </a:ext>
                </a:extLst>
              </a:tr>
              <a:tr h="2342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동태평양의 기후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268340"/>
                  </a:ext>
                </a:extLst>
              </a:tr>
              <a:tr h="25770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서태평양의 기후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2736379"/>
                  </a:ext>
                </a:extLst>
              </a:tr>
            </a:tbl>
          </a:graphicData>
        </a:graphic>
      </p:graphicFrame>
      <p:sp>
        <p:nvSpPr>
          <p:cNvPr id="18" name="Object 68">
            <a:extLst>
              <a:ext uri="{FF2B5EF4-FFF2-40B4-BE49-F238E27FC236}">
                <a16:creationId xmlns:a16="http://schemas.microsoft.com/office/drawing/2014/main" id="{9F00B1D3-9B04-4556-AE9B-74968ACBF311}"/>
              </a:ext>
            </a:extLst>
          </p:cNvPr>
          <p:cNvSpPr txBox="1"/>
          <p:nvPr/>
        </p:nvSpPr>
        <p:spPr>
          <a:xfrm>
            <a:off x="8371244" y="2557379"/>
            <a:ext cx="4038600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적도 부근의 따뜻한 표층 해수를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서쪽으로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운반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D949D334-5CF7-471B-BCD3-6B608FA6BAB2}"/>
              </a:ext>
            </a:extLst>
          </p:cNvPr>
          <p:cNvSpPr txBox="1"/>
          <p:nvPr/>
        </p:nvSpPr>
        <p:spPr>
          <a:xfrm>
            <a:off x="8371244" y="4422283"/>
            <a:ext cx="4267200" cy="193512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차가운 해수가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용승 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고기압 분포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 기류 발달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맑고 건조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0" name="Object 68">
            <a:extLst>
              <a:ext uri="{FF2B5EF4-FFF2-40B4-BE49-F238E27FC236}">
                <a16:creationId xmlns:a16="http://schemas.microsoft.com/office/drawing/2014/main" id="{95626331-56BA-4715-9AC7-1DE98C47D903}"/>
              </a:ext>
            </a:extLst>
          </p:cNvPr>
          <p:cNvSpPr txBox="1"/>
          <p:nvPr/>
        </p:nvSpPr>
        <p:spPr>
          <a:xfrm>
            <a:off x="8388765" y="6614391"/>
            <a:ext cx="4232564" cy="24301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따뜻한 해수 이동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높음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저기압 분포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 기류 발달→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강수량↑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1" name="Object 68">
            <a:extLst>
              <a:ext uri="{FF2B5EF4-FFF2-40B4-BE49-F238E27FC236}">
                <a16:creationId xmlns:a16="http://schemas.microsoft.com/office/drawing/2014/main" id="{5D3B5CEB-9CEB-4A36-8DB6-49F7EB56B9FE}"/>
              </a:ext>
            </a:extLst>
          </p:cNvPr>
          <p:cNvSpPr txBox="1"/>
          <p:nvPr/>
        </p:nvSpPr>
        <p:spPr>
          <a:xfrm>
            <a:off x="12695594" y="2552700"/>
            <a:ext cx="4490239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평상시보다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부근의 따뜻한 표층 해수가 동쪽으로 이동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2" name="Object 68">
            <a:extLst>
              <a:ext uri="{FF2B5EF4-FFF2-40B4-BE49-F238E27FC236}">
                <a16:creationId xmlns:a16="http://schemas.microsoft.com/office/drawing/2014/main" id="{34F638E1-95A7-4ADE-B7B5-5D061BEBA68E}"/>
              </a:ext>
            </a:extLst>
          </p:cNvPr>
          <p:cNvSpPr txBox="1"/>
          <p:nvPr/>
        </p:nvSpPr>
        <p:spPr>
          <a:xfrm>
            <a:off x="12758627" y="4217041"/>
            <a:ext cx="4267200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용승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약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∴ 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↑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기압↓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홍수와 폭우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3" name="Object 68">
            <a:extLst>
              <a:ext uri="{FF2B5EF4-FFF2-40B4-BE49-F238E27FC236}">
                <a16:creationId xmlns:a16="http://schemas.microsoft.com/office/drawing/2014/main" id="{E5812F26-AD9A-4441-979A-E35C888ABB14}"/>
              </a:ext>
            </a:extLst>
          </p:cNvPr>
          <p:cNvSpPr txBox="1"/>
          <p:nvPr/>
        </p:nvSpPr>
        <p:spPr>
          <a:xfrm>
            <a:off x="12651132" y="6754369"/>
            <a:ext cx="4482190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감소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기압↑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가뭄과 대규모 산불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4CB2285D-1E7A-4CC6-B731-06F576FD3551}"/>
              </a:ext>
            </a:extLst>
          </p:cNvPr>
          <p:cNvSpPr txBox="1"/>
          <p:nvPr/>
        </p:nvSpPr>
        <p:spPr>
          <a:xfrm>
            <a:off x="3505200" y="2576269"/>
            <a:ext cx="4968993" cy="1600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무역풍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 평상시보다 </a:t>
            </a:r>
            <a:r>
              <a:rPr lang="ko-KR" altLang="en-US" sz="3000" u="sng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강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적도 부근의 따뜻한 표층 해수를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서쪽으로 많이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이동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6" name="Object 68">
            <a:extLst>
              <a:ext uri="{FF2B5EF4-FFF2-40B4-BE49-F238E27FC236}">
                <a16:creationId xmlns:a16="http://schemas.microsoft.com/office/drawing/2014/main" id="{A83CAB90-F9A9-4CEE-BC93-35C63E4C1FD0}"/>
              </a:ext>
            </a:extLst>
          </p:cNvPr>
          <p:cNvSpPr txBox="1"/>
          <p:nvPr/>
        </p:nvSpPr>
        <p:spPr>
          <a:xfrm>
            <a:off x="3768688" y="4243079"/>
            <a:ext cx="4482191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수온↓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감소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기압↑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하강기류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가뭄과 대규모 산불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7" name="Object 68">
            <a:extLst>
              <a:ext uri="{FF2B5EF4-FFF2-40B4-BE49-F238E27FC236}">
                <a16:creationId xmlns:a16="http://schemas.microsoft.com/office/drawing/2014/main" id="{9ED69AAF-0229-485E-A42E-26F50DB60618}"/>
              </a:ext>
            </a:extLst>
          </p:cNvPr>
          <p:cNvSpPr txBox="1"/>
          <p:nvPr/>
        </p:nvSpPr>
        <p:spPr>
          <a:xfrm>
            <a:off x="3743945" y="6715490"/>
            <a:ext cx="4482191" cy="236048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평상시보다 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표층 수온 ↑</a:t>
            </a:r>
            <a:endParaRPr lang="en-US" altLang="ko-KR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해수 증발 활발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기압↓</a:t>
            </a:r>
            <a:r>
              <a:rPr lang="en-US" altLang="ko-KR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상승기류 발달 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ctr"/>
            <a:r>
              <a:rPr lang="ko-KR" altLang="en-US" sz="30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→</a:t>
            </a:r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홍수와 폭우</a:t>
            </a:r>
            <a:endParaRPr lang="en-US" altLang="ko-KR" sz="3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7" name="별: 꼭짓점 5개 6">
            <a:extLst>
              <a:ext uri="{FF2B5EF4-FFF2-40B4-BE49-F238E27FC236}">
                <a16:creationId xmlns:a16="http://schemas.microsoft.com/office/drawing/2014/main" id="{6392EF1F-CE5D-4D5C-8704-68BED364E73C}"/>
              </a:ext>
            </a:extLst>
          </p:cNvPr>
          <p:cNvSpPr/>
          <p:nvPr/>
        </p:nvSpPr>
        <p:spPr>
          <a:xfrm>
            <a:off x="1193586" y="1243553"/>
            <a:ext cx="685800" cy="70834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90DE50A0-27F8-4153-B29B-0D20FC549B7F}"/>
              </a:ext>
            </a:extLst>
          </p:cNvPr>
          <p:cNvSpPr txBox="1"/>
          <p:nvPr/>
        </p:nvSpPr>
        <p:spPr>
          <a:xfrm>
            <a:off x="1562216" y="1965478"/>
            <a:ext cx="15186680" cy="355902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 주변 지역의 토지가 기후 변화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인간 활동 등의 영향으로 황폐해져 점차 사막으로 변하는 현상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원인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</a:t>
            </a: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자연적 요인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대순환의 변화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인위적 요인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경작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방목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무분별한 삼림 파괴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AA857E-37DB-49D1-8E30-4EEBC0C36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599" y="5476005"/>
            <a:ext cx="13411201" cy="3830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102172DC-0F9F-4AEC-8D4C-E980B6BDA30E}"/>
              </a:ext>
            </a:extLst>
          </p:cNvPr>
          <p:cNvSpPr txBox="1"/>
          <p:nvPr/>
        </p:nvSpPr>
        <p:spPr>
          <a:xfrm>
            <a:off x="5555269" y="9358605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Ⅳ-21.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 지역의 위치 및 피해 현황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36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사막화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3E44CE7-B186-4D5C-B454-221A1F23C5E9}"/>
              </a:ext>
            </a:extLst>
          </p:cNvPr>
          <p:cNvSpPr/>
          <p:nvPr/>
        </p:nvSpPr>
        <p:spPr>
          <a:xfrm>
            <a:off x="3559093" y="2473729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방목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991F61D-2263-4F62-86CC-7442BA826E12}"/>
              </a:ext>
            </a:extLst>
          </p:cNvPr>
          <p:cNvSpPr/>
          <p:nvPr/>
        </p:nvSpPr>
        <p:spPr>
          <a:xfrm>
            <a:off x="7783956" y="2473729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경작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D970BBF8-F2CE-4B2B-94E0-6EE8879F6DB4}"/>
              </a:ext>
            </a:extLst>
          </p:cNvPr>
          <p:cNvSpPr/>
          <p:nvPr/>
        </p:nvSpPr>
        <p:spPr>
          <a:xfrm>
            <a:off x="12008820" y="2449484"/>
            <a:ext cx="2743200" cy="152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과잉 벌목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EBAF0B3-D13D-45FA-AB4A-D12EB6ECF255}"/>
              </a:ext>
            </a:extLst>
          </p:cNvPr>
          <p:cNvSpPr/>
          <p:nvPr/>
        </p:nvSpPr>
        <p:spPr>
          <a:xfrm>
            <a:off x="3048000" y="5083142"/>
            <a:ext cx="3886200" cy="928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심한 가뭄</a:t>
            </a:r>
            <a:endParaRPr lang="ko-KR" altLang="en-US" sz="4500" dirty="0">
              <a:ln w="0"/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7F2D7D2-0BE6-4B23-B778-15C4734F27A7}"/>
              </a:ext>
            </a:extLst>
          </p:cNvPr>
          <p:cNvSpPr/>
          <p:nvPr/>
        </p:nvSpPr>
        <p:spPr>
          <a:xfrm>
            <a:off x="3048000" y="7306948"/>
            <a:ext cx="3886200" cy="1586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 변화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65DB6A44-732B-4448-AECB-C9DE2C76285B}"/>
              </a:ext>
            </a:extLst>
          </p:cNvPr>
          <p:cNvSpPr/>
          <p:nvPr/>
        </p:nvSpPr>
        <p:spPr>
          <a:xfrm>
            <a:off x="11637818" y="5832114"/>
            <a:ext cx="3886200" cy="9283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토양 황폐화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DB44BDD7-5EA0-4DAD-A9BD-5B40851058AE}"/>
              </a:ext>
            </a:extLst>
          </p:cNvPr>
          <p:cNvSpPr/>
          <p:nvPr/>
        </p:nvSpPr>
        <p:spPr>
          <a:xfrm>
            <a:off x="11658600" y="7658100"/>
            <a:ext cx="3886200" cy="9283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</a:t>
            </a:r>
            <a:endParaRPr lang="ko-KR" altLang="en-US" sz="4500" dirty="0">
              <a:ln w="0"/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731F391-6067-4C89-ADDE-7C337E5389C6}"/>
              </a:ext>
            </a:extLst>
          </p:cNvPr>
          <p:cNvGrpSpPr/>
          <p:nvPr/>
        </p:nvGrpSpPr>
        <p:grpSpPr>
          <a:xfrm>
            <a:off x="4930693" y="3973484"/>
            <a:ext cx="8449727" cy="1858630"/>
            <a:chOff x="4930693" y="3973484"/>
            <a:chExt cx="8449727" cy="1858630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42F88BF-72D8-44F6-A29F-3367010E9BDE}"/>
                </a:ext>
              </a:extLst>
            </p:cNvPr>
            <p:cNvCxnSpPr/>
            <p:nvPr/>
          </p:nvCxnSpPr>
          <p:spPr>
            <a:xfrm>
              <a:off x="4930693" y="3997729"/>
              <a:ext cx="0" cy="6123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13A73E7-076D-4671-BE3C-8AE228C39EF3}"/>
                </a:ext>
              </a:extLst>
            </p:cNvPr>
            <p:cNvCxnSpPr/>
            <p:nvPr/>
          </p:nvCxnSpPr>
          <p:spPr>
            <a:xfrm>
              <a:off x="9169411" y="4006734"/>
              <a:ext cx="0" cy="61237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00CCC0BD-6481-4C17-9FFC-1090A1AF506F}"/>
                </a:ext>
              </a:extLst>
            </p:cNvPr>
            <p:cNvCxnSpPr>
              <a:stCxn id="17" idx="2"/>
            </p:cNvCxnSpPr>
            <p:nvPr/>
          </p:nvCxnSpPr>
          <p:spPr>
            <a:xfrm>
              <a:off x="13380420" y="3973484"/>
              <a:ext cx="0" cy="185863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6C68AE9C-9EB6-4A32-A724-B59FBF6455E6}"/>
                </a:ext>
              </a:extLst>
            </p:cNvPr>
            <p:cNvCxnSpPr/>
            <p:nvPr/>
          </p:nvCxnSpPr>
          <p:spPr>
            <a:xfrm>
              <a:off x="4930693" y="4610100"/>
              <a:ext cx="8449727" cy="900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5088A72-C281-49F5-96B8-9DFB270E66D6}"/>
              </a:ext>
            </a:extLst>
          </p:cNvPr>
          <p:cNvCxnSpPr>
            <a:stCxn id="19" idx="0"/>
            <a:endCxn id="18" idx="2"/>
          </p:cNvCxnSpPr>
          <p:nvPr/>
        </p:nvCxnSpPr>
        <p:spPr>
          <a:xfrm flipV="1">
            <a:off x="4991100" y="6011537"/>
            <a:ext cx="0" cy="12954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44A58B7-29CC-4F67-A387-2F78FFBFC55E}"/>
              </a:ext>
            </a:extLst>
          </p:cNvPr>
          <p:cNvCxnSpPr>
            <a:stCxn id="18" idx="3"/>
          </p:cNvCxnSpPr>
          <p:nvPr/>
        </p:nvCxnSpPr>
        <p:spPr>
          <a:xfrm flipV="1">
            <a:off x="6934200" y="5547339"/>
            <a:ext cx="6446220" cy="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697EBC92-6732-449A-A46B-4CC385B1E5AF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13580917" y="6760509"/>
            <a:ext cx="1" cy="87631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P260~261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5800" y="77519"/>
            <a:ext cx="121920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11636125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43B7F898-A756-4F6E-B820-7FE0E6940AD7}"/>
              </a:ext>
            </a:extLst>
          </p:cNvPr>
          <p:cNvSpPr txBox="1"/>
          <p:nvPr/>
        </p:nvSpPr>
        <p:spPr>
          <a:xfrm>
            <a:off x="1562216" y="1965477"/>
            <a:ext cx="15186680" cy="32196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모든 국가가 협력하여 온실 기체의 배출량을 줄이기 위한 방안 마련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Ex)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유엔기후변화협약</a:t>
            </a: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(UNFCCC) :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</a:t>
            </a:r>
            <a:r>
              <a:rPr lang="en-US" altLang="ko-KR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accent6">
                    <a:lumMod val="60000"/>
                    <a:lumOff val="4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변화에 관한 국제 연합 기본 협약</a:t>
            </a:r>
            <a:endParaRPr lang="en-US" altLang="ko-KR" sz="3500" dirty="0">
              <a:solidFill>
                <a:schemeClr val="accent6">
                  <a:lumMod val="60000"/>
                  <a:lumOff val="40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&gt;&gt;&gt;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온실 기체의 인위적인 배출을 제한하여 지구 온난화를 방지하기 위한 협약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대표적인 합의문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교토의정서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파리협정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05FA1880-263B-4EA0-895E-90CF742D3DFD}"/>
              </a:ext>
            </a:extLst>
          </p:cNvPr>
          <p:cNvSpPr txBox="1"/>
          <p:nvPr/>
        </p:nvSpPr>
        <p:spPr>
          <a:xfrm>
            <a:off x="1546475" y="5268746"/>
            <a:ext cx="15186680" cy="25804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지속 가능한 에너지 사용 기술을 개발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위해 노력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공학의 발전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824D435-5905-41BC-A76C-AD5CDE626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537" y="5244501"/>
            <a:ext cx="6552402" cy="4628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8EA6D9-AEAF-4C6B-A93B-86EF5AC18C69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https://blog.naver.com/kma_131/221570988987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102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build="p"/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P260~261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5800" y="77519"/>
            <a:ext cx="121920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미래와 환경 변화 극복 방안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11636125" cy="70834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공학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05FA1880-263B-4EA0-895E-90CF742D3DFD}"/>
              </a:ext>
            </a:extLst>
          </p:cNvPr>
          <p:cNvSpPr txBox="1"/>
          <p:nvPr/>
        </p:nvSpPr>
        <p:spPr>
          <a:xfrm>
            <a:off x="1546475" y="2050100"/>
            <a:ext cx="15186680" cy="27124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공학 기술을 이용하여 지구 기온이 상승하는 것을 방지하려는 새로운 과학 기술의 한 분야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기후 시스템을 인위적으로 통제 및 조절하여 기후 변화 및 그 영향을 감소시키려는 취지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1" name="Object 68">
            <a:extLst>
              <a:ext uri="{FF2B5EF4-FFF2-40B4-BE49-F238E27FC236}">
                <a16:creationId xmlns:a16="http://schemas.microsoft.com/office/drawing/2014/main" id="{513F8846-FF0A-4BD6-BC32-08409ED311D5}"/>
              </a:ext>
            </a:extLst>
          </p:cNvPr>
          <p:cNvSpPr txBox="1"/>
          <p:nvPr/>
        </p:nvSpPr>
        <p:spPr>
          <a:xfrm>
            <a:off x="1969881" y="4693350"/>
            <a:ext cx="6705600" cy="39991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이산화탄소제거기술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CDR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(Carbon dioxide removal)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해양 비옥화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탄소 </a:t>
            </a:r>
            <a:r>
              <a:rPr lang="ko-KR" altLang="en-US" sz="35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포집과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저장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나무 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8C3EB1AB-4AB3-43FB-9C28-783B527B4740}"/>
              </a:ext>
            </a:extLst>
          </p:cNvPr>
          <p:cNvSpPr txBox="1"/>
          <p:nvPr/>
        </p:nvSpPr>
        <p:spPr>
          <a:xfrm>
            <a:off x="9098887" y="4693349"/>
            <a:ext cx="7593340" cy="39991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 startAt="2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태양 복사 관리 기술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SRM</a:t>
            </a:r>
          </a:p>
          <a:p>
            <a:pPr algn="just">
              <a:lnSpc>
                <a:spcPct val="150000"/>
              </a:lnSpc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(Solar Radiation Management)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구름     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우주 거울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하얀 지붕     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-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인공 화산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바다 </a:t>
            </a:r>
            <a:r>
              <a:rPr lang="ko-KR" altLang="en-US" sz="3500" dirty="0" err="1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미세기포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FFCE6C-7C4D-4DF8-826B-65787C979F70}"/>
              </a:ext>
            </a:extLst>
          </p:cNvPr>
          <p:cNvSpPr txBox="1"/>
          <p:nvPr/>
        </p:nvSpPr>
        <p:spPr>
          <a:xfrm>
            <a:off x="4038600" y="9306526"/>
            <a:ext cx="1036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  <a:hlinkClick r:id="rId5"/>
              </a:rPr>
              <a:t>https://youtu.be/V6AnOCOcIYw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69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build="p"/>
      <p:bldP spid="11" grpId="0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인간 활동이 지구 온난화와 기후 변화에 미치는 영향을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4101815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대기와 해수의 상호 작용의 변화가 지구 환경과 인간 생활에 미치는 영향을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변화로 나타나는 지구 환경 변화를 예측하고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환경 변화를 극복하기 위한 방안을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p254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지구의 미래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A4936964-C8A7-412D-A9A1-35863AD952A9}"/>
              </a:ext>
            </a:extLst>
          </p:cNvPr>
          <p:cNvSpPr txBox="1"/>
          <p:nvPr/>
        </p:nvSpPr>
        <p:spPr>
          <a:xfrm>
            <a:off x="1524000" y="2247900"/>
            <a:ext cx="9457866" cy="602219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북극 지방은 기온이 매우 빠르게 상승하고 있는 지역이다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 </a:t>
            </a: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과학자들은 현재 추세대로라면 이번 세기 안에 여름철 북극해의 얼음이 완전히 사라질 수도 있다고 우려한다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 </a:t>
            </a:r>
            <a:r>
              <a:rPr lang="ko-KR" altLang="en-US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만약 지구의 평균 기온이 계속 상승한다면 미래에는 어떤 일이 발생할까</a:t>
            </a:r>
            <a:r>
              <a:rPr lang="en-US" altLang="ko-KR" sz="4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5523143-14EB-4DA8-B788-4FC4F063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866" y="1538637"/>
            <a:ext cx="6019800" cy="38815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5A215B9-B3BB-4CE2-8AB2-D3ED0F4C0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7457" y="5414453"/>
            <a:ext cx="6064628" cy="40711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21C5F1-ED88-47C1-A12B-8DA72804BBCD}"/>
              </a:ext>
            </a:extLst>
          </p:cNvPr>
          <p:cNvSpPr txBox="1"/>
          <p:nvPr/>
        </p:nvSpPr>
        <p:spPr>
          <a:xfrm>
            <a:off x="1524000" y="9306526"/>
            <a:ext cx="134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https://blog.naver.com/hcr333/120193719436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※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해보기 활동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한반도의 기후 변화 경향성과 원인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A5D6E9C-40E2-46F0-B311-6D305F9F5B54}"/>
              </a:ext>
            </a:extLst>
          </p:cNvPr>
          <p:cNvGrpSpPr/>
          <p:nvPr/>
        </p:nvGrpSpPr>
        <p:grpSpPr>
          <a:xfrm>
            <a:off x="1905000" y="2269450"/>
            <a:ext cx="14478000" cy="6789835"/>
            <a:chOff x="387518" y="1576984"/>
            <a:chExt cx="8163074" cy="450418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4B5B440-86B5-4CBC-84CA-E34F775C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518" y="1576984"/>
              <a:ext cx="8163074" cy="39718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02A584-06F9-40F9-AE17-EDA1B83A55AA}"/>
                </a:ext>
              </a:extLst>
            </p:cNvPr>
            <p:cNvSpPr txBox="1"/>
            <p:nvPr/>
          </p:nvSpPr>
          <p:spPr>
            <a:xfrm>
              <a:off x="2339752" y="5580149"/>
              <a:ext cx="530720" cy="46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가</a:t>
              </a:r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)</a:t>
              </a:r>
              <a:endPara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EBDC78-91BB-454F-9751-9BFA6125F7A1}"/>
                </a:ext>
              </a:extLst>
            </p:cNvPr>
            <p:cNvSpPr txBox="1"/>
            <p:nvPr/>
          </p:nvSpPr>
          <p:spPr>
            <a:xfrm>
              <a:off x="6516216" y="5611579"/>
              <a:ext cx="530720" cy="469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(</a:t>
              </a:r>
              <a:r>
                <a:rPr lang="ko-KR" altLang="en-US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나</a:t>
              </a:r>
              <a:r>
                <a:rPr lang="en-US" altLang="ko-KR" sz="4000" dirty="0">
                  <a:solidFill>
                    <a:schemeClr val="bg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)</a:t>
              </a:r>
              <a:endPara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</p:grp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3260759" y="3181332"/>
            <a:ext cx="6096000" cy="149592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전체의 평균 기온 계속 상승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</a:p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우리나라의 평균 기온 상승률은 훨씬 더 큰 폭으로 나타남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4296182" y="9275491"/>
            <a:ext cx="11063561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 중 온실 기체의 농도가 증가하는 경향에 따라 우리나라와 지구 전체의 평균 기온도 지속적으로 상승</a:t>
            </a:r>
            <a:r>
              <a:rPr lang="en-US" altLang="ko-KR" sz="3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3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D05B1B6-9215-44FD-A97D-0F2573863657}"/>
              </a:ext>
            </a:extLst>
          </p:cNvPr>
          <p:cNvSpPr/>
          <p:nvPr/>
        </p:nvSpPr>
        <p:spPr>
          <a:xfrm>
            <a:off x="9149727" y="8351399"/>
            <a:ext cx="1503572" cy="802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/>
      <p:bldP spid="2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IPCC(Intergovernmental Panel on Climate Change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2946672" y="2213391"/>
            <a:ext cx="6208884" cy="7790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설립일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1988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11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월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  <a:hlinkClick r:id="rId4"/>
              </a:rPr>
              <a:t>https://terms.naver.com/entry.nhn?docId=1262317&amp;cid=40942&amp;categoryId=34586</a:t>
            </a:r>
            <a:r>
              <a:rPr lang="en-US" altLang="ko-KR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endParaRPr lang="en-US" sz="1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D05B1B6-9215-44FD-A97D-0F2573863657}"/>
              </a:ext>
            </a:extLst>
          </p:cNvPr>
          <p:cNvSpPr/>
          <p:nvPr/>
        </p:nvSpPr>
        <p:spPr>
          <a:xfrm rot="16200000">
            <a:off x="1825251" y="2120582"/>
            <a:ext cx="603704" cy="105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CFCE08AD-B749-4C11-8D48-8DE8E61938E6}"/>
              </a:ext>
            </a:extLst>
          </p:cNvPr>
          <p:cNvSpPr txBox="1"/>
          <p:nvPr/>
        </p:nvSpPr>
        <p:spPr>
          <a:xfrm>
            <a:off x="2939745" y="3202242"/>
            <a:ext cx="13676483" cy="11519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설립목적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인간의 활동이 기후 변화에 미치는 영향을 평가하고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국제적인 대책을 마련하기 위해 설립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C7BD0192-1E5C-40A3-AF94-79F984722462}"/>
              </a:ext>
            </a:extLst>
          </p:cNvPr>
          <p:cNvSpPr txBox="1"/>
          <p:nvPr/>
        </p:nvSpPr>
        <p:spPr>
          <a:xfrm>
            <a:off x="2939744" y="4708787"/>
            <a:ext cx="13676483" cy="8350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소재지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스위스 제네바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8B844E88-B18E-4F0B-BC1A-0A0DFB5E6FB3}"/>
              </a:ext>
            </a:extLst>
          </p:cNvPr>
          <p:cNvSpPr txBox="1"/>
          <p:nvPr/>
        </p:nvSpPr>
        <p:spPr>
          <a:xfrm>
            <a:off x="2836037" y="5772224"/>
            <a:ext cx="13676483" cy="295267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변화와 관련된 전 지구적 위험을 평가하고 국제적 대책을 마련하기 위해 세계기상기구와 유엔환경계획이 공동으로 설립한 유엔 산하 국제 협의체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</a:p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기후 변화 문제의 해결을 위한 노력이 인정되어 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2007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 노벨 평화상을 수상함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  <a:endParaRPr lang="en-US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E3AA3E1F-ACE3-40D5-A184-5BE53A774BEE}"/>
              </a:ext>
            </a:extLst>
          </p:cNvPr>
          <p:cNvSpPr/>
          <p:nvPr/>
        </p:nvSpPr>
        <p:spPr>
          <a:xfrm rot="16200000">
            <a:off x="1825251" y="3139254"/>
            <a:ext cx="603704" cy="105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DF18E6FA-85B7-4AA2-8EA7-A256ED322FC8}"/>
              </a:ext>
            </a:extLst>
          </p:cNvPr>
          <p:cNvSpPr/>
          <p:nvPr/>
        </p:nvSpPr>
        <p:spPr>
          <a:xfrm rot="16200000">
            <a:off x="1811189" y="4584628"/>
            <a:ext cx="603704" cy="105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화살표: 아래쪽 27">
            <a:extLst>
              <a:ext uri="{FF2B5EF4-FFF2-40B4-BE49-F238E27FC236}">
                <a16:creationId xmlns:a16="http://schemas.microsoft.com/office/drawing/2014/main" id="{F0B85AB0-F257-4A7E-80C0-95DCB78A6A50}"/>
              </a:ext>
            </a:extLst>
          </p:cNvPr>
          <p:cNvSpPr/>
          <p:nvPr/>
        </p:nvSpPr>
        <p:spPr>
          <a:xfrm rot="16200000">
            <a:off x="1811189" y="5547173"/>
            <a:ext cx="603704" cy="105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0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 animBg="1"/>
      <p:bldP spid="19" grpId="0"/>
      <p:bldP spid="20" grpId="0"/>
      <p:bldP spid="22" grpId="0"/>
      <p:bldP spid="24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0AE7AB7-C30D-40F1-A283-9318FE366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57300"/>
            <a:ext cx="13030200" cy="3886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DB87C399-300C-43DC-A4B0-E8371050F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927" y="5586569"/>
            <a:ext cx="5703346" cy="47004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0539BC4A-F1F0-4BAE-B346-45E0BCFC0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944" y="5586569"/>
            <a:ext cx="5843731" cy="470043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6705600" y="1311593"/>
            <a:ext cx="7924800" cy="5451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Ⅳ-14.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변화에 따른 봄꽃 개화 시기 변화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3" name="Object 68">
            <a:extLst>
              <a:ext uri="{FF2B5EF4-FFF2-40B4-BE49-F238E27FC236}">
                <a16:creationId xmlns:a16="http://schemas.microsoft.com/office/drawing/2014/main" id="{9969C518-CA47-4893-B7BD-5C8C9BF30517}"/>
              </a:ext>
            </a:extLst>
          </p:cNvPr>
          <p:cNvSpPr txBox="1"/>
          <p:nvPr/>
        </p:nvSpPr>
        <p:spPr>
          <a:xfrm>
            <a:off x="3593448" y="5107069"/>
            <a:ext cx="6400800" cy="58345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Ⅳ-15.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수도권의 계절 길이 변화 전망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4" name="Object 68">
            <a:extLst>
              <a:ext uri="{FF2B5EF4-FFF2-40B4-BE49-F238E27FC236}">
                <a16:creationId xmlns:a16="http://schemas.microsoft.com/office/drawing/2014/main" id="{C0314F9B-376B-4935-8D32-C1B76F6C9140}"/>
              </a:ext>
            </a:extLst>
          </p:cNvPr>
          <p:cNvSpPr txBox="1"/>
          <p:nvPr/>
        </p:nvSpPr>
        <p:spPr>
          <a:xfrm>
            <a:off x="9994248" y="5111863"/>
            <a:ext cx="6998352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Ⅳ-16.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우리나라의 아열대 기후 지역 전망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51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P255~256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온난화와 기후 변화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68582" y="1482766"/>
            <a:ext cx="15043938" cy="14009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지구 대기 중 온실 기체가 증가하여 지구의 평균 기온이 상승하는 현상은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1609278" y="2436345"/>
            <a:ext cx="3173522" cy="77902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지구 온난화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D05B1B6-9215-44FD-A97D-0F2573863657}"/>
              </a:ext>
            </a:extLst>
          </p:cNvPr>
          <p:cNvSpPr/>
          <p:nvPr/>
        </p:nvSpPr>
        <p:spPr>
          <a:xfrm rot="16200000">
            <a:off x="10476329" y="2208482"/>
            <a:ext cx="824993" cy="1234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CFCE08AD-B749-4C11-8D48-8DE8E61938E6}"/>
              </a:ext>
            </a:extLst>
          </p:cNvPr>
          <p:cNvSpPr txBox="1"/>
          <p:nvPr/>
        </p:nvSpPr>
        <p:spPr>
          <a:xfrm>
            <a:off x="1905000" y="3537313"/>
            <a:ext cx="13945649" cy="29777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1850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년 이후 지구 전체의 평균 기온은 계속 상승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우리나라의 평균 기온은 지구 전체에 비해 훨씬 큰 폭으로 상승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원인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산업 혁명 이후 화석 연료의 사용량 ↑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514350" indent="-514350" algn="just">
              <a:buFont typeface="+mj-ea"/>
              <a:buAutoNum type="circleNumDbPlain"/>
            </a:pP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토지 개발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무분별한 벌목 등 인간의 활동 ↑</a:t>
            </a:r>
            <a:endParaRPr lang="en-US" altLang="ko-KR" sz="35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9" name="Object 68">
            <a:extLst>
              <a:ext uri="{FF2B5EF4-FFF2-40B4-BE49-F238E27FC236}">
                <a16:creationId xmlns:a16="http://schemas.microsoft.com/office/drawing/2014/main" id="{EB50BAC0-C607-429F-9089-D87C92EB079F}"/>
              </a:ext>
            </a:extLst>
          </p:cNvPr>
          <p:cNvSpPr txBox="1"/>
          <p:nvPr/>
        </p:nvSpPr>
        <p:spPr>
          <a:xfrm>
            <a:off x="1905000" y="6610518"/>
            <a:ext cx="13945649" cy="155871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결과 </a:t>
            </a:r>
            <a:r>
              <a:rPr lang="en-US" altLang="ko-KR" sz="3500" dirty="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빙하 감소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해수면 상승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홍수와 폭풍 증가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가뭄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조기 개화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동식물의 서식지 변화와 멸종 등 환경과 생태계에 큰 변화 일으킴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1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 animBg="1"/>
      <p:bldP spid="19" grpId="0" build="p"/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546475" y="1372930"/>
            <a:ext cx="39949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기후 변화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2" name="Object 68">
            <a:extLst>
              <a:ext uri="{FF2B5EF4-FFF2-40B4-BE49-F238E27FC236}">
                <a16:creationId xmlns:a16="http://schemas.microsoft.com/office/drawing/2014/main" id="{32517BE0-BF14-4644-8283-3115B7ED8664}"/>
              </a:ext>
            </a:extLst>
          </p:cNvPr>
          <p:cNvSpPr txBox="1"/>
          <p:nvPr/>
        </p:nvSpPr>
        <p:spPr>
          <a:xfrm>
            <a:off x="1562216" y="2070203"/>
            <a:ext cx="15186680" cy="2528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자연적인 요인과 인위적인 요인에 따라 계속 변하는 것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대기와 해수의 순환과 밀접한 관련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순환 과정에서 대기와 해수의 상호 작용에 이상이 생길 경우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엘니뇨</a:t>
            </a:r>
            <a:r>
              <a:rPr lang="en-US" altLang="ko-KR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사막화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등과 같은 현상 나타남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7F680DAD-9CBA-4D8B-8091-24DE83B8B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583" y="4546164"/>
            <a:ext cx="5867400" cy="439215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907F84A1-8AD0-4080-9B07-0F6618834696}"/>
              </a:ext>
            </a:extLst>
          </p:cNvPr>
          <p:cNvSpPr txBox="1"/>
          <p:nvPr/>
        </p:nvSpPr>
        <p:spPr>
          <a:xfrm>
            <a:off x="8915400" y="5333511"/>
            <a:ext cx="7155819" cy="252804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위도에 따라 흡수하는 에너지양과 방출하는 에너지양 다름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 </a:t>
            </a:r>
          </a:p>
          <a:p>
            <a:pPr algn="just"/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∴ </a:t>
            </a:r>
            <a:r>
              <a:rPr lang="ko-KR" altLang="en-US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고위도와 저위도 간에 에너지 불균형이 생김</a:t>
            </a:r>
            <a:r>
              <a:rPr lang="en-US" altLang="ko-KR" sz="35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23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2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P257~259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70104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엘니뇨와 사막화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1D197211-19F1-4E36-85DC-B6BCFC369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99" y="2171700"/>
            <a:ext cx="15549525" cy="67423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Object 68">
            <a:extLst>
              <a:ext uri="{FF2B5EF4-FFF2-40B4-BE49-F238E27FC236}">
                <a16:creationId xmlns:a16="http://schemas.microsoft.com/office/drawing/2014/main" id="{8DF1A8B2-1F77-4781-813C-C74FF35148FF}"/>
              </a:ext>
            </a:extLst>
          </p:cNvPr>
          <p:cNvSpPr txBox="1"/>
          <p:nvPr/>
        </p:nvSpPr>
        <p:spPr>
          <a:xfrm>
            <a:off x="1524000" y="1266006"/>
            <a:ext cx="8740525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대기 대순환과 표층 해류의 순환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DFB13B11-01D7-478E-8967-612D2D9CAA4E}"/>
              </a:ext>
            </a:extLst>
          </p:cNvPr>
          <p:cNvSpPr/>
          <p:nvPr/>
        </p:nvSpPr>
        <p:spPr>
          <a:xfrm>
            <a:off x="15697200" y="4933254"/>
            <a:ext cx="1030470" cy="591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E5B0CD-635B-45FA-B334-108DF8CA9BFD}"/>
              </a:ext>
            </a:extLst>
          </p:cNvPr>
          <p:cNvGrpSpPr/>
          <p:nvPr/>
        </p:nvGrpSpPr>
        <p:grpSpPr>
          <a:xfrm>
            <a:off x="14143944" y="3511151"/>
            <a:ext cx="908945" cy="4093545"/>
            <a:chOff x="14143944" y="3511151"/>
            <a:chExt cx="908945" cy="3487972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D51C8B1D-17A5-4289-B4D5-77F04F324ECB}"/>
                </a:ext>
              </a:extLst>
            </p:cNvPr>
            <p:cNvSpPr/>
            <p:nvPr/>
          </p:nvSpPr>
          <p:spPr>
            <a:xfrm>
              <a:off x="14143944" y="3511151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7A4FEA8-DADF-4778-A21E-4949C9ED91C5}"/>
                </a:ext>
              </a:extLst>
            </p:cNvPr>
            <p:cNvSpPr/>
            <p:nvPr/>
          </p:nvSpPr>
          <p:spPr>
            <a:xfrm>
              <a:off x="14185434" y="6518858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78CD9015-6A89-4A98-80AC-5131E77F94BA}"/>
              </a:ext>
            </a:extLst>
          </p:cNvPr>
          <p:cNvGrpSpPr/>
          <p:nvPr/>
        </p:nvGrpSpPr>
        <p:grpSpPr>
          <a:xfrm>
            <a:off x="14134773" y="2975356"/>
            <a:ext cx="959752" cy="5368544"/>
            <a:chOff x="14143944" y="3511151"/>
            <a:chExt cx="908945" cy="348797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5F66AC95-6A37-4C7D-81C7-094AB82416A0}"/>
                </a:ext>
              </a:extLst>
            </p:cNvPr>
            <p:cNvSpPr/>
            <p:nvPr/>
          </p:nvSpPr>
          <p:spPr>
            <a:xfrm>
              <a:off x="14143944" y="3511151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CBC5B1CC-3D33-44F3-A3C8-D1B9C6A530CD}"/>
                </a:ext>
              </a:extLst>
            </p:cNvPr>
            <p:cNvSpPr/>
            <p:nvPr/>
          </p:nvSpPr>
          <p:spPr>
            <a:xfrm>
              <a:off x="14185434" y="6518858"/>
              <a:ext cx="867455" cy="4802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C9B87C-FDB9-4517-B72A-B36271B6C828}"/>
              </a:ext>
            </a:extLst>
          </p:cNvPr>
          <p:cNvGrpSpPr/>
          <p:nvPr/>
        </p:nvGrpSpPr>
        <p:grpSpPr>
          <a:xfrm>
            <a:off x="14478000" y="2376974"/>
            <a:ext cx="778468" cy="6377559"/>
            <a:chOff x="14478000" y="2376974"/>
            <a:chExt cx="778468" cy="6377559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0217E77-88EB-4868-9D0C-388FFEAAF2FB}"/>
                </a:ext>
              </a:extLst>
            </p:cNvPr>
            <p:cNvSpPr/>
            <p:nvPr/>
          </p:nvSpPr>
          <p:spPr>
            <a:xfrm>
              <a:off x="14478000" y="2376974"/>
              <a:ext cx="616526" cy="598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A7851647-ABC6-49D3-B6C1-802462D0FA33}"/>
                </a:ext>
              </a:extLst>
            </p:cNvPr>
            <p:cNvSpPr/>
            <p:nvPr/>
          </p:nvSpPr>
          <p:spPr>
            <a:xfrm>
              <a:off x="14639942" y="8156151"/>
              <a:ext cx="616526" cy="598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BE16D28-2CBB-4402-9C9A-905B1EB9BFAA}"/>
              </a:ext>
            </a:extLst>
          </p:cNvPr>
          <p:cNvGrpSpPr/>
          <p:nvPr/>
        </p:nvGrpSpPr>
        <p:grpSpPr>
          <a:xfrm>
            <a:off x="13944600" y="4523518"/>
            <a:ext cx="1342191" cy="2084471"/>
            <a:chOff x="13944600" y="4523518"/>
            <a:chExt cx="1342191" cy="2084471"/>
          </a:xfrm>
        </p:grpSpPr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382B06A5-4EB6-4DA1-8593-BA9B56C2749F}"/>
                </a:ext>
              </a:extLst>
            </p:cNvPr>
            <p:cNvSpPr/>
            <p:nvPr/>
          </p:nvSpPr>
          <p:spPr>
            <a:xfrm>
              <a:off x="13944600" y="4523518"/>
              <a:ext cx="1342191" cy="497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B635132-4C87-41D5-9524-098C360BF4E7}"/>
                </a:ext>
              </a:extLst>
            </p:cNvPr>
            <p:cNvSpPr/>
            <p:nvPr/>
          </p:nvSpPr>
          <p:spPr>
            <a:xfrm>
              <a:off x="13944600" y="6110477"/>
              <a:ext cx="1342191" cy="497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Object 68">
            <a:extLst>
              <a:ext uri="{FF2B5EF4-FFF2-40B4-BE49-F238E27FC236}">
                <a16:creationId xmlns:a16="http://schemas.microsoft.com/office/drawing/2014/main" id="{6C5B7F1F-F6AB-4473-866D-536E2A239E17}"/>
              </a:ext>
            </a:extLst>
          </p:cNvPr>
          <p:cNvSpPr txBox="1"/>
          <p:nvPr/>
        </p:nvSpPr>
        <p:spPr>
          <a:xfrm>
            <a:off x="5438801" y="2117478"/>
            <a:ext cx="7184892" cy="5983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35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주로 무역풍과 편서풍에 의해 발생</a:t>
            </a:r>
            <a:endParaRPr lang="en-US" sz="35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32CB558-40D6-4B7E-9687-8C3337929416}"/>
              </a:ext>
            </a:extLst>
          </p:cNvPr>
          <p:cNvCxnSpPr/>
          <p:nvPr/>
        </p:nvCxnSpPr>
        <p:spPr>
          <a:xfrm>
            <a:off x="5638800" y="202206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225FDBA-621E-43F4-BE3E-9A967CBD1CEF}"/>
              </a:ext>
            </a:extLst>
          </p:cNvPr>
          <p:cNvGrpSpPr/>
          <p:nvPr/>
        </p:nvGrpSpPr>
        <p:grpSpPr>
          <a:xfrm>
            <a:off x="16052342" y="2253851"/>
            <a:ext cx="945951" cy="6394304"/>
            <a:chOff x="16052342" y="2253851"/>
            <a:chExt cx="945951" cy="6394304"/>
          </a:xfrm>
        </p:grpSpPr>
        <p:sp>
          <p:nvSpPr>
            <p:cNvPr id="9" name="화살표: 왼쪽으로 구부러짐 8">
              <a:extLst>
                <a:ext uri="{FF2B5EF4-FFF2-40B4-BE49-F238E27FC236}">
                  <a16:creationId xmlns:a16="http://schemas.microsoft.com/office/drawing/2014/main" id="{52401FF0-93F0-46BF-B77F-AA8E36FAFF78}"/>
                </a:ext>
              </a:extLst>
            </p:cNvPr>
            <p:cNvSpPr/>
            <p:nvPr/>
          </p:nvSpPr>
          <p:spPr>
            <a:xfrm rot="542442">
              <a:off x="16209836" y="5940509"/>
              <a:ext cx="788457" cy="2707646"/>
            </a:xfrm>
            <a:prstGeom prst="curvedLeftArrow">
              <a:avLst>
                <a:gd name="adj1" fmla="val 25000"/>
                <a:gd name="adj2" fmla="val 50000"/>
                <a:gd name="adj3" fmla="val 2492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화살표: 오른쪽으로 구부러짐 9">
              <a:extLst>
                <a:ext uri="{FF2B5EF4-FFF2-40B4-BE49-F238E27FC236}">
                  <a16:creationId xmlns:a16="http://schemas.microsoft.com/office/drawing/2014/main" id="{1BE33FCA-FF69-49FF-9ED3-44E71FEE4DB1}"/>
                </a:ext>
              </a:extLst>
            </p:cNvPr>
            <p:cNvSpPr/>
            <p:nvPr/>
          </p:nvSpPr>
          <p:spPr>
            <a:xfrm rot="9662486">
              <a:off x="16052342" y="2253851"/>
              <a:ext cx="911133" cy="2751979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Object 68">
            <a:extLst>
              <a:ext uri="{FF2B5EF4-FFF2-40B4-BE49-F238E27FC236}">
                <a16:creationId xmlns:a16="http://schemas.microsoft.com/office/drawing/2014/main" id="{156BEBCB-8070-408D-B9AC-A6FAC967EDE0}"/>
              </a:ext>
            </a:extLst>
          </p:cNvPr>
          <p:cNvSpPr txBox="1"/>
          <p:nvPr/>
        </p:nvSpPr>
        <p:spPr>
          <a:xfrm>
            <a:off x="4648200" y="9358605"/>
            <a:ext cx="8991600" cy="59837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※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순환 방향 </a:t>
            </a:r>
            <a:r>
              <a:rPr lang="en-US" altLang="ko-KR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북반구와 남반구 반대</a:t>
            </a:r>
            <a:endParaRPr lang="en-US" sz="4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36" name="Object 68">
            <a:extLst>
              <a:ext uri="{FF2B5EF4-FFF2-40B4-BE49-F238E27FC236}">
                <a16:creationId xmlns:a16="http://schemas.microsoft.com/office/drawing/2014/main" id="{DCE4607D-D3AE-46B0-959E-BB45556383B8}"/>
              </a:ext>
            </a:extLst>
          </p:cNvPr>
          <p:cNvSpPr txBox="1"/>
          <p:nvPr/>
        </p:nvSpPr>
        <p:spPr>
          <a:xfrm>
            <a:off x="5459583" y="8606340"/>
            <a:ext cx="9444935" cy="5834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그림 </a:t>
            </a:r>
            <a:r>
              <a:rPr lang="en-US" altLang="ko-KR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Ⅳ-17. </a:t>
            </a:r>
            <a:r>
              <a:rPr lang="ko-KR" altLang="en-US" sz="25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대기 대순환과 표층 해류의 순환</a:t>
            </a:r>
            <a:endParaRPr lang="en-US" sz="25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7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1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1114</Words>
  <Application>Microsoft Office PowerPoint</Application>
  <PresentationFormat>사용자 지정</PresentationFormat>
  <Paragraphs>175</Paragraphs>
  <Slides>17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57</cp:revision>
  <dcterms:created xsi:type="dcterms:W3CDTF">2020-06-24T13:44:54Z</dcterms:created>
  <dcterms:modified xsi:type="dcterms:W3CDTF">2020-12-18T23:01:50Z</dcterms:modified>
</cp:coreProperties>
</file>