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2" r:id="rId5"/>
    <p:sldId id="263" r:id="rId6"/>
    <p:sldId id="271" r:id="rId7"/>
    <p:sldId id="266" r:id="rId8"/>
    <p:sldId id="264" r:id="rId9"/>
    <p:sldId id="267" r:id="rId10"/>
    <p:sldId id="268" r:id="rId11"/>
    <p:sldId id="269" r:id="rId12"/>
    <p:sldId id="272" r:id="rId13"/>
    <p:sldId id="273" r:id="rId14"/>
    <p:sldId id="274" r:id="rId15"/>
    <p:sldId id="275" r:id="rId16"/>
    <p:sldId id="276" r:id="rId17"/>
    <p:sldId id="265" r:id="rId18"/>
    <p:sldId id="270" r:id="rId19"/>
    <p:sldId id="277" r:id="rId20"/>
    <p:sldId id="278" r:id="rId21"/>
    <p:sldId id="260" r:id="rId22"/>
  </p:sldIdLst>
  <p:sldSz cx="23409275" cy="13166725"/>
  <p:notesSz cx="13166725" cy="2340927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57" d="100"/>
          <a:sy n="57" d="100"/>
        </p:scale>
        <p:origin x="64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553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72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05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02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36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90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76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07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71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43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04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670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777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39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72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68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53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52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펩타이드 결합과 아미노산 개수의 관계</a:t>
            </a:r>
            <a:endParaRPr lang="en-US" altLang="ko-KR" dirty="0"/>
          </a:p>
          <a:p>
            <a:r>
              <a:rPr lang="ko-KR" altLang="en-US" dirty="0"/>
              <a:t>단백질의 구조</a:t>
            </a:r>
            <a:endParaRPr lang="en-US" altLang="ko-KR" dirty="0"/>
          </a:p>
          <a:p>
            <a:r>
              <a:rPr lang="en-US" dirty="0"/>
              <a:t>1</a:t>
            </a:r>
            <a:r>
              <a:rPr lang="ko-KR" altLang="en-US" dirty="0"/>
              <a:t>차 </a:t>
            </a:r>
            <a:r>
              <a:rPr lang="en-US" altLang="ko-KR" dirty="0"/>
              <a:t>: </a:t>
            </a:r>
            <a:r>
              <a:rPr lang="ko-KR" altLang="en-US" dirty="0"/>
              <a:t>수많은 아미노산 연결된 </a:t>
            </a:r>
            <a:r>
              <a:rPr lang="ko-KR" altLang="en-US" dirty="0" err="1"/>
              <a:t>폴리펩타이드</a:t>
            </a:r>
            <a:r>
              <a:rPr lang="ko-KR" altLang="en-US" dirty="0"/>
              <a:t> </a:t>
            </a:r>
            <a:r>
              <a:rPr lang="en-US" altLang="ko-KR" dirty="0"/>
              <a:t>/ 2</a:t>
            </a:r>
            <a:r>
              <a:rPr lang="ko-KR" altLang="en-US" dirty="0"/>
              <a:t>차 </a:t>
            </a:r>
            <a:r>
              <a:rPr lang="en-US" altLang="ko-KR" dirty="0"/>
              <a:t>: </a:t>
            </a:r>
            <a:r>
              <a:rPr lang="ko-KR" altLang="en-US" dirty="0" err="1"/>
              <a:t>폴리펩타이드</a:t>
            </a:r>
            <a:r>
              <a:rPr lang="ko-KR" altLang="en-US" dirty="0"/>
              <a:t> 사슬이 꼬여 나선 구조나 병풍 구조 이룸 </a:t>
            </a:r>
            <a:r>
              <a:rPr lang="en-US" altLang="ko-KR" dirty="0"/>
              <a:t>/ 3</a:t>
            </a:r>
            <a:r>
              <a:rPr lang="ko-KR" altLang="en-US" dirty="0"/>
              <a:t>차 </a:t>
            </a:r>
            <a:r>
              <a:rPr lang="en-US" altLang="ko-KR" dirty="0"/>
              <a:t>: 2</a:t>
            </a:r>
            <a:r>
              <a:rPr lang="ko-KR" altLang="en-US" dirty="0"/>
              <a:t>차 구조가 다시 구부러지고 접혀 </a:t>
            </a:r>
            <a:r>
              <a:rPr lang="en-US" altLang="ko-KR" dirty="0"/>
              <a:t>3</a:t>
            </a:r>
            <a:r>
              <a:rPr lang="ko-KR" altLang="en-US" dirty="0"/>
              <a:t>차원적인 구조 </a:t>
            </a:r>
            <a:r>
              <a:rPr lang="en-US" altLang="ko-KR" dirty="0"/>
              <a:t>/ 4</a:t>
            </a:r>
            <a:r>
              <a:rPr lang="ko-KR" altLang="en-US" dirty="0"/>
              <a:t>차 </a:t>
            </a:r>
            <a:r>
              <a:rPr lang="en-US" altLang="ko-KR" dirty="0"/>
              <a:t>: 3</a:t>
            </a:r>
            <a:r>
              <a:rPr lang="ko-KR" altLang="en-US" dirty="0"/>
              <a:t>차 구조를 이룬 </a:t>
            </a:r>
            <a:r>
              <a:rPr lang="en-US" altLang="ko-KR" dirty="0"/>
              <a:t>2</a:t>
            </a:r>
            <a:r>
              <a:rPr lang="ko-KR" altLang="en-US" dirty="0"/>
              <a:t>개 이상의 </a:t>
            </a:r>
            <a:r>
              <a:rPr lang="ko-KR" altLang="en-US" dirty="0" err="1"/>
              <a:t>폴리펩타이드가</a:t>
            </a:r>
            <a:r>
              <a:rPr lang="ko-KR" altLang="en-US" dirty="0"/>
              <a:t> 모여 하나의 기능을 갖는 단백질을 형성하는 구조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2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중성지방 </a:t>
            </a:r>
            <a:r>
              <a:rPr lang="en-US" altLang="ko-KR" dirty="0"/>
              <a:t>: </a:t>
            </a:r>
            <a:r>
              <a:rPr lang="ko-KR" altLang="en-US" dirty="0"/>
              <a:t>피부 밑의 지방층 </a:t>
            </a:r>
            <a:r>
              <a:rPr lang="en-US" altLang="ko-KR" dirty="0"/>
              <a:t>– </a:t>
            </a:r>
            <a:r>
              <a:rPr lang="ko-KR" altLang="en-US" dirty="0"/>
              <a:t>에너지 저장 </a:t>
            </a:r>
            <a:r>
              <a:rPr lang="en-US" altLang="ko-KR" dirty="0"/>
              <a:t>– </a:t>
            </a:r>
            <a:r>
              <a:rPr lang="ko-KR" altLang="en-US" dirty="0"/>
              <a:t>체온 유지</a:t>
            </a:r>
            <a:endParaRPr lang="en-US" altLang="ko-KR" dirty="0"/>
          </a:p>
          <a:p>
            <a:r>
              <a:rPr lang="ko-KR" altLang="en-US" dirty="0"/>
              <a:t>인지질 </a:t>
            </a:r>
            <a:r>
              <a:rPr lang="en-US" altLang="ko-KR" dirty="0"/>
              <a:t>: </a:t>
            </a:r>
            <a:r>
              <a:rPr lang="ko-KR" altLang="en-US" dirty="0"/>
              <a:t>세포막</a:t>
            </a:r>
            <a:r>
              <a:rPr lang="en-US" altLang="ko-KR" dirty="0"/>
              <a:t>, </a:t>
            </a:r>
            <a:r>
              <a:rPr lang="ko-KR" altLang="en-US" dirty="0"/>
              <a:t>생체막의 주요 성분</a:t>
            </a:r>
            <a:endParaRPr lang="en-US" altLang="ko-KR" dirty="0"/>
          </a:p>
          <a:p>
            <a:r>
              <a:rPr lang="ko-KR" altLang="en-US" dirty="0"/>
              <a:t>스테로이드 </a:t>
            </a:r>
            <a:r>
              <a:rPr lang="en-US" altLang="ko-KR" dirty="0"/>
              <a:t>: 4</a:t>
            </a:r>
            <a:r>
              <a:rPr lang="ko-KR" altLang="en-US" dirty="0"/>
              <a:t>개의 탄소고리</a:t>
            </a:r>
            <a:r>
              <a:rPr lang="en-US" altLang="ko-KR" dirty="0"/>
              <a:t>, </a:t>
            </a:r>
            <a:r>
              <a:rPr lang="ko-KR" altLang="en-US" dirty="0"/>
              <a:t>성호르몬의 구성 성분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59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 H O N 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90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.naver.com/neasin001/221396974583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30.png"/><Relationship Id="rId4" Type="http://schemas.openxmlformats.org/officeDocument/2006/relationships/image" Target="../media/image6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34.png"/><Relationship Id="rId4" Type="http://schemas.openxmlformats.org/officeDocument/2006/relationships/image" Target="../media/image6.png"/><Relationship Id="rId9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36.jpeg"/><Relationship Id="rId4" Type="http://schemas.openxmlformats.org/officeDocument/2006/relationships/image" Target="../media/image6.png"/><Relationship Id="rId9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.naver.com/neasin001/221396974583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.naver.com/neasin001/221396974583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.naver.com/neasin001/221396974583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9.png"/><Relationship Id="rId5" Type="http://schemas.openxmlformats.org/officeDocument/2006/relationships/image" Target="../media/image7.png"/><Relationship Id="rId10" Type="http://schemas.openxmlformats.org/officeDocument/2006/relationships/hyperlink" Target="https://blog.naver.com/jungshim/221404031225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terms.naver.com/entry.nhn?docId=2843585&amp;cid=47309&amp;categoryId=47309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%5b&#48708;&#49345;&#44368;&#50977;%5d%20&#44256;&#46321;_&#53685;&#54633;&#44284;&#54617;_1-2-2_&#47800;&#51012;%20&#44396;&#49457;&#54616;&#45716;%20&#45800;&#48177;&#51656;(&#44368;&#44284;&#44060;&#45392;&#51088;&#47308;).swf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%5b&#48708;&#49345;&#44368;&#50977;%5d%20&#44256;&#46321;_&#53685;&#54633;&#44284;&#54617;_1-2-2_&#45800;&#48177;&#51656;&#51032;%20&#54805;&#49457;(&#44368;&#44284;&#44060;&#45392;&#51088;&#47308;).swf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hyperlink" Target="https://blog.naver.com/smile737/221487488464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hyperlink" Target="https://blog.naver.com/jjj_1/221274992171" TargetMode="External"/><Relationship Id="rId5" Type="http://schemas.openxmlformats.org/officeDocument/2006/relationships/image" Target="../media/image7.png"/><Relationship Id="rId10" Type="http://schemas.openxmlformats.org/officeDocument/2006/relationships/hyperlink" Target="https://blog.naver.com/ldj1975/220163270149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hyperlink" Target="https://blog.naver.com/neasin001/221396974583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46535" y="3083693"/>
            <a:ext cx="6146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Ⅰ. </a:t>
            </a:r>
            <a:r>
              <a:rPr lang="ko-KR" altLang="en-US" sz="5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물질과 규칙성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22737" y="4082760"/>
            <a:ext cx="6146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sz="5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자연의 구성 물질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76054" y="5415957"/>
            <a:ext cx="120565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02. </a:t>
            </a:r>
            <a:r>
              <a:rPr lang="ko-KR" altLang="en-US" sz="7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생명체 구성 물질의 형성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13467" y="2544888"/>
            <a:ext cx="6925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③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종류 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: DNA, RNA</a:t>
            </a:r>
            <a:endParaRPr lang="ko-KR" altLang="en-US" sz="6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7467" y="1148462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4) </a:t>
            </a: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핵산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53233" y="12591288"/>
            <a:ext cx="129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8"/>
              </a:rPr>
              <a:t>https://blog.naver.com/neasin001/221396974583</a:t>
            </a:r>
            <a:r>
              <a:rPr lang="en-US" altLang="ko-KR" dirty="0"/>
              <a:t> </a:t>
            </a:r>
            <a:endParaRPr lang="ko-KR" altLang="en-US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532028"/>
              </p:ext>
            </p:extLst>
          </p:nvPr>
        </p:nvGraphicFramePr>
        <p:xfrm>
          <a:off x="2570857" y="3900877"/>
          <a:ext cx="19510210" cy="82741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6209">
                  <a:extLst>
                    <a:ext uri="{9D8B030D-6E8A-4147-A177-3AD203B41FA5}">
                      <a16:colId xmlns:a16="http://schemas.microsoft.com/office/drawing/2014/main" val="473310341"/>
                    </a:ext>
                  </a:extLst>
                </a:gridCol>
                <a:gridCol w="8195733">
                  <a:extLst>
                    <a:ext uri="{9D8B030D-6E8A-4147-A177-3AD203B41FA5}">
                      <a16:colId xmlns:a16="http://schemas.microsoft.com/office/drawing/2014/main" val="3797522744"/>
                    </a:ext>
                  </a:extLst>
                </a:gridCol>
                <a:gridCol w="8568268">
                  <a:extLst>
                    <a:ext uri="{9D8B030D-6E8A-4147-A177-3AD203B41FA5}">
                      <a16:colId xmlns:a16="http://schemas.microsoft.com/office/drawing/2014/main" val="1206825908"/>
                    </a:ext>
                  </a:extLst>
                </a:gridCol>
              </a:tblGrid>
              <a:tr h="10944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0" dirty="0">
                          <a:latin typeface="+mj-ea"/>
                          <a:ea typeface="+mj-ea"/>
                        </a:rPr>
                        <a:t>구분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0" dirty="0">
                          <a:latin typeface="+mj-ea"/>
                          <a:ea typeface="+mj-ea"/>
                        </a:rPr>
                        <a:t>DNA</a:t>
                      </a:r>
                      <a:endParaRPr lang="ko-KR" altLang="en-US" sz="50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0" dirty="0">
                          <a:latin typeface="+mj-ea"/>
                          <a:ea typeface="+mj-ea"/>
                        </a:rPr>
                        <a:t>RNA</a:t>
                      </a:r>
                      <a:endParaRPr lang="ko-KR" altLang="en-US" sz="50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9294162"/>
                  </a:ext>
                </a:extLst>
              </a:tr>
              <a:tr h="140546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0" dirty="0"/>
                        <a:t>구조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008274"/>
                  </a:ext>
                </a:extLst>
              </a:tr>
              <a:tr h="125306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0" dirty="0"/>
                        <a:t>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940992"/>
                  </a:ext>
                </a:extLst>
              </a:tr>
              <a:tr h="225213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0" dirty="0"/>
                        <a:t>염기의 종류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476140"/>
                  </a:ext>
                </a:extLst>
              </a:tr>
              <a:tr h="226906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0" dirty="0"/>
                        <a:t>기능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075899"/>
                  </a:ext>
                </a:extLst>
              </a:tr>
            </a:tbl>
          </a:graphicData>
        </a:graphic>
      </p:graphicFrame>
      <p:pic>
        <p:nvPicPr>
          <p:cNvPr id="9" name="그림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4992" y="948267"/>
            <a:ext cx="6372341" cy="281690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953440" y="5127900"/>
            <a:ext cx="5277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이중</a:t>
            </a:r>
            <a:r>
              <a:rPr lang="en-US" altLang="ko-KR" sz="6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</a:t>
            </a:r>
            <a:r>
              <a:rPr lang="ko-KR" altLang="en-US" sz="6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나선 구조</a:t>
            </a:r>
            <a:endParaRPr lang="en-US" altLang="ko-KR" sz="6000" spc="-300" dirty="0">
              <a:solidFill>
                <a:srgbClr val="0070C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0250" y="6499245"/>
            <a:ext cx="5277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spc="-300" dirty="0" err="1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디옥시리보스</a:t>
            </a:r>
            <a:endParaRPr lang="en-US" altLang="ko-KR" sz="6000" spc="-300" dirty="0">
              <a:solidFill>
                <a:srgbClr val="0070C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19982" y="7851129"/>
            <a:ext cx="84452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spc="-300" dirty="0" err="1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아데닌</a:t>
            </a:r>
            <a:r>
              <a:rPr lang="en-US" altLang="ko-KR" sz="6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(A), </a:t>
            </a:r>
            <a:r>
              <a:rPr lang="ko-KR" altLang="en-US" sz="6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구아닌</a:t>
            </a:r>
            <a:r>
              <a:rPr lang="en-US" altLang="ko-KR" sz="6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(G), </a:t>
            </a:r>
            <a:r>
              <a:rPr lang="ko-KR" altLang="en-US" sz="6000" spc="-300" dirty="0" err="1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사이토신</a:t>
            </a:r>
            <a:r>
              <a:rPr lang="en-US" altLang="ko-KR" sz="6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(C), </a:t>
            </a:r>
            <a:r>
              <a:rPr lang="ko-KR" altLang="en-US" sz="6000" spc="-300" dirty="0" err="1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타이민</a:t>
            </a:r>
            <a:r>
              <a:rPr lang="en-US" altLang="ko-KR" sz="6000" spc="-300" dirty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(T)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86774" y="10474762"/>
            <a:ext cx="8445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유전정보 저장</a:t>
            </a:r>
            <a:endParaRPr lang="en-US" altLang="ko-KR" sz="6000" spc="-300" dirty="0">
              <a:solidFill>
                <a:srgbClr val="0070C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167940" y="5127900"/>
            <a:ext cx="5277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단일 가닥 구조</a:t>
            </a:r>
            <a:endParaRPr lang="en-US" altLang="ko-KR" sz="6000" spc="-300" dirty="0">
              <a:solidFill>
                <a:srgbClr val="0070C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167940" y="6481959"/>
            <a:ext cx="5277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spc="-300" dirty="0" err="1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리보스</a:t>
            </a:r>
            <a:endParaRPr lang="en-US" altLang="ko-KR" sz="6000" spc="-300" dirty="0">
              <a:solidFill>
                <a:srgbClr val="0070C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391822" y="7851129"/>
            <a:ext cx="84452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spc="-300" dirty="0" err="1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아데닌</a:t>
            </a:r>
            <a:r>
              <a:rPr lang="en-US" altLang="ko-KR" sz="6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(A), </a:t>
            </a:r>
            <a:r>
              <a:rPr lang="ko-KR" altLang="en-US" sz="6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구아닌</a:t>
            </a:r>
            <a:r>
              <a:rPr lang="en-US" altLang="ko-KR" sz="6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(G), </a:t>
            </a:r>
            <a:r>
              <a:rPr lang="ko-KR" altLang="en-US" sz="6000" spc="-300" dirty="0" err="1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사이토신</a:t>
            </a:r>
            <a:r>
              <a:rPr lang="en-US" altLang="ko-KR" sz="6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(C), </a:t>
            </a:r>
            <a:r>
              <a:rPr lang="ko-KR" altLang="en-US" sz="6000" spc="-300" dirty="0" err="1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유라실</a:t>
            </a:r>
            <a:r>
              <a:rPr lang="en-US" altLang="ko-KR" sz="6000" spc="-300" dirty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(U)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06779" y="10071474"/>
            <a:ext cx="89995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유전정보에</a:t>
            </a:r>
            <a:r>
              <a:rPr lang="en-US" altLang="ko-KR" sz="6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</a:t>
            </a:r>
            <a:r>
              <a:rPr lang="ko-KR" altLang="en-US" sz="6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따라 단백질을 합성하는 데 관여</a:t>
            </a:r>
            <a:endParaRPr lang="en-US" altLang="ko-KR" sz="6000" spc="-300" dirty="0">
              <a:solidFill>
                <a:srgbClr val="0070C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46066" y="943428"/>
            <a:ext cx="6809858" cy="282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1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67467" y="1148462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4) </a:t>
            </a: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핵산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53233" y="12591288"/>
            <a:ext cx="129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교과서</a:t>
            </a: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612" y="2366019"/>
            <a:ext cx="18752587" cy="1000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8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67467" y="1148462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4) </a:t>
            </a: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핵산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53233" y="12591288"/>
            <a:ext cx="129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교과서</a:t>
            </a: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4342787" y="2469903"/>
            <a:ext cx="552684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kumimoji="0" lang="en-US" altLang="ko-KR" sz="6000" spc="-15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DNA </a:t>
            </a:r>
            <a:r>
              <a:rPr kumimoji="0" lang="ko-KR" altLang="en-US" sz="6000" spc="-15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모형 관찰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2349431" y="3603306"/>
            <a:ext cx="3453084" cy="861774"/>
            <a:chOff x="554495" y="2043865"/>
            <a:chExt cx="3317850" cy="861774"/>
          </a:xfrm>
        </p:grpSpPr>
        <p:grpSp>
          <p:nvGrpSpPr>
            <p:cNvPr id="12" name="그룹 11"/>
            <p:cNvGrpSpPr/>
            <p:nvPr/>
          </p:nvGrpSpPr>
          <p:grpSpPr>
            <a:xfrm>
              <a:off x="633161" y="2043865"/>
              <a:ext cx="3239184" cy="861774"/>
              <a:chOff x="3695886" y="1113123"/>
              <a:chExt cx="3239179" cy="861774"/>
            </a:xfrm>
          </p:grpSpPr>
          <p:grpSp>
            <p:nvGrpSpPr>
              <p:cNvPr id="22" name="그룹 21"/>
              <p:cNvGrpSpPr/>
              <p:nvPr/>
            </p:nvGrpSpPr>
            <p:grpSpPr>
              <a:xfrm>
                <a:off x="3695886" y="1240162"/>
                <a:ext cx="309277" cy="352684"/>
                <a:chOff x="2711450" y="4213225"/>
                <a:chExt cx="361950" cy="412750"/>
              </a:xfrm>
            </p:grpSpPr>
            <p:sp>
              <p:nvSpPr>
                <p:cNvPr id="24" name="Freeform 95"/>
                <p:cNvSpPr>
                  <a:spLocks/>
                </p:cNvSpPr>
                <p:nvPr/>
              </p:nvSpPr>
              <p:spPr bwMode="auto">
                <a:xfrm>
                  <a:off x="2828925" y="4543425"/>
                  <a:ext cx="120650" cy="50800"/>
                </a:xfrm>
                <a:custGeom>
                  <a:avLst/>
                  <a:gdLst>
                    <a:gd name="T0" fmla="*/ 68 w 76"/>
                    <a:gd name="T1" fmla="*/ 0 h 32"/>
                    <a:gd name="T2" fmla="*/ 10 w 76"/>
                    <a:gd name="T3" fmla="*/ 0 h 32"/>
                    <a:gd name="T4" fmla="*/ 10 w 76"/>
                    <a:gd name="T5" fmla="*/ 0 h 32"/>
                    <a:gd name="T6" fmla="*/ 6 w 76"/>
                    <a:gd name="T7" fmla="*/ 0 h 32"/>
                    <a:gd name="T8" fmla="*/ 4 w 76"/>
                    <a:gd name="T9" fmla="*/ 2 h 32"/>
                    <a:gd name="T10" fmla="*/ 2 w 76"/>
                    <a:gd name="T11" fmla="*/ 6 h 32"/>
                    <a:gd name="T12" fmla="*/ 0 w 76"/>
                    <a:gd name="T13" fmla="*/ 8 h 32"/>
                    <a:gd name="T14" fmla="*/ 0 w 76"/>
                    <a:gd name="T15" fmla="*/ 24 h 32"/>
                    <a:gd name="T16" fmla="*/ 0 w 76"/>
                    <a:gd name="T17" fmla="*/ 24 h 32"/>
                    <a:gd name="T18" fmla="*/ 2 w 76"/>
                    <a:gd name="T19" fmla="*/ 28 h 32"/>
                    <a:gd name="T20" fmla="*/ 4 w 76"/>
                    <a:gd name="T21" fmla="*/ 30 h 32"/>
                    <a:gd name="T22" fmla="*/ 6 w 76"/>
                    <a:gd name="T23" fmla="*/ 32 h 32"/>
                    <a:gd name="T24" fmla="*/ 10 w 76"/>
                    <a:gd name="T25" fmla="*/ 32 h 32"/>
                    <a:gd name="T26" fmla="*/ 68 w 76"/>
                    <a:gd name="T27" fmla="*/ 32 h 32"/>
                    <a:gd name="T28" fmla="*/ 68 w 76"/>
                    <a:gd name="T29" fmla="*/ 32 h 32"/>
                    <a:gd name="T30" fmla="*/ 72 w 76"/>
                    <a:gd name="T31" fmla="*/ 32 h 32"/>
                    <a:gd name="T32" fmla="*/ 74 w 76"/>
                    <a:gd name="T33" fmla="*/ 30 h 32"/>
                    <a:gd name="T34" fmla="*/ 76 w 76"/>
                    <a:gd name="T35" fmla="*/ 28 h 32"/>
                    <a:gd name="T36" fmla="*/ 76 w 76"/>
                    <a:gd name="T37" fmla="*/ 24 h 32"/>
                    <a:gd name="T38" fmla="*/ 76 w 76"/>
                    <a:gd name="T39" fmla="*/ 8 h 32"/>
                    <a:gd name="T40" fmla="*/ 76 w 76"/>
                    <a:gd name="T41" fmla="*/ 8 h 32"/>
                    <a:gd name="T42" fmla="*/ 76 w 76"/>
                    <a:gd name="T43" fmla="*/ 6 h 32"/>
                    <a:gd name="T44" fmla="*/ 74 w 76"/>
                    <a:gd name="T45" fmla="*/ 2 h 32"/>
                    <a:gd name="T46" fmla="*/ 72 w 76"/>
                    <a:gd name="T47" fmla="*/ 0 h 32"/>
                    <a:gd name="T48" fmla="*/ 68 w 76"/>
                    <a:gd name="T49" fmla="*/ 0 h 32"/>
                    <a:gd name="T50" fmla="*/ 68 w 76"/>
                    <a:gd name="T51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6" h="32">
                      <a:moveTo>
                        <a:pt x="68" y="0"/>
                      </a:move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2" y="28"/>
                      </a:lnTo>
                      <a:lnTo>
                        <a:pt x="4" y="30"/>
                      </a:lnTo>
                      <a:lnTo>
                        <a:pt x="6" y="32"/>
                      </a:lnTo>
                      <a:lnTo>
                        <a:pt x="10" y="32"/>
                      </a:lnTo>
                      <a:lnTo>
                        <a:pt x="68" y="32"/>
                      </a:lnTo>
                      <a:lnTo>
                        <a:pt x="68" y="32"/>
                      </a:lnTo>
                      <a:lnTo>
                        <a:pt x="72" y="32"/>
                      </a:lnTo>
                      <a:lnTo>
                        <a:pt x="74" y="30"/>
                      </a:lnTo>
                      <a:lnTo>
                        <a:pt x="76" y="28"/>
                      </a:lnTo>
                      <a:lnTo>
                        <a:pt x="76" y="24"/>
                      </a:lnTo>
                      <a:lnTo>
                        <a:pt x="76" y="8"/>
                      </a:lnTo>
                      <a:lnTo>
                        <a:pt x="76" y="8"/>
                      </a:lnTo>
                      <a:lnTo>
                        <a:pt x="76" y="6"/>
                      </a:lnTo>
                      <a:lnTo>
                        <a:pt x="74" y="2"/>
                      </a:lnTo>
                      <a:lnTo>
                        <a:pt x="72" y="0"/>
                      </a:lnTo>
                      <a:lnTo>
                        <a:pt x="68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25" name="Freeform 96"/>
                <p:cNvSpPr>
                  <a:spLocks/>
                </p:cNvSpPr>
                <p:nvPr/>
              </p:nvSpPr>
              <p:spPr bwMode="auto">
                <a:xfrm>
                  <a:off x="2854325" y="4606925"/>
                  <a:ext cx="76200" cy="19050"/>
                </a:xfrm>
                <a:custGeom>
                  <a:avLst/>
                  <a:gdLst>
                    <a:gd name="T0" fmla="*/ 48 w 48"/>
                    <a:gd name="T1" fmla="*/ 0 h 12"/>
                    <a:gd name="T2" fmla="*/ 0 w 48"/>
                    <a:gd name="T3" fmla="*/ 0 h 12"/>
                    <a:gd name="T4" fmla="*/ 0 w 48"/>
                    <a:gd name="T5" fmla="*/ 0 h 12"/>
                    <a:gd name="T6" fmla="*/ 10 w 48"/>
                    <a:gd name="T7" fmla="*/ 6 h 12"/>
                    <a:gd name="T8" fmla="*/ 18 w 48"/>
                    <a:gd name="T9" fmla="*/ 10 h 12"/>
                    <a:gd name="T10" fmla="*/ 26 w 48"/>
                    <a:gd name="T11" fmla="*/ 12 h 12"/>
                    <a:gd name="T12" fmla="*/ 34 w 48"/>
                    <a:gd name="T13" fmla="*/ 10 h 12"/>
                    <a:gd name="T14" fmla="*/ 40 w 48"/>
                    <a:gd name="T15" fmla="*/ 6 h 12"/>
                    <a:gd name="T16" fmla="*/ 44 w 48"/>
                    <a:gd name="T17" fmla="*/ 4 h 12"/>
                    <a:gd name="T18" fmla="*/ 48 w 48"/>
                    <a:gd name="T19" fmla="*/ 0 h 12"/>
                    <a:gd name="T20" fmla="*/ 48 w 48"/>
                    <a:gd name="T2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8" h="12">
                      <a:moveTo>
                        <a:pt x="48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0" y="6"/>
                      </a:lnTo>
                      <a:lnTo>
                        <a:pt x="18" y="10"/>
                      </a:lnTo>
                      <a:lnTo>
                        <a:pt x="26" y="12"/>
                      </a:lnTo>
                      <a:lnTo>
                        <a:pt x="34" y="10"/>
                      </a:lnTo>
                      <a:lnTo>
                        <a:pt x="40" y="6"/>
                      </a:lnTo>
                      <a:lnTo>
                        <a:pt x="44" y="4"/>
                      </a:lnTo>
                      <a:lnTo>
                        <a:pt x="48" y="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26" name="Freeform 97"/>
                <p:cNvSpPr>
                  <a:spLocks/>
                </p:cNvSpPr>
                <p:nvPr/>
              </p:nvSpPr>
              <p:spPr bwMode="auto">
                <a:xfrm>
                  <a:off x="2889250" y="4213225"/>
                  <a:ext cx="9525" cy="31750"/>
                </a:xfrm>
                <a:custGeom>
                  <a:avLst/>
                  <a:gdLst>
                    <a:gd name="T0" fmla="*/ 2 w 6"/>
                    <a:gd name="T1" fmla="*/ 20 h 20"/>
                    <a:gd name="T2" fmla="*/ 2 w 6"/>
                    <a:gd name="T3" fmla="*/ 20 h 20"/>
                    <a:gd name="T4" fmla="*/ 4 w 6"/>
                    <a:gd name="T5" fmla="*/ 20 h 20"/>
                    <a:gd name="T6" fmla="*/ 6 w 6"/>
                    <a:gd name="T7" fmla="*/ 18 h 20"/>
                    <a:gd name="T8" fmla="*/ 6 w 6"/>
                    <a:gd name="T9" fmla="*/ 4 h 20"/>
                    <a:gd name="T10" fmla="*/ 6 w 6"/>
                    <a:gd name="T11" fmla="*/ 4 h 20"/>
                    <a:gd name="T12" fmla="*/ 4 w 6"/>
                    <a:gd name="T13" fmla="*/ 2 h 20"/>
                    <a:gd name="T14" fmla="*/ 2 w 6"/>
                    <a:gd name="T15" fmla="*/ 0 h 20"/>
                    <a:gd name="T16" fmla="*/ 2 w 6"/>
                    <a:gd name="T17" fmla="*/ 0 h 20"/>
                    <a:gd name="T18" fmla="*/ 0 w 6"/>
                    <a:gd name="T19" fmla="*/ 2 h 20"/>
                    <a:gd name="T20" fmla="*/ 0 w 6"/>
                    <a:gd name="T21" fmla="*/ 4 h 20"/>
                    <a:gd name="T22" fmla="*/ 0 w 6"/>
                    <a:gd name="T23" fmla="*/ 18 h 20"/>
                    <a:gd name="T24" fmla="*/ 0 w 6"/>
                    <a:gd name="T25" fmla="*/ 18 h 20"/>
                    <a:gd name="T26" fmla="*/ 0 w 6"/>
                    <a:gd name="T27" fmla="*/ 20 h 20"/>
                    <a:gd name="T28" fmla="*/ 2 w 6"/>
                    <a:gd name="T29" fmla="*/ 20 h 20"/>
                    <a:gd name="T30" fmla="*/ 2 w 6"/>
                    <a:gd name="T3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6" y="18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27" name="Freeform 98"/>
                <p:cNvSpPr>
                  <a:spLocks/>
                </p:cNvSpPr>
                <p:nvPr/>
              </p:nvSpPr>
              <p:spPr bwMode="auto">
                <a:xfrm>
                  <a:off x="2711450" y="4391025"/>
                  <a:ext cx="31750" cy="6350"/>
                </a:xfrm>
                <a:custGeom>
                  <a:avLst/>
                  <a:gdLst>
                    <a:gd name="T0" fmla="*/ 18 w 20"/>
                    <a:gd name="T1" fmla="*/ 0 h 4"/>
                    <a:gd name="T2" fmla="*/ 4 w 20"/>
                    <a:gd name="T3" fmla="*/ 0 h 4"/>
                    <a:gd name="T4" fmla="*/ 4 w 20"/>
                    <a:gd name="T5" fmla="*/ 0 h 4"/>
                    <a:gd name="T6" fmla="*/ 2 w 20"/>
                    <a:gd name="T7" fmla="*/ 0 h 4"/>
                    <a:gd name="T8" fmla="*/ 0 w 20"/>
                    <a:gd name="T9" fmla="*/ 2 h 4"/>
                    <a:gd name="T10" fmla="*/ 0 w 20"/>
                    <a:gd name="T11" fmla="*/ 2 h 4"/>
                    <a:gd name="T12" fmla="*/ 2 w 20"/>
                    <a:gd name="T13" fmla="*/ 4 h 4"/>
                    <a:gd name="T14" fmla="*/ 4 w 20"/>
                    <a:gd name="T15" fmla="*/ 4 h 4"/>
                    <a:gd name="T16" fmla="*/ 18 w 20"/>
                    <a:gd name="T17" fmla="*/ 4 h 4"/>
                    <a:gd name="T18" fmla="*/ 18 w 20"/>
                    <a:gd name="T19" fmla="*/ 4 h 4"/>
                    <a:gd name="T20" fmla="*/ 20 w 20"/>
                    <a:gd name="T21" fmla="*/ 4 h 4"/>
                    <a:gd name="T22" fmla="*/ 20 w 20"/>
                    <a:gd name="T23" fmla="*/ 2 h 4"/>
                    <a:gd name="T24" fmla="*/ 20 w 20"/>
                    <a:gd name="T25" fmla="*/ 2 h 4"/>
                    <a:gd name="T26" fmla="*/ 20 w 20"/>
                    <a:gd name="T27" fmla="*/ 0 h 4"/>
                    <a:gd name="T28" fmla="*/ 18 w 20"/>
                    <a:gd name="T29" fmla="*/ 0 h 4"/>
                    <a:gd name="T30" fmla="*/ 18 w 20"/>
                    <a:gd name="T3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4">
                      <a:moveTo>
                        <a:pt x="18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20" y="4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28" name="Freeform 99"/>
                <p:cNvSpPr>
                  <a:spLocks/>
                </p:cNvSpPr>
                <p:nvPr/>
              </p:nvSpPr>
              <p:spPr bwMode="auto">
                <a:xfrm>
                  <a:off x="3041650" y="4391025"/>
                  <a:ext cx="31750" cy="6350"/>
                </a:xfrm>
                <a:custGeom>
                  <a:avLst/>
                  <a:gdLst>
                    <a:gd name="T0" fmla="*/ 16 w 20"/>
                    <a:gd name="T1" fmla="*/ 0 h 4"/>
                    <a:gd name="T2" fmla="*/ 2 w 20"/>
                    <a:gd name="T3" fmla="*/ 0 h 4"/>
                    <a:gd name="T4" fmla="*/ 2 w 20"/>
                    <a:gd name="T5" fmla="*/ 0 h 4"/>
                    <a:gd name="T6" fmla="*/ 0 w 20"/>
                    <a:gd name="T7" fmla="*/ 0 h 4"/>
                    <a:gd name="T8" fmla="*/ 0 w 20"/>
                    <a:gd name="T9" fmla="*/ 2 h 4"/>
                    <a:gd name="T10" fmla="*/ 0 w 20"/>
                    <a:gd name="T11" fmla="*/ 2 h 4"/>
                    <a:gd name="T12" fmla="*/ 0 w 20"/>
                    <a:gd name="T13" fmla="*/ 4 h 4"/>
                    <a:gd name="T14" fmla="*/ 2 w 20"/>
                    <a:gd name="T15" fmla="*/ 4 h 4"/>
                    <a:gd name="T16" fmla="*/ 16 w 20"/>
                    <a:gd name="T17" fmla="*/ 4 h 4"/>
                    <a:gd name="T18" fmla="*/ 16 w 20"/>
                    <a:gd name="T19" fmla="*/ 4 h 4"/>
                    <a:gd name="T20" fmla="*/ 18 w 20"/>
                    <a:gd name="T21" fmla="*/ 4 h 4"/>
                    <a:gd name="T22" fmla="*/ 20 w 20"/>
                    <a:gd name="T23" fmla="*/ 2 h 4"/>
                    <a:gd name="T24" fmla="*/ 20 w 20"/>
                    <a:gd name="T25" fmla="*/ 2 h 4"/>
                    <a:gd name="T26" fmla="*/ 18 w 20"/>
                    <a:gd name="T27" fmla="*/ 0 h 4"/>
                    <a:gd name="T28" fmla="*/ 16 w 20"/>
                    <a:gd name="T29" fmla="*/ 0 h 4"/>
                    <a:gd name="T30" fmla="*/ 16 w 20"/>
                    <a:gd name="T3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4">
                      <a:moveTo>
                        <a:pt x="16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8" y="4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29" name="Freeform 100"/>
                <p:cNvSpPr>
                  <a:spLocks/>
                </p:cNvSpPr>
                <p:nvPr/>
              </p:nvSpPr>
              <p:spPr bwMode="auto">
                <a:xfrm>
                  <a:off x="2765425" y="4264025"/>
                  <a:ext cx="25400" cy="25400"/>
                </a:xfrm>
                <a:custGeom>
                  <a:avLst/>
                  <a:gdLst>
                    <a:gd name="T0" fmla="*/ 14 w 16"/>
                    <a:gd name="T1" fmla="*/ 16 h 16"/>
                    <a:gd name="T2" fmla="*/ 14 w 16"/>
                    <a:gd name="T3" fmla="*/ 16 h 16"/>
                    <a:gd name="T4" fmla="*/ 16 w 16"/>
                    <a:gd name="T5" fmla="*/ 14 h 16"/>
                    <a:gd name="T6" fmla="*/ 14 w 16"/>
                    <a:gd name="T7" fmla="*/ 12 h 16"/>
                    <a:gd name="T8" fmla="*/ 4 w 16"/>
                    <a:gd name="T9" fmla="*/ 2 h 16"/>
                    <a:gd name="T10" fmla="*/ 4 w 16"/>
                    <a:gd name="T11" fmla="*/ 2 h 16"/>
                    <a:gd name="T12" fmla="*/ 2 w 16"/>
                    <a:gd name="T13" fmla="*/ 0 h 16"/>
                    <a:gd name="T14" fmla="*/ 0 w 16"/>
                    <a:gd name="T15" fmla="*/ 2 h 16"/>
                    <a:gd name="T16" fmla="*/ 0 w 16"/>
                    <a:gd name="T17" fmla="*/ 2 h 16"/>
                    <a:gd name="T18" fmla="*/ 0 w 16"/>
                    <a:gd name="T19" fmla="*/ 4 h 16"/>
                    <a:gd name="T20" fmla="*/ 0 w 16"/>
                    <a:gd name="T21" fmla="*/ 6 h 16"/>
                    <a:gd name="T22" fmla="*/ 10 w 16"/>
                    <a:gd name="T23" fmla="*/ 16 h 16"/>
                    <a:gd name="T24" fmla="*/ 10 w 16"/>
                    <a:gd name="T25" fmla="*/ 16 h 16"/>
                    <a:gd name="T26" fmla="*/ 12 w 16"/>
                    <a:gd name="T27" fmla="*/ 16 h 16"/>
                    <a:gd name="T28" fmla="*/ 14 w 16"/>
                    <a:gd name="T29" fmla="*/ 16 h 16"/>
                    <a:gd name="T30" fmla="*/ 14 w 16"/>
                    <a:gd name="T3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6" h="16">
                      <a:moveTo>
                        <a:pt x="14" y="16"/>
                      </a:moveTo>
                      <a:lnTo>
                        <a:pt x="14" y="16"/>
                      </a:lnTo>
                      <a:lnTo>
                        <a:pt x="16" y="14"/>
                      </a:lnTo>
                      <a:lnTo>
                        <a:pt x="14" y="1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30" name="Freeform 101"/>
                <p:cNvSpPr>
                  <a:spLocks/>
                </p:cNvSpPr>
                <p:nvPr/>
              </p:nvSpPr>
              <p:spPr bwMode="auto">
                <a:xfrm>
                  <a:off x="2997200" y="4264025"/>
                  <a:ext cx="25400" cy="25400"/>
                </a:xfrm>
                <a:custGeom>
                  <a:avLst/>
                  <a:gdLst>
                    <a:gd name="T0" fmla="*/ 10 w 16"/>
                    <a:gd name="T1" fmla="*/ 2 h 16"/>
                    <a:gd name="T2" fmla="*/ 0 w 16"/>
                    <a:gd name="T3" fmla="*/ 12 h 16"/>
                    <a:gd name="T4" fmla="*/ 0 w 16"/>
                    <a:gd name="T5" fmla="*/ 12 h 16"/>
                    <a:gd name="T6" fmla="*/ 0 w 16"/>
                    <a:gd name="T7" fmla="*/ 14 h 16"/>
                    <a:gd name="T8" fmla="*/ 0 w 16"/>
                    <a:gd name="T9" fmla="*/ 16 h 16"/>
                    <a:gd name="T10" fmla="*/ 0 w 16"/>
                    <a:gd name="T11" fmla="*/ 16 h 16"/>
                    <a:gd name="T12" fmla="*/ 2 w 16"/>
                    <a:gd name="T13" fmla="*/ 16 h 16"/>
                    <a:gd name="T14" fmla="*/ 4 w 16"/>
                    <a:gd name="T15" fmla="*/ 16 h 16"/>
                    <a:gd name="T16" fmla="*/ 14 w 16"/>
                    <a:gd name="T17" fmla="*/ 6 h 16"/>
                    <a:gd name="T18" fmla="*/ 14 w 16"/>
                    <a:gd name="T19" fmla="*/ 6 h 16"/>
                    <a:gd name="T20" fmla="*/ 16 w 16"/>
                    <a:gd name="T21" fmla="*/ 4 h 16"/>
                    <a:gd name="T22" fmla="*/ 14 w 16"/>
                    <a:gd name="T23" fmla="*/ 2 h 16"/>
                    <a:gd name="T24" fmla="*/ 14 w 16"/>
                    <a:gd name="T25" fmla="*/ 2 h 16"/>
                    <a:gd name="T26" fmla="*/ 12 w 16"/>
                    <a:gd name="T27" fmla="*/ 0 h 16"/>
                    <a:gd name="T28" fmla="*/ 10 w 16"/>
                    <a:gd name="T29" fmla="*/ 2 h 16"/>
                    <a:gd name="T30" fmla="*/ 10 w 16"/>
                    <a:gd name="T31" fmla="*/ 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6" h="16">
                      <a:moveTo>
                        <a:pt x="10" y="2"/>
                      </a:move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4" y="1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0" y="2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31" name="Freeform 102"/>
                <p:cNvSpPr>
                  <a:spLocks/>
                </p:cNvSpPr>
                <p:nvPr/>
              </p:nvSpPr>
              <p:spPr bwMode="auto">
                <a:xfrm>
                  <a:off x="2771775" y="4270375"/>
                  <a:ext cx="238125" cy="263525"/>
                </a:xfrm>
                <a:custGeom>
                  <a:avLst/>
                  <a:gdLst>
                    <a:gd name="T0" fmla="*/ 150 w 150"/>
                    <a:gd name="T1" fmla="*/ 76 h 166"/>
                    <a:gd name="T2" fmla="*/ 150 w 150"/>
                    <a:gd name="T3" fmla="*/ 76 h 166"/>
                    <a:gd name="T4" fmla="*/ 148 w 150"/>
                    <a:gd name="T5" fmla="*/ 60 h 166"/>
                    <a:gd name="T6" fmla="*/ 144 w 150"/>
                    <a:gd name="T7" fmla="*/ 46 h 166"/>
                    <a:gd name="T8" fmla="*/ 136 w 150"/>
                    <a:gd name="T9" fmla="*/ 34 h 166"/>
                    <a:gd name="T10" fmla="*/ 128 w 150"/>
                    <a:gd name="T11" fmla="*/ 22 h 166"/>
                    <a:gd name="T12" fmla="*/ 116 w 150"/>
                    <a:gd name="T13" fmla="*/ 14 h 166"/>
                    <a:gd name="T14" fmla="*/ 104 w 150"/>
                    <a:gd name="T15" fmla="*/ 6 h 166"/>
                    <a:gd name="T16" fmla="*/ 90 w 150"/>
                    <a:gd name="T17" fmla="*/ 2 h 166"/>
                    <a:gd name="T18" fmla="*/ 76 w 150"/>
                    <a:gd name="T19" fmla="*/ 0 h 166"/>
                    <a:gd name="T20" fmla="*/ 76 w 150"/>
                    <a:gd name="T21" fmla="*/ 0 h 166"/>
                    <a:gd name="T22" fmla="*/ 60 w 150"/>
                    <a:gd name="T23" fmla="*/ 2 h 166"/>
                    <a:gd name="T24" fmla="*/ 46 w 150"/>
                    <a:gd name="T25" fmla="*/ 6 h 166"/>
                    <a:gd name="T26" fmla="*/ 34 w 150"/>
                    <a:gd name="T27" fmla="*/ 14 h 166"/>
                    <a:gd name="T28" fmla="*/ 22 w 150"/>
                    <a:gd name="T29" fmla="*/ 22 h 166"/>
                    <a:gd name="T30" fmla="*/ 14 w 150"/>
                    <a:gd name="T31" fmla="*/ 34 h 166"/>
                    <a:gd name="T32" fmla="*/ 6 w 150"/>
                    <a:gd name="T33" fmla="*/ 46 h 166"/>
                    <a:gd name="T34" fmla="*/ 2 w 150"/>
                    <a:gd name="T35" fmla="*/ 60 h 166"/>
                    <a:gd name="T36" fmla="*/ 0 w 150"/>
                    <a:gd name="T37" fmla="*/ 76 h 166"/>
                    <a:gd name="T38" fmla="*/ 0 w 150"/>
                    <a:gd name="T39" fmla="*/ 76 h 166"/>
                    <a:gd name="T40" fmla="*/ 2 w 150"/>
                    <a:gd name="T41" fmla="*/ 94 h 166"/>
                    <a:gd name="T42" fmla="*/ 8 w 150"/>
                    <a:gd name="T43" fmla="*/ 110 h 166"/>
                    <a:gd name="T44" fmla="*/ 18 w 150"/>
                    <a:gd name="T45" fmla="*/ 124 h 166"/>
                    <a:gd name="T46" fmla="*/ 32 w 150"/>
                    <a:gd name="T47" fmla="*/ 136 h 166"/>
                    <a:gd name="T48" fmla="*/ 32 w 150"/>
                    <a:gd name="T49" fmla="*/ 136 h 166"/>
                    <a:gd name="T50" fmla="*/ 32 w 150"/>
                    <a:gd name="T51" fmla="*/ 136 h 166"/>
                    <a:gd name="T52" fmla="*/ 32 w 150"/>
                    <a:gd name="T53" fmla="*/ 136 h 166"/>
                    <a:gd name="T54" fmla="*/ 36 w 150"/>
                    <a:gd name="T55" fmla="*/ 146 h 166"/>
                    <a:gd name="T56" fmla="*/ 40 w 150"/>
                    <a:gd name="T57" fmla="*/ 156 h 166"/>
                    <a:gd name="T58" fmla="*/ 40 w 150"/>
                    <a:gd name="T59" fmla="*/ 166 h 166"/>
                    <a:gd name="T60" fmla="*/ 112 w 150"/>
                    <a:gd name="T61" fmla="*/ 166 h 166"/>
                    <a:gd name="T62" fmla="*/ 112 w 150"/>
                    <a:gd name="T63" fmla="*/ 166 h 166"/>
                    <a:gd name="T64" fmla="*/ 114 w 150"/>
                    <a:gd name="T65" fmla="*/ 148 h 166"/>
                    <a:gd name="T66" fmla="*/ 116 w 150"/>
                    <a:gd name="T67" fmla="*/ 142 h 166"/>
                    <a:gd name="T68" fmla="*/ 120 w 150"/>
                    <a:gd name="T69" fmla="*/ 134 h 166"/>
                    <a:gd name="T70" fmla="*/ 120 w 150"/>
                    <a:gd name="T71" fmla="*/ 134 h 166"/>
                    <a:gd name="T72" fmla="*/ 132 w 150"/>
                    <a:gd name="T73" fmla="*/ 124 h 166"/>
                    <a:gd name="T74" fmla="*/ 142 w 150"/>
                    <a:gd name="T75" fmla="*/ 110 h 166"/>
                    <a:gd name="T76" fmla="*/ 148 w 150"/>
                    <a:gd name="T77" fmla="*/ 92 h 166"/>
                    <a:gd name="T78" fmla="*/ 150 w 150"/>
                    <a:gd name="T79" fmla="*/ 76 h 166"/>
                    <a:gd name="T80" fmla="*/ 150 w 150"/>
                    <a:gd name="T81" fmla="*/ 7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50" h="166">
                      <a:moveTo>
                        <a:pt x="150" y="76"/>
                      </a:moveTo>
                      <a:lnTo>
                        <a:pt x="150" y="76"/>
                      </a:lnTo>
                      <a:lnTo>
                        <a:pt x="148" y="60"/>
                      </a:lnTo>
                      <a:lnTo>
                        <a:pt x="144" y="46"/>
                      </a:lnTo>
                      <a:lnTo>
                        <a:pt x="136" y="34"/>
                      </a:lnTo>
                      <a:lnTo>
                        <a:pt x="128" y="22"/>
                      </a:lnTo>
                      <a:lnTo>
                        <a:pt x="116" y="14"/>
                      </a:lnTo>
                      <a:lnTo>
                        <a:pt x="104" y="6"/>
                      </a:lnTo>
                      <a:lnTo>
                        <a:pt x="90" y="2"/>
                      </a:lnTo>
                      <a:lnTo>
                        <a:pt x="76" y="0"/>
                      </a:lnTo>
                      <a:lnTo>
                        <a:pt x="76" y="0"/>
                      </a:lnTo>
                      <a:lnTo>
                        <a:pt x="60" y="2"/>
                      </a:lnTo>
                      <a:lnTo>
                        <a:pt x="46" y="6"/>
                      </a:lnTo>
                      <a:lnTo>
                        <a:pt x="34" y="14"/>
                      </a:lnTo>
                      <a:lnTo>
                        <a:pt x="22" y="22"/>
                      </a:lnTo>
                      <a:lnTo>
                        <a:pt x="14" y="34"/>
                      </a:lnTo>
                      <a:lnTo>
                        <a:pt x="6" y="46"/>
                      </a:lnTo>
                      <a:lnTo>
                        <a:pt x="2" y="60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2" y="94"/>
                      </a:lnTo>
                      <a:lnTo>
                        <a:pt x="8" y="110"/>
                      </a:lnTo>
                      <a:lnTo>
                        <a:pt x="18" y="124"/>
                      </a:lnTo>
                      <a:lnTo>
                        <a:pt x="32" y="136"/>
                      </a:lnTo>
                      <a:lnTo>
                        <a:pt x="32" y="136"/>
                      </a:lnTo>
                      <a:lnTo>
                        <a:pt x="32" y="136"/>
                      </a:lnTo>
                      <a:lnTo>
                        <a:pt x="32" y="136"/>
                      </a:lnTo>
                      <a:lnTo>
                        <a:pt x="36" y="146"/>
                      </a:lnTo>
                      <a:lnTo>
                        <a:pt x="40" y="156"/>
                      </a:lnTo>
                      <a:lnTo>
                        <a:pt x="40" y="166"/>
                      </a:lnTo>
                      <a:lnTo>
                        <a:pt x="112" y="166"/>
                      </a:lnTo>
                      <a:lnTo>
                        <a:pt x="112" y="166"/>
                      </a:lnTo>
                      <a:lnTo>
                        <a:pt x="114" y="148"/>
                      </a:lnTo>
                      <a:lnTo>
                        <a:pt x="116" y="142"/>
                      </a:lnTo>
                      <a:lnTo>
                        <a:pt x="120" y="134"/>
                      </a:lnTo>
                      <a:lnTo>
                        <a:pt x="120" y="134"/>
                      </a:lnTo>
                      <a:lnTo>
                        <a:pt x="132" y="124"/>
                      </a:lnTo>
                      <a:lnTo>
                        <a:pt x="142" y="110"/>
                      </a:lnTo>
                      <a:lnTo>
                        <a:pt x="148" y="92"/>
                      </a:lnTo>
                      <a:lnTo>
                        <a:pt x="150" y="76"/>
                      </a:lnTo>
                      <a:lnTo>
                        <a:pt x="150" y="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</p:grpSp>
          <p:sp>
            <p:nvSpPr>
              <p:cNvPr id="23" name="TextBox 18"/>
              <p:cNvSpPr txBox="1">
                <a:spLocks noChangeArrowheads="1"/>
              </p:cNvSpPr>
              <p:nvPr/>
            </p:nvSpPr>
            <p:spPr bwMode="auto">
              <a:xfrm>
                <a:off x="4129949" y="1113123"/>
                <a:ext cx="2805116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kumimoji="0" lang="ko-KR" altLang="en-US" sz="5000" spc="-15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문제 인식</a:t>
                </a:r>
              </a:p>
            </p:txBody>
          </p:sp>
        </p:grpSp>
        <p:grpSp>
          <p:nvGrpSpPr>
            <p:cNvPr id="14" name="그룹 13"/>
            <p:cNvGrpSpPr/>
            <p:nvPr/>
          </p:nvGrpSpPr>
          <p:grpSpPr>
            <a:xfrm>
              <a:off x="554495" y="2132854"/>
              <a:ext cx="574711" cy="659570"/>
              <a:chOff x="7064375" y="4162425"/>
              <a:chExt cx="672592" cy="771903"/>
            </a:xfrm>
          </p:grpSpPr>
          <p:sp>
            <p:nvSpPr>
              <p:cNvPr id="15" name="Freeform 78"/>
              <p:cNvSpPr>
                <a:spLocks/>
              </p:cNvSpPr>
              <p:nvPr/>
            </p:nvSpPr>
            <p:spPr bwMode="auto">
              <a:xfrm>
                <a:off x="7064375" y="4162425"/>
                <a:ext cx="672592" cy="771903"/>
              </a:xfrm>
              <a:custGeom>
                <a:avLst/>
                <a:gdLst>
                  <a:gd name="T0" fmla="*/ 334 w 334"/>
                  <a:gd name="T1" fmla="*/ 166 h 334"/>
                  <a:gd name="T2" fmla="*/ 330 w 334"/>
                  <a:gd name="T3" fmla="*/ 200 h 334"/>
                  <a:gd name="T4" fmla="*/ 320 w 334"/>
                  <a:gd name="T5" fmla="*/ 232 h 334"/>
                  <a:gd name="T6" fmla="*/ 306 w 334"/>
                  <a:gd name="T7" fmla="*/ 260 h 334"/>
                  <a:gd name="T8" fmla="*/ 286 w 334"/>
                  <a:gd name="T9" fmla="*/ 284 h 334"/>
                  <a:gd name="T10" fmla="*/ 260 w 334"/>
                  <a:gd name="T11" fmla="*/ 304 h 334"/>
                  <a:gd name="T12" fmla="*/ 232 w 334"/>
                  <a:gd name="T13" fmla="*/ 320 h 334"/>
                  <a:gd name="T14" fmla="*/ 200 w 334"/>
                  <a:gd name="T15" fmla="*/ 330 h 334"/>
                  <a:gd name="T16" fmla="*/ 168 w 334"/>
                  <a:gd name="T17" fmla="*/ 334 h 334"/>
                  <a:gd name="T18" fmla="*/ 150 w 334"/>
                  <a:gd name="T19" fmla="*/ 332 h 334"/>
                  <a:gd name="T20" fmla="*/ 118 w 334"/>
                  <a:gd name="T21" fmla="*/ 326 h 334"/>
                  <a:gd name="T22" fmla="*/ 88 w 334"/>
                  <a:gd name="T23" fmla="*/ 312 h 334"/>
                  <a:gd name="T24" fmla="*/ 62 w 334"/>
                  <a:gd name="T25" fmla="*/ 296 h 334"/>
                  <a:gd name="T26" fmla="*/ 38 w 334"/>
                  <a:gd name="T27" fmla="*/ 272 h 334"/>
                  <a:gd name="T28" fmla="*/ 20 w 334"/>
                  <a:gd name="T29" fmla="*/ 246 h 334"/>
                  <a:gd name="T30" fmla="*/ 8 w 334"/>
                  <a:gd name="T31" fmla="*/ 216 h 334"/>
                  <a:gd name="T32" fmla="*/ 2 w 334"/>
                  <a:gd name="T33" fmla="*/ 184 h 334"/>
                  <a:gd name="T34" fmla="*/ 0 w 334"/>
                  <a:gd name="T35" fmla="*/ 166 h 334"/>
                  <a:gd name="T36" fmla="*/ 4 w 334"/>
                  <a:gd name="T37" fmla="*/ 132 h 334"/>
                  <a:gd name="T38" fmla="*/ 14 w 334"/>
                  <a:gd name="T39" fmla="*/ 102 h 334"/>
                  <a:gd name="T40" fmla="*/ 30 w 334"/>
                  <a:gd name="T41" fmla="*/ 74 h 334"/>
                  <a:gd name="T42" fmla="*/ 50 w 334"/>
                  <a:gd name="T43" fmla="*/ 48 h 334"/>
                  <a:gd name="T44" fmla="*/ 74 w 334"/>
                  <a:gd name="T45" fmla="*/ 28 h 334"/>
                  <a:gd name="T46" fmla="*/ 102 w 334"/>
                  <a:gd name="T47" fmla="*/ 12 h 334"/>
                  <a:gd name="T48" fmla="*/ 134 w 334"/>
                  <a:gd name="T49" fmla="*/ 4 h 334"/>
                  <a:gd name="T50" fmla="*/ 168 w 334"/>
                  <a:gd name="T51" fmla="*/ 0 h 334"/>
                  <a:gd name="T52" fmla="*/ 184 w 334"/>
                  <a:gd name="T53" fmla="*/ 0 h 334"/>
                  <a:gd name="T54" fmla="*/ 216 w 334"/>
                  <a:gd name="T55" fmla="*/ 8 h 334"/>
                  <a:gd name="T56" fmla="*/ 246 w 334"/>
                  <a:gd name="T57" fmla="*/ 20 h 334"/>
                  <a:gd name="T58" fmla="*/ 274 w 334"/>
                  <a:gd name="T59" fmla="*/ 38 h 334"/>
                  <a:gd name="T60" fmla="*/ 296 w 334"/>
                  <a:gd name="T61" fmla="*/ 60 h 334"/>
                  <a:gd name="T62" fmla="*/ 314 w 334"/>
                  <a:gd name="T63" fmla="*/ 86 h 334"/>
                  <a:gd name="T64" fmla="*/ 326 w 334"/>
                  <a:gd name="T65" fmla="*/ 116 h 334"/>
                  <a:gd name="T66" fmla="*/ 334 w 334"/>
                  <a:gd name="T67" fmla="*/ 150 h 334"/>
                  <a:gd name="T68" fmla="*/ 334 w 334"/>
                  <a:gd name="T69" fmla="*/ 166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4" h="334">
                    <a:moveTo>
                      <a:pt x="334" y="166"/>
                    </a:moveTo>
                    <a:lnTo>
                      <a:pt x="334" y="166"/>
                    </a:lnTo>
                    <a:lnTo>
                      <a:pt x="334" y="184"/>
                    </a:lnTo>
                    <a:lnTo>
                      <a:pt x="330" y="200"/>
                    </a:lnTo>
                    <a:lnTo>
                      <a:pt x="326" y="216"/>
                    </a:lnTo>
                    <a:lnTo>
                      <a:pt x="320" y="232"/>
                    </a:lnTo>
                    <a:lnTo>
                      <a:pt x="314" y="246"/>
                    </a:lnTo>
                    <a:lnTo>
                      <a:pt x="306" y="260"/>
                    </a:lnTo>
                    <a:lnTo>
                      <a:pt x="296" y="272"/>
                    </a:lnTo>
                    <a:lnTo>
                      <a:pt x="286" y="284"/>
                    </a:lnTo>
                    <a:lnTo>
                      <a:pt x="274" y="296"/>
                    </a:lnTo>
                    <a:lnTo>
                      <a:pt x="260" y="304"/>
                    </a:lnTo>
                    <a:lnTo>
                      <a:pt x="246" y="312"/>
                    </a:lnTo>
                    <a:lnTo>
                      <a:pt x="232" y="320"/>
                    </a:lnTo>
                    <a:lnTo>
                      <a:pt x="216" y="326"/>
                    </a:lnTo>
                    <a:lnTo>
                      <a:pt x="200" y="330"/>
                    </a:lnTo>
                    <a:lnTo>
                      <a:pt x="184" y="332"/>
                    </a:lnTo>
                    <a:lnTo>
                      <a:pt x="168" y="334"/>
                    </a:lnTo>
                    <a:lnTo>
                      <a:pt x="168" y="334"/>
                    </a:lnTo>
                    <a:lnTo>
                      <a:pt x="150" y="332"/>
                    </a:lnTo>
                    <a:lnTo>
                      <a:pt x="134" y="330"/>
                    </a:lnTo>
                    <a:lnTo>
                      <a:pt x="118" y="326"/>
                    </a:lnTo>
                    <a:lnTo>
                      <a:pt x="102" y="320"/>
                    </a:lnTo>
                    <a:lnTo>
                      <a:pt x="88" y="312"/>
                    </a:lnTo>
                    <a:lnTo>
                      <a:pt x="74" y="304"/>
                    </a:lnTo>
                    <a:lnTo>
                      <a:pt x="62" y="296"/>
                    </a:lnTo>
                    <a:lnTo>
                      <a:pt x="50" y="284"/>
                    </a:lnTo>
                    <a:lnTo>
                      <a:pt x="38" y="272"/>
                    </a:lnTo>
                    <a:lnTo>
                      <a:pt x="30" y="260"/>
                    </a:lnTo>
                    <a:lnTo>
                      <a:pt x="20" y="246"/>
                    </a:lnTo>
                    <a:lnTo>
                      <a:pt x="14" y="232"/>
                    </a:lnTo>
                    <a:lnTo>
                      <a:pt x="8" y="216"/>
                    </a:lnTo>
                    <a:lnTo>
                      <a:pt x="4" y="200"/>
                    </a:lnTo>
                    <a:lnTo>
                      <a:pt x="2" y="184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2" y="150"/>
                    </a:lnTo>
                    <a:lnTo>
                      <a:pt x="4" y="132"/>
                    </a:lnTo>
                    <a:lnTo>
                      <a:pt x="8" y="116"/>
                    </a:lnTo>
                    <a:lnTo>
                      <a:pt x="14" y="102"/>
                    </a:lnTo>
                    <a:lnTo>
                      <a:pt x="20" y="86"/>
                    </a:lnTo>
                    <a:lnTo>
                      <a:pt x="30" y="74"/>
                    </a:lnTo>
                    <a:lnTo>
                      <a:pt x="38" y="60"/>
                    </a:lnTo>
                    <a:lnTo>
                      <a:pt x="50" y="48"/>
                    </a:lnTo>
                    <a:lnTo>
                      <a:pt x="62" y="38"/>
                    </a:lnTo>
                    <a:lnTo>
                      <a:pt x="74" y="28"/>
                    </a:lnTo>
                    <a:lnTo>
                      <a:pt x="88" y="20"/>
                    </a:lnTo>
                    <a:lnTo>
                      <a:pt x="102" y="12"/>
                    </a:lnTo>
                    <a:lnTo>
                      <a:pt x="118" y="8"/>
                    </a:lnTo>
                    <a:lnTo>
                      <a:pt x="134" y="4"/>
                    </a:lnTo>
                    <a:lnTo>
                      <a:pt x="150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84" y="0"/>
                    </a:lnTo>
                    <a:lnTo>
                      <a:pt x="200" y="4"/>
                    </a:lnTo>
                    <a:lnTo>
                      <a:pt x="216" y="8"/>
                    </a:lnTo>
                    <a:lnTo>
                      <a:pt x="232" y="12"/>
                    </a:lnTo>
                    <a:lnTo>
                      <a:pt x="246" y="20"/>
                    </a:lnTo>
                    <a:lnTo>
                      <a:pt x="260" y="28"/>
                    </a:lnTo>
                    <a:lnTo>
                      <a:pt x="274" y="38"/>
                    </a:lnTo>
                    <a:lnTo>
                      <a:pt x="286" y="48"/>
                    </a:lnTo>
                    <a:lnTo>
                      <a:pt x="296" y="60"/>
                    </a:lnTo>
                    <a:lnTo>
                      <a:pt x="306" y="74"/>
                    </a:lnTo>
                    <a:lnTo>
                      <a:pt x="314" y="86"/>
                    </a:lnTo>
                    <a:lnTo>
                      <a:pt x="320" y="102"/>
                    </a:lnTo>
                    <a:lnTo>
                      <a:pt x="326" y="116"/>
                    </a:lnTo>
                    <a:lnTo>
                      <a:pt x="330" y="132"/>
                    </a:lnTo>
                    <a:lnTo>
                      <a:pt x="334" y="150"/>
                    </a:lnTo>
                    <a:lnTo>
                      <a:pt x="334" y="166"/>
                    </a:lnTo>
                    <a:lnTo>
                      <a:pt x="334" y="166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17" name="Freeform 79"/>
              <p:cNvSpPr>
                <a:spLocks noEditPoints="1"/>
              </p:cNvSpPr>
              <p:nvPr/>
            </p:nvSpPr>
            <p:spPr bwMode="auto">
              <a:xfrm>
                <a:off x="7159625" y="4232275"/>
                <a:ext cx="187325" cy="184150"/>
              </a:xfrm>
              <a:custGeom>
                <a:avLst/>
                <a:gdLst>
                  <a:gd name="T0" fmla="*/ 60 w 118"/>
                  <a:gd name="T1" fmla="*/ 116 h 116"/>
                  <a:gd name="T2" fmla="*/ 36 w 118"/>
                  <a:gd name="T3" fmla="*/ 112 h 116"/>
                  <a:gd name="T4" fmla="*/ 18 w 118"/>
                  <a:gd name="T5" fmla="*/ 100 h 116"/>
                  <a:gd name="T6" fmla="*/ 6 w 118"/>
                  <a:gd name="T7" fmla="*/ 80 h 116"/>
                  <a:gd name="T8" fmla="*/ 0 w 118"/>
                  <a:gd name="T9" fmla="*/ 58 h 116"/>
                  <a:gd name="T10" fmla="*/ 2 w 118"/>
                  <a:gd name="T11" fmla="*/ 46 h 116"/>
                  <a:gd name="T12" fmla="*/ 10 w 118"/>
                  <a:gd name="T13" fmla="*/ 26 h 116"/>
                  <a:gd name="T14" fmla="*/ 26 w 118"/>
                  <a:gd name="T15" fmla="*/ 10 h 116"/>
                  <a:gd name="T16" fmla="*/ 48 w 118"/>
                  <a:gd name="T17" fmla="*/ 2 h 116"/>
                  <a:gd name="T18" fmla="*/ 60 w 118"/>
                  <a:gd name="T19" fmla="*/ 0 h 116"/>
                  <a:gd name="T20" fmla="*/ 82 w 118"/>
                  <a:gd name="T21" fmla="*/ 4 h 116"/>
                  <a:gd name="T22" fmla="*/ 100 w 118"/>
                  <a:gd name="T23" fmla="*/ 16 h 116"/>
                  <a:gd name="T24" fmla="*/ 112 w 118"/>
                  <a:gd name="T25" fmla="*/ 36 h 116"/>
                  <a:gd name="T26" fmla="*/ 118 w 118"/>
                  <a:gd name="T27" fmla="*/ 58 h 116"/>
                  <a:gd name="T28" fmla="*/ 116 w 118"/>
                  <a:gd name="T29" fmla="*/ 70 h 116"/>
                  <a:gd name="T30" fmla="*/ 108 w 118"/>
                  <a:gd name="T31" fmla="*/ 90 h 116"/>
                  <a:gd name="T32" fmla="*/ 92 w 118"/>
                  <a:gd name="T33" fmla="*/ 106 h 116"/>
                  <a:gd name="T34" fmla="*/ 70 w 118"/>
                  <a:gd name="T35" fmla="*/ 116 h 116"/>
                  <a:gd name="T36" fmla="*/ 60 w 118"/>
                  <a:gd name="T37" fmla="*/ 116 h 116"/>
                  <a:gd name="T38" fmla="*/ 60 w 118"/>
                  <a:gd name="T39" fmla="*/ 14 h 116"/>
                  <a:gd name="T40" fmla="*/ 42 w 118"/>
                  <a:gd name="T41" fmla="*/ 18 h 116"/>
                  <a:gd name="T42" fmla="*/ 28 w 118"/>
                  <a:gd name="T43" fmla="*/ 28 h 116"/>
                  <a:gd name="T44" fmla="*/ 18 w 118"/>
                  <a:gd name="T45" fmla="*/ 42 h 116"/>
                  <a:gd name="T46" fmla="*/ 16 w 118"/>
                  <a:gd name="T47" fmla="*/ 58 h 116"/>
                  <a:gd name="T48" fmla="*/ 16 w 118"/>
                  <a:gd name="T49" fmla="*/ 66 h 116"/>
                  <a:gd name="T50" fmla="*/ 22 w 118"/>
                  <a:gd name="T51" fmla="*/ 82 h 116"/>
                  <a:gd name="T52" fmla="*/ 34 w 118"/>
                  <a:gd name="T53" fmla="*/ 94 h 116"/>
                  <a:gd name="T54" fmla="*/ 50 w 118"/>
                  <a:gd name="T55" fmla="*/ 102 h 116"/>
                  <a:gd name="T56" fmla="*/ 60 w 118"/>
                  <a:gd name="T57" fmla="*/ 102 h 116"/>
                  <a:gd name="T58" fmla="*/ 76 w 118"/>
                  <a:gd name="T59" fmla="*/ 98 h 116"/>
                  <a:gd name="T60" fmla="*/ 90 w 118"/>
                  <a:gd name="T61" fmla="*/ 90 h 116"/>
                  <a:gd name="T62" fmla="*/ 100 w 118"/>
                  <a:gd name="T63" fmla="*/ 76 h 116"/>
                  <a:gd name="T64" fmla="*/ 104 w 118"/>
                  <a:gd name="T65" fmla="*/ 58 h 116"/>
                  <a:gd name="T66" fmla="*/ 102 w 118"/>
                  <a:gd name="T67" fmla="*/ 50 h 116"/>
                  <a:gd name="T68" fmla="*/ 96 w 118"/>
                  <a:gd name="T69" fmla="*/ 34 h 116"/>
                  <a:gd name="T70" fmla="*/ 84 w 118"/>
                  <a:gd name="T71" fmla="*/ 22 h 116"/>
                  <a:gd name="T72" fmla="*/ 68 w 118"/>
                  <a:gd name="T73" fmla="*/ 16 h 116"/>
                  <a:gd name="T74" fmla="*/ 60 w 118"/>
                  <a:gd name="T75" fmla="*/ 1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8" h="116">
                    <a:moveTo>
                      <a:pt x="60" y="116"/>
                    </a:moveTo>
                    <a:lnTo>
                      <a:pt x="60" y="116"/>
                    </a:lnTo>
                    <a:lnTo>
                      <a:pt x="48" y="116"/>
                    </a:lnTo>
                    <a:lnTo>
                      <a:pt x="36" y="112"/>
                    </a:lnTo>
                    <a:lnTo>
                      <a:pt x="26" y="106"/>
                    </a:lnTo>
                    <a:lnTo>
                      <a:pt x="18" y="100"/>
                    </a:lnTo>
                    <a:lnTo>
                      <a:pt x="10" y="90"/>
                    </a:lnTo>
                    <a:lnTo>
                      <a:pt x="6" y="80"/>
                    </a:lnTo>
                    <a:lnTo>
                      <a:pt x="2" y="7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2" y="46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6"/>
                    </a:lnTo>
                    <a:lnTo>
                      <a:pt x="26" y="10"/>
                    </a:lnTo>
                    <a:lnTo>
                      <a:pt x="36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70" y="2"/>
                    </a:lnTo>
                    <a:lnTo>
                      <a:pt x="82" y="4"/>
                    </a:lnTo>
                    <a:lnTo>
                      <a:pt x="92" y="10"/>
                    </a:lnTo>
                    <a:lnTo>
                      <a:pt x="100" y="16"/>
                    </a:lnTo>
                    <a:lnTo>
                      <a:pt x="108" y="26"/>
                    </a:lnTo>
                    <a:lnTo>
                      <a:pt x="112" y="36"/>
                    </a:lnTo>
                    <a:lnTo>
                      <a:pt x="116" y="46"/>
                    </a:lnTo>
                    <a:lnTo>
                      <a:pt x="118" y="58"/>
                    </a:lnTo>
                    <a:lnTo>
                      <a:pt x="118" y="58"/>
                    </a:lnTo>
                    <a:lnTo>
                      <a:pt x="116" y="70"/>
                    </a:lnTo>
                    <a:lnTo>
                      <a:pt x="112" y="80"/>
                    </a:lnTo>
                    <a:lnTo>
                      <a:pt x="108" y="90"/>
                    </a:lnTo>
                    <a:lnTo>
                      <a:pt x="100" y="100"/>
                    </a:lnTo>
                    <a:lnTo>
                      <a:pt x="92" y="106"/>
                    </a:lnTo>
                    <a:lnTo>
                      <a:pt x="82" y="112"/>
                    </a:lnTo>
                    <a:lnTo>
                      <a:pt x="70" y="116"/>
                    </a:lnTo>
                    <a:lnTo>
                      <a:pt x="60" y="116"/>
                    </a:lnTo>
                    <a:lnTo>
                      <a:pt x="60" y="116"/>
                    </a:lnTo>
                    <a:close/>
                    <a:moveTo>
                      <a:pt x="60" y="14"/>
                    </a:moveTo>
                    <a:lnTo>
                      <a:pt x="60" y="14"/>
                    </a:lnTo>
                    <a:lnTo>
                      <a:pt x="50" y="16"/>
                    </a:lnTo>
                    <a:lnTo>
                      <a:pt x="42" y="18"/>
                    </a:lnTo>
                    <a:lnTo>
                      <a:pt x="34" y="22"/>
                    </a:lnTo>
                    <a:lnTo>
                      <a:pt x="28" y="28"/>
                    </a:lnTo>
                    <a:lnTo>
                      <a:pt x="22" y="34"/>
                    </a:lnTo>
                    <a:lnTo>
                      <a:pt x="18" y="42"/>
                    </a:lnTo>
                    <a:lnTo>
                      <a:pt x="16" y="50"/>
                    </a:lnTo>
                    <a:lnTo>
                      <a:pt x="16" y="58"/>
                    </a:lnTo>
                    <a:lnTo>
                      <a:pt x="16" y="58"/>
                    </a:lnTo>
                    <a:lnTo>
                      <a:pt x="16" y="66"/>
                    </a:lnTo>
                    <a:lnTo>
                      <a:pt x="18" y="76"/>
                    </a:lnTo>
                    <a:lnTo>
                      <a:pt x="22" y="82"/>
                    </a:lnTo>
                    <a:lnTo>
                      <a:pt x="28" y="90"/>
                    </a:lnTo>
                    <a:lnTo>
                      <a:pt x="34" y="94"/>
                    </a:lnTo>
                    <a:lnTo>
                      <a:pt x="42" y="98"/>
                    </a:lnTo>
                    <a:lnTo>
                      <a:pt x="50" y="102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8" y="102"/>
                    </a:lnTo>
                    <a:lnTo>
                      <a:pt x="76" y="98"/>
                    </a:lnTo>
                    <a:lnTo>
                      <a:pt x="84" y="94"/>
                    </a:lnTo>
                    <a:lnTo>
                      <a:pt x="90" y="90"/>
                    </a:lnTo>
                    <a:lnTo>
                      <a:pt x="96" y="82"/>
                    </a:lnTo>
                    <a:lnTo>
                      <a:pt x="100" y="76"/>
                    </a:lnTo>
                    <a:lnTo>
                      <a:pt x="102" y="66"/>
                    </a:lnTo>
                    <a:lnTo>
                      <a:pt x="104" y="58"/>
                    </a:lnTo>
                    <a:lnTo>
                      <a:pt x="104" y="58"/>
                    </a:lnTo>
                    <a:lnTo>
                      <a:pt x="102" y="50"/>
                    </a:lnTo>
                    <a:lnTo>
                      <a:pt x="100" y="42"/>
                    </a:lnTo>
                    <a:lnTo>
                      <a:pt x="96" y="34"/>
                    </a:lnTo>
                    <a:lnTo>
                      <a:pt x="90" y="28"/>
                    </a:lnTo>
                    <a:lnTo>
                      <a:pt x="84" y="22"/>
                    </a:lnTo>
                    <a:lnTo>
                      <a:pt x="76" y="18"/>
                    </a:lnTo>
                    <a:lnTo>
                      <a:pt x="68" y="16"/>
                    </a:lnTo>
                    <a:lnTo>
                      <a:pt x="60" y="14"/>
                    </a:lnTo>
                    <a:lnTo>
                      <a:pt x="60" y="1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20" name="Freeform 80"/>
              <p:cNvSpPr>
                <a:spLocks/>
              </p:cNvSpPr>
              <p:nvPr/>
            </p:nvSpPr>
            <p:spPr bwMode="auto">
              <a:xfrm>
                <a:off x="7194550" y="4267200"/>
                <a:ext cx="117475" cy="117475"/>
              </a:xfrm>
              <a:custGeom>
                <a:avLst/>
                <a:gdLst>
                  <a:gd name="T0" fmla="*/ 74 w 74"/>
                  <a:gd name="T1" fmla="*/ 36 h 74"/>
                  <a:gd name="T2" fmla="*/ 74 w 74"/>
                  <a:gd name="T3" fmla="*/ 36 h 74"/>
                  <a:gd name="T4" fmla="*/ 74 w 74"/>
                  <a:gd name="T5" fmla="*/ 44 h 74"/>
                  <a:gd name="T6" fmla="*/ 72 w 74"/>
                  <a:gd name="T7" fmla="*/ 50 h 74"/>
                  <a:gd name="T8" fmla="*/ 68 w 74"/>
                  <a:gd name="T9" fmla="*/ 56 h 74"/>
                  <a:gd name="T10" fmla="*/ 64 w 74"/>
                  <a:gd name="T11" fmla="*/ 62 h 74"/>
                  <a:gd name="T12" fmla="*/ 58 w 74"/>
                  <a:gd name="T13" fmla="*/ 66 h 74"/>
                  <a:gd name="T14" fmla="*/ 52 w 74"/>
                  <a:gd name="T15" fmla="*/ 70 h 74"/>
                  <a:gd name="T16" fmla="*/ 44 w 74"/>
                  <a:gd name="T17" fmla="*/ 72 h 74"/>
                  <a:gd name="T18" fmla="*/ 38 w 74"/>
                  <a:gd name="T19" fmla="*/ 74 h 74"/>
                  <a:gd name="T20" fmla="*/ 38 w 74"/>
                  <a:gd name="T21" fmla="*/ 74 h 74"/>
                  <a:gd name="T22" fmla="*/ 30 w 74"/>
                  <a:gd name="T23" fmla="*/ 72 h 74"/>
                  <a:gd name="T24" fmla="*/ 22 w 74"/>
                  <a:gd name="T25" fmla="*/ 70 h 74"/>
                  <a:gd name="T26" fmla="*/ 16 w 74"/>
                  <a:gd name="T27" fmla="*/ 66 h 74"/>
                  <a:gd name="T28" fmla="*/ 10 w 74"/>
                  <a:gd name="T29" fmla="*/ 62 h 74"/>
                  <a:gd name="T30" fmla="*/ 6 w 74"/>
                  <a:gd name="T31" fmla="*/ 56 h 74"/>
                  <a:gd name="T32" fmla="*/ 4 w 74"/>
                  <a:gd name="T33" fmla="*/ 50 h 74"/>
                  <a:gd name="T34" fmla="*/ 0 w 74"/>
                  <a:gd name="T35" fmla="*/ 44 h 74"/>
                  <a:gd name="T36" fmla="*/ 0 w 74"/>
                  <a:gd name="T37" fmla="*/ 36 h 74"/>
                  <a:gd name="T38" fmla="*/ 0 w 74"/>
                  <a:gd name="T39" fmla="*/ 36 h 74"/>
                  <a:gd name="T40" fmla="*/ 0 w 74"/>
                  <a:gd name="T41" fmla="*/ 28 h 74"/>
                  <a:gd name="T42" fmla="*/ 4 w 74"/>
                  <a:gd name="T43" fmla="*/ 22 h 74"/>
                  <a:gd name="T44" fmla="*/ 6 w 74"/>
                  <a:gd name="T45" fmla="*/ 16 h 74"/>
                  <a:gd name="T46" fmla="*/ 10 w 74"/>
                  <a:gd name="T47" fmla="*/ 10 h 74"/>
                  <a:gd name="T48" fmla="*/ 16 w 74"/>
                  <a:gd name="T49" fmla="*/ 6 h 74"/>
                  <a:gd name="T50" fmla="*/ 22 w 74"/>
                  <a:gd name="T51" fmla="*/ 2 h 74"/>
                  <a:gd name="T52" fmla="*/ 30 w 74"/>
                  <a:gd name="T53" fmla="*/ 0 h 74"/>
                  <a:gd name="T54" fmla="*/ 38 w 74"/>
                  <a:gd name="T55" fmla="*/ 0 h 74"/>
                  <a:gd name="T56" fmla="*/ 38 w 74"/>
                  <a:gd name="T57" fmla="*/ 0 h 74"/>
                  <a:gd name="T58" fmla="*/ 44 w 74"/>
                  <a:gd name="T59" fmla="*/ 0 h 74"/>
                  <a:gd name="T60" fmla="*/ 52 w 74"/>
                  <a:gd name="T61" fmla="*/ 2 h 74"/>
                  <a:gd name="T62" fmla="*/ 58 w 74"/>
                  <a:gd name="T63" fmla="*/ 6 h 74"/>
                  <a:gd name="T64" fmla="*/ 64 w 74"/>
                  <a:gd name="T65" fmla="*/ 10 h 74"/>
                  <a:gd name="T66" fmla="*/ 68 w 74"/>
                  <a:gd name="T67" fmla="*/ 16 h 74"/>
                  <a:gd name="T68" fmla="*/ 72 w 74"/>
                  <a:gd name="T69" fmla="*/ 22 h 74"/>
                  <a:gd name="T70" fmla="*/ 74 w 74"/>
                  <a:gd name="T71" fmla="*/ 28 h 74"/>
                  <a:gd name="T72" fmla="*/ 74 w 74"/>
                  <a:gd name="T73" fmla="*/ 36 h 74"/>
                  <a:gd name="T74" fmla="*/ 74 w 74"/>
                  <a:gd name="T75" fmla="*/ 3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4" h="74">
                    <a:moveTo>
                      <a:pt x="74" y="36"/>
                    </a:moveTo>
                    <a:lnTo>
                      <a:pt x="74" y="36"/>
                    </a:lnTo>
                    <a:lnTo>
                      <a:pt x="74" y="44"/>
                    </a:lnTo>
                    <a:lnTo>
                      <a:pt x="72" y="50"/>
                    </a:lnTo>
                    <a:lnTo>
                      <a:pt x="68" y="56"/>
                    </a:lnTo>
                    <a:lnTo>
                      <a:pt x="64" y="62"/>
                    </a:lnTo>
                    <a:lnTo>
                      <a:pt x="58" y="66"/>
                    </a:lnTo>
                    <a:lnTo>
                      <a:pt x="52" y="70"/>
                    </a:lnTo>
                    <a:lnTo>
                      <a:pt x="44" y="72"/>
                    </a:lnTo>
                    <a:lnTo>
                      <a:pt x="38" y="74"/>
                    </a:lnTo>
                    <a:lnTo>
                      <a:pt x="38" y="74"/>
                    </a:lnTo>
                    <a:lnTo>
                      <a:pt x="30" y="72"/>
                    </a:lnTo>
                    <a:lnTo>
                      <a:pt x="22" y="70"/>
                    </a:lnTo>
                    <a:lnTo>
                      <a:pt x="16" y="66"/>
                    </a:lnTo>
                    <a:lnTo>
                      <a:pt x="10" y="62"/>
                    </a:lnTo>
                    <a:lnTo>
                      <a:pt x="6" y="56"/>
                    </a:lnTo>
                    <a:lnTo>
                      <a:pt x="4" y="50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4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2" y="2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2" y="2"/>
                    </a:lnTo>
                    <a:lnTo>
                      <a:pt x="58" y="6"/>
                    </a:lnTo>
                    <a:lnTo>
                      <a:pt x="64" y="10"/>
                    </a:lnTo>
                    <a:lnTo>
                      <a:pt x="68" y="16"/>
                    </a:lnTo>
                    <a:lnTo>
                      <a:pt x="72" y="22"/>
                    </a:lnTo>
                    <a:lnTo>
                      <a:pt x="74" y="28"/>
                    </a:lnTo>
                    <a:lnTo>
                      <a:pt x="74" y="36"/>
                    </a:lnTo>
                    <a:lnTo>
                      <a:pt x="74" y="36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21" name="Freeform 81"/>
              <p:cNvSpPr>
                <a:spLocks/>
              </p:cNvSpPr>
              <p:nvPr/>
            </p:nvSpPr>
            <p:spPr bwMode="auto">
              <a:xfrm>
                <a:off x="7146925" y="4305300"/>
                <a:ext cx="517504" cy="460217"/>
              </a:xfrm>
              <a:custGeom>
                <a:avLst/>
                <a:gdLst>
                  <a:gd name="T0" fmla="*/ 208 w 208"/>
                  <a:gd name="T1" fmla="*/ 100 h 212"/>
                  <a:gd name="T2" fmla="*/ 208 w 208"/>
                  <a:gd name="T3" fmla="*/ 96 h 212"/>
                  <a:gd name="T4" fmla="*/ 208 w 208"/>
                  <a:gd name="T5" fmla="*/ 90 h 212"/>
                  <a:gd name="T6" fmla="*/ 202 w 208"/>
                  <a:gd name="T7" fmla="*/ 76 h 212"/>
                  <a:gd name="T8" fmla="*/ 188 w 208"/>
                  <a:gd name="T9" fmla="*/ 70 h 212"/>
                  <a:gd name="T10" fmla="*/ 182 w 208"/>
                  <a:gd name="T11" fmla="*/ 72 h 212"/>
                  <a:gd name="T12" fmla="*/ 170 w 208"/>
                  <a:gd name="T13" fmla="*/ 82 h 212"/>
                  <a:gd name="T14" fmla="*/ 170 w 208"/>
                  <a:gd name="T15" fmla="*/ 96 h 212"/>
                  <a:gd name="T16" fmla="*/ 168 w 208"/>
                  <a:gd name="T17" fmla="*/ 94 h 212"/>
                  <a:gd name="T18" fmla="*/ 168 w 208"/>
                  <a:gd name="T19" fmla="*/ 78 h 212"/>
                  <a:gd name="T20" fmla="*/ 168 w 208"/>
                  <a:gd name="T21" fmla="*/ 70 h 212"/>
                  <a:gd name="T22" fmla="*/ 156 w 208"/>
                  <a:gd name="T23" fmla="*/ 60 h 212"/>
                  <a:gd name="T24" fmla="*/ 150 w 208"/>
                  <a:gd name="T25" fmla="*/ 58 h 212"/>
                  <a:gd name="T26" fmla="*/ 136 w 208"/>
                  <a:gd name="T27" fmla="*/ 64 h 212"/>
                  <a:gd name="T28" fmla="*/ 130 w 208"/>
                  <a:gd name="T29" fmla="*/ 78 h 212"/>
                  <a:gd name="T30" fmla="*/ 130 w 208"/>
                  <a:gd name="T31" fmla="*/ 88 h 212"/>
                  <a:gd name="T32" fmla="*/ 128 w 208"/>
                  <a:gd name="T33" fmla="*/ 90 h 212"/>
                  <a:gd name="T34" fmla="*/ 128 w 208"/>
                  <a:gd name="T35" fmla="*/ 86 h 212"/>
                  <a:gd name="T36" fmla="*/ 128 w 208"/>
                  <a:gd name="T37" fmla="*/ 72 h 212"/>
                  <a:gd name="T38" fmla="*/ 124 w 208"/>
                  <a:gd name="T39" fmla="*/ 58 h 212"/>
                  <a:gd name="T40" fmla="*/ 110 w 208"/>
                  <a:gd name="T41" fmla="*/ 52 h 212"/>
                  <a:gd name="T42" fmla="*/ 102 w 208"/>
                  <a:gd name="T43" fmla="*/ 54 h 212"/>
                  <a:gd name="T44" fmla="*/ 92 w 208"/>
                  <a:gd name="T45" fmla="*/ 64 h 212"/>
                  <a:gd name="T46" fmla="*/ 90 w 208"/>
                  <a:gd name="T47" fmla="*/ 86 h 212"/>
                  <a:gd name="T48" fmla="*/ 90 w 208"/>
                  <a:gd name="T49" fmla="*/ 90 h 212"/>
                  <a:gd name="T50" fmla="*/ 90 w 208"/>
                  <a:gd name="T51" fmla="*/ 52 h 212"/>
                  <a:gd name="T52" fmla="*/ 90 w 208"/>
                  <a:gd name="T53" fmla="*/ 20 h 212"/>
                  <a:gd name="T54" fmla="*/ 84 w 208"/>
                  <a:gd name="T55" fmla="*/ 6 h 212"/>
                  <a:gd name="T56" fmla="*/ 70 w 208"/>
                  <a:gd name="T57" fmla="*/ 0 h 212"/>
                  <a:gd name="T58" fmla="*/ 62 w 208"/>
                  <a:gd name="T59" fmla="*/ 2 h 212"/>
                  <a:gd name="T60" fmla="*/ 52 w 208"/>
                  <a:gd name="T61" fmla="*/ 12 h 212"/>
                  <a:gd name="T62" fmla="*/ 50 w 208"/>
                  <a:gd name="T63" fmla="*/ 52 h 212"/>
                  <a:gd name="T64" fmla="*/ 50 w 208"/>
                  <a:gd name="T65" fmla="*/ 108 h 212"/>
                  <a:gd name="T66" fmla="*/ 34 w 208"/>
                  <a:gd name="T67" fmla="*/ 110 h 212"/>
                  <a:gd name="T68" fmla="*/ 26 w 208"/>
                  <a:gd name="T69" fmla="*/ 106 h 212"/>
                  <a:gd name="T70" fmla="*/ 12 w 208"/>
                  <a:gd name="T71" fmla="*/ 106 h 212"/>
                  <a:gd name="T72" fmla="*/ 6 w 208"/>
                  <a:gd name="T73" fmla="*/ 110 h 212"/>
                  <a:gd name="T74" fmla="*/ 0 w 208"/>
                  <a:gd name="T75" fmla="*/ 124 h 212"/>
                  <a:gd name="T76" fmla="*/ 6 w 208"/>
                  <a:gd name="T77" fmla="*/ 138 h 212"/>
                  <a:gd name="T78" fmla="*/ 60 w 208"/>
                  <a:gd name="T79" fmla="*/ 194 h 212"/>
                  <a:gd name="T80" fmla="*/ 66 w 208"/>
                  <a:gd name="T81" fmla="*/ 200 h 212"/>
                  <a:gd name="T82" fmla="*/ 70 w 208"/>
                  <a:gd name="T83" fmla="*/ 204 h 212"/>
                  <a:gd name="T84" fmla="*/ 84 w 208"/>
                  <a:gd name="T85" fmla="*/ 210 h 212"/>
                  <a:gd name="T86" fmla="*/ 100 w 208"/>
                  <a:gd name="T87" fmla="*/ 212 h 212"/>
                  <a:gd name="T88" fmla="*/ 154 w 208"/>
                  <a:gd name="T89" fmla="*/ 212 h 212"/>
                  <a:gd name="T90" fmla="*/ 176 w 208"/>
                  <a:gd name="T91" fmla="*/ 208 h 212"/>
                  <a:gd name="T92" fmla="*/ 192 w 208"/>
                  <a:gd name="T93" fmla="*/ 192 h 212"/>
                  <a:gd name="T94" fmla="*/ 204 w 208"/>
                  <a:gd name="T95" fmla="*/ 172 h 212"/>
                  <a:gd name="T96" fmla="*/ 208 w 208"/>
                  <a:gd name="T97" fmla="*/ 148 h 212"/>
                  <a:gd name="T98" fmla="*/ 208 w 208"/>
                  <a:gd name="T99" fmla="*/ 132 h 212"/>
                  <a:gd name="T100" fmla="*/ 208 w 208"/>
                  <a:gd name="T101" fmla="*/ 11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8" h="212">
                    <a:moveTo>
                      <a:pt x="208" y="116"/>
                    </a:moveTo>
                    <a:lnTo>
                      <a:pt x="208" y="100"/>
                    </a:lnTo>
                    <a:lnTo>
                      <a:pt x="208" y="100"/>
                    </a:lnTo>
                    <a:lnTo>
                      <a:pt x="208" y="96"/>
                    </a:lnTo>
                    <a:lnTo>
                      <a:pt x="208" y="90"/>
                    </a:lnTo>
                    <a:lnTo>
                      <a:pt x="208" y="90"/>
                    </a:lnTo>
                    <a:lnTo>
                      <a:pt x="206" y="82"/>
                    </a:lnTo>
                    <a:lnTo>
                      <a:pt x="202" y="76"/>
                    </a:lnTo>
                    <a:lnTo>
                      <a:pt x="196" y="72"/>
                    </a:lnTo>
                    <a:lnTo>
                      <a:pt x="188" y="70"/>
                    </a:lnTo>
                    <a:lnTo>
                      <a:pt x="188" y="70"/>
                    </a:lnTo>
                    <a:lnTo>
                      <a:pt x="182" y="72"/>
                    </a:lnTo>
                    <a:lnTo>
                      <a:pt x="174" y="76"/>
                    </a:lnTo>
                    <a:lnTo>
                      <a:pt x="170" y="82"/>
                    </a:lnTo>
                    <a:lnTo>
                      <a:pt x="170" y="90"/>
                    </a:lnTo>
                    <a:lnTo>
                      <a:pt x="170" y="96"/>
                    </a:lnTo>
                    <a:lnTo>
                      <a:pt x="168" y="96"/>
                    </a:lnTo>
                    <a:lnTo>
                      <a:pt x="168" y="94"/>
                    </a:lnTo>
                    <a:lnTo>
                      <a:pt x="168" y="92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8" y="70"/>
                    </a:lnTo>
                    <a:lnTo>
                      <a:pt x="162" y="64"/>
                    </a:lnTo>
                    <a:lnTo>
                      <a:pt x="156" y="60"/>
                    </a:lnTo>
                    <a:lnTo>
                      <a:pt x="150" y="58"/>
                    </a:lnTo>
                    <a:lnTo>
                      <a:pt x="150" y="58"/>
                    </a:lnTo>
                    <a:lnTo>
                      <a:pt x="142" y="60"/>
                    </a:lnTo>
                    <a:lnTo>
                      <a:pt x="136" y="64"/>
                    </a:lnTo>
                    <a:lnTo>
                      <a:pt x="132" y="70"/>
                    </a:lnTo>
                    <a:lnTo>
                      <a:pt x="130" y="78"/>
                    </a:lnTo>
                    <a:lnTo>
                      <a:pt x="130" y="86"/>
                    </a:lnTo>
                    <a:lnTo>
                      <a:pt x="130" y="88"/>
                    </a:lnTo>
                    <a:lnTo>
                      <a:pt x="130" y="90"/>
                    </a:lnTo>
                    <a:lnTo>
                      <a:pt x="128" y="90"/>
                    </a:lnTo>
                    <a:lnTo>
                      <a:pt x="128" y="88"/>
                    </a:lnTo>
                    <a:lnTo>
                      <a:pt x="128" y="86"/>
                    </a:lnTo>
                    <a:lnTo>
                      <a:pt x="128" y="72"/>
                    </a:lnTo>
                    <a:lnTo>
                      <a:pt x="128" y="72"/>
                    </a:lnTo>
                    <a:lnTo>
                      <a:pt x="128" y="64"/>
                    </a:lnTo>
                    <a:lnTo>
                      <a:pt x="124" y="58"/>
                    </a:lnTo>
                    <a:lnTo>
                      <a:pt x="116" y="54"/>
                    </a:lnTo>
                    <a:lnTo>
                      <a:pt x="110" y="52"/>
                    </a:lnTo>
                    <a:lnTo>
                      <a:pt x="110" y="52"/>
                    </a:lnTo>
                    <a:lnTo>
                      <a:pt x="102" y="54"/>
                    </a:lnTo>
                    <a:lnTo>
                      <a:pt x="96" y="58"/>
                    </a:lnTo>
                    <a:lnTo>
                      <a:pt x="92" y="64"/>
                    </a:lnTo>
                    <a:lnTo>
                      <a:pt x="90" y="72"/>
                    </a:lnTo>
                    <a:lnTo>
                      <a:pt x="90" y="86"/>
                    </a:lnTo>
                    <a:lnTo>
                      <a:pt x="90" y="88"/>
                    </a:lnTo>
                    <a:lnTo>
                      <a:pt x="90" y="90"/>
                    </a:lnTo>
                    <a:lnTo>
                      <a:pt x="90" y="90"/>
                    </a:lnTo>
                    <a:lnTo>
                      <a:pt x="90" y="52"/>
                    </a:lnTo>
                    <a:lnTo>
                      <a:pt x="90" y="20"/>
                    </a:lnTo>
                    <a:lnTo>
                      <a:pt x="90" y="20"/>
                    </a:lnTo>
                    <a:lnTo>
                      <a:pt x="88" y="12"/>
                    </a:lnTo>
                    <a:lnTo>
                      <a:pt x="84" y="6"/>
                    </a:lnTo>
                    <a:lnTo>
                      <a:pt x="78" y="2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2" y="2"/>
                    </a:lnTo>
                    <a:lnTo>
                      <a:pt x="56" y="6"/>
                    </a:lnTo>
                    <a:lnTo>
                      <a:pt x="52" y="12"/>
                    </a:lnTo>
                    <a:lnTo>
                      <a:pt x="50" y="20"/>
                    </a:lnTo>
                    <a:lnTo>
                      <a:pt x="50" y="52"/>
                    </a:lnTo>
                    <a:lnTo>
                      <a:pt x="50" y="90"/>
                    </a:lnTo>
                    <a:lnTo>
                      <a:pt x="50" y="108"/>
                    </a:lnTo>
                    <a:lnTo>
                      <a:pt x="50" y="126"/>
                    </a:lnTo>
                    <a:lnTo>
                      <a:pt x="34" y="110"/>
                    </a:lnTo>
                    <a:lnTo>
                      <a:pt x="34" y="110"/>
                    </a:lnTo>
                    <a:lnTo>
                      <a:pt x="26" y="106"/>
                    </a:lnTo>
                    <a:lnTo>
                      <a:pt x="20" y="104"/>
                    </a:lnTo>
                    <a:lnTo>
                      <a:pt x="12" y="106"/>
                    </a:lnTo>
                    <a:lnTo>
                      <a:pt x="6" y="110"/>
                    </a:lnTo>
                    <a:lnTo>
                      <a:pt x="6" y="110"/>
                    </a:lnTo>
                    <a:lnTo>
                      <a:pt x="2" y="116"/>
                    </a:lnTo>
                    <a:lnTo>
                      <a:pt x="0" y="124"/>
                    </a:lnTo>
                    <a:lnTo>
                      <a:pt x="2" y="132"/>
                    </a:lnTo>
                    <a:lnTo>
                      <a:pt x="6" y="138"/>
                    </a:lnTo>
                    <a:lnTo>
                      <a:pt x="60" y="194"/>
                    </a:lnTo>
                    <a:lnTo>
                      <a:pt x="60" y="194"/>
                    </a:lnTo>
                    <a:lnTo>
                      <a:pt x="66" y="200"/>
                    </a:lnTo>
                    <a:lnTo>
                      <a:pt x="66" y="200"/>
                    </a:lnTo>
                    <a:lnTo>
                      <a:pt x="66" y="200"/>
                    </a:lnTo>
                    <a:lnTo>
                      <a:pt x="70" y="204"/>
                    </a:lnTo>
                    <a:lnTo>
                      <a:pt x="70" y="204"/>
                    </a:lnTo>
                    <a:lnTo>
                      <a:pt x="84" y="210"/>
                    </a:lnTo>
                    <a:lnTo>
                      <a:pt x="100" y="212"/>
                    </a:lnTo>
                    <a:lnTo>
                      <a:pt x="100" y="212"/>
                    </a:lnTo>
                    <a:lnTo>
                      <a:pt x="154" y="212"/>
                    </a:lnTo>
                    <a:lnTo>
                      <a:pt x="154" y="212"/>
                    </a:lnTo>
                    <a:lnTo>
                      <a:pt x="166" y="212"/>
                    </a:lnTo>
                    <a:lnTo>
                      <a:pt x="176" y="208"/>
                    </a:lnTo>
                    <a:lnTo>
                      <a:pt x="186" y="200"/>
                    </a:lnTo>
                    <a:lnTo>
                      <a:pt x="192" y="192"/>
                    </a:lnTo>
                    <a:lnTo>
                      <a:pt x="198" y="182"/>
                    </a:lnTo>
                    <a:lnTo>
                      <a:pt x="204" y="172"/>
                    </a:lnTo>
                    <a:lnTo>
                      <a:pt x="206" y="160"/>
                    </a:lnTo>
                    <a:lnTo>
                      <a:pt x="208" y="148"/>
                    </a:lnTo>
                    <a:lnTo>
                      <a:pt x="208" y="148"/>
                    </a:lnTo>
                    <a:lnTo>
                      <a:pt x="208" y="132"/>
                    </a:lnTo>
                    <a:lnTo>
                      <a:pt x="208" y="116"/>
                    </a:lnTo>
                    <a:lnTo>
                      <a:pt x="208" y="1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</p:grpSp>
      </p:grpSp>
      <p:sp>
        <p:nvSpPr>
          <p:cNvPr id="32" name="직사각형 31"/>
          <p:cNvSpPr>
            <a:spLocks noChangeArrowheads="1"/>
          </p:cNvSpPr>
          <p:nvPr/>
        </p:nvSpPr>
        <p:spPr bwMode="auto">
          <a:xfrm>
            <a:off x="5802514" y="3495584"/>
            <a:ext cx="1683683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DNA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는 어떤 구조로 되어 있으며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DNA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의 구조에서 나타나는 규칙성은 무엇일까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</a:p>
        </p:txBody>
      </p:sp>
      <p:grpSp>
        <p:nvGrpSpPr>
          <p:cNvPr id="33" name="그룹 32"/>
          <p:cNvGrpSpPr/>
          <p:nvPr/>
        </p:nvGrpSpPr>
        <p:grpSpPr>
          <a:xfrm>
            <a:off x="2349431" y="5551311"/>
            <a:ext cx="3453084" cy="861774"/>
            <a:chOff x="554495" y="2043865"/>
            <a:chExt cx="3317850" cy="861774"/>
          </a:xfrm>
        </p:grpSpPr>
        <p:grpSp>
          <p:nvGrpSpPr>
            <p:cNvPr id="34" name="그룹 33"/>
            <p:cNvGrpSpPr/>
            <p:nvPr/>
          </p:nvGrpSpPr>
          <p:grpSpPr>
            <a:xfrm>
              <a:off x="633161" y="2043865"/>
              <a:ext cx="3239184" cy="861774"/>
              <a:chOff x="3695886" y="1113123"/>
              <a:chExt cx="3239179" cy="861774"/>
            </a:xfrm>
          </p:grpSpPr>
          <p:grpSp>
            <p:nvGrpSpPr>
              <p:cNvPr id="40" name="그룹 39"/>
              <p:cNvGrpSpPr/>
              <p:nvPr/>
            </p:nvGrpSpPr>
            <p:grpSpPr>
              <a:xfrm>
                <a:off x="3695886" y="1240162"/>
                <a:ext cx="309277" cy="352684"/>
                <a:chOff x="2711450" y="4213225"/>
                <a:chExt cx="361950" cy="412750"/>
              </a:xfrm>
            </p:grpSpPr>
            <p:sp>
              <p:nvSpPr>
                <p:cNvPr id="42" name="Freeform 95"/>
                <p:cNvSpPr>
                  <a:spLocks/>
                </p:cNvSpPr>
                <p:nvPr/>
              </p:nvSpPr>
              <p:spPr bwMode="auto">
                <a:xfrm>
                  <a:off x="2828925" y="4543425"/>
                  <a:ext cx="120650" cy="50800"/>
                </a:xfrm>
                <a:custGeom>
                  <a:avLst/>
                  <a:gdLst>
                    <a:gd name="T0" fmla="*/ 68 w 76"/>
                    <a:gd name="T1" fmla="*/ 0 h 32"/>
                    <a:gd name="T2" fmla="*/ 10 w 76"/>
                    <a:gd name="T3" fmla="*/ 0 h 32"/>
                    <a:gd name="T4" fmla="*/ 10 w 76"/>
                    <a:gd name="T5" fmla="*/ 0 h 32"/>
                    <a:gd name="T6" fmla="*/ 6 w 76"/>
                    <a:gd name="T7" fmla="*/ 0 h 32"/>
                    <a:gd name="T8" fmla="*/ 4 w 76"/>
                    <a:gd name="T9" fmla="*/ 2 h 32"/>
                    <a:gd name="T10" fmla="*/ 2 w 76"/>
                    <a:gd name="T11" fmla="*/ 6 h 32"/>
                    <a:gd name="T12" fmla="*/ 0 w 76"/>
                    <a:gd name="T13" fmla="*/ 8 h 32"/>
                    <a:gd name="T14" fmla="*/ 0 w 76"/>
                    <a:gd name="T15" fmla="*/ 24 h 32"/>
                    <a:gd name="T16" fmla="*/ 0 w 76"/>
                    <a:gd name="T17" fmla="*/ 24 h 32"/>
                    <a:gd name="T18" fmla="*/ 2 w 76"/>
                    <a:gd name="T19" fmla="*/ 28 h 32"/>
                    <a:gd name="T20" fmla="*/ 4 w 76"/>
                    <a:gd name="T21" fmla="*/ 30 h 32"/>
                    <a:gd name="T22" fmla="*/ 6 w 76"/>
                    <a:gd name="T23" fmla="*/ 32 h 32"/>
                    <a:gd name="T24" fmla="*/ 10 w 76"/>
                    <a:gd name="T25" fmla="*/ 32 h 32"/>
                    <a:gd name="T26" fmla="*/ 68 w 76"/>
                    <a:gd name="T27" fmla="*/ 32 h 32"/>
                    <a:gd name="T28" fmla="*/ 68 w 76"/>
                    <a:gd name="T29" fmla="*/ 32 h 32"/>
                    <a:gd name="T30" fmla="*/ 72 w 76"/>
                    <a:gd name="T31" fmla="*/ 32 h 32"/>
                    <a:gd name="T32" fmla="*/ 74 w 76"/>
                    <a:gd name="T33" fmla="*/ 30 h 32"/>
                    <a:gd name="T34" fmla="*/ 76 w 76"/>
                    <a:gd name="T35" fmla="*/ 28 h 32"/>
                    <a:gd name="T36" fmla="*/ 76 w 76"/>
                    <a:gd name="T37" fmla="*/ 24 h 32"/>
                    <a:gd name="T38" fmla="*/ 76 w 76"/>
                    <a:gd name="T39" fmla="*/ 8 h 32"/>
                    <a:gd name="T40" fmla="*/ 76 w 76"/>
                    <a:gd name="T41" fmla="*/ 8 h 32"/>
                    <a:gd name="T42" fmla="*/ 76 w 76"/>
                    <a:gd name="T43" fmla="*/ 6 h 32"/>
                    <a:gd name="T44" fmla="*/ 74 w 76"/>
                    <a:gd name="T45" fmla="*/ 2 h 32"/>
                    <a:gd name="T46" fmla="*/ 72 w 76"/>
                    <a:gd name="T47" fmla="*/ 0 h 32"/>
                    <a:gd name="T48" fmla="*/ 68 w 76"/>
                    <a:gd name="T49" fmla="*/ 0 h 32"/>
                    <a:gd name="T50" fmla="*/ 68 w 76"/>
                    <a:gd name="T51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6" h="32">
                      <a:moveTo>
                        <a:pt x="68" y="0"/>
                      </a:move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2" y="28"/>
                      </a:lnTo>
                      <a:lnTo>
                        <a:pt x="4" y="30"/>
                      </a:lnTo>
                      <a:lnTo>
                        <a:pt x="6" y="32"/>
                      </a:lnTo>
                      <a:lnTo>
                        <a:pt x="10" y="32"/>
                      </a:lnTo>
                      <a:lnTo>
                        <a:pt x="68" y="32"/>
                      </a:lnTo>
                      <a:lnTo>
                        <a:pt x="68" y="32"/>
                      </a:lnTo>
                      <a:lnTo>
                        <a:pt x="72" y="32"/>
                      </a:lnTo>
                      <a:lnTo>
                        <a:pt x="74" y="30"/>
                      </a:lnTo>
                      <a:lnTo>
                        <a:pt x="76" y="28"/>
                      </a:lnTo>
                      <a:lnTo>
                        <a:pt x="76" y="24"/>
                      </a:lnTo>
                      <a:lnTo>
                        <a:pt x="76" y="8"/>
                      </a:lnTo>
                      <a:lnTo>
                        <a:pt x="76" y="8"/>
                      </a:lnTo>
                      <a:lnTo>
                        <a:pt x="76" y="6"/>
                      </a:lnTo>
                      <a:lnTo>
                        <a:pt x="74" y="2"/>
                      </a:lnTo>
                      <a:lnTo>
                        <a:pt x="72" y="0"/>
                      </a:lnTo>
                      <a:lnTo>
                        <a:pt x="68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43" name="Freeform 96"/>
                <p:cNvSpPr>
                  <a:spLocks/>
                </p:cNvSpPr>
                <p:nvPr/>
              </p:nvSpPr>
              <p:spPr bwMode="auto">
                <a:xfrm>
                  <a:off x="2854325" y="4606925"/>
                  <a:ext cx="76200" cy="19050"/>
                </a:xfrm>
                <a:custGeom>
                  <a:avLst/>
                  <a:gdLst>
                    <a:gd name="T0" fmla="*/ 48 w 48"/>
                    <a:gd name="T1" fmla="*/ 0 h 12"/>
                    <a:gd name="T2" fmla="*/ 0 w 48"/>
                    <a:gd name="T3" fmla="*/ 0 h 12"/>
                    <a:gd name="T4" fmla="*/ 0 w 48"/>
                    <a:gd name="T5" fmla="*/ 0 h 12"/>
                    <a:gd name="T6" fmla="*/ 10 w 48"/>
                    <a:gd name="T7" fmla="*/ 6 h 12"/>
                    <a:gd name="T8" fmla="*/ 18 w 48"/>
                    <a:gd name="T9" fmla="*/ 10 h 12"/>
                    <a:gd name="T10" fmla="*/ 26 w 48"/>
                    <a:gd name="T11" fmla="*/ 12 h 12"/>
                    <a:gd name="T12" fmla="*/ 34 w 48"/>
                    <a:gd name="T13" fmla="*/ 10 h 12"/>
                    <a:gd name="T14" fmla="*/ 40 w 48"/>
                    <a:gd name="T15" fmla="*/ 6 h 12"/>
                    <a:gd name="T16" fmla="*/ 44 w 48"/>
                    <a:gd name="T17" fmla="*/ 4 h 12"/>
                    <a:gd name="T18" fmla="*/ 48 w 48"/>
                    <a:gd name="T19" fmla="*/ 0 h 12"/>
                    <a:gd name="T20" fmla="*/ 48 w 48"/>
                    <a:gd name="T2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8" h="12">
                      <a:moveTo>
                        <a:pt x="48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0" y="6"/>
                      </a:lnTo>
                      <a:lnTo>
                        <a:pt x="18" y="10"/>
                      </a:lnTo>
                      <a:lnTo>
                        <a:pt x="26" y="12"/>
                      </a:lnTo>
                      <a:lnTo>
                        <a:pt x="34" y="10"/>
                      </a:lnTo>
                      <a:lnTo>
                        <a:pt x="40" y="6"/>
                      </a:lnTo>
                      <a:lnTo>
                        <a:pt x="44" y="4"/>
                      </a:lnTo>
                      <a:lnTo>
                        <a:pt x="48" y="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44" name="Freeform 97"/>
                <p:cNvSpPr>
                  <a:spLocks/>
                </p:cNvSpPr>
                <p:nvPr/>
              </p:nvSpPr>
              <p:spPr bwMode="auto">
                <a:xfrm>
                  <a:off x="2889250" y="4213225"/>
                  <a:ext cx="9525" cy="31750"/>
                </a:xfrm>
                <a:custGeom>
                  <a:avLst/>
                  <a:gdLst>
                    <a:gd name="T0" fmla="*/ 2 w 6"/>
                    <a:gd name="T1" fmla="*/ 20 h 20"/>
                    <a:gd name="T2" fmla="*/ 2 w 6"/>
                    <a:gd name="T3" fmla="*/ 20 h 20"/>
                    <a:gd name="T4" fmla="*/ 4 w 6"/>
                    <a:gd name="T5" fmla="*/ 20 h 20"/>
                    <a:gd name="T6" fmla="*/ 6 w 6"/>
                    <a:gd name="T7" fmla="*/ 18 h 20"/>
                    <a:gd name="T8" fmla="*/ 6 w 6"/>
                    <a:gd name="T9" fmla="*/ 4 h 20"/>
                    <a:gd name="T10" fmla="*/ 6 w 6"/>
                    <a:gd name="T11" fmla="*/ 4 h 20"/>
                    <a:gd name="T12" fmla="*/ 4 w 6"/>
                    <a:gd name="T13" fmla="*/ 2 h 20"/>
                    <a:gd name="T14" fmla="*/ 2 w 6"/>
                    <a:gd name="T15" fmla="*/ 0 h 20"/>
                    <a:gd name="T16" fmla="*/ 2 w 6"/>
                    <a:gd name="T17" fmla="*/ 0 h 20"/>
                    <a:gd name="T18" fmla="*/ 0 w 6"/>
                    <a:gd name="T19" fmla="*/ 2 h 20"/>
                    <a:gd name="T20" fmla="*/ 0 w 6"/>
                    <a:gd name="T21" fmla="*/ 4 h 20"/>
                    <a:gd name="T22" fmla="*/ 0 w 6"/>
                    <a:gd name="T23" fmla="*/ 18 h 20"/>
                    <a:gd name="T24" fmla="*/ 0 w 6"/>
                    <a:gd name="T25" fmla="*/ 18 h 20"/>
                    <a:gd name="T26" fmla="*/ 0 w 6"/>
                    <a:gd name="T27" fmla="*/ 20 h 20"/>
                    <a:gd name="T28" fmla="*/ 2 w 6"/>
                    <a:gd name="T29" fmla="*/ 20 h 20"/>
                    <a:gd name="T30" fmla="*/ 2 w 6"/>
                    <a:gd name="T3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6" y="18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45" name="Freeform 98"/>
                <p:cNvSpPr>
                  <a:spLocks/>
                </p:cNvSpPr>
                <p:nvPr/>
              </p:nvSpPr>
              <p:spPr bwMode="auto">
                <a:xfrm>
                  <a:off x="2711450" y="4391025"/>
                  <a:ext cx="31750" cy="6350"/>
                </a:xfrm>
                <a:custGeom>
                  <a:avLst/>
                  <a:gdLst>
                    <a:gd name="T0" fmla="*/ 18 w 20"/>
                    <a:gd name="T1" fmla="*/ 0 h 4"/>
                    <a:gd name="T2" fmla="*/ 4 w 20"/>
                    <a:gd name="T3" fmla="*/ 0 h 4"/>
                    <a:gd name="T4" fmla="*/ 4 w 20"/>
                    <a:gd name="T5" fmla="*/ 0 h 4"/>
                    <a:gd name="T6" fmla="*/ 2 w 20"/>
                    <a:gd name="T7" fmla="*/ 0 h 4"/>
                    <a:gd name="T8" fmla="*/ 0 w 20"/>
                    <a:gd name="T9" fmla="*/ 2 h 4"/>
                    <a:gd name="T10" fmla="*/ 0 w 20"/>
                    <a:gd name="T11" fmla="*/ 2 h 4"/>
                    <a:gd name="T12" fmla="*/ 2 w 20"/>
                    <a:gd name="T13" fmla="*/ 4 h 4"/>
                    <a:gd name="T14" fmla="*/ 4 w 20"/>
                    <a:gd name="T15" fmla="*/ 4 h 4"/>
                    <a:gd name="T16" fmla="*/ 18 w 20"/>
                    <a:gd name="T17" fmla="*/ 4 h 4"/>
                    <a:gd name="T18" fmla="*/ 18 w 20"/>
                    <a:gd name="T19" fmla="*/ 4 h 4"/>
                    <a:gd name="T20" fmla="*/ 20 w 20"/>
                    <a:gd name="T21" fmla="*/ 4 h 4"/>
                    <a:gd name="T22" fmla="*/ 20 w 20"/>
                    <a:gd name="T23" fmla="*/ 2 h 4"/>
                    <a:gd name="T24" fmla="*/ 20 w 20"/>
                    <a:gd name="T25" fmla="*/ 2 h 4"/>
                    <a:gd name="T26" fmla="*/ 20 w 20"/>
                    <a:gd name="T27" fmla="*/ 0 h 4"/>
                    <a:gd name="T28" fmla="*/ 18 w 20"/>
                    <a:gd name="T29" fmla="*/ 0 h 4"/>
                    <a:gd name="T30" fmla="*/ 18 w 20"/>
                    <a:gd name="T3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4">
                      <a:moveTo>
                        <a:pt x="18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20" y="4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46" name="Freeform 99"/>
                <p:cNvSpPr>
                  <a:spLocks/>
                </p:cNvSpPr>
                <p:nvPr/>
              </p:nvSpPr>
              <p:spPr bwMode="auto">
                <a:xfrm>
                  <a:off x="3041650" y="4391025"/>
                  <a:ext cx="31750" cy="6350"/>
                </a:xfrm>
                <a:custGeom>
                  <a:avLst/>
                  <a:gdLst>
                    <a:gd name="T0" fmla="*/ 16 w 20"/>
                    <a:gd name="T1" fmla="*/ 0 h 4"/>
                    <a:gd name="T2" fmla="*/ 2 w 20"/>
                    <a:gd name="T3" fmla="*/ 0 h 4"/>
                    <a:gd name="T4" fmla="*/ 2 w 20"/>
                    <a:gd name="T5" fmla="*/ 0 h 4"/>
                    <a:gd name="T6" fmla="*/ 0 w 20"/>
                    <a:gd name="T7" fmla="*/ 0 h 4"/>
                    <a:gd name="T8" fmla="*/ 0 w 20"/>
                    <a:gd name="T9" fmla="*/ 2 h 4"/>
                    <a:gd name="T10" fmla="*/ 0 w 20"/>
                    <a:gd name="T11" fmla="*/ 2 h 4"/>
                    <a:gd name="T12" fmla="*/ 0 w 20"/>
                    <a:gd name="T13" fmla="*/ 4 h 4"/>
                    <a:gd name="T14" fmla="*/ 2 w 20"/>
                    <a:gd name="T15" fmla="*/ 4 h 4"/>
                    <a:gd name="T16" fmla="*/ 16 w 20"/>
                    <a:gd name="T17" fmla="*/ 4 h 4"/>
                    <a:gd name="T18" fmla="*/ 16 w 20"/>
                    <a:gd name="T19" fmla="*/ 4 h 4"/>
                    <a:gd name="T20" fmla="*/ 18 w 20"/>
                    <a:gd name="T21" fmla="*/ 4 h 4"/>
                    <a:gd name="T22" fmla="*/ 20 w 20"/>
                    <a:gd name="T23" fmla="*/ 2 h 4"/>
                    <a:gd name="T24" fmla="*/ 20 w 20"/>
                    <a:gd name="T25" fmla="*/ 2 h 4"/>
                    <a:gd name="T26" fmla="*/ 18 w 20"/>
                    <a:gd name="T27" fmla="*/ 0 h 4"/>
                    <a:gd name="T28" fmla="*/ 16 w 20"/>
                    <a:gd name="T29" fmla="*/ 0 h 4"/>
                    <a:gd name="T30" fmla="*/ 16 w 20"/>
                    <a:gd name="T3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4">
                      <a:moveTo>
                        <a:pt x="16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8" y="4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47" name="Freeform 100"/>
                <p:cNvSpPr>
                  <a:spLocks/>
                </p:cNvSpPr>
                <p:nvPr/>
              </p:nvSpPr>
              <p:spPr bwMode="auto">
                <a:xfrm>
                  <a:off x="2765425" y="4264025"/>
                  <a:ext cx="25400" cy="25400"/>
                </a:xfrm>
                <a:custGeom>
                  <a:avLst/>
                  <a:gdLst>
                    <a:gd name="T0" fmla="*/ 14 w 16"/>
                    <a:gd name="T1" fmla="*/ 16 h 16"/>
                    <a:gd name="T2" fmla="*/ 14 w 16"/>
                    <a:gd name="T3" fmla="*/ 16 h 16"/>
                    <a:gd name="T4" fmla="*/ 16 w 16"/>
                    <a:gd name="T5" fmla="*/ 14 h 16"/>
                    <a:gd name="T6" fmla="*/ 14 w 16"/>
                    <a:gd name="T7" fmla="*/ 12 h 16"/>
                    <a:gd name="T8" fmla="*/ 4 w 16"/>
                    <a:gd name="T9" fmla="*/ 2 h 16"/>
                    <a:gd name="T10" fmla="*/ 4 w 16"/>
                    <a:gd name="T11" fmla="*/ 2 h 16"/>
                    <a:gd name="T12" fmla="*/ 2 w 16"/>
                    <a:gd name="T13" fmla="*/ 0 h 16"/>
                    <a:gd name="T14" fmla="*/ 0 w 16"/>
                    <a:gd name="T15" fmla="*/ 2 h 16"/>
                    <a:gd name="T16" fmla="*/ 0 w 16"/>
                    <a:gd name="T17" fmla="*/ 2 h 16"/>
                    <a:gd name="T18" fmla="*/ 0 w 16"/>
                    <a:gd name="T19" fmla="*/ 4 h 16"/>
                    <a:gd name="T20" fmla="*/ 0 w 16"/>
                    <a:gd name="T21" fmla="*/ 6 h 16"/>
                    <a:gd name="T22" fmla="*/ 10 w 16"/>
                    <a:gd name="T23" fmla="*/ 16 h 16"/>
                    <a:gd name="T24" fmla="*/ 10 w 16"/>
                    <a:gd name="T25" fmla="*/ 16 h 16"/>
                    <a:gd name="T26" fmla="*/ 12 w 16"/>
                    <a:gd name="T27" fmla="*/ 16 h 16"/>
                    <a:gd name="T28" fmla="*/ 14 w 16"/>
                    <a:gd name="T29" fmla="*/ 16 h 16"/>
                    <a:gd name="T30" fmla="*/ 14 w 16"/>
                    <a:gd name="T3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6" h="16">
                      <a:moveTo>
                        <a:pt x="14" y="16"/>
                      </a:moveTo>
                      <a:lnTo>
                        <a:pt x="14" y="16"/>
                      </a:lnTo>
                      <a:lnTo>
                        <a:pt x="16" y="14"/>
                      </a:lnTo>
                      <a:lnTo>
                        <a:pt x="14" y="1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48" name="Freeform 101"/>
                <p:cNvSpPr>
                  <a:spLocks/>
                </p:cNvSpPr>
                <p:nvPr/>
              </p:nvSpPr>
              <p:spPr bwMode="auto">
                <a:xfrm>
                  <a:off x="2997200" y="4264025"/>
                  <a:ext cx="25400" cy="25400"/>
                </a:xfrm>
                <a:custGeom>
                  <a:avLst/>
                  <a:gdLst>
                    <a:gd name="T0" fmla="*/ 10 w 16"/>
                    <a:gd name="T1" fmla="*/ 2 h 16"/>
                    <a:gd name="T2" fmla="*/ 0 w 16"/>
                    <a:gd name="T3" fmla="*/ 12 h 16"/>
                    <a:gd name="T4" fmla="*/ 0 w 16"/>
                    <a:gd name="T5" fmla="*/ 12 h 16"/>
                    <a:gd name="T6" fmla="*/ 0 w 16"/>
                    <a:gd name="T7" fmla="*/ 14 h 16"/>
                    <a:gd name="T8" fmla="*/ 0 w 16"/>
                    <a:gd name="T9" fmla="*/ 16 h 16"/>
                    <a:gd name="T10" fmla="*/ 0 w 16"/>
                    <a:gd name="T11" fmla="*/ 16 h 16"/>
                    <a:gd name="T12" fmla="*/ 2 w 16"/>
                    <a:gd name="T13" fmla="*/ 16 h 16"/>
                    <a:gd name="T14" fmla="*/ 4 w 16"/>
                    <a:gd name="T15" fmla="*/ 16 h 16"/>
                    <a:gd name="T16" fmla="*/ 14 w 16"/>
                    <a:gd name="T17" fmla="*/ 6 h 16"/>
                    <a:gd name="T18" fmla="*/ 14 w 16"/>
                    <a:gd name="T19" fmla="*/ 6 h 16"/>
                    <a:gd name="T20" fmla="*/ 16 w 16"/>
                    <a:gd name="T21" fmla="*/ 4 h 16"/>
                    <a:gd name="T22" fmla="*/ 14 w 16"/>
                    <a:gd name="T23" fmla="*/ 2 h 16"/>
                    <a:gd name="T24" fmla="*/ 14 w 16"/>
                    <a:gd name="T25" fmla="*/ 2 h 16"/>
                    <a:gd name="T26" fmla="*/ 12 w 16"/>
                    <a:gd name="T27" fmla="*/ 0 h 16"/>
                    <a:gd name="T28" fmla="*/ 10 w 16"/>
                    <a:gd name="T29" fmla="*/ 2 h 16"/>
                    <a:gd name="T30" fmla="*/ 10 w 16"/>
                    <a:gd name="T31" fmla="*/ 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6" h="16">
                      <a:moveTo>
                        <a:pt x="10" y="2"/>
                      </a:move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4" y="1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0" y="2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49" name="Freeform 102"/>
                <p:cNvSpPr>
                  <a:spLocks/>
                </p:cNvSpPr>
                <p:nvPr/>
              </p:nvSpPr>
              <p:spPr bwMode="auto">
                <a:xfrm>
                  <a:off x="2771775" y="4270375"/>
                  <a:ext cx="238125" cy="263525"/>
                </a:xfrm>
                <a:custGeom>
                  <a:avLst/>
                  <a:gdLst>
                    <a:gd name="T0" fmla="*/ 150 w 150"/>
                    <a:gd name="T1" fmla="*/ 76 h 166"/>
                    <a:gd name="T2" fmla="*/ 150 w 150"/>
                    <a:gd name="T3" fmla="*/ 76 h 166"/>
                    <a:gd name="T4" fmla="*/ 148 w 150"/>
                    <a:gd name="T5" fmla="*/ 60 h 166"/>
                    <a:gd name="T6" fmla="*/ 144 w 150"/>
                    <a:gd name="T7" fmla="*/ 46 h 166"/>
                    <a:gd name="T8" fmla="*/ 136 w 150"/>
                    <a:gd name="T9" fmla="*/ 34 h 166"/>
                    <a:gd name="T10" fmla="*/ 128 w 150"/>
                    <a:gd name="T11" fmla="*/ 22 h 166"/>
                    <a:gd name="T12" fmla="*/ 116 w 150"/>
                    <a:gd name="T13" fmla="*/ 14 h 166"/>
                    <a:gd name="T14" fmla="*/ 104 w 150"/>
                    <a:gd name="T15" fmla="*/ 6 h 166"/>
                    <a:gd name="T16" fmla="*/ 90 w 150"/>
                    <a:gd name="T17" fmla="*/ 2 h 166"/>
                    <a:gd name="T18" fmla="*/ 76 w 150"/>
                    <a:gd name="T19" fmla="*/ 0 h 166"/>
                    <a:gd name="T20" fmla="*/ 76 w 150"/>
                    <a:gd name="T21" fmla="*/ 0 h 166"/>
                    <a:gd name="T22" fmla="*/ 60 w 150"/>
                    <a:gd name="T23" fmla="*/ 2 h 166"/>
                    <a:gd name="T24" fmla="*/ 46 w 150"/>
                    <a:gd name="T25" fmla="*/ 6 h 166"/>
                    <a:gd name="T26" fmla="*/ 34 w 150"/>
                    <a:gd name="T27" fmla="*/ 14 h 166"/>
                    <a:gd name="T28" fmla="*/ 22 w 150"/>
                    <a:gd name="T29" fmla="*/ 22 h 166"/>
                    <a:gd name="T30" fmla="*/ 14 w 150"/>
                    <a:gd name="T31" fmla="*/ 34 h 166"/>
                    <a:gd name="T32" fmla="*/ 6 w 150"/>
                    <a:gd name="T33" fmla="*/ 46 h 166"/>
                    <a:gd name="T34" fmla="*/ 2 w 150"/>
                    <a:gd name="T35" fmla="*/ 60 h 166"/>
                    <a:gd name="T36" fmla="*/ 0 w 150"/>
                    <a:gd name="T37" fmla="*/ 76 h 166"/>
                    <a:gd name="T38" fmla="*/ 0 w 150"/>
                    <a:gd name="T39" fmla="*/ 76 h 166"/>
                    <a:gd name="T40" fmla="*/ 2 w 150"/>
                    <a:gd name="T41" fmla="*/ 94 h 166"/>
                    <a:gd name="T42" fmla="*/ 8 w 150"/>
                    <a:gd name="T43" fmla="*/ 110 h 166"/>
                    <a:gd name="T44" fmla="*/ 18 w 150"/>
                    <a:gd name="T45" fmla="*/ 124 h 166"/>
                    <a:gd name="T46" fmla="*/ 32 w 150"/>
                    <a:gd name="T47" fmla="*/ 136 h 166"/>
                    <a:gd name="T48" fmla="*/ 32 w 150"/>
                    <a:gd name="T49" fmla="*/ 136 h 166"/>
                    <a:gd name="T50" fmla="*/ 32 w 150"/>
                    <a:gd name="T51" fmla="*/ 136 h 166"/>
                    <a:gd name="T52" fmla="*/ 32 w 150"/>
                    <a:gd name="T53" fmla="*/ 136 h 166"/>
                    <a:gd name="T54" fmla="*/ 36 w 150"/>
                    <a:gd name="T55" fmla="*/ 146 h 166"/>
                    <a:gd name="T56" fmla="*/ 40 w 150"/>
                    <a:gd name="T57" fmla="*/ 156 h 166"/>
                    <a:gd name="T58" fmla="*/ 40 w 150"/>
                    <a:gd name="T59" fmla="*/ 166 h 166"/>
                    <a:gd name="T60" fmla="*/ 112 w 150"/>
                    <a:gd name="T61" fmla="*/ 166 h 166"/>
                    <a:gd name="T62" fmla="*/ 112 w 150"/>
                    <a:gd name="T63" fmla="*/ 166 h 166"/>
                    <a:gd name="T64" fmla="*/ 114 w 150"/>
                    <a:gd name="T65" fmla="*/ 148 h 166"/>
                    <a:gd name="T66" fmla="*/ 116 w 150"/>
                    <a:gd name="T67" fmla="*/ 142 h 166"/>
                    <a:gd name="T68" fmla="*/ 120 w 150"/>
                    <a:gd name="T69" fmla="*/ 134 h 166"/>
                    <a:gd name="T70" fmla="*/ 120 w 150"/>
                    <a:gd name="T71" fmla="*/ 134 h 166"/>
                    <a:gd name="T72" fmla="*/ 132 w 150"/>
                    <a:gd name="T73" fmla="*/ 124 h 166"/>
                    <a:gd name="T74" fmla="*/ 142 w 150"/>
                    <a:gd name="T75" fmla="*/ 110 h 166"/>
                    <a:gd name="T76" fmla="*/ 148 w 150"/>
                    <a:gd name="T77" fmla="*/ 92 h 166"/>
                    <a:gd name="T78" fmla="*/ 150 w 150"/>
                    <a:gd name="T79" fmla="*/ 76 h 166"/>
                    <a:gd name="T80" fmla="*/ 150 w 150"/>
                    <a:gd name="T81" fmla="*/ 7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50" h="166">
                      <a:moveTo>
                        <a:pt x="150" y="76"/>
                      </a:moveTo>
                      <a:lnTo>
                        <a:pt x="150" y="76"/>
                      </a:lnTo>
                      <a:lnTo>
                        <a:pt x="148" y="60"/>
                      </a:lnTo>
                      <a:lnTo>
                        <a:pt x="144" y="46"/>
                      </a:lnTo>
                      <a:lnTo>
                        <a:pt x="136" y="34"/>
                      </a:lnTo>
                      <a:lnTo>
                        <a:pt x="128" y="22"/>
                      </a:lnTo>
                      <a:lnTo>
                        <a:pt x="116" y="14"/>
                      </a:lnTo>
                      <a:lnTo>
                        <a:pt x="104" y="6"/>
                      </a:lnTo>
                      <a:lnTo>
                        <a:pt x="90" y="2"/>
                      </a:lnTo>
                      <a:lnTo>
                        <a:pt x="76" y="0"/>
                      </a:lnTo>
                      <a:lnTo>
                        <a:pt x="76" y="0"/>
                      </a:lnTo>
                      <a:lnTo>
                        <a:pt x="60" y="2"/>
                      </a:lnTo>
                      <a:lnTo>
                        <a:pt x="46" y="6"/>
                      </a:lnTo>
                      <a:lnTo>
                        <a:pt x="34" y="14"/>
                      </a:lnTo>
                      <a:lnTo>
                        <a:pt x="22" y="22"/>
                      </a:lnTo>
                      <a:lnTo>
                        <a:pt x="14" y="34"/>
                      </a:lnTo>
                      <a:lnTo>
                        <a:pt x="6" y="46"/>
                      </a:lnTo>
                      <a:lnTo>
                        <a:pt x="2" y="60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2" y="94"/>
                      </a:lnTo>
                      <a:lnTo>
                        <a:pt x="8" y="110"/>
                      </a:lnTo>
                      <a:lnTo>
                        <a:pt x="18" y="124"/>
                      </a:lnTo>
                      <a:lnTo>
                        <a:pt x="32" y="136"/>
                      </a:lnTo>
                      <a:lnTo>
                        <a:pt x="32" y="136"/>
                      </a:lnTo>
                      <a:lnTo>
                        <a:pt x="32" y="136"/>
                      </a:lnTo>
                      <a:lnTo>
                        <a:pt x="32" y="136"/>
                      </a:lnTo>
                      <a:lnTo>
                        <a:pt x="36" y="146"/>
                      </a:lnTo>
                      <a:lnTo>
                        <a:pt x="40" y="156"/>
                      </a:lnTo>
                      <a:lnTo>
                        <a:pt x="40" y="166"/>
                      </a:lnTo>
                      <a:lnTo>
                        <a:pt x="112" y="166"/>
                      </a:lnTo>
                      <a:lnTo>
                        <a:pt x="112" y="166"/>
                      </a:lnTo>
                      <a:lnTo>
                        <a:pt x="114" y="148"/>
                      </a:lnTo>
                      <a:lnTo>
                        <a:pt x="116" y="142"/>
                      </a:lnTo>
                      <a:lnTo>
                        <a:pt x="120" y="134"/>
                      </a:lnTo>
                      <a:lnTo>
                        <a:pt x="120" y="134"/>
                      </a:lnTo>
                      <a:lnTo>
                        <a:pt x="132" y="124"/>
                      </a:lnTo>
                      <a:lnTo>
                        <a:pt x="142" y="110"/>
                      </a:lnTo>
                      <a:lnTo>
                        <a:pt x="148" y="92"/>
                      </a:lnTo>
                      <a:lnTo>
                        <a:pt x="150" y="76"/>
                      </a:lnTo>
                      <a:lnTo>
                        <a:pt x="150" y="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</p:grpSp>
          <p:sp>
            <p:nvSpPr>
              <p:cNvPr id="41" name="TextBox 18"/>
              <p:cNvSpPr txBox="1">
                <a:spLocks noChangeArrowheads="1"/>
              </p:cNvSpPr>
              <p:nvPr/>
            </p:nvSpPr>
            <p:spPr bwMode="auto">
              <a:xfrm>
                <a:off x="4129949" y="1113123"/>
                <a:ext cx="2805116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kumimoji="0" lang="ko-KR" altLang="en-US" sz="5000" spc="-15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과정</a:t>
                </a:r>
              </a:p>
            </p:txBody>
          </p:sp>
        </p:grpSp>
        <p:grpSp>
          <p:nvGrpSpPr>
            <p:cNvPr id="35" name="그룹 34"/>
            <p:cNvGrpSpPr/>
            <p:nvPr/>
          </p:nvGrpSpPr>
          <p:grpSpPr>
            <a:xfrm>
              <a:off x="554495" y="2132854"/>
              <a:ext cx="574711" cy="659570"/>
              <a:chOff x="7064375" y="4162425"/>
              <a:chExt cx="672592" cy="771903"/>
            </a:xfrm>
          </p:grpSpPr>
          <p:sp>
            <p:nvSpPr>
              <p:cNvPr id="36" name="Freeform 78"/>
              <p:cNvSpPr>
                <a:spLocks/>
              </p:cNvSpPr>
              <p:nvPr/>
            </p:nvSpPr>
            <p:spPr bwMode="auto">
              <a:xfrm>
                <a:off x="7064375" y="4162425"/>
                <a:ext cx="672592" cy="771903"/>
              </a:xfrm>
              <a:custGeom>
                <a:avLst/>
                <a:gdLst>
                  <a:gd name="T0" fmla="*/ 334 w 334"/>
                  <a:gd name="T1" fmla="*/ 166 h 334"/>
                  <a:gd name="T2" fmla="*/ 330 w 334"/>
                  <a:gd name="T3" fmla="*/ 200 h 334"/>
                  <a:gd name="T4" fmla="*/ 320 w 334"/>
                  <a:gd name="T5" fmla="*/ 232 h 334"/>
                  <a:gd name="T6" fmla="*/ 306 w 334"/>
                  <a:gd name="T7" fmla="*/ 260 h 334"/>
                  <a:gd name="T8" fmla="*/ 286 w 334"/>
                  <a:gd name="T9" fmla="*/ 284 h 334"/>
                  <a:gd name="T10" fmla="*/ 260 w 334"/>
                  <a:gd name="T11" fmla="*/ 304 h 334"/>
                  <a:gd name="T12" fmla="*/ 232 w 334"/>
                  <a:gd name="T13" fmla="*/ 320 h 334"/>
                  <a:gd name="T14" fmla="*/ 200 w 334"/>
                  <a:gd name="T15" fmla="*/ 330 h 334"/>
                  <a:gd name="T16" fmla="*/ 168 w 334"/>
                  <a:gd name="T17" fmla="*/ 334 h 334"/>
                  <a:gd name="T18" fmla="*/ 150 w 334"/>
                  <a:gd name="T19" fmla="*/ 332 h 334"/>
                  <a:gd name="T20" fmla="*/ 118 w 334"/>
                  <a:gd name="T21" fmla="*/ 326 h 334"/>
                  <a:gd name="T22" fmla="*/ 88 w 334"/>
                  <a:gd name="T23" fmla="*/ 312 h 334"/>
                  <a:gd name="T24" fmla="*/ 62 w 334"/>
                  <a:gd name="T25" fmla="*/ 296 h 334"/>
                  <a:gd name="T26" fmla="*/ 38 w 334"/>
                  <a:gd name="T27" fmla="*/ 272 h 334"/>
                  <a:gd name="T28" fmla="*/ 20 w 334"/>
                  <a:gd name="T29" fmla="*/ 246 h 334"/>
                  <a:gd name="T30" fmla="*/ 8 w 334"/>
                  <a:gd name="T31" fmla="*/ 216 h 334"/>
                  <a:gd name="T32" fmla="*/ 2 w 334"/>
                  <a:gd name="T33" fmla="*/ 184 h 334"/>
                  <a:gd name="T34" fmla="*/ 0 w 334"/>
                  <a:gd name="T35" fmla="*/ 166 h 334"/>
                  <a:gd name="T36" fmla="*/ 4 w 334"/>
                  <a:gd name="T37" fmla="*/ 132 h 334"/>
                  <a:gd name="T38" fmla="*/ 14 w 334"/>
                  <a:gd name="T39" fmla="*/ 102 h 334"/>
                  <a:gd name="T40" fmla="*/ 30 w 334"/>
                  <a:gd name="T41" fmla="*/ 74 h 334"/>
                  <a:gd name="T42" fmla="*/ 50 w 334"/>
                  <a:gd name="T43" fmla="*/ 48 h 334"/>
                  <a:gd name="T44" fmla="*/ 74 w 334"/>
                  <a:gd name="T45" fmla="*/ 28 h 334"/>
                  <a:gd name="T46" fmla="*/ 102 w 334"/>
                  <a:gd name="T47" fmla="*/ 12 h 334"/>
                  <a:gd name="T48" fmla="*/ 134 w 334"/>
                  <a:gd name="T49" fmla="*/ 4 h 334"/>
                  <a:gd name="T50" fmla="*/ 168 w 334"/>
                  <a:gd name="T51" fmla="*/ 0 h 334"/>
                  <a:gd name="T52" fmla="*/ 184 w 334"/>
                  <a:gd name="T53" fmla="*/ 0 h 334"/>
                  <a:gd name="T54" fmla="*/ 216 w 334"/>
                  <a:gd name="T55" fmla="*/ 8 h 334"/>
                  <a:gd name="T56" fmla="*/ 246 w 334"/>
                  <a:gd name="T57" fmla="*/ 20 h 334"/>
                  <a:gd name="T58" fmla="*/ 274 w 334"/>
                  <a:gd name="T59" fmla="*/ 38 h 334"/>
                  <a:gd name="T60" fmla="*/ 296 w 334"/>
                  <a:gd name="T61" fmla="*/ 60 h 334"/>
                  <a:gd name="T62" fmla="*/ 314 w 334"/>
                  <a:gd name="T63" fmla="*/ 86 h 334"/>
                  <a:gd name="T64" fmla="*/ 326 w 334"/>
                  <a:gd name="T65" fmla="*/ 116 h 334"/>
                  <a:gd name="T66" fmla="*/ 334 w 334"/>
                  <a:gd name="T67" fmla="*/ 150 h 334"/>
                  <a:gd name="T68" fmla="*/ 334 w 334"/>
                  <a:gd name="T69" fmla="*/ 166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4" h="334">
                    <a:moveTo>
                      <a:pt x="334" y="166"/>
                    </a:moveTo>
                    <a:lnTo>
                      <a:pt x="334" y="166"/>
                    </a:lnTo>
                    <a:lnTo>
                      <a:pt x="334" y="184"/>
                    </a:lnTo>
                    <a:lnTo>
                      <a:pt x="330" y="200"/>
                    </a:lnTo>
                    <a:lnTo>
                      <a:pt x="326" y="216"/>
                    </a:lnTo>
                    <a:lnTo>
                      <a:pt x="320" y="232"/>
                    </a:lnTo>
                    <a:lnTo>
                      <a:pt x="314" y="246"/>
                    </a:lnTo>
                    <a:lnTo>
                      <a:pt x="306" y="260"/>
                    </a:lnTo>
                    <a:lnTo>
                      <a:pt x="296" y="272"/>
                    </a:lnTo>
                    <a:lnTo>
                      <a:pt x="286" y="284"/>
                    </a:lnTo>
                    <a:lnTo>
                      <a:pt x="274" y="296"/>
                    </a:lnTo>
                    <a:lnTo>
                      <a:pt x="260" y="304"/>
                    </a:lnTo>
                    <a:lnTo>
                      <a:pt x="246" y="312"/>
                    </a:lnTo>
                    <a:lnTo>
                      <a:pt x="232" y="320"/>
                    </a:lnTo>
                    <a:lnTo>
                      <a:pt x="216" y="326"/>
                    </a:lnTo>
                    <a:lnTo>
                      <a:pt x="200" y="330"/>
                    </a:lnTo>
                    <a:lnTo>
                      <a:pt x="184" y="332"/>
                    </a:lnTo>
                    <a:lnTo>
                      <a:pt x="168" y="334"/>
                    </a:lnTo>
                    <a:lnTo>
                      <a:pt x="168" y="334"/>
                    </a:lnTo>
                    <a:lnTo>
                      <a:pt x="150" y="332"/>
                    </a:lnTo>
                    <a:lnTo>
                      <a:pt x="134" y="330"/>
                    </a:lnTo>
                    <a:lnTo>
                      <a:pt x="118" y="326"/>
                    </a:lnTo>
                    <a:lnTo>
                      <a:pt x="102" y="320"/>
                    </a:lnTo>
                    <a:lnTo>
                      <a:pt x="88" y="312"/>
                    </a:lnTo>
                    <a:lnTo>
                      <a:pt x="74" y="304"/>
                    </a:lnTo>
                    <a:lnTo>
                      <a:pt x="62" y="296"/>
                    </a:lnTo>
                    <a:lnTo>
                      <a:pt x="50" y="284"/>
                    </a:lnTo>
                    <a:lnTo>
                      <a:pt x="38" y="272"/>
                    </a:lnTo>
                    <a:lnTo>
                      <a:pt x="30" y="260"/>
                    </a:lnTo>
                    <a:lnTo>
                      <a:pt x="20" y="246"/>
                    </a:lnTo>
                    <a:lnTo>
                      <a:pt x="14" y="232"/>
                    </a:lnTo>
                    <a:lnTo>
                      <a:pt x="8" y="216"/>
                    </a:lnTo>
                    <a:lnTo>
                      <a:pt x="4" y="200"/>
                    </a:lnTo>
                    <a:lnTo>
                      <a:pt x="2" y="184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2" y="150"/>
                    </a:lnTo>
                    <a:lnTo>
                      <a:pt x="4" y="132"/>
                    </a:lnTo>
                    <a:lnTo>
                      <a:pt x="8" y="116"/>
                    </a:lnTo>
                    <a:lnTo>
                      <a:pt x="14" y="102"/>
                    </a:lnTo>
                    <a:lnTo>
                      <a:pt x="20" y="86"/>
                    </a:lnTo>
                    <a:lnTo>
                      <a:pt x="30" y="74"/>
                    </a:lnTo>
                    <a:lnTo>
                      <a:pt x="38" y="60"/>
                    </a:lnTo>
                    <a:lnTo>
                      <a:pt x="50" y="48"/>
                    </a:lnTo>
                    <a:lnTo>
                      <a:pt x="62" y="38"/>
                    </a:lnTo>
                    <a:lnTo>
                      <a:pt x="74" y="28"/>
                    </a:lnTo>
                    <a:lnTo>
                      <a:pt x="88" y="20"/>
                    </a:lnTo>
                    <a:lnTo>
                      <a:pt x="102" y="12"/>
                    </a:lnTo>
                    <a:lnTo>
                      <a:pt x="118" y="8"/>
                    </a:lnTo>
                    <a:lnTo>
                      <a:pt x="134" y="4"/>
                    </a:lnTo>
                    <a:lnTo>
                      <a:pt x="150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84" y="0"/>
                    </a:lnTo>
                    <a:lnTo>
                      <a:pt x="200" y="4"/>
                    </a:lnTo>
                    <a:lnTo>
                      <a:pt x="216" y="8"/>
                    </a:lnTo>
                    <a:lnTo>
                      <a:pt x="232" y="12"/>
                    </a:lnTo>
                    <a:lnTo>
                      <a:pt x="246" y="20"/>
                    </a:lnTo>
                    <a:lnTo>
                      <a:pt x="260" y="28"/>
                    </a:lnTo>
                    <a:lnTo>
                      <a:pt x="274" y="38"/>
                    </a:lnTo>
                    <a:lnTo>
                      <a:pt x="286" y="48"/>
                    </a:lnTo>
                    <a:lnTo>
                      <a:pt x="296" y="60"/>
                    </a:lnTo>
                    <a:lnTo>
                      <a:pt x="306" y="74"/>
                    </a:lnTo>
                    <a:lnTo>
                      <a:pt x="314" y="86"/>
                    </a:lnTo>
                    <a:lnTo>
                      <a:pt x="320" y="102"/>
                    </a:lnTo>
                    <a:lnTo>
                      <a:pt x="326" y="116"/>
                    </a:lnTo>
                    <a:lnTo>
                      <a:pt x="330" y="132"/>
                    </a:lnTo>
                    <a:lnTo>
                      <a:pt x="334" y="150"/>
                    </a:lnTo>
                    <a:lnTo>
                      <a:pt x="334" y="166"/>
                    </a:lnTo>
                    <a:lnTo>
                      <a:pt x="334" y="166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37" name="Freeform 79"/>
              <p:cNvSpPr>
                <a:spLocks noEditPoints="1"/>
              </p:cNvSpPr>
              <p:nvPr/>
            </p:nvSpPr>
            <p:spPr bwMode="auto">
              <a:xfrm>
                <a:off x="7159625" y="4232275"/>
                <a:ext cx="187325" cy="184150"/>
              </a:xfrm>
              <a:custGeom>
                <a:avLst/>
                <a:gdLst>
                  <a:gd name="T0" fmla="*/ 60 w 118"/>
                  <a:gd name="T1" fmla="*/ 116 h 116"/>
                  <a:gd name="T2" fmla="*/ 36 w 118"/>
                  <a:gd name="T3" fmla="*/ 112 h 116"/>
                  <a:gd name="T4" fmla="*/ 18 w 118"/>
                  <a:gd name="T5" fmla="*/ 100 h 116"/>
                  <a:gd name="T6" fmla="*/ 6 w 118"/>
                  <a:gd name="T7" fmla="*/ 80 h 116"/>
                  <a:gd name="T8" fmla="*/ 0 w 118"/>
                  <a:gd name="T9" fmla="*/ 58 h 116"/>
                  <a:gd name="T10" fmla="*/ 2 w 118"/>
                  <a:gd name="T11" fmla="*/ 46 h 116"/>
                  <a:gd name="T12" fmla="*/ 10 w 118"/>
                  <a:gd name="T13" fmla="*/ 26 h 116"/>
                  <a:gd name="T14" fmla="*/ 26 w 118"/>
                  <a:gd name="T15" fmla="*/ 10 h 116"/>
                  <a:gd name="T16" fmla="*/ 48 w 118"/>
                  <a:gd name="T17" fmla="*/ 2 h 116"/>
                  <a:gd name="T18" fmla="*/ 60 w 118"/>
                  <a:gd name="T19" fmla="*/ 0 h 116"/>
                  <a:gd name="T20" fmla="*/ 82 w 118"/>
                  <a:gd name="T21" fmla="*/ 4 h 116"/>
                  <a:gd name="T22" fmla="*/ 100 w 118"/>
                  <a:gd name="T23" fmla="*/ 16 h 116"/>
                  <a:gd name="T24" fmla="*/ 112 w 118"/>
                  <a:gd name="T25" fmla="*/ 36 h 116"/>
                  <a:gd name="T26" fmla="*/ 118 w 118"/>
                  <a:gd name="T27" fmla="*/ 58 h 116"/>
                  <a:gd name="T28" fmla="*/ 116 w 118"/>
                  <a:gd name="T29" fmla="*/ 70 h 116"/>
                  <a:gd name="T30" fmla="*/ 108 w 118"/>
                  <a:gd name="T31" fmla="*/ 90 h 116"/>
                  <a:gd name="T32" fmla="*/ 92 w 118"/>
                  <a:gd name="T33" fmla="*/ 106 h 116"/>
                  <a:gd name="T34" fmla="*/ 70 w 118"/>
                  <a:gd name="T35" fmla="*/ 116 h 116"/>
                  <a:gd name="T36" fmla="*/ 60 w 118"/>
                  <a:gd name="T37" fmla="*/ 116 h 116"/>
                  <a:gd name="T38" fmla="*/ 60 w 118"/>
                  <a:gd name="T39" fmla="*/ 14 h 116"/>
                  <a:gd name="T40" fmla="*/ 42 w 118"/>
                  <a:gd name="T41" fmla="*/ 18 h 116"/>
                  <a:gd name="T42" fmla="*/ 28 w 118"/>
                  <a:gd name="T43" fmla="*/ 28 h 116"/>
                  <a:gd name="T44" fmla="*/ 18 w 118"/>
                  <a:gd name="T45" fmla="*/ 42 h 116"/>
                  <a:gd name="T46" fmla="*/ 16 w 118"/>
                  <a:gd name="T47" fmla="*/ 58 h 116"/>
                  <a:gd name="T48" fmla="*/ 16 w 118"/>
                  <a:gd name="T49" fmla="*/ 66 h 116"/>
                  <a:gd name="T50" fmla="*/ 22 w 118"/>
                  <a:gd name="T51" fmla="*/ 82 h 116"/>
                  <a:gd name="T52" fmla="*/ 34 w 118"/>
                  <a:gd name="T53" fmla="*/ 94 h 116"/>
                  <a:gd name="T54" fmla="*/ 50 w 118"/>
                  <a:gd name="T55" fmla="*/ 102 h 116"/>
                  <a:gd name="T56" fmla="*/ 60 w 118"/>
                  <a:gd name="T57" fmla="*/ 102 h 116"/>
                  <a:gd name="T58" fmla="*/ 76 w 118"/>
                  <a:gd name="T59" fmla="*/ 98 h 116"/>
                  <a:gd name="T60" fmla="*/ 90 w 118"/>
                  <a:gd name="T61" fmla="*/ 90 h 116"/>
                  <a:gd name="T62" fmla="*/ 100 w 118"/>
                  <a:gd name="T63" fmla="*/ 76 h 116"/>
                  <a:gd name="T64" fmla="*/ 104 w 118"/>
                  <a:gd name="T65" fmla="*/ 58 h 116"/>
                  <a:gd name="T66" fmla="*/ 102 w 118"/>
                  <a:gd name="T67" fmla="*/ 50 h 116"/>
                  <a:gd name="T68" fmla="*/ 96 w 118"/>
                  <a:gd name="T69" fmla="*/ 34 h 116"/>
                  <a:gd name="T70" fmla="*/ 84 w 118"/>
                  <a:gd name="T71" fmla="*/ 22 h 116"/>
                  <a:gd name="T72" fmla="*/ 68 w 118"/>
                  <a:gd name="T73" fmla="*/ 16 h 116"/>
                  <a:gd name="T74" fmla="*/ 60 w 118"/>
                  <a:gd name="T75" fmla="*/ 1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8" h="116">
                    <a:moveTo>
                      <a:pt x="60" y="116"/>
                    </a:moveTo>
                    <a:lnTo>
                      <a:pt x="60" y="116"/>
                    </a:lnTo>
                    <a:lnTo>
                      <a:pt x="48" y="116"/>
                    </a:lnTo>
                    <a:lnTo>
                      <a:pt x="36" y="112"/>
                    </a:lnTo>
                    <a:lnTo>
                      <a:pt x="26" y="106"/>
                    </a:lnTo>
                    <a:lnTo>
                      <a:pt x="18" y="100"/>
                    </a:lnTo>
                    <a:lnTo>
                      <a:pt x="10" y="90"/>
                    </a:lnTo>
                    <a:lnTo>
                      <a:pt x="6" y="80"/>
                    </a:lnTo>
                    <a:lnTo>
                      <a:pt x="2" y="7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2" y="46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6"/>
                    </a:lnTo>
                    <a:lnTo>
                      <a:pt x="26" y="10"/>
                    </a:lnTo>
                    <a:lnTo>
                      <a:pt x="36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70" y="2"/>
                    </a:lnTo>
                    <a:lnTo>
                      <a:pt x="82" y="4"/>
                    </a:lnTo>
                    <a:lnTo>
                      <a:pt x="92" y="10"/>
                    </a:lnTo>
                    <a:lnTo>
                      <a:pt x="100" y="16"/>
                    </a:lnTo>
                    <a:lnTo>
                      <a:pt x="108" y="26"/>
                    </a:lnTo>
                    <a:lnTo>
                      <a:pt x="112" y="36"/>
                    </a:lnTo>
                    <a:lnTo>
                      <a:pt x="116" y="46"/>
                    </a:lnTo>
                    <a:lnTo>
                      <a:pt x="118" y="58"/>
                    </a:lnTo>
                    <a:lnTo>
                      <a:pt x="118" y="58"/>
                    </a:lnTo>
                    <a:lnTo>
                      <a:pt x="116" y="70"/>
                    </a:lnTo>
                    <a:lnTo>
                      <a:pt x="112" y="80"/>
                    </a:lnTo>
                    <a:lnTo>
                      <a:pt x="108" y="90"/>
                    </a:lnTo>
                    <a:lnTo>
                      <a:pt x="100" y="100"/>
                    </a:lnTo>
                    <a:lnTo>
                      <a:pt x="92" y="106"/>
                    </a:lnTo>
                    <a:lnTo>
                      <a:pt x="82" y="112"/>
                    </a:lnTo>
                    <a:lnTo>
                      <a:pt x="70" y="116"/>
                    </a:lnTo>
                    <a:lnTo>
                      <a:pt x="60" y="116"/>
                    </a:lnTo>
                    <a:lnTo>
                      <a:pt x="60" y="116"/>
                    </a:lnTo>
                    <a:close/>
                    <a:moveTo>
                      <a:pt x="60" y="14"/>
                    </a:moveTo>
                    <a:lnTo>
                      <a:pt x="60" y="14"/>
                    </a:lnTo>
                    <a:lnTo>
                      <a:pt x="50" y="16"/>
                    </a:lnTo>
                    <a:lnTo>
                      <a:pt x="42" y="18"/>
                    </a:lnTo>
                    <a:lnTo>
                      <a:pt x="34" y="22"/>
                    </a:lnTo>
                    <a:lnTo>
                      <a:pt x="28" y="28"/>
                    </a:lnTo>
                    <a:lnTo>
                      <a:pt x="22" y="34"/>
                    </a:lnTo>
                    <a:lnTo>
                      <a:pt x="18" y="42"/>
                    </a:lnTo>
                    <a:lnTo>
                      <a:pt x="16" y="50"/>
                    </a:lnTo>
                    <a:lnTo>
                      <a:pt x="16" y="58"/>
                    </a:lnTo>
                    <a:lnTo>
                      <a:pt x="16" y="58"/>
                    </a:lnTo>
                    <a:lnTo>
                      <a:pt x="16" y="66"/>
                    </a:lnTo>
                    <a:lnTo>
                      <a:pt x="18" y="76"/>
                    </a:lnTo>
                    <a:lnTo>
                      <a:pt x="22" y="82"/>
                    </a:lnTo>
                    <a:lnTo>
                      <a:pt x="28" y="90"/>
                    </a:lnTo>
                    <a:lnTo>
                      <a:pt x="34" y="94"/>
                    </a:lnTo>
                    <a:lnTo>
                      <a:pt x="42" y="98"/>
                    </a:lnTo>
                    <a:lnTo>
                      <a:pt x="50" y="102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8" y="102"/>
                    </a:lnTo>
                    <a:lnTo>
                      <a:pt x="76" y="98"/>
                    </a:lnTo>
                    <a:lnTo>
                      <a:pt x="84" y="94"/>
                    </a:lnTo>
                    <a:lnTo>
                      <a:pt x="90" y="90"/>
                    </a:lnTo>
                    <a:lnTo>
                      <a:pt x="96" y="82"/>
                    </a:lnTo>
                    <a:lnTo>
                      <a:pt x="100" y="76"/>
                    </a:lnTo>
                    <a:lnTo>
                      <a:pt x="102" y="66"/>
                    </a:lnTo>
                    <a:lnTo>
                      <a:pt x="104" y="58"/>
                    </a:lnTo>
                    <a:lnTo>
                      <a:pt x="104" y="58"/>
                    </a:lnTo>
                    <a:lnTo>
                      <a:pt x="102" y="50"/>
                    </a:lnTo>
                    <a:lnTo>
                      <a:pt x="100" y="42"/>
                    </a:lnTo>
                    <a:lnTo>
                      <a:pt x="96" y="34"/>
                    </a:lnTo>
                    <a:lnTo>
                      <a:pt x="90" y="28"/>
                    </a:lnTo>
                    <a:lnTo>
                      <a:pt x="84" y="22"/>
                    </a:lnTo>
                    <a:lnTo>
                      <a:pt x="76" y="18"/>
                    </a:lnTo>
                    <a:lnTo>
                      <a:pt x="68" y="16"/>
                    </a:lnTo>
                    <a:lnTo>
                      <a:pt x="60" y="14"/>
                    </a:lnTo>
                    <a:lnTo>
                      <a:pt x="60" y="1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38" name="Freeform 80"/>
              <p:cNvSpPr>
                <a:spLocks/>
              </p:cNvSpPr>
              <p:nvPr/>
            </p:nvSpPr>
            <p:spPr bwMode="auto">
              <a:xfrm>
                <a:off x="7194550" y="4267200"/>
                <a:ext cx="117475" cy="117475"/>
              </a:xfrm>
              <a:custGeom>
                <a:avLst/>
                <a:gdLst>
                  <a:gd name="T0" fmla="*/ 74 w 74"/>
                  <a:gd name="T1" fmla="*/ 36 h 74"/>
                  <a:gd name="T2" fmla="*/ 74 w 74"/>
                  <a:gd name="T3" fmla="*/ 36 h 74"/>
                  <a:gd name="T4" fmla="*/ 74 w 74"/>
                  <a:gd name="T5" fmla="*/ 44 h 74"/>
                  <a:gd name="T6" fmla="*/ 72 w 74"/>
                  <a:gd name="T7" fmla="*/ 50 h 74"/>
                  <a:gd name="T8" fmla="*/ 68 w 74"/>
                  <a:gd name="T9" fmla="*/ 56 h 74"/>
                  <a:gd name="T10" fmla="*/ 64 w 74"/>
                  <a:gd name="T11" fmla="*/ 62 h 74"/>
                  <a:gd name="T12" fmla="*/ 58 w 74"/>
                  <a:gd name="T13" fmla="*/ 66 h 74"/>
                  <a:gd name="T14" fmla="*/ 52 w 74"/>
                  <a:gd name="T15" fmla="*/ 70 h 74"/>
                  <a:gd name="T16" fmla="*/ 44 w 74"/>
                  <a:gd name="T17" fmla="*/ 72 h 74"/>
                  <a:gd name="T18" fmla="*/ 38 w 74"/>
                  <a:gd name="T19" fmla="*/ 74 h 74"/>
                  <a:gd name="T20" fmla="*/ 38 w 74"/>
                  <a:gd name="T21" fmla="*/ 74 h 74"/>
                  <a:gd name="T22" fmla="*/ 30 w 74"/>
                  <a:gd name="T23" fmla="*/ 72 h 74"/>
                  <a:gd name="T24" fmla="*/ 22 w 74"/>
                  <a:gd name="T25" fmla="*/ 70 h 74"/>
                  <a:gd name="T26" fmla="*/ 16 w 74"/>
                  <a:gd name="T27" fmla="*/ 66 h 74"/>
                  <a:gd name="T28" fmla="*/ 10 w 74"/>
                  <a:gd name="T29" fmla="*/ 62 h 74"/>
                  <a:gd name="T30" fmla="*/ 6 w 74"/>
                  <a:gd name="T31" fmla="*/ 56 h 74"/>
                  <a:gd name="T32" fmla="*/ 4 w 74"/>
                  <a:gd name="T33" fmla="*/ 50 h 74"/>
                  <a:gd name="T34" fmla="*/ 0 w 74"/>
                  <a:gd name="T35" fmla="*/ 44 h 74"/>
                  <a:gd name="T36" fmla="*/ 0 w 74"/>
                  <a:gd name="T37" fmla="*/ 36 h 74"/>
                  <a:gd name="T38" fmla="*/ 0 w 74"/>
                  <a:gd name="T39" fmla="*/ 36 h 74"/>
                  <a:gd name="T40" fmla="*/ 0 w 74"/>
                  <a:gd name="T41" fmla="*/ 28 h 74"/>
                  <a:gd name="T42" fmla="*/ 4 w 74"/>
                  <a:gd name="T43" fmla="*/ 22 h 74"/>
                  <a:gd name="T44" fmla="*/ 6 w 74"/>
                  <a:gd name="T45" fmla="*/ 16 h 74"/>
                  <a:gd name="T46" fmla="*/ 10 w 74"/>
                  <a:gd name="T47" fmla="*/ 10 h 74"/>
                  <a:gd name="T48" fmla="*/ 16 w 74"/>
                  <a:gd name="T49" fmla="*/ 6 h 74"/>
                  <a:gd name="T50" fmla="*/ 22 w 74"/>
                  <a:gd name="T51" fmla="*/ 2 h 74"/>
                  <a:gd name="T52" fmla="*/ 30 w 74"/>
                  <a:gd name="T53" fmla="*/ 0 h 74"/>
                  <a:gd name="T54" fmla="*/ 38 w 74"/>
                  <a:gd name="T55" fmla="*/ 0 h 74"/>
                  <a:gd name="T56" fmla="*/ 38 w 74"/>
                  <a:gd name="T57" fmla="*/ 0 h 74"/>
                  <a:gd name="T58" fmla="*/ 44 w 74"/>
                  <a:gd name="T59" fmla="*/ 0 h 74"/>
                  <a:gd name="T60" fmla="*/ 52 w 74"/>
                  <a:gd name="T61" fmla="*/ 2 h 74"/>
                  <a:gd name="T62" fmla="*/ 58 w 74"/>
                  <a:gd name="T63" fmla="*/ 6 h 74"/>
                  <a:gd name="T64" fmla="*/ 64 w 74"/>
                  <a:gd name="T65" fmla="*/ 10 h 74"/>
                  <a:gd name="T66" fmla="*/ 68 w 74"/>
                  <a:gd name="T67" fmla="*/ 16 h 74"/>
                  <a:gd name="T68" fmla="*/ 72 w 74"/>
                  <a:gd name="T69" fmla="*/ 22 h 74"/>
                  <a:gd name="T70" fmla="*/ 74 w 74"/>
                  <a:gd name="T71" fmla="*/ 28 h 74"/>
                  <a:gd name="T72" fmla="*/ 74 w 74"/>
                  <a:gd name="T73" fmla="*/ 36 h 74"/>
                  <a:gd name="T74" fmla="*/ 74 w 74"/>
                  <a:gd name="T75" fmla="*/ 3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4" h="74">
                    <a:moveTo>
                      <a:pt x="74" y="36"/>
                    </a:moveTo>
                    <a:lnTo>
                      <a:pt x="74" y="36"/>
                    </a:lnTo>
                    <a:lnTo>
                      <a:pt x="74" y="44"/>
                    </a:lnTo>
                    <a:lnTo>
                      <a:pt x="72" y="50"/>
                    </a:lnTo>
                    <a:lnTo>
                      <a:pt x="68" y="56"/>
                    </a:lnTo>
                    <a:lnTo>
                      <a:pt x="64" y="62"/>
                    </a:lnTo>
                    <a:lnTo>
                      <a:pt x="58" y="66"/>
                    </a:lnTo>
                    <a:lnTo>
                      <a:pt x="52" y="70"/>
                    </a:lnTo>
                    <a:lnTo>
                      <a:pt x="44" y="72"/>
                    </a:lnTo>
                    <a:lnTo>
                      <a:pt x="38" y="74"/>
                    </a:lnTo>
                    <a:lnTo>
                      <a:pt x="38" y="74"/>
                    </a:lnTo>
                    <a:lnTo>
                      <a:pt x="30" y="72"/>
                    </a:lnTo>
                    <a:lnTo>
                      <a:pt x="22" y="70"/>
                    </a:lnTo>
                    <a:lnTo>
                      <a:pt x="16" y="66"/>
                    </a:lnTo>
                    <a:lnTo>
                      <a:pt x="10" y="62"/>
                    </a:lnTo>
                    <a:lnTo>
                      <a:pt x="6" y="56"/>
                    </a:lnTo>
                    <a:lnTo>
                      <a:pt x="4" y="50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4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2" y="2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2" y="2"/>
                    </a:lnTo>
                    <a:lnTo>
                      <a:pt x="58" y="6"/>
                    </a:lnTo>
                    <a:lnTo>
                      <a:pt x="64" y="10"/>
                    </a:lnTo>
                    <a:lnTo>
                      <a:pt x="68" y="16"/>
                    </a:lnTo>
                    <a:lnTo>
                      <a:pt x="72" y="22"/>
                    </a:lnTo>
                    <a:lnTo>
                      <a:pt x="74" y="28"/>
                    </a:lnTo>
                    <a:lnTo>
                      <a:pt x="74" y="36"/>
                    </a:lnTo>
                    <a:lnTo>
                      <a:pt x="74" y="36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39" name="Freeform 81"/>
              <p:cNvSpPr>
                <a:spLocks/>
              </p:cNvSpPr>
              <p:nvPr/>
            </p:nvSpPr>
            <p:spPr bwMode="auto">
              <a:xfrm>
                <a:off x="7146925" y="4305300"/>
                <a:ext cx="517504" cy="460217"/>
              </a:xfrm>
              <a:custGeom>
                <a:avLst/>
                <a:gdLst>
                  <a:gd name="T0" fmla="*/ 208 w 208"/>
                  <a:gd name="T1" fmla="*/ 100 h 212"/>
                  <a:gd name="T2" fmla="*/ 208 w 208"/>
                  <a:gd name="T3" fmla="*/ 96 h 212"/>
                  <a:gd name="T4" fmla="*/ 208 w 208"/>
                  <a:gd name="T5" fmla="*/ 90 h 212"/>
                  <a:gd name="T6" fmla="*/ 202 w 208"/>
                  <a:gd name="T7" fmla="*/ 76 h 212"/>
                  <a:gd name="T8" fmla="*/ 188 w 208"/>
                  <a:gd name="T9" fmla="*/ 70 h 212"/>
                  <a:gd name="T10" fmla="*/ 182 w 208"/>
                  <a:gd name="T11" fmla="*/ 72 h 212"/>
                  <a:gd name="T12" fmla="*/ 170 w 208"/>
                  <a:gd name="T13" fmla="*/ 82 h 212"/>
                  <a:gd name="T14" fmla="*/ 170 w 208"/>
                  <a:gd name="T15" fmla="*/ 96 h 212"/>
                  <a:gd name="T16" fmla="*/ 168 w 208"/>
                  <a:gd name="T17" fmla="*/ 94 h 212"/>
                  <a:gd name="T18" fmla="*/ 168 w 208"/>
                  <a:gd name="T19" fmla="*/ 78 h 212"/>
                  <a:gd name="T20" fmla="*/ 168 w 208"/>
                  <a:gd name="T21" fmla="*/ 70 h 212"/>
                  <a:gd name="T22" fmla="*/ 156 w 208"/>
                  <a:gd name="T23" fmla="*/ 60 h 212"/>
                  <a:gd name="T24" fmla="*/ 150 w 208"/>
                  <a:gd name="T25" fmla="*/ 58 h 212"/>
                  <a:gd name="T26" fmla="*/ 136 w 208"/>
                  <a:gd name="T27" fmla="*/ 64 h 212"/>
                  <a:gd name="T28" fmla="*/ 130 w 208"/>
                  <a:gd name="T29" fmla="*/ 78 h 212"/>
                  <a:gd name="T30" fmla="*/ 130 w 208"/>
                  <a:gd name="T31" fmla="*/ 88 h 212"/>
                  <a:gd name="T32" fmla="*/ 128 w 208"/>
                  <a:gd name="T33" fmla="*/ 90 h 212"/>
                  <a:gd name="T34" fmla="*/ 128 w 208"/>
                  <a:gd name="T35" fmla="*/ 86 h 212"/>
                  <a:gd name="T36" fmla="*/ 128 w 208"/>
                  <a:gd name="T37" fmla="*/ 72 h 212"/>
                  <a:gd name="T38" fmla="*/ 124 w 208"/>
                  <a:gd name="T39" fmla="*/ 58 h 212"/>
                  <a:gd name="T40" fmla="*/ 110 w 208"/>
                  <a:gd name="T41" fmla="*/ 52 h 212"/>
                  <a:gd name="T42" fmla="*/ 102 w 208"/>
                  <a:gd name="T43" fmla="*/ 54 h 212"/>
                  <a:gd name="T44" fmla="*/ 92 w 208"/>
                  <a:gd name="T45" fmla="*/ 64 h 212"/>
                  <a:gd name="T46" fmla="*/ 90 w 208"/>
                  <a:gd name="T47" fmla="*/ 86 h 212"/>
                  <a:gd name="T48" fmla="*/ 90 w 208"/>
                  <a:gd name="T49" fmla="*/ 90 h 212"/>
                  <a:gd name="T50" fmla="*/ 90 w 208"/>
                  <a:gd name="T51" fmla="*/ 52 h 212"/>
                  <a:gd name="T52" fmla="*/ 90 w 208"/>
                  <a:gd name="T53" fmla="*/ 20 h 212"/>
                  <a:gd name="T54" fmla="*/ 84 w 208"/>
                  <a:gd name="T55" fmla="*/ 6 h 212"/>
                  <a:gd name="T56" fmla="*/ 70 w 208"/>
                  <a:gd name="T57" fmla="*/ 0 h 212"/>
                  <a:gd name="T58" fmla="*/ 62 w 208"/>
                  <a:gd name="T59" fmla="*/ 2 h 212"/>
                  <a:gd name="T60" fmla="*/ 52 w 208"/>
                  <a:gd name="T61" fmla="*/ 12 h 212"/>
                  <a:gd name="T62" fmla="*/ 50 w 208"/>
                  <a:gd name="T63" fmla="*/ 52 h 212"/>
                  <a:gd name="T64" fmla="*/ 50 w 208"/>
                  <a:gd name="T65" fmla="*/ 108 h 212"/>
                  <a:gd name="T66" fmla="*/ 34 w 208"/>
                  <a:gd name="T67" fmla="*/ 110 h 212"/>
                  <a:gd name="T68" fmla="*/ 26 w 208"/>
                  <a:gd name="T69" fmla="*/ 106 h 212"/>
                  <a:gd name="T70" fmla="*/ 12 w 208"/>
                  <a:gd name="T71" fmla="*/ 106 h 212"/>
                  <a:gd name="T72" fmla="*/ 6 w 208"/>
                  <a:gd name="T73" fmla="*/ 110 h 212"/>
                  <a:gd name="T74" fmla="*/ 0 w 208"/>
                  <a:gd name="T75" fmla="*/ 124 h 212"/>
                  <a:gd name="T76" fmla="*/ 6 w 208"/>
                  <a:gd name="T77" fmla="*/ 138 h 212"/>
                  <a:gd name="T78" fmla="*/ 60 w 208"/>
                  <a:gd name="T79" fmla="*/ 194 h 212"/>
                  <a:gd name="T80" fmla="*/ 66 w 208"/>
                  <a:gd name="T81" fmla="*/ 200 h 212"/>
                  <a:gd name="T82" fmla="*/ 70 w 208"/>
                  <a:gd name="T83" fmla="*/ 204 h 212"/>
                  <a:gd name="T84" fmla="*/ 84 w 208"/>
                  <a:gd name="T85" fmla="*/ 210 h 212"/>
                  <a:gd name="T86" fmla="*/ 100 w 208"/>
                  <a:gd name="T87" fmla="*/ 212 h 212"/>
                  <a:gd name="T88" fmla="*/ 154 w 208"/>
                  <a:gd name="T89" fmla="*/ 212 h 212"/>
                  <a:gd name="T90" fmla="*/ 176 w 208"/>
                  <a:gd name="T91" fmla="*/ 208 h 212"/>
                  <a:gd name="T92" fmla="*/ 192 w 208"/>
                  <a:gd name="T93" fmla="*/ 192 h 212"/>
                  <a:gd name="T94" fmla="*/ 204 w 208"/>
                  <a:gd name="T95" fmla="*/ 172 h 212"/>
                  <a:gd name="T96" fmla="*/ 208 w 208"/>
                  <a:gd name="T97" fmla="*/ 148 h 212"/>
                  <a:gd name="T98" fmla="*/ 208 w 208"/>
                  <a:gd name="T99" fmla="*/ 132 h 212"/>
                  <a:gd name="T100" fmla="*/ 208 w 208"/>
                  <a:gd name="T101" fmla="*/ 11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8" h="212">
                    <a:moveTo>
                      <a:pt x="208" y="116"/>
                    </a:moveTo>
                    <a:lnTo>
                      <a:pt x="208" y="100"/>
                    </a:lnTo>
                    <a:lnTo>
                      <a:pt x="208" y="100"/>
                    </a:lnTo>
                    <a:lnTo>
                      <a:pt x="208" y="96"/>
                    </a:lnTo>
                    <a:lnTo>
                      <a:pt x="208" y="90"/>
                    </a:lnTo>
                    <a:lnTo>
                      <a:pt x="208" y="90"/>
                    </a:lnTo>
                    <a:lnTo>
                      <a:pt x="206" y="82"/>
                    </a:lnTo>
                    <a:lnTo>
                      <a:pt x="202" y="76"/>
                    </a:lnTo>
                    <a:lnTo>
                      <a:pt x="196" y="72"/>
                    </a:lnTo>
                    <a:lnTo>
                      <a:pt x="188" y="70"/>
                    </a:lnTo>
                    <a:lnTo>
                      <a:pt x="188" y="70"/>
                    </a:lnTo>
                    <a:lnTo>
                      <a:pt x="182" y="72"/>
                    </a:lnTo>
                    <a:lnTo>
                      <a:pt x="174" y="76"/>
                    </a:lnTo>
                    <a:lnTo>
                      <a:pt x="170" y="82"/>
                    </a:lnTo>
                    <a:lnTo>
                      <a:pt x="170" y="90"/>
                    </a:lnTo>
                    <a:lnTo>
                      <a:pt x="170" y="96"/>
                    </a:lnTo>
                    <a:lnTo>
                      <a:pt x="168" y="96"/>
                    </a:lnTo>
                    <a:lnTo>
                      <a:pt x="168" y="94"/>
                    </a:lnTo>
                    <a:lnTo>
                      <a:pt x="168" y="92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8" y="70"/>
                    </a:lnTo>
                    <a:lnTo>
                      <a:pt x="162" y="64"/>
                    </a:lnTo>
                    <a:lnTo>
                      <a:pt x="156" y="60"/>
                    </a:lnTo>
                    <a:lnTo>
                      <a:pt x="150" y="58"/>
                    </a:lnTo>
                    <a:lnTo>
                      <a:pt x="150" y="58"/>
                    </a:lnTo>
                    <a:lnTo>
                      <a:pt x="142" y="60"/>
                    </a:lnTo>
                    <a:lnTo>
                      <a:pt x="136" y="64"/>
                    </a:lnTo>
                    <a:lnTo>
                      <a:pt x="132" y="70"/>
                    </a:lnTo>
                    <a:lnTo>
                      <a:pt x="130" y="78"/>
                    </a:lnTo>
                    <a:lnTo>
                      <a:pt x="130" y="86"/>
                    </a:lnTo>
                    <a:lnTo>
                      <a:pt x="130" y="88"/>
                    </a:lnTo>
                    <a:lnTo>
                      <a:pt x="130" y="90"/>
                    </a:lnTo>
                    <a:lnTo>
                      <a:pt x="128" y="90"/>
                    </a:lnTo>
                    <a:lnTo>
                      <a:pt x="128" y="88"/>
                    </a:lnTo>
                    <a:lnTo>
                      <a:pt x="128" y="86"/>
                    </a:lnTo>
                    <a:lnTo>
                      <a:pt x="128" y="72"/>
                    </a:lnTo>
                    <a:lnTo>
                      <a:pt x="128" y="72"/>
                    </a:lnTo>
                    <a:lnTo>
                      <a:pt x="128" y="64"/>
                    </a:lnTo>
                    <a:lnTo>
                      <a:pt x="124" y="58"/>
                    </a:lnTo>
                    <a:lnTo>
                      <a:pt x="116" y="54"/>
                    </a:lnTo>
                    <a:lnTo>
                      <a:pt x="110" y="52"/>
                    </a:lnTo>
                    <a:lnTo>
                      <a:pt x="110" y="52"/>
                    </a:lnTo>
                    <a:lnTo>
                      <a:pt x="102" y="54"/>
                    </a:lnTo>
                    <a:lnTo>
                      <a:pt x="96" y="58"/>
                    </a:lnTo>
                    <a:lnTo>
                      <a:pt x="92" y="64"/>
                    </a:lnTo>
                    <a:lnTo>
                      <a:pt x="90" y="72"/>
                    </a:lnTo>
                    <a:lnTo>
                      <a:pt x="90" y="86"/>
                    </a:lnTo>
                    <a:lnTo>
                      <a:pt x="90" y="88"/>
                    </a:lnTo>
                    <a:lnTo>
                      <a:pt x="90" y="90"/>
                    </a:lnTo>
                    <a:lnTo>
                      <a:pt x="90" y="90"/>
                    </a:lnTo>
                    <a:lnTo>
                      <a:pt x="90" y="52"/>
                    </a:lnTo>
                    <a:lnTo>
                      <a:pt x="90" y="20"/>
                    </a:lnTo>
                    <a:lnTo>
                      <a:pt x="90" y="20"/>
                    </a:lnTo>
                    <a:lnTo>
                      <a:pt x="88" y="12"/>
                    </a:lnTo>
                    <a:lnTo>
                      <a:pt x="84" y="6"/>
                    </a:lnTo>
                    <a:lnTo>
                      <a:pt x="78" y="2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2" y="2"/>
                    </a:lnTo>
                    <a:lnTo>
                      <a:pt x="56" y="6"/>
                    </a:lnTo>
                    <a:lnTo>
                      <a:pt x="52" y="12"/>
                    </a:lnTo>
                    <a:lnTo>
                      <a:pt x="50" y="20"/>
                    </a:lnTo>
                    <a:lnTo>
                      <a:pt x="50" y="52"/>
                    </a:lnTo>
                    <a:lnTo>
                      <a:pt x="50" y="90"/>
                    </a:lnTo>
                    <a:lnTo>
                      <a:pt x="50" y="108"/>
                    </a:lnTo>
                    <a:lnTo>
                      <a:pt x="50" y="126"/>
                    </a:lnTo>
                    <a:lnTo>
                      <a:pt x="34" y="110"/>
                    </a:lnTo>
                    <a:lnTo>
                      <a:pt x="34" y="110"/>
                    </a:lnTo>
                    <a:lnTo>
                      <a:pt x="26" y="106"/>
                    </a:lnTo>
                    <a:lnTo>
                      <a:pt x="20" y="104"/>
                    </a:lnTo>
                    <a:lnTo>
                      <a:pt x="12" y="106"/>
                    </a:lnTo>
                    <a:lnTo>
                      <a:pt x="6" y="110"/>
                    </a:lnTo>
                    <a:lnTo>
                      <a:pt x="6" y="110"/>
                    </a:lnTo>
                    <a:lnTo>
                      <a:pt x="2" y="116"/>
                    </a:lnTo>
                    <a:lnTo>
                      <a:pt x="0" y="124"/>
                    </a:lnTo>
                    <a:lnTo>
                      <a:pt x="2" y="132"/>
                    </a:lnTo>
                    <a:lnTo>
                      <a:pt x="6" y="138"/>
                    </a:lnTo>
                    <a:lnTo>
                      <a:pt x="60" y="194"/>
                    </a:lnTo>
                    <a:lnTo>
                      <a:pt x="60" y="194"/>
                    </a:lnTo>
                    <a:lnTo>
                      <a:pt x="66" y="200"/>
                    </a:lnTo>
                    <a:lnTo>
                      <a:pt x="66" y="200"/>
                    </a:lnTo>
                    <a:lnTo>
                      <a:pt x="66" y="200"/>
                    </a:lnTo>
                    <a:lnTo>
                      <a:pt x="70" y="204"/>
                    </a:lnTo>
                    <a:lnTo>
                      <a:pt x="70" y="204"/>
                    </a:lnTo>
                    <a:lnTo>
                      <a:pt x="84" y="210"/>
                    </a:lnTo>
                    <a:lnTo>
                      <a:pt x="100" y="212"/>
                    </a:lnTo>
                    <a:lnTo>
                      <a:pt x="100" y="212"/>
                    </a:lnTo>
                    <a:lnTo>
                      <a:pt x="154" y="212"/>
                    </a:lnTo>
                    <a:lnTo>
                      <a:pt x="154" y="212"/>
                    </a:lnTo>
                    <a:lnTo>
                      <a:pt x="166" y="212"/>
                    </a:lnTo>
                    <a:lnTo>
                      <a:pt x="176" y="208"/>
                    </a:lnTo>
                    <a:lnTo>
                      <a:pt x="186" y="200"/>
                    </a:lnTo>
                    <a:lnTo>
                      <a:pt x="192" y="192"/>
                    </a:lnTo>
                    <a:lnTo>
                      <a:pt x="198" y="182"/>
                    </a:lnTo>
                    <a:lnTo>
                      <a:pt x="204" y="172"/>
                    </a:lnTo>
                    <a:lnTo>
                      <a:pt x="206" y="160"/>
                    </a:lnTo>
                    <a:lnTo>
                      <a:pt x="208" y="148"/>
                    </a:lnTo>
                    <a:lnTo>
                      <a:pt x="208" y="148"/>
                    </a:lnTo>
                    <a:lnTo>
                      <a:pt x="208" y="132"/>
                    </a:lnTo>
                    <a:lnTo>
                      <a:pt x="208" y="116"/>
                    </a:lnTo>
                    <a:lnTo>
                      <a:pt x="208" y="1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</p:grpSp>
      </p:grpSp>
      <p:sp>
        <p:nvSpPr>
          <p:cNvPr id="50" name="직사각형 31"/>
          <p:cNvSpPr>
            <a:spLocks noChangeArrowheads="1"/>
          </p:cNvSpPr>
          <p:nvPr/>
        </p:nvSpPr>
        <p:spPr bwMode="auto">
          <a:xfrm>
            <a:off x="2465195" y="6520807"/>
            <a:ext cx="142141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1. 5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명이 </a:t>
            </a:r>
            <a:r>
              <a:rPr lang="ko-KR" altLang="en-US" sz="5000" spc="-300" dirty="0" err="1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모둠을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이루고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5000" spc="-300" dirty="0" err="1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뉴클레오타이드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모형을 굵은 실선을 따라 가위로 오린 후 모은다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</a:p>
        </p:txBody>
      </p:sp>
      <p:pic>
        <p:nvPicPr>
          <p:cNvPr id="51" name="그림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287" y="4907239"/>
            <a:ext cx="5923058" cy="4002209"/>
          </a:xfrm>
          <a:prstGeom prst="rect">
            <a:avLst/>
          </a:prstGeom>
        </p:spPr>
      </p:pic>
      <p:sp>
        <p:nvSpPr>
          <p:cNvPr id="52" name="직사각형 31"/>
          <p:cNvSpPr>
            <a:spLocks noChangeArrowheads="1"/>
          </p:cNvSpPr>
          <p:nvPr/>
        </p:nvSpPr>
        <p:spPr bwMode="auto">
          <a:xfrm>
            <a:off x="8568444" y="10261801"/>
            <a:ext cx="136185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2.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각 </a:t>
            </a:r>
            <a:r>
              <a:rPr lang="ko-KR" altLang="en-US" sz="5000" spc="-300" dirty="0" err="1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뉴클레오타이드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모형을 점선을 따라 사각 기둥 모양으로 접고 풀로 붙인다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37" y="8769296"/>
            <a:ext cx="5902094" cy="351249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98300" y="2536751"/>
            <a:ext cx="2154933" cy="83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4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0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67467" y="1148462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4) </a:t>
            </a: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핵산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53233" y="12591288"/>
            <a:ext cx="129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교과서</a:t>
            </a: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4342787" y="2469903"/>
            <a:ext cx="552684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kumimoji="0" lang="en-US" altLang="ko-KR" sz="6000" spc="-15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DNA </a:t>
            </a:r>
            <a:r>
              <a:rPr kumimoji="0" lang="ko-KR" altLang="en-US" sz="6000" spc="-15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모형 관찰</a:t>
            </a:r>
          </a:p>
        </p:txBody>
      </p:sp>
      <p:grpSp>
        <p:nvGrpSpPr>
          <p:cNvPr id="33" name="그룹 32"/>
          <p:cNvGrpSpPr/>
          <p:nvPr/>
        </p:nvGrpSpPr>
        <p:grpSpPr>
          <a:xfrm>
            <a:off x="2421791" y="3637456"/>
            <a:ext cx="3453084" cy="861774"/>
            <a:chOff x="554495" y="2043865"/>
            <a:chExt cx="3317850" cy="861774"/>
          </a:xfrm>
        </p:grpSpPr>
        <p:grpSp>
          <p:nvGrpSpPr>
            <p:cNvPr id="34" name="그룹 33"/>
            <p:cNvGrpSpPr/>
            <p:nvPr/>
          </p:nvGrpSpPr>
          <p:grpSpPr>
            <a:xfrm>
              <a:off x="633161" y="2043865"/>
              <a:ext cx="3239184" cy="861774"/>
              <a:chOff x="3695886" y="1113123"/>
              <a:chExt cx="3239179" cy="861774"/>
            </a:xfrm>
          </p:grpSpPr>
          <p:grpSp>
            <p:nvGrpSpPr>
              <p:cNvPr id="40" name="그룹 39"/>
              <p:cNvGrpSpPr/>
              <p:nvPr/>
            </p:nvGrpSpPr>
            <p:grpSpPr>
              <a:xfrm>
                <a:off x="3695886" y="1240162"/>
                <a:ext cx="309277" cy="352684"/>
                <a:chOff x="2711450" y="4213225"/>
                <a:chExt cx="361950" cy="412750"/>
              </a:xfrm>
            </p:grpSpPr>
            <p:sp>
              <p:nvSpPr>
                <p:cNvPr id="42" name="Freeform 95"/>
                <p:cNvSpPr>
                  <a:spLocks/>
                </p:cNvSpPr>
                <p:nvPr/>
              </p:nvSpPr>
              <p:spPr bwMode="auto">
                <a:xfrm>
                  <a:off x="2828925" y="4543425"/>
                  <a:ext cx="120650" cy="50800"/>
                </a:xfrm>
                <a:custGeom>
                  <a:avLst/>
                  <a:gdLst>
                    <a:gd name="T0" fmla="*/ 68 w 76"/>
                    <a:gd name="T1" fmla="*/ 0 h 32"/>
                    <a:gd name="T2" fmla="*/ 10 w 76"/>
                    <a:gd name="T3" fmla="*/ 0 h 32"/>
                    <a:gd name="T4" fmla="*/ 10 w 76"/>
                    <a:gd name="T5" fmla="*/ 0 h 32"/>
                    <a:gd name="T6" fmla="*/ 6 w 76"/>
                    <a:gd name="T7" fmla="*/ 0 h 32"/>
                    <a:gd name="T8" fmla="*/ 4 w 76"/>
                    <a:gd name="T9" fmla="*/ 2 h 32"/>
                    <a:gd name="T10" fmla="*/ 2 w 76"/>
                    <a:gd name="T11" fmla="*/ 6 h 32"/>
                    <a:gd name="T12" fmla="*/ 0 w 76"/>
                    <a:gd name="T13" fmla="*/ 8 h 32"/>
                    <a:gd name="T14" fmla="*/ 0 w 76"/>
                    <a:gd name="T15" fmla="*/ 24 h 32"/>
                    <a:gd name="T16" fmla="*/ 0 w 76"/>
                    <a:gd name="T17" fmla="*/ 24 h 32"/>
                    <a:gd name="T18" fmla="*/ 2 w 76"/>
                    <a:gd name="T19" fmla="*/ 28 h 32"/>
                    <a:gd name="T20" fmla="*/ 4 w 76"/>
                    <a:gd name="T21" fmla="*/ 30 h 32"/>
                    <a:gd name="T22" fmla="*/ 6 w 76"/>
                    <a:gd name="T23" fmla="*/ 32 h 32"/>
                    <a:gd name="T24" fmla="*/ 10 w 76"/>
                    <a:gd name="T25" fmla="*/ 32 h 32"/>
                    <a:gd name="T26" fmla="*/ 68 w 76"/>
                    <a:gd name="T27" fmla="*/ 32 h 32"/>
                    <a:gd name="T28" fmla="*/ 68 w 76"/>
                    <a:gd name="T29" fmla="*/ 32 h 32"/>
                    <a:gd name="T30" fmla="*/ 72 w 76"/>
                    <a:gd name="T31" fmla="*/ 32 h 32"/>
                    <a:gd name="T32" fmla="*/ 74 w 76"/>
                    <a:gd name="T33" fmla="*/ 30 h 32"/>
                    <a:gd name="T34" fmla="*/ 76 w 76"/>
                    <a:gd name="T35" fmla="*/ 28 h 32"/>
                    <a:gd name="T36" fmla="*/ 76 w 76"/>
                    <a:gd name="T37" fmla="*/ 24 h 32"/>
                    <a:gd name="T38" fmla="*/ 76 w 76"/>
                    <a:gd name="T39" fmla="*/ 8 h 32"/>
                    <a:gd name="T40" fmla="*/ 76 w 76"/>
                    <a:gd name="T41" fmla="*/ 8 h 32"/>
                    <a:gd name="T42" fmla="*/ 76 w 76"/>
                    <a:gd name="T43" fmla="*/ 6 h 32"/>
                    <a:gd name="T44" fmla="*/ 74 w 76"/>
                    <a:gd name="T45" fmla="*/ 2 h 32"/>
                    <a:gd name="T46" fmla="*/ 72 w 76"/>
                    <a:gd name="T47" fmla="*/ 0 h 32"/>
                    <a:gd name="T48" fmla="*/ 68 w 76"/>
                    <a:gd name="T49" fmla="*/ 0 h 32"/>
                    <a:gd name="T50" fmla="*/ 68 w 76"/>
                    <a:gd name="T51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6" h="32">
                      <a:moveTo>
                        <a:pt x="68" y="0"/>
                      </a:move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2" y="28"/>
                      </a:lnTo>
                      <a:lnTo>
                        <a:pt x="4" y="30"/>
                      </a:lnTo>
                      <a:lnTo>
                        <a:pt x="6" y="32"/>
                      </a:lnTo>
                      <a:lnTo>
                        <a:pt x="10" y="32"/>
                      </a:lnTo>
                      <a:lnTo>
                        <a:pt x="68" y="32"/>
                      </a:lnTo>
                      <a:lnTo>
                        <a:pt x="68" y="32"/>
                      </a:lnTo>
                      <a:lnTo>
                        <a:pt x="72" y="32"/>
                      </a:lnTo>
                      <a:lnTo>
                        <a:pt x="74" y="30"/>
                      </a:lnTo>
                      <a:lnTo>
                        <a:pt x="76" y="28"/>
                      </a:lnTo>
                      <a:lnTo>
                        <a:pt x="76" y="24"/>
                      </a:lnTo>
                      <a:lnTo>
                        <a:pt x="76" y="8"/>
                      </a:lnTo>
                      <a:lnTo>
                        <a:pt x="76" y="8"/>
                      </a:lnTo>
                      <a:lnTo>
                        <a:pt x="76" y="6"/>
                      </a:lnTo>
                      <a:lnTo>
                        <a:pt x="74" y="2"/>
                      </a:lnTo>
                      <a:lnTo>
                        <a:pt x="72" y="0"/>
                      </a:lnTo>
                      <a:lnTo>
                        <a:pt x="68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43" name="Freeform 96"/>
                <p:cNvSpPr>
                  <a:spLocks/>
                </p:cNvSpPr>
                <p:nvPr/>
              </p:nvSpPr>
              <p:spPr bwMode="auto">
                <a:xfrm>
                  <a:off x="2854325" y="4606925"/>
                  <a:ext cx="76200" cy="19050"/>
                </a:xfrm>
                <a:custGeom>
                  <a:avLst/>
                  <a:gdLst>
                    <a:gd name="T0" fmla="*/ 48 w 48"/>
                    <a:gd name="T1" fmla="*/ 0 h 12"/>
                    <a:gd name="T2" fmla="*/ 0 w 48"/>
                    <a:gd name="T3" fmla="*/ 0 h 12"/>
                    <a:gd name="T4" fmla="*/ 0 w 48"/>
                    <a:gd name="T5" fmla="*/ 0 h 12"/>
                    <a:gd name="T6" fmla="*/ 10 w 48"/>
                    <a:gd name="T7" fmla="*/ 6 h 12"/>
                    <a:gd name="T8" fmla="*/ 18 w 48"/>
                    <a:gd name="T9" fmla="*/ 10 h 12"/>
                    <a:gd name="T10" fmla="*/ 26 w 48"/>
                    <a:gd name="T11" fmla="*/ 12 h 12"/>
                    <a:gd name="T12" fmla="*/ 34 w 48"/>
                    <a:gd name="T13" fmla="*/ 10 h 12"/>
                    <a:gd name="T14" fmla="*/ 40 w 48"/>
                    <a:gd name="T15" fmla="*/ 6 h 12"/>
                    <a:gd name="T16" fmla="*/ 44 w 48"/>
                    <a:gd name="T17" fmla="*/ 4 h 12"/>
                    <a:gd name="T18" fmla="*/ 48 w 48"/>
                    <a:gd name="T19" fmla="*/ 0 h 12"/>
                    <a:gd name="T20" fmla="*/ 48 w 48"/>
                    <a:gd name="T2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8" h="12">
                      <a:moveTo>
                        <a:pt x="48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0" y="6"/>
                      </a:lnTo>
                      <a:lnTo>
                        <a:pt x="18" y="10"/>
                      </a:lnTo>
                      <a:lnTo>
                        <a:pt x="26" y="12"/>
                      </a:lnTo>
                      <a:lnTo>
                        <a:pt x="34" y="10"/>
                      </a:lnTo>
                      <a:lnTo>
                        <a:pt x="40" y="6"/>
                      </a:lnTo>
                      <a:lnTo>
                        <a:pt x="44" y="4"/>
                      </a:lnTo>
                      <a:lnTo>
                        <a:pt x="48" y="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44" name="Freeform 97"/>
                <p:cNvSpPr>
                  <a:spLocks/>
                </p:cNvSpPr>
                <p:nvPr/>
              </p:nvSpPr>
              <p:spPr bwMode="auto">
                <a:xfrm>
                  <a:off x="2889250" y="4213225"/>
                  <a:ext cx="9525" cy="31750"/>
                </a:xfrm>
                <a:custGeom>
                  <a:avLst/>
                  <a:gdLst>
                    <a:gd name="T0" fmla="*/ 2 w 6"/>
                    <a:gd name="T1" fmla="*/ 20 h 20"/>
                    <a:gd name="T2" fmla="*/ 2 w 6"/>
                    <a:gd name="T3" fmla="*/ 20 h 20"/>
                    <a:gd name="T4" fmla="*/ 4 w 6"/>
                    <a:gd name="T5" fmla="*/ 20 h 20"/>
                    <a:gd name="T6" fmla="*/ 6 w 6"/>
                    <a:gd name="T7" fmla="*/ 18 h 20"/>
                    <a:gd name="T8" fmla="*/ 6 w 6"/>
                    <a:gd name="T9" fmla="*/ 4 h 20"/>
                    <a:gd name="T10" fmla="*/ 6 w 6"/>
                    <a:gd name="T11" fmla="*/ 4 h 20"/>
                    <a:gd name="T12" fmla="*/ 4 w 6"/>
                    <a:gd name="T13" fmla="*/ 2 h 20"/>
                    <a:gd name="T14" fmla="*/ 2 w 6"/>
                    <a:gd name="T15" fmla="*/ 0 h 20"/>
                    <a:gd name="T16" fmla="*/ 2 w 6"/>
                    <a:gd name="T17" fmla="*/ 0 h 20"/>
                    <a:gd name="T18" fmla="*/ 0 w 6"/>
                    <a:gd name="T19" fmla="*/ 2 h 20"/>
                    <a:gd name="T20" fmla="*/ 0 w 6"/>
                    <a:gd name="T21" fmla="*/ 4 h 20"/>
                    <a:gd name="T22" fmla="*/ 0 w 6"/>
                    <a:gd name="T23" fmla="*/ 18 h 20"/>
                    <a:gd name="T24" fmla="*/ 0 w 6"/>
                    <a:gd name="T25" fmla="*/ 18 h 20"/>
                    <a:gd name="T26" fmla="*/ 0 w 6"/>
                    <a:gd name="T27" fmla="*/ 20 h 20"/>
                    <a:gd name="T28" fmla="*/ 2 w 6"/>
                    <a:gd name="T29" fmla="*/ 20 h 20"/>
                    <a:gd name="T30" fmla="*/ 2 w 6"/>
                    <a:gd name="T3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6" y="18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45" name="Freeform 98"/>
                <p:cNvSpPr>
                  <a:spLocks/>
                </p:cNvSpPr>
                <p:nvPr/>
              </p:nvSpPr>
              <p:spPr bwMode="auto">
                <a:xfrm>
                  <a:off x="2711450" y="4391025"/>
                  <a:ext cx="31750" cy="6350"/>
                </a:xfrm>
                <a:custGeom>
                  <a:avLst/>
                  <a:gdLst>
                    <a:gd name="T0" fmla="*/ 18 w 20"/>
                    <a:gd name="T1" fmla="*/ 0 h 4"/>
                    <a:gd name="T2" fmla="*/ 4 w 20"/>
                    <a:gd name="T3" fmla="*/ 0 h 4"/>
                    <a:gd name="T4" fmla="*/ 4 w 20"/>
                    <a:gd name="T5" fmla="*/ 0 h 4"/>
                    <a:gd name="T6" fmla="*/ 2 w 20"/>
                    <a:gd name="T7" fmla="*/ 0 h 4"/>
                    <a:gd name="T8" fmla="*/ 0 w 20"/>
                    <a:gd name="T9" fmla="*/ 2 h 4"/>
                    <a:gd name="T10" fmla="*/ 0 w 20"/>
                    <a:gd name="T11" fmla="*/ 2 h 4"/>
                    <a:gd name="T12" fmla="*/ 2 w 20"/>
                    <a:gd name="T13" fmla="*/ 4 h 4"/>
                    <a:gd name="T14" fmla="*/ 4 w 20"/>
                    <a:gd name="T15" fmla="*/ 4 h 4"/>
                    <a:gd name="T16" fmla="*/ 18 w 20"/>
                    <a:gd name="T17" fmla="*/ 4 h 4"/>
                    <a:gd name="T18" fmla="*/ 18 w 20"/>
                    <a:gd name="T19" fmla="*/ 4 h 4"/>
                    <a:gd name="T20" fmla="*/ 20 w 20"/>
                    <a:gd name="T21" fmla="*/ 4 h 4"/>
                    <a:gd name="T22" fmla="*/ 20 w 20"/>
                    <a:gd name="T23" fmla="*/ 2 h 4"/>
                    <a:gd name="T24" fmla="*/ 20 w 20"/>
                    <a:gd name="T25" fmla="*/ 2 h 4"/>
                    <a:gd name="T26" fmla="*/ 20 w 20"/>
                    <a:gd name="T27" fmla="*/ 0 h 4"/>
                    <a:gd name="T28" fmla="*/ 18 w 20"/>
                    <a:gd name="T29" fmla="*/ 0 h 4"/>
                    <a:gd name="T30" fmla="*/ 18 w 20"/>
                    <a:gd name="T3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4">
                      <a:moveTo>
                        <a:pt x="18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20" y="4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46" name="Freeform 99"/>
                <p:cNvSpPr>
                  <a:spLocks/>
                </p:cNvSpPr>
                <p:nvPr/>
              </p:nvSpPr>
              <p:spPr bwMode="auto">
                <a:xfrm>
                  <a:off x="3041650" y="4391025"/>
                  <a:ext cx="31750" cy="6350"/>
                </a:xfrm>
                <a:custGeom>
                  <a:avLst/>
                  <a:gdLst>
                    <a:gd name="T0" fmla="*/ 16 w 20"/>
                    <a:gd name="T1" fmla="*/ 0 h 4"/>
                    <a:gd name="T2" fmla="*/ 2 w 20"/>
                    <a:gd name="T3" fmla="*/ 0 h 4"/>
                    <a:gd name="T4" fmla="*/ 2 w 20"/>
                    <a:gd name="T5" fmla="*/ 0 h 4"/>
                    <a:gd name="T6" fmla="*/ 0 w 20"/>
                    <a:gd name="T7" fmla="*/ 0 h 4"/>
                    <a:gd name="T8" fmla="*/ 0 w 20"/>
                    <a:gd name="T9" fmla="*/ 2 h 4"/>
                    <a:gd name="T10" fmla="*/ 0 w 20"/>
                    <a:gd name="T11" fmla="*/ 2 h 4"/>
                    <a:gd name="T12" fmla="*/ 0 w 20"/>
                    <a:gd name="T13" fmla="*/ 4 h 4"/>
                    <a:gd name="T14" fmla="*/ 2 w 20"/>
                    <a:gd name="T15" fmla="*/ 4 h 4"/>
                    <a:gd name="T16" fmla="*/ 16 w 20"/>
                    <a:gd name="T17" fmla="*/ 4 h 4"/>
                    <a:gd name="T18" fmla="*/ 16 w 20"/>
                    <a:gd name="T19" fmla="*/ 4 h 4"/>
                    <a:gd name="T20" fmla="*/ 18 w 20"/>
                    <a:gd name="T21" fmla="*/ 4 h 4"/>
                    <a:gd name="T22" fmla="*/ 20 w 20"/>
                    <a:gd name="T23" fmla="*/ 2 h 4"/>
                    <a:gd name="T24" fmla="*/ 20 w 20"/>
                    <a:gd name="T25" fmla="*/ 2 h 4"/>
                    <a:gd name="T26" fmla="*/ 18 w 20"/>
                    <a:gd name="T27" fmla="*/ 0 h 4"/>
                    <a:gd name="T28" fmla="*/ 16 w 20"/>
                    <a:gd name="T29" fmla="*/ 0 h 4"/>
                    <a:gd name="T30" fmla="*/ 16 w 20"/>
                    <a:gd name="T3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4">
                      <a:moveTo>
                        <a:pt x="16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8" y="4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47" name="Freeform 100"/>
                <p:cNvSpPr>
                  <a:spLocks/>
                </p:cNvSpPr>
                <p:nvPr/>
              </p:nvSpPr>
              <p:spPr bwMode="auto">
                <a:xfrm>
                  <a:off x="2765425" y="4264025"/>
                  <a:ext cx="25400" cy="25400"/>
                </a:xfrm>
                <a:custGeom>
                  <a:avLst/>
                  <a:gdLst>
                    <a:gd name="T0" fmla="*/ 14 w 16"/>
                    <a:gd name="T1" fmla="*/ 16 h 16"/>
                    <a:gd name="T2" fmla="*/ 14 w 16"/>
                    <a:gd name="T3" fmla="*/ 16 h 16"/>
                    <a:gd name="T4" fmla="*/ 16 w 16"/>
                    <a:gd name="T5" fmla="*/ 14 h 16"/>
                    <a:gd name="T6" fmla="*/ 14 w 16"/>
                    <a:gd name="T7" fmla="*/ 12 h 16"/>
                    <a:gd name="T8" fmla="*/ 4 w 16"/>
                    <a:gd name="T9" fmla="*/ 2 h 16"/>
                    <a:gd name="T10" fmla="*/ 4 w 16"/>
                    <a:gd name="T11" fmla="*/ 2 h 16"/>
                    <a:gd name="T12" fmla="*/ 2 w 16"/>
                    <a:gd name="T13" fmla="*/ 0 h 16"/>
                    <a:gd name="T14" fmla="*/ 0 w 16"/>
                    <a:gd name="T15" fmla="*/ 2 h 16"/>
                    <a:gd name="T16" fmla="*/ 0 w 16"/>
                    <a:gd name="T17" fmla="*/ 2 h 16"/>
                    <a:gd name="T18" fmla="*/ 0 w 16"/>
                    <a:gd name="T19" fmla="*/ 4 h 16"/>
                    <a:gd name="T20" fmla="*/ 0 w 16"/>
                    <a:gd name="T21" fmla="*/ 6 h 16"/>
                    <a:gd name="T22" fmla="*/ 10 w 16"/>
                    <a:gd name="T23" fmla="*/ 16 h 16"/>
                    <a:gd name="T24" fmla="*/ 10 w 16"/>
                    <a:gd name="T25" fmla="*/ 16 h 16"/>
                    <a:gd name="T26" fmla="*/ 12 w 16"/>
                    <a:gd name="T27" fmla="*/ 16 h 16"/>
                    <a:gd name="T28" fmla="*/ 14 w 16"/>
                    <a:gd name="T29" fmla="*/ 16 h 16"/>
                    <a:gd name="T30" fmla="*/ 14 w 16"/>
                    <a:gd name="T3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6" h="16">
                      <a:moveTo>
                        <a:pt x="14" y="16"/>
                      </a:moveTo>
                      <a:lnTo>
                        <a:pt x="14" y="16"/>
                      </a:lnTo>
                      <a:lnTo>
                        <a:pt x="16" y="14"/>
                      </a:lnTo>
                      <a:lnTo>
                        <a:pt x="14" y="1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48" name="Freeform 101"/>
                <p:cNvSpPr>
                  <a:spLocks/>
                </p:cNvSpPr>
                <p:nvPr/>
              </p:nvSpPr>
              <p:spPr bwMode="auto">
                <a:xfrm>
                  <a:off x="2997200" y="4264025"/>
                  <a:ext cx="25400" cy="25400"/>
                </a:xfrm>
                <a:custGeom>
                  <a:avLst/>
                  <a:gdLst>
                    <a:gd name="T0" fmla="*/ 10 w 16"/>
                    <a:gd name="T1" fmla="*/ 2 h 16"/>
                    <a:gd name="T2" fmla="*/ 0 w 16"/>
                    <a:gd name="T3" fmla="*/ 12 h 16"/>
                    <a:gd name="T4" fmla="*/ 0 w 16"/>
                    <a:gd name="T5" fmla="*/ 12 h 16"/>
                    <a:gd name="T6" fmla="*/ 0 w 16"/>
                    <a:gd name="T7" fmla="*/ 14 h 16"/>
                    <a:gd name="T8" fmla="*/ 0 w 16"/>
                    <a:gd name="T9" fmla="*/ 16 h 16"/>
                    <a:gd name="T10" fmla="*/ 0 w 16"/>
                    <a:gd name="T11" fmla="*/ 16 h 16"/>
                    <a:gd name="T12" fmla="*/ 2 w 16"/>
                    <a:gd name="T13" fmla="*/ 16 h 16"/>
                    <a:gd name="T14" fmla="*/ 4 w 16"/>
                    <a:gd name="T15" fmla="*/ 16 h 16"/>
                    <a:gd name="T16" fmla="*/ 14 w 16"/>
                    <a:gd name="T17" fmla="*/ 6 h 16"/>
                    <a:gd name="T18" fmla="*/ 14 w 16"/>
                    <a:gd name="T19" fmla="*/ 6 h 16"/>
                    <a:gd name="T20" fmla="*/ 16 w 16"/>
                    <a:gd name="T21" fmla="*/ 4 h 16"/>
                    <a:gd name="T22" fmla="*/ 14 w 16"/>
                    <a:gd name="T23" fmla="*/ 2 h 16"/>
                    <a:gd name="T24" fmla="*/ 14 w 16"/>
                    <a:gd name="T25" fmla="*/ 2 h 16"/>
                    <a:gd name="T26" fmla="*/ 12 w 16"/>
                    <a:gd name="T27" fmla="*/ 0 h 16"/>
                    <a:gd name="T28" fmla="*/ 10 w 16"/>
                    <a:gd name="T29" fmla="*/ 2 h 16"/>
                    <a:gd name="T30" fmla="*/ 10 w 16"/>
                    <a:gd name="T31" fmla="*/ 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6" h="16">
                      <a:moveTo>
                        <a:pt x="10" y="2"/>
                      </a:move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4" y="1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0" y="2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49" name="Freeform 102"/>
                <p:cNvSpPr>
                  <a:spLocks/>
                </p:cNvSpPr>
                <p:nvPr/>
              </p:nvSpPr>
              <p:spPr bwMode="auto">
                <a:xfrm>
                  <a:off x="2771775" y="4270375"/>
                  <a:ext cx="238125" cy="263525"/>
                </a:xfrm>
                <a:custGeom>
                  <a:avLst/>
                  <a:gdLst>
                    <a:gd name="T0" fmla="*/ 150 w 150"/>
                    <a:gd name="T1" fmla="*/ 76 h 166"/>
                    <a:gd name="T2" fmla="*/ 150 w 150"/>
                    <a:gd name="T3" fmla="*/ 76 h 166"/>
                    <a:gd name="T4" fmla="*/ 148 w 150"/>
                    <a:gd name="T5" fmla="*/ 60 h 166"/>
                    <a:gd name="T6" fmla="*/ 144 w 150"/>
                    <a:gd name="T7" fmla="*/ 46 h 166"/>
                    <a:gd name="T8" fmla="*/ 136 w 150"/>
                    <a:gd name="T9" fmla="*/ 34 h 166"/>
                    <a:gd name="T10" fmla="*/ 128 w 150"/>
                    <a:gd name="T11" fmla="*/ 22 h 166"/>
                    <a:gd name="T12" fmla="*/ 116 w 150"/>
                    <a:gd name="T13" fmla="*/ 14 h 166"/>
                    <a:gd name="T14" fmla="*/ 104 w 150"/>
                    <a:gd name="T15" fmla="*/ 6 h 166"/>
                    <a:gd name="T16" fmla="*/ 90 w 150"/>
                    <a:gd name="T17" fmla="*/ 2 h 166"/>
                    <a:gd name="T18" fmla="*/ 76 w 150"/>
                    <a:gd name="T19" fmla="*/ 0 h 166"/>
                    <a:gd name="T20" fmla="*/ 76 w 150"/>
                    <a:gd name="T21" fmla="*/ 0 h 166"/>
                    <a:gd name="T22" fmla="*/ 60 w 150"/>
                    <a:gd name="T23" fmla="*/ 2 h 166"/>
                    <a:gd name="T24" fmla="*/ 46 w 150"/>
                    <a:gd name="T25" fmla="*/ 6 h 166"/>
                    <a:gd name="T26" fmla="*/ 34 w 150"/>
                    <a:gd name="T27" fmla="*/ 14 h 166"/>
                    <a:gd name="T28" fmla="*/ 22 w 150"/>
                    <a:gd name="T29" fmla="*/ 22 h 166"/>
                    <a:gd name="T30" fmla="*/ 14 w 150"/>
                    <a:gd name="T31" fmla="*/ 34 h 166"/>
                    <a:gd name="T32" fmla="*/ 6 w 150"/>
                    <a:gd name="T33" fmla="*/ 46 h 166"/>
                    <a:gd name="T34" fmla="*/ 2 w 150"/>
                    <a:gd name="T35" fmla="*/ 60 h 166"/>
                    <a:gd name="T36" fmla="*/ 0 w 150"/>
                    <a:gd name="T37" fmla="*/ 76 h 166"/>
                    <a:gd name="T38" fmla="*/ 0 w 150"/>
                    <a:gd name="T39" fmla="*/ 76 h 166"/>
                    <a:gd name="T40" fmla="*/ 2 w 150"/>
                    <a:gd name="T41" fmla="*/ 94 h 166"/>
                    <a:gd name="T42" fmla="*/ 8 w 150"/>
                    <a:gd name="T43" fmla="*/ 110 h 166"/>
                    <a:gd name="T44" fmla="*/ 18 w 150"/>
                    <a:gd name="T45" fmla="*/ 124 h 166"/>
                    <a:gd name="T46" fmla="*/ 32 w 150"/>
                    <a:gd name="T47" fmla="*/ 136 h 166"/>
                    <a:gd name="T48" fmla="*/ 32 w 150"/>
                    <a:gd name="T49" fmla="*/ 136 h 166"/>
                    <a:gd name="T50" fmla="*/ 32 w 150"/>
                    <a:gd name="T51" fmla="*/ 136 h 166"/>
                    <a:gd name="T52" fmla="*/ 32 w 150"/>
                    <a:gd name="T53" fmla="*/ 136 h 166"/>
                    <a:gd name="T54" fmla="*/ 36 w 150"/>
                    <a:gd name="T55" fmla="*/ 146 h 166"/>
                    <a:gd name="T56" fmla="*/ 40 w 150"/>
                    <a:gd name="T57" fmla="*/ 156 h 166"/>
                    <a:gd name="T58" fmla="*/ 40 w 150"/>
                    <a:gd name="T59" fmla="*/ 166 h 166"/>
                    <a:gd name="T60" fmla="*/ 112 w 150"/>
                    <a:gd name="T61" fmla="*/ 166 h 166"/>
                    <a:gd name="T62" fmla="*/ 112 w 150"/>
                    <a:gd name="T63" fmla="*/ 166 h 166"/>
                    <a:gd name="T64" fmla="*/ 114 w 150"/>
                    <a:gd name="T65" fmla="*/ 148 h 166"/>
                    <a:gd name="T66" fmla="*/ 116 w 150"/>
                    <a:gd name="T67" fmla="*/ 142 h 166"/>
                    <a:gd name="T68" fmla="*/ 120 w 150"/>
                    <a:gd name="T69" fmla="*/ 134 h 166"/>
                    <a:gd name="T70" fmla="*/ 120 w 150"/>
                    <a:gd name="T71" fmla="*/ 134 h 166"/>
                    <a:gd name="T72" fmla="*/ 132 w 150"/>
                    <a:gd name="T73" fmla="*/ 124 h 166"/>
                    <a:gd name="T74" fmla="*/ 142 w 150"/>
                    <a:gd name="T75" fmla="*/ 110 h 166"/>
                    <a:gd name="T76" fmla="*/ 148 w 150"/>
                    <a:gd name="T77" fmla="*/ 92 h 166"/>
                    <a:gd name="T78" fmla="*/ 150 w 150"/>
                    <a:gd name="T79" fmla="*/ 76 h 166"/>
                    <a:gd name="T80" fmla="*/ 150 w 150"/>
                    <a:gd name="T81" fmla="*/ 7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50" h="166">
                      <a:moveTo>
                        <a:pt x="150" y="76"/>
                      </a:moveTo>
                      <a:lnTo>
                        <a:pt x="150" y="76"/>
                      </a:lnTo>
                      <a:lnTo>
                        <a:pt x="148" y="60"/>
                      </a:lnTo>
                      <a:lnTo>
                        <a:pt x="144" y="46"/>
                      </a:lnTo>
                      <a:lnTo>
                        <a:pt x="136" y="34"/>
                      </a:lnTo>
                      <a:lnTo>
                        <a:pt x="128" y="22"/>
                      </a:lnTo>
                      <a:lnTo>
                        <a:pt x="116" y="14"/>
                      </a:lnTo>
                      <a:lnTo>
                        <a:pt x="104" y="6"/>
                      </a:lnTo>
                      <a:lnTo>
                        <a:pt x="90" y="2"/>
                      </a:lnTo>
                      <a:lnTo>
                        <a:pt x="76" y="0"/>
                      </a:lnTo>
                      <a:lnTo>
                        <a:pt x="76" y="0"/>
                      </a:lnTo>
                      <a:lnTo>
                        <a:pt x="60" y="2"/>
                      </a:lnTo>
                      <a:lnTo>
                        <a:pt x="46" y="6"/>
                      </a:lnTo>
                      <a:lnTo>
                        <a:pt x="34" y="14"/>
                      </a:lnTo>
                      <a:lnTo>
                        <a:pt x="22" y="22"/>
                      </a:lnTo>
                      <a:lnTo>
                        <a:pt x="14" y="34"/>
                      </a:lnTo>
                      <a:lnTo>
                        <a:pt x="6" y="46"/>
                      </a:lnTo>
                      <a:lnTo>
                        <a:pt x="2" y="60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2" y="94"/>
                      </a:lnTo>
                      <a:lnTo>
                        <a:pt x="8" y="110"/>
                      </a:lnTo>
                      <a:lnTo>
                        <a:pt x="18" y="124"/>
                      </a:lnTo>
                      <a:lnTo>
                        <a:pt x="32" y="136"/>
                      </a:lnTo>
                      <a:lnTo>
                        <a:pt x="32" y="136"/>
                      </a:lnTo>
                      <a:lnTo>
                        <a:pt x="32" y="136"/>
                      </a:lnTo>
                      <a:lnTo>
                        <a:pt x="32" y="136"/>
                      </a:lnTo>
                      <a:lnTo>
                        <a:pt x="36" y="146"/>
                      </a:lnTo>
                      <a:lnTo>
                        <a:pt x="40" y="156"/>
                      </a:lnTo>
                      <a:lnTo>
                        <a:pt x="40" y="166"/>
                      </a:lnTo>
                      <a:lnTo>
                        <a:pt x="112" y="166"/>
                      </a:lnTo>
                      <a:lnTo>
                        <a:pt x="112" y="166"/>
                      </a:lnTo>
                      <a:lnTo>
                        <a:pt x="114" y="148"/>
                      </a:lnTo>
                      <a:lnTo>
                        <a:pt x="116" y="142"/>
                      </a:lnTo>
                      <a:lnTo>
                        <a:pt x="120" y="134"/>
                      </a:lnTo>
                      <a:lnTo>
                        <a:pt x="120" y="134"/>
                      </a:lnTo>
                      <a:lnTo>
                        <a:pt x="132" y="124"/>
                      </a:lnTo>
                      <a:lnTo>
                        <a:pt x="142" y="110"/>
                      </a:lnTo>
                      <a:lnTo>
                        <a:pt x="148" y="92"/>
                      </a:lnTo>
                      <a:lnTo>
                        <a:pt x="150" y="76"/>
                      </a:lnTo>
                      <a:lnTo>
                        <a:pt x="150" y="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</p:grpSp>
          <p:sp>
            <p:nvSpPr>
              <p:cNvPr id="41" name="TextBox 18"/>
              <p:cNvSpPr txBox="1">
                <a:spLocks noChangeArrowheads="1"/>
              </p:cNvSpPr>
              <p:nvPr/>
            </p:nvSpPr>
            <p:spPr bwMode="auto">
              <a:xfrm>
                <a:off x="4129949" y="1113123"/>
                <a:ext cx="2805116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kumimoji="0" lang="ko-KR" altLang="en-US" sz="5000" spc="-15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과정</a:t>
                </a:r>
              </a:p>
            </p:txBody>
          </p:sp>
        </p:grpSp>
        <p:grpSp>
          <p:nvGrpSpPr>
            <p:cNvPr id="35" name="그룹 34"/>
            <p:cNvGrpSpPr/>
            <p:nvPr/>
          </p:nvGrpSpPr>
          <p:grpSpPr>
            <a:xfrm>
              <a:off x="554495" y="2132854"/>
              <a:ext cx="574711" cy="659570"/>
              <a:chOff x="7064375" y="4162425"/>
              <a:chExt cx="672592" cy="771903"/>
            </a:xfrm>
          </p:grpSpPr>
          <p:sp>
            <p:nvSpPr>
              <p:cNvPr id="36" name="Freeform 78"/>
              <p:cNvSpPr>
                <a:spLocks/>
              </p:cNvSpPr>
              <p:nvPr/>
            </p:nvSpPr>
            <p:spPr bwMode="auto">
              <a:xfrm>
                <a:off x="7064375" y="4162425"/>
                <a:ext cx="672592" cy="771903"/>
              </a:xfrm>
              <a:custGeom>
                <a:avLst/>
                <a:gdLst>
                  <a:gd name="T0" fmla="*/ 334 w 334"/>
                  <a:gd name="T1" fmla="*/ 166 h 334"/>
                  <a:gd name="T2" fmla="*/ 330 w 334"/>
                  <a:gd name="T3" fmla="*/ 200 h 334"/>
                  <a:gd name="T4" fmla="*/ 320 w 334"/>
                  <a:gd name="T5" fmla="*/ 232 h 334"/>
                  <a:gd name="T6" fmla="*/ 306 w 334"/>
                  <a:gd name="T7" fmla="*/ 260 h 334"/>
                  <a:gd name="T8" fmla="*/ 286 w 334"/>
                  <a:gd name="T9" fmla="*/ 284 h 334"/>
                  <a:gd name="T10" fmla="*/ 260 w 334"/>
                  <a:gd name="T11" fmla="*/ 304 h 334"/>
                  <a:gd name="T12" fmla="*/ 232 w 334"/>
                  <a:gd name="T13" fmla="*/ 320 h 334"/>
                  <a:gd name="T14" fmla="*/ 200 w 334"/>
                  <a:gd name="T15" fmla="*/ 330 h 334"/>
                  <a:gd name="T16" fmla="*/ 168 w 334"/>
                  <a:gd name="T17" fmla="*/ 334 h 334"/>
                  <a:gd name="T18" fmla="*/ 150 w 334"/>
                  <a:gd name="T19" fmla="*/ 332 h 334"/>
                  <a:gd name="T20" fmla="*/ 118 w 334"/>
                  <a:gd name="T21" fmla="*/ 326 h 334"/>
                  <a:gd name="T22" fmla="*/ 88 w 334"/>
                  <a:gd name="T23" fmla="*/ 312 h 334"/>
                  <a:gd name="T24" fmla="*/ 62 w 334"/>
                  <a:gd name="T25" fmla="*/ 296 h 334"/>
                  <a:gd name="T26" fmla="*/ 38 w 334"/>
                  <a:gd name="T27" fmla="*/ 272 h 334"/>
                  <a:gd name="T28" fmla="*/ 20 w 334"/>
                  <a:gd name="T29" fmla="*/ 246 h 334"/>
                  <a:gd name="T30" fmla="*/ 8 w 334"/>
                  <a:gd name="T31" fmla="*/ 216 h 334"/>
                  <a:gd name="T32" fmla="*/ 2 w 334"/>
                  <a:gd name="T33" fmla="*/ 184 h 334"/>
                  <a:gd name="T34" fmla="*/ 0 w 334"/>
                  <a:gd name="T35" fmla="*/ 166 h 334"/>
                  <a:gd name="T36" fmla="*/ 4 w 334"/>
                  <a:gd name="T37" fmla="*/ 132 h 334"/>
                  <a:gd name="T38" fmla="*/ 14 w 334"/>
                  <a:gd name="T39" fmla="*/ 102 h 334"/>
                  <a:gd name="T40" fmla="*/ 30 w 334"/>
                  <a:gd name="T41" fmla="*/ 74 h 334"/>
                  <a:gd name="T42" fmla="*/ 50 w 334"/>
                  <a:gd name="T43" fmla="*/ 48 h 334"/>
                  <a:gd name="T44" fmla="*/ 74 w 334"/>
                  <a:gd name="T45" fmla="*/ 28 h 334"/>
                  <a:gd name="T46" fmla="*/ 102 w 334"/>
                  <a:gd name="T47" fmla="*/ 12 h 334"/>
                  <a:gd name="T48" fmla="*/ 134 w 334"/>
                  <a:gd name="T49" fmla="*/ 4 h 334"/>
                  <a:gd name="T50" fmla="*/ 168 w 334"/>
                  <a:gd name="T51" fmla="*/ 0 h 334"/>
                  <a:gd name="T52" fmla="*/ 184 w 334"/>
                  <a:gd name="T53" fmla="*/ 0 h 334"/>
                  <a:gd name="T54" fmla="*/ 216 w 334"/>
                  <a:gd name="T55" fmla="*/ 8 h 334"/>
                  <a:gd name="T56" fmla="*/ 246 w 334"/>
                  <a:gd name="T57" fmla="*/ 20 h 334"/>
                  <a:gd name="T58" fmla="*/ 274 w 334"/>
                  <a:gd name="T59" fmla="*/ 38 h 334"/>
                  <a:gd name="T60" fmla="*/ 296 w 334"/>
                  <a:gd name="T61" fmla="*/ 60 h 334"/>
                  <a:gd name="T62" fmla="*/ 314 w 334"/>
                  <a:gd name="T63" fmla="*/ 86 h 334"/>
                  <a:gd name="T64" fmla="*/ 326 w 334"/>
                  <a:gd name="T65" fmla="*/ 116 h 334"/>
                  <a:gd name="T66" fmla="*/ 334 w 334"/>
                  <a:gd name="T67" fmla="*/ 150 h 334"/>
                  <a:gd name="T68" fmla="*/ 334 w 334"/>
                  <a:gd name="T69" fmla="*/ 166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4" h="334">
                    <a:moveTo>
                      <a:pt x="334" y="166"/>
                    </a:moveTo>
                    <a:lnTo>
                      <a:pt x="334" y="166"/>
                    </a:lnTo>
                    <a:lnTo>
                      <a:pt x="334" y="184"/>
                    </a:lnTo>
                    <a:lnTo>
                      <a:pt x="330" y="200"/>
                    </a:lnTo>
                    <a:lnTo>
                      <a:pt x="326" y="216"/>
                    </a:lnTo>
                    <a:lnTo>
                      <a:pt x="320" y="232"/>
                    </a:lnTo>
                    <a:lnTo>
                      <a:pt x="314" y="246"/>
                    </a:lnTo>
                    <a:lnTo>
                      <a:pt x="306" y="260"/>
                    </a:lnTo>
                    <a:lnTo>
                      <a:pt x="296" y="272"/>
                    </a:lnTo>
                    <a:lnTo>
                      <a:pt x="286" y="284"/>
                    </a:lnTo>
                    <a:lnTo>
                      <a:pt x="274" y="296"/>
                    </a:lnTo>
                    <a:lnTo>
                      <a:pt x="260" y="304"/>
                    </a:lnTo>
                    <a:lnTo>
                      <a:pt x="246" y="312"/>
                    </a:lnTo>
                    <a:lnTo>
                      <a:pt x="232" y="320"/>
                    </a:lnTo>
                    <a:lnTo>
                      <a:pt x="216" y="326"/>
                    </a:lnTo>
                    <a:lnTo>
                      <a:pt x="200" y="330"/>
                    </a:lnTo>
                    <a:lnTo>
                      <a:pt x="184" y="332"/>
                    </a:lnTo>
                    <a:lnTo>
                      <a:pt x="168" y="334"/>
                    </a:lnTo>
                    <a:lnTo>
                      <a:pt x="168" y="334"/>
                    </a:lnTo>
                    <a:lnTo>
                      <a:pt x="150" y="332"/>
                    </a:lnTo>
                    <a:lnTo>
                      <a:pt x="134" y="330"/>
                    </a:lnTo>
                    <a:lnTo>
                      <a:pt x="118" y="326"/>
                    </a:lnTo>
                    <a:lnTo>
                      <a:pt x="102" y="320"/>
                    </a:lnTo>
                    <a:lnTo>
                      <a:pt x="88" y="312"/>
                    </a:lnTo>
                    <a:lnTo>
                      <a:pt x="74" y="304"/>
                    </a:lnTo>
                    <a:lnTo>
                      <a:pt x="62" y="296"/>
                    </a:lnTo>
                    <a:lnTo>
                      <a:pt x="50" y="284"/>
                    </a:lnTo>
                    <a:lnTo>
                      <a:pt x="38" y="272"/>
                    </a:lnTo>
                    <a:lnTo>
                      <a:pt x="30" y="260"/>
                    </a:lnTo>
                    <a:lnTo>
                      <a:pt x="20" y="246"/>
                    </a:lnTo>
                    <a:lnTo>
                      <a:pt x="14" y="232"/>
                    </a:lnTo>
                    <a:lnTo>
                      <a:pt x="8" y="216"/>
                    </a:lnTo>
                    <a:lnTo>
                      <a:pt x="4" y="200"/>
                    </a:lnTo>
                    <a:lnTo>
                      <a:pt x="2" y="184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2" y="150"/>
                    </a:lnTo>
                    <a:lnTo>
                      <a:pt x="4" y="132"/>
                    </a:lnTo>
                    <a:lnTo>
                      <a:pt x="8" y="116"/>
                    </a:lnTo>
                    <a:lnTo>
                      <a:pt x="14" y="102"/>
                    </a:lnTo>
                    <a:lnTo>
                      <a:pt x="20" y="86"/>
                    </a:lnTo>
                    <a:lnTo>
                      <a:pt x="30" y="74"/>
                    </a:lnTo>
                    <a:lnTo>
                      <a:pt x="38" y="60"/>
                    </a:lnTo>
                    <a:lnTo>
                      <a:pt x="50" y="48"/>
                    </a:lnTo>
                    <a:lnTo>
                      <a:pt x="62" y="38"/>
                    </a:lnTo>
                    <a:lnTo>
                      <a:pt x="74" y="28"/>
                    </a:lnTo>
                    <a:lnTo>
                      <a:pt x="88" y="20"/>
                    </a:lnTo>
                    <a:lnTo>
                      <a:pt x="102" y="12"/>
                    </a:lnTo>
                    <a:lnTo>
                      <a:pt x="118" y="8"/>
                    </a:lnTo>
                    <a:lnTo>
                      <a:pt x="134" y="4"/>
                    </a:lnTo>
                    <a:lnTo>
                      <a:pt x="150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84" y="0"/>
                    </a:lnTo>
                    <a:lnTo>
                      <a:pt x="200" y="4"/>
                    </a:lnTo>
                    <a:lnTo>
                      <a:pt x="216" y="8"/>
                    </a:lnTo>
                    <a:lnTo>
                      <a:pt x="232" y="12"/>
                    </a:lnTo>
                    <a:lnTo>
                      <a:pt x="246" y="20"/>
                    </a:lnTo>
                    <a:lnTo>
                      <a:pt x="260" y="28"/>
                    </a:lnTo>
                    <a:lnTo>
                      <a:pt x="274" y="38"/>
                    </a:lnTo>
                    <a:lnTo>
                      <a:pt x="286" y="48"/>
                    </a:lnTo>
                    <a:lnTo>
                      <a:pt x="296" y="60"/>
                    </a:lnTo>
                    <a:lnTo>
                      <a:pt x="306" y="74"/>
                    </a:lnTo>
                    <a:lnTo>
                      <a:pt x="314" y="86"/>
                    </a:lnTo>
                    <a:lnTo>
                      <a:pt x="320" y="102"/>
                    </a:lnTo>
                    <a:lnTo>
                      <a:pt x="326" y="116"/>
                    </a:lnTo>
                    <a:lnTo>
                      <a:pt x="330" y="132"/>
                    </a:lnTo>
                    <a:lnTo>
                      <a:pt x="334" y="150"/>
                    </a:lnTo>
                    <a:lnTo>
                      <a:pt x="334" y="166"/>
                    </a:lnTo>
                    <a:lnTo>
                      <a:pt x="334" y="166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37" name="Freeform 79"/>
              <p:cNvSpPr>
                <a:spLocks noEditPoints="1"/>
              </p:cNvSpPr>
              <p:nvPr/>
            </p:nvSpPr>
            <p:spPr bwMode="auto">
              <a:xfrm>
                <a:off x="7159625" y="4232275"/>
                <a:ext cx="187325" cy="184150"/>
              </a:xfrm>
              <a:custGeom>
                <a:avLst/>
                <a:gdLst>
                  <a:gd name="T0" fmla="*/ 60 w 118"/>
                  <a:gd name="T1" fmla="*/ 116 h 116"/>
                  <a:gd name="T2" fmla="*/ 36 w 118"/>
                  <a:gd name="T3" fmla="*/ 112 h 116"/>
                  <a:gd name="T4" fmla="*/ 18 w 118"/>
                  <a:gd name="T5" fmla="*/ 100 h 116"/>
                  <a:gd name="T6" fmla="*/ 6 w 118"/>
                  <a:gd name="T7" fmla="*/ 80 h 116"/>
                  <a:gd name="T8" fmla="*/ 0 w 118"/>
                  <a:gd name="T9" fmla="*/ 58 h 116"/>
                  <a:gd name="T10" fmla="*/ 2 w 118"/>
                  <a:gd name="T11" fmla="*/ 46 h 116"/>
                  <a:gd name="T12" fmla="*/ 10 w 118"/>
                  <a:gd name="T13" fmla="*/ 26 h 116"/>
                  <a:gd name="T14" fmla="*/ 26 w 118"/>
                  <a:gd name="T15" fmla="*/ 10 h 116"/>
                  <a:gd name="T16" fmla="*/ 48 w 118"/>
                  <a:gd name="T17" fmla="*/ 2 h 116"/>
                  <a:gd name="T18" fmla="*/ 60 w 118"/>
                  <a:gd name="T19" fmla="*/ 0 h 116"/>
                  <a:gd name="T20" fmla="*/ 82 w 118"/>
                  <a:gd name="T21" fmla="*/ 4 h 116"/>
                  <a:gd name="T22" fmla="*/ 100 w 118"/>
                  <a:gd name="T23" fmla="*/ 16 h 116"/>
                  <a:gd name="T24" fmla="*/ 112 w 118"/>
                  <a:gd name="T25" fmla="*/ 36 h 116"/>
                  <a:gd name="T26" fmla="*/ 118 w 118"/>
                  <a:gd name="T27" fmla="*/ 58 h 116"/>
                  <a:gd name="T28" fmla="*/ 116 w 118"/>
                  <a:gd name="T29" fmla="*/ 70 h 116"/>
                  <a:gd name="T30" fmla="*/ 108 w 118"/>
                  <a:gd name="T31" fmla="*/ 90 h 116"/>
                  <a:gd name="T32" fmla="*/ 92 w 118"/>
                  <a:gd name="T33" fmla="*/ 106 h 116"/>
                  <a:gd name="T34" fmla="*/ 70 w 118"/>
                  <a:gd name="T35" fmla="*/ 116 h 116"/>
                  <a:gd name="T36" fmla="*/ 60 w 118"/>
                  <a:gd name="T37" fmla="*/ 116 h 116"/>
                  <a:gd name="T38" fmla="*/ 60 w 118"/>
                  <a:gd name="T39" fmla="*/ 14 h 116"/>
                  <a:gd name="T40" fmla="*/ 42 w 118"/>
                  <a:gd name="T41" fmla="*/ 18 h 116"/>
                  <a:gd name="T42" fmla="*/ 28 w 118"/>
                  <a:gd name="T43" fmla="*/ 28 h 116"/>
                  <a:gd name="T44" fmla="*/ 18 w 118"/>
                  <a:gd name="T45" fmla="*/ 42 h 116"/>
                  <a:gd name="T46" fmla="*/ 16 w 118"/>
                  <a:gd name="T47" fmla="*/ 58 h 116"/>
                  <a:gd name="T48" fmla="*/ 16 w 118"/>
                  <a:gd name="T49" fmla="*/ 66 h 116"/>
                  <a:gd name="T50" fmla="*/ 22 w 118"/>
                  <a:gd name="T51" fmla="*/ 82 h 116"/>
                  <a:gd name="T52" fmla="*/ 34 w 118"/>
                  <a:gd name="T53" fmla="*/ 94 h 116"/>
                  <a:gd name="T54" fmla="*/ 50 w 118"/>
                  <a:gd name="T55" fmla="*/ 102 h 116"/>
                  <a:gd name="T56" fmla="*/ 60 w 118"/>
                  <a:gd name="T57" fmla="*/ 102 h 116"/>
                  <a:gd name="T58" fmla="*/ 76 w 118"/>
                  <a:gd name="T59" fmla="*/ 98 h 116"/>
                  <a:gd name="T60" fmla="*/ 90 w 118"/>
                  <a:gd name="T61" fmla="*/ 90 h 116"/>
                  <a:gd name="T62" fmla="*/ 100 w 118"/>
                  <a:gd name="T63" fmla="*/ 76 h 116"/>
                  <a:gd name="T64" fmla="*/ 104 w 118"/>
                  <a:gd name="T65" fmla="*/ 58 h 116"/>
                  <a:gd name="T66" fmla="*/ 102 w 118"/>
                  <a:gd name="T67" fmla="*/ 50 h 116"/>
                  <a:gd name="T68" fmla="*/ 96 w 118"/>
                  <a:gd name="T69" fmla="*/ 34 h 116"/>
                  <a:gd name="T70" fmla="*/ 84 w 118"/>
                  <a:gd name="T71" fmla="*/ 22 h 116"/>
                  <a:gd name="T72" fmla="*/ 68 w 118"/>
                  <a:gd name="T73" fmla="*/ 16 h 116"/>
                  <a:gd name="T74" fmla="*/ 60 w 118"/>
                  <a:gd name="T75" fmla="*/ 1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8" h="116">
                    <a:moveTo>
                      <a:pt x="60" y="116"/>
                    </a:moveTo>
                    <a:lnTo>
                      <a:pt x="60" y="116"/>
                    </a:lnTo>
                    <a:lnTo>
                      <a:pt x="48" y="116"/>
                    </a:lnTo>
                    <a:lnTo>
                      <a:pt x="36" y="112"/>
                    </a:lnTo>
                    <a:lnTo>
                      <a:pt x="26" y="106"/>
                    </a:lnTo>
                    <a:lnTo>
                      <a:pt x="18" y="100"/>
                    </a:lnTo>
                    <a:lnTo>
                      <a:pt x="10" y="90"/>
                    </a:lnTo>
                    <a:lnTo>
                      <a:pt x="6" y="80"/>
                    </a:lnTo>
                    <a:lnTo>
                      <a:pt x="2" y="7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2" y="46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6"/>
                    </a:lnTo>
                    <a:lnTo>
                      <a:pt x="26" y="10"/>
                    </a:lnTo>
                    <a:lnTo>
                      <a:pt x="36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70" y="2"/>
                    </a:lnTo>
                    <a:lnTo>
                      <a:pt x="82" y="4"/>
                    </a:lnTo>
                    <a:lnTo>
                      <a:pt x="92" y="10"/>
                    </a:lnTo>
                    <a:lnTo>
                      <a:pt x="100" y="16"/>
                    </a:lnTo>
                    <a:lnTo>
                      <a:pt x="108" y="26"/>
                    </a:lnTo>
                    <a:lnTo>
                      <a:pt x="112" y="36"/>
                    </a:lnTo>
                    <a:lnTo>
                      <a:pt x="116" y="46"/>
                    </a:lnTo>
                    <a:lnTo>
                      <a:pt x="118" y="58"/>
                    </a:lnTo>
                    <a:lnTo>
                      <a:pt x="118" y="58"/>
                    </a:lnTo>
                    <a:lnTo>
                      <a:pt x="116" y="70"/>
                    </a:lnTo>
                    <a:lnTo>
                      <a:pt x="112" y="80"/>
                    </a:lnTo>
                    <a:lnTo>
                      <a:pt x="108" y="90"/>
                    </a:lnTo>
                    <a:lnTo>
                      <a:pt x="100" y="100"/>
                    </a:lnTo>
                    <a:lnTo>
                      <a:pt x="92" y="106"/>
                    </a:lnTo>
                    <a:lnTo>
                      <a:pt x="82" y="112"/>
                    </a:lnTo>
                    <a:lnTo>
                      <a:pt x="70" y="116"/>
                    </a:lnTo>
                    <a:lnTo>
                      <a:pt x="60" y="116"/>
                    </a:lnTo>
                    <a:lnTo>
                      <a:pt x="60" y="116"/>
                    </a:lnTo>
                    <a:close/>
                    <a:moveTo>
                      <a:pt x="60" y="14"/>
                    </a:moveTo>
                    <a:lnTo>
                      <a:pt x="60" y="14"/>
                    </a:lnTo>
                    <a:lnTo>
                      <a:pt x="50" y="16"/>
                    </a:lnTo>
                    <a:lnTo>
                      <a:pt x="42" y="18"/>
                    </a:lnTo>
                    <a:lnTo>
                      <a:pt x="34" y="22"/>
                    </a:lnTo>
                    <a:lnTo>
                      <a:pt x="28" y="28"/>
                    </a:lnTo>
                    <a:lnTo>
                      <a:pt x="22" y="34"/>
                    </a:lnTo>
                    <a:lnTo>
                      <a:pt x="18" y="42"/>
                    </a:lnTo>
                    <a:lnTo>
                      <a:pt x="16" y="50"/>
                    </a:lnTo>
                    <a:lnTo>
                      <a:pt x="16" y="58"/>
                    </a:lnTo>
                    <a:lnTo>
                      <a:pt x="16" y="58"/>
                    </a:lnTo>
                    <a:lnTo>
                      <a:pt x="16" y="66"/>
                    </a:lnTo>
                    <a:lnTo>
                      <a:pt x="18" y="76"/>
                    </a:lnTo>
                    <a:lnTo>
                      <a:pt x="22" y="82"/>
                    </a:lnTo>
                    <a:lnTo>
                      <a:pt x="28" y="90"/>
                    </a:lnTo>
                    <a:lnTo>
                      <a:pt x="34" y="94"/>
                    </a:lnTo>
                    <a:lnTo>
                      <a:pt x="42" y="98"/>
                    </a:lnTo>
                    <a:lnTo>
                      <a:pt x="50" y="102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8" y="102"/>
                    </a:lnTo>
                    <a:lnTo>
                      <a:pt x="76" y="98"/>
                    </a:lnTo>
                    <a:lnTo>
                      <a:pt x="84" y="94"/>
                    </a:lnTo>
                    <a:lnTo>
                      <a:pt x="90" y="90"/>
                    </a:lnTo>
                    <a:lnTo>
                      <a:pt x="96" y="82"/>
                    </a:lnTo>
                    <a:lnTo>
                      <a:pt x="100" y="76"/>
                    </a:lnTo>
                    <a:lnTo>
                      <a:pt x="102" y="66"/>
                    </a:lnTo>
                    <a:lnTo>
                      <a:pt x="104" y="58"/>
                    </a:lnTo>
                    <a:lnTo>
                      <a:pt x="104" y="58"/>
                    </a:lnTo>
                    <a:lnTo>
                      <a:pt x="102" y="50"/>
                    </a:lnTo>
                    <a:lnTo>
                      <a:pt x="100" y="42"/>
                    </a:lnTo>
                    <a:lnTo>
                      <a:pt x="96" y="34"/>
                    </a:lnTo>
                    <a:lnTo>
                      <a:pt x="90" y="28"/>
                    </a:lnTo>
                    <a:lnTo>
                      <a:pt x="84" y="22"/>
                    </a:lnTo>
                    <a:lnTo>
                      <a:pt x="76" y="18"/>
                    </a:lnTo>
                    <a:lnTo>
                      <a:pt x="68" y="16"/>
                    </a:lnTo>
                    <a:lnTo>
                      <a:pt x="60" y="14"/>
                    </a:lnTo>
                    <a:lnTo>
                      <a:pt x="60" y="1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38" name="Freeform 80"/>
              <p:cNvSpPr>
                <a:spLocks/>
              </p:cNvSpPr>
              <p:nvPr/>
            </p:nvSpPr>
            <p:spPr bwMode="auto">
              <a:xfrm>
                <a:off x="7194550" y="4267200"/>
                <a:ext cx="117475" cy="117475"/>
              </a:xfrm>
              <a:custGeom>
                <a:avLst/>
                <a:gdLst>
                  <a:gd name="T0" fmla="*/ 74 w 74"/>
                  <a:gd name="T1" fmla="*/ 36 h 74"/>
                  <a:gd name="T2" fmla="*/ 74 w 74"/>
                  <a:gd name="T3" fmla="*/ 36 h 74"/>
                  <a:gd name="T4" fmla="*/ 74 w 74"/>
                  <a:gd name="T5" fmla="*/ 44 h 74"/>
                  <a:gd name="T6" fmla="*/ 72 w 74"/>
                  <a:gd name="T7" fmla="*/ 50 h 74"/>
                  <a:gd name="T8" fmla="*/ 68 w 74"/>
                  <a:gd name="T9" fmla="*/ 56 h 74"/>
                  <a:gd name="T10" fmla="*/ 64 w 74"/>
                  <a:gd name="T11" fmla="*/ 62 h 74"/>
                  <a:gd name="T12" fmla="*/ 58 w 74"/>
                  <a:gd name="T13" fmla="*/ 66 h 74"/>
                  <a:gd name="T14" fmla="*/ 52 w 74"/>
                  <a:gd name="T15" fmla="*/ 70 h 74"/>
                  <a:gd name="T16" fmla="*/ 44 w 74"/>
                  <a:gd name="T17" fmla="*/ 72 h 74"/>
                  <a:gd name="T18" fmla="*/ 38 w 74"/>
                  <a:gd name="T19" fmla="*/ 74 h 74"/>
                  <a:gd name="T20" fmla="*/ 38 w 74"/>
                  <a:gd name="T21" fmla="*/ 74 h 74"/>
                  <a:gd name="T22" fmla="*/ 30 w 74"/>
                  <a:gd name="T23" fmla="*/ 72 h 74"/>
                  <a:gd name="T24" fmla="*/ 22 w 74"/>
                  <a:gd name="T25" fmla="*/ 70 h 74"/>
                  <a:gd name="T26" fmla="*/ 16 w 74"/>
                  <a:gd name="T27" fmla="*/ 66 h 74"/>
                  <a:gd name="T28" fmla="*/ 10 w 74"/>
                  <a:gd name="T29" fmla="*/ 62 h 74"/>
                  <a:gd name="T30" fmla="*/ 6 w 74"/>
                  <a:gd name="T31" fmla="*/ 56 h 74"/>
                  <a:gd name="T32" fmla="*/ 4 w 74"/>
                  <a:gd name="T33" fmla="*/ 50 h 74"/>
                  <a:gd name="T34" fmla="*/ 0 w 74"/>
                  <a:gd name="T35" fmla="*/ 44 h 74"/>
                  <a:gd name="T36" fmla="*/ 0 w 74"/>
                  <a:gd name="T37" fmla="*/ 36 h 74"/>
                  <a:gd name="T38" fmla="*/ 0 w 74"/>
                  <a:gd name="T39" fmla="*/ 36 h 74"/>
                  <a:gd name="T40" fmla="*/ 0 w 74"/>
                  <a:gd name="T41" fmla="*/ 28 h 74"/>
                  <a:gd name="T42" fmla="*/ 4 w 74"/>
                  <a:gd name="T43" fmla="*/ 22 h 74"/>
                  <a:gd name="T44" fmla="*/ 6 w 74"/>
                  <a:gd name="T45" fmla="*/ 16 h 74"/>
                  <a:gd name="T46" fmla="*/ 10 w 74"/>
                  <a:gd name="T47" fmla="*/ 10 h 74"/>
                  <a:gd name="T48" fmla="*/ 16 w 74"/>
                  <a:gd name="T49" fmla="*/ 6 h 74"/>
                  <a:gd name="T50" fmla="*/ 22 w 74"/>
                  <a:gd name="T51" fmla="*/ 2 h 74"/>
                  <a:gd name="T52" fmla="*/ 30 w 74"/>
                  <a:gd name="T53" fmla="*/ 0 h 74"/>
                  <a:gd name="T54" fmla="*/ 38 w 74"/>
                  <a:gd name="T55" fmla="*/ 0 h 74"/>
                  <a:gd name="T56" fmla="*/ 38 w 74"/>
                  <a:gd name="T57" fmla="*/ 0 h 74"/>
                  <a:gd name="T58" fmla="*/ 44 w 74"/>
                  <a:gd name="T59" fmla="*/ 0 h 74"/>
                  <a:gd name="T60" fmla="*/ 52 w 74"/>
                  <a:gd name="T61" fmla="*/ 2 h 74"/>
                  <a:gd name="T62" fmla="*/ 58 w 74"/>
                  <a:gd name="T63" fmla="*/ 6 h 74"/>
                  <a:gd name="T64" fmla="*/ 64 w 74"/>
                  <a:gd name="T65" fmla="*/ 10 h 74"/>
                  <a:gd name="T66" fmla="*/ 68 w 74"/>
                  <a:gd name="T67" fmla="*/ 16 h 74"/>
                  <a:gd name="T68" fmla="*/ 72 w 74"/>
                  <a:gd name="T69" fmla="*/ 22 h 74"/>
                  <a:gd name="T70" fmla="*/ 74 w 74"/>
                  <a:gd name="T71" fmla="*/ 28 h 74"/>
                  <a:gd name="T72" fmla="*/ 74 w 74"/>
                  <a:gd name="T73" fmla="*/ 36 h 74"/>
                  <a:gd name="T74" fmla="*/ 74 w 74"/>
                  <a:gd name="T75" fmla="*/ 3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4" h="74">
                    <a:moveTo>
                      <a:pt x="74" y="36"/>
                    </a:moveTo>
                    <a:lnTo>
                      <a:pt x="74" y="36"/>
                    </a:lnTo>
                    <a:lnTo>
                      <a:pt x="74" y="44"/>
                    </a:lnTo>
                    <a:lnTo>
                      <a:pt x="72" y="50"/>
                    </a:lnTo>
                    <a:lnTo>
                      <a:pt x="68" y="56"/>
                    </a:lnTo>
                    <a:lnTo>
                      <a:pt x="64" y="62"/>
                    </a:lnTo>
                    <a:lnTo>
                      <a:pt x="58" y="66"/>
                    </a:lnTo>
                    <a:lnTo>
                      <a:pt x="52" y="70"/>
                    </a:lnTo>
                    <a:lnTo>
                      <a:pt x="44" y="72"/>
                    </a:lnTo>
                    <a:lnTo>
                      <a:pt x="38" y="74"/>
                    </a:lnTo>
                    <a:lnTo>
                      <a:pt x="38" y="74"/>
                    </a:lnTo>
                    <a:lnTo>
                      <a:pt x="30" y="72"/>
                    </a:lnTo>
                    <a:lnTo>
                      <a:pt x="22" y="70"/>
                    </a:lnTo>
                    <a:lnTo>
                      <a:pt x="16" y="66"/>
                    </a:lnTo>
                    <a:lnTo>
                      <a:pt x="10" y="62"/>
                    </a:lnTo>
                    <a:lnTo>
                      <a:pt x="6" y="56"/>
                    </a:lnTo>
                    <a:lnTo>
                      <a:pt x="4" y="50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4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2" y="2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2" y="2"/>
                    </a:lnTo>
                    <a:lnTo>
                      <a:pt x="58" y="6"/>
                    </a:lnTo>
                    <a:lnTo>
                      <a:pt x="64" y="10"/>
                    </a:lnTo>
                    <a:lnTo>
                      <a:pt x="68" y="16"/>
                    </a:lnTo>
                    <a:lnTo>
                      <a:pt x="72" y="22"/>
                    </a:lnTo>
                    <a:lnTo>
                      <a:pt x="74" y="28"/>
                    </a:lnTo>
                    <a:lnTo>
                      <a:pt x="74" y="36"/>
                    </a:lnTo>
                    <a:lnTo>
                      <a:pt x="74" y="36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39" name="Freeform 81"/>
              <p:cNvSpPr>
                <a:spLocks/>
              </p:cNvSpPr>
              <p:nvPr/>
            </p:nvSpPr>
            <p:spPr bwMode="auto">
              <a:xfrm>
                <a:off x="7146925" y="4305300"/>
                <a:ext cx="517504" cy="460217"/>
              </a:xfrm>
              <a:custGeom>
                <a:avLst/>
                <a:gdLst>
                  <a:gd name="T0" fmla="*/ 208 w 208"/>
                  <a:gd name="T1" fmla="*/ 100 h 212"/>
                  <a:gd name="T2" fmla="*/ 208 w 208"/>
                  <a:gd name="T3" fmla="*/ 96 h 212"/>
                  <a:gd name="T4" fmla="*/ 208 w 208"/>
                  <a:gd name="T5" fmla="*/ 90 h 212"/>
                  <a:gd name="T6" fmla="*/ 202 w 208"/>
                  <a:gd name="T7" fmla="*/ 76 h 212"/>
                  <a:gd name="T8" fmla="*/ 188 w 208"/>
                  <a:gd name="T9" fmla="*/ 70 h 212"/>
                  <a:gd name="T10" fmla="*/ 182 w 208"/>
                  <a:gd name="T11" fmla="*/ 72 h 212"/>
                  <a:gd name="T12" fmla="*/ 170 w 208"/>
                  <a:gd name="T13" fmla="*/ 82 h 212"/>
                  <a:gd name="T14" fmla="*/ 170 w 208"/>
                  <a:gd name="T15" fmla="*/ 96 h 212"/>
                  <a:gd name="T16" fmla="*/ 168 w 208"/>
                  <a:gd name="T17" fmla="*/ 94 h 212"/>
                  <a:gd name="T18" fmla="*/ 168 w 208"/>
                  <a:gd name="T19" fmla="*/ 78 h 212"/>
                  <a:gd name="T20" fmla="*/ 168 w 208"/>
                  <a:gd name="T21" fmla="*/ 70 h 212"/>
                  <a:gd name="T22" fmla="*/ 156 w 208"/>
                  <a:gd name="T23" fmla="*/ 60 h 212"/>
                  <a:gd name="T24" fmla="*/ 150 w 208"/>
                  <a:gd name="T25" fmla="*/ 58 h 212"/>
                  <a:gd name="T26" fmla="*/ 136 w 208"/>
                  <a:gd name="T27" fmla="*/ 64 h 212"/>
                  <a:gd name="T28" fmla="*/ 130 w 208"/>
                  <a:gd name="T29" fmla="*/ 78 h 212"/>
                  <a:gd name="T30" fmla="*/ 130 w 208"/>
                  <a:gd name="T31" fmla="*/ 88 h 212"/>
                  <a:gd name="T32" fmla="*/ 128 w 208"/>
                  <a:gd name="T33" fmla="*/ 90 h 212"/>
                  <a:gd name="T34" fmla="*/ 128 w 208"/>
                  <a:gd name="T35" fmla="*/ 86 h 212"/>
                  <a:gd name="T36" fmla="*/ 128 w 208"/>
                  <a:gd name="T37" fmla="*/ 72 h 212"/>
                  <a:gd name="T38" fmla="*/ 124 w 208"/>
                  <a:gd name="T39" fmla="*/ 58 h 212"/>
                  <a:gd name="T40" fmla="*/ 110 w 208"/>
                  <a:gd name="T41" fmla="*/ 52 h 212"/>
                  <a:gd name="T42" fmla="*/ 102 w 208"/>
                  <a:gd name="T43" fmla="*/ 54 h 212"/>
                  <a:gd name="T44" fmla="*/ 92 w 208"/>
                  <a:gd name="T45" fmla="*/ 64 h 212"/>
                  <a:gd name="T46" fmla="*/ 90 w 208"/>
                  <a:gd name="T47" fmla="*/ 86 h 212"/>
                  <a:gd name="T48" fmla="*/ 90 w 208"/>
                  <a:gd name="T49" fmla="*/ 90 h 212"/>
                  <a:gd name="T50" fmla="*/ 90 w 208"/>
                  <a:gd name="T51" fmla="*/ 52 h 212"/>
                  <a:gd name="T52" fmla="*/ 90 w 208"/>
                  <a:gd name="T53" fmla="*/ 20 h 212"/>
                  <a:gd name="T54" fmla="*/ 84 w 208"/>
                  <a:gd name="T55" fmla="*/ 6 h 212"/>
                  <a:gd name="T56" fmla="*/ 70 w 208"/>
                  <a:gd name="T57" fmla="*/ 0 h 212"/>
                  <a:gd name="T58" fmla="*/ 62 w 208"/>
                  <a:gd name="T59" fmla="*/ 2 h 212"/>
                  <a:gd name="T60" fmla="*/ 52 w 208"/>
                  <a:gd name="T61" fmla="*/ 12 h 212"/>
                  <a:gd name="T62" fmla="*/ 50 w 208"/>
                  <a:gd name="T63" fmla="*/ 52 h 212"/>
                  <a:gd name="T64" fmla="*/ 50 w 208"/>
                  <a:gd name="T65" fmla="*/ 108 h 212"/>
                  <a:gd name="T66" fmla="*/ 34 w 208"/>
                  <a:gd name="T67" fmla="*/ 110 h 212"/>
                  <a:gd name="T68" fmla="*/ 26 w 208"/>
                  <a:gd name="T69" fmla="*/ 106 h 212"/>
                  <a:gd name="T70" fmla="*/ 12 w 208"/>
                  <a:gd name="T71" fmla="*/ 106 h 212"/>
                  <a:gd name="T72" fmla="*/ 6 w 208"/>
                  <a:gd name="T73" fmla="*/ 110 h 212"/>
                  <a:gd name="T74" fmla="*/ 0 w 208"/>
                  <a:gd name="T75" fmla="*/ 124 h 212"/>
                  <a:gd name="T76" fmla="*/ 6 w 208"/>
                  <a:gd name="T77" fmla="*/ 138 h 212"/>
                  <a:gd name="T78" fmla="*/ 60 w 208"/>
                  <a:gd name="T79" fmla="*/ 194 h 212"/>
                  <a:gd name="T80" fmla="*/ 66 w 208"/>
                  <a:gd name="T81" fmla="*/ 200 h 212"/>
                  <a:gd name="T82" fmla="*/ 70 w 208"/>
                  <a:gd name="T83" fmla="*/ 204 h 212"/>
                  <a:gd name="T84" fmla="*/ 84 w 208"/>
                  <a:gd name="T85" fmla="*/ 210 h 212"/>
                  <a:gd name="T86" fmla="*/ 100 w 208"/>
                  <a:gd name="T87" fmla="*/ 212 h 212"/>
                  <a:gd name="T88" fmla="*/ 154 w 208"/>
                  <a:gd name="T89" fmla="*/ 212 h 212"/>
                  <a:gd name="T90" fmla="*/ 176 w 208"/>
                  <a:gd name="T91" fmla="*/ 208 h 212"/>
                  <a:gd name="T92" fmla="*/ 192 w 208"/>
                  <a:gd name="T93" fmla="*/ 192 h 212"/>
                  <a:gd name="T94" fmla="*/ 204 w 208"/>
                  <a:gd name="T95" fmla="*/ 172 h 212"/>
                  <a:gd name="T96" fmla="*/ 208 w 208"/>
                  <a:gd name="T97" fmla="*/ 148 h 212"/>
                  <a:gd name="T98" fmla="*/ 208 w 208"/>
                  <a:gd name="T99" fmla="*/ 132 h 212"/>
                  <a:gd name="T100" fmla="*/ 208 w 208"/>
                  <a:gd name="T101" fmla="*/ 11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8" h="212">
                    <a:moveTo>
                      <a:pt x="208" y="116"/>
                    </a:moveTo>
                    <a:lnTo>
                      <a:pt x="208" y="100"/>
                    </a:lnTo>
                    <a:lnTo>
                      <a:pt x="208" y="100"/>
                    </a:lnTo>
                    <a:lnTo>
                      <a:pt x="208" y="96"/>
                    </a:lnTo>
                    <a:lnTo>
                      <a:pt x="208" y="90"/>
                    </a:lnTo>
                    <a:lnTo>
                      <a:pt x="208" y="90"/>
                    </a:lnTo>
                    <a:lnTo>
                      <a:pt x="206" y="82"/>
                    </a:lnTo>
                    <a:lnTo>
                      <a:pt x="202" y="76"/>
                    </a:lnTo>
                    <a:lnTo>
                      <a:pt x="196" y="72"/>
                    </a:lnTo>
                    <a:lnTo>
                      <a:pt x="188" y="70"/>
                    </a:lnTo>
                    <a:lnTo>
                      <a:pt x="188" y="70"/>
                    </a:lnTo>
                    <a:lnTo>
                      <a:pt x="182" y="72"/>
                    </a:lnTo>
                    <a:lnTo>
                      <a:pt x="174" y="76"/>
                    </a:lnTo>
                    <a:lnTo>
                      <a:pt x="170" y="82"/>
                    </a:lnTo>
                    <a:lnTo>
                      <a:pt x="170" y="90"/>
                    </a:lnTo>
                    <a:lnTo>
                      <a:pt x="170" y="96"/>
                    </a:lnTo>
                    <a:lnTo>
                      <a:pt x="168" y="96"/>
                    </a:lnTo>
                    <a:lnTo>
                      <a:pt x="168" y="94"/>
                    </a:lnTo>
                    <a:lnTo>
                      <a:pt x="168" y="92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8" y="70"/>
                    </a:lnTo>
                    <a:lnTo>
                      <a:pt x="162" y="64"/>
                    </a:lnTo>
                    <a:lnTo>
                      <a:pt x="156" y="60"/>
                    </a:lnTo>
                    <a:lnTo>
                      <a:pt x="150" y="58"/>
                    </a:lnTo>
                    <a:lnTo>
                      <a:pt x="150" y="58"/>
                    </a:lnTo>
                    <a:lnTo>
                      <a:pt x="142" y="60"/>
                    </a:lnTo>
                    <a:lnTo>
                      <a:pt x="136" y="64"/>
                    </a:lnTo>
                    <a:lnTo>
                      <a:pt x="132" y="70"/>
                    </a:lnTo>
                    <a:lnTo>
                      <a:pt x="130" y="78"/>
                    </a:lnTo>
                    <a:lnTo>
                      <a:pt x="130" y="86"/>
                    </a:lnTo>
                    <a:lnTo>
                      <a:pt x="130" y="88"/>
                    </a:lnTo>
                    <a:lnTo>
                      <a:pt x="130" y="90"/>
                    </a:lnTo>
                    <a:lnTo>
                      <a:pt x="128" y="90"/>
                    </a:lnTo>
                    <a:lnTo>
                      <a:pt x="128" y="88"/>
                    </a:lnTo>
                    <a:lnTo>
                      <a:pt x="128" y="86"/>
                    </a:lnTo>
                    <a:lnTo>
                      <a:pt x="128" y="72"/>
                    </a:lnTo>
                    <a:lnTo>
                      <a:pt x="128" y="72"/>
                    </a:lnTo>
                    <a:lnTo>
                      <a:pt x="128" y="64"/>
                    </a:lnTo>
                    <a:lnTo>
                      <a:pt x="124" y="58"/>
                    </a:lnTo>
                    <a:lnTo>
                      <a:pt x="116" y="54"/>
                    </a:lnTo>
                    <a:lnTo>
                      <a:pt x="110" y="52"/>
                    </a:lnTo>
                    <a:lnTo>
                      <a:pt x="110" y="52"/>
                    </a:lnTo>
                    <a:lnTo>
                      <a:pt x="102" y="54"/>
                    </a:lnTo>
                    <a:lnTo>
                      <a:pt x="96" y="58"/>
                    </a:lnTo>
                    <a:lnTo>
                      <a:pt x="92" y="64"/>
                    </a:lnTo>
                    <a:lnTo>
                      <a:pt x="90" y="72"/>
                    </a:lnTo>
                    <a:lnTo>
                      <a:pt x="90" y="86"/>
                    </a:lnTo>
                    <a:lnTo>
                      <a:pt x="90" y="88"/>
                    </a:lnTo>
                    <a:lnTo>
                      <a:pt x="90" y="90"/>
                    </a:lnTo>
                    <a:lnTo>
                      <a:pt x="90" y="90"/>
                    </a:lnTo>
                    <a:lnTo>
                      <a:pt x="90" y="52"/>
                    </a:lnTo>
                    <a:lnTo>
                      <a:pt x="90" y="20"/>
                    </a:lnTo>
                    <a:lnTo>
                      <a:pt x="90" y="20"/>
                    </a:lnTo>
                    <a:lnTo>
                      <a:pt x="88" y="12"/>
                    </a:lnTo>
                    <a:lnTo>
                      <a:pt x="84" y="6"/>
                    </a:lnTo>
                    <a:lnTo>
                      <a:pt x="78" y="2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2" y="2"/>
                    </a:lnTo>
                    <a:lnTo>
                      <a:pt x="56" y="6"/>
                    </a:lnTo>
                    <a:lnTo>
                      <a:pt x="52" y="12"/>
                    </a:lnTo>
                    <a:lnTo>
                      <a:pt x="50" y="20"/>
                    </a:lnTo>
                    <a:lnTo>
                      <a:pt x="50" y="52"/>
                    </a:lnTo>
                    <a:lnTo>
                      <a:pt x="50" y="90"/>
                    </a:lnTo>
                    <a:lnTo>
                      <a:pt x="50" y="108"/>
                    </a:lnTo>
                    <a:lnTo>
                      <a:pt x="50" y="126"/>
                    </a:lnTo>
                    <a:lnTo>
                      <a:pt x="34" y="110"/>
                    </a:lnTo>
                    <a:lnTo>
                      <a:pt x="34" y="110"/>
                    </a:lnTo>
                    <a:lnTo>
                      <a:pt x="26" y="106"/>
                    </a:lnTo>
                    <a:lnTo>
                      <a:pt x="20" y="104"/>
                    </a:lnTo>
                    <a:lnTo>
                      <a:pt x="12" y="106"/>
                    </a:lnTo>
                    <a:lnTo>
                      <a:pt x="6" y="110"/>
                    </a:lnTo>
                    <a:lnTo>
                      <a:pt x="6" y="110"/>
                    </a:lnTo>
                    <a:lnTo>
                      <a:pt x="2" y="116"/>
                    </a:lnTo>
                    <a:lnTo>
                      <a:pt x="0" y="124"/>
                    </a:lnTo>
                    <a:lnTo>
                      <a:pt x="2" y="132"/>
                    </a:lnTo>
                    <a:lnTo>
                      <a:pt x="6" y="138"/>
                    </a:lnTo>
                    <a:lnTo>
                      <a:pt x="60" y="194"/>
                    </a:lnTo>
                    <a:lnTo>
                      <a:pt x="60" y="194"/>
                    </a:lnTo>
                    <a:lnTo>
                      <a:pt x="66" y="200"/>
                    </a:lnTo>
                    <a:lnTo>
                      <a:pt x="66" y="200"/>
                    </a:lnTo>
                    <a:lnTo>
                      <a:pt x="66" y="200"/>
                    </a:lnTo>
                    <a:lnTo>
                      <a:pt x="70" y="204"/>
                    </a:lnTo>
                    <a:lnTo>
                      <a:pt x="70" y="204"/>
                    </a:lnTo>
                    <a:lnTo>
                      <a:pt x="84" y="210"/>
                    </a:lnTo>
                    <a:lnTo>
                      <a:pt x="100" y="212"/>
                    </a:lnTo>
                    <a:lnTo>
                      <a:pt x="100" y="212"/>
                    </a:lnTo>
                    <a:lnTo>
                      <a:pt x="154" y="212"/>
                    </a:lnTo>
                    <a:lnTo>
                      <a:pt x="154" y="212"/>
                    </a:lnTo>
                    <a:lnTo>
                      <a:pt x="166" y="212"/>
                    </a:lnTo>
                    <a:lnTo>
                      <a:pt x="176" y="208"/>
                    </a:lnTo>
                    <a:lnTo>
                      <a:pt x="186" y="200"/>
                    </a:lnTo>
                    <a:lnTo>
                      <a:pt x="192" y="192"/>
                    </a:lnTo>
                    <a:lnTo>
                      <a:pt x="198" y="182"/>
                    </a:lnTo>
                    <a:lnTo>
                      <a:pt x="204" y="172"/>
                    </a:lnTo>
                    <a:lnTo>
                      <a:pt x="206" y="160"/>
                    </a:lnTo>
                    <a:lnTo>
                      <a:pt x="208" y="148"/>
                    </a:lnTo>
                    <a:lnTo>
                      <a:pt x="208" y="148"/>
                    </a:lnTo>
                    <a:lnTo>
                      <a:pt x="208" y="132"/>
                    </a:lnTo>
                    <a:lnTo>
                      <a:pt x="208" y="116"/>
                    </a:lnTo>
                    <a:lnTo>
                      <a:pt x="208" y="1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</p:grp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8300" y="2536751"/>
            <a:ext cx="2154933" cy="831523"/>
          </a:xfrm>
          <a:prstGeom prst="rect">
            <a:avLst/>
          </a:prstGeom>
        </p:spPr>
      </p:pic>
      <p:sp>
        <p:nvSpPr>
          <p:cNvPr id="54" name="직사각형 31"/>
          <p:cNvSpPr>
            <a:spLocks noChangeArrowheads="1"/>
          </p:cNvSpPr>
          <p:nvPr/>
        </p:nvSpPr>
        <p:spPr bwMode="auto">
          <a:xfrm>
            <a:off x="2341234" y="4463842"/>
            <a:ext cx="1403635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3.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과정 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에서 만든 </a:t>
            </a:r>
            <a:r>
              <a:rPr lang="ko-KR" altLang="en-US" sz="5000" spc="-300" dirty="0" err="1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뉴클레오타이드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모형을 상보적 </a:t>
            </a:r>
            <a:r>
              <a:rPr lang="ko-KR" altLang="en-US" sz="5000" spc="-300" dirty="0" err="1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염기쌍끼리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짝은 맞추어 풀로 붙인다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</a:p>
        </p:txBody>
      </p:sp>
      <p:pic>
        <p:nvPicPr>
          <p:cNvPr id="55" name="그림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0764" y="3284978"/>
            <a:ext cx="5857361" cy="3568277"/>
          </a:xfrm>
          <a:prstGeom prst="rect">
            <a:avLst/>
          </a:prstGeom>
        </p:spPr>
      </p:pic>
      <p:sp>
        <p:nvSpPr>
          <p:cNvPr id="56" name="직사각형 31"/>
          <p:cNvSpPr>
            <a:spLocks noChangeArrowheads="1"/>
          </p:cNvSpPr>
          <p:nvPr/>
        </p:nvSpPr>
        <p:spPr bwMode="auto">
          <a:xfrm>
            <a:off x="8503592" y="7722498"/>
            <a:ext cx="1383453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4. </a:t>
            </a:r>
            <a:r>
              <a:rPr lang="ko-KR" altLang="en-US" sz="5000" spc="-300" dirty="0" err="1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뉴클레오타이드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20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쌍을 당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인산 부위의 홈을 서로 끼우면서 연결하여 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DNA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모형을 완성한다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  <p:pic>
        <p:nvPicPr>
          <p:cNvPr id="57" name="그림 5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989" y="6743496"/>
            <a:ext cx="6094602" cy="3493766"/>
          </a:xfrm>
          <a:prstGeom prst="rect">
            <a:avLst/>
          </a:prstGeom>
        </p:spPr>
      </p:pic>
      <p:sp>
        <p:nvSpPr>
          <p:cNvPr id="60" name="직사각형 31"/>
          <p:cNvSpPr>
            <a:spLocks noChangeArrowheads="1"/>
          </p:cNvSpPr>
          <p:nvPr/>
        </p:nvSpPr>
        <p:spPr bwMode="auto">
          <a:xfrm>
            <a:off x="2341234" y="10995785"/>
            <a:ext cx="2016316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5.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완성된 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DNA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모형의 한쪽 끝을 잡고 자연스럽게 늘어뜨린 후 구조를 관찰한다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152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67467" y="1148462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4) </a:t>
            </a: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핵산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53233" y="12591288"/>
            <a:ext cx="129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교과서</a:t>
            </a: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4342787" y="2469903"/>
            <a:ext cx="552684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kumimoji="0" lang="en-US" altLang="ko-KR" sz="6000" spc="-15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DNA </a:t>
            </a:r>
            <a:r>
              <a:rPr kumimoji="0" lang="ko-KR" altLang="en-US" sz="6000" spc="-15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모형 관찰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2349431" y="3603306"/>
            <a:ext cx="4211246" cy="861774"/>
            <a:chOff x="554495" y="2043865"/>
            <a:chExt cx="4046320" cy="861774"/>
          </a:xfrm>
        </p:grpSpPr>
        <p:grpSp>
          <p:nvGrpSpPr>
            <p:cNvPr id="12" name="그룹 11"/>
            <p:cNvGrpSpPr/>
            <p:nvPr/>
          </p:nvGrpSpPr>
          <p:grpSpPr>
            <a:xfrm>
              <a:off x="633161" y="2043865"/>
              <a:ext cx="3967654" cy="861774"/>
              <a:chOff x="3695886" y="1113123"/>
              <a:chExt cx="3967648" cy="861774"/>
            </a:xfrm>
          </p:grpSpPr>
          <p:grpSp>
            <p:nvGrpSpPr>
              <p:cNvPr id="22" name="그룹 21"/>
              <p:cNvGrpSpPr/>
              <p:nvPr/>
            </p:nvGrpSpPr>
            <p:grpSpPr>
              <a:xfrm>
                <a:off x="3695886" y="1240162"/>
                <a:ext cx="309277" cy="352684"/>
                <a:chOff x="2711450" y="4213225"/>
                <a:chExt cx="361950" cy="412750"/>
              </a:xfrm>
            </p:grpSpPr>
            <p:sp>
              <p:nvSpPr>
                <p:cNvPr id="24" name="Freeform 95"/>
                <p:cNvSpPr>
                  <a:spLocks/>
                </p:cNvSpPr>
                <p:nvPr/>
              </p:nvSpPr>
              <p:spPr bwMode="auto">
                <a:xfrm>
                  <a:off x="2828925" y="4543425"/>
                  <a:ext cx="120650" cy="50800"/>
                </a:xfrm>
                <a:custGeom>
                  <a:avLst/>
                  <a:gdLst>
                    <a:gd name="T0" fmla="*/ 68 w 76"/>
                    <a:gd name="T1" fmla="*/ 0 h 32"/>
                    <a:gd name="T2" fmla="*/ 10 w 76"/>
                    <a:gd name="T3" fmla="*/ 0 h 32"/>
                    <a:gd name="T4" fmla="*/ 10 w 76"/>
                    <a:gd name="T5" fmla="*/ 0 h 32"/>
                    <a:gd name="T6" fmla="*/ 6 w 76"/>
                    <a:gd name="T7" fmla="*/ 0 h 32"/>
                    <a:gd name="T8" fmla="*/ 4 w 76"/>
                    <a:gd name="T9" fmla="*/ 2 h 32"/>
                    <a:gd name="T10" fmla="*/ 2 w 76"/>
                    <a:gd name="T11" fmla="*/ 6 h 32"/>
                    <a:gd name="T12" fmla="*/ 0 w 76"/>
                    <a:gd name="T13" fmla="*/ 8 h 32"/>
                    <a:gd name="T14" fmla="*/ 0 w 76"/>
                    <a:gd name="T15" fmla="*/ 24 h 32"/>
                    <a:gd name="T16" fmla="*/ 0 w 76"/>
                    <a:gd name="T17" fmla="*/ 24 h 32"/>
                    <a:gd name="T18" fmla="*/ 2 w 76"/>
                    <a:gd name="T19" fmla="*/ 28 h 32"/>
                    <a:gd name="T20" fmla="*/ 4 w 76"/>
                    <a:gd name="T21" fmla="*/ 30 h 32"/>
                    <a:gd name="T22" fmla="*/ 6 w 76"/>
                    <a:gd name="T23" fmla="*/ 32 h 32"/>
                    <a:gd name="T24" fmla="*/ 10 w 76"/>
                    <a:gd name="T25" fmla="*/ 32 h 32"/>
                    <a:gd name="T26" fmla="*/ 68 w 76"/>
                    <a:gd name="T27" fmla="*/ 32 h 32"/>
                    <a:gd name="T28" fmla="*/ 68 w 76"/>
                    <a:gd name="T29" fmla="*/ 32 h 32"/>
                    <a:gd name="T30" fmla="*/ 72 w 76"/>
                    <a:gd name="T31" fmla="*/ 32 h 32"/>
                    <a:gd name="T32" fmla="*/ 74 w 76"/>
                    <a:gd name="T33" fmla="*/ 30 h 32"/>
                    <a:gd name="T34" fmla="*/ 76 w 76"/>
                    <a:gd name="T35" fmla="*/ 28 h 32"/>
                    <a:gd name="T36" fmla="*/ 76 w 76"/>
                    <a:gd name="T37" fmla="*/ 24 h 32"/>
                    <a:gd name="T38" fmla="*/ 76 w 76"/>
                    <a:gd name="T39" fmla="*/ 8 h 32"/>
                    <a:gd name="T40" fmla="*/ 76 w 76"/>
                    <a:gd name="T41" fmla="*/ 8 h 32"/>
                    <a:gd name="T42" fmla="*/ 76 w 76"/>
                    <a:gd name="T43" fmla="*/ 6 h 32"/>
                    <a:gd name="T44" fmla="*/ 74 w 76"/>
                    <a:gd name="T45" fmla="*/ 2 h 32"/>
                    <a:gd name="T46" fmla="*/ 72 w 76"/>
                    <a:gd name="T47" fmla="*/ 0 h 32"/>
                    <a:gd name="T48" fmla="*/ 68 w 76"/>
                    <a:gd name="T49" fmla="*/ 0 h 32"/>
                    <a:gd name="T50" fmla="*/ 68 w 76"/>
                    <a:gd name="T51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6" h="32">
                      <a:moveTo>
                        <a:pt x="68" y="0"/>
                      </a:move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2" y="28"/>
                      </a:lnTo>
                      <a:lnTo>
                        <a:pt x="4" y="30"/>
                      </a:lnTo>
                      <a:lnTo>
                        <a:pt x="6" y="32"/>
                      </a:lnTo>
                      <a:lnTo>
                        <a:pt x="10" y="32"/>
                      </a:lnTo>
                      <a:lnTo>
                        <a:pt x="68" y="32"/>
                      </a:lnTo>
                      <a:lnTo>
                        <a:pt x="68" y="32"/>
                      </a:lnTo>
                      <a:lnTo>
                        <a:pt x="72" y="32"/>
                      </a:lnTo>
                      <a:lnTo>
                        <a:pt x="74" y="30"/>
                      </a:lnTo>
                      <a:lnTo>
                        <a:pt x="76" y="28"/>
                      </a:lnTo>
                      <a:lnTo>
                        <a:pt x="76" y="24"/>
                      </a:lnTo>
                      <a:lnTo>
                        <a:pt x="76" y="8"/>
                      </a:lnTo>
                      <a:lnTo>
                        <a:pt x="76" y="8"/>
                      </a:lnTo>
                      <a:lnTo>
                        <a:pt x="76" y="6"/>
                      </a:lnTo>
                      <a:lnTo>
                        <a:pt x="74" y="2"/>
                      </a:lnTo>
                      <a:lnTo>
                        <a:pt x="72" y="0"/>
                      </a:lnTo>
                      <a:lnTo>
                        <a:pt x="68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25" name="Freeform 96"/>
                <p:cNvSpPr>
                  <a:spLocks/>
                </p:cNvSpPr>
                <p:nvPr/>
              </p:nvSpPr>
              <p:spPr bwMode="auto">
                <a:xfrm>
                  <a:off x="2854325" y="4606925"/>
                  <a:ext cx="76200" cy="19050"/>
                </a:xfrm>
                <a:custGeom>
                  <a:avLst/>
                  <a:gdLst>
                    <a:gd name="T0" fmla="*/ 48 w 48"/>
                    <a:gd name="T1" fmla="*/ 0 h 12"/>
                    <a:gd name="T2" fmla="*/ 0 w 48"/>
                    <a:gd name="T3" fmla="*/ 0 h 12"/>
                    <a:gd name="T4" fmla="*/ 0 w 48"/>
                    <a:gd name="T5" fmla="*/ 0 h 12"/>
                    <a:gd name="T6" fmla="*/ 10 w 48"/>
                    <a:gd name="T7" fmla="*/ 6 h 12"/>
                    <a:gd name="T8" fmla="*/ 18 w 48"/>
                    <a:gd name="T9" fmla="*/ 10 h 12"/>
                    <a:gd name="T10" fmla="*/ 26 w 48"/>
                    <a:gd name="T11" fmla="*/ 12 h 12"/>
                    <a:gd name="T12" fmla="*/ 34 w 48"/>
                    <a:gd name="T13" fmla="*/ 10 h 12"/>
                    <a:gd name="T14" fmla="*/ 40 w 48"/>
                    <a:gd name="T15" fmla="*/ 6 h 12"/>
                    <a:gd name="T16" fmla="*/ 44 w 48"/>
                    <a:gd name="T17" fmla="*/ 4 h 12"/>
                    <a:gd name="T18" fmla="*/ 48 w 48"/>
                    <a:gd name="T19" fmla="*/ 0 h 12"/>
                    <a:gd name="T20" fmla="*/ 48 w 48"/>
                    <a:gd name="T2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8" h="12">
                      <a:moveTo>
                        <a:pt x="48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0" y="6"/>
                      </a:lnTo>
                      <a:lnTo>
                        <a:pt x="18" y="10"/>
                      </a:lnTo>
                      <a:lnTo>
                        <a:pt x="26" y="12"/>
                      </a:lnTo>
                      <a:lnTo>
                        <a:pt x="34" y="10"/>
                      </a:lnTo>
                      <a:lnTo>
                        <a:pt x="40" y="6"/>
                      </a:lnTo>
                      <a:lnTo>
                        <a:pt x="44" y="4"/>
                      </a:lnTo>
                      <a:lnTo>
                        <a:pt x="48" y="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26" name="Freeform 97"/>
                <p:cNvSpPr>
                  <a:spLocks/>
                </p:cNvSpPr>
                <p:nvPr/>
              </p:nvSpPr>
              <p:spPr bwMode="auto">
                <a:xfrm>
                  <a:off x="2889250" y="4213225"/>
                  <a:ext cx="9525" cy="31750"/>
                </a:xfrm>
                <a:custGeom>
                  <a:avLst/>
                  <a:gdLst>
                    <a:gd name="T0" fmla="*/ 2 w 6"/>
                    <a:gd name="T1" fmla="*/ 20 h 20"/>
                    <a:gd name="T2" fmla="*/ 2 w 6"/>
                    <a:gd name="T3" fmla="*/ 20 h 20"/>
                    <a:gd name="T4" fmla="*/ 4 w 6"/>
                    <a:gd name="T5" fmla="*/ 20 h 20"/>
                    <a:gd name="T6" fmla="*/ 6 w 6"/>
                    <a:gd name="T7" fmla="*/ 18 h 20"/>
                    <a:gd name="T8" fmla="*/ 6 w 6"/>
                    <a:gd name="T9" fmla="*/ 4 h 20"/>
                    <a:gd name="T10" fmla="*/ 6 w 6"/>
                    <a:gd name="T11" fmla="*/ 4 h 20"/>
                    <a:gd name="T12" fmla="*/ 4 w 6"/>
                    <a:gd name="T13" fmla="*/ 2 h 20"/>
                    <a:gd name="T14" fmla="*/ 2 w 6"/>
                    <a:gd name="T15" fmla="*/ 0 h 20"/>
                    <a:gd name="T16" fmla="*/ 2 w 6"/>
                    <a:gd name="T17" fmla="*/ 0 h 20"/>
                    <a:gd name="T18" fmla="*/ 0 w 6"/>
                    <a:gd name="T19" fmla="*/ 2 h 20"/>
                    <a:gd name="T20" fmla="*/ 0 w 6"/>
                    <a:gd name="T21" fmla="*/ 4 h 20"/>
                    <a:gd name="T22" fmla="*/ 0 w 6"/>
                    <a:gd name="T23" fmla="*/ 18 h 20"/>
                    <a:gd name="T24" fmla="*/ 0 w 6"/>
                    <a:gd name="T25" fmla="*/ 18 h 20"/>
                    <a:gd name="T26" fmla="*/ 0 w 6"/>
                    <a:gd name="T27" fmla="*/ 20 h 20"/>
                    <a:gd name="T28" fmla="*/ 2 w 6"/>
                    <a:gd name="T29" fmla="*/ 20 h 20"/>
                    <a:gd name="T30" fmla="*/ 2 w 6"/>
                    <a:gd name="T3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6" y="18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27" name="Freeform 98"/>
                <p:cNvSpPr>
                  <a:spLocks/>
                </p:cNvSpPr>
                <p:nvPr/>
              </p:nvSpPr>
              <p:spPr bwMode="auto">
                <a:xfrm>
                  <a:off x="2711450" y="4391025"/>
                  <a:ext cx="31750" cy="6350"/>
                </a:xfrm>
                <a:custGeom>
                  <a:avLst/>
                  <a:gdLst>
                    <a:gd name="T0" fmla="*/ 18 w 20"/>
                    <a:gd name="T1" fmla="*/ 0 h 4"/>
                    <a:gd name="T2" fmla="*/ 4 w 20"/>
                    <a:gd name="T3" fmla="*/ 0 h 4"/>
                    <a:gd name="T4" fmla="*/ 4 w 20"/>
                    <a:gd name="T5" fmla="*/ 0 h 4"/>
                    <a:gd name="T6" fmla="*/ 2 w 20"/>
                    <a:gd name="T7" fmla="*/ 0 h 4"/>
                    <a:gd name="T8" fmla="*/ 0 w 20"/>
                    <a:gd name="T9" fmla="*/ 2 h 4"/>
                    <a:gd name="T10" fmla="*/ 0 w 20"/>
                    <a:gd name="T11" fmla="*/ 2 h 4"/>
                    <a:gd name="T12" fmla="*/ 2 w 20"/>
                    <a:gd name="T13" fmla="*/ 4 h 4"/>
                    <a:gd name="T14" fmla="*/ 4 w 20"/>
                    <a:gd name="T15" fmla="*/ 4 h 4"/>
                    <a:gd name="T16" fmla="*/ 18 w 20"/>
                    <a:gd name="T17" fmla="*/ 4 h 4"/>
                    <a:gd name="T18" fmla="*/ 18 w 20"/>
                    <a:gd name="T19" fmla="*/ 4 h 4"/>
                    <a:gd name="T20" fmla="*/ 20 w 20"/>
                    <a:gd name="T21" fmla="*/ 4 h 4"/>
                    <a:gd name="T22" fmla="*/ 20 w 20"/>
                    <a:gd name="T23" fmla="*/ 2 h 4"/>
                    <a:gd name="T24" fmla="*/ 20 w 20"/>
                    <a:gd name="T25" fmla="*/ 2 h 4"/>
                    <a:gd name="T26" fmla="*/ 20 w 20"/>
                    <a:gd name="T27" fmla="*/ 0 h 4"/>
                    <a:gd name="T28" fmla="*/ 18 w 20"/>
                    <a:gd name="T29" fmla="*/ 0 h 4"/>
                    <a:gd name="T30" fmla="*/ 18 w 20"/>
                    <a:gd name="T3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4">
                      <a:moveTo>
                        <a:pt x="18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20" y="4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28" name="Freeform 99"/>
                <p:cNvSpPr>
                  <a:spLocks/>
                </p:cNvSpPr>
                <p:nvPr/>
              </p:nvSpPr>
              <p:spPr bwMode="auto">
                <a:xfrm>
                  <a:off x="3041650" y="4391025"/>
                  <a:ext cx="31750" cy="6350"/>
                </a:xfrm>
                <a:custGeom>
                  <a:avLst/>
                  <a:gdLst>
                    <a:gd name="T0" fmla="*/ 16 w 20"/>
                    <a:gd name="T1" fmla="*/ 0 h 4"/>
                    <a:gd name="T2" fmla="*/ 2 w 20"/>
                    <a:gd name="T3" fmla="*/ 0 h 4"/>
                    <a:gd name="T4" fmla="*/ 2 w 20"/>
                    <a:gd name="T5" fmla="*/ 0 h 4"/>
                    <a:gd name="T6" fmla="*/ 0 w 20"/>
                    <a:gd name="T7" fmla="*/ 0 h 4"/>
                    <a:gd name="T8" fmla="*/ 0 w 20"/>
                    <a:gd name="T9" fmla="*/ 2 h 4"/>
                    <a:gd name="T10" fmla="*/ 0 w 20"/>
                    <a:gd name="T11" fmla="*/ 2 h 4"/>
                    <a:gd name="T12" fmla="*/ 0 w 20"/>
                    <a:gd name="T13" fmla="*/ 4 h 4"/>
                    <a:gd name="T14" fmla="*/ 2 w 20"/>
                    <a:gd name="T15" fmla="*/ 4 h 4"/>
                    <a:gd name="T16" fmla="*/ 16 w 20"/>
                    <a:gd name="T17" fmla="*/ 4 h 4"/>
                    <a:gd name="T18" fmla="*/ 16 w 20"/>
                    <a:gd name="T19" fmla="*/ 4 h 4"/>
                    <a:gd name="T20" fmla="*/ 18 w 20"/>
                    <a:gd name="T21" fmla="*/ 4 h 4"/>
                    <a:gd name="T22" fmla="*/ 20 w 20"/>
                    <a:gd name="T23" fmla="*/ 2 h 4"/>
                    <a:gd name="T24" fmla="*/ 20 w 20"/>
                    <a:gd name="T25" fmla="*/ 2 h 4"/>
                    <a:gd name="T26" fmla="*/ 18 w 20"/>
                    <a:gd name="T27" fmla="*/ 0 h 4"/>
                    <a:gd name="T28" fmla="*/ 16 w 20"/>
                    <a:gd name="T29" fmla="*/ 0 h 4"/>
                    <a:gd name="T30" fmla="*/ 16 w 20"/>
                    <a:gd name="T3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4">
                      <a:moveTo>
                        <a:pt x="16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8" y="4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29" name="Freeform 100"/>
                <p:cNvSpPr>
                  <a:spLocks/>
                </p:cNvSpPr>
                <p:nvPr/>
              </p:nvSpPr>
              <p:spPr bwMode="auto">
                <a:xfrm>
                  <a:off x="2765425" y="4264025"/>
                  <a:ext cx="25400" cy="25400"/>
                </a:xfrm>
                <a:custGeom>
                  <a:avLst/>
                  <a:gdLst>
                    <a:gd name="T0" fmla="*/ 14 w 16"/>
                    <a:gd name="T1" fmla="*/ 16 h 16"/>
                    <a:gd name="T2" fmla="*/ 14 w 16"/>
                    <a:gd name="T3" fmla="*/ 16 h 16"/>
                    <a:gd name="T4" fmla="*/ 16 w 16"/>
                    <a:gd name="T5" fmla="*/ 14 h 16"/>
                    <a:gd name="T6" fmla="*/ 14 w 16"/>
                    <a:gd name="T7" fmla="*/ 12 h 16"/>
                    <a:gd name="T8" fmla="*/ 4 w 16"/>
                    <a:gd name="T9" fmla="*/ 2 h 16"/>
                    <a:gd name="T10" fmla="*/ 4 w 16"/>
                    <a:gd name="T11" fmla="*/ 2 h 16"/>
                    <a:gd name="T12" fmla="*/ 2 w 16"/>
                    <a:gd name="T13" fmla="*/ 0 h 16"/>
                    <a:gd name="T14" fmla="*/ 0 w 16"/>
                    <a:gd name="T15" fmla="*/ 2 h 16"/>
                    <a:gd name="T16" fmla="*/ 0 w 16"/>
                    <a:gd name="T17" fmla="*/ 2 h 16"/>
                    <a:gd name="T18" fmla="*/ 0 w 16"/>
                    <a:gd name="T19" fmla="*/ 4 h 16"/>
                    <a:gd name="T20" fmla="*/ 0 w 16"/>
                    <a:gd name="T21" fmla="*/ 6 h 16"/>
                    <a:gd name="T22" fmla="*/ 10 w 16"/>
                    <a:gd name="T23" fmla="*/ 16 h 16"/>
                    <a:gd name="T24" fmla="*/ 10 w 16"/>
                    <a:gd name="T25" fmla="*/ 16 h 16"/>
                    <a:gd name="T26" fmla="*/ 12 w 16"/>
                    <a:gd name="T27" fmla="*/ 16 h 16"/>
                    <a:gd name="T28" fmla="*/ 14 w 16"/>
                    <a:gd name="T29" fmla="*/ 16 h 16"/>
                    <a:gd name="T30" fmla="*/ 14 w 16"/>
                    <a:gd name="T3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6" h="16">
                      <a:moveTo>
                        <a:pt x="14" y="16"/>
                      </a:moveTo>
                      <a:lnTo>
                        <a:pt x="14" y="16"/>
                      </a:lnTo>
                      <a:lnTo>
                        <a:pt x="16" y="14"/>
                      </a:lnTo>
                      <a:lnTo>
                        <a:pt x="14" y="1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30" name="Freeform 101"/>
                <p:cNvSpPr>
                  <a:spLocks/>
                </p:cNvSpPr>
                <p:nvPr/>
              </p:nvSpPr>
              <p:spPr bwMode="auto">
                <a:xfrm>
                  <a:off x="2997200" y="4264025"/>
                  <a:ext cx="25400" cy="25400"/>
                </a:xfrm>
                <a:custGeom>
                  <a:avLst/>
                  <a:gdLst>
                    <a:gd name="T0" fmla="*/ 10 w 16"/>
                    <a:gd name="T1" fmla="*/ 2 h 16"/>
                    <a:gd name="T2" fmla="*/ 0 w 16"/>
                    <a:gd name="T3" fmla="*/ 12 h 16"/>
                    <a:gd name="T4" fmla="*/ 0 w 16"/>
                    <a:gd name="T5" fmla="*/ 12 h 16"/>
                    <a:gd name="T6" fmla="*/ 0 w 16"/>
                    <a:gd name="T7" fmla="*/ 14 h 16"/>
                    <a:gd name="T8" fmla="*/ 0 w 16"/>
                    <a:gd name="T9" fmla="*/ 16 h 16"/>
                    <a:gd name="T10" fmla="*/ 0 w 16"/>
                    <a:gd name="T11" fmla="*/ 16 h 16"/>
                    <a:gd name="T12" fmla="*/ 2 w 16"/>
                    <a:gd name="T13" fmla="*/ 16 h 16"/>
                    <a:gd name="T14" fmla="*/ 4 w 16"/>
                    <a:gd name="T15" fmla="*/ 16 h 16"/>
                    <a:gd name="T16" fmla="*/ 14 w 16"/>
                    <a:gd name="T17" fmla="*/ 6 h 16"/>
                    <a:gd name="T18" fmla="*/ 14 w 16"/>
                    <a:gd name="T19" fmla="*/ 6 h 16"/>
                    <a:gd name="T20" fmla="*/ 16 w 16"/>
                    <a:gd name="T21" fmla="*/ 4 h 16"/>
                    <a:gd name="T22" fmla="*/ 14 w 16"/>
                    <a:gd name="T23" fmla="*/ 2 h 16"/>
                    <a:gd name="T24" fmla="*/ 14 w 16"/>
                    <a:gd name="T25" fmla="*/ 2 h 16"/>
                    <a:gd name="T26" fmla="*/ 12 w 16"/>
                    <a:gd name="T27" fmla="*/ 0 h 16"/>
                    <a:gd name="T28" fmla="*/ 10 w 16"/>
                    <a:gd name="T29" fmla="*/ 2 h 16"/>
                    <a:gd name="T30" fmla="*/ 10 w 16"/>
                    <a:gd name="T31" fmla="*/ 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6" h="16">
                      <a:moveTo>
                        <a:pt x="10" y="2"/>
                      </a:move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4" y="1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0" y="2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31" name="Freeform 102"/>
                <p:cNvSpPr>
                  <a:spLocks/>
                </p:cNvSpPr>
                <p:nvPr/>
              </p:nvSpPr>
              <p:spPr bwMode="auto">
                <a:xfrm>
                  <a:off x="2771775" y="4270375"/>
                  <a:ext cx="238125" cy="263525"/>
                </a:xfrm>
                <a:custGeom>
                  <a:avLst/>
                  <a:gdLst>
                    <a:gd name="T0" fmla="*/ 150 w 150"/>
                    <a:gd name="T1" fmla="*/ 76 h 166"/>
                    <a:gd name="T2" fmla="*/ 150 w 150"/>
                    <a:gd name="T3" fmla="*/ 76 h 166"/>
                    <a:gd name="T4" fmla="*/ 148 w 150"/>
                    <a:gd name="T5" fmla="*/ 60 h 166"/>
                    <a:gd name="T6" fmla="*/ 144 w 150"/>
                    <a:gd name="T7" fmla="*/ 46 h 166"/>
                    <a:gd name="T8" fmla="*/ 136 w 150"/>
                    <a:gd name="T9" fmla="*/ 34 h 166"/>
                    <a:gd name="T10" fmla="*/ 128 w 150"/>
                    <a:gd name="T11" fmla="*/ 22 h 166"/>
                    <a:gd name="T12" fmla="*/ 116 w 150"/>
                    <a:gd name="T13" fmla="*/ 14 h 166"/>
                    <a:gd name="T14" fmla="*/ 104 w 150"/>
                    <a:gd name="T15" fmla="*/ 6 h 166"/>
                    <a:gd name="T16" fmla="*/ 90 w 150"/>
                    <a:gd name="T17" fmla="*/ 2 h 166"/>
                    <a:gd name="T18" fmla="*/ 76 w 150"/>
                    <a:gd name="T19" fmla="*/ 0 h 166"/>
                    <a:gd name="T20" fmla="*/ 76 w 150"/>
                    <a:gd name="T21" fmla="*/ 0 h 166"/>
                    <a:gd name="T22" fmla="*/ 60 w 150"/>
                    <a:gd name="T23" fmla="*/ 2 h 166"/>
                    <a:gd name="T24" fmla="*/ 46 w 150"/>
                    <a:gd name="T25" fmla="*/ 6 h 166"/>
                    <a:gd name="T26" fmla="*/ 34 w 150"/>
                    <a:gd name="T27" fmla="*/ 14 h 166"/>
                    <a:gd name="T28" fmla="*/ 22 w 150"/>
                    <a:gd name="T29" fmla="*/ 22 h 166"/>
                    <a:gd name="T30" fmla="*/ 14 w 150"/>
                    <a:gd name="T31" fmla="*/ 34 h 166"/>
                    <a:gd name="T32" fmla="*/ 6 w 150"/>
                    <a:gd name="T33" fmla="*/ 46 h 166"/>
                    <a:gd name="T34" fmla="*/ 2 w 150"/>
                    <a:gd name="T35" fmla="*/ 60 h 166"/>
                    <a:gd name="T36" fmla="*/ 0 w 150"/>
                    <a:gd name="T37" fmla="*/ 76 h 166"/>
                    <a:gd name="T38" fmla="*/ 0 w 150"/>
                    <a:gd name="T39" fmla="*/ 76 h 166"/>
                    <a:gd name="T40" fmla="*/ 2 w 150"/>
                    <a:gd name="T41" fmla="*/ 94 h 166"/>
                    <a:gd name="T42" fmla="*/ 8 w 150"/>
                    <a:gd name="T43" fmla="*/ 110 h 166"/>
                    <a:gd name="T44" fmla="*/ 18 w 150"/>
                    <a:gd name="T45" fmla="*/ 124 h 166"/>
                    <a:gd name="T46" fmla="*/ 32 w 150"/>
                    <a:gd name="T47" fmla="*/ 136 h 166"/>
                    <a:gd name="T48" fmla="*/ 32 w 150"/>
                    <a:gd name="T49" fmla="*/ 136 h 166"/>
                    <a:gd name="T50" fmla="*/ 32 w 150"/>
                    <a:gd name="T51" fmla="*/ 136 h 166"/>
                    <a:gd name="T52" fmla="*/ 32 w 150"/>
                    <a:gd name="T53" fmla="*/ 136 h 166"/>
                    <a:gd name="T54" fmla="*/ 36 w 150"/>
                    <a:gd name="T55" fmla="*/ 146 h 166"/>
                    <a:gd name="T56" fmla="*/ 40 w 150"/>
                    <a:gd name="T57" fmla="*/ 156 h 166"/>
                    <a:gd name="T58" fmla="*/ 40 w 150"/>
                    <a:gd name="T59" fmla="*/ 166 h 166"/>
                    <a:gd name="T60" fmla="*/ 112 w 150"/>
                    <a:gd name="T61" fmla="*/ 166 h 166"/>
                    <a:gd name="T62" fmla="*/ 112 w 150"/>
                    <a:gd name="T63" fmla="*/ 166 h 166"/>
                    <a:gd name="T64" fmla="*/ 114 w 150"/>
                    <a:gd name="T65" fmla="*/ 148 h 166"/>
                    <a:gd name="T66" fmla="*/ 116 w 150"/>
                    <a:gd name="T67" fmla="*/ 142 h 166"/>
                    <a:gd name="T68" fmla="*/ 120 w 150"/>
                    <a:gd name="T69" fmla="*/ 134 h 166"/>
                    <a:gd name="T70" fmla="*/ 120 w 150"/>
                    <a:gd name="T71" fmla="*/ 134 h 166"/>
                    <a:gd name="T72" fmla="*/ 132 w 150"/>
                    <a:gd name="T73" fmla="*/ 124 h 166"/>
                    <a:gd name="T74" fmla="*/ 142 w 150"/>
                    <a:gd name="T75" fmla="*/ 110 h 166"/>
                    <a:gd name="T76" fmla="*/ 148 w 150"/>
                    <a:gd name="T77" fmla="*/ 92 h 166"/>
                    <a:gd name="T78" fmla="*/ 150 w 150"/>
                    <a:gd name="T79" fmla="*/ 76 h 166"/>
                    <a:gd name="T80" fmla="*/ 150 w 150"/>
                    <a:gd name="T81" fmla="*/ 7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50" h="166">
                      <a:moveTo>
                        <a:pt x="150" y="76"/>
                      </a:moveTo>
                      <a:lnTo>
                        <a:pt x="150" y="76"/>
                      </a:lnTo>
                      <a:lnTo>
                        <a:pt x="148" y="60"/>
                      </a:lnTo>
                      <a:lnTo>
                        <a:pt x="144" y="46"/>
                      </a:lnTo>
                      <a:lnTo>
                        <a:pt x="136" y="34"/>
                      </a:lnTo>
                      <a:lnTo>
                        <a:pt x="128" y="22"/>
                      </a:lnTo>
                      <a:lnTo>
                        <a:pt x="116" y="14"/>
                      </a:lnTo>
                      <a:lnTo>
                        <a:pt x="104" y="6"/>
                      </a:lnTo>
                      <a:lnTo>
                        <a:pt x="90" y="2"/>
                      </a:lnTo>
                      <a:lnTo>
                        <a:pt x="76" y="0"/>
                      </a:lnTo>
                      <a:lnTo>
                        <a:pt x="76" y="0"/>
                      </a:lnTo>
                      <a:lnTo>
                        <a:pt x="60" y="2"/>
                      </a:lnTo>
                      <a:lnTo>
                        <a:pt x="46" y="6"/>
                      </a:lnTo>
                      <a:lnTo>
                        <a:pt x="34" y="14"/>
                      </a:lnTo>
                      <a:lnTo>
                        <a:pt x="22" y="22"/>
                      </a:lnTo>
                      <a:lnTo>
                        <a:pt x="14" y="34"/>
                      </a:lnTo>
                      <a:lnTo>
                        <a:pt x="6" y="46"/>
                      </a:lnTo>
                      <a:lnTo>
                        <a:pt x="2" y="60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2" y="94"/>
                      </a:lnTo>
                      <a:lnTo>
                        <a:pt x="8" y="110"/>
                      </a:lnTo>
                      <a:lnTo>
                        <a:pt x="18" y="124"/>
                      </a:lnTo>
                      <a:lnTo>
                        <a:pt x="32" y="136"/>
                      </a:lnTo>
                      <a:lnTo>
                        <a:pt x="32" y="136"/>
                      </a:lnTo>
                      <a:lnTo>
                        <a:pt x="32" y="136"/>
                      </a:lnTo>
                      <a:lnTo>
                        <a:pt x="32" y="136"/>
                      </a:lnTo>
                      <a:lnTo>
                        <a:pt x="36" y="146"/>
                      </a:lnTo>
                      <a:lnTo>
                        <a:pt x="40" y="156"/>
                      </a:lnTo>
                      <a:lnTo>
                        <a:pt x="40" y="166"/>
                      </a:lnTo>
                      <a:lnTo>
                        <a:pt x="112" y="166"/>
                      </a:lnTo>
                      <a:lnTo>
                        <a:pt x="112" y="166"/>
                      </a:lnTo>
                      <a:lnTo>
                        <a:pt x="114" y="148"/>
                      </a:lnTo>
                      <a:lnTo>
                        <a:pt x="116" y="142"/>
                      </a:lnTo>
                      <a:lnTo>
                        <a:pt x="120" y="134"/>
                      </a:lnTo>
                      <a:lnTo>
                        <a:pt x="120" y="134"/>
                      </a:lnTo>
                      <a:lnTo>
                        <a:pt x="132" y="124"/>
                      </a:lnTo>
                      <a:lnTo>
                        <a:pt x="142" y="110"/>
                      </a:lnTo>
                      <a:lnTo>
                        <a:pt x="148" y="92"/>
                      </a:lnTo>
                      <a:lnTo>
                        <a:pt x="150" y="76"/>
                      </a:lnTo>
                      <a:lnTo>
                        <a:pt x="150" y="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</p:grpSp>
          <p:sp>
            <p:nvSpPr>
              <p:cNvPr id="23" name="TextBox 18"/>
              <p:cNvSpPr txBox="1">
                <a:spLocks noChangeArrowheads="1"/>
              </p:cNvSpPr>
              <p:nvPr/>
            </p:nvSpPr>
            <p:spPr bwMode="auto">
              <a:xfrm>
                <a:off x="4129949" y="1113123"/>
                <a:ext cx="3533585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kumimoji="0" lang="ko-KR" altLang="en-US" sz="5000" spc="-15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결과 및 정리</a:t>
                </a:r>
              </a:p>
            </p:txBody>
          </p:sp>
        </p:grpSp>
        <p:grpSp>
          <p:nvGrpSpPr>
            <p:cNvPr id="14" name="그룹 13"/>
            <p:cNvGrpSpPr/>
            <p:nvPr/>
          </p:nvGrpSpPr>
          <p:grpSpPr>
            <a:xfrm>
              <a:off x="554495" y="2132854"/>
              <a:ext cx="574711" cy="659570"/>
              <a:chOff x="7064375" y="4162425"/>
              <a:chExt cx="672592" cy="771903"/>
            </a:xfrm>
          </p:grpSpPr>
          <p:sp>
            <p:nvSpPr>
              <p:cNvPr id="15" name="Freeform 78"/>
              <p:cNvSpPr>
                <a:spLocks/>
              </p:cNvSpPr>
              <p:nvPr/>
            </p:nvSpPr>
            <p:spPr bwMode="auto">
              <a:xfrm>
                <a:off x="7064375" y="4162425"/>
                <a:ext cx="672592" cy="771903"/>
              </a:xfrm>
              <a:custGeom>
                <a:avLst/>
                <a:gdLst>
                  <a:gd name="T0" fmla="*/ 334 w 334"/>
                  <a:gd name="T1" fmla="*/ 166 h 334"/>
                  <a:gd name="T2" fmla="*/ 330 w 334"/>
                  <a:gd name="T3" fmla="*/ 200 h 334"/>
                  <a:gd name="T4" fmla="*/ 320 w 334"/>
                  <a:gd name="T5" fmla="*/ 232 h 334"/>
                  <a:gd name="T6" fmla="*/ 306 w 334"/>
                  <a:gd name="T7" fmla="*/ 260 h 334"/>
                  <a:gd name="T8" fmla="*/ 286 w 334"/>
                  <a:gd name="T9" fmla="*/ 284 h 334"/>
                  <a:gd name="T10" fmla="*/ 260 w 334"/>
                  <a:gd name="T11" fmla="*/ 304 h 334"/>
                  <a:gd name="T12" fmla="*/ 232 w 334"/>
                  <a:gd name="T13" fmla="*/ 320 h 334"/>
                  <a:gd name="T14" fmla="*/ 200 w 334"/>
                  <a:gd name="T15" fmla="*/ 330 h 334"/>
                  <a:gd name="T16" fmla="*/ 168 w 334"/>
                  <a:gd name="T17" fmla="*/ 334 h 334"/>
                  <a:gd name="T18" fmla="*/ 150 w 334"/>
                  <a:gd name="T19" fmla="*/ 332 h 334"/>
                  <a:gd name="T20" fmla="*/ 118 w 334"/>
                  <a:gd name="T21" fmla="*/ 326 h 334"/>
                  <a:gd name="T22" fmla="*/ 88 w 334"/>
                  <a:gd name="T23" fmla="*/ 312 h 334"/>
                  <a:gd name="T24" fmla="*/ 62 w 334"/>
                  <a:gd name="T25" fmla="*/ 296 h 334"/>
                  <a:gd name="T26" fmla="*/ 38 w 334"/>
                  <a:gd name="T27" fmla="*/ 272 h 334"/>
                  <a:gd name="T28" fmla="*/ 20 w 334"/>
                  <a:gd name="T29" fmla="*/ 246 h 334"/>
                  <a:gd name="T30" fmla="*/ 8 w 334"/>
                  <a:gd name="T31" fmla="*/ 216 h 334"/>
                  <a:gd name="T32" fmla="*/ 2 w 334"/>
                  <a:gd name="T33" fmla="*/ 184 h 334"/>
                  <a:gd name="T34" fmla="*/ 0 w 334"/>
                  <a:gd name="T35" fmla="*/ 166 h 334"/>
                  <a:gd name="T36" fmla="*/ 4 w 334"/>
                  <a:gd name="T37" fmla="*/ 132 h 334"/>
                  <a:gd name="T38" fmla="*/ 14 w 334"/>
                  <a:gd name="T39" fmla="*/ 102 h 334"/>
                  <a:gd name="T40" fmla="*/ 30 w 334"/>
                  <a:gd name="T41" fmla="*/ 74 h 334"/>
                  <a:gd name="T42" fmla="*/ 50 w 334"/>
                  <a:gd name="T43" fmla="*/ 48 h 334"/>
                  <a:gd name="T44" fmla="*/ 74 w 334"/>
                  <a:gd name="T45" fmla="*/ 28 h 334"/>
                  <a:gd name="T46" fmla="*/ 102 w 334"/>
                  <a:gd name="T47" fmla="*/ 12 h 334"/>
                  <a:gd name="T48" fmla="*/ 134 w 334"/>
                  <a:gd name="T49" fmla="*/ 4 h 334"/>
                  <a:gd name="T50" fmla="*/ 168 w 334"/>
                  <a:gd name="T51" fmla="*/ 0 h 334"/>
                  <a:gd name="T52" fmla="*/ 184 w 334"/>
                  <a:gd name="T53" fmla="*/ 0 h 334"/>
                  <a:gd name="T54" fmla="*/ 216 w 334"/>
                  <a:gd name="T55" fmla="*/ 8 h 334"/>
                  <a:gd name="T56" fmla="*/ 246 w 334"/>
                  <a:gd name="T57" fmla="*/ 20 h 334"/>
                  <a:gd name="T58" fmla="*/ 274 w 334"/>
                  <a:gd name="T59" fmla="*/ 38 h 334"/>
                  <a:gd name="T60" fmla="*/ 296 w 334"/>
                  <a:gd name="T61" fmla="*/ 60 h 334"/>
                  <a:gd name="T62" fmla="*/ 314 w 334"/>
                  <a:gd name="T63" fmla="*/ 86 h 334"/>
                  <a:gd name="T64" fmla="*/ 326 w 334"/>
                  <a:gd name="T65" fmla="*/ 116 h 334"/>
                  <a:gd name="T66" fmla="*/ 334 w 334"/>
                  <a:gd name="T67" fmla="*/ 150 h 334"/>
                  <a:gd name="T68" fmla="*/ 334 w 334"/>
                  <a:gd name="T69" fmla="*/ 166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4" h="334">
                    <a:moveTo>
                      <a:pt x="334" y="166"/>
                    </a:moveTo>
                    <a:lnTo>
                      <a:pt x="334" y="166"/>
                    </a:lnTo>
                    <a:lnTo>
                      <a:pt x="334" y="184"/>
                    </a:lnTo>
                    <a:lnTo>
                      <a:pt x="330" y="200"/>
                    </a:lnTo>
                    <a:lnTo>
                      <a:pt x="326" y="216"/>
                    </a:lnTo>
                    <a:lnTo>
                      <a:pt x="320" y="232"/>
                    </a:lnTo>
                    <a:lnTo>
                      <a:pt x="314" y="246"/>
                    </a:lnTo>
                    <a:lnTo>
                      <a:pt x="306" y="260"/>
                    </a:lnTo>
                    <a:lnTo>
                      <a:pt x="296" y="272"/>
                    </a:lnTo>
                    <a:lnTo>
                      <a:pt x="286" y="284"/>
                    </a:lnTo>
                    <a:lnTo>
                      <a:pt x="274" y="296"/>
                    </a:lnTo>
                    <a:lnTo>
                      <a:pt x="260" y="304"/>
                    </a:lnTo>
                    <a:lnTo>
                      <a:pt x="246" y="312"/>
                    </a:lnTo>
                    <a:lnTo>
                      <a:pt x="232" y="320"/>
                    </a:lnTo>
                    <a:lnTo>
                      <a:pt x="216" y="326"/>
                    </a:lnTo>
                    <a:lnTo>
                      <a:pt x="200" y="330"/>
                    </a:lnTo>
                    <a:lnTo>
                      <a:pt x="184" y="332"/>
                    </a:lnTo>
                    <a:lnTo>
                      <a:pt x="168" y="334"/>
                    </a:lnTo>
                    <a:lnTo>
                      <a:pt x="168" y="334"/>
                    </a:lnTo>
                    <a:lnTo>
                      <a:pt x="150" y="332"/>
                    </a:lnTo>
                    <a:lnTo>
                      <a:pt x="134" y="330"/>
                    </a:lnTo>
                    <a:lnTo>
                      <a:pt x="118" y="326"/>
                    </a:lnTo>
                    <a:lnTo>
                      <a:pt x="102" y="320"/>
                    </a:lnTo>
                    <a:lnTo>
                      <a:pt x="88" y="312"/>
                    </a:lnTo>
                    <a:lnTo>
                      <a:pt x="74" y="304"/>
                    </a:lnTo>
                    <a:lnTo>
                      <a:pt x="62" y="296"/>
                    </a:lnTo>
                    <a:lnTo>
                      <a:pt x="50" y="284"/>
                    </a:lnTo>
                    <a:lnTo>
                      <a:pt x="38" y="272"/>
                    </a:lnTo>
                    <a:lnTo>
                      <a:pt x="30" y="260"/>
                    </a:lnTo>
                    <a:lnTo>
                      <a:pt x="20" y="246"/>
                    </a:lnTo>
                    <a:lnTo>
                      <a:pt x="14" y="232"/>
                    </a:lnTo>
                    <a:lnTo>
                      <a:pt x="8" y="216"/>
                    </a:lnTo>
                    <a:lnTo>
                      <a:pt x="4" y="200"/>
                    </a:lnTo>
                    <a:lnTo>
                      <a:pt x="2" y="184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2" y="150"/>
                    </a:lnTo>
                    <a:lnTo>
                      <a:pt x="4" y="132"/>
                    </a:lnTo>
                    <a:lnTo>
                      <a:pt x="8" y="116"/>
                    </a:lnTo>
                    <a:lnTo>
                      <a:pt x="14" y="102"/>
                    </a:lnTo>
                    <a:lnTo>
                      <a:pt x="20" y="86"/>
                    </a:lnTo>
                    <a:lnTo>
                      <a:pt x="30" y="74"/>
                    </a:lnTo>
                    <a:lnTo>
                      <a:pt x="38" y="60"/>
                    </a:lnTo>
                    <a:lnTo>
                      <a:pt x="50" y="48"/>
                    </a:lnTo>
                    <a:lnTo>
                      <a:pt x="62" y="38"/>
                    </a:lnTo>
                    <a:lnTo>
                      <a:pt x="74" y="28"/>
                    </a:lnTo>
                    <a:lnTo>
                      <a:pt x="88" y="20"/>
                    </a:lnTo>
                    <a:lnTo>
                      <a:pt x="102" y="12"/>
                    </a:lnTo>
                    <a:lnTo>
                      <a:pt x="118" y="8"/>
                    </a:lnTo>
                    <a:lnTo>
                      <a:pt x="134" y="4"/>
                    </a:lnTo>
                    <a:lnTo>
                      <a:pt x="150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84" y="0"/>
                    </a:lnTo>
                    <a:lnTo>
                      <a:pt x="200" y="4"/>
                    </a:lnTo>
                    <a:lnTo>
                      <a:pt x="216" y="8"/>
                    </a:lnTo>
                    <a:lnTo>
                      <a:pt x="232" y="12"/>
                    </a:lnTo>
                    <a:lnTo>
                      <a:pt x="246" y="20"/>
                    </a:lnTo>
                    <a:lnTo>
                      <a:pt x="260" y="28"/>
                    </a:lnTo>
                    <a:lnTo>
                      <a:pt x="274" y="38"/>
                    </a:lnTo>
                    <a:lnTo>
                      <a:pt x="286" y="48"/>
                    </a:lnTo>
                    <a:lnTo>
                      <a:pt x="296" y="60"/>
                    </a:lnTo>
                    <a:lnTo>
                      <a:pt x="306" y="74"/>
                    </a:lnTo>
                    <a:lnTo>
                      <a:pt x="314" y="86"/>
                    </a:lnTo>
                    <a:lnTo>
                      <a:pt x="320" y="102"/>
                    </a:lnTo>
                    <a:lnTo>
                      <a:pt x="326" y="116"/>
                    </a:lnTo>
                    <a:lnTo>
                      <a:pt x="330" y="132"/>
                    </a:lnTo>
                    <a:lnTo>
                      <a:pt x="334" y="150"/>
                    </a:lnTo>
                    <a:lnTo>
                      <a:pt x="334" y="166"/>
                    </a:lnTo>
                    <a:lnTo>
                      <a:pt x="334" y="166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17" name="Freeform 79"/>
              <p:cNvSpPr>
                <a:spLocks noEditPoints="1"/>
              </p:cNvSpPr>
              <p:nvPr/>
            </p:nvSpPr>
            <p:spPr bwMode="auto">
              <a:xfrm>
                <a:off x="7159625" y="4232275"/>
                <a:ext cx="187325" cy="184150"/>
              </a:xfrm>
              <a:custGeom>
                <a:avLst/>
                <a:gdLst>
                  <a:gd name="T0" fmla="*/ 60 w 118"/>
                  <a:gd name="T1" fmla="*/ 116 h 116"/>
                  <a:gd name="T2" fmla="*/ 36 w 118"/>
                  <a:gd name="T3" fmla="*/ 112 h 116"/>
                  <a:gd name="T4" fmla="*/ 18 w 118"/>
                  <a:gd name="T5" fmla="*/ 100 h 116"/>
                  <a:gd name="T6" fmla="*/ 6 w 118"/>
                  <a:gd name="T7" fmla="*/ 80 h 116"/>
                  <a:gd name="T8" fmla="*/ 0 w 118"/>
                  <a:gd name="T9" fmla="*/ 58 h 116"/>
                  <a:gd name="T10" fmla="*/ 2 w 118"/>
                  <a:gd name="T11" fmla="*/ 46 h 116"/>
                  <a:gd name="T12" fmla="*/ 10 w 118"/>
                  <a:gd name="T13" fmla="*/ 26 h 116"/>
                  <a:gd name="T14" fmla="*/ 26 w 118"/>
                  <a:gd name="T15" fmla="*/ 10 h 116"/>
                  <a:gd name="T16" fmla="*/ 48 w 118"/>
                  <a:gd name="T17" fmla="*/ 2 h 116"/>
                  <a:gd name="T18" fmla="*/ 60 w 118"/>
                  <a:gd name="T19" fmla="*/ 0 h 116"/>
                  <a:gd name="T20" fmla="*/ 82 w 118"/>
                  <a:gd name="T21" fmla="*/ 4 h 116"/>
                  <a:gd name="T22" fmla="*/ 100 w 118"/>
                  <a:gd name="T23" fmla="*/ 16 h 116"/>
                  <a:gd name="T24" fmla="*/ 112 w 118"/>
                  <a:gd name="T25" fmla="*/ 36 h 116"/>
                  <a:gd name="T26" fmla="*/ 118 w 118"/>
                  <a:gd name="T27" fmla="*/ 58 h 116"/>
                  <a:gd name="T28" fmla="*/ 116 w 118"/>
                  <a:gd name="T29" fmla="*/ 70 h 116"/>
                  <a:gd name="T30" fmla="*/ 108 w 118"/>
                  <a:gd name="T31" fmla="*/ 90 h 116"/>
                  <a:gd name="T32" fmla="*/ 92 w 118"/>
                  <a:gd name="T33" fmla="*/ 106 h 116"/>
                  <a:gd name="T34" fmla="*/ 70 w 118"/>
                  <a:gd name="T35" fmla="*/ 116 h 116"/>
                  <a:gd name="T36" fmla="*/ 60 w 118"/>
                  <a:gd name="T37" fmla="*/ 116 h 116"/>
                  <a:gd name="T38" fmla="*/ 60 w 118"/>
                  <a:gd name="T39" fmla="*/ 14 h 116"/>
                  <a:gd name="T40" fmla="*/ 42 w 118"/>
                  <a:gd name="T41" fmla="*/ 18 h 116"/>
                  <a:gd name="T42" fmla="*/ 28 w 118"/>
                  <a:gd name="T43" fmla="*/ 28 h 116"/>
                  <a:gd name="T44" fmla="*/ 18 w 118"/>
                  <a:gd name="T45" fmla="*/ 42 h 116"/>
                  <a:gd name="T46" fmla="*/ 16 w 118"/>
                  <a:gd name="T47" fmla="*/ 58 h 116"/>
                  <a:gd name="T48" fmla="*/ 16 w 118"/>
                  <a:gd name="T49" fmla="*/ 66 h 116"/>
                  <a:gd name="T50" fmla="*/ 22 w 118"/>
                  <a:gd name="T51" fmla="*/ 82 h 116"/>
                  <a:gd name="T52" fmla="*/ 34 w 118"/>
                  <a:gd name="T53" fmla="*/ 94 h 116"/>
                  <a:gd name="T54" fmla="*/ 50 w 118"/>
                  <a:gd name="T55" fmla="*/ 102 h 116"/>
                  <a:gd name="T56" fmla="*/ 60 w 118"/>
                  <a:gd name="T57" fmla="*/ 102 h 116"/>
                  <a:gd name="T58" fmla="*/ 76 w 118"/>
                  <a:gd name="T59" fmla="*/ 98 h 116"/>
                  <a:gd name="T60" fmla="*/ 90 w 118"/>
                  <a:gd name="T61" fmla="*/ 90 h 116"/>
                  <a:gd name="T62" fmla="*/ 100 w 118"/>
                  <a:gd name="T63" fmla="*/ 76 h 116"/>
                  <a:gd name="T64" fmla="*/ 104 w 118"/>
                  <a:gd name="T65" fmla="*/ 58 h 116"/>
                  <a:gd name="T66" fmla="*/ 102 w 118"/>
                  <a:gd name="T67" fmla="*/ 50 h 116"/>
                  <a:gd name="T68" fmla="*/ 96 w 118"/>
                  <a:gd name="T69" fmla="*/ 34 h 116"/>
                  <a:gd name="T70" fmla="*/ 84 w 118"/>
                  <a:gd name="T71" fmla="*/ 22 h 116"/>
                  <a:gd name="T72" fmla="*/ 68 w 118"/>
                  <a:gd name="T73" fmla="*/ 16 h 116"/>
                  <a:gd name="T74" fmla="*/ 60 w 118"/>
                  <a:gd name="T75" fmla="*/ 1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8" h="116">
                    <a:moveTo>
                      <a:pt x="60" y="116"/>
                    </a:moveTo>
                    <a:lnTo>
                      <a:pt x="60" y="116"/>
                    </a:lnTo>
                    <a:lnTo>
                      <a:pt x="48" y="116"/>
                    </a:lnTo>
                    <a:lnTo>
                      <a:pt x="36" y="112"/>
                    </a:lnTo>
                    <a:lnTo>
                      <a:pt x="26" y="106"/>
                    </a:lnTo>
                    <a:lnTo>
                      <a:pt x="18" y="100"/>
                    </a:lnTo>
                    <a:lnTo>
                      <a:pt x="10" y="90"/>
                    </a:lnTo>
                    <a:lnTo>
                      <a:pt x="6" y="80"/>
                    </a:lnTo>
                    <a:lnTo>
                      <a:pt x="2" y="7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2" y="46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6"/>
                    </a:lnTo>
                    <a:lnTo>
                      <a:pt x="26" y="10"/>
                    </a:lnTo>
                    <a:lnTo>
                      <a:pt x="36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70" y="2"/>
                    </a:lnTo>
                    <a:lnTo>
                      <a:pt x="82" y="4"/>
                    </a:lnTo>
                    <a:lnTo>
                      <a:pt x="92" y="10"/>
                    </a:lnTo>
                    <a:lnTo>
                      <a:pt x="100" y="16"/>
                    </a:lnTo>
                    <a:lnTo>
                      <a:pt x="108" y="26"/>
                    </a:lnTo>
                    <a:lnTo>
                      <a:pt x="112" y="36"/>
                    </a:lnTo>
                    <a:lnTo>
                      <a:pt x="116" y="46"/>
                    </a:lnTo>
                    <a:lnTo>
                      <a:pt x="118" y="58"/>
                    </a:lnTo>
                    <a:lnTo>
                      <a:pt x="118" y="58"/>
                    </a:lnTo>
                    <a:lnTo>
                      <a:pt x="116" y="70"/>
                    </a:lnTo>
                    <a:lnTo>
                      <a:pt x="112" y="80"/>
                    </a:lnTo>
                    <a:lnTo>
                      <a:pt x="108" y="90"/>
                    </a:lnTo>
                    <a:lnTo>
                      <a:pt x="100" y="100"/>
                    </a:lnTo>
                    <a:lnTo>
                      <a:pt x="92" y="106"/>
                    </a:lnTo>
                    <a:lnTo>
                      <a:pt x="82" y="112"/>
                    </a:lnTo>
                    <a:lnTo>
                      <a:pt x="70" y="116"/>
                    </a:lnTo>
                    <a:lnTo>
                      <a:pt x="60" y="116"/>
                    </a:lnTo>
                    <a:lnTo>
                      <a:pt x="60" y="116"/>
                    </a:lnTo>
                    <a:close/>
                    <a:moveTo>
                      <a:pt x="60" y="14"/>
                    </a:moveTo>
                    <a:lnTo>
                      <a:pt x="60" y="14"/>
                    </a:lnTo>
                    <a:lnTo>
                      <a:pt x="50" y="16"/>
                    </a:lnTo>
                    <a:lnTo>
                      <a:pt x="42" y="18"/>
                    </a:lnTo>
                    <a:lnTo>
                      <a:pt x="34" y="22"/>
                    </a:lnTo>
                    <a:lnTo>
                      <a:pt x="28" y="28"/>
                    </a:lnTo>
                    <a:lnTo>
                      <a:pt x="22" y="34"/>
                    </a:lnTo>
                    <a:lnTo>
                      <a:pt x="18" y="42"/>
                    </a:lnTo>
                    <a:lnTo>
                      <a:pt x="16" y="50"/>
                    </a:lnTo>
                    <a:lnTo>
                      <a:pt x="16" y="58"/>
                    </a:lnTo>
                    <a:lnTo>
                      <a:pt x="16" y="58"/>
                    </a:lnTo>
                    <a:lnTo>
                      <a:pt x="16" y="66"/>
                    </a:lnTo>
                    <a:lnTo>
                      <a:pt x="18" y="76"/>
                    </a:lnTo>
                    <a:lnTo>
                      <a:pt x="22" y="82"/>
                    </a:lnTo>
                    <a:lnTo>
                      <a:pt x="28" y="90"/>
                    </a:lnTo>
                    <a:lnTo>
                      <a:pt x="34" y="94"/>
                    </a:lnTo>
                    <a:lnTo>
                      <a:pt x="42" y="98"/>
                    </a:lnTo>
                    <a:lnTo>
                      <a:pt x="50" y="102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8" y="102"/>
                    </a:lnTo>
                    <a:lnTo>
                      <a:pt x="76" y="98"/>
                    </a:lnTo>
                    <a:lnTo>
                      <a:pt x="84" y="94"/>
                    </a:lnTo>
                    <a:lnTo>
                      <a:pt x="90" y="90"/>
                    </a:lnTo>
                    <a:lnTo>
                      <a:pt x="96" y="82"/>
                    </a:lnTo>
                    <a:lnTo>
                      <a:pt x="100" y="76"/>
                    </a:lnTo>
                    <a:lnTo>
                      <a:pt x="102" y="66"/>
                    </a:lnTo>
                    <a:lnTo>
                      <a:pt x="104" y="58"/>
                    </a:lnTo>
                    <a:lnTo>
                      <a:pt x="104" y="58"/>
                    </a:lnTo>
                    <a:lnTo>
                      <a:pt x="102" y="50"/>
                    </a:lnTo>
                    <a:lnTo>
                      <a:pt x="100" y="42"/>
                    </a:lnTo>
                    <a:lnTo>
                      <a:pt x="96" y="34"/>
                    </a:lnTo>
                    <a:lnTo>
                      <a:pt x="90" y="28"/>
                    </a:lnTo>
                    <a:lnTo>
                      <a:pt x="84" y="22"/>
                    </a:lnTo>
                    <a:lnTo>
                      <a:pt x="76" y="18"/>
                    </a:lnTo>
                    <a:lnTo>
                      <a:pt x="68" y="16"/>
                    </a:lnTo>
                    <a:lnTo>
                      <a:pt x="60" y="14"/>
                    </a:lnTo>
                    <a:lnTo>
                      <a:pt x="60" y="1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20" name="Freeform 80"/>
              <p:cNvSpPr>
                <a:spLocks/>
              </p:cNvSpPr>
              <p:nvPr/>
            </p:nvSpPr>
            <p:spPr bwMode="auto">
              <a:xfrm>
                <a:off x="7194550" y="4267200"/>
                <a:ext cx="117475" cy="117475"/>
              </a:xfrm>
              <a:custGeom>
                <a:avLst/>
                <a:gdLst>
                  <a:gd name="T0" fmla="*/ 74 w 74"/>
                  <a:gd name="T1" fmla="*/ 36 h 74"/>
                  <a:gd name="T2" fmla="*/ 74 w 74"/>
                  <a:gd name="T3" fmla="*/ 36 h 74"/>
                  <a:gd name="T4" fmla="*/ 74 w 74"/>
                  <a:gd name="T5" fmla="*/ 44 h 74"/>
                  <a:gd name="T6" fmla="*/ 72 w 74"/>
                  <a:gd name="T7" fmla="*/ 50 h 74"/>
                  <a:gd name="T8" fmla="*/ 68 w 74"/>
                  <a:gd name="T9" fmla="*/ 56 h 74"/>
                  <a:gd name="T10" fmla="*/ 64 w 74"/>
                  <a:gd name="T11" fmla="*/ 62 h 74"/>
                  <a:gd name="T12" fmla="*/ 58 w 74"/>
                  <a:gd name="T13" fmla="*/ 66 h 74"/>
                  <a:gd name="T14" fmla="*/ 52 w 74"/>
                  <a:gd name="T15" fmla="*/ 70 h 74"/>
                  <a:gd name="T16" fmla="*/ 44 w 74"/>
                  <a:gd name="T17" fmla="*/ 72 h 74"/>
                  <a:gd name="T18" fmla="*/ 38 w 74"/>
                  <a:gd name="T19" fmla="*/ 74 h 74"/>
                  <a:gd name="T20" fmla="*/ 38 w 74"/>
                  <a:gd name="T21" fmla="*/ 74 h 74"/>
                  <a:gd name="T22" fmla="*/ 30 w 74"/>
                  <a:gd name="T23" fmla="*/ 72 h 74"/>
                  <a:gd name="T24" fmla="*/ 22 w 74"/>
                  <a:gd name="T25" fmla="*/ 70 h 74"/>
                  <a:gd name="T26" fmla="*/ 16 w 74"/>
                  <a:gd name="T27" fmla="*/ 66 h 74"/>
                  <a:gd name="T28" fmla="*/ 10 w 74"/>
                  <a:gd name="T29" fmla="*/ 62 h 74"/>
                  <a:gd name="T30" fmla="*/ 6 w 74"/>
                  <a:gd name="T31" fmla="*/ 56 h 74"/>
                  <a:gd name="T32" fmla="*/ 4 w 74"/>
                  <a:gd name="T33" fmla="*/ 50 h 74"/>
                  <a:gd name="T34" fmla="*/ 0 w 74"/>
                  <a:gd name="T35" fmla="*/ 44 h 74"/>
                  <a:gd name="T36" fmla="*/ 0 w 74"/>
                  <a:gd name="T37" fmla="*/ 36 h 74"/>
                  <a:gd name="T38" fmla="*/ 0 w 74"/>
                  <a:gd name="T39" fmla="*/ 36 h 74"/>
                  <a:gd name="T40" fmla="*/ 0 w 74"/>
                  <a:gd name="T41" fmla="*/ 28 h 74"/>
                  <a:gd name="T42" fmla="*/ 4 w 74"/>
                  <a:gd name="T43" fmla="*/ 22 h 74"/>
                  <a:gd name="T44" fmla="*/ 6 w 74"/>
                  <a:gd name="T45" fmla="*/ 16 h 74"/>
                  <a:gd name="T46" fmla="*/ 10 w 74"/>
                  <a:gd name="T47" fmla="*/ 10 h 74"/>
                  <a:gd name="T48" fmla="*/ 16 w 74"/>
                  <a:gd name="T49" fmla="*/ 6 h 74"/>
                  <a:gd name="T50" fmla="*/ 22 w 74"/>
                  <a:gd name="T51" fmla="*/ 2 h 74"/>
                  <a:gd name="T52" fmla="*/ 30 w 74"/>
                  <a:gd name="T53" fmla="*/ 0 h 74"/>
                  <a:gd name="T54" fmla="*/ 38 w 74"/>
                  <a:gd name="T55" fmla="*/ 0 h 74"/>
                  <a:gd name="T56" fmla="*/ 38 w 74"/>
                  <a:gd name="T57" fmla="*/ 0 h 74"/>
                  <a:gd name="T58" fmla="*/ 44 w 74"/>
                  <a:gd name="T59" fmla="*/ 0 h 74"/>
                  <a:gd name="T60" fmla="*/ 52 w 74"/>
                  <a:gd name="T61" fmla="*/ 2 h 74"/>
                  <a:gd name="T62" fmla="*/ 58 w 74"/>
                  <a:gd name="T63" fmla="*/ 6 h 74"/>
                  <a:gd name="T64" fmla="*/ 64 w 74"/>
                  <a:gd name="T65" fmla="*/ 10 h 74"/>
                  <a:gd name="T66" fmla="*/ 68 w 74"/>
                  <a:gd name="T67" fmla="*/ 16 h 74"/>
                  <a:gd name="T68" fmla="*/ 72 w 74"/>
                  <a:gd name="T69" fmla="*/ 22 h 74"/>
                  <a:gd name="T70" fmla="*/ 74 w 74"/>
                  <a:gd name="T71" fmla="*/ 28 h 74"/>
                  <a:gd name="T72" fmla="*/ 74 w 74"/>
                  <a:gd name="T73" fmla="*/ 36 h 74"/>
                  <a:gd name="T74" fmla="*/ 74 w 74"/>
                  <a:gd name="T75" fmla="*/ 3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4" h="74">
                    <a:moveTo>
                      <a:pt x="74" y="36"/>
                    </a:moveTo>
                    <a:lnTo>
                      <a:pt x="74" y="36"/>
                    </a:lnTo>
                    <a:lnTo>
                      <a:pt x="74" y="44"/>
                    </a:lnTo>
                    <a:lnTo>
                      <a:pt x="72" y="50"/>
                    </a:lnTo>
                    <a:lnTo>
                      <a:pt x="68" y="56"/>
                    </a:lnTo>
                    <a:lnTo>
                      <a:pt x="64" y="62"/>
                    </a:lnTo>
                    <a:lnTo>
                      <a:pt x="58" y="66"/>
                    </a:lnTo>
                    <a:lnTo>
                      <a:pt x="52" y="70"/>
                    </a:lnTo>
                    <a:lnTo>
                      <a:pt x="44" y="72"/>
                    </a:lnTo>
                    <a:lnTo>
                      <a:pt x="38" y="74"/>
                    </a:lnTo>
                    <a:lnTo>
                      <a:pt x="38" y="74"/>
                    </a:lnTo>
                    <a:lnTo>
                      <a:pt x="30" y="72"/>
                    </a:lnTo>
                    <a:lnTo>
                      <a:pt x="22" y="70"/>
                    </a:lnTo>
                    <a:lnTo>
                      <a:pt x="16" y="66"/>
                    </a:lnTo>
                    <a:lnTo>
                      <a:pt x="10" y="62"/>
                    </a:lnTo>
                    <a:lnTo>
                      <a:pt x="6" y="56"/>
                    </a:lnTo>
                    <a:lnTo>
                      <a:pt x="4" y="50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4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2" y="2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2" y="2"/>
                    </a:lnTo>
                    <a:lnTo>
                      <a:pt x="58" y="6"/>
                    </a:lnTo>
                    <a:lnTo>
                      <a:pt x="64" y="10"/>
                    </a:lnTo>
                    <a:lnTo>
                      <a:pt x="68" y="16"/>
                    </a:lnTo>
                    <a:lnTo>
                      <a:pt x="72" y="22"/>
                    </a:lnTo>
                    <a:lnTo>
                      <a:pt x="74" y="28"/>
                    </a:lnTo>
                    <a:lnTo>
                      <a:pt x="74" y="36"/>
                    </a:lnTo>
                    <a:lnTo>
                      <a:pt x="74" y="36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21" name="Freeform 81"/>
              <p:cNvSpPr>
                <a:spLocks/>
              </p:cNvSpPr>
              <p:nvPr/>
            </p:nvSpPr>
            <p:spPr bwMode="auto">
              <a:xfrm>
                <a:off x="7146925" y="4305300"/>
                <a:ext cx="517504" cy="460217"/>
              </a:xfrm>
              <a:custGeom>
                <a:avLst/>
                <a:gdLst>
                  <a:gd name="T0" fmla="*/ 208 w 208"/>
                  <a:gd name="T1" fmla="*/ 100 h 212"/>
                  <a:gd name="T2" fmla="*/ 208 w 208"/>
                  <a:gd name="T3" fmla="*/ 96 h 212"/>
                  <a:gd name="T4" fmla="*/ 208 w 208"/>
                  <a:gd name="T5" fmla="*/ 90 h 212"/>
                  <a:gd name="T6" fmla="*/ 202 w 208"/>
                  <a:gd name="T7" fmla="*/ 76 h 212"/>
                  <a:gd name="T8" fmla="*/ 188 w 208"/>
                  <a:gd name="T9" fmla="*/ 70 h 212"/>
                  <a:gd name="T10" fmla="*/ 182 w 208"/>
                  <a:gd name="T11" fmla="*/ 72 h 212"/>
                  <a:gd name="T12" fmla="*/ 170 w 208"/>
                  <a:gd name="T13" fmla="*/ 82 h 212"/>
                  <a:gd name="T14" fmla="*/ 170 w 208"/>
                  <a:gd name="T15" fmla="*/ 96 h 212"/>
                  <a:gd name="T16" fmla="*/ 168 w 208"/>
                  <a:gd name="T17" fmla="*/ 94 h 212"/>
                  <a:gd name="T18" fmla="*/ 168 w 208"/>
                  <a:gd name="T19" fmla="*/ 78 h 212"/>
                  <a:gd name="T20" fmla="*/ 168 w 208"/>
                  <a:gd name="T21" fmla="*/ 70 h 212"/>
                  <a:gd name="T22" fmla="*/ 156 w 208"/>
                  <a:gd name="T23" fmla="*/ 60 h 212"/>
                  <a:gd name="T24" fmla="*/ 150 w 208"/>
                  <a:gd name="T25" fmla="*/ 58 h 212"/>
                  <a:gd name="T26" fmla="*/ 136 w 208"/>
                  <a:gd name="T27" fmla="*/ 64 h 212"/>
                  <a:gd name="T28" fmla="*/ 130 w 208"/>
                  <a:gd name="T29" fmla="*/ 78 h 212"/>
                  <a:gd name="T30" fmla="*/ 130 w 208"/>
                  <a:gd name="T31" fmla="*/ 88 h 212"/>
                  <a:gd name="T32" fmla="*/ 128 w 208"/>
                  <a:gd name="T33" fmla="*/ 90 h 212"/>
                  <a:gd name="T34" fmla="*/ 128 w 208"/>
                  <a:gd name="T35" fmla="*/ 86 h 212"/>
                  <a:gd name="T36" fmla="*/ 128 w 208"/>
                  <a:gd name="T37" fmla="*/ 72 h 212"/>
                  <a:gd name="T38" fmla="*/ 124 w 208"/>
                  <a:gd name="T39" fmla="*/ 58 h 212"/>
                  <a:gd name="T40" fmla="*/ 110 w 208"/>
                  <a:gd name="T41" fmla="*/ 52 h 212"/>
                  <a:gd name="T42" fmla="*/ 102 w 208"/>
                  <a:gd name="T43" fmla="*/ 54 h 212"/>
                  <a:gd name="T44" fmla="*/ 92 w 208"/>
                  <a:gd name="T45" fmla="*/ 64 h 212"/>
                  <a:gd name="T46" fmla="*/ 90 w 208"/>
                  <a:gd name="T47" fmla="*/ 86 h 212"/>
                  <a:gd name="T48" fmla="*/ 90 w 208"/>
                  <a:gd name="T49" fmla="*/ 90 h 212"/>
                  <a:gd name="T50" fmla="*/ 90 w 208"/>
                  <a:gd name="T51" fmla="*/ 52 h 212"/>
                  <a:gd name="T52" fmla="*/ 90 w 208"/>
                  <a:gd name="T53" fmla="*/ 20 h 212"/>
                  <a:gd name="T54" fmla="*/ 84 w 208"/>
                  <a:gd name="T55" fmla="*/ 6 h 212"/>
                  <a:gd name="T56" fmla="*/ 70 w 208"/>
                  <a:gd name="T57" fmla="*/ 0 h 212"/>
                  <a:gd name="T58" fmla="*/ 62 w 208"/>
                  <a:gd name="T59" fmla="*/ 2 h 212"/>
                  <a:gd name="T60" fmla="*/ 52 w 208"/>
                  <a:gd name="T61" fmla="*/ 12 h 212"/>
                  <a:gd name="T62" fmla="*/ 50 w 208"/>
                  <a:gd name="T63" fmla="*/ 52 h 212"/>
                  <a:gd name="T64" fmla="*/ 50 w 208"/>
                  <a:gd name="T65" fmla="*/ 108 h 212"/>
                  <a:gd name="T66" fmla="*/ 34 w 208"/>
                  <a:gd name="T67" fmla="*/ 110 h 212"/>
                  <a:gd name="T68" fmla="*/ 26 w 208"/>
                  <a:gd name="T69" fmla="*/ 106 h 212"/>
                  <a:gd name="T70" fmla="*/ 12 w 208"/>
                  <a:gd name="T71" fmla="*/ 106 h 212"/>
                  <a:gd name="T72" fmla="*/ 6 w 208"/>
                  <a:gd name="T73" fmla="*/ 110 h 212"/>
                  <a:gd name="T74" fmla="*/ 0 w 208"/>
                  <a:gd name="T75" fmla="*/ 124 h 212"/>
                  <a:gd name="T76" fmla="*/ 6 w 208"/>
                  <a:gd name="T77" fmla="*/ 138 h 212"/>
                  <a:gd name="T78" fmla="*/ 60 w 208"/>
                  <a:gd name="T79" fmla="*/ 194 h 212"/>
                  <a:gd name="T80" fmla="*/ 66 w 208"/>
                  <a:gd name="T81" fmla="*/ 200 h 212"/>
                  <a:gd name="T82" fmla="*/ 70 w 208"/>
                  <a:gd name="T83" fmla="*/ 204 h 212"/>
                  <a:gd name="T84" fmla="*/ 84 w 208"/>
                  <a:gd name="T85" fmla="*/ 210 h 212"/>
                  <a:gd name="T86" fmla="*/ 100 w 208"/>
                  <a:gd name="T87" fmla="*/ 212 h 212"/>
                  <a:gd name="T88" fmla="*/ 154 w 208"/>
                  <a:gd name="T89" fmla="*/ 212 h 212"/>
                  <a:gd name="T90" fmla="*/ 176 w 208"/>
                  <a:gd name="T91" fmla="*/ 208 h 212"/>
                  <a:gd name="T92" fmla="*/ 192 w 208"/>
                  <a:gd name="T93" fmla="*/ 192 h 212"/>
                  <a:gd name="T94" fmla="*/ 204 w 208"/>
                  <a:gd name="T95" fmla="*/ 172 h 212"/>
                  <a:gd name="T96" fmla="*/ 208 w 208"/>
                  <a:gd name="T97" fmla="*/ 148 h 212"/>
                  <a:gd name="T98" fmla="*/ 208 w 208"/>
                  <a:gd name="T99" fmla="*/ 132 h 212"/>
                  <a:gd name="T100" fmla="*/ 208 w 208"/>
                  <a:gd name="T101" fmla="*/ 11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8" h="212">
                    <a:moveTo>
                      <a:pt x="208" y="116"/>
                    </a:moveTo>
                    <a:lnTo>
                      <a:pt x="208" y="100"/>
                    </a:lnTo>
                    <a:lnTo>
                      <a:pt x="208" y="100"/>
                    </a:lnTo>
                    <a:lnTo>
                      <a:pt x="208" y="96"/>
                    </a:lnTo>
                    <a:lnTo>
                      <a:pt x="208" y="90"/>
                    </a:lnTo>
                    <a:lnTo>
                      <a:pt x="208" y="90"/>
                    </a:lnTo>
                    <a:lnTo>
                      <a:pt x="206" y="82"/>
                    </a:lnTo>
                    <a:lnTo>
                      <a:pt x="202" y="76"/>
                    </a:lnTo>
                    <a:lnTo>
                      <a:pt x="196" y="72"/>
                    </a:lnTo>
                    <a:lnTo>
                      <a:pt x="188" y="70"/>
                    </a:lnTo>
                    <a:lnTo>
                      <a:pt x="188" y="70"/>
                    </a:lnTo>
                    <a:lnTo>
                      <a:pt x="182" y="72"/>
                    </a:lnTo>
                    <a:lnTo>
                      <a:pt x="174" y="76"/>
                    </a:lnTo>
                    <a:lnTo>
                      <a:pt x="170" y="82"/>
                    </a:lnTo>
                    <a:lnTo>
                      <a:pt x="170" y="90"/>
                    </a:lnTo>
                    <a:lnTo>
                      <a:pt x="170" y="96"/>
                    </a:lnTo>
                    <a:lnTo>
                      <a:pt x="168" y="96"/>
                    </a:lnTo>
                    <a:lnTo>
                      <a:pt x="168" y="94"/>
                    </a:lnTo>
                    <a:lnTo>
                      <a:pt x="168" y="92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8" y="70"/>
                    </a:lnTo>
                    <a:lnTo>
                      <a:pt x="162" y="64"/>
                    </a:lnTo>
                    <a:lnTo>
                      <a:pt x="156" y="60"/>
                    </a:lnTo>
                    <a:lnTo>
                      <a:pt x="150" y="58"/>
                    </a:lnTo>
                    <a:lnTo>
                      <a:pt x="150" y="58"/>
                    </a:lnTo>
                    <a:lnTo>
                      <a:pt x="142" y="60"/>
                    </a:lnTo>
                    <a:lnTo>
                      <a:pt x="136" y="64"/>
                    </a:lnTo>
                    <a:lnTo>
                      <a:pt x="132" y="70"/>
                    </a:lnTo>
                    <a:lnTo>
                      <a:pt x="130" y="78"/>
                    </a:lnTo>
                    <a:lnTo>
                      <a:pt x="130" y="86"/>
                    </a:lnTo>
                    <a:lnTo>
                      <a:pt x="130" y="88"/>
                    </a:lnTo>
                    <a:lnTo>
                      <a:pt x="130" y="90"/>
                    </a:lnTo>
                    <a:lnTo>
                      <a:pt x="128" y="90"/>
                    </a:lnTo>
                    <a:lnTo>
                      <a:pt x="128" y="88"/>
                    </a:lnTo>
                    <a:lnTo>
                      <a:pt x="128" y="86"/>
                    </a:lnTo>
                    <a:lnTo>
                      <a:pt x="128" y="72"/>
                    </a:lnTo>
                    <a:lnTo>
                      <a:pt x="128" y="72"/>
                    </a:lnTo>
                    <a:lnTo>
                      <a:pt x="128" y="64"/>
                    </a:lnTo>
                    <a:lnTo>
                      <a:pt x="124" y="58"/>
                    </a:lnTo>
                    <a:lnTo>
                      <a:pt x="116" y="54"/>
                    </a:lnTo>
                    <a:lnTo>
                      <a:pt x="110" y="52"/>
                    </a:lnTo>
                    <a:lnTo>
                      <a:pt x="110" y="52"/>
                    </a:lnTo>
                    <a:lnTo>
                      <a:pt x="102" y="54"/>
                    </a:lnTo>
                    <a:lnTo>
                      <a:pt x="96" y="58"/>
                    </a:lnTo>
                    <a:lnTo>
                      <a:pt x="92" y="64"/>
                    </a:lnTo>
                    <a:lnTo>
                      <a:pt x="90" y="72"/>
                    </a:lnTo>
                    <a:lnTo>
                      <a:pt x="90" y="86"/>
                    </a:lnTo>
                    <a:lnTo>
                      <a:pt x="90" y="88"/>
                    </a:lnTo>
                    <a:lnTo>
                      <a:pt x="90" y="90"/>
                    </a:lnTo>
                    <a:lnTo>
                      <a:pt x="90" y="90"/>
                    </a:lnTo>
                    <a:lnTo>
                      <a:pt x="90" y="52"/>
                    </a:lnTo>
                    <a:lnTo>
                      <a:pt x="90" y="20"/>
                    </a:lnTo>
                    <a:lnTo>
                      <a:pt x="90" y="20"/>
                    </a:lnTo>
                    <a:lnTo>
                      <a:pt x="88" y="12"/>
                    </a:lnTo>
                    <a:lnTo>
                      <a:pt x="84" y="6"/>
                    </a:lnTo>
                    <a:lnTo>
                      <a:pt x="78" y="2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2" y="2"/>
                    </a:lnTo>
                    <a:lnTo>
                      <a:pt x="56" y="6"/>
                    </a:lnTo>
                    <a:lnTo>
                      <a:pt x="52" y="12"/>
                    </a:lnTo>
                    <a:lnTo>
                      <a:pt x="50" y="20"/>
                    </a:lnTo>
                    <a:lnTo>
                      <a:pt x="50" y="52"/>
                    </a:lnTo>
                    <a:lnTo>
                      <a:pt x="50" y="90"/>
                    </a:lnTo>
                    <a:lnTo>
                      <a:pt x="50" y="108"/>
                    </a:lnTo>
                    <a:lnTo>
                      <a:pt x="50" y="126"/>
                    </a:lnTo>
                    <a:lnTo>
                      <a:pt x="34" y="110"/>
                    </a:lnTo>
                    <a:lnTo>
                      <a:pt x="34" y="110"/>
                    </a:lnTo>
                    <a:lnTo>
                      <a:pt x="26" y="106"/>
                    </a:lnTo>
                    <a:lnTo>
                      <a:pt x="20" y="104"/>
                    </a:lnTo>
                    <a:lnTo>
                      <a:pt x="12" y="106"/>
                    </a:lnTo>
                    <a:lnTo>
                      <a:pt x="6" y="110"/>
                    </a:lnTo>
                    <a:lnTo>
                      <a:pt x="6" y="110"/>
                    </a:lnTo>
                    <a:lnTo>
                      <a:pt x="2" y="116"/>
                    </a:lnTo>
                    <a:lnTo>
                      <a:pt x="0" y="124"/>
                    </a:lnTo>
                    <a:lnTo>
                      <a:pt x="2" y="132"/>
                    </a:lnTo>
                    <a:lnTo>
                      <a:pt x="6" y="138"/>
                    </a:lnTo>
                    <a:lnTo>
                      <a:pt x="60" y="194"/>
                    </a:lnTo>
                    <a:lnTo>
                      <a:pt x="60" y="194"/>
                    </a:lnTo>
                    <a:lnTo>
                      <a:pt x="66" y="200"/>
                    </a:lnTo>
                    <a:lnTo>
                      <a:pt x="66" y="200"/>
                    </a:lnTo>
                    <a:lnTo>
                      <a:pt x="66" y="200"/>
                    </a:lnTo>
                    <a:lnTo>
                      <a:pt x="70" y="204"/>
                    </a:lnTo>
                    <a:lnTo>
                      <a:pt x="70" y="204"/>
                    </a:lnTo>
                    <a:lnTo>
                      <a:pt x="84" y="210"/>
                    </a:lnTo>
                    <a:lnTo>
                      <a:pt x="100" y="212"/>
                    </a:lnTo>
                    <a:lnTo>
                      <a:pt x="100" y="212"/>
                    </a:lnTo>
                    <a:lnTo>
                      <a:pt x="154" y="212"/>
                    </a:lnTo>
                    <a:lnTo>
                      <a:pt x="154" y="212"/>
                    </a:lnTo>
                    <a:lnTo>
                      <a:pt x="166" y="212"/>
                    </a:lnTo>
                    <a:lnTo>
                      <a:pt x="176" y="208"/>
                    </a:lnTo>
                    <a:lnTo>
                      <a:pt x="186" y="200"/>
                    </a:lnTo>
                    <a:lnTo>
                      <a:pt x="192" y="192"/>
                    </a:lnTo>
                    <a:lnTo>
                      <a:pt x="198" y="182"/>
                    </a:lnTo>
                    <a:lnTo>
                      <a:pt x="204" y="172"/>
                    </a:lnTo>
                    <a:lnTo>
                      <a:pt x="206" y="160"/>
                    </a:lnTo>
                    <a:lnTo>
                      <a:pt x="208" y="148"/>
                    </a:lnTo>
                    <a:lnTo>
                      <a:pt x="208" y="148"/>
                    </a:lnTo>
                    <a:lnTo>
                      <a:pt x="208" y="132"/>
                    </a:lnTo>
                    <a:lnTo>
                      <a:pt x="208" y="116"/>
                    </a:lnTo>
                    <a:lnTo>
                      <a:pt x="208" y="1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</p:grp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8300" y="2536751"/>
            <a:ext cx="2154933" cy="831523"/>
          </a:xfrm>
          <a:prstGeom prst="rect">
            <a:avLst/>
          </a:prstGeom>
        </p:spPr>
      </p:pic>
      <p:sp>
        <p:nvSpPr>
          <p:cNvPr id="54" name="직사각형 31"/>
          <p:cNvSpPr>
            <a:spLocks noChangeArrowheads="1"/>
          </p:cNvSpPr>
          <p:nvPr/>
        </p:nvSpPr>
        <p:spPr bwMode="auto">
          <a:xfrm>
            <a:off x="2349431" y="4583064"/>
            <a:ext cx="1959616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1.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다음 내용을 포함하여 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DNA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모형의 구조적 특징과 규칙성을 설명해 보자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</a:p>
        </p:txBody>
      </p:sp>
      <p:sp>
        <p:nvSpPr>
          <p:cNvPr id="50" name="모서리가 둥근 직사각형 49"/>
          <p:cNvSpPr/>
          <p:nvPr/>
        </p:nvSpPr>
        <p:spPr>
          <a:xfrm>
            <a:off x="2753186" y="5805644"/>
            <a:ext cx="18540833" cy="1283871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전체 모양   </a:t>
            </a:r>
            <a:r>
              <a:rPr lang="ko-KR" altLang="en-US" sz="5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뉴클레오타이드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  사이의 연결 부위    염기의 결합</a:t>
            </a:r>
          </a:p>
        </p:txBody>
      </p:sp>
    </p:spTree>
    <p:extLst>
      <p:ext uri="{BB962C8B-B14F-4D97-AF65-F5344CB8AC3E}">
        <p14:creationId xmlns:p14="http://schemas.microsoft.com/office/powerpoint/2010/main" val="224398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67467" y="1148462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4) </a:t>
            </a: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핵산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53233" y="12591288"/>
            <a:ext cx="129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교과서</a:t>
            </a: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4342787" y="2469903"/>
            <a:ext cx="552684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kumimoji="0" lang="en-US" altLang="ko-KR" sz="6000" spc="-15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DNA </a:t>
            </a:r>
            <a:r>
              <a:rPr kumimoji="0" lang="ko-KR" altLang="en-US" sz="6000" spc="-15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모형 관찰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2349431" y="3603306"/>
            <a:ext cx="4211246" cy="861774"/>
            <a:chOff x="554495" y="2043865"/>
            <a:chExt cx="4046320" cy="861774"/>
          </a:xfrm>
        </p:grpSpPr>
        <p:grpSp>
          <p:nvGrpSpPr>
            <p:cNvPr id="12" name="그룹 11"/>
            <p:cNvGrpSpPr/>
            <p:nvPr/>
          </p:nvGrpSpPr>
          <p:grpSpPr>
            <a:xfrm>
              <a:off x="633161" y="2043865"/>
              <a:ext cx="3967654" cy="861774"/>
              <a:chOff x="3695886" y="1113123"/>
              <a:chExt cx="3967648" cy="861774"/>
            </a:xfrm>
          </p:grpSpPr>
          <p:grpSp>
            <p:nvGrpSpPr>
              <p:cNvPr id="22" name="그룹 21"/>
              <p:cNvGrpSpPr/>
              <p:nvPr/>
            </p:nvGrpSpPr>
            <p:grpSpPr>
              <a:xfrm>
                <a:off x="3695886" y="1240162"/>
                <a:ext cx="309277" cy="352684"/>
                <a:chOff x="2711450" y="4213225"/>
                <a:chExt cx="361950" cy="412750"/>
              </a:xfrm>
            </p:grpSpPr>
            <p:sp>
              <p:nvSpPr>
                <p:cNvPr id="24" name="Freeform 95"/>
                <p:cNvSpPr>
                  <a:spLocks/>
                </p:cNvSpPr>
                <p:nvPr/>
              </p:nvSpPr>
              <p:spPr bwMode="auto">
                <a:xfrm>
                  <a:off x="2828925" y="4543425"/>
                  <a:ext cx="120650" cy="50800"/>
                </a:xfrm>
                <a:custGeom>
                  <a:avLst/>
                  <a:gdLst>
                    <a:gd name="T0" fmla="*/ 68 w 76"/>
                    <a:gd name="T1" fmla="*/ 0 h 32"/>
                    <a:gd name="T2" fmla="*/ 10 w 76"/>
                    <a:gd name="T3" fmla="*/ 0 h 32"/>
                    <a:gd name="T4" fmla="*/ 10 w 76"/>
                    <a:gd name="T5" fmla="*/ 0 h 32"/>
                    <a:gd name="T6" fmla="*/ 6 w 76"/>
                    <a:gd name="T7" fmla="*/ 0 h 32"/>
                    <a:gd name="T8" fmla="*/ 4 w 76"/>
                    <a:gd name="T9" fmla="*/ 2 h 32"/>
                    <a:gd name="T10" fmla="*/ 2 w 76"/>
                    <a:gd name="T11" fmla="*/ 6 h 32"/>
                    <a:gd name="T12" fmla="*/ 0 w 76"/>
                    <a:gd name="T13" fmla="*/ 8 h 32"/>
                    <a:gd name="T14" fmla="*/ 0 w 76"/>
                    <a:gd name="T15" fmla="*/ 24 h 32"/>
                    <a:gd name="T16" fmla="*/ 0 w 76"/>
                    <a:gd name="T17" fmla="*/ 24 h 32"/>
                    <a:gd name="T18" fmla="*/ 2 w 76"/>
                    <a:gd name="T19" fmla="*/ 28 h 32"/>
                    <a:gd name="T20" fmla="*/ 4 w 76"/>
                    <a:gd name="T21" fmla="*/ 30 h 32"/>
                    <a:gd name="T22" fmla="*/ 6 w 76"/>
                    <a:gd name="T23" fmla="*/ 32 h 32"/>
                    <a:gd name="T24" fmla="*/ 10 w 76"/>
                    <a:gd name="T25" fmla="*/ 32 h 32"/>
                    <a:gd name="T26" fmla="*/ 68 w 76"/>
                    <a:gd name="T27" fmla="*/ 32 h 32"/>
                    <a:gd name="T28" fmla="*/ 68 w 76"/>
                    <a:gd name="T29" fmla="*/ 32 h 32"/>
                    <a:gd name="T30" fmla="*/ 72 w 76"/>
                    <a:gd name="T31" fmla="*/ 32 h 32"/>
                    <a:gd name="T32" fmla="*/ 74 w 76"/>
                    <a:gd name="T33" fmla="*/ 30 h 32"/>
                    <a:gd name="T34" fmla="*/ 76 w 76"/>
                    <a:gd name="T35" fmla="*/ 28 h 32"/>
                    <a:gd name="T36" fmla="*/ 76 w 76"/>
                    <a:gd name="T37" fmla="*/ 24 h 32"/>
                    <a:gd name="T38" fmla="*/ 76 w 76"/>
                    <a:gd name="T39" fmla="*/ 8 h 32"/>
                    <a:gd name="T40" fmla="*/ 76 w 76"/>
                    <a:gd name="T41" fmla="*/ 8 h 32"/>
                    <a:gd name="T42" fmla="*/ 76 w 76"/>
                    <a:gd name="T43" fmla="*/ 6 h 32"/>
                    <a:gd name="T44" fmla="*/ 74 w 76"/>
                    <a:gd name="T45" fmla="*/ 2 h 32"/>
                    <a:gd name="T46" fmla="*/ 72 w 76"/>
                    <a:gd name="T47" fmla="*/ 0 h 32"/>
                    <a:gd name="T48" fmla="*/ 68 w 76"/>
                    <a:gd name="T49" fmla="*/ 0 h 32"/>
                    <a:gd name="T50" fmla="*/ 68 w 76"/>
                    <a:gd name="T51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6" h="32">
                      <a:moveTo>
                        <a:pt x="68" y="0"/>
                      </a:move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2" y="28"/>
                      </a:lnTo>
                      <a:lnTo>
                        <a:pt x="4" y="30"/>
                      </a:lnTo>
                      <a:lnTo>
                        <a:pt x="6" y="32"/>
                      </a:lnTo>
                      <a:lnTo>
                        <a:pt x="10" y="32"/>
                      </a:lnTo>
                      <a:lnTo>
                        <a:pt x="68" y="32"/>
                      </a:lnTo>
                      <a:lnTo>
                        <a:pt x="68" y="32"/>
                      </a:lnTo>
                      <a:lnTo>
                        <a:pt x="72" y="32"/>
                      </a:lnTo>
                      <a:lnTo>
                        <a:pt x="74" y="30"/>
                      </a:lnTo>
                      <a:lnTo>
                        <a:pt x="76" y="28"/>
                      </a:lnTo>
                      <a:lnTo>
                        <a:pt x="76" y="24"/>
                      </a:lnTo>
                      <a:lnTo>
                        <a:pt x="76" y="8"/>
                      </a:lnTo>
                      <a:lnTo>
                        <a:pt x="76" y="8"/>
                      </a:lnTo>
                      <a:lnTo>
                        <a:pt x="76" y="6"/>
                      </a:lnTo>
                      <a:lnTo>
                        <a:pt x="74" y="2"/>
                      </a:lnTo>
                      <a:lnTo>
                        <a:pt x="72" y="0"/>
                      </a:lnTo>
                      <a:lnTo>
                        <a:pt x="68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25" name="Freeform 96"/>
                <p:cNvSpPr>
                  <a:spLocks/>
                </p:cNvSpPr>
                <p:nvPr/>
              </p:nvSpPr>
              <p:spPr bwMode="auto">
                <a:xfrm>
                  <a:off x="2854325" y="4606925"/>
                  <a:ext cx="76200" cy="19050"/>
                </a:xfrm>
                <a:custGeom>
                  <a:avLst/>
                  <a:gdLst>
                    <a:gd name="T0" fmla="*/ 48 w 48"/>
                    <a:gd name="T1" fmla="*/ 0 h 12"/>
                    <a:gd name="T2" fmla="*/ 0 w 48"/>
                    <a:gd name="T3" fmla="*/ 0 h 12"/>
                    <a:gd name="T4" fmla="*/ 0 w 48"/>
                    <a:gd name="T5" fmla="*/ 0 h 12"/>
                    <a:gd name="T6" fmla="*/ 10 w 48"/>
                    <a:gd name="T7" fmla="*/ 6 h 12"/>
                    <a:gd name="T8" fmla="*/ 18 w 48"/>
                    <a:gd name="T9" fmla="*/ 10 h 12"/>
                    <a:gd name="T10" fmla="*/ 26 w 48"/>
                    <a:gd name="T11" fmla="*/ 12 h 12"/>
                    <a:gd name="T12" fmla="*/ 34 w 48"/>
                    <a:gd name="T13" fmla="*/ 10 h 12"/>
                    <a:gd name="T14" fmla="*/ 40 w 48"/>
                    <a:gd name="T15" fmla="*/ 6 h 12"/>
                    <a:gd name="T16" fmla="*/ 44 w 48"/>
                    <a:gd name="T17" fmla="*/ 4 h 12"/>
                    <a:gd name="T18" fmla="*/ 48 w 48"/>
                    <a:gd name="T19" fmla="*/ 0 h 12"/>
                    <a:gd name="T20" fmla="*/ 48 w 48"/>
                    <a:gd name="T2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8" h="12">
                      <a:moveTo>
                        <a:pt x="48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0" y="6"/>
                      </a:lnTo>
                      <a:lnTo>
                        <a:pt x="18" y="10"/>
                      </a:lnTo>
                      <a:lnTo>
                        <a:pt x="26" y="12"/>
                      </a:lnTo>
                      <a:lnTo>
                        <a:pt x="34" y="10"/>
                      </a:lnTo>
                      <a:lnTo>
                        <a:pt x="40" y="6"/>
                      </a:lnTo>
                      <a:lnTo>
                        <a:pt x="44" y="4"/>
                      </a:lnTo>
                      <a:lnTo>
                        <a:pt x="48" y="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26" name="Freeform 97"/>
                <p:cNvSpPr>
                  <a:spLocks/>
                </p:cNvSpPr>
                <p:nvPr/>
              </p:nvSpPr>
              <p:spPr bwMode="auto">
                <a:xfrm>
                  <a:off x="2889250" y="4213225"/>
                  <a:ext cx="9525" cy="31750"/>
                </a:xfrm>
                <a:custGeom>
                  <a:avLst/>
                  <a:gdLst>
                    <a:gd name="T0" fmla="*/ 2 w 6"/>
                    <a:gd name="T1" fmla="*/ 20 h 20"/>
                    <a:gd name="T2" fmla="*/ 2 w 6"/>
                    <a:gd name="T3" fmla="*/ 20 h 20"/>
                    <a:gd name="T4" fmla="*/ 4 w 6"/>
                    <a:gd name="T5" fmla="*/ 20 h 20"/>
                    <a:gd name="T6" fmla="*/ 6 w 6"/>
                    <a:gd name="T7" fmla="*/ 18 h 20"/>
                    <a:gd name="T8" fmla="*/ 6 w 6"/>
                    <a:gd name="T9" fmla="*/ 4 h 20"/>
                    <a:gd name="T10" fmla="*/ 6 w 6"/>
                    <a:gd name="T11" fmla="*/ 4 h 20"/>
                    <a:gd name="T12" fmla="*/ 4 w 6"/>
                    <a:gd name="T13" fmla="*/ 2 h 20"/>
                    <a:gd name="T14" fmla="*/ 2 w 6"/>
                    <a:gd name="T15" fmla="*/ 0 h 20"/>
                    <a:gd name="T16" fmla="*/ 2 w 6"/>
                    <a:gd name="T17" fmla="*/ 0 h 20"/>
                    <a:gd name="T18" fmla="*/ 0 w 6"/>
                    <a:gd name="T19" fmla="*/ 2 h 20"/>
                    <a:gd name="T20" fmla="*/ 0 w 6"/>
                    <a:gd name="T21" fmla="*/ 4 h 20"/>
                    <a:gd name="T22" fmla="*/ 0 w 6"/>
                    <a:gd name="T23" fmla="*/ 18 h 20"/>
                    <a:gd name="T24" fmla="*/ 0 w 6"/>
                    <a:gd name="T25" fmla="*/ 18 h 20"/>
                    <a:gd name="T26" fmla="*/ 0 w 6"/>
                    <a:gd name="T27" fmla="*/ 20 h 20"/>
                    <a:gd name="T28" fmla="*/ 2 w 6"/>
                    <a:gd name="T29" fmla="*/ 20 h 20"/>
                    <a:gd name="T30" fmla="*/ 2 w 6"/>
                    <a:gd name="T3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6" y="18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27" name="Freeform 98"/>
                <p:cNvSpPr>
                  <a:spLocks/>
                </p:cNvSpPr>
                <p:nvPr/>
              </p:nvSpPr>
              <p:spPr bwMode="auto">
                <a:xfrm>
                  <a:off x="2711450" y="4391025"/>
                  <a:ext cx="31750" cy="6350"/>
                </a:xfrm>
                <a:custGeom>
                  <a:avLst/>
                  <a:gdLst>
                    <a:gd name="T0" fmla="*/ 18 w 20"/>
                    <a:gd name="T1" fmla="*/ 0 h 4"/>
                    <a:gd name="T2" fmla="*/ 4 w 20"/>
                    <a:gd name="T3" fmla="*/ 0 h 4"/>
                    <a:gd name="T4" fmla="*/ 4 w 20"/>
                    <a:gd name="T5" fmla="*/ 0 h 4"/>
                    <a:gd name="T6" fmla="*/ 2 w 20"/>
                    <a:gd name="T7" fmla="*/ 0 h 4"/>
                    <a:gd name="T8" fmla="*/ 0 w 20"/>
                    <a:gd name="T9" fmla="*/ 2 h 4"/>
                    <a:gd name="T10" fmla="*/ 0 w 20"/>
                    <a:gd name="T11" fmla="*/ 2 h 4"/>
                    <a:gd name="T12" fmla="*/ 2 w 20"/>
                    <a:gd name="T13" fmla="*/ 4 h 4"/>
                    <a:gd name="T14" fmla="*/ 4 w 20"/>
                    <a:gd name="T15" fmla="*/ 4 h 4"/>
                    <a:gd name="T16" fmla="*/ 18 w 20"/>
                    <a:gd name="T17" fmla="*/ 4 h 4"/>
                    <a:gd name="T18" fmla="*/ 18 w 20"/>
                    <a:gd name="T19" fmla="*/ 4 h 4"/>
                    <a:gd name="T20" fmla="*/ 20 w 20"/>
                    <a:gd name="T21" fmla="*/ 4 h 4"/>
                    <a:gd name="T22" fmla="*/ 20 w 20"/>
                    <a:gd name="T23" fmla="*/ 2 h 4"/>
                    <a:gd name="T24" fmla="*/ 20 w 20"/>
                    <a:gd name="T25" fmla="*/ 2 h 4"/>
                    <a:gd name="T26" fmla="*/ 20 w 20"/>
                    <a:gd name="T27" fmla="*/ 0 h 4"/>
                    <a:gd name="T28" fmla="*/ 18 w 20"/>
                    <a:gd name="T29" fmla="*/ 0 h 4"/>
                    <a:gd name="T30" fmla="*/ 18 w 20"/>
                    <a:gd name="T3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4">
                      <a:moveTo>
                        <a:pt x="18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20" y="4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28" name="Freeform 99"/>
                <p:cNvSpPr>
                  <a:spLocks/>
                </p:cNvSpPr>
                <p:nvPr/>
              </p:nvSpPr>
              <p:spPr bwMode="auto">
                <a:xfrm>
                  <a:off x="3041650" y="4391025"/>
                  <a:ext cx="31750" cy="6350"/>
                </a:xfrm>
                <a:custGeom>
                  <a:avLst/>
                  <a:gdLst>
                    <a:gd name="T0" fmla="*/ 16 w 20"/>
                    <a:gd name="T1" fmla="*/ 0 h 4"/>
                    <a:gd name="T2" fmla="*/ 2 w 20"/>
                    <a:gd name="T3" fmla="*/ 0 h 4"/>
                    <a:gd name="T4" fmla="*/ 2 w 20"/>
                    <a:gd name="T5" fmla="*/ 0 h 4"/>
                    <a:gd name="T6" fmla="*/ 0 w 20"/>
                    <a:gd name="T7" fmla="*/ 0 h 4"/>
                    <a:gd name="T8" fmla="*/ 0 w 20"/>
                    <a:gd name="T9" fmla="*/ 2 h 4"/>
                    <a:gd name="T10" fmla="*/ 0 w 20"/>
                    <a:gd name="T11" fmla="*/ 2 h 4"/>
                    <a:gd name="T12" fmla="*/ 0 w 20"/>
                    <a:gd name="T13" fmla="*/ 4 h 4"/>
                    <a:gd name="T14" fmla="*/ 2 w 20"/>
                    <a:gd name="T15" fmla="*/ 4 h 4"/>
                    <a:gd name="T16" fmla="*/ 16 w 20"/>
                    <a:gd name="T17" fmla="*/ 4 h 4"/>
                    <a:gd name="T18" fmla="*/ 16 w 20"/>
                    <a:gd name="T19" fmla="*/ 4 h 4"/>
                    <a:gd name="T20" fmla="*/ 18 w 20"/>
                    <a:gd name="T21" fmla="*/ 4 h 4"/>
                    <a:gd name="T22" fmla="*/ 20 w 20"/>
                    <a:gd name="T23" fmla="*/ 2 h 4"/>
                    <a:gd name="T24" fmla="*/ 20 w 20"/>
                    <a:gd name="T25" fmla="*/ 2 h 4"/>
                    <a:gd name="T26" fmla="*/ 18 w 20"/>
                    <a:gd name="T27" fmla="*/ 0 h 4"/>
                    <a:gd name="T28" fmla="*/ 16 w 20"/>
                    <a:gd name="T29" fmla="*/ 0 h 4"/>
                    <a:gd name="T30" fmla="*/ 16 w 20"/>
                    <a:gd name="T3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4">
                      <a:moveTo>
                        <a:pt x="16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8" y="4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29" name="Freeform 100"/>
                <p:cNvSpPr>
                  <a:spLocks/>
                </p:cNvSpPr>
                <p:nvPr/>
              </p:nvSpPr>
              <p:spPr bwMode="auto">
                <a:xfrm>
                  <a:off x="2765425" y="4264025"/>
                  <a:ext cx="25400" cy="25400"/>
                </a:xfrm>
                <a:custGeom>
                  <a:avLst/>
                  <a:gdLst>
                    <a:gd name="T0" fmla="*/ 14 w 16"/>
                    <a:gd name="T1" fmla="*/ 16 h 16"/>
                    <a:gd name="T2" fmla="*/ 14 w 16"/>
                    <a:gd name="T3" fmla="*/ 16 h 16"/>
                    <a:gd name="T4" fmla="*/ 16 w 16"/>
                    <a:gd name="T5" fmla="*/ 14 h 16"/>
                    <a:gd name="T6" fmla="*/ 14 w 16"/>
                    <a:gd name="T7" fmla="*/ 12 h 16"/>
                    <a:gd name="T8" fmla="*/ 4 w 16"/>
                    <a:gd name="T9" fmla="*/ 2 h 16"/>
                    <a:gd name="T10" fmla="*/ 4 w 16"/>
                    <a:gd name="T11" fmla="*/ 2 h 16"/>
                    <a:gd name="T12" fmla="*/ 2 w 16"/>
                    <a:gd name="T13" fmla="*/ 0 h 16"/>
                    <a:gd name="T14" fmla="*/ 0 w 16"/>
                    <a:gd name="T15" fmla="*/ 2 h 16"/>
                    <a:gd name="T16" fmla="*/ 0 w 16"/>
                    <a:gd name="T17" fmla="*/ 2 h 16"/>
                    <a:gd name="T18" fmla="*/ 0 w 16"/>
                    <a:gd name="T19" fmla="*/ 4 h 16"/>
                    <a:gd name="T20" fmla="*/ 0 w 16"/>
                    <a:gd name="T21" fmla="*/ 6 h 16"/>
                    <a:gd name="T22" fmla="*/ 10 w 16"/>
                    <a:gd name="T23" fmla="*/ 16 h 16"/>
                    <a:gd name="T24" fmla="*/ 10 w 16"/>
                    <a:gd name="T25" fmla="*/ 16 h 16"/>
                    <a:gd name="T26" fmla="*/ 12 w 16"/>
                    <a:gd name="T27" fmla="*/ 16 h 16"/>
                    <a:gd name="T28" fmla="*/ 14 w 16"/>
                    <a:gd name="T29" fmla="*/ 16 h 16"/>
                    <a:gd name="T30" fmla="*/ 14 w 16"/>
                    <a:gd name="T3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6" h="16">
                      <a:moveTo>
                        <a:pt x="14" y="16"/>
                      </a:moveTo>
                      <a:lnTo>
                        <a:pt x="14" y="16"/>
                      </a:lnTo>
                      <a:lnTo>
                        <a:pt x="16" y="14"/>
                      </a:lnTo>
                      <a:lnTo>
                        <a:pt x="14" y="1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30" name="Freeform 101"/>
                <p:cNvSpPr>
                  <a:spLocks/>
                </p:cNvSpPr>
                <p:nvPr/>
              </p:nvSpPr>
              <p:spPr bwMode="auto">
                <a:xfrm>
                  <a:off x="2997200" y="4264025"/>
                  <a:ext cx="25400" cy="25400"/>
                </a:xfrm>
                <a:custGeom>
                  <a:avLst/>
                  <a:gdLst>
                    <a:gd name="T0" fmla="*/ 10 w 16"/>
                    <a:gd name="T1" fmla="*/ 2 h 16"/>
                    <a:gd name="T2" fmla="*/ 0 w 16"/>
                    <a:gd name="T3" fmla="*/ 12 h 16"/>
                    <a:gd name="T4" fmla="*/ 0 w 16"/>
                    <a:gd name="T5" fmla="*/ 12 h 16"/>
                    <a:gd name="T6" fmla="*/ 0 w 16"/>
                    <a:gd name="T7" fmla="*/ 14 h 16"/>
                    <a:gd name="T8" fmla="*/ 0 w 16"/>
                    <a:gd name="T9" fmla="*/ 16 h 16"/>
                    <a:gd name="T10" fmla="*/ 0 w 16"/>
                    <a:gd name="T11" fmla="*/ 16 h 16"/>
                    <a:gd name="T12" fmla="*/ 2 w 16"/>
                    <a:gd name="T13" fmla="*/ 16 h 16"/>
                    <a:gd name="T14" fmla="*/ 4 w 16"/>
                    <a:gd name="T15" fmla="*/ 16 h 16"/>
                    <a:gd name="T16" fmla="*/ 14 w 16"/>
                    <a:gd name="T17" fmla="*/ 6 h 16"/>
                    <a:gd name="T18" fmla="*/ 14 w 16"/>
                    <a:gd name="T19" fmla="*/ 6 h 16"/>
                    <a:gd name="T20" fmla="*/ 16 w 16"/>
                    <a:gd name="T21" fmla="*/ 4 h 16"/>
                    <a:gd name="T22" fmla="*/ 14 w 16"/>
                    <a:gd name="T23" fmla="*/ 2 h 16"/>
                    <a:gd name="T24" fmla="*/ 14 w 16"/>
                    <a:gd name="T25" fmla="*/ 2 h 16"/>
                    <a:gd name="T26" fmla="*/ 12 w 16"/>
                    <a:gd name="T27" fmla="*/ 0 h 16"/>
                    <a:gd name="T28" fmla="*/ 10 w 16"/>
                    <a:gd name="T29" fmla="*/ 2 h 16"/>
                    <a:gd name="T30" fmla="*/ 10 w 16"/>
                    <a:gd name="T31" fmla="*/ 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6" h="16">
                      <a:moveTo>
                        <a:pt x="10" y="2"/>
                      </a:move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4" y="1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0" y="2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31" name="Freeform 102"/>
                <p:cNvSpPr>
                  <a:spLocks/>
                </p:cNvSpPr>
                <p:nvPr/>
              </p:nvSpPr>
              <p:spPr bwMode="auto">
                <a:xfrm>
                  <a:off x="2771775" y="4270375"/>
                  <a:ext cx="238125" cy="263525"/>
                </a:xfrm>
                <a:custGeom>
                  <a:avLst/>
                  <a:gdLst>
                    <a:gd name="T0" fmla="*/ 150 w 150"/>
                    <a:gd name="T1" fmla="*/ 76 h 166"/>
                    <a:gd name="T2" fmla="*/ 150 w 150"/>
                    <a:gd name="T3" fmla="*/ 76 h 166"/>
                    <a:gd name="T4" fmla="*/ 148 w 150"/>
                    <a:gd name="T5" fmla="*/ 60 h 166"/>
                    <a:gd name="T6" fmla="*/ 144 w 150"/>
                    <a:gd name="T7" fmla="*/ 46 h 166"/>
                    <a:gd name="T8" fmla="*/ 136 w 150"/>
                    <a:gd name="T9" fmla="*/ 34 h 166"/>
                    <a:gd name="T10" fmla="*/ 128 w 150"/>
                    <a:gd name="T11" fmla="*/ 22 h 166"/>
                    <a:gd name="T12" fmla="*/ 116 w 150"/>
                    <a:gd name="T13" fmla="*/ 14 h 166"/>
                    <a:gd name="T14" fmla="*/ 104 w 150"/>
                    <a:gd name="T15" fmla="*/ 6 h 166"/>
                    <a:gd name="T16" fmla="*/ 90 w 150"/>
                    <a:gd name="T17" fmla="*/ 2 h 166"/>
                    <a:gd name="T18" fmla="*/ 76 w 150"/>
                    <a:gd name="T19" fmla="*/ 0 h 166"/>
                    <a:gd name="T20" fmla="*/ 76 w 150"/>
                    <a:gd name="T21" fmla="*/ 0 h 166"/>
                    <a:gd name="T22" fmla="*/ 60 w 150"/>
                    <a:gd name="T23" fmla="*/ 2 h 166"/>
                    <a:gd name="T24" fmla="*/ 46 w 150"/>
                    <a:gd name="T25" fmla="*/ 6 h 166"/>
                    <a:gd name="T26" fmla="*/ 34 w 150"/>
                    <a:gd name="T27" fmla="*/ 14 h 166"/>
                    <a:gd name="T28" fmla="*/ 22 w 150"/>
                    <a:gd name="T29" fmla="*/ 22 h 166"/>
                    <a:gd name="T30" fmla="*/ 14 w 150"/>
                    <a:gd name="T31" fmla="*/ 34 h 166"/>
                    <a:gd name="T32" fmla="*/ 6 w 150"/>
                    <a:gd name="T33" fmla="*/ 46 h 166"/>
                    <a:gd name="T34" fmla="*/ 2 w 150"/>
                    <a:gd name="T35" fmla="*/ 60 h 166"/>
                    <a:gd name="T36" fmla="*/ 0 w 150"/>
                    <a:gd name="T37" fmla="*/ 76 h 166"/>
                    <a:gd name="T38" fmla="*/ 0 w 150"/>
                    <a:gd name="T39" fmla="*/ 76 h 166"/>
                    <a:gd name="T40" fmla="*/ 2 w 150"/>
                    <a:gd name="T41" fmla="*/ 94 h 166"/>
                    <a:gd name="T42" fmla="*/ 8 w 150"/>
                    <a:gd name="T43" fmla="*/ 110 h 166"/>
                    <a:gd name="T44" fmla="*/ 18 w 150"/>
                    <a:gd name="T45" fmla="*/ 124 h 166"/>
                    <a:gd name="T46" fmla="*/ 32 w 150"/>
                    <a:gd name="T47" fmla="*/ 136 h 166"/>
                    <a:gd name="T48" fmla="*/ 32 w 150"/>
                    <a:gd name="T49" fmla="*/ 136 h 166"/>
                    <a:gd name="T50" fmla="*/ 32 w 150"/>
                    <a:gd name="T51" fmla="*/ 136 h 166"/>
                    <a:gd name="T52" fmla="*/ 32 w 150"/>
                    <a:gd name="T53" fmla="*/ 136 h 166"/>
                    <a:gd name="T54" fmla="*/ 36 w 150"/>
                    <a:gd name="T55" fmla="*/ 146 h 166"/>
                    <a:gd name="T56" fmla="*/ 40 w 150"/>
                    <a:gd name="T57" fmla="*/ 156 h 166"/>
                    <a:gd name="T58" fmla="*/ 40 w 150"/>
                    <a:gd name="T59" fmla="*/ 166 h 166"/>
                    <a:gd name="T60" fmla="*/ 112 w 150"/>
                    <a:gd name="T61" fmla="*/ 166 h 166"/>
                    <a:gd name="T62" fmla="*/ 112 w 150"/>
                    <a:gd name="T63" fmla="*/ 166 h 166"/>
                    <a:gd name="T64" fmla="*/ 114 w 150"/>
                    <a:gd name="T65" fmla="*/ 148 h 166"/>
                    <a:gd name="T66" fmla="*/ 116 w 150"/>
                    <a:gd name="T67" fmla="*/ 142 h 166"/>
                    <a:gd name="T68" fmla="*/ 120 w 150"/>
                    <a:gd name="T69" fmla="*/ 134 h 166"/>
                    <a:gd name="T70" fmla="*/ 120 w 150"/>
                    <a:gd name="T71" fmla="*/ 134 h 166"/>
                    <a:gd name="T72" fmla="*/ 132 w 150"/>
                    <a:gd name="T73" fmla="*/ 124 h 166"/>
                    <a:gd name="T74" fmla="*/ 142 w 150"/>
                    <a:gd name="T75" fmla="*/ 110 h 166"/>
                    <a:gd name="T76" fmla="*/ 148 w 150"/>
                    <a:gd name="T77" fmla="*/ 92 h 166"/>
                    <a:gd name="T78" fmla="*/ 150 w 150"/>
                    <a:gd name="T79" fmla="*/ 76 h 166"/>
                    <a:gd name="T80" fmla="*/ 150 w 150"/>
                    <a:gd name="T81" fmla="*/ 7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50" h="166">
                      <a:moveTo>
                        <a:pt x="150" y="76"/>
                      </a:moveTo>
                      <a:lnTo>
                        <a:pt x="150" y="76"/>
                      </a:lnTo>
                      <a:lnTo>
                        <a:pt x="148" y="60"/>
                      </a:lnTo>
                      <a:lnTo>
                        <a:pt x="144" y="46"/>
                      </a:lnTo>
                      <a:lnTo>
                        <a:pt x="136" y="34"/>
                      </a:lnTo>
                      <a:lnTo>
                        <a:pt x="128" y="22"/>
                      </a:lnTo>
                      <a:lnTo>
                        <a:pt x="116" y="14"/>
                      </a:lnTo>
                      <a:lnTo>
                        <a:pt x="104" y="6"/>
                      </a:lnTo>
                      <a:lnTo>
                        <a:pt x="90" y="2"/>
                      </a:lnTo>
                      <a:lnTo>
                        <a:pt x="76" y="0"/>
                      </a:lnTo>
                      <a:lnTo>
                        <a:pt x="76" y="0"/>
                      </a:lnTo>
                      <a:lnTo>
                        <a:pt x="60" y="2"/>
                      </a:lnTo>
                      <a:lnTo>
                        <a:pt x="46" y="6"/>
                      </a:lnTo>
                      <a:lnTo>
                        <a:pt x="34" y="14"/>
                      </a:lnTo>
                      <a:lnTo>
                        <a:pt x="22" y="22"/>
                      </a:lnTo>
                      <a:lnTo>
                        <a:pt x="14" y="34"/>
                      </a:lnTo>
                      <a:lnTo>
                        <a:pt x="6" y="46"/>
                      </a:lnTo>
                      <a:lnTo>
                        <a:pt x="2" y="60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2" y="94"/>
                      </a:lnTo>
                      <a:lnTo>
                        <a:pt x="8" y="110"/>
                      </a:lnTo>
                      <a:lnTo>
                        <a:pt x="18" y="124"/>
                      </a:lnTo>
                      <a:lnTo>
                        <a:pt x="32" y="136"/>
                      </a:lnTo>
                      <a:lnTo>
                        <a:pt x="32" y="136"/>
                      </a:lnTo>
                      <a:lnTo>
                        <a:pt x="32" y="136"/>
                      </a:lnTo>
                      <a:lnTo>
                        <a:pt x="32" y="136"/>
                      </a:lnTo>
                      <a:lnTo>
                        <a:pt x="36" y="146"/>
                      </a:lnTo>
                      <a:lnTo>
                        <a:pt x="40" y="156"/>
                      </a:lnTo>
                      <a:lnTo>
                        <a:pt x="40" y="166"/>
                      </a:lnTo>
                      <a:lnTo>
                        <a:pt x="112" y="166"/>
                      </a:lnTo>
                      <a:lnTo>
                        <a:pt x="112" y="166"/>
                      </a:lnTo>
                      <a:lnTo>
                        <a:pt x="114" y="148"/>
                      </a:lnTo>
                      <a:lnTo>
                        <a:pt x="116" y="142"/>
                      </a:lnTo>
                      <a:lnTo>
                        <a:pt x="120" y="134"/>
                      </a:lnTo>
                      <a:lnTo>
                        <a:pt x="120" y="134"/>
                      </a:lnTo>
                      <a:lnTo>
                        <a:pt x="132" y="124"/>
                      </a:lnTo>
                      <a:lnTo>
                        <a:pt x="142" y="110"/>
                      </a:lnTo>
                      <a:lnTo>
                        <a:pt x="148" y="92"/>
                      </a:lnTo>
                      <a:lnTo>
                        <a:pt x="150" y="76"/>
                      </a:lnTo>
                      <a:lnTo>
                        <a:pt x="150" y="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</p:grpSp>
          <p:sp>
            <p:nvSpPr>
              <p:cNvPr id="23" name="TextBox 18"/>
              <p:cNvSpPr txBox="1">
                <a:spLocks noChangeArrowheads="1"/>
              </p:cNvSpPr>
              <p:nvPr/>
            </p:nvSpPr>
            <p:spPr bwMode="auto">
              <a:xfrm>
                <a:off x="4129949" y="1113123"/>
                <a:ext cx="3533585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kumimoji="0" lang="ko-KR" altLang="en-US" sz="5000" spc="-15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결과 및 정리</a:t>
                </a:r>
              </a:p>
            </p:txBody>
          </p:sp>
        </p:grpSp>
        <p:grpSp>
          <p:nvGrpSpPr>
            <p:cNvPr id="14" name="그룹 13"/>
            <p:cNvGrpSpPr/>
            <p:nvPr/>
          </p:nvGrpSpPr>
          <p:grpSpPr>
            <a:xfrm>
              <a:off x="554495" y="2132854"/>
              <a:ext cx="574711" cy="659570"/>
              <a:chOff x="7064375" y="4162425"/>
              <a:chExt cx="672592" cy="771903"/>
            </a:xfrm>
          </p:grpSpPr>
          <p:sp>
            <p:nvSpPr>
              <p:cNvPr id="15" name="Freeform 78"/>
              <p:cNvSpPr>
                <a:spLocks/>
              </p:cNvSpPr>
              <p:nvPr/>
            </p:nvSpPr>
            <p:spPr bwMode="auto">
              <a:xfrm>
                <a:off x="7064375" y="4162425"/>
                <a:ext cx="672592" cy="771903"/>
              </a:xfrm>
              <a:custGeom>
                <a:avLst/>
                <a:gdLst>
                  <a:gd name="T0" fmla="*/ 334 w 334"/>
                  <a:gd name="T1" fmla="*/ 166 h 334"/>
                  <a:gd name="T2" fmla="*/ 330 w 334"/>
                  <a:gd name="T3" fmla="*/ 200 h 334"/>
                  <a:gd name="T4" fmla="*/ 320 w 334"/>
                  <a:gd name="T5" fmla="*/ 232 h 334"/>
                  <a:gd name="T6" fmla="*/ 306 w 334"/>
                  <a:gd name="T7" fmla="*/ 260 h 334"/>
                  <a:gd name="T8" fmla="*/ 286 w 334"/>
                  <a:gd name="T9" fmla="*/ 284 h 334"/>
                  <a:gd name="T10" fmla="*/ 260 w 334"/>
                  <a:gd name="T11" fmla="*/ 304 h 334"/>
                  <a:gd name="T12" fmla="*/ 232 w 334"/>
                  <a:gd name="T13" fmla="*/ 320 h 334"/>
                  <a:gd name="T14" fmla="*/ 200 w 334"/>
                  <a:gd name="T15" fmla="*/ 330 h 334"/>
                  <a:gd name="T16" fmla="*/ 168 w 334"/>
                  <a:gd name="T17" fmla="*/ 334 h 334"/>
                  <a:gd name="T18" fmla="*/ 150 w 334"/>
                  <a:gd name="T19" fmla="*/ 332 h 334"/>
                  <a:gd name="T20" fmla="*/ 118 w 334"/>
                  <a:gd name="T21" fmla="*/ 326 h 334"/>
                  <a:gd name="T22" fmla="*/ 88 w 334"/>
                  <a:gd name="T23" fmla="*/ 312 h 334"/>
                  <a:gd name="T24" fmla="*/ 62 w 334"/>
                  <a:gd name="T25" fmla="*/ 296 h 334"/>
                  <a:gd name="T26" fmla="*/ 38 w 334"/>
                  <a:gd name="T27" fmla="*/ 272 h 334"/>
                  <a:gd name="T28" fmla="*/ 20 w 334"/>
                  <a:gd name="T29" fmla="*/ 246 h 334"/>
                  <a:gd name="T30" fmla="*/ 8 w 334"/>
                  <a:gd name="T31" fmla="*/ 216 h 334"/>
                  <a:gd name="T32" fmla="*/ 2 w 334"/>
                  <a:gd name="T33" fmla="*/ 184 h 334"/>
                  <a:gd name="T34" fmla="*/ 0 w 334"/>
                  <a:gd name="T35" fmla="*/ 166 h 334"/>
                  <a:gd name="T36" fmla="*/ 4 w 334"/>
                  <a:gd name="T37" fmla="*/ 132 h 334"/>
                  <a:gd name="T38" fmla="*/ 14 w 334"/>
                  <a:gd name="T39" fmla="*/ 102 h 334"/>
                  <a:gd name="T40" fmla="*/ 30 w 334"/>
                  <a:gd name="T41" fmla="*/ 74 h 334"/>
                  <a:gd name="T42" fmla="*/ 50 w 334"/>
                  <a:gd name="T43" fmla="*/ 48 h 334"/>
                  <a:gd name="T44" fmla="*/ 74 w 334"/>
                  <a:gd name="T45" fmla="*/ 28 h 334"/>
                  <a:gd name="T46" fmla="*/ 102 w 334"/>
                  <a:gd name="T47" fmla="*/ 12 h 334"/>
                  <a:gd name="T48" fmla="*/ 134 w 334"/>
                  <a:gd name="T49" fmla="*/ 4 h 334"/>
                  <a:gd name="T50" fmla="*/ 168 w 334"/>
                  <a:gd name="T51" fmla="*/ 0 h 334"/>
                  <a:gd name="T52" fmla="*/ 184 w 334"/>
                  <a:gd name="T53" fmla="*/ 0 h 334"/>
                  <a:gd name="T54" fmla="*/ 216 w 334"/>
                  <a:gd name="T55" fmla="*/ 8 h 334"/>
                  <a:gd name="T56" fmla="*/ 246 w 334"/>
                  <a:gd name="T57" fmla="*/ 20 h 334"/>
                  <a:gd name="T58" fmla="*/ 274 w 334"/>
                  <a:gd name="T59" fmla="*/ 38 h 334"/>
                  <a:gd name="T60" fmla="*/ 296 w 334"/>
                  <a:gd name="T61" fmla="*/ 60 h 334"/>
                  <a:gd name="T62" fmla="*/ 314 w 334"/>
                  <a:gd name="T63" fmla="*/ 86 h 334"/>
                  <a:gd name="T64" fmla="*/ 326 w 334"/>
                  <a:gd name="T65" fmla="*/ 116 h 334"/>
                  <a:gd name="T66" fmla="*/ 334 w 334"/>
                  <a:gd name="T67" fmla="*/ 150 h 334"/>
                  <a:gd name="T68" fmla="*/ 334 w 334"/>
                  <a:gd name="T69" fmla="*/ 166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4" h="334">
                    <a:moveTo>
                      <a:pt x="334" y="166"/>
                    </a:moveTo>
                    <a:lnTo>
                      <a:pt x="334" y="166"/>
                    </a:lnTo>
                    <a:lnTo>
                      <a:pt x="334" y="184"/>
                    </a:lnTo>
                    <a:lnTo>
                      <a:pt x="330" y="200"/>
                    </a:lnTo>
                    <a:lnTo>
                      <a:pt x="326" y="216"/>
                    </a:lnTo>
                    <a:lnTo>
                      <a:pt x="320" y="232"/>
                    </a:lnTo>
                    <a:lnTo>
                      <a:pt x="314" y="246"/>
                    </a:lnTo>
                    <a:lnTo>
                      <a:pt x="306" y="260"/>
                    </a:lnTo>
                    <a:lnTo>
                      <a:pt x="296" y="272"/>
                    </a:lnTo>
                    <a:lnTo>
                      <a:pt x="286" y="284"/>
                    </a:lnTo>
                    <a:lnTo>
                      <a:pt x="274" y="296"/>
                    </a:lnTo>
                    <a:lnTo>
                      <a:pt x="260" y="304"/>
                    </a:lnTo>
                    <a:lnTo>
                      <a:pt x="246" y="312"/>
                    </a:lnTo>
                    <a:lnTo>
                      <a:pt x="232" y="320"/>
                    </a:lnTo>
                    <a:lnTo>
                      <a:pt x="216" y="326"/>
                    </a:lnTo>
                    <a:lnTo>
                      <a:pt x="200" y="330"/>
                    </a:lnTo>
                    <a:lnTo>
                      <a:pt x="184" y="332"/>
                    </a:lnTo>
                    <a:lnTo>
                      <a:pt x="168" y="334"/>
                    </a:lnTo>
                    <a:lnTo>
                      <a:pt x="168" y="334"/>
                    </a:lnTo>
                    <a:lnTo>
                      <a:pt x="150" y="332"/>
                    </a:lnTo>
                    <a:lnTo>
                      <a:pt x="134" y="330"/>
                    </a:lnTo>
                    <a:lnTo>
                      <a:pt x="118" y="326"/>
                    </a:lnTo>
                    <a:lnTo>
                      <a:pt x="102" y="320"/>
                    </a:lnTo>
                    <a:lnTo>
                      <a:pt x="88" y="312"/>
                    </a:lnTo>
                    <a:lnTo>
                      <a:pt x="74" y="304"/>
                    </a:lnTo>
                    <a:lnTo>
                      <a:pt x="62" y="296"/>
                    </a:lnTo>
                    <a:lnTo>
                      <a:pt x="50" y="284"/>
                    </a:lnTo>
                    <a:lnTo>
                      <a:pt x="38" y="272"/>
                    </a:lnTo>
                    <a:lnTo>
                      <a:pt x="30" y="260"/>
                    </a:lnTo>
                    <a:lnTo>
                      <a:pt x="20" y="246"/>
                    </a:lnTo>
                    <a:lnTo>
                      <a:pt x="14" y="232"/>
                    </a:lnTo>
                    <a:lnTo>
                      <a:pt x="8" y="216"/>
                    </a:lnTo>
                    <a:lnTo>
                      <a:pt x="4" y="200"/>
                    </a:lnTo>
                    <a:lnTo>
                      <a:pt x="2" y="184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2" y="150"/>
                    </a:lnTo>
                    <a:lnTo>
                      <a:pt x="4" y="132"/>
                    </a:lnTo>
                    <a:lnTo>
                      <a:pt x="8" y="116"/>
                    </a:lnTo>
                    <a:lnTo>
                      <a:pt x="14" y="102"/>
                    </a:lnTo>
                    <a:lnTo>
                      <a:pt x="20" y="86"/>
                    </a:lnTo>
                    <a:lnTo>
                      <a:pt x="30" y="74"/>
                    </a:lnTo>
                    <a:lnTo>
                      <a:pt x="38" y="60"/>
                    </a:lnTo>
                    <a:lnTo>
                      <a:pt x="50" y="48"/>
                    </a:lnTo>
                    <a:lnTo>
                      <a:pt x="62" y="38"/>
                    </a:lnTo>
                    <a:lnTo>
                      <a:pt x="74" y="28"/>
                    </a:lnTo>
                    <a:lnTo>
                      <a:pt x="88" y="20"/>
                    </a:lnTo>
                    <a:lnTo>
                      <a:pt x="102" y="12"/>
                    </a:lnTo>
                    <a:lnTo>
                      <a:pt x="118" y="8"/>
                    </a:lnTo>
                    <a:lnTo>
                      <a:pt x="134" y="4"/>
                    </a:lnTo>
                    <a:lnTo>
                      <a:pt x="150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84" y="0"/>
                    </a:lnTo>
                    <a:lnTo>
                      <a:pt x="200" y="4"/>
                    </a:lnTo>
                    <a:lnTo>
                      <a:pt x="216" y="8"/>
                    </a:lnTo>
                    <a:lnTo>
                      <a:pt x="232" y="12"/>
                    </a:lnTo>
                    <a:lnTo>
                      <a:pt x="246" y="20"/>
                    </a:lnTo>
                    <a:lnTo>
                      <a:pt x="260" y="28"/>
                    </a:lnTo>
                    <a:lnTo>
                      <a:pt x="274" y="38"/>
                    </a:lnTo>
                    <a:lnTo>
                      <a:pt x="286" y="48"/>
                    </a:lnTo>
                    <a:lnTo>
                      <a:pt x="296" y="60"/>
                    </a:lnTo>
                    <a:lnTo>
                      <a:pt x="306" y="74"/>
                    </a:lnTo>
                    <a:lnTo>
                      <a:pt x="314" y="86"/>
                    </a:lnTo>
                    <a:lnTo>
                      <a:pt x="320" y="102"/>
                    </a:lnTo>
                    <a:lnTo>
                      <a:pt x="326" y="116"/>
                    </a:lnTo>
                    <a:lnTo>
                      <a:pt x="330" y="132"/>
                    </a:lnTo>
                    <a:lnTo>
                      <a:pt x="334" y="150"/>
                    </a:lnTo>
                    <a:lnTo>
                      <a:pt x="334" y="166"/>
                    </a:lnTo>
                    <a:lnTo>
                      <a:pt x="334" y="166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17" name="Freeform 79"/>
              <p:cNvSpPr>
                <a:spLocks noEditPoints="1"/>
              </p:cNvSpPr>
              <p:nvPr/>
            </p:nvSpPr>
            <p:spPr bwMode="auto">
              <a:xfrm>
                <a:off x="7159625" y="4232275"/>
                <a:ext cx="187325" cy="184150"/>
              </a:xfrm>
              <a:custGeom>
                <a:avLst/>
                <a:gdLst>
                  <a:gd name="T0" fmla="*/ 60 w 118"/>
                  <a:gd name="T1" fmla="*/ 116 h 116"/>
                  <a:gd name="T2" fmla="*/ 36 w 118"/>
                  <a:gd name="T3" fmla="*/ 112 h 116"/>
                  <a:gd name="T4" fmla="*/ 18 w 118"/>
                  <a:gd name="T5" fmla="*/ 100 h 116"/>
                  <a:gd name="T6" fmla="*/ 6 w 118"/>
                  <a:gd name="T7" fmla="*/ 80 h 116"/>
                  <a:gd name="T8" fmla="*/ 0 w 118"/>
                  <a:gd name="T9" fmla="*/ 58 h 116"/>
                  <a:gd name="T10" fmla="*/ 2 w 118"/>
                  <a:gd name="T11" fmla="*/ 46 h 116"/>
                  <a:gd name="T12" fmla="*/ 10 w 118"/>
                  <a:gd name="T13" fmla="*/ 26 h 116"/>
                  <a:gd name="T14" fmla="*/ 26 w 118"/>
                  <a:gd name="T15" fmla="*/ 10 h 116"/>
                  <a:gd name="T16" fmla="*/ 48 w 118"/>
                  <a:gd name="T17" fmla="*/ 2 h 116"/>
                  <a:gd name="T18" fmla="*/ 60 w 118"/>
                  <a:gd name="T19" fmla="*/ 0 h 116"/>
                  <a:gd name="T20" fmla="*/ 82 w 118"/>
                  <a:gd name="T21" fmla="*/ 4 h 116"/>
                  <a:gd name="T22" fmla="*/ 100 w 118"/>
                  <a:gd name="T23" fmla="*/ 16 h 116"/>
                  <a:gd name="T24" fmla="*/ 112 w 118"/>
                  <a:gd name="T25" fmla="*/ 36 h 116"/>
                  <a:gd name="T26" fmla="*/ 118 w 118"/>
                  <a:gd name="T27" fmla="*/ 58 h 116"/>
                  <a:gd name="T28" fmla="*/ 116 w 118"/>
                  <a:gd name="T29" fmla="*/ 70 h 116"/>
                  <a:gd name="T30" fmla="*/ 108 w 118"/>
                  <a:gd name="T31" fmla="*/ 90 h 116"/>
                  <a:gd name="T32" fmla="*/ 92 w 118"/>
                  <a:gd name="T33" fmla="*/ 106 h 116"/>
                  <a:gd name="T34" fmla="*/ 70 w 118"/>
                  <a:gd name="T35" fmla="*/ 116 h 116"/>
                  <a:gd name="T36" fmla="*/ 60 w 118"/>
                  <a:gd name="T37" fmla="*/ 116 h 116"/>
                  <a:gd name="T38" fmla="*/ 60 w 118"/>
                  <a:gd name="T39" fmla="*/ 14 h 116"/>
                  <a:gd name="T40" fmla="*/ 42 w 118"/>
                  <a:gd name="T41" fmla="*/ 18 h 116"/>
                  <a:gd name="T42" fmla="*/ 28 w 118"/>
                  <a:gd name="T43" fmla="*/ 28 h 116"/>
                  <a:gd name="T44" fmla="*/ 18 w 118"/>
                  <a:gd name="T45" fmla="*/ 42 h 116"/>
                  <a:gd name="T46" fmla="*/ 16 w 118"/>
                  <a:gd name="T47" fmla="*/ 58 h 116"/>
                  <a:gd name="T48" fmla="*/ 16 w 118"/>
                  <a:gd name="T49" fmla="*/ 66 h 116"/>
                  <a:gd name="T50" fmla="*/ 22 w 118"/>
                  <a:gd name="T51" fmla="*/ 82 h 116"/>
                  <a:gd name="T52" fmla="*/ 34 w 118"/>
                  <a:gd name="T53" fmla="*/ 94 h 116"/>
                  <a:gd name="T54" fmla="*/ 50 w 118"/>
                  <a:gd name="T55" fmla="*/ 102 h 116"/>
                  <a:gd name="T56" fmla="*/ 60 w 118"/>
                  <a:gd name="T57" fmla="*/ 102 h 116"/>
                  <a:gd name="T58" fmla="*/ 76 w 118"/>
                  <a:gd name="T59" fmla="*/ 98 h 116"/>
                  <a:gd name="T60" fmla="*/ 90 w 118"/>
                  <a:gd name="T61" fmla="*/ 90 h 116"/>
                  <a:gd name="T62" fmla="*/ 100 w 118"/>
                  <a:gd name="T63" fmla="*/ 76 h 116"/>
                  <a:gd name="T64" fmla="*/ 104 w 118"/>
                  <a:gd name="T65" fmla="*/ 58 h 116"/>
                  <a:gd name="T66" fmla="*/ 102 w 118"/>
                  <a:gd name="T67" fmla="*/ 50 h 116"/>
                  <a:gd name="T68" fmla="*/ 96 w 118"/>
                  <a:gd name="T69" fmla="*/ 34 h 116"/>
                  <a:gd name="T70" fmla="*/ 84 w 118"/>
                  <a:gd name="T71" fmla="*/ 22 h 116"/>
                  <a:gd name="T72" fmla="*/ 68 w 118"/>
                  <a:gd name="T73" fmla="*/ 16 h 116"/>
                  <a:gd name="T74" fmla="*/ 60 w 118"/>
                  <a:gd name="T75" fmla="*/ 1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8" h="116">
                    <a:moveTo>
                      <a:pt x="60" y="116"/>
                    </a:moveTo>
                    <a:lnTo>
                      <a:pt x="60" y="116"/>
                    </a:lnTo>
                    <a:lnTo>
                      <a:pt x="48" y="116"/>
                    </a:lnTo>
                    <a:lnTo>
                      <a:pt x="36" y="112"/>
                    </a:lnTo>
                    <a:lnTo>
                      <a:pt x="26" y="106"/>
                    </a:lnTo>
                    <a:lnTo>
                      <a:pt x="18" y="100"/>
                    </a:lnTo>
                    <a:lnTo>
                      <a:pt x="10" y="90"/>
                    </a:lnTo>
                    <a:lnTo>
                      <a:pt x="6" y="80"/>
                    </a:lnTo>
                    <a:lnTo>
                      <a:pt x="2" y="7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2" y="46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6"/>
                    </a:lnTo>
                    <a:lnTo>
                      <a:pt x="26" y="10"/>
                    </a:lnTo>
                    <a:lnTo>
                      <a:pt x="36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70" y="2"/>
                    </a:lnTo>
                    <a:lnTo>
                      <a:pt x="82" y="4"/>
                    </a:lnTo>
                    <a:lnTo>
                      <a:pt x="92" y="10"/>
                    </a:lnTo>
                    <a:lnTo>
                      <a:pt x="100" y="16"/>
                    </a:lnTo>
                    <a:lnTo>
                      <a:pt x="108" y="26"/>
                    </a:lnTo>
                    <a:lnTo>
                      <a:pt x="112" y="36"/>
                    </a:lnTo>
                    <a:lnTo>
                      <a:pt x="116" y="46"/>
                    </a:lnTo>
                    <a:lnTo>
                      <a:pt x="118" y="58"/>
                    </a:lnTo>
                    <a:lnTo>
                      <a:pt x="118" y="58"/>
                    </a:lnTo>
                    <a:lnTo>
                      <a:pt x="116" y="70"/>
                    </a:lnTo>
                    <a:lnTo>
                      <a:pt x="112" y="80"/>
                    </a:lnTo>
                    <a:lnTo>
                      <a:pt x="108" y="90"/>
                    </a:lnTo>
                    <a:lnTo>
                      <a:pt x="100" y="100"/>
                    </a:lnTo>
                    <a:lnTo>
                      <a:pt x="92" y="106"/>
                    </a:lnTo>
                    <a:lnTo>
                      <a:pt x="82" y="112"/>
                    </a:lnTo>
                    <a:lnTo>
                      <a:pt x="70" y="116"/>
                    </a:lnTo>
                    <a:lnTo>
                      <a:pt x="60" y="116"/>
                    </a:lnTo>
                    <a:lnTo>
                      <a:pt x="60" y="116"/>
                    </a:lnTo>
                    <a:close/>
                    <a:moveTo>
                      <a:pt x="60" y="14"/>
                    </a:moveTo>
                    <a:lnTo>
                      <a:pt x="60" y="14"/>
                    </a:lnTo>
                    <a:lnTo>
                      <a:pt x="50" y="16"/>
                    </a:lnTo>
                    <a:lnTo>
                      <a:pt x="42" y="18"/>
                    </a:lnTo>
                    <a:lnTo>
                      <a:pt x="34" y="22"/>
                    </a:lnTo>
                    <a:lnTo>
                      <a:pt x="28" y="28"/>
                    </a:lnTo>
                    <a:lnTo>
                      <a:pt x="22" y="34"/>
                    </a:lnTo>
                    <a:lnTo>
                      <a:pt x="18" y="42"/>
                    </a:lnTo>
                    <a:lnTo>
                      <a:pt x="16" y="50"/>
                    </a:lnTo>
                    <a:lnTo>
                      <a:pt x="16" y="58"/>
                    </a:lnTo>
                    <a:lnTo>
                      <a:pt x="16" y="58"/>
                    </a:lnTo>
                    <a:lnTo>
                      <a:pt x="16" y="66"/>
                    </a:lnTo>
                    <a:lnTo>
                      <a:pt x="18" y="76"/>
                    </a:lnTo>
                    <a:lnTo>
                      <a:pt x="22" y="82"/>
                    </a:lnTo>
                    <a:lnTo>
                      <a:pt x="28" y="90"/>
                    </a:lnTo>
                    <a:lnTo>
                      <a:pt x="34" y="94"/>
                    </a:lnTo>
                    <a:lnTo>
                      <a:pt x="42" y="98"/>
                    </a:lnTo>
                    <a:lnTo>
                      <a:pt x="50" y="102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8" y="102"/>
                    </a:lnTo>
                    <a:lnTo>
                      <a:pt x="76" y="98"/>
                    </a:lnTo>
                    <a:lnTo>
                      <a:pt x="84" y="94"/>
                    </a:lnTo>
                    <a:lnTo>
                      <a:pt x="90" y="90"/>
                    </a:lnTo>
                    <a:lnTo>
                      <a:pt x="96" y="82"/>
                    </a:lnTo>
                    <a:lnTo>
                      <a:pt x="100" y="76"/>
                    </a:lnTo>
                    <a:lnTo>
                      <a:pt x="102" y="66"/>
                    </a:lnTo>
                    <a:lnTo>
                      <a:pt x="104" y="58"/>
                    </a:lnTo>
                    <a:lnTo>
                      <a:pt x="104" y="58"/>
                    </a:lnTo>
                    <a:lnTo>
                      <a:pt x="102" y="50"/>
                    </a:lnTo>
                    <a:lnTo>
                      <a:pt x="100" y="42"/>
                    </a:lnTo>
                    <a:lnTo>
                      <a:pt x="96" y="34"/>
                    </a:lnTo>
                    <a:lnTo>
                      <a:pt x="90" y="28"/>
                    </a:lnTo>
                    <a:lnTo>
                      <a:pt x="84" y="22"/>
                    </a:lnTo>
                    <a:lnTo>
                      <a:pt x="76" y="18"/>
                    </a:lnTo>
                    <a:lnTo>
                      <a:pt x="68" y="16"/>
                    </a:lnTo>
                    <a:lnTo>
                      <a:pt x="60" y="14"/>
                    </a:lnTo>
                    <a:lnTo>
                      <a:pt x="60" y="1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20" name="Freeform 80"/>
              <p:cNvSpPr>
                <a:spLocks/>
              </p:cNvSpPr>
              <p:nvPr/>
            </p:nvSpPr>
            <p:spPr bwMode="auto">
              <a:xfrm>
                <a:off x="7194550" y="4267200"/>
                <a:ext cx="117475" cy="117475"/>
              </a:xfrm>
              <a:custGeom>
                <a:avLst/>
                <a:gdLst>
                  <a:gd name="T0" fmla="*/ 74 w 74"/>
                  <a:gd name="T1" fmla="*/ 36 h 74"/>
                  <a:gd name="T2" fmla="*/ 74 w 74"/>
                  <a:gd name="T3" fmla="*/ 36 h 74"/>
                  <a:gd name="T4" fmla="*/ 74 w 74"/>
                  <a:gd name="T5" fmla="*/ 44 h 74"/>
                  <a:gd name="T6" fmla="*/ 72 w 74"/>
                  <a:gd name="T7" fmla="*/ 50 h 74"/>
                  <a:gd name="T8" fmla="*/ 68 w 74"/>
                  <a:gd name="T9" fmla="*/ 56 h 74"/>
                  <a:gd name="T10" fmla="*/ 64 w 74"/>
                  <a:gd name="T11" fmla="*/ 62 h 74"/>
                  <a:gd name="T12" fmla="*/ 58 w 74"/>
                  <a:gd name="T13" fmla="*/ 66 h 74"/>
                  <a:gd name="T14" fmla="*/ 52 w 74"/>
                  <a:gd name="T15" fmla="*/ 70 h 74"/>
                  <a:gd name="T16" fmla="*/ 44 w 74"/>
                  <a:gd name="T17" fmla="*/ 72 h 74"/>
                  <a:gd name="T18" fmla="*/ 38 w 74"/>
                  <a:gd name="T19" fmla="*/ 74 h 74"/>
                  <a:gd name="T20" fmla="*/ 38 w 74"/>
                  <a:gd name="T21" fmla="*/ 74 h 74"/>
                  <a:gd name="T22" fmla="*/ 30 w 74"/>
                  <a:gd name="T23" fmla="*/ 72 h 74"/>
                  <a:gd name="T24" fmla="*/ 22 w 74"/>
                  <a:gd name="T25" fmla="*/ 70 h 74"/>
                  <a:gd name="T26" fmla="*/ 16 w 74"/>
                  <a:gd name="T27" fmla="*/ 66 h 74"/>
                  <a:gd name="T28" fmla="*/ 10 w 74"/>
                  <a:gd name="T29" fmla="*/ 62 h 74"/>
                  <a:gd name="T30" fmla="*/ 6 w 74"/>
                  <a:gd name="T31" fmla="*/ 56 h 74"/>
                  <a:gd name="T32" fmla="*/ 4 w 74"/>
                  <a:gd name="T33" fmla="*/ 50 h 74"/>
                  <a:gd name="T34" fmla="*/ 0 w 74"/>
                  <a:gd name="T35" fmla="*/ 44 h 74"/>
                  <a:gd name="T36" fmla="*/ 0 w 74"/>
                  <a:gd name="T37" fmla="*/ 36 h 74"/>
                  <a:gd name="T38" fmla="*/ 0 w 74"/>
                  <a:gd name="T39" fmla="*/ 36 h 74"/>
                  <a:gd name="T40" fmla="*/ 0 w 74"/>
                  <a:gd name="T41" fmla="*/ 28 h 74"/>
                  <a:gd name="T42" fmla="*/ 4 w 74"/>
                  <a:gd name="T43" fmla="*/ 22 h 74"/>
                  <a:gd name="T44" fmla="*/ 6 w 74"/>
                  <a:gd name="T45" fmla="*/ 16 h 74"/>
                  <a:gd name="T46" fmla="*/ 10 w 74"/>
                  <a:gd name="T47" fmla="*/ 10 h 74"/>
                  <a:gd name="T48" fmla="*/ 16 w 74"/>
                  <a:gd name="T49" fmla="*/ 6 h 74"/>
                  <a:gd name="T50" fmla="*/ 22 w 74"/>
                  <a:gd name="T51" fmla="*/ 2 h 74"/>
                  <a:gd name="T52" fmla="*/ 30 w 74"/>
                  <a:gd name="T53" fmla="*/ 0 h 74"/>
                  <a:gd name="T54" fmla="*/ 38 w 74"/>
                  <a:gd name="T55" fmla="*/ 0 h 74"/>
                  <a:gd name="T56" fmla="*/ 38 w 74"/>
                  <a:gd name="T57" fmla="*/ 0 h 74"/>
                  <a:gd name="T58" fmla="*/ 44 w 74"/>
                  <a:gd name="T59" fmla="*/ 0 h 74"/>
                  <a:gd name="T60" fmla="*/ 52 w 74"/>
                  <a:gd name="T61" fmla="*/ 2 h 74"/>
                  <a:gd name="T62" fmla="*/ 58 w 74"/>
                  <a:gd name="T63" fmla="*/ 6 h 74"/>
                  <a:gd name="T64" fmla="*/ 64 w 74"/>
                  <a:gd name="T65" fmla="*/ 10 h 74"/>
                  <a:gd name="T66" fmla="*/ 68 w 74"/>
                  <a:gd name="T67" fmla="*/ 16 h 74"/>
                  <a:gd name="T68" fmla="*/ 72 w 74"/>
                  <a:gd name="T69" fmla="*/ 22 h 74"/>
                  <a:gd name="T70" fmla="*/ 74 w 74"/>
                  <a:gd name="T71" fmla="*/ 28 h 74"/>
                  <a:gd name="T72" fmla="*/ 74 w 74"/>
                  <a:gd name="T73" fmla="*/ 36 h 74"/>
                  <a:gd name="T74" fmla="*/ 74 w 74"/>
                  <a:gd name="T75" fmla="*/ 3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4" h="74">
                    <a:moveTo>
                      <a:pt x="74" y="36"/>
                    </a:moveTo>
                    <a:lnTo>
                      <a:pt x="74" y="36"/>
                    </a:lnTo>
                    <a:lnTo>
                      <a:pt x="74" y="44"/>
                    </a:lnTo>
                    <a:lnTo>
                      <a:pt x="72" y="50"/>
                    </a:lnTo>
                    <a:lnTo>
                      <a:pt x="68" y="56"/>
                    </a:lnTo>
                    <a:lnTo>
                      <a:pt x="64" y="62"/>
                    </a:lnTo>
                    <a:lnTo>
                      <a:pt x="58" y="66"/>
                    </a:lnTo>
                    <a:lnTo>
                      <a:pt x="52" y="70"/>
                    </a:lnTo>
                    <a:lnTo>
                      <a:pt x="44" y="72"/>
                    </a:lnTo>
                    <a:lnTo>
                      <a:pt x="38" y="74"/>
                    </a:lnTo>
                    <a:lnTo>
                      <a:pt x="38" y="74"/>
                    </a:lnTo>
                    <a:lnTo>
                      <a:pt x="30" y="72"/>
                    </a:lnTo>
                    <a:lnTo>
                      <a:pt x="22" y="70"/>
                    </a:lnTo>
                    <a:lnTo>
                      <a:pt x="16" y="66"/>
                    </a:lnTo>
                    <a:lnTo>
                      <a:pt x="10" y="62"/>
                    </a:lnTo>
                    <a:lnTo>
                      <a:pt x="6" y="56"/>
                    </a:lnTo>
                    <a:lnTo>
                      <a:pt x="4" y="50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4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2" y="2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2" y="2"/>
                    </a:lnTo>
                    <a:lnTo>
                      <a:pt x="58" y="6"/>
                    </a:lnTo>
                    <a:lnTo>
                      <a:pt x="64" y="10"/>
                    </a:lnTo>
                    <a:lnTo>
                      <a:pt x="68" y="16"/>
                    </a:lnTo>
                    <a:lnTo>
                      <a:pt x="72" y="22"/>
                    </a:lnTo>
                    <a:lnTo>
                      <a:pt x="74" y="28"/>
                    </a:lnTo>
                    <a:lnTo>
                      <a:pt x="74" y="36"/>
                    </a:lnTo>
                    <a:lnTo>
                      <a:pt x="74" y="36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21" name="Freeform 81"/>
              <p:cNvSpPr>
                <a:spLocks/>
              </p:cNvSpPr>
              <p:nvPr/>
            </p:nvSpPr>
            <p:spPr bwMode="auto">
              <a:xfrm>
                <a:off x="7146925" y="4305300"/>
                <a:ext cx="517504" cy="460217"/>
              </a:xfrm>
              <a:custGeom>
                <a:avLst/>
                <a:gdLst>
                  <a:gd name="T0" fmla="*/ 208 w 208"/>
                  <a:gd name="T1" fmla="*/ 100 h 212"/>
                  <a:gd name="T2" fmla="*/ 208 w 208"/>
                  <a:gd name="T3" fmla="*/ 96 h 212"/>
                  <a:gd name="T4" fmla="*/ 208 w 208"/>
                  <a:gd name="T5" fmla="*/ 90 h 212"/>
                  <a:gd name="T6" fmla="*/ 202 w 208"/>
                  <a:gd name="T7" fmla="*/ 76 h 212"/>
                  <a:gd name="T8" fmla="*/ 188 w 208"/>
                  <a:gd name="T9" fmla="*/ 70 h 212"/>
                  <a:gd name="T10" fmla="*/ 182 w 208"/>
                  <a:gd name="T11" fmla="*/ 72 h 212"/>
                  <a:gd name="T12" fmla="*/ 170 w 208"/>
                  <a:gd name="T13" fmla="*/ 82 h 212"/>
                  <a:gd name="T14" fmla="*/ 170 w 208"/>
                  <a:gd name="T15" fmla="*/ 96 h 212"/>
                  <a:gd name="T16" fmla="*/ 168 w 208"/>
                  <a:gd name="T17" fmla="*/ 94 h 212"/>
                  <a:gd name="T18" fmla="*/ 168 w 208"/>
                  <a:gd name="T19" fmla="*/ 78 h 212"/>
                  <a:gd name="T20" fmla="*/ 168 w 208"/>
                  <a:gd name="T21" fmla="*/ 70 h 212"/>
                  <a:gd name="T22" fmla="*/ 156 w 208"/>
                  <a:gd name="T23" fmla="*/ 60 h 212"/>
                  <a:gd name="T24" fmla="*/ 150 w 208"/>
                  <a:gd name="T25" fmla="*/ 58 h 212"/>
                  <a:gd name="T26" fmla="*/ 136 w 208"/>
                  <a:gd name="T27" fmla="*/ 64 h 212"/>
                  <a:gd name="T28" fmla="*/ 130 w 208"/>
                  <a:gd name="T29" fmla="*/ 78 h 212"/>
                  <a:gd name="T30" fmla="*/ 130 w 208"/>
                  <a:gd name="T31" fmla="*/ 88 h 212"/>
                  <a:gd name="T32" fmla="*/ 128 w 208"/>
                  <a:gd name="T33" fmla="*/ 90 h 212"/>
                  <a:gd name="T34" fmla="*/ 128 w 208"/>
                  <a:gd name="T35" fmla="*/ 86 h 212"/>
                  <a:gd name="T36" fmla="*/ 128 w 208"/>
                  <a:gd name="T37" fmla="*/ 72 h 212"/>
                  <a:gd name="T38" fmla="*/ 124 w 208"/>
                  <a:gd name="T39" fmla="*/ 58 h 212"/>
                  <a:gd name="T40" fmla="*/ 110 w 208"/>
                  <a:gd name="T41" fmla="*/ 52 h 212"/>
                  <a:gd name="T42" fmla="*/ 102 w 208"/>
                  <a:gd name="T43" fmla="*/ 54 h 212"/>
                  <a:gd name="T44" fmla="*/ 92 w 208"/>
                  <a:gd name="T45" fmla="*/ 64 h 212"/>
                  <a:gd name="T46" fmla="*/ 90 w 208"/>
                  <a:gd name="T47" fmla="*/ 86 h 212"/>
                  <a:gd name="T48" fmla="*/ 90 w 208"/>
                  <a:gd name="T49" fmla="*/ 90 h 212"/>
                  <a:gd name="T50" fmla="*/ 90 w 208"/>
                  <a:gd name="T51" fmla="*/ 52 h 212"/>
                  <a:gd name="T52" fmla="*/ 90 w 208"/>
                  <a:gd name="T53" fmla="*/ 20 h 212"/>
                  <a:gd name="T54" fmla="*/ 84 w 208"/>
                  <a:gd name="T55" fmla="*/ 6 h 212"/>
                  <a:gd name="T56" fmla="*/ 70 w 208"/>
                  <a:gd name="T57" fmla="*/ 0 h 212"/>
                  <a:gd name="T58" fmla="*/ 62 w 208"/>
                  <a:gd name="T59" fmla="*/ 2 h 212"/>
                  <a:gd name="T60" fmla="*/ 52 w 208"/>
                  <a:gd name="T61" fmla="*/ 12 h 212"/>
                  <a:gd name="T62" fmla="*/ 50 w 208"/>
                  <a:gd name="T63" fmla="*/ 52 h 212"/>
                  <a:gd name="T64" fmla="*/ 50 w 208"/>
                  <a:gd name="T65" fmla="*/ 108 h 212"/>
                  <a:gd name="T66" fmla="*/ 34 w 208"/>
                  <a:gd name="T67" fmla="*/ 110 h 212"/>
                  <a:gd name="T68" fmla="*/ 26 w 208"/>
                  <a:gd name="T69" fmla="*/ 106 h 212"/>
                  <a:gd name="T70" fmla="*/ 12 w 208"/>
                  <a:gd name="T71" fmla="*/ 106 h 212"/>
                  <a:gd name="T72" fmla="*/ 6 w 208"/>
                  <a:gd name="T73" fmla="*/ 110 h 212"/>
                  <a:gd name="T74" fmla="*/ 0 w 208"/>
                  <a:gd name="T75" fmla="*/ 124 h 212"/>
                  <a:gd name="T76" fmla="*/ 6 w 208"/>
                  <a:gd name="T77" fmla="*/ 138 h 212"/>
                  <a:gd name="T78" fmla="*/ 60 w 208"/>
                  <a:gd name="T79" fmla="*/ 194 h 212"/>
                  <a:gd name="T80" fmla="*/ 66 w 208"/>
                  <a:gd name="T81" fmla="*/ 200 h 212"/>
                  <a:gd name="T82" fmla="*/ 70 w 208"/>
                  <a:gd name="T83" fmla="*/ 204 h 212"/>
                  <a:gd name="T84" fmla="*/ 84 w 208"/>
                  <a:gd name="T85" fmla="*/ 210 h 212"/>
                  <a:gd name="T86" fmla="*/ 100 w 208"/>
                  <a:gd name="T87" fmla="*/ 212 h 212"/>
                  <a:gd name="T88" fmla="*/ 154 w 208"/>
                  <a:gd name="T89" fmla="*/ 212 h 212"/>
                  <a:gd name="T90" fmla="*/ 176 w 208"/>
                  <a:gd name="T91" fmla="*/ 208 h 212"/>
                  <a:gd name="T92" fmla="*/ 192 w 208"/>
                  <a:gd name="T93" fmla="*/ 192 h 212"/>
                  <a:gd name="T94" fmla="*/ 204 w 208"/>
                  <a:gd name="T95" fmla="*/ 172 h 212"/>
                  <a:gd name="T96" fmla="*/ 208 w 208"/>
                  <a:gd name="T97" fmla="*/ 148 h 212"/>
                  <a:gd name="T98" fmla="*/ 208 w 208"/>
                  <a:gd name="T99" fmla="*/ 132 h 212"/>
                  <a:gd name="T100" fmla="*/ 208 w 208"/>
                  <a:gd name="T101" fmla="*/ 11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8" h="212">
                    <a:moveTo>
                      <a:pt x="208" y="116"/>
                    </a:moveTo>
                    <a:lnTo>
                      <a:pt x="208" y="100"/>
                    </a:lnTo>
                    <a:lnTo>
                      <a:pt x="208" y="100"/>
                    </a:lnTo>
                    <a:lnTo>
                      <a:pt x="208" y="96"/>
                    </a:lnTo>
                    <a:lnTo>
                      <a:pt x="208" y="90"/>
                    </a:lnTo>
                    <a:lnTo>
                      <a:pt x="208" y="90"/>
                    </a:lnTo>
                    <a:lnTo>
                      <a:pt x="206" y="82"/>
                    </a:lnTo>
                    <a:lnTo>
                      <a:pt x="202" y="76"/>
                    </a:lnTo>
                    <a:lnTo>
                      <a:pt x="196" y="72"/>
                    </a:lnTo>
                    <a:lnTo>
                      <a:pt x="188" y="70"/>
                    </a:lnTo>
                    <a:lnTo>
                      <a:pt x="188" y="70"/>
                    </a:lnTo>
                    <a:lnTo>
                      <a:pt x="182" y="72"/>
                    </a:lnTo>
                    <a:lnTo>
                      <a:pt x="174" y="76"/>
                    </a:lnTo>
                    <a:lnTo>
                      <a:pt x="170" y="82"/>
                    </a:lnTo>
                    <a:lnTo>
                      <a:pt x="170" y="90"/>
                    </a:lnTo>
                    <a:lnTo>
                      <a:pt x="170" y="96"/>
                    </a:lnTo>
                    <a:lnTo>
                      <a:pt x="168" y="96"/>
                    </a:lnTo>
                    <a:lnTo>
                      <a:pt x="168" y="94"/>
                    </a:lnTo>
                    <a:lnTo>
                      <a:pt x="168" y="92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8" y="70"/>
                    </a:lnTo>
                    <a:lnTo>
                      <a:pt x="162" y="64"/>
                    </a:lnTo>
                    <a:lnTo>
                      <a:pt x="156" y="60"/>
                    </a:lnTo>
                    <a:lnTo>
                      <a:pt x="150" y="58"/>
                    </a:lnTo>
                    <a:lnTo>
                      <a:pt x="150" y="58"/>
                    </a:lnTo>
                    <a:lnTo>
                      <a:pt x="142" y="60"/>
                    </a:lnTo>
                    <a:lnTo>
                      <a:pt x="136" y="64"/>
                    </a:lnTo>
                    <a:lnTo>
                      <a:pt x="132" y="70"/>
                    </a:lnTo>
                    <a:lnTo>
                      <a:pt x="130" y="78"/>
                    </a:lnTo>
                    <a:lnTo>
                      <a:pt x="130" y="86"/>
                    </a:lnTo>
                    <a:lnTo>
                      <a:pt x="130" y="88"/>
                    </a:lnTo>
                    <a:lnTo>
                      <a:pt x="130" y="90"/>
                    </a:lnTo>
                    <a:lnTo>
                      <a:pt x="128" y="90"/>
                    </a:lnTo>
                    <a:lnTo>
                      <a:pt x="128" y="88"/>
                    </a:lnTo>
                    <a:lnTo>
                      <a:pt x="128" y="86"/>
                    </a:lnTo>
                    <a:lnTo>
                      <a:pt x="128" y="72"/>
                    </a:lnTo>
                    <a:lnTo>
                      <a:pt x="128" y="72"/>
                    </a:lnTo>
                    <a:lnTo>
                      <a:pt x="128" y="64"/>
                    </a:lnTo>
                    <a:lnTo>
                      <a:pt x="124" y="58"/>
                    </a:lnTo>
                    <a:lnTo>
                      <a:pt x="116" y="54"/>
                    </a:lnTo>
                    <a:lnTo>
                      <a:pt x="110" y="52"/>
                    </a:lnTo>
                    <a:lnTo>
                      <a:pt x="110" y="52"/>
                    </a:lnTo>
                    <a:lnTo>
                      <a:pt x="102" y="54"/>
                    </a:lnTo>
                    <a:lnTo>
                      <a:pt x="96" y="58"/>
                    </a:lnTo>
                    <a:lnTo>
                      <a:pt x="92" y="64"/>
                    </a:lnTo>
                    <a:lnTo>
                      <a:pt x="90" y="72"/>
                    </a:lnTo>
                    <a:lnTo>
                      <a:pt x="90" y="86"/>
                    </a:lnTo>
                    <a:lnTo>
                      <a:pt x="90" y="88"/>
                    </a:lnTo>
                    <a:lnTo>
                      <a:pt x="90" y="90"/>
                    </a:lnTo>
                    <a:lnTo>
                      <a:pt x="90" y="90"/>
                    </a:lnTo>
                    <a:lnTo>
                      <a:pt x="90" y="52"/>
                    </a:lnTo>
                    <a:lnTo>
                      <a:pt x="90" y="20"/>
                    </a:lnTo>
                    <a:lnTo>
                      <a:pt x="90" y="20"/>
                    </a:lnTo>
                    <a:lnTo>
                      <a:pt x="88" y="12"/>
                    </a:lnTo>
                    <a:lnTo>
                      <a:pt x="84" y="6"/>
                    </a:lnTo>
                    <a:lnTo>
                      <a:pt x="78" y="2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2" y="2"/>
                    </a:lnTo>
                    <a:lnTo>
                      <a:pt x="56" y="6"/>
                    </a:lnTo>
                    <a:lnTo>
                      <a:pt x="52" y="12"/>
                    </a:lnTo>
                    <a:lnTo>
                      <a:pt x="50" y="20"/>
                    </a:lnTo>
                    <a:lnTo>
                      <a:pt x="50" y="52"/>
                    </a:lnTo>
                    <a:lnTo>
                      <a:pt x="50" y="90"/>
                    </a:lnTo>
                    <a:lnTo>
                      <a:pt x="50" y="108"/>
                    </a:lnTo>
                    <a:lnTo>
                      <a:pt x="50" y="126"/>
                    </a:lnTo>
                    <a:lnTo>
                      <a:pt x="34" y="110"/>
                    </a:lnTo>
                    <a:lnTo>
                      <a:pt x="34" y="110"/>
                    </a:lnTo>
                    <a:lnTo>
                      <a:pt x="26" y="106"/>
                    </a:lnTo>
                    <a:lnTo>
                      <a:pt x="20" y="104"/>
                    </a:lnTo>
                    <a:lnTo>
                      <a:pt x="12" y="106"/>
                    </a:lnTo>
                    <a:lnTo>
                      <a:pt x="6" y="110"/>
                    </a:lnTo>
                    <a:lnTo>
                      <a:pt x="6" y="110"/>
                    </a:lnTo>
                    <a:lnTo>
                      <a:pt x="2" y="116"/>
                    </a:lnTo>
                    <a:lnTo>
                      <a:pt x="0" y="124"/>
                    </a:lnTo>
                    <a:lnTo>
                      <a:pt x="2" y="132"/>
                    </a:lnTo>
                    <a:lnTo>
                      <a:pt x="6" y="138"/>
                    </a:lnTo>
                    <a:lnTo>
                      <a:pt x="60" y="194"/>
                    </a:lnTo>
                    <a:lnTo>
                      <a:pt x="60" y="194"/>
                    </a:lnTo>
                    <a:lnTo>
                      <a:pt x="66" y="200"/>
                    </a:lnTo>
                    <a:lnTo>
                      <a:pt x="66" y="200"/>
                    </a:lnTo>
                    <a:lnTo>
                      <a:pt x="66" y="200"/>
                    </a:lnTo>
                    <a:lnTo>
                      <a:pt x="70" y="204"/>
                    </a:lnTo>
                    <a:lnTo>
                      <a:pt x="70" y="204"/>
                    </a:lnTo>
                    <a:lnTo>
                      <a:pt x="84" y="210"/>
                    </a:lnTo>
                    <a:lnTo>
                      <a:pt x="100" y="212"/>
                    </a:lnTo>
                    <a:lnTo>
                      <a:pt x="100" y="212"/>
                    </a:lnTo>
                    <a:lnTo>
                      <a:pt x="154" y="212"/>
                    </a:lnTo>
                    <a:lnTo>
                      <a:pt x="154" y="212"/>
                    </a:lnTo>
                    <a:lnTo>
                      <a:pt x="166" y="212"/>
                    </a:lnTo>
                    <a:lnTo>
                      <a:pt x="176" y="208"/>
                    </a:lnTo>
                    <a:lnTo>
                      <a:pt x="186" y="200"/>
                    </a:lnTo>
                    <a:lnTo>
                      <a:pt x="192" y="192"/>
                    </a:lnTo>
                    <a:lnTo>
                      <a:pt x="198" y="182"/>
                    </a:lnTo>
                    <a:lnTo>
                      <a:pt x="204" y="172"/>
                    </a:lnTo>
                    <a:lnTo>
                      <a:pt x="206" y="160"/>
                    </a:lnTo>
                    <a:lnTo>
                      <a:pt x="208" y="148"/>
                    </a:lnTo>
                    <a:lnTo>
                      <a:pt x="208" y="148"/>
                    </a:lnTo>
                    <a:lnTo>
                      <a:pt x="208" y="132"/>
                    </a:lnTo>
                    <a:lnTo>
                      <a:pt x="208" y="116"/>
                    </a:lnTo>
                    <a:lnTo>
                      <a:pt x="208" y="1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</p:grp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8300" y="2536751"/>
            <a:ext cx="2154933" cy="831523"/>
          </a:xfrm>
          <a:prstGeom prst="rect">
            <a:avLst/>
          </a:prstGeom>
        </p:spPr>
      </p:pic>
      <p:sp>
        <p:nvSpPr>
          <p:cNvPr id="54" name="직사각형 31"/>
          <p:cNvSpPr>
            <a:spLocks noChangeArrowheads="1"/>
          </p:cNvSpPr>
          <p:nvPr/>
        </p:nvSpPr>
        <p:spPr bwMode="auto">
          <a:xfrm>
            <a:off x="2349431" y="4583064"/>
            <a:ext cx="1959616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2.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자신의 </a:t>
            </a:r>
            <a:r>
              <a:rPr lang="ko-KR" altLang="en-US" sz="5000" spc="-300" dirty="0" err="1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모둠에서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만든 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DNA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모형의 염기 서열을 써 보고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다른 </a:t>
            </a:r>
            <a:r>
              <a:rPr lang="ko-KR" altLang="en-US" sz="5000" spc="-300" dirty="0" err="1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모둠의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염기 서열과 비교해 보자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</a:p>
        </p:txBody>
      </p:sp>
      <p:sp>
        <p:nvSpPr>
          <p:cNvPr id="32" name="직사각형 31"/>
          <p:cNvSpPr>
            <a:spLocks noChangeArrowheads="1"/>
          </p:cNvSpPr>
          <p:nvPr/>
        </p:nvSpPr>
        <p:spPr bwMode="auto">
          <a:xfrm>
            <a:off x="2349430" y="7336119"/>
            <a:ext cx="1959616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3.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일정한 구조의 단위체들이 다양하게 조합하여 생명체의 주요 구성 물질을 형성하는 원리를 토의해 보자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077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67467" y="1148462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4) </a:t>
            </a: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핵산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53233" y="12591288"/>
            <a:ext cx="129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교과서</a:t>
            </a: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2349431" y="2399605"/>
            <a:ext cx="552684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kumimoji="0" lang="en-US" altLang="ko-KR" sz="6000" spc="-15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[</a:t>
            </a:r>
            <a:r>
              <a:rPr kumimoji="0" lang="ko-KR" altLang="en-US" sz="6000" spc="-15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스스로 해결하기</a:t>
            </a:r>
            <a:r>
              <a:rPr kumimoji="0" lang="en-US" altLang="ko-KR" sz="6000" spc="-15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]</a:t>
            </a:r>
            <a:endParaRPr kumimoji="0" lang="ko-KR" altLang="en-US" sz="6000" spc="-150" dirty="0">
              <a:solidFill>
                <a:srgbClr val="7030A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2" name="직사각형 31"/>
          <p:cNvSpPr>
            <a:spLocks noChangeArrowheads="1"/>
          </p:cNvSpPr>
          <p:nvPr/>
        </p:nvSpPr>
        <p:spPr bwMode="auto">
          <a:xfrm>
            <a:off x="2349430" y="7118958"/>
            <a:ext cx="1880030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5000" spc="-300" dirty="0" err="1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인포그래픽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정보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데이터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지식을 시각적으로 표현한 것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과학적 정보를 알기 쉽게 시각화하는 도구로도 사용됨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marL="685800" indent="-6858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신문 기사 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기사 제목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핵심 내용</a:t>
            </a:r>
            <a:endParaRPr lang="en-US" altLang="ko-KR" sz="5000" spc="-300" dirty="0">
              <a:solidFill>
                <a:srgbClr val="0D0D0D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5237" y="3496860"/>
            <a:ext cx="194803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3000"/>
              </a:lnSpc>
              <a:defRPr sz="2200">
                <a:solidFill>
                  <a:srgbClr val="58137F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lang="en-US" altLang="ko-KR" sz="5000" spc="-150" dirty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[</a:t>
            </a:r>
            <a:r>
              <a:rPr lang="ko-KR" altLang="en-US" sz="5000" spc="-150" dirty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창의⦁융합</a:t>
            </a:r>
            <a:r>
              <a:rPr lang="en-US" altLang="ko-KR" sz="5000" spc="-150" dirty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] </a:t>
            </a:r>
            <a:r>
              <a:rPr lang="en-US" altLang="ko-KR" sz="5000" b="1" spc="-150" dirty="0">
                <a:solidFill>
                  <a:srgbClr val="C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DNA</a:t>
            </a:r>
            <a:r>
              <a:rPr lang="ko-KR" altLang="en-US" sz="5000" b="1" spc="-150" dirty="0">
                <a:solidFill>
                  <a:srgbClr val="C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의 분자 구조</a:t>
            </a:r>
            <a:r>
              <a:rPr lang="ko-KR" altLang="en-US" sz="5000" spc="-15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를 밝히는 데는 과학자 뿐만 아니라 다양한 분야의 학자들이 기여하였다</a:t>
            </a:r>
            <a:r>
              <a:rPr lang="en-US" altLang="ko-KR" sz="5000" spc="-15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5000" spc="-15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이러한 학자들의 업적을 조사하여 인포그래픽을 넣어 신문 기사를 써 보자</a:t>
            </a:r>
            <a:r>
              <a:rPr lang="en-US" altLang="ko-KR" sz="5000" spc="-15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846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13467" y="2544888"/>
            <a:ext cx="20861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①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물에 녹아 있거나 다른 물질과 결합하여 존재하는 물질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13467" y="4041535"/>
            <a:ext cx="1295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②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다양한 생리 작용 조절</a:t>
            </a:r>
            <a:endParaRPr lang="en-US" altLang="ko-KR" sz="6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⇒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몸의 구성 성분</a:t>
            </a:r>
            <a:endParaRPr lang="en-US" altLang="ko-KR" sz="6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⇒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체액의 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삼투압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과 </a:t>
            </a:r>
            <a:r>
              <a:rPr lang="en-US" altLang="ko-KR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pH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조절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7467" y="1148462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5) </a:t>
            </a:r>
            <a:r>
              <a:rPr lang="ko-KR" altLang="en-US" sz="7000" spc="-300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무기염류</a:t>
            </a:r>
            <a:endParaRPr lang="ko-KR" altLang="en-US" sz="7000" spc="-300" dirty="0">
              <a:latin typeface="휴먼둥근헤드라인" panose="02030504000101010101" pitchFamily="18" charset="-127"/>
              <a:ea typeface="휴먼둥근헤드라인" panose="02030504000101010101" pitchFamily="18" charset="-127"/>
              <a:cs typeface="맑은 고딕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13467" y="7201520"/>
            <a:ext cx="18694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③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종류 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: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나트륨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,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칼륨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,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마그네슘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,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염소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,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철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,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인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,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요오드 등</a:t>
            </a:r>
          </a:p>
        </p:txBody>
      </p:sp>
    </p:spTree>
    <p:extLst>
      <p:ext uri="{BB962C8B-B14F-4D97-AF65-F5344CB8AC3E}">
        <p14:creationId xmlns:p14="http://schemas.microsoft.com/office/powerpoint/2010/main" val="136455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3059" y="66655"/>
            <a:ext cx="23408640" cy="13096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13467" y="2544888"/>
            <a:ext cx="20861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①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생명체의 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주요 에너지원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(4kcal/g)</a:t>
            </a:r>
            <a:endParaRPr lang="ko-KR" altLang="en-US" sz="6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13467" y="4041535"/>
            <a:ext cx="1569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②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종류 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: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포도당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,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설탕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,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녹말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, </a:t>
            </a:r>
            <a:r>
              <a:rPr lang="ko-KR" altLang="en-US" sz="6000" spc="-3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글리코젠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등</a:t>
            </a:r>
            <a:endParaRPr lang="en-US" altLang="ko-KR" sz="6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7467" y="1148462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6) </a:t>
            </a: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탄수화물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13467" y="5193712"/>
            <a:ext cx="477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⇒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단당류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53233" y="12591288"/>
            <a:ext cx="129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8"/>
              </a:rPr>
              <a:t>https://blog.naver.com/neasin001/221396974583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104883" y="5137230"/>
            <a:ext cx="477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⇒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이당류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120533" y="5105621"/>
            <a:ext cx="477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⇒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다당류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01067" y="6314848"/>
            <a:ext cx="41040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spc="-3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디옥시리보스</a:t>
            </a:r>
            <a:endParaRPr lang="ko-KR" altLang="en-US" sz="5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01067" y="7486225"/>
            <a:ext cx="41040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spc="-3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리보스</a:t>
            </a:r>
            <a:endParaRPr lang="ko-KR" altLang="en-US" sz="5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4134" y="8824977"/>
            <a:ext cx="41040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포도당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01067" y="9924623"/>
            <a:ext cx="41040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과당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90155" y="11006430"/>
            <a:ext cx="41040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갈락토오스</a:t>
            </a:r>
          </a:p>
        </p:txBody>
      </p:sp>
      <p:grpSp>
        <p:nvGrpSpPr>
          <p:cNvPr id="41" name="그룹 40"/>
          <p:cNvGrpSpPr/>
          <p:nvPr/>
        </p:nvGrpSpPr>
        <p:grpSpPr>
          <a:xfrm>
            <a:off x="1913467" y="6822680"/>
            <a:ext cx="2387600" cy="1015663"/>
            <a:chOff x="1913467" y="6822680"/>
            <a:chExt cx="2387600" cy="1015663"/>
          </a:xfrm>
        </p:grpSpPr>
        <p:sp>
          <p:nvSpPr>
            <p:cNvPr id="21" name="TextBox 20"/>
            <p:cNvSpPr txBox="1"/>
            <p:nvPr/>
          </p:nvSpPr>
          <p:spPr>
            <a:xfrm>
              <a:off x="1913467" y="6822680"/>
              <a:ext cx="21251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5</a:t>
              </a:r>
              <a:r>
                <a:rPr lang="ko-KR" altLang="en-US" sz="6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탄당</a:t>
              </a:r>
            </a:p>
          </p:txBody>
        </p:sp>
        <p:grpSp>
          <p:nvGrpSpPr>
            <p:cNvPr id="29" name="그룹 28"/>
            <p:cNvGrpSpPr/>
            <p:nvPr/>
          </p:nvGrpSpPr>
          <p:grpSpPr>
            <a:xfrm>
              <a:off x="3911600" y="6870770"/>
              <a:ext cx="389467" cy="907112"/>
              <a:chOff x="3911600" y="6870770"/>
              <a:chExt cx="389467" cy="907112"/>
            </a:xfrm>
          </p:grpSpPr>
          <p:cxnSp>
            <p:nvCxnSpPr>
              <p:cNvPr id="9" name="직선 연결선 8"/>
              <p:cNvCxnSpPr/>
              <p:nvPr/>
            </p:nvCxnSpPr>
            <p:spPr>
              <a:xfrm flipV="1">
                <a:off x="3911600" y="6870770"/>
                <a:ext cx="389467" cy="41132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직선 연결선 27"/>
              <p:cNvCxnSpPr/>
              <p:nvPr/>
            </p:nvCxnSpPr>
            <p:spPr>
              <a:xfrm>
                <a:off x="3911600" y="7303431"/>
                <a:ext cx="389467" cy="474451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그룹 41"/>
          <p:cNvGrpSpPr/>
          <p:nvPr/>
        </p:nvGrpSpPr>
        <p:grpSpPr>
          <a:xfrm>
            <a:off x="1913467" y="9239553"/>
            <a:ext cx="2387600" cy="2302143"/>
            <a:chOff x="1913467" y="9239553"/>
            <a:chExt cx="2387600" cy="2302143"/>
          </a:xfrm>
        </p:grpSpPr>
        <p:sp>
          <p:nvSpPr>
            <p:cNvPr id="22" name="TextBox 21"/>
            <p:cNvSpPr txBox="1"/>
            <p:nvPr/>
          </p:nvSpPr>
          <p:spPr>
            <a:xfrm>
              <a:off x="1913467" y="9769080"/>
              <a:ext cx="21251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6</a:t>
              </a:r>
              <a:r>
                <a:rPr lang="ko-KR" altLang="en-US" sz="6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탄당</a:t>
              </a:r>
            </a:p>
          </p:txBody>
        </p:sp>
        <p:cxnSp>
          <p:nvCxnSpPr>
            <p:cNvPr id="34" name="직선 연결선 33"/>
            <p:cNvCxnSpPr>
              <a:endCxn id="25" idx="1"/>
            </p:cNvCxnSpPr>
            <p:nvPr/>
          </p:nvCxnSpPr>
          <p:spPr>
            <a:xfrm>
              <a:off x="4021668" y="9239553"/>
              <a:ext cx="262466" cy="1631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>
              <a:off x="3975100" y="11525385"/>
              <a:ext cx="262466" cy="1631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>
              <a:off x="3911600" y="10276911"/>
              <a:ext cx="389467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 flipH="1">
              <a:off x="3975100" y="9239553"/>
              <a:ext cx="46568" cy="23021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8619067" y="6789392"/>
            <a:ext cx="63330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엿당 </a:t>
            </a:r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</a:t>
            </a:r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포도당 </a:t>
            </a:r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+ </a:t>
            </a:r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포도당</a:t>
            </a:r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)</a:t>
            </a:r>
            <a:endParaRPr lang="ko-KR" altLang="en-US" sz="5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619067" y="8076875"/>
            <a:ext cx="63330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설탕 </a:t>
            </a:r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</a:t>
            </a:r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포도당 </a:t>
            </a:r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+ </a:t>
            </a:r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과당</a:t>
            </a:r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)</a:t>
            </a:r>
            <a:endParaRPr lang="ko-KR" altLang="en-US" sz="5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635999" y="9364358"/>
            <a:ext cx="74845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젖당 </a:t>
            </a:r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</a:t>
            </a:r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포도당 </a:t>
            </a:r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+ </a:t>
            </a:r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갈락토오스</a:t>
            </a:r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)</a:t>
            </a:r>
            <a:endParaRPr lang="ko-KR" altLang="en-US" sz="5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grpSp>
        <p:nvGrpSpPr>
          <p:cNvPr id="60" name="그룹 59"/>
          <p:cNvGrpSpPr/>
          <p:nvPr/>
        </p:nvGrpSpPr>
        <p:grpSpPr>
          <a:xfrm>
            <a:off x="8223418" y="7176622"/>
            <a:ext cx="429514" cy="2748001"/>
            <a:chOff x="8223418" y="7176622"/>
            <a:chExt cx="429514" cy="2748001"/>
          </a:xfrm>
        </p:grpSpPr>
        <p:cxnSp>
          <p:nvCxnSpPr>
            <p:cNvPr id="55" name="직선 연결선 54"/>
            <p:cNvCxnSpPr/>
            <p:nvPr/>
          </p:nvCxnSpPr>
          <p:spPr>
            <a:xfrm>
              <a:off x="8257283" y="7176622"/>
              <a:ext cx="39564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직선 연결선 55"/>
            <p:cNvCxnSpPr/>
            <p:nvPr/>
          </p:nvCxnSpPr>
          <p:spPr>
            <a:xfrm>
              <a:off x="8223418" y="8595911"/>
              <a:ext cx="39564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직선 연결선 56"/>
            <p:cNvCxnSpPr/>
            <p:nvPr/>
          </p:nvCxnSpPr>
          <p:spPr>
            <a:xfrm>
              <a:off x="8240350" y="9924623"/>
              <a:ext cx="39564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직선 연결선 58"/>
            <p:cNvCxnSpPr/>
            <p:nvPr/>
          </p:nvCxnSpPr>
          <p:spPr>
            <a:xfrm>
              <a:off x="8257283" y="7176622"/>
              <a:ext cx="0" cy="274800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0" name="그룹 69"/>
          <p:cNvGrpSpPr/>
          <p:nvPr/>
        </p:nvGrpSpPr>
        <p:grpSpPr>
          <a:xfrm>
            <a:off x="16157351" y="7047244"/>
            <a:ext cx="429515" cy="3178888"/>
            <a:chOff x="16157351" y="7047244"/>
            <a:chExt cx="429515" cy="3178888"/>
          </a:xfrm>
        </p:grpSpPr>
        <p:cxnSp>
          <p:nvCxnSpPr>
            <p:cNvPr id="62" name="직선 연결선 61"/>
            <p:cNvCxnSpPr/>
            <p:nvPr/>
          </p:nvCxnSpPr>
          <p:spPr>
            <a:xfrm>
              <a:off x="16191217" y="7047244"/>
              <a:ext cx="39564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직선 연결선 62"/>
            <p:cNvCxnSpPr/>
            <p:nvPr/>
          </p:nvCxnSpPr>
          <p:spPr>
            <a:xfrm>
              <a:off x="16187986" y="8636688"/>
              <a:ext cx="39564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직선 연결선 63"/>
            <p:cNvCxnSpPr/>
            <p:nvPr/>
          </p:nvCxnSpPr>
          <p:spPr>
            <a:xfrm>
              <a:off x="16157351" y="10226132"/>
              <a:ext cx="39564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직선 연결선 64"/>
            <p:cNvCxnSpPr/>
            <p:nvPr/>
          </p:nvCxnSpPr>
          <p:spPr>
            <a:xfrm>
              <a:off x="16191217" y="7047244"/>
              <a:ext cx="0" cy="31788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16539265" y="6571672"/>
            <a:ext cx="67131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녹말 </a:t>
            </a:r>
            <a:endParaRPr lang="en-US" altLang="ko-KR" sz="5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  <a:p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</a:t>
            </a:r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식물 </a:t>
            </a:r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: </a:t>
            </a:r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에너지 저장</a:t>
            </a:r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)</a:t>
            </a:r>
            <a:endParaRPr lang="ko-KR" altLang="en-US" sz="5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6522332" y="8179211"/>
            <a:ext cx="63330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spc="-3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글리코젠</a:t>
            </a:r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</a:t>
            </a:r>
            <a:endParaRPr lang="en-US" altLang="ko-KR" sz="5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  <a:p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</a:t>
            </a:r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동물 </a:t>
            </a:r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: </a:t>
            </a:r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에너지 저장</a:t>
            </a:r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)</a:t>
            </a:r>
            <a:endParaRPr lang="ko-KR" altLang="en-US" sz="5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495381" y="9810427"/>
            <a:ext cx="63330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spc="-3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셀룰로스</a:t>
            </a:r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</a:t>
            </a:r>
            <a:endParaRPr lang="en-US" altLang="ko-KR" sz="5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  <a:p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</a:t>
            </a:r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식물 </a:t>
            </a:r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: </a:t>
            </a:r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세포벽 성분</a:t>
            </a:r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)</a:t>
            </a:r>
            <a:endParaRPr lang="ko-KR" altLang="en-US" sz="5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87929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9" grpId="0"/>
      <p:bldP spid="20" grpId="0"/>
      <p:bldP spid="23" grpId="0"/>
      <p:bldP spid="24" grpId="0"/>
      <p:bldP spid="25" grpId="0"/>
      <p:bldP spid="26" grpId="0"/>
      <p:bldP spid="27" grpId="0"/>
      <p:bldP spid="49" grpId="0"/>
      <p:bldP spid="50" grpId="0"/>
      <p:bldP spid="51" grpId="0"/>
      <p:bldP spid="66" grpId="0"/>
      <p:bldP spid="67" grpId="0"/>
      <p:bldP spid="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3059" y="66655"/>
            <a:ext cx="23408640" cy="13096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13467" y="2544888"/>
            <a:ext cx="20861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생명체를 구성하는 물질과 그 단위체를 바르게 </a:t>
            </a:r>
            <a:r>
              <a:rPr lang="ko-KR" altLang="en-US" sz="6000" spc="-3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연결하시오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.</a:t>
            </a:r>
            <a:endParaRPr lang="ko-KR" altLang="en-US" sz="6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7467" y="1148462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개념 체크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53233" y="12591288"/>
            <a:ext cx="129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8"/>
              </a:rPr>
              <a:t>https://blog.naver.com/neasin001/221396974583</a:t>
            </a:r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772E7EAB-A8DF-4048-80EE-71AF5FF57395}"/>
              </a:ext>
            </a:extLst>
          </p:cNvPr>
          <p:cNvGrpSpPr/>
          <p:nvPr/>
        </p:nvGrpSpPr>
        <p:grpSpPr>
          <a:xfrm>
            <a:off x="2167467" y="3911600"/>
            <a:ext cx="4775200" cy="1382201"/>
            <a:chOff x="2167467" y="3911600"/>
            <a:chExt cx="4775200" cy="138220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E87E35C9-7AA1-484E-B50C-2B8D115B416A}"/>
                </a:ext>
              </a:extLst>
            </p:cNvPr>
            <p:cNvSpPr/>
            <p:nvPr/>
          </p:nvSpPr>
          <p:spPr>
            <a:xfrm>
              <a:off x="2438400" y="3911600"/>
              <a:ext cx="4283326" cy="138220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67467" y="4056647"/>
              <a:ext cx="4775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0" spc="-300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아미노산</a:t>
              </a:r>
              <a:endParaRPr lang="ko-KR" altLang="en-US" sz="6000" spc="-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endParaRPr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6685DBF8-061F-4E47-82C9-F54ADB147110}"/>
              </a:ext>
            </a:extLst>
          </p:cNvPr>
          <p:cNvGrpSpPr/>
          <p:nvPr/>
        </p:nvGrpSpPr>
        <p:grpSpPr>
          <a:xfrm>
            <a:off x="2167467" y="5818769"/>
            <a:ext cx="4775200" cy="1382201"/>
            <a:chOff x="2167467" y="3911600"/>
            <a:chExt cx="4775200" cy="1382201"/>
          </a:xfrm>
        </p:grpSpPr>
        <p:sp>
          <p:nvSpPr>
            <p:cNvPr id="52" name="사각형: 둥근 모서리 51">
              <a:extLst>
                <a:ext uri="{FF2B5EF4-FFF2-40B4-BE49-F238E27FC236}">
                  <a16:creationId xmlns:a16="http://schemas.microsoft.com/office/drawing/2014/main" id="{AF714C4A-A191-4F9A-B8C2-2B8B5B92AC2C}"/>
                </a:ext>
              </a:extLst>
            </p:cNvPr>
            <p:cNvSpPr/>
            <p:nvPr/>
          </p:nvSpPr>
          <p:spPr>
            <a:xfrm>
              <a:off x="2438400" y="3911600"/>
              <a:ext cx="4283326" cy="138220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08076CE-1EED-4002-B00D-5058905590F8}"/>
                </a:ext>
              </a:extLst>
            </p:cNvPr>
            <p:cNvSpPr txBox="1"/>
            <p:nvPr/>
          </p:nvSpPr>
          <p:spPr>
            <a:xfrm>
              <a:off x="2167467" y="4056647"/>
              <a:ext cx="4775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0" spc="-300" dirty="0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포도당</a:t>
              </a:r>
            </a:p>
          </p:txBody>
        </p: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A3983E59-8763-4962-A35D-948BD3530BFA}"/>
              </a:ext>
            </a:extLst>
          </p:cNvPr>
          <p:cNvGrpSpPr/>
          <p:nvPr/>
        </p:nvGrpSpPr>
        <p:grpSpPr>
          <a:xfrm>
            <a:off x="1751075" y="7740439"/>
            <a:ext cx="5923353" cy="2084039"/>
            <a:chOff x="2167467" y="3911600"/>
            <a:chExt cx="4775200" cy="2084039"/>
          </a:xfrm>
        </p:grpSpPr>
        <p:sp>
          <p:nvSpPr>
            <p:cNvPr id="58" name="사각형: 둥근 모서리 57">
              <a:extLst>
                <a:ext uri="{FF2B5EF4-FFF2-40B4-BE49-F238E27FC236}">
                  <a16:creationId xmlns:a16="http://schemas.microsoft.com/office/drawing/2014/main" id="{2C5F0EC8-6AF5-4EEB-A4C3-9E87919C553C}"/>
                </a:ext>
              </a:extLst>
            </p:cNvPr>
            <p:cNvSpPr/>
            <p:nvPr/>
          </p:nvSpPr>
          <p:spPr>
            <a:xfrm>
              <a:off x="2438400" y="3911600"/>
              <a:ext cx="4283326" cy="138220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C31094F-7709-4223-8E67-792FB4846B03}"/>
                </a:ext>
              </a:extLst>
            </p:cNvPr>
            <p:cNvSpPr txBox="1"/>
            <p:nvPr/>
          </p:nvSpPr>
          <p:spPr>
            <a:xfrm>
              <a:off x="2167467" y="4056647"/>
              <a:ext cx="47752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0" spc="-300" dirty="0" err="1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뉴클레오타이드</a:t>
              </a:r>
              <a:endParaRPr lang="ko-KR" altLang="en-US" sz="6000" spc="-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endParaRPr>
            </a:p>
          </p:txBody>
        </p:sp>
      </p:grp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BD281EA7-4C5C-4BC3-AAD3-7AACF2BFF34C}"/>
              </a:ext>
            </a:extLst>
          </p:cNvPr>
          <p:cNvGrpSpPr/>
          <p:nvPr/>
        </p:nvGrpSpPr>
        <p:grpSpPr>
          <a:xfrm>
            <a:off x="1975556" y="9743120"/>
            <a:ext cx="5209013" cy="2225447"/>
            <a:chOff x="1950560" y="3911600"/>
            <a:chExt cx="5209013" cy="1382201"/>
          </a:xfrm>
        </p:grpSpPr>
        <p:sp>
          <p:nvSpPr>
            <p:cNvPr id="71" name="사각형: 둥근 모서리 70">
              <a:extLst>
                <a:ext uri="{FF2B5EF4-FFF2-40B4-BE49-F238E27FC236}">
                  <a16:creationId xmlns:a16="http://schemas.microsoft.com/office/drawing/2014/main" id="{AA941F7C-841A-47DC-9545-D3B07856BA63}"/>
                </a:ext>
              </a:extLst>
            </p:cNvPr>
            <p:cNvSpPr/>
            <p:nvPr/>
          </p:nvSpPr>
          <p:spPr>
            <a:xfrm>
              <a:off x="2438400" y="3911600"/>
              <a:ext cx="4283326" cy="138220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352449B-0910-458E-B783-C417762EC758}"/>
                </a:ext>
              </a:extLst>
            </p:cNvPr>
            <p:cNvSpPr txBox="1"/>
            <p:nvPr/>
          </p:nvSpPr>
          <p:spPr>
            <a:xfrm>
              <a:off x="1950560" y="4012662"/>
              <a:ext cx="5209013" cy="1204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0" spc="-300" dirty="0" err="1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글리세롤과</a:t>
              </a:r>
              <a:r>
                <a:rPr lang="ko-KR" altLang="en-US" sz="6000" spc="-300" dirty="0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 지방산</a:t>
              </a:r>
            </a:p>
          </p:txBody>
        </p: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858C5D61-E30F-4871-A6DB-CF2F17D2E3FD}"/>
              </a:ext>
            </a:extLst>
          </p:cNvPr>
          <p:cNvGrpSpPr/>
          <p:nvPr/>
        </p:nvGrpSpPr>
        <p:grpSpPr>
          <a:xfrm>
            <a:off x="15477067" y="3766679"/>
            <a:ext cx="6350000" cy="1382201"/>
            <a:chOff x="2167467" y="3911600"/>
            <a:chExt cx="4775200" cy="1382201"/>
          </a:xfrm>
        </p:grpSpPr>
        <p:sp>
          <p:nvSpPr>
            <p:cNvPr id="74" name="사각형: 둥근 모서리 73">
              <a:extLst>
                <a:ext uri="{FF2B5EF4-FFF2-40B4-BE49-F238E27FC236}">
                  <a16:creationId xmlns:a16="http://schemas.microsoft.com/office/drawing/2014/main" id="{C826F8AC-8359-4ADC-A814-3E407F08D443}"/>
                </a:ext>
              </a:extLst>
            </p:cNvPr>
            <p:cNvSpPr/>
            <p:nvPr/>
          </p:nvSpPr>
          <p:spPr>
            <a:xfrm>
              <a:off x="2438400" y="3911600"/>
              <a:ext cx="4283326" cy="1382201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0C92461-7874-4D00-86A6-0DA60E5A00EA}"/>
                </a:ext>
              </a:extLst>
            </p:cNvPr>
            <p:cNvSpPr txBox="1"/>
            <p:nvPr/>
          </p:nvSpPr>
          <p:spPr>
            <a:xfrm>
              <a:off x="2167467" y="4056647"/>
              <a:ext cx="4775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0" spc="-300" dirty="0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녹말</a:t>
              </a:r>
              <a:r>
                <a:rPr lang="en-US" altLang="ko-KR" sz="6000" spc="-300" dirty="0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, </a:t>
              </a:r>
              <a:r>
                <a:rPr lang="ko-KR" altLang="en-US" sz="6000" spc="-300" dirty="0" err="1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글리코젠</a:t>
              </a:r>
              <a:endParaRPr lang="ko-KR" altLang="en-US" sz="6000" spc="-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endParaRPr>
            </a:p>
          </p:txBody>
        </p:sp>
      </p:grp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B267A90F-9DE3-441E-B30A-0BA79B4FCA04}"/>
              </a:ext>
            </a:extLst>
          </p:cNvPr>
          <p:cNvGrpSpPr/>
          <p:nvPr/>
        </p:nvGrpSpPr>
        <p:grpSpPr>
          <a:xfrm>
            <a:off x="15510306" y="5858280"/>
            <a:ext cx="6350000" cy="1382201"/>
            <a:chOff x="2167467" y="3911600"/>
            <a:chExt cx="4775200" cy="1382201"/>
          </a:xfrm>
        </p:grpSpPr>
        <p:sp>
          <p:nvSpPr>
            <p:cNvPr id="77" name="사각형: 둥근 모서리 76">
              <a:extLst>
                <a:ext uri="{FF2B5EF4-FFF2-40B4-BE49-F238E27FC236}">
                  <a16:creationId xmlns:a16="http://schemas.microsoft.com/office/drawing/2014/main" id="{797F6D39-7298-49F3-A962-700BA10A2527}"/>
                </a:ext>
              </a:extLst>
            </p:cNvPr>
            <p:cNvSpPr/>
            <p:nvPr/>
          </p:nvSpPr>
          <p:spPr>
            <a:xfrm>
              <a:off x="2438400" y="3911600"/>
              <a:ext cx="4283326" cy="1382201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97A3146-5EAF-4979-90B4-B38BB6D13EA0}"/>
                </a:ext>
              </a:extLst>
            </p:cNvPr>
            <p:cNvSpPr txBox="1"/>
            <p:nvPr/>
          </p:nvSpPr>
          <p:spPr>
            <a:xfrm>
              <a:off x="2167467" y="4056647"/>
              <a:ext cx="4775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0" spc="-300" dirty="0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중성지방</a:t>
              </a:r>
              <a:r>
                <a:rPr lang="en-US" altLang="ko-KR" sz="6000" spc="-300" dirty="0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, </a:t>
              </a:r>
              <a:r>
                <a:rPr lang="ko-KR" altLang="en-US" sz="6000" spc="-300" dirty="0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인지질</a:t>
              </a:r>
            </a:p>
          </p:txBody>
        </p:sp>
      </p:grp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A808FE68-E303-4894-BAB0-190E9D438B0F}"/>
              </a:ext>
            </a:extLst>
          </p:cNvPr>
          <p:cNvGrpSpPr/>
          <p:nvPr/>
        </p:nvGrpSpPr>
        <p:grpSpPr>
          <a:xfrm>
            <a:off x="15510306" y="7884373"/>
            <a:ext cx="6350000" cy="1382201"/>
            <a:chOff x="2167467" y="3911600"/>
            <a:chExt cx="4775200" cy="1382201"/>
          </a:xfrm>
        </p:grpSpPr>
        <p:sp>
          <p:nvSpPr>
            <p:cNvPr id="80" name="사각형: 둥근 모서리 79">
              <a:extLst>
                <a:ext uri="{FF2B5EF4-FFF2-40B4-BE49-F238E27FC236}">
                  <a16:creationId xmlns:a16="http://schemas.microsoft.com/office/drawing/2014/main" id="{3349DA4A-4C6A-490B-BB5F-F134EC9071ED}"/>
                </a:ext>
              </a:extLst>
            </p:cNvPr>
            <p:cNvSpPr/>
            <p:nvPr/>
          </p:nvSpPr>
          <p:spPr>
            <a:xfrm>
              <a:off x="2438400" y="3911600"/>
              <a:ext cx="4283326" cy="1382201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104F254-8AA4-43D6-BAE2-FE78FE13C7CB}"/>
                </a:ext>
              </a:extLst>
            </p:cNvPr>
            <p:cNvSpPr txBox="1"/>
            <p:nvPr/>
          </p:nvSpPr>
          <p:spPr>
            <a:xfrm>
              <a:off x="2167467" y="4056647"/>
              <a:ext cx="4775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0" spc="-300" dirty="0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단백질</a:t>
              </a:r>
            </a:p>
          </p:txBody>
        </p:sp>
      </p:grp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CCE40128-ADEF-40C1-AAED-0960383B2065}"/>
              </a:ext>
            </a:extLst>
          </p:cNvPr>
          <p:cNvGrpSpPr/>
          <p:nvPr/>
        </p:nvGrpSpPr>
        <p:grpSpPr>
          <a:xfrm>
            <a:off x="15477067" y="10055513"/>
            <a:ext cx="6350000" cy="1382201"/>
            <a:chOff x="2167467" y="3911600"/>
            <a:chExt cx="4775200" cy="1382201"/>
          </a:xfrm>
        </p:grpSpPr>
        <p:sp>
          <p:nvSpPr>
            <p:cNvPr id="83" name="사각형: 둥근 모서리 82">
              <a:extLst>
                <a:ext uri="{FF2B5EF4-FFF2-40B4-BE49-F238E27FC236}">
                  <a16:creationId xmlns:a16="http://schemas.microsoft.com/office/drawing/2014/main" id="{AD6BB2AF-1969-4596-97C6-9E3E040F1431}"/>
                </a:ext>
              </a:extLst>
            </p:cNvPr>
            <p:cNvSpPr/>
            <p:nvPr/>
          </p:nvSpPr>
          <p:spPr>
            <a:xfrm>
              <a:off x="2438400" y="3911600"/>
              <a:ext cx="4283326" cy="1382201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1C9E5E9-D7D4-46AB-9BC4-44CE7823C1DB}"/>
                </a:ext>
              </a:extLst>
            </p:cNvPr>
            <p:cNvSpPr txBox="1"/>
            <p:nvPr/>
          </p:nvSpPr>
          <p:spPr>
            <a:xfrm>
              <a:off x="2167467" y="4056647"/>
              <a:ext cx="4775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000" spc="-300" dirty="0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DNA, RNA</a:t>
              </a:r>
              <a:endParaRPr lang="ko-KR" altLang="en-US" sz="6000" spc="-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endParaRPr>
            </a:p>
          </p:txBody>
        </p:sp>
      </p:grp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C11349DA-CA3D-48FA-BC11-0754349BE0B5}"/>
              </a:ext>
            </a:extLst>
          </p:cNvPr>
          <p:cNvCxnSpPr/>
          <p:nvPr/>
        </p:nvCxnSpPr>
        <p:spPr>
          <a:xfrm>
            <a:off x="6942667" y="4564478"/>
            <a:ext cx="8534400" cy="397277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17E4AA83-763C-4CF4-AC90-17469F03DD3E}"/>
              </a:ext>
            </a:extLst>
          </p:cNvPr>
          <p:cNvCxnSpPr>
            <a:stCxn id="53" idx="3"/>
          </p:cNvCxnSpPr>
          <p:nvPr/>
        </p:nvCxnSpPr>
        <p:spPr>
          <a:xfrm flipV="1">
            <a:off x="6942667" y="4419557"/>
            <a:ext cx="8534400" cy="20520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27C6D836-389B-4AA9-81AD-734B11AED7CB}"/>
              </a:ext>
            </a:extLst>
          </p:cNvPr>
          <p:cNvCxnSpPr/>
          <p:nvPr/>
        </p:nvCxnSpPr>
        <p:spPr>
          <a:xfrm>
            <a:off x="7674428" y="8431539"/>
            <a:ext cx="7802639" cy="22768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50589B0B-88A8-42CC-B9B0-3B397F9FAAEC}"/>
              </a:ext>
            </a:extLst>
          </p:cNvPr>
          <p:cNvCxnSpPr>
            <a:stCxn id="72" idx="3"/>
            <a:endCxn id="78" idx="1"/>
          </p:cNvCxnSpPr>
          <p:nvPr/>
        </p:nvCxnSpPr>
        <p:spPr>
          <a:xfrm flipV="1">
            <a:off x="7184569" y="6511159"/>
            <a:ext cx="8325737" cy="43641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59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77429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484" y="12543282"/>
            <a:ext cx="4320540" cy="411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18137" y="852486"/>
            <a:ext cx="67645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000" dirty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학습 목표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5866" y="2861733"/>
            <a:ext cx="1098973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▶ </a:t>
            </a:r>
            <a:r>
              <a:rPr lang="ko-KR" altLang="en-US" sz="5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생명체를 구성하는 물질의 종류와 특징을 설명할 수 있다</a:t>
            </a:r>
            <a:r>
              <a:rPr lang="en-US" altLang="ko-KR" sz="5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endParaRPr lang="en-US" altLang="ko-KR" sz="50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5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▶ </a:t>
            </a:r>
            <a:r>
              <a:rPr lang="ko-KR" altLang="en-US" sz="5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생명체의 주요 구성 물질이 단위체의 조합으로 형성된다는 것을 설명할 수 있다</a:t>
            </a:r>
            <a:r>
              <a:rPr lang="en-US" altLang="ko-KR" sz="5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endParaRPr lang="en-US" altLang="ko-KR" sz="50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5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▶ DNA </a:t>
            </a:r>
            <a:r>
              <a:rPr lang="ko-KR" altLang="en-US" sz="5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모형을 관찰하여 핵산의 구조적 특징과 규칙성을 설명할 수 있다</a:t>
            </a:r>
            <a:r>
              <a:rPr lang="en-US" altLang="ko-KR" sz="5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8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3059" y="66655"/>
            <a:ext cx="23408640" cy="13096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13467" y="2544888"/>
            <a:ext cx="20861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다음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중 관련이 깊은 것끼리 바르게 </a:t>
            </a:r>
            <a:r>
              <a:rPr lang="ko-KR" altLang="en-US" sz="6000" spc="-3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연결하시오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.</a:t>
            </a:r>
            <a:endParaRPr lang="ko-KR" altLang="en-US" sz="6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7467" y="1148462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개념 체크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53233" y="12591288"/>
            <a:ext cx="129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8"/>
              </a:rPr>
              <a:t>https://blog.naver.com/neasin001/221396974583</a:t>
            </a:r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772E7EAB-A8DF-4048-80EE-71AF5FF57395}"/>
              </a:ext>
            </a:extLst>
          </p:cNvPr>
          <p:cNvGrpSpPr/>
          <p:nvPr/>
        </p:nvGrpSpPr>
        <p:grpSpPr>
          <a:xfrm>
            <a:off x="2167467" y="3911600"/>
            <a:ext cx="4775200" cy="1382201"/>
            <a:chOff x="2167467" y="3911600"/>
            <a:chExt cx="4775200" cy="138220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E87E35C9-7AA1-484E-B50C-2B8D115B416A}"/>
                </a:ext>
              </a:extLst>
            </p:cNvPr>
            <p:cNvSpPr/>
            <p:nvPr/>
          </p:nvSpPr>
          <p:spPr>
            <a:xfrm>
              <a:off x="2438400" y="3911600"/>
              <a:ext cx="4283326" cy="138220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67467" y="4056647"/>
              <a:ext cx="4775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0" spc="-300" dirty="0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단백질</a:t>
              </a:r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6685DBF8-061F-4E47-82C9-F54ADB147110}"/>
              </a:ext>
            </a:extLst>
          </p:cNvPr>
          <p:cNvGrpSpPr/>
          <p:nvPr/>
        </p:nvGrpSpPr>
        <p:grpSpPr>
          <a:xfrm>
            <a:off x="2190446" y="6911138"/>
            <a:ext cx="4775200" cy="1382201"/>
            <a:chOff x="2167467" y="3911600"/>
            <a:chExt cx="4775200" cy="1382201"/>
          </a:xfrm>
        </p:grpSpPr>
        <p:sp>
          <p:nvSpPr>
            <p:cNvPr id="52" name="사각형: 둥근 모서리 51">
              <a:extLst>
                <a:ext uri="{FF2B5EF4-FFF2-40B4-BE49-F238E27FC236}">
                  <a16:creationId xmlns:a16="http://schemas.microsoft.com/office/drawing/2014/main" id="{AF714C4A-A191-4F9A-B8C2-2B8B5B92AC2C}"/>
                </a:ext>
              </a:extLst>
            </p:cNvPr>
            <p:cNvSpPr/>
            <p:nvPr/>
          </p:nvSpPr>
          <p:spPr>
            <a:xfrm>
              <a:off x="2438400" y="3911600"/>
              <a:ext cx="4283326" cy="138220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08076CE-1EED-4002-B00D-5058905590F8}"/>
                </a:ext>
              </a:extLst>
            </p:cNvPr>
            <p:cNvSpPr txBox="1"/>
            <p:nvPr/>
          </p:nvSpPr>
          <p:spPr>
            <a:xfrm>
              <a:off x="2167467" y="4056647"/>
              <a:ext cx="4775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000" spc="-300" dirty="0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DNA</a:t>
              </a:r>
              <a:endParaRPr lang="ko-KR" altLang="en-US" sz="6000" spc="-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endParaRPr>
            </a:p>
          </p:txBody>
        </p:sp>
      </p:grp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BD281EA7-4C5C-4BC3-AAD3-7AACF2BFF34C}"/>
              </a:ext>
            </a:extLst>
          </p:cNvPr>
          <p:cNvGrpSpPr/>
          <p:nvPr/>
        </p:nvGrpSpPr>
        <p:grpSpPr>
          <a:xfrm>
            <a:off x="1975556" y="9743124"/>
            <a:ext cx="5209013" cy="1382203"/>
            <a:chOff x="1950560" y="3911601"/>
            <a:chExt cx="5209013" cy="858471"/>
          </a:xfrm>
        </p:grpSpPr>
        <p:sp>
          <p:nvSpPr>
            <p:cNvPr id="71" name="사각형: 둥근 모서리 70">
              <a:extLst>
                <a:ext uri="{FF2B5EF4-FFF2-40B4-BE49-F238E27FC236}">
                  <a16:creationId xmlns:a16="http://schemas.microsoft.com/office/drawing/2014/main" id="{AA941F7C-841A-47DC-9545-D3B07856BA63}"/>
                </a:ext>
              </a:extLst>
            </p:cNvPr>
            <p:cNvSpPr/>
            <p:nvPr/>
          </p:nvSpPr>
          <p:spPr>
            <a:xfrm>
              <a:off x="2438400" y="3911601"/>
              <a:ext cx="4283326" cy="85847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352449B-0910-458E-B783-C417762EC758}"/>
                </a:ext>
              </a:extLst>
            </p:cNvPr>
            <p:cNvSpPr txBox="1"/>
            <p:nvPr/>
          </p:nvSpPr>
          <p:spPr>
            <a:xfrm>
              <a:off x="1950560" y="4012662"/>
              <a:ext cx="5209013" cy="630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000" spc="-300" dirty="0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RNA</a:t>
              </a:r>
              <a:endParaRPr lang="ko-KR" altLang="en-US" sz="6000" spc="-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endParaRPr>
            </a:p>
          </p:txBody>
        </p: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858C5D61-E30F-4871-A6DB-CF2F17D2E3FD}"/>
              </a:ext>
            </a:extLst>
          </p:cNvPr>
          <p:cNvGrpSpPr/>
          <p:nvPr/>
        </p:nvGrpSpPr>
        <p:grpSpPr>
          <a:xfrm>
            <a:off x="12350052" y="3766681"/>
            <a:ext cx="10203755" cy="1734050"/>
            <a:chOff x="2438399" y="3911600"/>
            <a:chExt cx="4283327" cy="987213"/>
          </a:xfrm>
        </p:grpSpPr>
        <p:sp>
          <p:nvSpPr>
            <p:cNvPr id="74" name="사각형: 둥근 모서리 73">
              <a:extLst>
                <a:ext uri="{FF2B5EF4-FFF2-40B4-BE49-F238E27FC236}">
                  <a16:creationId xmlns:a16="http://schemas.microsoft.com/office/drawing/2014/main" id="{C826F8AC-8359-4ADC-A814-3E407F08D443}"/>
                </a:ext>
              </a:extLst>
            </p:cNvPr>
            <p:cNvSpPr/>
            <p:nvPr/>
          </p:nvSpPr>
          <p:spPr>
            <a:xfrm>
              <a:off x="2438400" y="3911600"/>
              <a:ext cx="4283326" cy="987213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0C92461-7874-4D00-86A6-0DA60E5A00EA}"/>
                </a:ext>
              </a:extLst>
            </p:cNvPr>
            <p:cNvSpPr txBox="1"/>
            <p:nvPr/>
          </p:nvSpPr>
          <p:spPr>
            <a:xfrm>
              <a:off x="2438399" y="3932713"/>
              <a:ext cx="4227046" cy="928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다양한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 </a:t>
              </a:r>
              <a:r>
                <a:rPr lang="ko-KR" altLang="en-US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입체 구조를 형성하며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, </a:t>
              </a:r>
              <a:r>
                <a:rPr lang="ko-KR" altLang="en-US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체내에서 여러 가지 기능을 수행한다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.</a:t>
              </a:r>
              <a:endPara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endParaRPr>
            </a:p>
          </p:txBody>
        </p:sp>
      </p:grp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C11349DA-CA3D-48FA-BC11-0754349BE0B5}"/>
              </a:ext>
            </a:extLst>
          </p:cNvPr>
          <p:cNvCxnSpPr>
            <a:cxnSpLocks/>
          </p:cNvCxnSpPr>
          <p:nvPr/>
        </p:nvCxnSpPr>
        <p:spPr>
          <a:xfrm>
            <a:off x="6942667" y="4564478"/>
            <a:ext cx="5204771" cy="51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17E4AA83-763C-4CF4-AC90-17469F03DD3E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6965646" y="7564017"/>
            <a:ext cx="5181792" cy="37799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27C6D836-389B-4AA9-81AD-734B11AED7CB}"/>
              </a:ext>
            </a:extLst>
          </p:cNvPr>
          <p:cNvCxnSpPr>
            <a:cxnSpLocks/>
          </p:cNvCxnSpPr>
          <p:nvPr/>
        </p:nvCxnSpPr>
        <p:spPr>
          <a:xfrm>
            <a:off x="6924340" y="4722561"/>
            <a:ext cx="5202137" cy="44254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50589B0B-88A8-42CC-B9B0-3B397F9FAAEC}"/>
              </a:ext>
            </a:extLst>
          </p:cNvPr>
          <p:cNvCxnSpPr>
            <a:cxnSpLocks/>
            <a:stCxn id="72" idx="3"/>
          </p:cNvCxnSpPr>
          <p:nvPr/>
        </p:nvCxnSpPr>
        <p:spPr>
          <a:xfrm flipV="1">
            <a:off x="7184569" y="6919463"/>
            <a:ext cx="4962869" cy="349420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129B842C-6FC9-423D-A4C7-72FF6B8E2096}"/>
              </a:ext>
            </a:extLst>
          </p:cNvPr>
          <p:cNvGrpSpPr/>
          <p:nvPr/>
        </p:nvGrpSpPr>
        <p:grpSpPr>
          <a:xfrm>
            <a:off x="12368379" y="6015654"/>
            <a:ext cx="10203755" cy="1734050"/>
            <a:chOff x="2438399" y="3911600"/>
            <a:chExt cx="4283327" cy="987213"/>
          </a:xfrm>
        </p:grpSpPr>
        <p:sp>
          <p:nvSpPr>
            <p:cNvPr id="39" name="사각형: 둥근 모서리 38">
              <a:extLst>
                <a:ext uri="{FF2B5EF4-FFF2-40B4-BE49-F238E27FC236}">
                  <a16:creationId xmlns:a16="http://schemas.microsoft.com/office/drawing/2014/main" id="{654F517E-D26B-43AF-A315-AD9BC6693E4D}"/>
                </a:ext>
              </a:extLst>
            </p:cNvPr>
            <p:cNvSpPr/>
            <p:nvPr/>
          </p:nvSpPr>
          <p:spPr>
            <a:xfrm>
              <a:off x="2438400" y="3911600"/>
              <a:ext cx="4283326" cy="987213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825906E-6BEC-402B-B83B-90DC599D6731}"/>
                </a:ext>
              </a:extLst>
            </p:cNvPr>
            <p:cNvSpPr txBox="1"/>
            <p:nvPr/>
          </p:nvSpPr>
          <p:spPr>
            <a:xfrm>
              <a:off x="2438399" y="3932713"/>
              <a:ext cx="4227046" cy="928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1</a:t>
              </a:r>
              <a:r>
                <a:rPr lang="ko-KR" altLang="en-US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가닥의 </a:t>
              </a:r>
              <a:r>
                <a:rPr lang="ko-KR" altLang="en-US" sz="5000" spc="-300" dirty="0" err="1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폴리뉴클레오타이드로</a:t>
              </a:r>
              <a:r>
                <a:rPr lang="ko-KR" altLang="en-US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 이루어져 있으며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, </a:t>
              </a:r>
              <a:r>
                <a:rPr lang="ko-KR" altLang="en-US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리보스를 가진다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.</a:t>
              </a:r>
              <a:endPara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endParaRP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B5709D96-5C9C-4478-B6D6-F5FCB60D477B}"/>
              </a:ext>
            </a:extLst>
          </p:cNvPr>
          <p:cNvGrpSpPr/>
          <p:nvPr/>
        </p:nvGrpSpPr>
        <p:grpSpPr>
          <a:xfrm>
            <a:off x="12344400" y="8226756"/>
            <a:ext cx="10203755" cy="1734050"/>
            <a:chOff x="2438399" y="3911600"/>
            <a:chExt cx="4283327" cy="987213"/>
          </a:xfrm>
        </p:grpSpPr>
        <p:sp>
          <p:nvSpPr>
            <p:cNvPr id="42" name="사각형: 둥근 모서리 41">
              <a:extLst>
                <a:ext uri="{FF2B5EF4-FFF2-40B4-BE49-F238E27FC236}">
                  <a16:creationId xmlns:a16="http://schemas.microsoft.com/office/drawing/2014/main" id="{5960FFD8-2446-4753-990E-72AA70FF916B}"/>
                </a:ext>
              </a:extLst>
            </p:cNvPr>
            <p:cNvSpPr/>
            <p:nvPr/>
          </p:nvSpPr>
          <p:spPr>
            <a:xfrm>
              <a:off x="2438400" y="3911600"/>
              <a:ext cx="4283326" cy="987213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F810330-58CD-4705-9372-75406582A2EF}"/>
                </a:ext>
              </a:extLst>
            </p:cNvPr>
            <p:cNvSpPr txBox="1"/>
            <p:nvPr/>
          </p:nvSpPr>
          <p:spPr>
            <a:xfrm>
              <a:off x="2438399" y="3932713"/>
              <a:ext cx="4227046" cy="928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효소와 </a:t>
              </a:r>
              <a:r>
                <a:rPr lang="ko-KR" altLang="en-US" sz="5000" spc="-30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호르몬의 주성분으로 체내의 대사 작용을 조절한다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.</a:t>
              </a:r>
              <a:endPara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endParaRPr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BC63AE4D-FF1E-421A-A38E-6B203C1ABF19}"/>
              </a:ext>
            </a:extLst>
          </p:cNvPr>
          <p:cNvGrpSpPr/>
          <p:nvPr/>
        </p:nvGrpSpPr>
        <p:grpSpPr>
          <a:xfrm>
            <a:off x="12344400" y="10386792"/>
            <a:ext cx="10203755" cy="1734050"/>
            <a:chOff x="2438399" y="3911600"/>
            <a:chExt cx="4283327" cy="987213"/>
          </a:xfrm>
        </p:grpSpPr>
        <p:sp>
          <p:nvSpPr>
            <p:cNvPr id="45" name="사각형: 둥근 모서리 44">
              <a:extLst>
                <a:ext uri="{FF2B5EF4-FFF2-40B4-BE49-F238E27FC236}">
                  <a16:creationId xmlns:a16="http://schemas.microsoft.com/office/drawing/2014/main" id="{FE0A0ACC-436B-466E-AE4A-362A30A6016C}"/>
                </a:ext>
              </a:extLst>
            </p:cNvPr>
            <p:cNvSpPr/>
            <p:nvPr/>
          </p:nvSpPr>
          <p:spPr>
            <a:xfrm>
              <a:off x="2438400" y="3911600"/>
              <a:ext cx="4283326" cy="987213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C9E381C-3C91-4635-86E6-F9EC7B2AA8E2}"/>
                </a:ext>
              </a:extLst>
            </p:cNvPr>
            <p:cNvSpPr txBox="1"/>
            <p:nvPr/>
          </p:nvSpPr>
          <p:spPr>
            <a:xfrm>
              <a:off x="2438399" y="3932712"/>
              <a:ext cx="4227046" cy="928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이중 나선 구조를 가지며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, </a:t>
              </a:r>
              <a:r>
                <a:rPr lang="ko-KR" altLang="en-US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유전 정보를 저장하고 있다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.</a:t>
              </a:r>
              <a:endPara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071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217" y="0"/>
            <a:ext cx="17554363" cy="13165773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4384" y="2112439"/>
            <a:ext cx="6840245" cy="987433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2019" y="2907442"/>
            <a:ext cx="9724543" cy="3126871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4223" y="12576056"/>
            <a:ext cx="2407082" cy="35657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01200" y="12541770"/>
            <a:ext cx="4320019" cy="39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85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736" y="1344311"/>
            <a:ext cx="13923312" cy="1810512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0022" y="8026432"/>
            <a:ext cx="3504724" cy="987552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0022" y="9013984"/>
            <a:ext cx="3504724" cy="1673352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52101" y="8026432"/>
            <a:ext cx="3504724" cy="987552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52101" y="9013984"/>
            <a:ext cx="3504724" cy="1673352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154037" y="8026432"/>
            <a:ext cx="3504724" cy="987552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154037" y="9013984"/>
            <a:ext cx="3504724" cy="167335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856" y="2907998"/>
            <a:ext cx="12258541" cy="8410464"/>
          </a:xfrm>
          <a:prstGeom prst="rect">
            <a:avLst/>
          </a:prstGeom>
        </p:spPr>
      </p:pic>
      <p:sp>
        <p:nvSpPr>
          <p:cNvPr id="15" name="직사각형 31"/>
          <p:cNvSpPr>
            <a:spLocks noChangeArrowheads="1"/>
          </p:cNvSpPr>
          <p:nvPr/>
        </p:nvSpPr>
        <p:spPr bwMode="auto">
          <a:xfrm>
            <a:off x="10426922" y="11535248"/>
            <a:ext cx="8882890" cy="76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4000" b="1" dirty="0"/>
              <a:t>그림 </a:t>
            </a:r>
            <a:r>
              <a:rPr lang="en-US" altLang="ko-KR" sz="4000" b="1" dirty="0"/>
              <a:t>Ⅰ-35. </a:t>
            </a:r>
            <a:r>
              <a:rPr lang="ko-KR" altLang="en-US" sz="4000" b="1" spc="-300" dirty="0">
                <a:solidFill>
                  <a:srgbClr val="0D0D0D"/>
                </a:solidFill>
                <a:ea typeface="맑은 고딕" panose="020B0503020000020004" pitchFamily="50" charset="-127"/>
              </a:rPr>
              <a:t>사람을 구성하는 물질</a:t>
            </a:r>
            <a:endParaRPr lang="en-US" altLang="ko-KR" sz="4000" b="1" spc="-300" dirty="0">
              <a:solidFill>
                <a:srgbClr val="0D0D0D"/>
              </a:solidFill>
              <a:ea typeface="맑은 고딕" panose="020B0503020000020004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5757" y="1148462"/>
            <a:ext cx="80939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생명체 구성 물질</a:t>
            </a:r>
          </a:p>
        </p:txBody>
      </p:sp>
      <p:sp>
        <p:nvSpPr>
          <p:cNvPr id="17" name="타원 16"/>
          <p:cNvSpPr/>
          <p:nvPr/>
        </p:nvSpPr>
        <p:spPr>
          <a:xfrm>
            <a:off x="2263416" y="1427689"/>
            <a:ext cx="497374" cy="468844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직사각형 31"/>
          <p:cNvSpPr>
            <a:spLocks noChangeArrowheads="1"/>
          </p:cNvSpPr>
          <p:nvPr/>
        </p:nvSpPr>
        <p:spPr bwMode="auto">
          <a:xfrm>
            <a:off x="2112859" y="2518332"/>
            <a:ext cx="1163700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탄소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수소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산소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질소 등의 원소가 물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단백질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지질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핵산 등 다양한 물질을 이루어 생명체를 구성한다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 rot="21022237">
            <a:off x="2449224" y="6025005"/>
            <a:ext cx="21259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0" spc="-300" dirty="0">
                <a:solidFill>
                  <a:srgbClr val="00B0F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물</a:t>
            </a:r>
          </a:p>
        </p:txBody>
      </p:sp>
      <p:sp>
        <p:nvSpPr>
          <p:cNvPr id="20" name="TextBox 19"/>
          <p:cNvSpPr txBox="1"/>
          <p:nvPr/>
        </p:nvSpPr>
        <p:spPr>
          <a:xfrm rot="1136682">
            <a:off x="6137756" y="9354529"/>
            <a:ext cx="47109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500" spc="-300" dirty="0">
                <a:solidFill>
                  <a:srgbClr val="7030A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단백질</a:t>
            </a:r>
          </a:p>
        </p:txBody>
      </p:sp>
      <p:sp>
        <p:nvSpPr>
          <p:cNvPr id="21" name="TextBox 20"/>
          <p:cNvSpPr txBox="1"/>
          <p:nvPr/>
        </p:nvSpPr>
        <p:spPr>
          <a:xfrm rot="20890203">
            <a:off x="2309947" y="9614885"/>
            <a:ext cx="28624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0" spc="-300" dirty="0">
                <a:solidFill>
                  <a:srgbClr val="FFC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지질</a:t>
            </a:r>
          </a:p>
        </p:txBody>
      </p:sp>
      <p:sp>
        <p:nvSpPr>
          <p:cNvPr id="22" name="TextBox 21"/>
          <p:cNvSpPr txBox="1"/>
          <p:nvPr/>
        </p:nvSpPr>
        <p:spPr>
          <a:xfrm rot="21301595">
            <a:off x="4898735" y="7425856"/>
            <a:ext cx="23497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0" spc="-300" dirty="0">
                <a:solidFill>
                  <a:srgbClr val="00B05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핵산</a:t>
            </a:r>
          </a:p>
        </p:txBody>
      </p:sp>
      <p:sp>
        <p:nvSpPr>
          <p:cNvPr id="23" name="TextBox 22"/>
          <p:cNvSpPr txBox="1"/>
          <p:nvPr/>
        </p:nvSpPr>
        <p:spPr>
          <a:xfrm rot="20883064">
            <a:off x="4524953" y="4907920"/>
            <a:ext cx="4424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0" spc="-300" dirty="0" err="1">
                <a:solidFill>
                  <a:srgbClr val="C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무기염류</a:t>
            </a:r>
            <a:endParaRPr lang="ko-KR" altLang="en-US" sz="8000" spc="-300" dirty="0">
              <a:solidFill>
                <a:srgbClr val="C00000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  <a:cs typeface="맑은 고딕"/>
            </a:endParaRPr>
          </a:p>
        </p:txBody>
      </p:sp>
      <p:sp>
        <p:nvSpPr>
          <p:cNvPr id="24" name="TextBox 23"/>
          <p:cNvSpPr txBox="1"/>
          <p:nvPr/>
        </p:nvSpPr>
        <p:spPr>
          <a:xfrm rot="669419">
            <a:off x="7178982" y="6563613"/>
            <a:ext cx="4424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0" spc="-300" dirty="0">
                <a:solidFill>
                  <a:srgbClr val="00206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탄수화물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53233" y="12591288"/>
            <a:ext cx="129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230934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13468" y="2544888"/>
            <a:ext cx="1295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①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생명체에서 가장 많은 양 차지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13468" y="3694173"/>
            <a:ext cx="1295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②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비열이 커서 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체온 유지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에 도움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7467" y="1148462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1) </a:t>
            </a: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물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13467" y="7924328"/>
            <a:ext cx="218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③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물질의 용해성이 커서 생명체에서 화학반응이 잘 일어나게 함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1709" y="1142058"/>
            <a:ext cx="2380461" cy="63579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53233" y="12425856"/>
            <a:ext cx="1298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9"/>
              </a:rPr>
              <a:t>https://terms.naver.com/entry.nhn?docId=2843585&amp;cid=47309&amp;categoryId=47309</a:t>
            </a:r>
            <a:r>
              <a:rPr lang="en-US" altLang="ko-KR" dirty="0"/>
              <a:t>      </a:t>
            </a:r>
            <a:r>
              <a:rPr lang="en-US" altLang="ko-KR" dirty="0">
                <a:hlinkClick r:id="rId10"/>
              </a:rPr>
              <a:t>https://blog.naver.com/jungshim/221404031225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51662" y="4709836"/>
            <a:ext cx="2890338" cy="32444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842000" y="5982237"/>
            <a:ext cx="101017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⇒ 비열 </a:t>
            </a:r>
            <a:r>
              <a:rPr lang="en-US" altLang="ko-KR" sz="5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: </a:t>
            </a:r>
            <a:r>
              <a:rPr lang="ko-KR" altLang="en-US" sz="5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어떤 물질 </a:t>
            </a:r>
            <a:r>
              <a:rPr lang="en-US" altLang="ko-KR" sz="5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1g</a:t>
            </a:r>
            <a:r>
              <a:rPr lang="ko-KR" altLang="en-US" sz="5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의 온도를 </a:t>
            </a:r>
            <a:r>
              <a:rPr lang="en-US" altLang="ko-KR" sz="5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1℃ </a:t>
            </a:r>
            <a:r>
              <a:rPr lang="ko-KR" altLang="en-US" sz="5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올리는데 필요한 열량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90544" y="9250866"/>
            <a:ext cx="87730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⇒ 용해성 </a:t>
            </a:r>
            <a:r>
              <a:rPr lang="en-US" altLang="ko-KR" sz="5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: </a:t>
            </a:r>
            <a:r>
              <a:rPr lang="ko-KR" altLang="en-US" sz="5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용질이 특정 용매에 대하여 녹는 성질</a:t>
            </a:r>
          </a:p>
        </p:txBody>
      </p:sp>
    </p:spTree>
    <p:extLst>
      <p:ext uri="{BB962C8B-B14F-4D97-AF65-F5344CB8AC3E}">
        <p14:creationId xmlns:p14="http://schemas.microsoft.com/office/powerpoint/2010/main" val="397613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13467" y="2544888"/>
            <a:ext cx="186605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①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생명체의 주요 구성 물질</a:t>
            </a:r>
            <a:endParaRPr lang="en-US" altLang="ko-KR" sz="6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⇒ 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효소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의 주성분이며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, 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근육</a:t>
            </a:r>
            <a:r>
              <a:rPr lang="en-US" altLang="ko-KR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, 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항체</a:t>
            </a:r>
            <a:r>
              <a:rPr lang="en-US" altLang="ko-KR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, 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호르몬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등을 구성</a:t>
            </a:r>
            <a:endParaRPr lang="en-US" altLang="ko-KR" sz="6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⇒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화학 반응 및 생리 기능 조절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13467" y="6665769"/>
            <a:ext cx="162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③ 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변성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: 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열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이나 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산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에 의해 입체구조 파괴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7467" y="1148462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2) </a:t>
            </a: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단백질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13468" y="7924328"/>
            <a:ext cx="205570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④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단백질의 단위체 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: 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아미노산</a:t>
            </a:r>
            <a:endParaRPr lang="en-US" altLang="ko-KR" sz="6000" spc="-300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  <a:p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⇒ 생명체에 약 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20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종류의 아미노산 존재</a:t>
            </a:r>
            <a:endParaRPr lang="en-US" altLang="ko-KR" sz="6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⇒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아미노산의 수와 결합 순서에 따라 단백질 종류가 달라짐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13466" y="5407210"/>
            <a:ext cx="1295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②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에너지원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(4kcal/g)</a:t>
            </a:r>
            <a:endParaRPr lang="ko-KR" altLang="en-US" sz="6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pic>
        <p:nvPicPr>
          <p:cNvPr id="12" name="그림 11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692711" y="4659963"/>
            <a:ext cx="6523821" cy="488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0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/>
      <p:bldP spid="16" grpId="0"/>
      <p:bldP spid="17" grpId="0" build="p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67467" y="1148462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2) </a:t>
            </a: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단백질</a:t>
            </a:r>
          </a:p>
        </p:txBody>
      </p:sp>
      <p:pic>
        <p:nvPicPr>
          <p:cNvPr id="18" name="그림 17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79689" y="2503629"/>
            <a:ext cx="12649261" cy="946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84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13468" y="2544888"/>
            <a:ext cx="122258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⇒ </a:t>
            </a:r>
            <a:r>
              <a:rPr lang="ko-KR" altLang="en-US" sz="6000" spc="-300" dirty="0" err="1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펩타이드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결합</a:t>
            </a:r>
            <a:endParaRPr lang="en-US" altLang="ko-KR" sz="6000" spc="-300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 :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두 아미노산 사이에서 물 한 분자가 빠져나오면서 결합하는 것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7467" y="1148462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2) </a:t>
            </a: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단백질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31146" y="2132490"/>
            <a:ext cx="4876086" cy="4584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13466" y="5558481"/>
            <a:ext cx="189937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⇒ </a:t>
            </a:r>
            <a:r>
              <a:rPr lang="ko-KR" altLang="en-US" sz="6000" spc="-3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폴리펩타이드</a:t>
            </a:r>
            <a:endParaRPr lang="en-US" altLang="ko-KR" sz="6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 :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펩타이드 결합으로 많은 아미노산이 연결된 것</a:t>
            </a:r>
            <a:endParaRPr lang="en-US" altLang="ko-KR" sz="6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  <a:p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∴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입체구조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를 이루어 단백질이 됨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02043" y="8411109"/>
            <a:ext cx="19494357" cy="39482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53233" y="12591288"/>
            <a:ext cx="129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10"/>
              </a:rPr>
              <a:t>https://blog.naver.com/smile737/221487488464</a:t>
            </a:r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777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13467" y="2544888"/>
            <a:ext cx="16103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①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에너지원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(9kcal/g)</a:t>
            </a:r>
            <a:endParaRPr lang="ko-KR" altLang="en-US" sz="6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13466" y="4041535"/>
            <a:ext cx="17102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②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단백질과 함께 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세포막 구성 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/ 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호르몬의 구성 성분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7467" y="1148462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3) </a:t>
            </a: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지질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13468" y="5497645"/>
            <a:ext cx="143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③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유기 용매에 잘 녹음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13466" y="6953755"/>
            <a:ext cx="143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④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종류 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: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중성 지방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,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인지질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,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스테로이드 등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3468" y="7969418"/>
            <a:ext cx="6776359" cy="374844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89866" y="7969418"/>
            <a:ext cx="6434546" cy="374844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53233" y="12591288"/>
            <a:ext cx="129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10"/>
              </a:rPr>
              <a:t>https://blog.naver.com/ldj1975/220163270149</a:t>
            </a:r>
            <a:r>
              <a:rPr lang="en-US" altLang="ko-KR" dirty="0"/>
              <a:t>     </a:t>
            </a:r>
            <a:r>
              <a:rPr lang="en-US" altLang="ko-KR" dirty="0">
                <a:hlinkClick r:id="rId11"/>
              </a:rPr>
              <a:t>https://blog.naver.com/jjj_1/221274992171</a:t>
            </a:r>
            <a:r>
              <a:rPr lang="en-US" altLang="ko-KR" dirty="0"/>
              <a:t>  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89827" y="8017423"/>
            <a:ext cx="7219950" cy="370044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98986" y="11551016"/>
            <a:ext cx="3579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중성 지방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464799" y="11553499"/>
            <a:ext cx="3579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spc="-30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인지질</a:t>
            </a:r>
            <a:endParaRPr lang="ko-KR" altLang="en-US" sz="4000" spc="-300" dirty="0">
              <a:solidFill>
                <a:srgbClr val="0070C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764001" y="11534082"/>
            <a:ext cx="5554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스테로이드</a:t>
            </a:r>
            <a:r>
              <a:rPr lang="en-US" altLang="ko-KR" sz="4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</a:t>
            </a:r>
            <a:r>
              <a:rPr lang="ko-KR" altLang="en-US" sz="4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콜레스테롤</a:t>
            </a:r>
            <a:r>
              <a:rPr lang="en-US" altLang="ko-KR" sz="4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)</a:t>
            </a:r>
            <a:endParaRPr lang="ko-KR" altLang="en-US" sz="4000" spc="-300" dirty="0">
              <a:solidFill>
                <a:srgbClr val="0070C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48930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1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13467" y="2544888"/>
            <a:ext cx="20861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①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유전 정보를 저장하거나 단백질 합성에 관여하는 물질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13467" y="4041535"/>
            <a:ext cx="1295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②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핵산의 단위체 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: </a:t>
            </a:r>
            <a:r>
              <a:rPr lang="ko-KR" altLang="en-US" sz="6000" spc="-300" dirty="0" err="1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뉴클레오타이드</a:t>
            </a:r>
            <a:endParaRPr lang="en-US" altLang="ko-KR" sz="6000" spc="-300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⇒ 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인산 </a:t>
            </a:r>
            <a:r>
              <a:rPr lang="en-US" altLang="ko-KR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: 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당 </a:t>
            </a:r>
            <a:r>
              <a:rPr lang="en-US" altLang="ko-KR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: 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염기 </a:t>
            </a:r>
            <a:r>
              <a:rPr lang="en-US" altLang="ko-KR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= 1 : 1 :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7467" y="1148462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4) </a:t>
            </a: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핵산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13467" y="9702206"/>
            <a:ext cx="204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⇒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한 </a:t>
            </a:r>
            <a:r>
              <a:rPr lang="ko-KR" altLang="en-US" sz="6000" spc="-3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뉴클레오타이드의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인산이 다른 </a:t>
            </a:r>
            <a:r>
              <a:rPr lang="ko-KR" altLang="en-US" sz="6000" spc="-3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뉴클레오타이드의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당과 결합하여 연결됨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4198" y="6170186"/>
            <a:ext cx="9097929" cy="349645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14535" y="4088155"/>
            <a:ext cx="7954257" cy="562511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53233" y="12591288"/>
            <a:ext cx="129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10"/>
              </a:rPr>
              <a:t>https://blog.naver.com/neasin001/221396974583</a:t>
            </a:r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274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1053</Words>
  <Application>Microsoft Office PowerPoint</Application>
  <PresentationFormat>사용자 지정</PresentationFormat>
  <Paragraphs>189</Paragraphs>
  <Slides>21</Slides>
  <Notes>21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9" baseType="lpstr">
      <vt:lpstr>HY목각파임B</vt:lpstr>
      <vt:lpstr>HY헤드라인M</vt:lpstr>
      <vt:lpstr>맑은 고딕</vt:lpstr>
      <vt:lpstr>휴먼둥근헤드라인</vt:lpstr>
      <vt:lpstr>휴먼모음T</vt:lpstr>
      <vt:lpstr>Arial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mangoboard.net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mangoboard.net_3706965</dc:title>
  <dc:subject>Presentation</dc:subject>
  <dc:creator>mangoboard.net</dc:creator>
  <cp:lastModifiedBy>user</cp:lastModifiedBy>
  <cp:revision>50</cp:revision>
  <dcterms:created xsi:type="dcterms:W3CDTF">2020-03-09T00:31:59Z</dcterms:created>
  <dcterms:modified xsi:type="dcterms:W3CDTF">2021-04-27T00:01:08Z</dcterms:modified>
</cp:coreProperties>
</file>