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3" r:id="rId5"/>
    <p:sldId id="275" r:id="rId6"/>
    <p:sldId id="281" r:id="rId7"/>
    <p:sldId id="276" r:id="rId8"/>
    <p:sldId id="280" r:id="rId9"/>
    <p:sldId id="278" r:id="rId10"/>
    <p:sldId id="279" r:id="rId11"/>
    <p:sldId id="277" r:id="rId12"/>
    <p:sldId id="282" r:id="rId13"/>
    <p:sldId id="262" r:id="rId14"/>
  </p:sldIdLst>
  <p:sldSz cx="11704638" cy="8778875"/>
  <p:notesSz cx="8778875" cy="11704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0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0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7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ㄴ</a:t>
            </a:r>
            <a:r>
              <a:rPr lang="en-US" altLang="ko-KR" dirty="0"/>
              <a:t>. </a:t>
            </a:r>
            <a:r>
              <a:rPr lang="ko-KR" altLang="en-US" dirty="0"/>
              <a:t>지구 내부 에너지의 열원은 원시 지구에서 축적된 열에너지와 방사성 원소의 </a:t>
            </a:r>
            <a:r>
              <a:rPr lang="ko-KR" altLang="en-US" dirty="0" err="1"/>
              <a:t>붕괴열</a:t>
            </a:r>
            <a:r>
              <a:rPr lang="en-US" altLang="ko-KR" dirty="0"/>
              <a:t>. </a:t>
            </a:r>
            <a:r>
              <a:rPr lang="ko-KR" altLang="en-US" dirty="0"/>
              <a:t>과거 태양에너지가 지구내부에 저장되어 있던 것은 화석 연료</a:t>
            </a:r>
            <a:endParaRPr lang="en-US" altLang="ko-KR" dirty="0"/>
          </a:p>
          <a:p>
            <a:r>
              <a:rPr lang="ko-KR" altLang="en-US" dirty="0" err="1"/>
              <a:t>ㄷ</a:t>
            </a:r>
            <a:r>
              <a:rPr lang="en-US" altLang="ko-KR" dirty="0"/>
              <a:t>. </a:t>
            </a:r>
            <a:r>
              <a:rPr lang="ko-KR" altLang="en-US" dirty="0"/>
              <a:t>달에 의한 </a:t>
            </a:r>
            <a:r>
              <a:rPr lang="ko-KR" altLang="en-US" dirty="0" err="1"/>
              <a:t>기조력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47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4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위도에 따른 </a:t>
            </a:r>
            <a:r>
              <a:rPr lang="ko-KR" altLang="en-US" dirty="0" err="1"/>
              <a:t>열수지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고위도</a:t>
            </a:r>
            <a:r>
              <a:rPr lang="en-US" altLang="ko-KR" dirty="0"/>
              <a:t>-</a:t>
            </a:r>
            <a:r>
              <a:rPr lang="ko-KR" altLang="en-US" dirty="0"/>
              <a:t>에너지 부족 </a:t>
            </a:r>
            <a:r>
              <a:rPr lang="en-US" altLang="ko-KR" dirty="0"/>
              <a:t>/ </a:t>
            </a:r>
            <a:r>
              <a:rPr lang="ko-KR" altLang="en-US" dirty="0"/>
              <a:t>저위도</a:t>
            </a:r>
            <a:r>
              <a:rPr lang="en-US" altLang="ko-KR" dirty="0"/>
              <a:t>-</a:t>
            </a:r>
            <a:r>
              <a:rPr lang="ko-KR" altLang="en-US" dirty="0"/>
              <a:t>에너지 과잉 </a:t>
            </a:r>
            <a:r>
              <a:rPr lang="en-US" altLang="ko-KR" dirty="0"/>
              <a:t>&gt;&gt;&gt; </a:t>
            </a:r>
            <a:r>
              <a:rPr lang="ko-KR" altLang="en-US" dirty="0"/>
              <a:t>대기와 해수에 의해 에너지 이동시킴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에너지의 </a:t>
            </a:r>
            <a:r>
              <a:rPr lang="ko-KR" altLang="en-US" dirty="0" err="1"/>
              <a:t>이동량이</a:t>
            </a:r>
            <a:r>
              <a:rPr lang="ko-KR" altLang="en-US" dirty="0"/>
              <a:t> 가장 많은 곳은 중위도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61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6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대기 유입량 </a:t>
            </a:r>
            <a:r>
              <a:rPr lang="en-US" altLang="ko-KR" dirty="0"/>
              <a:t>: 320,000 + 60,000 = 380,000 / </a:t>
            </a:r>
            <a:r>
              <a:rPr lang="ko-KR" altLang="en-US" dirty="0"/>
              <a:t>대기 유출량 </a:t>
            </a:r>
            <a:r>
              <a:rPr lang="en-US" altLang="ko-KR" dirty="0"/>
              <a:t>: 284,000 + 96,000 = 380,000</a:t>
            </a:r>
          </a:p>
          <a:p>
            <a:r>
              <a:rPr lang="ko-KR" altLang="en-US" dirty="0"/>
              <a:t>육지 유입량 </a:t>
            </a:r>
            <a:r>
              <a:rPr lang="en-US" altLang="ko-KR" dirty="0"/>
              <a:t>: 96,000 / </a:t>
            </a:r>
            <a:r>
              <a:rPr lang="ko-KR" altLang="en-US" dirty="0"/>
              <a:t>육지 유출량 </a:t>
            </a:r>
            <a:r>
              <a:rPr lang="en-US" altLang="ko-KR" dirty="0"/>
              <a:t>: 60,000 + 36,000 – 96,000</a:t>
            </a:r>
          </a:p>
          <a:p>
            <a:r>
              <a:rPr lang="ko-KR" altLang="en-US" dirty="0"/>
              <a:t>해양 유입량 </a:t>
            </a:r>
            <a:r>
              <a:rPr lang="en-US" altLang="ko-KR" dirty="0"/>
              <a:t>: 284,000 + 36,000 = 320,000</a:t>
            </a:r>
          </a:p>
          <a:p>
            <a:r>
              <a:rPr lang="ko-KR" altLang="en-US" dirty="0"/>
              <a:t>해양 유출량 </a:t>
            </a:r>
            <a:r>
              <a:rPr lang="en-US" altLang="ko-KR"/>
              <a:t>: 320,000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eatstyle2010/221492355480" TargetMode="External"/><Relationship Id="rId5" Type="http://schemas.openxmlformats.org/officeDocument/2006/relationships/hyperlink" Target="https://kin.naver.com/qna/detail.nhn?&amp;dirId=1116&amp;docId=133884579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pretty0514/220799363255" TargetMode="External"/><Relationship Id="rId5" Type="http://schemas.openxmlformats.org/officeDocument/2006/relationships/hyperlink" Target="https://blog.naver.com/rexssm/220980431844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blog.naver.com/rexssm/22098043184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rhkdghz2/220467942722" TargetMode="External"/><Relationship Id="rId5" Type="http://schemas.openxmlformats.org/officeDocument/2006/relationships/hyperlink" Target="https://blog.naver.com/chemnote/220403674849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.post.naver.com/viewer/postView.nhn?volumeNo=25900788&amp;memberNo=1472707&amp;vType=VERTICAL" TargetMode="External"/><Relationship Id="rId5" Type="http://schemas.openxmlformats.org/officeDocument/2006/relationships/hyperlink" Target="https://m.post.naver.com/viewer/postView.nhn?volumeNo=25749153&amp;memberNo=44305241&amp;vType=VERTICAL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s://cafe.naver.com/cjinvariant/32937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hyperlink" Target="https://blog.naver.com/huajin7282/220449962338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hyperlink" Target="https://blog.naver.com/huajin7282/220449962338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892" y="8294037"/>
            <a:ext cx="288036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048" y="287765"/>
            <a:ext cx="5299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523" y="2591380"/>
            <a:ext cx="56160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2. </a:t>
            </a:r>
            <a:r>
              <a:rPr lang="ko-KR" altLang="en-US" sz="5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지구 시스템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14" y="4025170"/>
            <a:ext cx="6189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02. </a:t>
            </a:r>
            <a:r>
              <a:rPr lang="ko-KR" altLang="en-US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지구 시스템의 에너지와 물질 순환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https://kin.naver.com/qna/detail.nhn?&amp;dirId=1116&amp;docId=133884579</a:t>
            </a:r>
            <a:endParaRPr lang="en-US" altLang="ko-KR" sz="1000" dirty="0"/>
          </a:p>
          <a:p>
            <a:r>
              <a:rPr lang="en-US" altLang="ko-KR" sz="1000" dirty="0">
                <a:hlinkClick r:id="rId6"/>
              </a:rPr>
              <a:t>https://blog.naver.com/eatstyle2010/221492355480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pic>
        <p:nvPicPr>
          <p:cNvPr id="8" name="그림 7" descr="텍스트, 그리기이(가) 표시된 사진&#10;&#10;자동 생성된 설명">
            <a:extLst>
              <a:ext uri="{FF2B5EF4-FFF2-40B4-BE49-F238E27FC236}">
                <a16:creationId xmlns:a16="http://schemas.microsoft.com/office/drawing/2014/main" id="{A565F4FA-29C4-4F1A-8EA0-A0B41409C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39" y="1553119"/>
            <a:ext cx="10668001" cy="3979002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00A2D5A1-EF5B-47D3-80A2-6102B565A082}"/>
              </a:ext>
            </a:extLst>
          </p:cNvPr>
          <p:cNvSpPr/>
          <p:nvPr/>
        </p:nvSpPr>
        <p:spPr>
          <a:xfrm>
            <a:off x="1229215" y="1955960"/>
            <a:ext cx="958523" cy="5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6EF6C662-F167-46E9-803C-9B9FDD19ADCE}"/>
              </a:ext>
            </a:extLst>
          </p:cNvPr>
          <p:cNvSpPr/>
          <p:nvPr/>
        </p:nvSpPr>
        <p:spPr>
          <a:xfrm>
            <a:off x="2565929" y="2074269"/>
            <a:ext cx="958523" cy="5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2234EF8-DBF8-4C95-936C-E0BC75A310FF}"/>
              </a:ext>
            </a:extLst>
          </p:cNvPr>
          <p:cNvSpPr/>
          <p:nvPr/>
        </p:nvSpPr>
        <p:spPr>
          <a:xfrm>
            <a:off x="5156400" y="2831771"/>
            <a:ext cx="958523" cy="5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5A0B29D-9654-465A-A51A-1A1B2232AFB1}"/>
              </a:ext>
            </a:extLst>
          </p:cNvPr>
          <p:cNvSpPr/>
          <p:nvPr/>
        </p:nvSpPr>
        <p:spPr>
          <a:xfrm>
            <a:off x="8226134" y="2616880"/>
            <a:ext cx="958523" cy="5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D2A6CAC-FA98-41E2-981D-AFDF991AB78F}"/>
              </a:ext>
            </a:extLst>
          </p:cNvPr>
          <p:cNvSpPr/>
          <p:nvPr/>
        </p:nvSpPr>
        <p:spPr>
          <a:xfrm>
            <a:off x="6499729" y="3059691"/>
            <a:ext cx="958523" cy="5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CAEBE57-3E6B-4F52-AA64-A3326CF10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456" y="5299668"/>
            <a:ext cx="10223343" cy="2809875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FFB0B651-7A49-47BF-88D7-EC14D7A291DC}"/>
              </a:ext>
            </a:extLst>
          </p:cNvPr>
          <p:cNvSpPr/>
          <p:nvPr/>
        </p:nvSpPr>
        <p:spPr>
          <a:xfrm>
            <a:off x="4451550" y="7424617"/>
            <a:ext cx="958523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F9D2FA0-09EC-4BFB-ABA0-FB8188AA089B}"/>
              </a:ext>
            </a:extLst>
          </p:cNvPr>
          <p:cNvSpPr/>
          <p:nvPr/>
        </p:nvSpPr>
        <p:spPr>
          <a:xfrm>
            <a:off x="8705395" y="7424352"/>
            <a:ext cx="958523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328494" y="1490600"/>
            <a:ext cx="504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지구계의 상호 작용</a:t>
            </a:r>
          </a:p>
        </p:txBody>
      </p:sp>
    </p:spTree>
    <p:extLst>
      <p:ext uri="{BB962C8B-B14F-4D97-AF65-F5344CB8AC3E}">
        <p14:creationId xmlns:p14="http://schemas.microsoft.com/office/powerpoint/2010/main" val="949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탄소의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https://blog.naver.com/rexssm/220980431844</a:t>
            </a:r>
            <a:endParaRPr lang="en-US" altLang="ko-KR" sz="1000" dirty="0"/>
          </a:p>
          <a:p>
            <a:r>
              <a:rPr lang="en-US" altLang="ko-KR" sz="1000" dirty="0">
                <a:hlinkClick r:id="rId6"/>
              </a:rPr>
              <a:t>https://blog.naver.com/pretty0514/220799363255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0279C96-8B49-41FD-ADDE-8DAF72D2B3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26" y="2196193"/>
            <a:ext cx="8562570" cy="5639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3D1A21-F718-47C2-B5AD-98B25CEB43AF}"/>
              </a:ext>
            </a:extLst>
          </p:cNvPr>
          <p:cNvSpPr txBox="1"/>
          <p:nvPr/>
        </p:nvSpPr>
        <p:spPr>
          <a:xfrm>
            <a:off x="8654700" y="2651000"/>
            <a:ext cx="2557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기권 </a:t>
            </a:r>
            <a:r>
              <a:rPr lang="en-US" altLang="ko-KR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이산화탄소</a:t>
            </a:r>
            <a:r>
              <a:rPr lang="en-US" altLang="ko-KR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35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FAC48-5B5C-469D-A9E6-A59E6A5057E3}"/>
              </a:ext>
            </a:extLst>
          </p:cNvPr>
          <p:cNvSpPr txBox="1"/>
          <p:nvPr/>
        </p:nvSpPr>
        <p:spPr>
          <a:xfrm>
            <a:off x="8657822" y="3801626"/>
            <a:ext cx="30499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수권 </a:t>
            </a:r>
            <a:r>
              <a:rPr lang="en-US" altLang="ko-KR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탄산이온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탄산수소이온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endParaRPr lang="ko-KR" altLang="en-US" sz="3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EC900-3825-497B-8BDC-D1047F74B55C}"/>
              </a:ext>
            </a:extLst>
          </p:cNvPr>
          <p:cNvSpPr txBox="1"/>
          <p:nvPr/>
        </p:nvSpPr>
        <p:spPr>
          <a:xfrm>
            <a:off x="8633993" y="5410961"/>
            <a:ext cx="3070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지권 </a:t>
            </a:r>
            <a:r>
              <a:rPr lang="en-US" altLang="ko-KR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석회암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석탄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B41FE-1169-45C9-B398-F29A4D056FEC}"/>
              </a:ext>
            </a:extLst>
          </p:cNvPr>
          <p:cNvSpPr txBox="1"/>
          <p:nvPr/>
        </p:nvSpPr>
        <p:spPr>
          <a:xfrm>
            <a:off x="8613071" y="6567338"/>
            <a:ext cx="26404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 err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생물권</a:t>
            </a:r>
            <a:r>
              <a:rPr lang="ko-KR" altLang="en-US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유기화합물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1963236" y="7787244"/>
            <a:ext cx="77781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*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탄소의 분포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99.9%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지권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포함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C03505-E7BB-4684-8EA0-375131EB84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1329" y="2456652"/>
            <a:ext cx="5492094" cy="53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1" grpId="0" build="p"/>
      <p:bldP spid="12" grpId="0" build="p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66" y="1604062"/>
            <a:ext cx="12124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조력에너지는 태양의 인력과는 무관하고 달의 인력에 의해서만 생긴다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895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개념체크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827078-0720-44CB-8528-14AD4526CC47}"/>
              </a:ext>
            </a:extLst>
          </p:cNvPr>
          <p:cNvSpPr txBox="1"/>
          <p:nvPr/>
        </p:nvSpPr>
        <p:spPr>
          <a:xfrm>
            <a:off x="21985" y="2840562"/>
            <a:ext cx="11706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지구시스템에서 물이 순환하는 과정에서 에너지도 이동한다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8DB1EA-E9D0-4611-B283-6EC647636D40}"/>
              </a:ext>
            </a:extLst>
          </p:cNvPr>
          <p:cNvSpPr txBox="1"/>
          <p:nvPr/>
        </p:nvSpPr>
        <p:spPr>
          <a:xfrm>
            <a:off x="21985" y="3724509"/>
            <a:ext cx="11706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지구시스템에서 물의 순환은 지권의 모습에 변화를 가져온다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1C3F9-E800-48F1-B517-09F0D1A2FE5B}"/>
              </a:ext>
            </a:extLst>
          </p:cNvPr>
          <p:cNvSpPr txBox="1"/>
          <p:nvPr/>
        </p:nvSpPr>
        <p:spPr>
          <a:xfrm>
            <a:off x="21984" y="4646079"/>
            <a:ext cx="11706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지구시스템의 각 권역에서 탄소는 각기 다른 형태로 존재한다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76AC5-A029-45FA-B8B7-226260E7812E}"/>
              </a:ext>
            </a:extLst>
          </p:cNvPr>
          <p:cNvSpPr txBox="1"/>
          <p:nvPr/>
        </p:nvSpPr>
        <p:spPr>
          <a:xfrm>
            <a:off x="0" y="5567650"/>
            <a:ext cx="11706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식물의 광합성은 기권의 </a:t>
            </a:r>
            <a:r>
              <a:rPr lang="ko-KR" altLang="en-US" sz="3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탄소량을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증가시킨다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94B606-B22F-4FB2-886D-8318628D90DC}"/>
              </a:ext>
            </a:extLst>
          </p:cNvPr>
          <p:cNvSpPr txBox="1"/>
          <p:nvPr/>
        </p:nvSpPr>
        <p:spPr>
          <a:xfrm>
            <a:off x="21984" y="6489220"/>
            <a:ext cx="11345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지구시스템에서 탄소가 순환하는 과정에서 지구내부에너지는 관여하지 않는다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FE760-1F98-47C4-8DA2-C140F2DC6E88}"/>
              </a:ext>
            </a:extLst>
          </p:cNvPr>
          <p:cNvSpPr txBox="1"/>
          <p:nvPr/>
        </p:nvSpPr>
        <p:spPr>
          <a:xfrm>
            <a:off x="10971112" y="2764467"/>
            <a:ext cx="8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</a:rPr>
              <a:t>O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83E0CC-6BDA-4200-97BF-807B79E3B41F}"/>
              </a:ext>
            </a:extLst>
          </p:cNvPr>
          <p:cNvSpPr txBox="1"/>
          <p:nvPr/>
        </p:nvSpPr>
        <p:spPr>
          <a:xfrm>
            <a:off x="1499734" y="2075393"/>
            <a:ext cx="8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</a:rPr>
              <a:t>X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50FAC2-FB4A-42FE-991E-112981E200B5}"/>
              </a:ext>
            </a:extLst>
          </p:cNvPr>
          <p:cNvSpPr txBox="1"/>
          <p:nvPr/>
        </p:nvSpPr>
        <p:spPr>
          <a:xfrm>
            <a:off x="11003632" y="4104144"/>
            <a:ext cx="8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</a:rPr>
              <a:t>O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CBFBF0-6ACE-46A4-AC8C-641FA64F228D}"/>
              </a:ext>
            </a:extLst>
          </p:cNvPr>
          <p:cNvSpPr txBox="1"/>
          <p:nvPr/>
        </p:nvSpPr>
        <p:spPr>
          <a:xfrm>
            <a:off x="10971112" y="5103329"/>
            <a:ext cx="8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</a:rPr>
              <a:t>O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1A8352-B190-42B7-8A83-BA11BCF2F4B7}"/>
              </a:ext>
            </a:extLst>
          </p:cNvPr>
          <p:cNvSpPr txBox="1"/>
          <p:nvPr/>
        </p:nvSpPr>
        <p:spPr>
          <a:xfrm>
            <a:off x="8798001" y="5490706"/>
            <a:ext cx="8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</a:rPr>
              <a:t>X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52D4C9-272F-40FB-9A06-652BBF940FF9}"/>
              </a:ext>
            </a:extLst>
          </p:cNvPr>
          <p:cNvSpPr txBox="1"/>
          <p:nvPr/>
        </p:nvSpPr>
        <p:spPr>
          <a:xfrm>
            <a:off x="3108401" y="6962742"/>
            <a:ext cx="80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</a:rPr>
              <a:t>X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07610E-8D4E-4BB8-8292-0F262BE907AA}"/>
              </a:ext>
            </a:extLst>
          </p:cNvPr>
          <p:cNvSpPr txBox="1"/>
          <p:nvPr/>
        </p:nvSpPr>
        <p:spPr>
          <a:xfrm>
            <a:off x="2040688" y="2152762"/>
            <a:ext cx="58276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>
                <a:solidFill>
                  <a:srgbClr val="FF0000"/>
                </a:solidFill>
              </a:rPr>
              <a:t>태양의</a:t>
            </a:r>
            <a:r>
              <a:rPr lang="en-US" altLang="ko-KR" sz="3500" b="1" dirty="0">
                <a:solidFill>
                  <a:srgbClr val="FF0000"/>
                </a:solidFill>
              </a:rPr>
              <a:t> </a:t>
            </a:r>
            <a:r>
              <a:rPr lang="ko-KR" altLang="en-US" sz="3500" b="1" dirty="0">
                <a:solidFill>
                  <a:srgbClr val="FF0000"/>
                </a:solidFill>
              </a:rPr>
              <a:t>인력도 관여한다</a:t>
            </a: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A860A02A-D3C5-4D09-BAAE-83BD53219BD6}"/>
              </a:ext>
            </a:extLst>
          </p:cNvPr>
          <p:cNvCxnSpPr/>
          <p:nvPr/>
        </p:nvCxnSpPr>
        <p:spPr>
          <a:xfrm flipV="1">
            <a:off x="6683022" y="5601617"/>
            <a:ext cx="857956" cy="4936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1090A7C-2D87-4C37-8B69-85D3C082E62C}"/>
              </a:ext>
            </a:extLst>
          </p:cNvPr>
          <p:cNvSpPr txBox="1"/>
          <p:nvPr/>
        </p:nvSpPr>
        <p:spPr>
          <a:xfrm>
            <a:off x="6316966" y="6013226"/>
            <a:ext cx="18525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>
                <a:solidFill>
                  <a:srgbClr val="FF0000"/>
                </a:solidFill>
              </a:rPr>
              <a:t>감소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93DE2D-DB5B-40F5-97D3-E630AC0A814D}"/>
              </a:ext>
            </a:extLst>
          </p:cNvPr>
          <p:cNvSpPr txBox="1"/>
          <p:nvPr/>
        </p:nvSpPr>
        <p:spPr>
          <a:xfrm>
            <a:off x="3769985" y="7128487"/>
            <a:ext cx="745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solidFill>
                  <a:srgbClr val="FF0000"/>
                </a:solidFill>
              </a:rPr>
              <a:t>지권에 있던 탄소는 화산활동을 통해 다시 기권으로 이동한다</a:t>
            </a:r>
            <a:r>
              <a:rPr lang="en-US" altLang="ko-KR" sz="3000" b="1" dirty="0">
                <a:solidFill>
                  <a:srgbClr val="FF0000"/>
                </a:solidFill>
              </a:rPr>
              <a:t>.</a:t>
            </a:r>
            <a:endParaRPr lang="ko-KR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339" y="5478971"/>
            <a:ext cx="6262640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8535" y="598311"/>
            <a:ext cx="8534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태양 에너지가 일으키는 현상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18" name="타원 17"/>
          <p:cNvSpPr/>
          <p:nvPr/>
        </p:nvSpPr>
        <p:spPr>
          <a:xfrm>
            <a:off x="89976" y="272678"/>
            <a:ext cx="192732" cy="18445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33048" y="146785"/>
            <a:ext cx="4129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활동으로 단원 열기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5424" y="1871463"/>
            <a:ext cx="8534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태양 에너지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의해 일어나는 현상은 무엇이 있을까요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0623" y="4272120"/>
            <a:ext cx="9144000" cy="3442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892" y="8294037"/>
            <a:ext cx="2880360" cy="228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0" y="1059099"/>
            <a:ext cx="4495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학습 목표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40044" y="2138035"/>
            <a:ext cx="8724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지구에서 일어나는 다양한 자연 현상은 에너지 흐름 및 물질 순환과 어떤 관련이 있을까</a:t>
            </a:r>
            <a:r>
              <a:rPr lang="en-US" altLang="ko-KR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4000" dirty="0"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456" y="5119720"/>
            <a:ext cx="11203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시스템의 다양한 에너지원을 설명할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456" y="5843171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시스템에서 에너지 흐름과 물질 순환이 일어남을 설명할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456" y="7031977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기권과 수권의 상호 작용을 사례로 지구 시스템 내부의 에너지 흐름과 물질 순환을 논증할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182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314" y="1536633"/>
            <a:ext cx="344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태양에너지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https://blog.naver.com/rexssm/220980431844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1958" y="1577835"/>
            <a:ext cx="7754583" cy="6148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314" y="3883754"/>
            <a:ext cx="4595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내부 에너지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313" y="6105902"/>
            <a:ext cx="344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3)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조력에너지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직사각형 31"/>
          <p:cNvSpPr>
            <a:spLocks noChangeArrowheads="1"/>
          </p:cNvSpPr>
          <p:nvPr/>
        </p:nvSpPr>
        <p:spPr bwMode="auto">
          <a:xfrm>
            <a:off x="4122012" y="7678757"/>
            <a:ext cx="73723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Ⅱ-18. 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에너지원과 </a:t>
            </a:r>
            <a:r>
              <a:rPr lang="ko-KR" altLang="en-US" sz="2500" b="1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에너지양의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상대적 비율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7F6DC-7636-45F8-ABC0-58B0DDE86AB9}"/>
              </a:ext>
            </a:extLst>
          </p:cNvPr>
          <p:cNvSpPr txBox="1"/>
          <p:nvPr/>
        </p:nvSpPr>
        <p:spPr>
          <a:xfrm>
            <a:off x="367139" y="2167339"/>
            <a:ext cx="105370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지구시스템의 에너지 중 가장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많음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지구시스템의 모든 요소에 영향을 미침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흡수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(70%),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반사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(30%)</a:t>
            </a:r>
            <a:endParaRPr lang="ko-KR" altLang="en-US" sz="3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7C8CA-EEAA-4A0C-AE42-076AE2986CEF}"/>
              </a:ext>
            </a:extLst>
          </p:cNvPr>
          <p:cNvSpPr txBox="1"/>
          <p:nvPr/>
        </p:nvSpPr>
        <p:spPr>
          <a:xfrm>
            <a:off x="367139" y="4483225"/>
            <a:ext cx="105370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지각과 맨틀 속에서 발생하는 열</a:t>
            </a:r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외핵의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운동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&gt;&gt;&gt;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지구자기장</a:t>
            </a:r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맨틀 대류 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&gt;&gt;&gt;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대륙 이동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지진과 화산 활동</a:t>
            </a:r>
            <a:endParaRPr lang="en-US" altLang="ko-KR" sz="3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2AAC12-FDB0-4F34-B200-B5A125970542}"/>
              </a:ext>
            </a:extLst>
          </p:cNvPr>
          <p:cNvSpPr txBox="1"/>
          <p:nvPr/>
        </p:nvSpPr>
        <p:spPr>
          <a:xfrm>
            <a:off x="367139" y="6693407"/>
            <a:ext cx="86854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밀물과 썰물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&gt;&gt;&gt;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해수면 높이를 변하게 함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&gt;&gt;&gt;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근처 생태계와 지형 변화</a:t>
            </a:r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19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9" grpId="0" build="p"/>
      <p:bldP spid="10" grpId="0" build="p"/>
      <p:bldP spid="11" grpId="0"/>
      <p:bldP spid="12" grpId="0" build="p"/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</a:t>
            </a:r>
            <a:r>
              <a:rPr lang="ko-KR" altLang="en-US" sz="5000">
                <a:latin typeface="휴먼모음T" panose="02030504000101010101" pitchFamily="18" charset="-127"/>
                <a:ea typeface="휴먼모음T" panose="02030504000101010101" pitchFamily="18" charset="-127"/>
              </a:rPr>
              <a:t>시스템의 에너지 흐름과 물질 순환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8704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https://blog.naver.com/chemnote/220403674849</a:t>
            </a:r>
            <a:endParaRPr lang="en-US" altLang="ko-KR" sz="1000" dirty="0"/>
          </a:p>
          <a:p>
            <a:r>
              <a:rPr lang="en-US" altLang="ko-KR" sz="1000" dirty="0">
                <a:hlinkClick r:id="rId6"/>
              </a:rPr>
              <a:t>https://blog.naver.com/rhkdghz2/220467942722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BFFC5-66EA-4CBD-BCE9-B5E66EDF6B4D}"/>
              </a:ext>
            </a:extLst>
          </p:cNvPr>
          <p:cNvSpPr txBox="1"/>
          <p:nvPr/>
        </p:nvSpPr>
        <p:spPr>
          <a:xfrm>
            <a:off x="739424" y="2256947"/>
            <a:ext cx="2963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 순환</a:t>
            </a:r>
          </a:p>
        </p:txBody>
      </p:sp>
      <p:pic>
        <p:nvPicPr>
          <p:cNvPr id="10" name="그림 9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0D81CA40-321C-4D1A-B93B-99BDF2F8C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925" y="2887889"/>
            <a:ext cx="4071655" cy="25870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F18111-FBA6-4981-AAA3-A5B047E36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34" y="5503515"/>
            <a:ext cx="5188923" cy="258708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6ADD0DD-EDE5-4172-AC47-2842F6E8C1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7536" y="2480856"/>
            <a:ext cx="6564005" cy="4020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E8DD79-5B54-4E3F-82ED-52C16767BA13}"/>
              </a:ext>
            </a:extLst>
          </p:cNvPr>
          <p:cNvSpPr txBox="1"/>
          <p:nvPr/>
        </p:nvSpPr>
        <p:spPr>
          <a:xfrm>
            <a:off x="5573185" y="6724688"/>
            <a:ext cx="582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대기와 해수가 에너지를 이동시킴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∴ </a:t>
            </a:r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</a:t>
            </a:r>
            <a:r>
              <a:rPr lang="en-US" altLang="ko-KR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평형</a:t>
            </a:r>
          </a:p>
        </p:txBody>
      </p:sp>
    </p:spTree>
    <p:extLst>
      <p:ext uri="{BB962C8B-B14F-4D97-AF65-F5344CB8AC3E}">
        <p14:creationId xmlns:p14="http://schemas.microsoft.com/office/powerpoint/2010/main" val="37165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</a:t>
            </a:r>
            <a:r>
              <a:rPr lang="ko-KR" altLang="en-US" sz="5000">
                <a:latin typeface="휴먼모음T" panose="02030504000101010101" pitchFamily="18" charset="-127"/>
                <a:ea typeface="휴먼모음T" panose="02030504000101010101" pitchFamily="18" charset="-127"/>
              </a:rPr>
              <a:t>시스템의 에너지 흐름과 물질 순환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8704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https://m.post.naver.com/viewer/postView.nhn?volumeNo=25749153&amp;memberNo=44305241&amp;vType=VERTICAL</a:t>
            </a:r>
            <a:endParaRPr lang="en-US" altLang="ko-KR" sz="1000" dirty="0"/>
          </a:p>
          <a:p>
            <a:r>
              <a:rPr lang="en-US" altLang="ko-KR" sz="1000" dirty="0">
                <a:hlinkClick r:id="rId6"/>
              </a:rPr>
              <a:t>https://m.post.naver.com/viewer/postView.nhn?volumeNo=25900788&amp;memberNo=1472707&amp;vType=VERTICAL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BFFC5-66EA-4CBD-BCE9-B5E66EDF6B4D}"/>
              </a:ext>
            </a:extLst>
          </p:cNvPr>
          <p:cNvSpPr txBox="1"/>
          <p:nvPr/>
        </p:nvSpPr>
        <p:spPr>
          <a:xfrm>
            <a:off x="739424" y="2256947"/>
            <a:ext cx="10420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저위도의 따뜻한 바다에서 증발한 수증기가 강한 상승 기류를 받아 구름을 형성하여 발생</a:t>
            </a:r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태풍을 일으키는 지구 시스템의 에너지원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태양에너지</a:t>
            </a:r>
            <a:endParaRPr lang="en-US" altLang="ko-KR" sz="3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 흐름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저위도 ⇒ 고위도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∴ 물의 순환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9A7C6DC-57F2-457A-A5B5-D26BB8A5A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15" y="4564470"/>
            <a:ext cx="5212145" cy="348111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A80B7F6-858E-48EF-BE50-946CB9E0FB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1346" y="4564470"/>
            <a:ext cx="5578633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물의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https://cafe.naver.com/cjinvariant/32937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3" name="그림 2" descr="시계, 표지판이(가) 표시된 사진&#10;&#10;자동 생성된 설명">
            <a:extLst>
              <a:ext uri="{FF2B5EF4-FFF2-40B4-BE49-F238E27FC236}">
                <a16:creationId xmlns:a16="http://schemas.microsoft.com/office/drawing/2014/main" id="{B9FE4B69-16FD-4C28-AB2C-9D0FC2DE2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83" y="2058749"/>
            <a:ext cx="10354831" cy="6009847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F1AC9404-8670-4188-B1C6-197BD15492C5}"/>
              </a:ext>
            </a:extLst>
          </p:cNvPr>
          <p:cNvGrpSpPr/>
          <p:nvPr/>
        </p:nvGrpSpPr>
        <p:grpSpPr>
          <a:xfrm>
            <a:off x="4537710" y="4484370"/>
            <a:ext cx="5123667" cy="1676400"/>
            <a:chOff x="4537710" y="4484370"/>
            <a:chExt cx="5123667" cy="1676400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79761456-2947-4B46-AA45-1332CB6D9343}"/>
                </a:ext>
              </a:extLst>
            </p:cNvPr>
            <p:cNvSpPr/>
            <p:nvPr/>
          </p:nvSpPr>
          <p:spPr>
            <a:xfrm>
              <a:off x="4537710" y="4652010"/>
              <a:ext cx="1017270" cy="15087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3515D4A-00C8-466B-9C09-6862215EB2AE}"/>
                </a:ext>
              </a:extLst>
            </p:cNvPr>
            <p:cNvSpPr/>
            <p:nvPr/>
          </p:nvSpPr>
          <p:spPr>
            <a:xfrm>
              <a:off x="8644107" y="4484370"/>
              <a:ext cx="1017270" cy="15087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타원 13">
            <a:extLst>
              <a:ext uri="{FF2B5EF4-FFF2-40B4-BE49-F238E27FC236}">
                <a16:creationId xmlns:a16="http://schemas.microsoft.com/office/drawing/2014/main" id="{E7045AD4-22FD-4E90-8888-FB1BC1B6FA63}"/>
              </a:ext>
            </a:extLst>
          </p:cNvPr>
          <p:cNvSpPr/>
          <p:nvPr/>
        </p:nvSpPr>
        <p:spPr>
          <a:xfrm>
            <a:off x="8895009" y="3391217"/>
            <a:ext cx="1017270" cy="79946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A8014B7-BE8B-44D4-92F0-27A1661399C6}"/>
              </a:ext>
            </a:extLst>
          </p:cNvPr>
          <p:cNvGrpSpPr/>
          <p:nvPr/>
        </p:nvGrpSpPr>
        <p:grpSpPr>
          <a:xfrm>
            <a:off x="2582972" y="4884806"/>
            <a:ext cx="5320918" cy="1008947"/>
            <a:chOff x="2582972" y="4884806"/>
            <a:chExt cx="5320918" cy="1008947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7C779B52-1A7C-4C3F-B4A6-CC16766E31A7}"/>
                </a:ext>
              </a:extLst>
            </p:cNvPr>
            <p:cNvSpPr/>
            <p:nvPr/>
          </p:nvSpPr>
          <p:spPr>
            <a:xfrm>
              <a:off x="7292949" y="5185866"/>
              <a:ext cx="610941" cy="70788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5AE9652-AA36-4942-8282-5188A645513B}"/>
                </a:ext>
              </a:extLst>
            </p:cNvPr>
            <p:cNvSpPr/>
            <p:nvPr/>
          </p:nvSpPr>
          <p:spPr>
            <a:xfrm>
              <a:off x="2582972" y="4884806"/>
              <a:ext cx="610941" cy="70788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959118-53C5-4C24-B24F-23DA805A9CEE}"/>
              </a:ext>
            </a:extLst>
          </p:cNvPr>
          <p:cNvSpPr txBox="1"/>
          <p:nvPr/>
        </p:nvSpPr>
        <p:spPr>
          <a:xfrm>
            <a:off x="4193294" y="2221785"/>
            <a:ext cx="331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상호 작용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31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animBg="1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물의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https://blog.naver.com/huajin7282/220449962338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2" name="그림 1">
            <a:hlinkClick r:id="rId6" action="ppaction://hlinksldjump"/>
            <a:extLst>
              <a:ext uri="{FF2B5EF4-FFF2-40B4-BE49-F238E27FC236}">
                <a16:creationId xmlns:a16="http://schemas.microsoft.com/office/drawing/2014/main" id="{75F009E4-7BD1-4730-8953-12FE941A7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12" y="2773474"/>
            <a:ext cx="10488168" cy="5136086"/>
          </a:xfrm>
          <a:prstGeom prst="rect">
            <a:avLst/>
          </a:prstGeom>
        </p:spPr>
      </p:pic>
      <p:sp>
        <p:nvSpPr>
          <p:cNvPr id="9" name="TextBox 8">
            <a:hlinkClick r:id="rId8" action="ppaction://hlinksldjump"/>
            <a:extLst>
              <a:ext uri="{FF2B5EF4-FFF2-40B4-BE49-F238E27FC236}">
                <a16:creationId xmlns:a16="http://schemas.microsoft.com/office/drawing/2014/main" id="{D6BE0DA8-AD0D-4659-B41C-AAD8F9A5DE16}"/>
              </a:ext>
            </a:extLst>
          </p:cNvPr>
          <p:cNvSpPr txBox="1"/>
          <p:nvPr/>
        </p:nvSpPr>
        <p:spPr>
          <a:xfrm>
            <a:off x="3976638" y="2051316"/>
            <a:ext cx="747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물의 평형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”: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흡수량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=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방출량</a:t>
            </a:r>
          </a:p>
        </p:txBody>
      </p:sp>
      <p:sp>
        <p:nvSpPr>
          <p:cNvPr id="10" name="직사각형 31">
            <a:extLst>
              <a:ext uri="{FF2B5EF4-FFF2-40B4-BE49-F238E27FC236}">
                <a16:creationId xmlns:a16="http://schemas.microsoft.com/office/drawing/2014/main" id="{C06FA9A0-5E21-42EA-A9F9-73362397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86" y="7502770"/>
            <a:ext cx="3447640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Ⅱ-19. 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물의 순환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50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물의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https://blog.naver.com/huajin7282/220449962338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2" name="그림 1">
            <a:hlinkClick r:id="rId6" action="ppaction://hlinksldjump"/>
            <a:extLst>
              <a:ext uri="{FF2B5EF4-FFF2-40B4-BE49-F238E27FC236}">
                <a16:creationId xmlns:a16="http://schemas.microsoft.com/office/drawing/2014/main" id="{75F009E4-7BD1-4730-8953-12FE941A7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60" y="2058750"/>
            <a:ext cx="6100160" cy="2370536"/>
          </a:xfrm>
          <a:prstGeom prst="rect">
            <a:avLst/>
          </a:prstGeom>
        </p:spPr>
      </p:pic>
      <p:sp>
        <p:nvSpPr>
          <p:cNvPr id="10" name="직사각형 31">
            <a:extLst>
              <a:ext uri="{FF2B5EF4-FFF2-40B4-BE49-F238E27FC236}">
                <a16:creationId xmlns:a16="http://schemas.microsoft.com/office/drawing/2014/main" id="{C06FA9A0-5E21-42EA-A9F9-73362397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4" y="4429286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>
                <a:latin typeface="휴먼모음T" panose="02030504000101010101" pitchFamily="18" charset="-127"/>
                <a:ea typeface="휴먼모음T" panose="02030504000101010101" pitchFamily="18" charset="-127"/>
              </a:rPr>
              <a:t>대기 유입량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8" name="표 10">
            <a:extLst>
              <a:ext uri="{FF2B5EF4-FFF2-40B4-BE49-F238E27FC236}">
                <a16:creationId xmlns:a16="http://schemas.microsoft.com/office/drawing/2014/main" id="{E7F8FDA0-1C7A-4D84-A322-A9BD7F649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39125"/>
              </p:ext>
            </p:extLst>
          </p:nvPr>
        </p:nvGraphicFramePr>
        <p:xfrm>
          <a:off x="567582" y="4457830"/>
          <a:ext cx="10256627" cy="34860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64387">
                  <a:extLst>
                    <a:ext uri="{9D8B030D-6E8A-4147-A177-3AD203B41FA5}">
                      <a16:colId xmlns:a16="http://schemas.microsoft.com/office/drawing/2014/main" val="3944950397"/>
                    </a:ext>
                  </a:extLst>
                </a:gridCol>
                <a:gridCol w="7592240">
                  <a:extLst>
                    <a:ext uri="{9D8B030D-6E8A-4147-A177-3AD203B41FA5}">
                      <a16:colId xmlns:a16="http://schemas.microsoft.com/office/drawing/2014/main" val="3190119017"/>
                    </a:ext>
                  </a:extLst>
                </a:gridCol>
              </a:tblGrid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26394"/>
                  </a:ext>
                </a:extLst>
              </a:tr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54335"/>
                  </a:ext>
                </a:extLst>
              </a:tr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156218"/>
                  </a:ext>
                </a:extLst>
              </a:tr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488676"/>
                  </a:ext>
                </a:extLst>
              </a:tr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829937"/>
                  </a:ext>
                </a:extLst>
              </a:tr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6520910"/>
                  </a:ext>
                </a:extLst>
              </a:tr>
            </a:tbl>
          </a:graphicData>
        </a:graphic>
      </p:graphicFrame>
      <p:sp>
        <p:nvSpPr>
          <p:cNvPr id="14" name="직사각형 31">
            <a:extLst>
              <a:ext uri="{FF2B5EF4-FFF2-40B4-BE49-F238E27FC236}">
                <a16:creationId xmlns:a16="http://schemas.microsoft.com/office/drawing/2014/main" id="{82C436F0-73F6-480F-A18B-E38D7D91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88" y="4999729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>
                <a:latin typeface="휴먼모음T" panose="02030504000101010101" pitchFamily="18" charset="-127"/>
                <a:ea typeface="휴먼모음T" panose="02030504000101010101" pitchFamily="18" charset="-127"/>
              </a:rPr>
              <a:t>대기 유출량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직사각형 31">
            <a:extLst>
              <a:ext uri="{FF2B5EF4-FFF2-40B4-BE49-F238E27FC236}">
                <a16:creationId xmlns:a16="http://schemas.microsoft.com/office/drawing/2014/main" id="{DA8AA2AD-33DC-44B1-B376-AE2D87A6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88" y="5587081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>
                <a:latin typeface="휴먼모음T" panose="02030504000101010101" pitchFamily="18" charset="-127"/>
                <a:ea typeface="휴먼모음T" panose="02030504000101010101" pitchFamily="18" charset="-127"/>
              </a:rPr>
              <a:t>육지 유입량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직사각형 31">
            <a:extLst>
              <a:ext uri="{FF2B5EF4-FFF2-40B4-BE49-F238E27FC236}">
                <a16:creationId xmlns:a16="http://schemas.microsoft.com/office/drawing/2014/main" id="{BEF83C0D-459D-47F1-9691-06A625148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4" y="6174433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>
                <a:latin typeface="휴먼모음T" panose="02030504000101010101" pitchFamily="18" charset="-127"/>
                <a:ea typeface="휴먼모음T" panose="02030504000101010101" pitchFamily="18" charset="-127"/>
              </a:rPr>
              <a:t>육지 유출량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직사각형 31">
            <a:extLst>
              <a:ext uri="{FF2B5EF4-FFF2-40B4-BE49-F238E27FC236}">
                <a16:creationId xmlns:a16="http://schemas.microsoft.com/office/drawing/2014/main" id="{C7FCA3BA-1B7E-44AE-BF5B-3FD7C0AB3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0" y="6767912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해양 유입량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직사각형 31">
            <a:extLst>
              <a:ext uri="{FF2B5EF4-FFF2-40B4-BE49-F238E27FC236}">
                <a16:creationId xmlns:a16="http://schemas.microsoft.com/office/drawing/2014/main" id="{8CADC997-0FF7-44C6-91B2-7F9F490F6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6" y="7335688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>
                <a:latin typeface="휴먼모음T" panose="02030504000101010101" pitchFamily="18" charset="-127"/>
                <a:ea typeface="휴먼모음T" panose="02030504000101010101" pitchFamily="18" charset="-127"/>
              </a:rPr>
              <a:t>해양 유출량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4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678</Words>
  <Application>Microsoft Office PowerPoint</Application>
  <PresentationFormat>사용자 지정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HY헤드라인M</vt:lpstr>
      <vt:lpstr>맑은 고딕</vt:lpstr>
      <vt:lpstr>휴먼둥근헤드라인</vt:lpstr>
      <vt:lpstr>휴먼모음T</vt:lpstr>
      <vt:lpstr>Arial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mangoboard.net_3707011</dc:title>
  <dc:subject>Presentation</dc:subject>
  <dc:creator>mangoboard.net</dc:creator>
  <cp:lastModifiedBy>user</cp:lastModifiedBy>
  <cp:revision>44</cp:revision>
  <dcterms:created xsi:type="dcterms:W3CDTF">2020-03-09T00:47:23Z</dcterms:created>
  <dcterms:modified xsi:type="dcterms:W3CDTF">2021-04-13T00:20:09Z</dcterms:modified>
</cp:coreProperties>
</file>