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0" r:id="rId4"/>
    <p:sldId id="271" r:id="rId5"/>
    <p:sldId id="286" r:id="rId6"/>
    <p:sldId id="287" r:id="rId7"/>
    <p:sldId id="288" r:id="rId8"/>
    <p:sldId id="292" r:id="rId9"/>
    <p:sldId id="293" r:id="rId10"/>
    <p:sldId id="284" r:id="rId11"/>
    <p:sldId id="289" r:id="rId12"/>
    <p:sldId id="290" r:id="rId13"/>
    <p:sldId id="291" r:id="rId14"/>
    <p:sldId id="294" r:id="rId15"/>
    <p:sldId id="273" r:id="rId16"/>
    <p:sldId id="259" r:id="rId17"/>
    <p:sldId id="267" r:id="rId1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66"/>
    <a:srgbClr val="FFCCCC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52" d="100"/>
          <a:sy n="52" d="100"/>
        </p:scale>
        <p:origin x="115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2022-08-26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완족류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두 개의 </a:t>
            </a:r>
            <a:r>
              <a:rPr lang="ko-KR" altLang="en-US" dirty="0" err="1"/>
              <a:t>패각을</a:t>
            </a:r>
            <a:r>
              <a:rPr lang="ko-KR" altLang="en-US" dirty="0"/>
              <a:t> 가진 해양동물</a:t>
            </a:r>
            <a:r>
              <a:rPr lang="en-US" altLang="ko-KR" dirty="0"/>
              <a:t>.(</a:t>
            </a:r>
            <a:r>
              <a:rPr lang="ko-KR" altLang="en-US" dirty="0"/>
              <a:t>서로 비대칭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91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완족류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두 개의 </a:t>
            </a:r>
            <a:r>
              <a:rPr lang="ko-KR" altLang="en-US" dirty="0" err="1"/>
              <a:t>패각을</a:t>
            </a:r>
            <a:r>
              <a:rPr lang="ko-KR" altLang="en-US" dirty="0"/>
              <a:t> 가진 해양동물</a:t>
            </a:r>
            <a:r>
              <a:rPr lang="en-US" altLang="ko-KR" dirty="0"/>
              <a:t>.(</a:t>
            </a:r>
            <a:r>
              <a:rPr lang="ko-KR" altLang="en-US" dirty="0"/>
              <a:t>서로 비대칭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38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75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58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에디아카라</a:t>
            </a:r>
            <a:r>
              <a:rPr lang="ko-KR" altLang="en-US" dirty="0"/>
              <a:t> 동물군 </a:t>
            </a:r>
            <a:r>
              <a:rPr lang="en-US" altLang="ko-KR" dirty="0"/>
              <a:t>: </a:t>
            </a:r>
            <a:r>
              <a:rPr lang="ko-KR" altLang="en-US" dirty="0"/>
              <a:t>최초의 후생동물의 화석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50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entry.nhn?docId=1225941&amp;cid=40942&amp;categoryId=32301" TargetMode="External"/><Relationship Id="rId5" Type="http://schemas.openxmlformats.org/officeDocument/2006/relationships/hyperlink" Target="https://terms.naver.com/entry.nhn?docId=5703291&amp;cid=61232&amp;categoryId=61232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duck1044/220616752111" TargetMode="External"/><Relationship Id="rId13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hyperlink" Target="https://blog.naver.com/ijhgh/60042611288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hyperlink" Target="https://youtu.be/TUWpqV3bsT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jy0501/221231194378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cafe.daum.net/daekims/GcX4/1047?q=%ED%95%84%EC%84%9D%EB%A5%98&amp;re=1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37.jpg"/><Relationship Id="rId4" Type="http://schemas.openxmlformats.org/officeDocument/2006/relationships/hyperlink" Target="http://www.inven.co.kr/board/lol/4625/221636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hyperlink" Target="https://blog.naver.com/ysy3084/221491504510" TargetMode="External"/><Relationship Id="rId12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jg3348.tistory.com/5" TargetMode="External"/><Relationship Id="rId11" Type="http://schemas.openxmlformats.org/officeDocument/2006/relationships/image" Target="../media/image44.jpg"/><Relationship Id="rId5" Type="http://schemas.openxmlformats.org/officeDocument/2006/relationships/hyperlink" Target="http://blog.daum.net/plaworld/13248046" TargetMode="External"/><Relationship Id="rId15" Type="http://schemas.openxmlformats.org/officeDocument/2006/relationships/hyperlink" Target="https://youtu.be/kvm-p_lMSnk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s://blog.naver.com/aulerbrian/221863514147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daum.net/knowledge/2274004" TargetMode="External"/><Relationship Id="rId11" Type="http://schemas.openxmlformats.org/officeDocument/2006/relationships/image" Target="../media/image50.png"/><Relationship Id="rId5" Type="http://schemas.openxmlformats.org/officeDocument/2006/relationships/hyperlink" Target="https://blog.naver.com/k9997003/220132210321" TargetMode="External"/><Relationship Id="rId10" Type="http://schemas.openxmlformats.org/officeDocument/2006/relationships/image" Target="../media/image49.png"/><Relationship Id="rId4" Type="http://schemas.openxmlformats.org/officeDocument/2006/relationships/hyperlink" Target="https://blog.naver.com/tmzkdlgha/220500633298" TargetMode="External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hyperlink" Target="https://youtu.be/-1Lzgf8F9Ow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blog.naver.com/david6703/221349782044" TargetMode="External"/><Relationship Id="rId11" Type="http://schemas.openxmlformats.org/officeDocument/2006/relationships/hyperlink" Target="https://youtu.be/XAkr2wXSm84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5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youtu.be/k4-W45fx70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fe.naver.com/hoolab/2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cafe.naver.com/wlrhk/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cafe.naver.com/hoolab/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erms.naver.com/entry.naver?docId=1526224&amp;cid=60254&amp;categoryId=60254" TargetMode="External"/><Relationship Id="rId13" Type="http://schemas.openxmlformats.org/officeDocument/2006/relationships/hyperlink" Target="https://blog.naver.com/89kyk/221597380232" TargetMode="External"/><Relationship Id="rId18" Type="http://schemas.openxmlformats.org/officeDocument/2006/relationships/image" Target="../media/image17.jpeg"/><Relationship Id="rId26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wmf"/><Relationship Id="rId7" Type="http://schemas.openxmlformats.org/officeDocument/2006/relationships/hyperlink" Target="https://blog.naver.com/jjy0501/221231194378" TargetMode="External"/><Relationship Id="rId12" Type="http://schemas.openxmlformats.org/officeDocument/2006/relationships/hyperlink" Target="https://www.newspenguin.com/news/articleView.html?idxno=12165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hyperlink" Target="https://cafe.naver.com/wtac/2138439?art=ZXh0ZXJuYWwtc2VydmljZS1uYXZlci1zZWFyY2gtY2FmZS1wcg.eyJhbGciOiJIUzI1NiIsInR5cCI6IkpXVCJ9.eyJjYWZlVHlwZSI6IkNBRkVfVVJMIiwiY2FmZVVybCI6Ind0YWMiLCJhcnRpY2xlSWQiOjIxMzg0MzksImlzc3VlZEF0IjoxNjYwNjk2NTA5NzQzfQ.ATjXz5l2v9zw8hl5MuexET6ezIToa9MqRFMSFrRyWcI" TargetMode="External"/><Relationship Id="rId11" Type="http://schemas.openxmlformats.org/officeDocument/2006/relationships/hyperlink" Target="https://terms.naver.com/entry.naver?docId=1195279&amp;cid=40942&amp;categoryId=32301" TargetMode="External"/><Relationship Id="rId24" Type="http://schemas.openxmlformats.org/officeDocument/2006/relationships/image" Target="../media/image21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0.jpg"/><Relationship Id="rId10" Type="http://schemas.openxmlformats.org/officeDocument/2006/relationships/hyperlink" Target="https://blog.naver.com/fieldjjin/220849305552" TargetMode="External"/><Relationship Id="rId19" Type="http://schemas.openxmlformats.org/officeDocument/2006/relationships/image" Target="../media/image18.jpeg"/><Relationship Id="rId4" Type="http://schemas.openxmlformats.org/officeDocument/2006/relationships/image" Target="../media/image1.png"/><Relationship Id="rId9" Type="http://schemas.openxmlformats.org/officeDocument/2006/relationships/hyperlink" Target="https://blog.naver.com/ysy3084/221491504510" TargetMode="External"/><Relationship Id="rId14" Type="http://schemas.openxmlformats.org/officeDocument/2006/relationships/image" Target="../media/image14.png"/><Relationship Id="rId22" Type="http://schemas.openxmlformats.org/officeDocument/2006/relationships/image" Target="../media/image19.png"/><Relationship Id="rId27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https://blog.naver.com/dbal0336/220463539100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ujasarang/220151828636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s://cafe.naver.com/hoolab/24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david6703/221349058672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blog.naver.com/sangmi001/222496859293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202~211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01.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지질 시대의 환경과 생물 다양성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https://terms.naver.com/entry.nhn?docId=5703291&amp;cid=61232&amp;categoryId=61232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6"/>
              </a:rPr>
              <a:t>https://terms.naver.com/entry.nhn?docId=1225941&amp;cid=40942&amp;categoryId=32301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4724400" y="1888856"/>
            <a:ext cx="12790647" cy="46262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- 46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5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4100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대부분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변성 작용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을 받아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지층이 잘 보존되어 있지 않음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주로 바다에서 생활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했을 것으로 추정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남세균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출현하여 바다와 대기로 산소 방출 시작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최초 다세포 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화석이 거의 발견되지 않음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스트로마톨라이트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에디아카라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동물군</a:t>
            </a:r>
            <a:endParaRPr lang="en-US" altLang="ko-KR" sz="40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723165" y="1985530"/>
            <a:ext cx="40012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5" name="그림 4" descr="실외, 자연, 바위, 물이(가) 표시된 사진&#10;&#10;자동 생성된 설명">
            <a:extLst>
              <a:ext uri="{FF2B5EF4-FFF2-40B4-BE49-F238E27FC236}">
                <a16:creationId xmlns:a16="http://schemas.microsoft.com/office/drawing/2014/main" id="{D3C66033-36A6-4937-801E-41811C76AE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51" y="6376988"/>
            <a:ext cx="5307025" cy="35085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D44B2FD-029B-4BFD-BF1B-26A2A9B83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71" y="6375461"/>
            <a:ext cx="5307025" cy="352032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ECD3D6A-A1F0-419E-94B8-B1242386E2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7767" y="1275594"/>
            <a:ext cx="7063033" cy="128483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7AFEBA5D-F9DF-416F-BDC0-D24C2DFB57A4}"/>
              </a:ext>
            </a:extLst>
          </p:cNvPr>
          <p:cNvSpPr/>
          <p:nvPr/>
        </p:nvSpPr>
        <p:spPr>
          <a:xfrm>
            <a:off x="12725400" y="1315650"/>
            <a:ext cx="1295400" cy="856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9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6967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http://www.inven.co.kr/board/lol/4625/221636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http://cafe.daum.net/daekims/GcX4/1047?q=%ED%95%84%EC%84%9D%EB%A5%98&amp;re=1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6"/>
              </a:rPr>
              <a:t>https://blog.naver.com/jjy0501/221231194378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7"/>
              </a:rPr>
              <a:t>https://blog.naver.com/ijhgh/60042611288</a:t>
            </a:r>
            <a:r>
              <a:rPr lang="en-US" altLang="ko-KR" sz="1000" dirty="0"/>
              <a:t>      </a:t>
            </a:r>
            <a:r>
              <a:rPr lang="en-US" altLang="ko-KR" sz="1000" dirty="0">
                <a:hlinkClick r:id="rId8"/>
              </a:rPr>
              <a:t>https://blog.naver.com/duck1044/220616752111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91123" y="1719755"/>
            <a:ext cx="12790647" cy="53648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- 5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4100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2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5200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대체로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온난 습윤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말기에 빙하기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존재했을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오존층 형성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되어 생물에 유해한 자외선을 차단함에 따라 생물이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육상으로 진출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⇒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양서류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양치식물 등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말기에 빙하기가 옴에 따라 삼엽충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방추충이 멸종하고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생물종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수가 크게 감소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삼엽충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필석류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갑주어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푸줄리나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양치식물 번성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겉씨식물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 descr="갈색, 서있는, 곰, 대형이(가) 표시된 사진&#10;&#10;자동 생성된 설명">
            <a:extLst>
              <a:ext uri="{FF2B5EF4-FFF2-40B4-BE49-F238E27FC236}">
                <a16:creationId xmlns:a16="http://schemas.microsoft.com/office/drawing/2014/main" id="{CBD8AB80-E56E-4CFB-A6BD-07EA3D082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" y="6829631"/>
            <a:ext cx="3257072" cy="24428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FE0D16D-00F2-4F71-80B3-E069012B9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7887" y="6825081"/>
            <a:ext cx="3419475" cy="24428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844FFC0-50D0-456A-9235-0F3040D8B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3562" y="6810582"/>
            <a:ext cx="3831442" cy="24285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B5F999-FE88-4A91-8CBD-46D6A72476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5004" y="6810582"/>
            <a:ext cx="3540585" cy="24285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D637246-65A1-41A6-B685-AD141A235A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2642" y="6810581"/>
            <a:ext cx="3604346" cy="2428516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CC03DC85-9285-4E3F-8FB7-51D18A3D696E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A2446FE-DE85-494D-87C5-C9DB5A8127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11378" y="542634"/>
            <a:ext cx="7497643" cy="1363895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E652EC0B-C8AB-41C9-8E55-41A63C535AF9}"/>
              </a:ext>
            </a:extLst>
          </p:cNvPr>
          <p:cNvSpPr/>
          <p:nvPr/>
        </p:nvSpPr>
        <p:spPr>
          <a:xfrm>
            <a:off x="14782800" y="800100"/>
            <a:ext cx="838655" cy="51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323624-F8B6-4624-B2EE-0D660CE65ACE}"/>
              </a:ext>
            </a:extLst>
          </p:cNvPr>
          <p:cNvSpPr txBox="1"/>
          <p:nvPr/>
        </p:nvSpPr>
        <p:spPr>
          <a:xfrm>
            <a:off x="638487" y="513081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6"/>
              </a:rPr>
              <a:t>https://youtu.be/TUWpqV3bsTo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4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https://blog.naver.com/aulerbrian/221863514147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http://blog.daum.net/plaworld/13248046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https://kjg3348.tistory.com/5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7"/>
              </a:rPr>
              <a:t>https://blog.naver.com/ysy3084/221491504510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13536" y="1857163"/>
            <a:ext cx="12790647" cy="46429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- 2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5200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6600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대체로 기후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온난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빙하기 없었음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큰 지각 변동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일어나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판게아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분리되면서 대서양과 인도양 생성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습곡 산맥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대멸종에서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살아 남은 생물들이 새로운 환경에서 번성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암모나이트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공룡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시조새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겉씨식물 번성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속씨식물 출현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2FC9FB83-528B-4804-AEDA-A91E4104C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11" y="6363478"/>
            <a:ext cx="3248025" cy="29045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EF52C4F-6C05-4AE2-87C6-74B6088EF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3536" y="6363478"/>
            <a:ext cx="2732670" cy="2904554"/>
          </a:xfrm>
          <a:prstGeom prst="rect">
            <a:avLst/>
          </a:prstGeom>
        </p:spPr>
      </p:pic>
      <p:pic>
        <p:nvPicPr>
          <p:cNvPr id="7" name="그림 6" descr="파충류, 공룡, 앉아있는, 아기이(가) 표시된 사진&#10;&#10;자동 생성된 설명">
            <a:extLst>
              <a:ext uri="{FF2B5EF4-FFF2-40B4-BE49-F238E27FC236}">
                <a16:creationId xmlns:a16="http://schemas.microsoft.com/office/drawing/2014/main" id="{0D20C53B-9AD1-4907-86A1-41517C6291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93" y="6363478"/>
            <a:ext cx="4114800" cy="2904554"/>
          </a:xfrm>
          <a:prstGeom prst="rect">
            <a:avLst/>
          </a:prstGeom>
        </p:spPr>
      </p:pic>
      <p:pic>
        <p:nvPicPr>
          <p:cNvPr id="9" name="그림 8" descr="건물, 벽돌이(가) 표시된 사진&#10;&#10;자동 생성된 설명">
            <a:extLst>
              <a:ext uri="{FF2B5EF4-FFF2-40B4-BE49-F238E27FC236}">
                <a16:creationId xmlns:a16="http://schemas.microsoft.com/office/drawing/2014/main" id="{3D1F778F-478C-47A8-9F48-82BE366E8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96" y="6363478"/>
            <a:ext cx="3319490" cy="290455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E9538F6-DB9D-43E1-9F63-38726E8C3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46886" y="6363478"/>
            <a:ext cx="3569329" cy="2904554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BF46F140-BA2D-4818-8D7E-2270577FB3C5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F18E9EB-E92D-4EF2-B8AF-ED56919496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5604" y="572328"/>
            <a:ext cx="7750611" cy="1409912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CA48FCA3-4663-453C-A55A-5A645D77DFE4}"/>
              </a:ext>
            </a:extLst>
          </p:cNvPr>
          <p:cNvSpPr/>
          <p:nvPr/>
        </p:nvSpPr>
        <p:spPr>
          <a:xfrm>
            <a:off x="15773401" y="812444"/>
            <a:ext cx="609600" cy="566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D0EC69-59EA-455F-85BA-80D34E6A2628}"/>
              </a:ext>
            </a:extLst>
          </p:cNvPr>
          <p:cNvSpPr txBox="1"/>
          <p:nvPr/>
        </p:nvSpPr>
        <p:spPr>
          <a:xfrm>
            <a:off x="679114" y="5183601"/>
            <a:ext cx="691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5"/>
              </a:rPr>
              <a:t>https://youtu.be/kvm-p_lMSnk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8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4067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https://blog.naver.com/tmzkdlgha/220500633298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5"/>
              </a:rPr>
              <a:t>https://blog.naver.com/k9997003/220132210321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http://blog.daum.net/knowledge/2274004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3DC6104C-D77A-4E50-B056-FA766B45A8F9}"/>
              </a:ext>
            </a:extLst>
          </p:cNvPr>
          <p:cNvSpPr txBox="1"/>
          <p:nvPr/>
        </p:nvSpPr>
        <p:spPr>
          <a:xfrm>
            <a:off x="3991123" y="1719755"/>
            <a:ext cx="12790647" cy="37285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- 6600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만년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~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현재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비교적 온난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했지만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후기에 빙하기와 간빙기 반복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현재와 비슷한 수륙 분포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대표 생물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매머드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화폐석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인류의 조상 출현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포유류와 속씨식물 번성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0BE3879-40F5-494E-9790-5BBADF7D7005}"/>
              </a:ext>
            </a:extLst>
          </p:cNvPr>
          <p:cNvSpPr txBox="1"/>
          <p:nvPr/>
        </p:nvSpPr>
        <p:spPr>
          <a:xfrm>
            <a:off x="970876" y="1857163"/>
            <a:ext cx="2705835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</a:t>
            </a:r>
            <a:endParaRPr lang="en-US" altLang="ko-KR" sz="45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시대의 환경과 생물의 변천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CAEDEB72-D2A6-47AA-BEF7-07B313FE7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0" y="5605096"/>
            <a:ext cx="4622690" cy="35065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97061A5-7661-47E3-B204-9D30C69A82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5605096"/>
            <a:ext cx="4343400" cy="35065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95DB8D-AB59-4925-BA9D-CA3771DC15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600" y="5605095"/>
            <a:ext cx="4467225" cy="3506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E882E6A-513C-4E29-8C11-97A0089053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7012" y="5605095"/>
            <a:ext cx="3258755" cy="3539903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C01E8AC8-5BD0-40F1-A942-652A490F751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p208~209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5BD55BD-9C30-4605-BF1B-7973BEB27A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5604" y="572328"/>
            <a:ext cx="7750611" cy="1409912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AAA6751F-E2A2-4583-BBC0-649BA2BF9503}"/>
              </a:ext>
            </a:extLst>
          </p:cNvPr>
          <p:cNvSpPr/>
          <p:nvPr/>
        </p:nvSpPr>
        <p:spPr>
          <a:xfrm>
            <a:off x="16979990" y="721337"/>
            <a:ext cx="609600" cy="566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4067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A06A967-67E1-4E85-B2EA-A9D224F7061B}"/>
              </a:ext>
            </a:extLst>
          </p:cNvPr>
          <p:cNvGrpSpPr/>
          <p:nvPr/>
        </p:nvGrpSpPr>
        <p:grpSpPr>
          <a:xfrm>
            <a:off x="734051" y="1004680"/>
            <a:ext cx="8867149" cy="852483"/>
            <a:chOff x="734050" y="1004680"/>
            <a:chExt cx="19112021" cy="852483"/>
          </a:xfrm>
        </p:grpSpPr>
        <p:grpSp>
          <p:nvGrpSpPr>
            <p:cNvPr id="27" name="그룹 1010">
              <a:extLst>
                <a:ext uri="{FF2B5EF4-FFF2-40B4-BE49-F238E27FC236}">
                  <a16:creationId xmlns:a16="http://schemas.microsoft.com/office/drawing/2014/main" id="{7D2F8775-16E2-48FB-9EF9-9B144B48B1DF}"/>
                </a:ext>
              </a:extLst>
            </p:cNvPr>
            <p:cNvGrpSpPr/>
            <p:nvPr/>
          </p:nvGrpSpPr>
          <p:grpSpPr>
            <a:xfrm>
              <a:off x="734050" y="1379129"/>
              <a:ext cx="19112021" cy="478034"/>
              <a:chOff x="7558451" y="6650215"/>
              <a:chExt cx="5264981" cy="398368"/>
            </a:xfrm>
          </p:grpSpPr>
          <p:pic>
            <p:nvPicPr>
              <p:cNvPr id="29" name="Object 38">
                <a:extLst>
                  <a:ext uri="{FF2B5EF4-FFF2-40B4-BE49-F238E27FC236}">
                    <a16:creationId xmlns:a16="http://schemas.microsoft.com/office/drawing/2014/main" id="{D592BCBA-7606-4378-B8EC-E84BE987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5264981" cy="398368"/>
              </a:xfrm>
              <a:prstGeom prst="rect">
                <a:avLst/>
              </a:prstGeom>
            </p:spPr>
          </p:pic>
        </p:grpSp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E465802E-D20A-4033-8DF8-DE297DEEEA3A}"/>
                </a:ext>
              </a:extLst>
            </p:cNvPr>
            <p:cNvSpPr txBox="1"/>
            <p:nvPr/>
          </p:nvSpPr>
          <p:spPr>
            <a:xfrm>
              <a:off x="830887" y="1004680"/>
              <a:ext cx="1826100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시대별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평균 기온 변화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C01E8AC8-5BD0-40F1-A942-652A490F7511}"/>
              </a:ext>
            </a:extLst>
          </p:cNvPr>
          <p:cNvSpPr txBox="1"/>
          <p:nvPr/>
        </p:nvSpPr>
        <p:spPr>
          <a:xfrm>
            <a:off x="14475483" y="556510"/>
            <a:ext cx="2212317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p256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5BD55BD-9C30-4605-BF1B-7973BEB27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2452899"/>
            <a:ext cx="14554199" cy="25713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403CC91-0C27-4389-B100-9EEC2C67C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5434517"/>
            <a:ext cx="14554200" cy="32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p210~211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FB69AFB-09DF-491B-9673-48D0AE0E0657}"/>
              </a:ext>
            </a:extLst>
          </p:cNvPr>
          <p:cNvGrpSpPr/>
          <p:nvPr/>
        </p:nvGrpSpPr>
        <p:grpSpPr>
          <a:xfrm>
            <a:off x="734051" y="1004680"/>
            <a:ext cx="6047749" cy="852483"/>
            <a:chOff x="734050" y="1004680"/>
            <a:chExt cx="24202687" cy="852483"/>
          </a:xfrm>
        </p:grpSpPr>
        <p:grpSp>
          <p:nvGrpSpPr>
            <p:cNvPr id="23" name="그룹 1010">
              <a:extLst>
                <a:ext uri="{FF2B5EF4-FFF2-40B4-BE49-F238E27FC236}">
                  <a16:creationId xmlns:a16="http://schemas.microsoft.com/office/drawing/2014/main" id="{61EF52A5-40AD-47CD-8551-DC7E91FDB215}"/>
                </a:ext>
              </a:extLst>
            </p:cNvPr>
            <p:cNvGrpSpPr/>
            <p:nvPr/>
          </p:nvGrpSpPr>
          <p:grpSpPr>
            <a:xfrm>
              <a:off x="734050" y="1379129"/>
              <a:ext cx="24202687" cy="478034"/>
              <a:chOff x="7558451" y="6650215"/>
              <a:chExt cx="6667358" cy="398368"/>
            </a:xfrm>
          </p:grpSpPr>
          <p:pic>
            <p:nvPicPr>
              <p:cNvPr id="25" name="Object 38">
                <a:extLst>
                  <a:ext uri="{FF2B5EF4-FFF2-40B4-BE49-F238E27FC236}">
                    <a16:creationId xmlns:a16="http://schemas.microsoft.com/office/drawing/2014/main" id="{A716A3C8-FE0F-4AAF-AF6A-FEB0AE1AA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58451" y="6650215"/>
                <a:ext cx="6667358" cy="398368"/>
              </a:xfrm>
              <a:prstGeom prst="rect">
                <a:avLst/>
              </a:prstGeom>
            </p:spPr>
          </p:pic>
        </p:grp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A3DA4578-B926-4B48-9669-E3C63A1FB2F8}"/>
                </a:ext>
              </a:extLst>
            </p:cNvPr>
            <p:cNvSpPr txBox="1"/>
            <p:nvPr/>
          </p:nvSpPr>
          <p:spPr>
            <a:xfrm>
              <a:off x="830885" y="1004680"/>
              <a:ext cx="2355996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 err="1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대멸종과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생물 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A0E959D-42EA-4053-A144-F4588AC69C41}"/>
              </a:ext>
            </a:extLst>
          </p:cNvPr>
          <p:cNvSpPr txBox="1"/>
          <p:nvPr/>
        </p:nvSpPr>
        <p:spPr>
          <a:xfrm>
            <a:off x="802052" y="2032519"/>
            <a:ext cx="16780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 latinLnBrk="1">
              <a:buFont typeface="Arial" panose="020B0604020202020204" pitchFamily="34" charset="0"/>
              <a:buChar char="•"/>
            </a:pP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많은 생물종이 한꺼번에 멸종하는 것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fontAlgn="base" latinLnBrk="1"/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지질 시대를 구분하는 중요한 기준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fontAlgn="base" latinLnBrk="1"/>
            <a:r>
              <a:rPr lang="en-US" altLang="ko-KR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4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진화의 흐름을 바꿔 지구에 새로운 생태계를 만드는 원인이 됨</a:t>
            </a:r>
            <a:endParaRPr lang="en-US" altLang="ko-KR" sz="4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AE1DF4-9ECF-417C-8D64-DB1479E6DC3E}"/>
              </a:ext>
            </a:extLst>
          </p:cNvPr>
          <p:cNvSpPr txBox="1"/>
          <p:nvPr/>
        </p:nvSpPr>
        <p:spPr>
          <a:xfrm>
            <a:off x="1188988" y="4659805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화산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폭발설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57BC2C-2950-462E-ABD2-2DEC64DC56BB}"/>
              </a:ext>
            </a:extLst>
          </p:cNvPr>
          <p:cNvSpPr txBox="1"/>
          <p:nvPr/>
        </p:nvSpPr>
        <p:spPr>
          <a:xfrm>
            <a:off x="1188987" y="5988081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기후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변동설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B6B56D-E572-40F0-8792-826313F5A69E}"/>
              </a:ext>
            </a:extLst>
          </p:cNvPr>
          <p:cNvSpPr txBox="1"/>
          <p:nvPr/>
        </p:nvSpPr>
        <p:spPr>
          <a:xfrm>
            <a:off x="1188987" y="7398812"/>
            <a:ext cx="269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000" b="1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운석 </a:t>
            </a:r>
            <a:r>
              <a:rPr lang="ko-KR" altLang="en-US" sz="4000" b="1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충돌설</a:t>
            </a:r>
            <a:endParaRPr lang="en-US" altLang="ko-KR" sz="4000" b="1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42DE5E-7E57-4343-8E39-F7F920386839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6"/>
              </a:rPr>
              <a:t>생명과학</a:t>
            </a:r>
            <a:r>
              <a:rPr lang="en-US" altLang="ko-KR" sz="1000" dirty="0">
                <a:hlinkClick r:id="rId6"/>
              </a:rPr>
              <a:t>, </a:t>
            </a:r>
            <a:r>
              <a:rPr lang="ko-KR" altLang="en-US" sz="1000" dirty="0">
                <a:hlinkClick r:id="rId6"/>
              </a:rPr>
              <a:t>변화의 다양성 </a:t>
            </a:r>
            <a:r>
              <a:rPr lang="en-US" altLang="ko-KR" sz="1000" dirty="0">
                <a:hlinkClick r:id="rId6"/>
              </a:rPr>
              <a:t>- </a:t>
            </a:r>
            <a:r>
              <a:rPr lang="ko-KR" altLang="en-US" sz="1000" dirty="0" err="1">
                <a:hlinkClick r:id="rId6"/>
              </a:rPr>
              <a:t>대멸종과</a:t>
            </a:r>
            <a:r>
              <a:rPr lang="ko-KR" altLang="en-US" sz="1000" dirty="0">
                <a:hlinkClick r:id="rId6"/>
              </a:rPr>
              <a:t> 생물 다</a:t>
            </a:r>
            <a:r>
              <a:rPr lang="en-US" altLang="ko-KR" sz="1000" dirty="0">
                <a:hlinkClick r:id="rId6"/>
              </a:rPr>
              <a:t>.. : </a:t>
            </a:r>
            <a:r>
              <a:rPr lang="ko-KR" altLang="en-US" sz="1000" dirty="0" err="1">
                <a:hlinkClick r:id="rId6"/>
              </a:rPr>
              <a:t>네이버블로그</a:t>
            </a:r>
            <a:r>
              <a:rPr lang="ko-KR" altLang="en-US" sz="1000" dirty="0">
                <a:hlinkClick r:id="rId6"/>
              </a:rPr>
              <a:t> </a:t>
            </a:r>
            <a:r>
              <a:rPr lang="en-US" altLang="ko-KR" sz="1000" dirty="0">
                <a:hlinkClick r:id="rId6"/>
              </a:rPr>
              <a:t>(naver.com)</a:t>
            </a:r>
            <a:endParaRPr lang="ko-KR" altLang="en-US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89645B-329E-4667-B92D-9508E9C10CA3}"/>
              </a:ext>
            </a:extLst>
          </p:cNvPr>
          <p:cNvSpPr txBox="1"/>
          <p:nvPr/>
        </p:nvSpPr>
        <p:spPr>
          <a:xfrm>
            <a:off x="14514148" y="1857163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en-US" altLang="ko-KR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</a:t>
            </a:r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번의 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</a:t>
            </a:r>
            <a:r>
              <a:rPr lang="ko-KR" altLang="en-US" sz="4000" b="1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33033CCD-8541-4ED8-8AAC-123DD1DF4991}"/>
              </a:ext>
            </a:extLst>
          </p:cNvPr>
          <p:cNvSpPr/>
          <p:nvPr/>
        </p:nvSpPr>
        <p:spPr>
          <a:xfrm>
            <a:off x="15644746" y="3209106"/>
            <a:ext cx="74251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64D353-557B-4DF6-9CD4-12F2B6528571}"/>
              </a:ext>
            </a:extLst>
          </p:cNvPr>
          <p:cNvSpPr txBox="1"/>
          <p:nvPr/>
        </p:nvSpPr>
        <p:spPr>
          <a:xfrm>
            <a:off x="14544390" y="593550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8B5EBC0F-3EF1-42B3-97F5-F3F8CED80ED0}"/>
              </a:ext>
            </a:extLst>
          </p:cNvPr>
          <p:cNvSpPr/>
          <p:nvPr/>
        </p:nvSpPr>
        <p:spPr>
          <a:xfrm>
            <a:off x="15644745" y="5178401"/>
            <a:ext cx="742515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27B095-73E3-43BA-BC58-F8982EAD9404}"/>
              </a:ext>
            </a:extLst>
          </p:cNvPr>
          <p:cNvSpPr txBox="1"/>
          <p:nvPr/>
        </p:nvSpPr>
        <p:spPr>
          <a:xfrm>
            <a:off x="14530103" y="3904192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1"/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새로운 환경에 적응 </a:t>
            </a:r>
            <a:r>
              <a:rPr lang="en-US" altLang="ko-KR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&amp; </a:t>
            </a:r>
            <a:r>
              <a:rPr lang="ko-KR" altLang="en-US" sz="40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진화</a:t>
            </a:r>
            <a:endParaRPr lang="en-US" altLang="ko-KR" sz="4000" b="1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0538872A-76FC-4C56-841F-26750D9B9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14339"/>
              </p:ext>
            </p:extLst>
          </p:nvPr>
        </p:nvGraphicFramePr>
        <p:xfrm>
          <a:off x="8758904" y="4398965"/>
          <a:ext cx="5914579" cy="390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7" imgW="2583360" imgH="1706760" progId="PBrush">
                  <p:embed/>
                </p:oleObj>
              </mc:Choice>
              <mc:Fallback>
                <p:oleObj name="Bitmap Image" r:id="rId7" imgW="2583360" imgH="1706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58904" y="4398965"/>
                        <a:ext cx="5914579" cy="390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1A70E30C-5BB2-4048-8F0B-23B10AEE4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4877"/>
              </p:ext>
            </p:extLst>
          </p:nvPr>
        </p:nvGraphicFramePr>
        <p:xfrm>
          <a:off x="3642757" y="4409820"/>
          <a:ext cx="5116147" cy="391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9" imgW="2301120" imgH="1760400" progId="PBrush">
                  <p:embed/>
                </p:oleObj>
              </mc:Choice>
              <mc:Fallback>
                <p:oleObj name="Bitmap Image" r:id="rId9" imgW="2301120" imgH="1760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42757" y="4409820"/>
                        <a:ext cx="5116147" cy="391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75A865-2194-4BA2-BDC0-63A3603EF71D}"/>
              </a:ext>
            </a:extLst>
          </p:cNvPr>
          <p:cNvSpPr txBox="1"/>
          <p:nvPr/>
        </p:nvSpPr>
        <p:spPr>
          <a:xfrm>
            <a:off x="6784734" y="1154442"/>
            <a:ext cx="7210614" cy="37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1"/>
              </a:rPr>
              <a:t>https://youtu.be/XAkr2wXSm84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BC5F21-D1BA-471A-AC69-B31AE6EA2022}"/>
              </a:ext>
            </a:extLst>
          </p:cNvPr>
          <p:cNvSpPr txBox="1"/>
          <p:nvPr/>
        </p:nvSpPr>
        <p:spPr>
          <a:xfrm>
            <a:off x="6784734" y="1557952"/>
            <a:ext cx="7210614" cy="37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2"/>
              </a:rPr>
              <a:t>https://youtu.be/-1Lzgf8F9Ow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13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50" grpId="0"/>
      <p:bldP spid="51" grpId="0"/>
      <p:bldP spid="52" grpId="0"/>
      <p:bldP spid="72" grpId="0"/>
      <p:bldP spid="27" grpId="0" animBg="1"/>
      <p:bldP spid="78" grpId="0"/>
      <p:bldP spid="28" grpId="0" animBg="1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329146" y="3181137"/>
            <a:ext cx="7216739" cy="7216739"/>
            <a:chOff x="5533910" y="3196780"/>
            <a:chExt cx="7216739" cy="721673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04532" y="4362404"/>
            <a:ext cx="3618095" cy="2784190"/>
            <a:chOff x="11704532" y="4362404"/>
            <a:chExt cx="3618095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04532" y="6294111"/>
              <a:ext cx="3618095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생물 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p203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688086"/>
            <a:ext cx="13402646" cy="58496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화석과 지질 시대의 관계를 알고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화석을 이용하여 지구 환경이 끊임없이 변화해 왔음을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지질 시대 동안 생물이 지구 환경의 변화에 적응하며 생물 다양성이 이루어진 과정을 추론할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</a:t>
            </a:r>
            <a:r>
              <a:rPr lang="ko-KR" altLang="en-US" sz="5000" kern="0" spc="-3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대멸종의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원인과 그 이후 나타난 생물계의 주요 변화를 지구 환경의 변화와 </a:t>
            </a:r>
            <a:r>
              <a:rPr lang="ko-KR" altLang="en-US" sz="5000" kern="0" spc="-3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관련지어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9A449-E945-41E4-A76F-0A03C2888A2A}"/>
              </a:ext>
            </a:extLst>
          </p:cNvPr>
          <p:cNvSpPr txBox="1"/>
          <p:nvPr/>
        </p:nvSpPr>
        <p:spPr>
          <a:xfrm>
            <a:off x="7835661" y="1759899"/>
            <a:ext cx="660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7"/>
              </a:rPr>
              <a:t>https://youtu.be/k4-W45fx70Q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37C5396-D2E9-4471-860A-DF90F1392035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4676149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지질 시대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66800" y="1964897"/>
            <a:ext cx="16448247" cy="87958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지질시대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약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46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억 년 전 지구가 탄생한 후부터 현재까지의 기간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94A2ED6C-6982-4DD0-9855-97F68D2BC584}"/>
              </a:ext>
            </a:extLst>
          </p:cNvPr>
          <p:cNvSpPr txBox="1"/>
          <p:nvPr/>
        </p:nvSpPr>
        <p:spPr>
          <a:xfrm>
            <a:off x="1502423" y="7057002"/>
            <a:ext cx="16456573" cy="14207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기준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넓은 지역에 걸쳐 일어난 지구 환경의 급격한 변화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신생대로 </a:t>
            </a:r>
            <a:r>
              <a:rPr lang="ko-KR" altLang="en-US" sz="4000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나눠짐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2C40D49-0AF6-4E01-BA53-85BCA607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371" y="2903035"/>
            <a:ext cx="15285257" cy="3334284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AD10CEDB-6F15-4213-85EB-80D7DA894FE2}"/>
              </a:ext>
            </a:extLst>
          </p:cNvPr>
          <p:cNvSpPr txBox="1"/>
          <p:nvPr/>
        </p:nvSpPr>
        <p:spPr>
          <a:xfrm>
            <a:off x="7282670" y="6038853"/>
            <a:ext cx="10232377" cy="75995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선캄브리아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시대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고생대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중생대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신생대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4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12812970" y="9690649"/>
            <a:ext cx="532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https://cafe.naver.com/wlrhk/26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11552690" y="2105299"/>
            <a:ext cx="6172201" cy="6348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동식물의 사체가 썩는다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그 위에 모래나 진흙이 묻히고 그 위로 퇴적물이 쌓인다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시간이 지나면서 퇴적층이 </a:t>
            </a: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단단해지고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그 안에 묻힌 생물도 </a:t>
            </a: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단단해진다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742950" indent="-742950">
              <a:buFont typeface="+mj-ea"/>
              <a:buAutoNum type="circleNumDbPlain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퇴적층이 땅 위로 올라와 침식되어 깎이면서 화석이 드러난다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957976" y="1315649"/>
            <a:ext cx="16448247" cy="7896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시대에 살았던 생물의 유해나 흔적이 지층 속에 남아 있는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6391A50-4B75-405C-AA05-0715B4932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00" y="2105299"/>
            <a:ext cx="10521290" cy="5177911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94176ACB-0249-42E0-A202-C43BBDC07BFB}"/>
              </a:ext>
            </a:extLst>
          </p:cNvPr>
          <p:cNvSpPr txBox="1"/>
          <p:nvPr/>
        </p:nvSpPr>
        <p:spPr>
          <a:xfrm>
            <a:off x="647930" y="6836819"/>
            <a:ext cx="13601470" cy="25859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화석의 생성 조건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빠르게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퇴적물에 묻혀야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몸체에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단단한 부분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있어야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퇴적층에 묻혀 오랜 시간이 지나는 동안 단단하게 굳어져야 함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6D72BF6-A76D-4BC4-AD37-4044CE5A831D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6" grpId="0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609600" y="9724530"/>
            <a:ext cx="5321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https://cafe.naver.com/hoolab/24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1129206E-42D6-4EB3-AB94-AB7BFDB7E522}"/>
              </a:ext>
            </a:extLst>
          </p:cNvPr>
          <p:cNvSpPr txBox="1"/>
          <p:nvPr/>
        </p:nvSpPr>
        <p:spPr>
          <a:xfrm>
            <a:off x="7511524" y="5769044"/>
            <a:ext cx="10197549" cy="30154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kern="0" dirty="0" err="1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시상화석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기간이 길고 특정 환경에만 서식하는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 변화에 민감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해 특정한 환경에 분포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기후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수륙분포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지각 변동 등 생물이 살았던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당시의 환경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을 알아내는 데 유용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957976" y="1315649"/>
            <a:ext cx="16448247" cy="7896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시대에 살았던 생물의 유해나 흔적이 지층 속에 남아 있는 것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B2F9B0-6AE0-4C66-B3E4-4859B1DA5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76500"/>
            <a:ext cx="6673324" cy="6348675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1981200" y="2105299"/>
            <a:ext cx="3160391" cy="15796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분포 면적 ↓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 ↑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266E102-F8AD-4EF6-974F-DFCDF59B71B1}"/>
              </a:ext>
            </a:extLst>
          </p:cNvPr>
          <p:cNvSpPr txBox="1"/>
          <p:nvPr/>
        </p:nvSpPr>
        <p:spPr>
          <a:xfrm>
            <a:off x="4579526" y="4474579"/>
            <a:ext cx="3160391" cy="15796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분포 면적 ↑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 ↓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579677CF-AF85-4625-BD1A-E819E56BB4A0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p204~205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0F4981CA-8647-4EED-808F-1337C1C2E089}"/>
              </a:ext>
            </a:extLst>
          </p:cNvPr>
          <p:cNvSpPr txBox="1"/>
          <p:nvPr/>
        </p:nvSpPr>
        <p:spPr>
          <a:xfrm>
            <a:off x="7533226" y="2411214"/>
            <a:ext cx="10360767" cy="32611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표준화석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특정 시기에만 번성하였다가 멸종한 생물의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지층의 생성 시기 확인하고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지질시대를 구분하는 데 기준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되는 화석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개체수가 많음 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14" grpId="0"/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57200" y="9863711"/>
            <a:ext cx="1783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hlinkClick r:id="rId6"/>
              </a:rPr>
              <a:t>모동숲에서</a:t>
            </a:r>
            <a:r>
              <a:rPr lang="ko-KR" altLang="en-US" sz="1000" dirty="0">
                <a:hlinkClick r:id="rId6"/>
              </a:rPr>
              <a:t> 새로 추가된 화석들 및 설명 </a:t>
            </a:r>
            <a:r>
              <a:rPr lang="en-US" altLang="ko-KR" sz="1000" dirty="0">
                <a:hlinkClick r:id="rId6"/>
              </a:rPr>
              <a:t>: </a:t>
            </a:r>
            <a:r>
              <a:rPr lang="ko-KR" altLang="en-US" sz="1000" dirty="0">
                <a:hlinkClick r:id="rId6"/>
              </a:rPr>
              <a:t>네이버 카페 </a:t>
            </a:r>
            <a:r>
              <a:rPr lang="en-US" altLang="ko-KR" sz="1000" dirty="0">
                <a:hlinkClick r:id="rId6"/>
              </a:rPr>
              <a:t>(naver.com)</a:t>
            </a:r>
            <a:r>
              <a:rPr lang="en-US" altLang="ko-KR" sz="1000" dirty="0"/>
              <a:t>  </a:t>
            </a:r>
            <a:r>
              <a:rPr lang="ko-KR" altLang="en-US" sz="1000" dirty="0" err="1">
                <a:hlinkClick r:id="rId7"/>
              </a:rPr>
              <a:t>갑주어</a:t>
            </a:r>
            <a:r>
              <a:rPr lang="ko-KR" altLang="en-US" sz="1000" dirty="0">
                <a:hlinkClick r:id="rId7"/>
              </a:rPr>
              <a:t> 이야기 </a:t>
            </a:r>
            <a:r>
              <a:rPr lang="en-US" altLang="ko-KR" sz="1000" dirty="0">
                <a:hlinkClick r:id="rId7"/>
              </a:rPr>
              <a:t>: </a:t>
            </a:r>
            <a:r>
              <a:rPr lang="ko-KR" altLang="en-US" sz="1000" dirty="0">
                <a:hlinkClick r:id="rId7"/>
              </a:rPr>
              <a:t>네이버 블로그 </a:t>
            </a:r>
            <a:r>
              <a:rPr lang="en-US" altLang="ko-KR" sz="1000" dirty="0">
                <a:hlinkClick r:id="rId7"/>
              </a:rPr>
              <a:t>(naver.com)</a:t>
            </a:r>
            <a:r>
              <a:rPr lang="en-US" altLang="ko-KR" sz="1000" dirty="0"/>
              <a:t>   </a:t>
            </a:r>
            <a:r>
              <a:rPr lang="ko-KR" altLang="en-US" sz="1000" dirty="0">
                <a:hlinkClick r:id="rId8"/>
              </a:rPr>
              <a:t>유공충 </a:t>
            </a:r>
            <a:r>
              <a:rPr lang="en-US" altLang="ko-KR" sz="1000" dirty="0">
                <a:hlinkClick r:id="rId8"/>
              </a:rPr>
              <a:t>(naver.com)</a:t>
            </a:r>
            <a:r>
              <a:rPr lang="en-US" altLang="ko-KR" sz="1000" dirty="0"/>
              <a:t>   </a:t>
            </a:r>
            <a:r>
              <a:rPr lang="en-US" altLang="ko-KR" sz="1000" dirty="0">
                <a:hlinkClick r:id="rId9"/>
              </a:rPr>
              <a:t>https://blog.naver.com/ysy3084/221491504510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10"/>
              </a:rPr>
              <a:t>https://blog.naver.com/fieldjjin/220849305552</a:t>
            </a:r>
            <a:r>
              <a:rPr lang="en-US" altLang="ko-KR" sz="1000" dirty="0"/>
              <a:t>      </a:t>
            </a:r>
            <a:r>
              <a:rPr lang="ko-KR" altLang="en-US" sz="1000" dirty="0">
                <a:hlinkClick r:id="rId11"/>
              </a:rPr>
              <a:t>창원 </a:t>
            </a:r>
            <a:r>
              <a:rPr lang="ko-KR" altLang="en-US" sz="1000" dirty="0" err="1">
                <a:hlinkClick r:id="rId11"/>
              </a:rPr>
              <a:t>고현리</a:t>
            </a:r>
            <a:r>
              <a:rPr lang="ko-KR" altLang="en-US" sz="1000" dirty="0">
                <a:hlinkClick r:id="rId11"/>
              </a:rPr>
              <a:t> 공룡발자국 화석 </a:t>
            </a:r>
            <a:r>
              <a:rPr lang="en-US" altLang="ko-KR" sz="1000" dirty="0">
                <a:hlinkClick r:id="rId11"/>
              </a:rPr>
              <a:t>(naver.com)</a:t>
            </a:r>
            <a:r>
              <a:rPr lang="en-US" altLang="ko-KR" sz="1000" dirty="0"/>
              <a:t> </a:t>
            </a:r>
            <a:r>
              <a:rPr lang="ko-KR" altLang="en-US" sz="1000" dirty="0">
                <a:hlinkClick r:id="rId12"/>
              </a:rPr>
              <a:t>멸종한 매머드가 </a:t>
            </a:r>
            <a:r>
              <a:rPr lang="en-US" altLang="ko-KR" sz="1000" dirty="0">
                <a:hlinkClick r:id="rId12"/>
              </a:rPr>
              <a:t>5</a:t>
            </a:r>
            <a:r>
              <a:rPr lang="ko-KR" altLang="en-US" sz="1000" dirty="0">
                <a:hlinkClick r:id="rId12"/>
              </a:rPr>
              <a:t>년 뒤 살아 돌아온다</a:t>
            </a:r>
            <a:r>
              <a:rPr lang="en-US" altLang="ko-KR" sz="1000" dirty="0">
                <a:hlinkClick r:id="rId12"/>
              </a:rPr>
              <a:t>? &lt; </a:t>
            </a:r>
            <a:r>
              <a:rPr lang="ko-KR" altLang="en-US" sz="1000" dirty="0">
                <a:hlinkClick r:id="rId12"/>
              </a:rPr>
              <a:t>퍼스트펭귄 </a:t>
            </a:r>
            <a:r>
              <a:rPr lang="en-US" altLang="ko-KR" sz="1000" dirty="0">
                <a:hlinkClick r:id="rId12"/>
              </a:rPr>
              <a:t>&lt; </a:t>
            </a:r>
            <a:r>
              <a:rPr lang="ko-KR" altLang="en-US" sz="1000" dirty="0">
                <a:hlinkClick r:id="rId12"/>
              </a:rPr>
              <a:t>기사본문 </a:t>
            </a:r>
            <a:r>
              <a:rPr lang="en-US" altLang="ko-KR" sz="1000" dirty="0">
                <a:hlinkClick r:id="rId12"/>
              </a:rPr>
              <a:t>- </a:t>
            </a:r>
            <a:r>
              <a:rPr lang="ko-KR" altLang="en-US" sz="1000" dirty="0">
                <a:hlinkClick r:id="rId12"/>
              </a:rPr>
              <a:t>뉴스펭귄 </a:t>
            </a:r>
            <a:r>
              <a:rPr lang="en-US" altLang="ko-KR" sz="1000" dirty="0">
                <a:hlinkClick r:id="rId12"/>
              </a:rPr>
              <a:t>(newspenguin.com)</a:t>
            </a:r>
            <a:r>
              <a:rPr lang="en-US" altLang="ko-KR" sz="1000" dirty="0"/>
              <a:t>   </a:t>
            </a:r>
            <a:r>
              <a:rPr lang="en-US" altLang="ko-KR" sz="1000" dirty="0">
                <a:hlinkClick r:id="rId13"/>
              </a:rPr>
              <a:t>https://blog.naver.com/89kyk/221597380232</a:t>
            </a:r>
            <a:endParaRPr lang="ko-KR" altLang="en-US" sz="1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B548E0-6168-4051-9A5A-1C11A20FDC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45" y="6488070"/>
            <a:ext cx="4752975" cy="31718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31D405-EFC1-4EEB-96D3-CEFD75AECE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3081" y="6613153"/>
            <a:ext cx="3990739" cy="3230937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28105F5C-673D-4649-A8A0-3E72AB80CA47}"/>
              </a:ext>
            </a:extLst>
          </p:cNvPr>
          <p:cNvSpPr txBox="1"/>
          <p:nvPr/>
        </p:nvSpPr>
        <p:spPr>
          <a:xfrm>
            <a:off x="2652614" y="8915025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삼엽충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4290AD2-457F-48DE-945F-68E8888382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47137" y="3338149"/>
            <a:ext cx="3279812" cy="2888193"/>
          </a:xfrm>
          <a:prstGeom prst="rect">
            <a:avLst/>
          </a:prstGeom>
        </p:spPr>
      </p:pic>
      <p:sp>
        <p:nvSpPr>
          <p:cNvPr id="23" name="구름 22">
            <a:extLst>
              <a:ext uri="{FF2B5EF4-FFF2-40B4-BE49-F238E27FC236}">
                <a16:creationId xmlns:a16="http://schemas.microsoft.com/office/drawing/2014/main" id="{C6C9E460-D21B-42BA-ADDA-5C6BF8D0E86D}"/>
              </a:ext>
            </a:extLst>
          </p:cNvPr>
          <p:cNvSpPr/>
          <p:nvPr/>
        </p:nvSpPr>
        <p:spPr>
          <a:xfrm>
            <a:off x="9010203" y="2349733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중생대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681867" y="1660288"/>
            <a:ext cx="17663886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표준화석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시대의 생물 중 특정 시기에만 번성했다가 멸종한 생물의 화석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6A25BF7-EF3E-4573-8FFC-1BBBBA4E762C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28" name="Picture 4" descr="방추충의 외부 형태와 내부 구조">
            <a:extLst>
              <a:ext uri="{FF2B5EF4-FFF2-40B4-BE49-F238E27FC236}">
                <a16:creationId xmlns:a16="http://schemas.microsoft.com/office/drawing/2014/main" id="{B42ADF25-F448-4CD7-AC3B-6CC3AB37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0" y="3794098"/>
            <a:ext cx="38671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5">
            <a:extLst>
              <a:ext uri="{FF2B5EF4-FFF2-40B4-BE49-F238E27FC236}">
                <a16:creationId xmlns:a16="http://schemas.microsoft.com/office/drawing/2014/main" id="{D68DC237-1DE6-4C27-8BD5-88A4D4967453}"/>
              </a:ext>
            </a:extLst>
          </p:cNvPr>
          <p:cNvSpPr txBox="1"/>
          <p:nvPr/>
        </p:nvSpPr>
        <p:spPr>
          <a:xfrm>
            <a:off x="3657943" y="3087524"/>
            <a:ext cx="3380277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푸줄리나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</a:t>
            </a:r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방추충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</p:txBody>
      </p:sp>
      <p:pic>
        <p:nvPicPr>
          <p:cNvPr id="1026" name="Picture 2" descr="https://postfiles.pstatic.net/MjAxODAzMTdfMTM5/MDAxNTIxMjk2MDc2Mzg1.QrZ67p06t9KcBnV8E2D4jvGIWBEhmtXldBqfuqUs6dIg.6Lyo3qDiQFWBtXX1xg13HU3UwNDWhY2HuEgkN3ciWjAg.JPEG.jjy0501/Cephalaspis_Lyellii.jpg?type=w2">
            <a:extLst>
              <a:ext uri="{FF2B5EF4-FFF2-40B4-BE49-F238E27FC236}">
                <a16:creationId xmlns:a16="http://schemas.microsoft.com/office/drawing/2014/main" id="{91315C00-879E-4F61-A05F-0BD362D6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85" y="4233972"/>
            <a:ext cx="4027883" cy="18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구름 10">
            <a:extLst>
              <a:ext uri="{FF2B5EF4-FFF2-40B4-BE49-F238E27FC236}">
                <a16:creationId xmlns:a16="http://schemas.microsoft.com/office/drawing/2014/main" id="{A11DD5FF-A0CD-4203-A11A-20F16CB5275D}"/>
              </a:ext>
            </a:extLst>
          </p:cNvPr>
          <p:cNvSpPr/>
          <p:nvPr/>
        </p:nvSpPr>
        <p:spPr>
          <a:xfrm>
            <a:off x="1639368" y="5427710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고생대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73E9832A-83E9-4324-9BD4-B9EFB8633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04384"/>
              </p:ext>
            </p:extLst>
          </p:nvPr>
        </p:nvGraphicFramePr>
        <p:xfrm>
          <a:off x="562253" y="2356963"/>
          <a:ext cx="2982800" cy="2048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20" imgW="6423840" imgH="4412160" progId="PBrush">
                  <p:embed/>
                </p:oleObj>
              </mc:Choice>
              <mc:Fallback>
                <p:oleObj name="Bitmap Image" r:id="rId20" imgW="6423840" imgH="4412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2253" y="2356963"/>
                        <a:ext cx="2982800" cy="2048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bject 5">
            <a:extLst>
              <a:ext uri="{FF2B5EF4-FFF2-40B4-BE49-F238E27FC236}">
                <a16:creationId xmlns:a16="http://schemas.microsoft.com/office/drawing/2014/main" id="{56C83707-DC23-4771-B02F-94F4C0D09890}"/>
              </a:ext>
            </a:extLst>
          </p:cNvPr>
          <p:cNvSpPr txBox="1"/>
          <p:nvPr/>
        </p:nvSpPr>
        <p:spPr>
          <a:xfrm>
            <a:off x="765073" y="4033810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갑주어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0" name="그림 19" descr="실내, 앉아있는, 테이블, 방이(가) 표시된 사진&#10;&#10;자동 생성된 설명">
            <a:extLst>
              <a:ext uri="{FF2B5EF4-FFF2-40B4-BE49-F238E27FC236}">
                <a16:creationId xmlns:a16="http://schemas.microsoft.com/office/drawing/2014/main" id="{DA517692-3037-48AA-BA22-C4AEED22BF4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15" y="7071229"/>
            <a:ext cx="4276137" cy="2238514"/>
          </a:xfrm>
          <a:prstGeom prst="rect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8B7C7C46-B367-43BF-B279-E04771EB6EB5}"/>
              </a:ext>
            </a:extLst>
          </p:cNvPr>
          <p:cNvSpPr txBox="1"/>
          <p:nvPr/>
        </p:nvSpPr>
        <p:spPr>
          <a:xfrm>
            <a:off x="6972126" y="2818576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암모나이트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30" name="그림 29" descr="음식, 테이블, 다른, 채운이(가) 표시된 사진&#10;&#10;자동 생성된 설명">
            <a:extLst>
              <a:ext uri="{FF2B5EF4-FFF2-40B4-BE49-F238E27FC236}">
                <a16:creationId xmlns:a16="http://schemas.microsoft.com/office/drawing/2014/main" id="{20C72777-3A43-4458-90A3-5A4113000EE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165" y="6731086"/>
            <a:ext cx="3432721" cy="2578657"/>
          </a:xfrm>
          <a:prstGeom prst="rect">
            <a:avLst/>
          </a:prstGeom>
        </p:spPr>
      </p:pic>
      <p:pic>
        <p:nvPicPr>
          <p:cNvPr id="34" name="그림 33" descr="음식, 앉아있는, 그룹, 묶음이(가) 표시된 사진&#10;&#10;자동 생성된 설명">
            <a:extLst>
              <a:ext uri="{FF2B5EF4-FFF2-40B4-BE49-F238E27FC236}">
                <a16:creationId xmlns:a16="http://schemas.microsoft.com/office/drawing/2014/main" id="{D6B8E6CE-4A4E-47E7-B1E6-E9CDD889DA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312" y="6747222"/>
            <a:ext cx="3152856" cy="2578656"/>
          </a:xfrm>
          <a:prstGeom prst="rect">
            <a:avLst/>
          </a:prstGeom>
        </p:spPr>
      </p:pic>
      <p:sp>
        <p:nvSpPr>
          <p:cNvPr id="44" name="Object 5">
            <a:extLst>
              <a:ext uri="{FF2B5EF4-FFF2-40B4-BE49-F238E27FC236}">
                <a16:creationId xmlns:a16="http://schemas.microsoft.com/office/drawing/2014/main" id="{C1418C7C-27C5-45E1-91DA-A36B1264E7EA}"/>
              </a:ext>
            </a:extLst>
          </p:cNvPr>
          <p:cNvSpPr txBox="1"/>
          <p:nvPr/>
        </p:nvSpPr>
        <p:spPr>
          <a:xfrm>
            <a:off x="15888733" y="6074936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화폐석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031" name="Picture 7" descr="창원 고현리 공룡발자국 화석 ">
            <a:extLst>
              <a:ext uri="{FF2B5EF4-FFF2-40B4-BE49-F238E27FC236}">
                <a16:creationId xmlns:a16="http://schemas.microsoft.com/office/drawing/2014/main" id="{51FA5B24-EB36-44F2-A52F-C4506830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22" y="4941784"/>
            <a:ext cx="3322593" cy="22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5">
            <a:extLst>
              <a:ext uri="{FF2B5EF4-FFF2-40B4-BE49-F238E27FC236}">
                <a16:creationId xmlns:a16="http://schemas.microsoft.com/office/drawing/2014/main" id="{1EA7EA74-1554-49AC-B48E-AA211FA6D3C7}"/>
              </a:ext>
            </a:extLst>
          </p:cNvPr>
          <p:cNvSpPr txBox="1"/>
          <p:nvPr/>
        </p:nvSpPr>
        <p:spPr>
          <a:xfrm>
            <a:off x="9337533" y="6595120"/>
            <a:ext cx="1524000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공룡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034" name="Picture 10" descr="매머드 (사진 FPLA)/뉴스펭귄">
            <a:extLst>
              <a:ext uri="{FF2B5EF4-FFF2-40B4-BE49-F238E27FC236}">
                <a16:creationId xmlns:a16="http://schemas.microsoft.com/office/drawing/2014/main" id="{1BFC5F43-BD3F-4BDA-98BB-70E8D3EE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690" y="2496857"/>
            <a:ext cx="3826729" cy="27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그림 26" descr="공룡, 파충류이(가) 표시된 사진&#10;&#10;자동 생성된 설명">
            <a:extLst>
              <a:ext uri="{FF2B5EF4-FFF2-40B4-BE49-F238E27FC236}">
                <a16:creationId xmlns:a16="http://schemas.microsoft.com/office/drawing/2014/main" id="{CFF02037-FB48-4A2A-AEB0-351D589A3D3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899" y="2764487"/>
            <a:ext cx="3682970" cy="2587218"/>
          </a:xfrm>
          <a:prstGeom prst="rect">
            <a:avLst/>
          </a:prstGeom>
        </p:spPr>
      </p:pic>
      <p:sp>
        <p:nvSpPr>
          <p:cNvPr id="43" name="Object 5">
            <a:extLst>
              <a:ext uri="{FF2B5EF4-FFF2-40B4-BE49-F238E27FC236}">
                <a16:creationId xmlns:a16="http://schemas.microsoft.com/office/drawing/2014/main" id="{D172D734-833B-4635-AA0C-0FA630507FC3}"/>
              </a:ext>
            </a:extLst>
          </p:cNvPr>
          <p:cNvSpPr txBox="1"/>
          <p:nvPr/>
        </p:nvSpPr>
        <p:spPr>
          <a:xfrm>
            <a:off x="13161475" y="2392069"/>
            <a:ext cx="2589916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매머드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7" name="구름 36">
            <a:extLst>
              <a:ext uri="{FF2B5EF4-FFF2-40B4-BE49-F238E27FC236}">
                <a16:creationId xmlns:a16="http://schemas.microsoft.com/office/drawing/2014/main" id="{E45F0FC5-EE54-45DD-BB89-85EF2C6AF0B8}"/>
              </a:ext>
            </a:extLst>
          </p:cNvPr>
          <p:cNvSpPr/>
          <p:nvPr/>
        </p:nvSpPr>
        <p:spPr>
          <a:xfrm>
            <a:off x="13199824" y="4992473"/>
            <a:ext cx="3176791" cy="1665763"/>
          </a:xfrm>
          <a:prstGeom prst="cloud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신생대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94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6" grpId="0"/>
      <p:bldP spid="22" grpId="0"/>
      <p:bldP spid="11" grpId="0" animBg="1"/>
      <p:bldP spid="21" grpId="0"/>
      <p:bldP spid="25" grpId="0"/>
      <p:bldP spid="44" grpId="0"/>
      <p:bldP spid="31" grpId="0"/>
      <p:bldP spid="43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14121" y="9582910"/>
            <a:ext cx="1783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https://cafe.naver.com/hoolab/24</a:t>
            </a:r>
            <a:r>
              <a:rPr lang="en-US" altLang="ko-KR" sz="1000" dirty="0"/>
              <a:t>   </a:t>
            </a:r>
            <a:r>
              <a:rPr lang="ko-KR" altLang="en-US" sz="1000" dirty="0">
                <a:hlinkClick r:id="rId6"/>
              </a:rPr>
              <a:t>사량도의 유자 이야기 </a:t>
            </a:r>
            <a:r>
              <a:rPr lang="en-US" altLang="ko-KR" sz="1000" dirty="0">
                <a:hlinkClick r:id="rId6"/>
              </a:rPr>
              <a:t>: </a:t>
            </a:r>
            <a:r>
              <a:rPr lang="ko-KR" altLang="en-US" sz="1000" dirty="0">
                <a:hlinkClick r:id="rId6"/>
              </a:rPr>
              <a:t>네이버 블로그 </a:t>
            </a:r>
            <a:r>
              <a:rPr lang="en-US" altLang="ko-KR" sz="1000" dirty="0">
                <a:hlinkClick r:id="rId6"/>
              </a:rPr>
              <a:t>(naver.com)</a:t>
            </a:r>
            <a:r>
              <a:rPr lang="en-US" altLang="ko-KR" sz="1000" dirty="0"/>
              <a:t>      </a:t>
            </a:r>
            <a:r>
              <a:rPr lang="ko-KR" altLang="en-US" sz="1000" dirty="0" err="1">
                <a:hlinkClick r:id="rId7"/>
              </a:rPr>
              <a:t>윰로그</a:t>
            </a:r>
            <a:r>
              <a:rPr lang="ko-KR" altLang="en-US" sz="1000" dirty="0">
                <a:hlinkClick r:id="rId7"/>
              </a:rPr>
              <a:t> </a:t>
            </a:r>
            <a:r>
              <a:rPr lang="en-US" altLang="ko-KR" sz="1000" dirty="0">
                <a:hlinkClick r:id="rId7"/>
              </a:rPr>
              <a:t>@ </a:t>
            </a:r>
            <a:r>
              <a:rPr lang="ko-KR" altLang="en-US" sz="1000" dirty="0">
                <a:hlinkClick r:id="rId7"/>
              </a:rPr>
              <a:t>청춘을 그리다 </a:t>
            </a:r>
            <a:r>
              <a:rPr lang="en-US" altLang="ko-KR" sz="1000" dirty="0">
                <a:hlinkClick r:id="rId7"/>
              </a:rPr>
              <a:t>: </a:t>
            </a:r>
            <a:r>
              <a:rPr lang="ko-KR" altLang="en-US" sz="1000" dirty="0">
                <a:hlinkClick r:id="rId7"/>
              </a:rPr>
              <a:t>네이버 블로그 </a:t>
            </a:r>
            <a:r>
              <a:rPr lang="en-US" altLang="ko-KR" sz="1000" dirty="0">
                <a:hlinkClick r:id="rId7"/>
              </a:rPr>
              <a:t>(naver.com)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63434BA-C61B-424A-8711-FB3BD2A6434A}"/>
              </a:ext>
            </a:extLst>
          </p:cNvPr>
          <p:cNvSpPr txBox="1"/>
          <p:nvPr/>
        </p:nvSpPr>
        <p:spPr>
          <a:xfrm>
            <a:off x="681867" y="1660288"/>
            <a:ext cx="17663886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시상화석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기간이 길고 특정 환경에서만 서식하는 생물의 화석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56C83707-DC23-4771-B02F-94F4C0D09890}"/>
              </a:ext>
            </a:extLst>
          </p:cNvPr>
          <p:cNvSpPr txBox="1"/>
          <p:nvPr/>
        </p:nvSpPr>
        <p:spPr>
          <a:xfrm>
            <a:off x="12644748" y="2226144"/>
            <a:ext cx="1962694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고사리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1A7A72-8DC9-405E-91B4-EB4D37E7F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12" y="2960893"/>
            <a:ext cx="4194933" cy="3720035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EA59202F-44B9-4424-9F36-3F5B93075C96}"/>
              </a:ext>
            </a:extLst>
          </p:cNvPr>
          <p:cNvSpPr txBox="1"/>
          <p:nvPr/>
        </p:nvSpPr>
        <p:spPr>
          <a:xfrm>
            <a:off x="4325747" y="2250125"/>
            <a:ext cx="1295400" cy="9147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산호</a:t>
            </a:r>
            <a:endParaRPr lang="en-US" altLang="ko-KR" sz="4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3EEB850-A875-46DF-B589-A75EB4DA2E81}"/>
              </a:ext>
            </a:extLst>
          </p:cNvPr>
          <p:cNvSpPr txBox="1"/>
          <p:nvPr/>
        </p:nvSpPr>
        <p:spPr>
          <a:xfrm>
            <a:off x="779735" y="6575910"/>
            <a:ext cx="8204660" cy="10923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수온이 높고 수심이 얕은 깨끗한 바다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165107-EB11-47B2-8FE8-362B453840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4607" y="2929075"/>
            <a:ext cx="3955380" cy="3750784"/>
          </a:xfrm>
          <a:prstGeom prst="rect">
            <a:avLst/>
          </a:prstGeom>
        </p:spPr>
      </p:pic>
      <p:sp>
        <p:nvSpPr>
          <p:cNvPr id="41" name="Object 5">
            <a:extLst>
              <a:ext uri="{FF2B5EF4-FFF2-40B4-BE49-F238E27FC236}">
                <a16:creationId xmlns:a16="http://schemas.microsoft.com/office/drawing/2014/main" id="{104EEEB1-45BD-4CCC-8184-C44132B55F93}"/>
              </a:ext>
            </a:extLst>
          </p:cNvPr>
          <p:cNvSpPr txBox="1"/>
          <p:nvPr/>
        </p:nvSpPr>
        <p:spPr>
          <a:xfrm>
            <a:off x="10269348" y="6575911"/>
            <a:ext cx="6749447" cy="10923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따뜻하고 습도가 높은 육지</a:t>
            </a:r>
            <a:endParaRPr lang="en-US" altLang="ko-KR" sz="4000" b="1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0F53B2CB-51C3-444C-BFDF-DCEB8A00494D}"/>
              </a:ext>
            </a:extLst>
          </p:cNvPr>
          <p:cNvSpPr txBox="1"/>
          <p:nvPr/>
        </p:nvSpPr>
        <p:spPr>
          <a:xfrm>
            <a:off x="1595221" y="7707133"/>
            <a:ext cx="15468600" cy="145578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 </a:t>
            </a:r>
            <a:r>
              <a:rPr lang="ko-KR" altLang="en-US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과거에도 그랬을 것이고 현재도 이 환경에 살고 있음</a:t>
            </a:r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000" b="1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당시의 기후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수륙 분포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대륙의 이동 등 다양한 정보 얻을 수 있음</a:t>
            </a:r>
            <a:r>
              <a:rPr lang="en-US" altLang="ko-KR" sz="4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FD89BCE-50ED-4DCE-8E43-79485DB3A856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050" name="Picture 2" descr="https://search.pstatic.net/common/?src=http%3A%2F%2Fblogfiles.naver.net%2FMjAxNzA1MDZfMjIx%2FMDAxNDk0MDgwMzIyNzA4.k9TraZzjNxv2c9ldeRjsdKbfdiWSkIMovLX1zT4GCwgg.DD7RFbcvVMIw1ndtNi0eKIGxcfRYtuRaclxDc-zisRIg.JPEG.ppp8882017%2FIMG_2510.jpg&amp;type=sc960_832">
            <a:extLst>
              <a:ext uri="{FF2B5EF4-FFF2-40B4-BE49-F238E27FC236}">
                <a16:creationId xmlns:a16="http://schemas.microsoft.com/office/drawing/2014/main" id="{71220BF9-2645-4EEE-8F06-8DD2C9E0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45" y="2960892"/>
            <a:ext cx="4360408" cy="371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earch.pstatic.net/common/?src=http%3A%2F%2Fblogfiles.naver.net%2F20150827_300%2Fdbal0336_1440644531209kJzot_JPEG%2FP20150816_145120199_9D7D7F93-BA3C-48A1-9359-DAFEB9DDD58C.JPG&amp;type=sc960_832">
            <a:extLst>
              <a:ext uri="{FF2B5EF4-FFF2-40B4-BE49-F238E27FC236}">
                <a16:creationId xmlns:a16="http://schemas.microsoft.com/office/drawing/2014/main" id="{114D7A04-CA95-41B8-92D9-D3E14D52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097" y="2924506"/>
            <a:ext cx="3891950" cy="37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14" grpId="0"/>
      <p:bldP spid="39" grpId="0"/>
      <p:bldP spid="41" grpId="0"/>
      <p:bldP spid="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414121" y="9582910"/>
            <a:ext cx="1783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https://blog.naver.com/sangmi001/222496859293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6"/>
              </a:rPr>
              <a:t>https://blog.naver.com/david6703/221349058672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1A45B16-D250-4053-982D-3CE683CE1032}"/>
              </a:ext>
            </a:extLst>
          </p:cNvPr>
          <p:cNvGrpSpPr/>
          <p:nvPr/>
        </p:nvGrpSpPr>
        <p:grpSpPr>
          <a:xfrm>
            <a:off x="755235" y="917139"/>
            <a:ext cx="5590552" cy="852483"/>
            <a:chOff x="734048" y="1004680"/>
            <a:chExt cx="4676149" cy="852483"/>
          </a:xfrm>
        </p:grpSpPr>
        <p:grpSp>
          <p:nvGrpSpPr>
            <p:cNvPr id="48" name="그룹 1010">
              <a:extLst>
                <a:ext uri="{FF2B5EF4-FFF2-40B4-BE49-F238E27FC236}">
                  <a16:creationId xmlns:a16="http://schemas.microsoft.com/office/drawing/2014/main" id="{A62B1945-93E3-4D3D-959E-CAAE69A9AB71}"/>
                </a:ext>
              </a:extLst>
            </p:cNvPr>
            <p:cNvGrpSpPr/>
            <p:nvPr/>
          </p:nvGrpSpPr>
          <p:grpSpPr>
            <a:xfrm>
              <a:off x="734048" y="1379129"/>
              <a:ext cx="4676149" cy="478034"/>
              <a:chOff x="7558451" y="6650215"/>
              <a:chExt cx="1288186" cy="398368"/>
            </a:xfrm>
          </p:grpSpPr>
          <p:pic>
            <p:nvPicPr>
              <p:cNvPr id="50" name="Object 38">
                <a:extLst>
                  <a:ext uri="{FF2B5EF4-FFF2-40B4-BE49-F238E27FC236}">
                    <a16:creationId xmlns:a16="http://schemas.microsoft.com/office/drawing/2014/main" id="{8B6E8833-36A1-4329-A225-179D65D25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558451" y="6650215"/>
                <a:ext cx="1288186" cy="398368"/>
              </a:xfrm>
              <a:prstGeom prst="rect">
                <a:avLst/>
              </a:prstGeom>
            </p:spPr>
          </p:pic>
        </p:grpSp>
        <p:sp>
          <p:nvSpPr>
            <p:cNvPr id="49" name="Object 37">
              <a:extLst>
                <a:ext uri="{FF2B5EF4-FFF2-40B4-BE49-F238E27FC236}">
                  <a16:creationId xmlns:a16="http://schemas.microsoft.com/office/drawing/2014/main" id="{1CFB934C-9A23-4F2A-A9EA-4F2027DD9732}"/>
                </a:ext>
              </a:extLst>
            </p:cNvPr>
            <p:cNvSpPr txBox="1"/>
            <p:nvPr/>
          </p:nvSpPr>
          <p:spPr>
            <a:xfrm>
              <a:off x="830888" y="1004680"/>
              <a:ext cx="4205593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화석과 과거의 환경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9FD89BCE-50ED-4DCE-8E43-79485DB3A856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p206~207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295AD535-C3BF-4012-A7E6-48FA74B0040E}"/>
              </a:ext>
            </a:extLst>
          </p:cNvPr>
          <p:cNvSpPr txBox="1"/>
          <p:nvPr/>
        </p:nvSpPr>
        <p:spPr>
          <a:xfrm>
            <a:off x="681867" y="1660288"/>
            <a:ext cx="8462133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과거 수륙 분포 변화도 알 수 있음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984B68-4D7B-428E-968E-37C97C762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95" y="2385309"/>
            <a:ext cx="12832285" cy="53218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764434E-6C41-44BA-96B1-266029337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37548" y="1488910"/>
            <a:ext cx="4560694" cy="24353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B350BCC-668B-4D54-AE7F-F2E53CDA1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0799" y="4161920"/>
            <a:ext cx="3293803" cy="237500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E3BD27B-A2CE-4021-A60D-9799718C8B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20800" y="6850846"/>
            <a:ext cx="3293803" cy="2444105"/>
          </a:xfrm>
          <a:prstGeom prst="rect">
            <a:avLst/>
          </a:prstGeom>
        </p:spPr>
      </p:pic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75577BA1-DEB6-4024-B8D1-2D11251B1663}"/>
              </a:ext>
            </a:extLst>
          </p:cNvPr>
          <p:cNvSpPr/>
          <p:nvPr/>
        </p:nvSpPr>
        <p:spPr>
          <a:xfrm>
            <a:off x="15468600" y="3695700"/>
            <a:ext cx="457200" cy="54252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FD3443C0-B512-4EAF-BEFA-D49C5F52AC37}"/>
              </a:ext>
            </a:extLst>
          </p:cNvPr>
          <p:cNvSpPr/>
          <p:nvPr/>
        </p:nvSpPr>
        <p:spPr>
          <a:xfrm>
            <a:off x="15468600" y="6489919"/>
            <a:ext cx="457200" cy="54252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0D39BA6-098D-475D-A5B5-803B2F74D9B6}"/>
              </a:ext>
            </a:extLst>
          </p:cNvPr>
          <p:cNvSpPr txBox="1"/>
          <p:nvPr/>
        </p:nvSpPr>
        <p:spPr>
          <a:xfrm>
            <a:off x="674610" y="7778688"/>
            <a:ext cx="12755681" cy="9195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: 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동일한 종류의 화석은 과거 대륙 분포를 알려주는 증거</a:t>
            </a:r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50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9" name="Object 37">
            <a:extLst>
              <a:ext uri="{FF2B5EF4-FFF2-40B4-BE49-F238E27FC236}">
                <a16:creationId xmlns:a16="http://schemas.microsoft.com/office/drawing/2014/main" id="{1CFB934C-9A23-4F2A-A9EA-4F2027DD9732}"/>
              </a:ext>
            </a:extLst>
          </p:cNvPr>
          <p:cNvSpPr txBox="1"/>
          <p:nvPr/>
        </p:nvSpPr>
        <p:spPr>
          <a:xfrm>
            <a:off x="638662" y="1177856"/>
            <a:ext cx="7064889" cy="85248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◈ </a:t>
            </a:r>
            <a:r>
              <a:rPr lang="ko-KR" alt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화석을 이용한 과거의 해석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FD89BCE-50ED-4DCE-8E43-79485DB3A856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p253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295AD535-C3BF-4012-A7E6-48FA74B0040E}"/>
              </a:ext>
            </a:extLst>
          </p:cNvPr>
          <p:cNvSpPr txBox="1"/>
          <p:nvPr/>
        </p:nvSpPr>
        <p:spPr>
          <a:xfrm>
            <a:off x="604249" y="6552845"/>
            <a:ext cx="8006351" cy="217205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</a:t>
            </a:r>
            <a:r>
              <a:rPr lang="ko-KR" altLang="en-US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가장 먼저 생성된 지층 </a:t>
            </a:r>
            <a:r>
              <a:rPr lang="en-US" altLang="ko-KR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A</a:t>
            </a:r>
            <a:r>
              <a:rPr lang="ko-KR" altLang="en-US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생성될 때는 바다 환경이었다가 지층이 융기하여 지층 </a:t>
            </a:r>
            <a:r>
              <a:rPr lang="en-US" altLang="ko-KR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B</a:t>
            </a:r>
            <a:r>
              <a:rPr lang="ko-KR" altLang="en-US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와 </a:t>
            </a:r>
            <a:r>
              <a:rPr lang="en-US" altLang="ko-KR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C</a:t>
            </a:r>
            <a:r>
              <a:rPr lang="ko-KR" altLang="en-US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생성될 때는 육지 환경이 됨</a:t>
            </a:r>
            <a:endParaRPr lang="en-US" altLang="ko-KR" sz="3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2D77B6-8382-42FB-8B8F-79609ED94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5" y="1945219"/>
            <a:ext cx="6771580" cy="465546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714BBC2-5837-4CB6-819C-F7183FBEF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80488"/>
            <a:ext cx="4952443" cy="4927681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4BFA61BE-6E08-45B1-B096-504C408DAA02}"/>
              </a:ext>
            </a:extLst>
          </p:cNvPr>
          <p:cNvSpPr txBox="1"/>
          <p:nvPr/>
        </p:nvSpPr>
        <p:spPr>
          <a:xfrm>
            <a:off x="8991600" y="894507"/>
            <a:ext cx="8867747" cy="23038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◈</a:t>
            </a:r>
            <a:r>
              <a:rPr lang="ko-KR" altLang="en-US" sz="40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부정합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아래위 두 지층 사이가 연속적이지 않은 관계</a:t>
            </a:r>
            <a:endParaRPr lang="en-US" altLang="ko-KR" sz="3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생성 과정</a:t>
            </a:r>
            <a:r>
              <a:rPr lang="en-US" altLang="ko-KR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3500" kern="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퇴적→융기→침식→침강</a:t>
            </a:r>
            <a:r>
              <a:rPr lang="ko-KR" altLang="en-US" sz="3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→퇴적</a:t>
            </a:r>
            <a:endParaRPr lang="en-US" altLang="ko-KR" sz="3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F54F5597-66EB-4F96-9EFF-C110009A9AAE}"/>
              </a:ext>
            </a:extLst>
          </p:cNvPr>
          <p:cNvSpPr txBox="1"/>
          <p:nvPr/>
        </p:nvSpPr>
        <p:spPr>
          <a:xfrm>
            <a:off x="8991599" y="3720404"/>
            <a:ext cx="6096001" cy="93534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◈</a:t>
            </a:r>
            <a:r>
              <a:rPr lang="ko-KR" altLang="en-US" sz="40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지질 시대의 상대적 길이</a:t>
            </a:r>
            <a:endParaRPr lang="en-US" altLang="ko-KR" sz="40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1234</Words>
  <Application>Microsoft Office PowerPoint</Application>
  <PresentationFormat>사용자 지정</PresentationFormat>
  <Paragraphs>158</Paragraphs>
  <Slides>17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?? ??</vt:lpstr>
      <vt:lpstr>G마켓 산스 Medium</vt:lpstr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Office Theme</vt:lpstr>
      <vt:lpstr>Bitmap 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126</cp:revision>
  <dcterms:created xsi:type="dcterms:W3CDTF">2020-07-03T09:50:51Z</dcterms:created>
  <dcterms:modified xsi:type="dcterms:W3CDTF">2022-08-26T09:33:45Z</dcterms:modified>
</cp:coreProperties>
</file>