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66" r:id="rId15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37"/>
    <a:srgbClr val="FFC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A1B02-3FC1-4003-8FE4-105B3D5237A9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3E0DB-08D6-48DA-8437-433D7B17FC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77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MqUCO-UZCCo" TargetMode="External"/><Relationship Id="rId5" Type="http://schemas.openxmlformats.org/officeDocument/2006/relationships/hyperlink" Target="https://youtu.be/uhuHdomyDf4" TargetMode="Externa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jsori.com/news/articleView.html?idxno=41967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://www.kns.tv/news/articleView.html?idxno=27183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ncheonilbo.com/news/articleView.html?idxno=780328" TargetMode="External"/><Relationship Id="rId11" Type="http://schemas.openxmlformats.org/officeDocument/2006/relationships/image" Target="../media/image29.jpeg"/><Relationship Id="rId5" Type="http://schemas.openxmlformats.org/officeDocument/2006/relationships/hyperlink" Target="http://news.tf.co.kr/read/life/1479572.htm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26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hyperlink" Target="https://blog.naver.com/kfemblog/221543993947" TargetMode="External"/><Relationship Id="rId4" Type="http://schemas.openxmlformats.org/officeDocument/2006/relationships/hyperlink" Target="https://youtu.be/oMleHTUfYV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1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log.naver.com/e-den0805/220992655466" TargetMode="Externa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83664" y="6798168"/>
            <a:ext cx="868986" cy="1531541"/>
            <a:chOff x="283664" y="6798168"/>
            <a:chExt cx="868986" cy="153154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260000">
              <a:off x="283664" y="6798168"/>
              <a:ext cx="868986" cy="153154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636025" y="722327"/>
            <a:ext cx="3460447" cy="859480"/>
            <a:chOff x="7636025" y="722327"/>
            <a:chExt cx="3460447" cy="859480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7636025" y="722327"/>
              <a:ext cx="3460447" cy="859480"/>
              <a:chOff x="7636025" y="722327"/>
              <a:chExt cx="3460447" cy="85948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636025" y="722327"/>
                <a:ext cx="3460447" cy="859480"/>
              </a:xfrm>
              <a:prstGeom prst="rect">
                <a:avLst/>
              </a:prstGeom>
            </p:spPr>
          </p:pic>
        </p:grpSp>
        <p:sp>
          <p:nvSpPr>
            <p:cNvPr id="15" name="Object 15"/>
            <p:cNvSpPr txBox="1"/>
            <p:nvPr/>
          </p:nvSpPr>
          <p:spPr>
            <a:xfrm>
              <a:off x="7732575" y="918285"/>
              <a:ext cx="3403486" cy="804045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4000" b="1" kern="0" spc="-2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뭐가 있을까?</a:t>
              </a:r>
              <a:endParaRPr lang="en-US" dirty="0"/>
            </a:p>
          </p:txBody>
        </p:sp>
      </p:grpSp>
      <p:grpSp>
        <p:nvGrpSpPr>
          <p:cNvPr id="1006" name="그룹 1006"/>
          <p:cNvGrpSpPr/>
          <p:nvPr/>
        </p:nvGrpSpPr>
        <p:grpSpPr>
          <a:xfrm>
            <a:off x="11231589" y="8578628"/>
            <a:ext cx="3027489" cy="2039923"/>
            <a:chOff x="11231589" y="8578628"/>
            <a:chExt cx="3027489" cy="203992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1589" y="8578628"/>
              <a:ext cx="3027489" cy="2039923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562766" y="2405134"/>
            <a:ext cx="11218344" cy="1854388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10000" dirty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쿠키런 Bold" pitchFamily="34" charset="0"/>
              </a:rPr>
              <a:t>Ⅳ. </a:t>
            </a:r>
            <a:r>
              <a:rPr lang="ko-KR" altLang="en-US" sz="10000" dirty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쿠키런 Bold" pitchFamily="34" charset="0"/>
              </a:rPr>
              <a:t>환경과 에너지</a:t>
            </a:r>
            <a:endParaRPr lang="en-US" sz="10000" dirty="0">
              <a:solidFill>
                <a:schemeClr val="bg1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44582" y="6196579"/>
            <a:ext cx="14553607" cy="1480149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8000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02. </a:t>
            </a:r>
            <a:r>
              <a:rPr lang="ko-KR" altLang="en-US" sz="8000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 평형</a:t>
            </a:r>
            <a:endParaRPr lang="en-US" sz="8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62766" y="4405969"/>
            <a:ext cx="11720124" cy="152876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9000" b="1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1. </a:t>
            </a:r>
            <a:r>
              <a:rPr lang="ko-KR" altLang="en-US" sz="9000" b="1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생태계와 환경</a:t>
            </a:r>
            <a:endParaRPr lang="en-US" sz="9000" b="1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1550989" y="1582198"/>
            <a:ext cx="830104" cy="845527"/>
            <a:chOff x="3331184" y="2168214"/>
            <a:chExt cx="830104" cy="84552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31184" y="2168214"/>
              <a:ext cx="830104" cy="84552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-738687" y="7992532"/>
            <a:ext cx="3527795" cy="2369372"/>
            <a:chOff x="-738687" y="7992532"/>
            <a:chExt cx="3527795" cy="2369372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738687" y="7992532"/>
              <a:ext cx="3527795" cy="236937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025210" y="8521485"/>
            <a:ext cx="3027489" cy="2039923"/>
            <a:chOff x="1025210" y="8521485"/>
            <a:chExt cx="3027489" cy="2039923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5210" y="8521485"/>
              <a:ext cx="3027489" cy="2039923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9279450" y="8434556"/>
            <a:ext cx="3160590" cy="2126852"/>
            <a:chOff x="9279450" y="8434556"/>
            <a:chExt cx="3160590" cy="2126852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79450" y="8434556"/>
              <a:ext cx="3160590" cy="2126852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7165266" y="6757990"/>
            <a:ext cx="1288651" cy="2271177"/>
            <a:chOff x="17165266" y="6757990"/>
            <a:chExt cx="1288651" cy="2271177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165266" y="6757990"/>
              <a:ext cx="1288651" cy="227117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201935" y="8578628"/>
            <a:ext cx="1282370" cy="1879110"/>
            <a:chOff x="14201935" y="8578628"/>
            <a:chExt cx="1282370" cy="1879110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201935" y="8578628"/>
              <a:ext cx="1282370" cy="1879110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5205621" y="8453604"/>
            <a:ext cx="2933333" cy="1973924"/>
            <a:chOff x="15205621" y="8453604"/>
            <a:chExt cx="2933333" cy="1973924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05621" y="8453604"/>
              <a:ext cx="2933333" cy="1973924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BFF8D561-8E7B-4F24-B02D-A8F24E2FE686}"/>
              </a:ext>
            </a:extLst>
          </p:cNvPr>
          <p:cNvGrpSpPr/>
          <p:nvPr/>
        </p:nvGrpSpPr>
        <p:grpSpPr>
          <a:xfrm>
            <a:off x="13403129" y="1353416"/>
            <a:ext cx="3443769" cy="2237980"/>
            <a:chOff x="13403129" y="1353416"/>
            <a:chExt cx="3443769" cy="223798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3487401" y="1353416"/>
              <a:ext cx="3359497" cy="2237980"/>
              <a:chOff x="13023503" y="2269902"/>
              <a:chExt cx="2881621" cy="1837150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480000">
                <a:off x="13023503" y="2269902"/>
                <a:ext cx="2881621" cy="1837150"/>
              </a:xfrm>
              <a:prstGeom prst="rect">
                <a:avLst/>
              </a:prstGeom>
            </p:spPr>
          </p:pic>
        </p:grpSp>
        <p:sp>
          <p:nvSpPr>
            <p:cNvPr id="46" name="Object 46"/>
            <p:cNvSpPr txBox="1"/>
            <p:nvPr/>
          </p:nvSpPr>
          <p:spPr>
            <a:xfrm rot="900000">
              <a:off x="13403129" y="1913335"/>
              <a:ext cx="3432220" cy="1183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900" dirty="0">
                  <a:solidFill>
                    <a:srgbClr val="4BD3A3"/>
                  </a:solidFill>
                  <a:latin typeface="쿠키런 Bold" pitchFamily="34" charset="0"/>
                  <a:cs typeface="쿠키런 Bold" pitchFamily="34" charset="0"/>
                </a:rPr>
                <a:t>통합과학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P249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80766" y="52079"/>
            <a:ext cx="4886634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 평형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39061" y="1118740"/>
            <a:ext cx="15265282" cy="241586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생태계 평형이 유지되는 원리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안정된 생태계는 일시적으로 환경이 변해 생물의 개체 수가 변해도 시간이 지나면 다시 평형을 회복함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2DA263E-5199-4495-85C4-BDF106C853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20" y="3314700"/>
            <a:ext cx="15589219" cy="3886200"/>
          </a:xfrm>
          <a:prstGeom prst="rect">
            <a:avLst/>
          </a:prstGeom>
        </p:spPr>
      </p:pic>
      <p:sp>
        <p:nvSpPr>
          <p:cNvPr id="13" name="Object 68">
            <a:extLst>
              <a:ext uri="{FF2B5EF4-FFF2-40B4-BE49-F238E27FC236}">
                <a16:creationId xmlns:a16="http://schemas.microsoft.com/office/drawing/2014/main" id="{38ED4F47-28AA-4043-B7ED-26B8BEDA6DC2}"/>
              </a:ext>
            </a:extLst>
          </p:cNvPr>
          <p:cNvSpPr txBox="1"/>
          <p:nvPr/>
        </p:nvSpPr>
        <p:spPr>
          <a:xfrm>
            <a:off x="1359720" y="7071038"/>
            <a:ext cx="15265282" cy="223004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※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생태계 평형이 잘 유지되기 위한 조건은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?</a:t>
            </a: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⇒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급격한 환경 변화가 일어나지 않는다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⇒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먹이 그물이 복잡하다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064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P250~251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80766" y="52079"/>
            <a:ext cx="7401234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환경 변화와 생태계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39061" y="1118741"/>
            <a:ext cx="15609878" cy="204355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자연 상태에서 생태계 평형을 유지하는 데는 한계가 있어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이 한계를 넘는 환경 변화가 일어나면 생태계 평형이 깨질 수 있음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4757B6EB-B529-46C9-8AF9-4FD65C8ECF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33700"/>
            <a:ext cx="14554200" cy="5330755"/>
          </a:xfrm>
          <a:prstGeom prst="rect">
            <a:avLst/>
          </a:prstGeom>
        </p:spPr>
      </p:pic>
      <p:sp>
        <p:nvSpPr>
          <p:cNvPr id="16" name="Object 68">
            <a:extLst>
              <a:ext uri="{FF2B5EF4-FFF2-40B4-BE49-F238E27FC236}">
                <a16:creationId xmlns:a16="http://schemas.microsoft.com/office/drawing/2014/main" id="{7054A040-215E-4D5F-9E33-87BDEA98C6FF}"/>
              </a:ext>
            </a:extLst>
          </p:cNvPr>
          <p:cNvSpPr txBox="1"/>
          <p:nvPr/>
        </p:nvSpPr>
        <p:spPr>
          <a:xfrm>
            <a:off x="2112616" y="8371514"/>
            <a:ext cx="7042940" cy="68904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hlinkClick r:id="rId5"/>
              </a:rPr>
              <a:t>https://youtu.be/uhuHdomyDf4</a:t>
            </a:r>
            <a:r>
              <a:rPr lang="en-US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</a:p>
        </p:txBody>
      </p:sp>
      <p:sp>
        <p:nvSpPr>
          <p:cNvPr id="17" name="Object 68">
            <a:extLst>
              <a:ext uri="{FF2B5EF4-FFF2-40B4-BE49-F238E27FC236}">
                <a16:creationId xmlns:a16="http://schemas.microsoft.com/office/drawing/2014/main" id="{B2E48410-D05D-4D27-9897-CE394B499565}"/>
              </a:ext>
            </a:extLst>
          </p:cNvPr>
          <p:cNvSpPr txBox="1"/>
          <p:nvPr/>
        </p:nvSpPr>
        <p:spPr>
          <a:xfrm>
            <a:off x="9644860" y="8359872"/>
            <a:ext cx="7042940" cy="68904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hlinkClick r:id="rId6"/>
              </a:rPr>
              <a:t>https://youtu.be/MqUCO-UZCCo</a:t>
            </a:r>
            <a:r>
              <a:rPr lang="en-US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894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P250~251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80766" y="52079"/>
            <a:ext cx="7401234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환경 변화와 생태계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39061" y="1118742"/>
            <a:ext cx="9519985" cy="101306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ko-KR" altLang="en-US" sz="4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생태계 평형 유지를 위한 노력 예</a:t>
            </a:r>
            <a:endParaRPr lang="en-US" altLang="ko-KR" sz="4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3" name="Object 68">
            <a:extLst>
              <a:ext uri="{FF2B5EF4-FFF2-40B4-BE49-F238E27FC236}">
                <a16:creationId xmlns:a16="http://schemas.microsoft.com/office/drawing/2014/main" id="{7BE5773C-1CC6-4C40-A4E7-4B1ABA2DA3DD}"/>
              </a:ext>
            </a:extLst>
          </p:cNvPr>
          <p:cNvSpPr txBox="1"/>
          <p:nvPr/>
        </p:nvSpPr>
        <p:spPr>
          <a:xfrm>
            <a:off x="1352509" y="5242586"/>
            <a:ext cx="7239000" cy="109012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742950" indent="-742950" algn="just">
              <a:buFont typeface="+mj-ea"/>
              <a:buAutoNum type="circleNumDbPlain" startAt="2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 하천 복원 사업 실시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8" name="Object 68">
            <a:extLst>
              <a:ext uri="{FF2B5EF4-FFF2-40B4-BE49-F238E27FC236}">
                <a16:creationId xmlns:a16="http://schemas.microsoft.com/office/drawing/2014/main" id="{16F1646B-3169-4619-8031-6CAC77FE6837}"/>
              </a:ext>
            </a:extLst>
          </p:cNvPr>
          <p:cNvSpPr txBox="1"/>
          <p:nvPr/>
        </p:nvSpPr>
        <p:spPr>
          <a:xfrm>
            <a:off x="9410903" y="5341296"/>
            <a:ext cx="6890539" cy="109012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742950" indent="-742950" algn="just">
              <a:buFont typeface="+mj-ea"/>
              <a:buAutoNum type="circleNumDbPlain" startAt="4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옥상 정원과 도시 숲 조성 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9" name="Object 68">
            <a:extLst>
              <a:ext uri="{FF2B5EF4-FFF2-40B4-BE49-F238E27FC236}">
                <a16:creationId xmlns:a16="http://schemas.microsoft.com/office/drawing/2014/main" id="{FAC444A0-867D-49D1-A9B3-A0D1A1F9E424}"/>
              </a:ext>
            </a:extLst>
          </p:cNvPr>
          <p:cNvSpPr txBox="1"/>
          <p:nvPr/>
        </p:nvSpPr>
        <p:spPr>
          <a:xfrm>
            <a:off x="9524067" y="1788307"/>
            <a:ext cx="5669701" cy="96353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742950" indent="-742950" algn="just">
              <a:buFont typeface="+mj-ea"/>
              <a:buAutoNum type="circleNumDbPlain" startAt="3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 통로 설치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026" name="Picture 2" descr="제주흑돼지 천연기념물 지정, 유전자 분석 거쳐 순종 보호. 제주흑돼지 천연기념물 지정 예고가 알려져 누리꾼들의 관심을 사고 있다. 제주흑돼지 천연기념물 지정이 예고돼 30일 후에는 문화재로 최종 지정될 예정이다. /MBC 뉴스 화면 캡처">
            <a:extLst>
              <a:ext uri="{FF2B5EF4-FFF2-40B4-BE49-F238E27FC236}">
                <a16:creationId xmlns:a16="http://schemas.microsoft.com/office/drawing/2014/main" id="{8C628D7A-84EA-461F-BB3E-F1D8521E4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72" y="2550896"/>
            <a:ext cx="5920977" cy="292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ject 68">
            <a:extLst>
              <a:ext uri="{FF2B5EF4-FFF2-40B4-BE49-F238E27FC236}">
                <a16:creationId xmlns:a16="http://schemas.microsoft.com/office/drawing/2014/main" id="{58A7633B-BE7A-45F1-8469-F916A007F805}"/>
              </a:ext>
            </a:extLst>
          </p:cNvPr>
          <p:cNvSpPr txBox="1"/>
          <p:nvPr/>
        </p:nvSpPr>
        <p:spPr>
          <a:xfrm>
            <a:off x="1360833" y="1866961"/>
            <a:ext cx="7783167" cy="137153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742950" indent="-742950" algn="just">
              <a:buFont typeface="+mj-ea"/>
              <a:buAutoNum type="circleNumDbPlain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멸종 위기 생물의 천연기념물 지정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B0B9E8-BD03-4897-8C7C-0EEF7FED61A3}"/>
              </a:ext>
            </a:extLst>
          </p:cNvPr>
          <p:cNvSpPr txBox="1"/>
          <p:nvPr/>
        </p:nvSpPr>
        <p:spPr>
          <a:xfrm>
            <a:off x="1232664" y="9358605"/>
            <a:ext cx="13550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>
                <a:hlinkClick r:id="rId5"/>
              </a:rPr>
              <a:t>제주흑돼지</a:t>
            </a:r>
            <a:r>
              <a:rPr lang="ko-KR" altLang="en-US" sz="1000" dirty="0">
                <a:hlinkClick r:id="rId5"/>
              </a:rPr>
              <a:t> 천연기념물 지정</a:t>
            </a:r>
            <a:r>
              <a:rPr lang="en-US" altLang="ko-KR" sz="1000" dirty="0">
                <a:hlinkClick r:id="rId5"/>
              </a:rPr>
              <a:t>… </a:t>
            </a:r>
            <a:r>
              <a:rPr lang="ko-KR" altLang="en-US" sz="1000" dirty="0">
                <a:hlinkClick r:id="rId5"/>
              </a:rPr>
              <a:t>인분 먹었던 </a:t>
            </a:r>
            <a:r>
              <a:rPr lang="en-US" altLang="ko-KR" sz="1000" dirty="0">
                <a:hlinkClick r:id="rId5"/>
              </a:rPr>
              <a:t>'</a:t>
            </a:r>
            <a:r>
              <a:rPr lang="ko-KR" altLang="en-US" sz="1000" dirty="0" err="1">
                <a:hlinkClick r:id="rId5"/>
              </a:rPr>
              <a:t>똥돼지</a:t>
            </a:r>
            <a:r>
              <a:rPr lang="en-US" altLang="ko-KR" sz="1000" dirty="0">
                <a:hlinkClick r:id="rId5"/>
              </a:rPr>
              <a:t>' - </a:t>
            </a:r>
            <a:r>
              <a:rPr lang="ko-KR" altLang="en-US" sz="1000" dirty="0">
                <a:hlinkClick r:id="rId5"/>
              </a:rPr>
              <a:t>사회 </a:t>
            </a:r>
            <a:r>
              <a:rPr lang="en-US" altLang="ko-KR" sz="1000" dirty="0">
                <a:hlinkClick r:id="rId5"/>
              </a:rPr>
              <a:t>&gt; </a:t>
            </a:r>
            <a:r>
              <a:rPr lang="ko-KR" altLang="en-US" sz="1000" dirty="0">
                <a:hlinkClick r:id="rId5"/>
              </a:rPr>
              <a:t>기사 </a:t>
            </a:r>
            <a:r>
              <a:rPr lang="en-US" altLang="ko-KR" sz="1000" dirty="0">
                <a:hlinkClick r:id="rId5"/>
              </a:rPr>
              <a:t>- </a:t>
            </a:r>
            <a:r>
              <a:rPr lang="ko-KR" altLang="en-US" sz="1000" dirty="0" err="1">
                <a:hlinkClick r:id="rId5"/>
              </a:rPr>
              <a:t>더팩트</a:t>
            </a:r>
            <a:r>
              <a:rPr lang="ko-KR" altLang="en-US" sz="1000" dirty="0">
                <a:hlinkClick r:id="rId5"/>
              </a:rPr>
              <a:t> </a:t>
            </a:r>
            <a:r>
              <a:rPr lang="en-US" altLang="ko-KR" sz="1000" dirty="0">
                <a:hlinkClick r:id="rId5"/>
              </a:rPr>
              <a:t>(tf.co.kr)</a:t>
            </a:r>
            <a:r>
              <a:rPr lang="en-US" altLang="ko-KR" sz="1000" dirty="0"/>
              <a:t>     </a:t>
            </a:r>
            <a:r>
              <a:rPr lang="ko-KR" altLang="en-US" sz="1000" dirty="0">
                <a:hlinkClick r:id="rId6"/>
              </a:rPr>
              <a:t>구리시 </a:t>
            </a:r>
            <a:r>
              <a:rPr lang="ko-KR" altLang="en-US" sz="1000" dirty="0" err="1">
                <a:hlinkClick r:id="rId6"/>
              </a:rPr>
              <a:t>도심속</a:t>
            </a:r>
            <a:r>
              <a:rPr lang="ko-KR" altLang="en-US" sz="1000" dirty="0">
                <a:hlinkClick r:id="rId6"/>
              </a:rPr>
              <a:t> </a:t>
            </a:r>
            <a:r>
              <a:rPr lang="ko-KR" altLang="en-US" sz="1000" dirty="0" err="1">
                <a:hlinkClick r:id="rId6"/>
              </a:rPr>
              <a:t>인창천</a:t>
            </a:r>
            <a:r>
              <a:rPr lang="ko-KR" altLang="en-US" sz="1000" dirty="0">
                <a:hlinkClick r:id="rId6"/>
              </a:rPr>
              <a:t> 생태하천 복원사업 국비추진 </a:t>
            </a:r>
            <a:r>
              <a:rPr lang="en-US" altLang="ko-KR" sz="1000" dirty="0">
                <a:hlinkClick r:id="rId6"/>
              </a:rPr>
              <a:t>- </a:t>
            </a:r>
            <a:r>
              <a:rPr lang="ko-KR" altLang="en-US" sz="1000" dirty="0">
                <a:hlinkClick r:id="rId6"/>
              </a:rPr>
              <a:t>인천일보 </a:t>
            </a:r>
            <a:r>
              <a:rPr lang="en-US" altLang="ko-KR" sz="1000" dirty="0">
                <a:hlinkClick r:id="rId6"/>
              </a:rPr>
              <a:t>(incheonilbo.com)</a:t>
            </a:r>
            <a:r>
              <a:rPr lang="en-US" altLang="ko-KR" sz="1000" dirty="0"/>
              <a:t>   </a:t>
            </a:r>
          </a:p>
          <a:p>
            <a:r>
              <a:rPr lang="ko-KR" altLang="en-US" sz="1000" dirty="0">
                <a:hlinkClick r:id="rId7"/>
              </a:rPr>
              <a:t>목포시</a:t>
            </a:r>
            <a:r>
              <a:rPr lang="en-US" altLang="ko-KR" sz="1000" dirty="0">
                <a:hlinkClick r:id="rId7"/>
              </a:rPr>
              <a:t>, </a:t>
            </a:r>
            <a:r>
              <a:rPr lang="ko-KR" altLang="en-US" sz="1000" dirty="0" err="1">
                <a:hlinkClick r:id="rId7"/>
              </a:rPr>
              <a:t>입암산</a:t>
            </a:r>
            <a:r>
              <a:rPr lang="en-US" altLang="ko-KR" sz="1000" dirty="0">
                <a:hlinkClick r:id="rId7"/>
              </a:rPr>
              <a:t>~</a:t>
            </a:r>
            <a:r>
              <a:rPr lang="ko-KR" altLang="en-US" sz="1000" dirty="0" err="1">
                <a:hlinkClick r:id="rId7"/>
              </a:rPr>
              <a:t>용라산</a:t>
            </a:r>
            <a:r>
              <a:rPr lang="ko-KR" altLang="en-US" sz="1000" dirty="0">
                <a:hlinkClick r:id="rId7"/>
              </a:rPr>
              <a:t> 생태통로 설치사업 추진 </a:t>
            </a:r>
            <a:r>
              <a:rPr lang="en-US" altLang="ko-KR" sz="1000" dirty="0">
                <a:hlinkClick r:id="rId7"/>
              </a:rPr>
              <a:t>- KNS</a:t>
            </a:r>
            <a:r>
              <a:rPr lang="ko-KR" altLang="en-US" sz="1000" dirty="0">
                <a:hlinkClick r:id="rId7"/>
              </a:rPr>
              <a:t>뉴스통신</a:t>
            </a:r>
            <a:r>
              <a:rPr lang="ko-KR" altLang="en-US" sz="1000" dirty="0"/>
              <a:t>          </a:t>
            </a:r>
            <a:r>
              <a:rPr lang="ko-KR" altLang="en-US" sz="1000" dirty="0">
                <a:hlinkClick r:id="rId8"/>
              </a:rPr>
              <a:t>세종시 산책하기 좋은 코스 </a:t>
            </a:r>
            <a:r>
              <a:rPr lang="en-US" altLang="ko-KR" sz="1000" dirty="0">
                <a:hlinkClick r:id="rId8"/>
              </a:rPr>
              <a:t>'20</a:t>
            </a:r>
            <a:r>
              <a:rPr lang="ko-KR" altLang="en-US" sz="1000" dirty="0">
                <a:hlinkClick r:id="rId8"/>
              </a:rPr>
              <a:t>곳</a:t>
            </a:r>
            <a:r>
              <a:rPr lang="en-US" altLang="ko-KR" sz="1000" dirty="0">
                <a:hlinkClick r:id="rId8"/>
              </a:rPr>
              <a:t>' </a:t>
            </a:r>
            <a:r>
              <a:rPr lang="ko-KR" altLang="en-US" sz="1000" dirty="0">
                <a:hlinkClick r:id="rId8"/>
              </a:rPr>
              <a:t>어디</a:t>
            </a:r>
            <a:r>
              <a:rPr lang="en-US" altLang="ko-KR" sz="1000" dirty="0">
                <a:hlinkClick r:id="rId8"/>
              </a:rPr>
              <a:t>? - </a:t>
            </a:r>
            <a:r>
              <a:rPr lang="ko-KR" altLang="en-US" sz="1000" dirty="0" err="1">
                <a:hlinkClick r:id="rId8"/>
              </a:rPr>
              <a:t>세종의소리</a:t>
            </a:r>
            <a:r>
              <a:rPr lang="ko-KR" altLang="en-US" sz="1000" dirty="0">
                <a:hlinkClick r:id="rId8"/>
              </a:rPr>
              <a:t> </a:t>
            </a:r>
            <a:r>
              <a:rPr lang="en-US" altLang="ko-KR" sz="1000" dirty="0">
                <a:hlinkClick r:id="rId8"/>
              </a:rPr>
              <a:t>(sjsori.com)</a:t>
            </a:r>
            <a:r>
              <a:rPr lang="ko-KR" altLang="en-US" sz="1000" dirty="0"/>
              <a:t>  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621024F-3D94-4D4D-A48B-CB6BBFAB6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134099"/>
            <a:ext cx="6934200" cy="304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0A3D851-0E7B-4B60-9C73-4317D3369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981" y="2579925"/>
            <a:ext cx="6775364" cy="295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정부세종청사 옥상정원 전경">
            <a:extLst>
              <a:ext uri="{FF2B5EF4-FFF2-40B4-BE49-F238E27FC236}">
                <a16:creationId xmlns:a16="http://schemas.microsoft.com/office/drawing/2014/main" id="{402998C9-21B1-4493-BE68-61D75FE1B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191" y="6146424"/>
            <a:ext cx="6777154" cy="304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56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3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P252~253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80766" y="52079"/>
            <a:ext cx="9230034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 보전과 생물 다양성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39061" y="1118742"/>
            <a:ext cx="11005339" cy="101306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ko-KR" altLang="en-US" sz="4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생태계 보전과 생물 다양성의 가치</a:t>
            </a:r>
            <a:endParaRPr lang="en-US" altLang="ko-KR" sz="4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8" name="Object 68">
            <a:extLst>
              <a:ext uri="{FF2B5EF4-FFF2-40B4-BE49-F238E27FC236}">
                <a16:creationId xmlns:a16="http://schemas.microsoft.com/office/drawing/2014/main" id="{16F1646B-3169-4619-8031-6CAC77FE6837}"/>
              </a:ext>
            </a:extLst>
          </p:cNvPr>
          <p:cNvSpPr txBox="1"/>
          <p:nvPr/>
        </p:nvSpPr>
        <p:spPr>
          <a:xfrm>
            <a:off x="7859019" y="2825743"/>
            <a:ext cx="8970761" cy="109012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hlinkClick r:id="rId4"/>
              </a:rPr>
              <a:t>https://youtu.be/oMleHTUfYVE</a:t>
            </a:r>
            <a:r>
              <a:rPr 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</a:p>
        </p:txBody>
      </p:sp>
      <p:sp>
        <p:nvSpPr>
          <p:cNvPr id="20" name="Object 68">
            <a:extLst>
              <a:ext uri="{FF2B5EF4-FFF2-40B4-BE49-F238E27FC236}">
                <a16:creationId xmlns:a16="http://schemas.microsoft.com/office/drawing/2014/main" id="{58A7633B-BE7A-45F1-8469-F916A007F805}"/>
              </a:ext>
            </a:extLst>
          </p:cNvPr>
          <p:cNvSpPr txBox="1"/>
          <p:nvPr/>
        </p:nvSpPr>
        <p:spPr>
          <a:xfrm>
            <a:off x="1250807" y="2127149"/>
            <a:ext cx="6890539" cy="594353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생태계 보전 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생물 다양성 유지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생태계 안정적 유지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생물 자원 확보도 가능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B0B9E8-BD03-4897-8C7C-0EEF7FED61A3}"/>
              </a:ext>
            </a:extLst>
          </p:cNvPr>
          <p:cNvSpPr txBox="1"/>
          <p:nvPr/>
        </p:nvSpPr>
        <p:spPr>
          <a:xfrm>
            <a:off x="1232664" y="9358605"/>
            <a:ext cx="13550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hlinkClick r:id="rId5"/>
              </a:rPr>
              <a:t>생물다양성의 날</a:t>
            </a:r>
            <a:r>
              <a:rPr lang="en-US" altLang="ko-KR" sz="1000" dirty="0">
                <a:hlinkClick r:id="rId5"/>
              </a:rPr>
              <a:t>_ </a:t>
            </a:r>
            <a:r>
              <a:rPr lang="ko-KR" altLang="en-US" sz="1000" dirty="0">
                <a:hlinkClick r:id="rId5"/>
              </a:rPr>
              <a:t>환경운동연합이 지키고 만난 </a:t>
            </a:r>
            <a:r>
              <a:rPr lang="en-US" altLang="ko-KR" sz="1000" dirty="0">
                <a:hlinkClick r:id="rId5"/>
              </a:rPr>
              <a:t>.. : </a:t>
            </a:r>
            <a:r>
              <a:rPr lang="ko-KR" altLang="en-US" sz="1000" dirty="0" err="1">
                <a:hlinkClick r:id="rId5"/>
              </a:rPr>
              <a:t>네이버블로그</a:t>
            </a:r>
            <a:r>
              <a:rPr lang="ko-KR" altLang="en-US" sz="1000" dirty="0">
                <a:hlinkClick r:id="rId5"/>
              </a:rPr>
              <a:t> </a:t>
            </a:r>
            <a:r>
              <a:rPr lang="en-US" altLang="ko-KR" sz="1000" dirty="0">
                <a:hlinkClick r:id="rId5"/>
              </a:rPr>
              <a:t>(naver.com)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F96BF22-04C5-465C-8A24-9FD1590083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1387" y="4091511"/>
            <a:ext cx="7689770" cy="45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1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016690" y="6743533"/>
            <a:ext cx="1147509" cy="2022423"/>
            <a:chOff x="17016690" y="6743533"/>
            <a:chExt cx="1147509" cy="202242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720000">
              <a:off x="17016690" y="6743533"/>
              <a:ext cx="1147509" cy="202242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294634" y="2806142"/>
            <a:ext cx="3278366" cy="1738585"/>
            <a:chOff x="9294634" y="2923222"/>
            <a:chExt cx="2543376" cy="162150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40000">
              <a:off x="9294634" y="2923222"/>
              <a:ext cx="2543376" cy="162150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1283" y="7226762"/>
            <a:ext cx="868986" cy="1531541"/>
            <a:chOff x="131283" y="7226762"/>
            <a:chExt cx="868986" cy="153154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260000">
              <a:off x="131283" y="7226762"/>
              <a:ext cx="868986" cy="153154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598284" y="8084683"/>
            <a:ext cx="3702103" cy="2494478"/>
            <a:chOff x="-598284" y="8084683"/>
            <a:chExt cx="3702103" cy="249447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598284" y="8084683"/>
              <a:ext cx="3702103" cy="249447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611159" y="7992532"/>
            <a:ext cx="3527795" cy="2369372"/>
            <a:chOff x="14611159" y="7992532"/>
            <a:chExt cx="3527795" cy="2369372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11159" y="7992532"/>
              <a:ext cx="3527795" cy="236937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3347568" y="8521485"/>
            <a:ext cx="3027489" cy="2039923"/>
            <a:chOff x="13347568" y="8521485"/>
            <a:chExt cx="3027489" cy="2039923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47568" y="8521485"/>
              <a:ext cx="3027489" cy="203992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895748" y="8588077"/>
            <a:ext cx="3160590" cy="2126852"/>
            <a:chOff x="1895748" y="8588077"/>
            <a:chExt cx="3160590" cy="2126852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95748" y="8588077"/>
              <a:ext cx="3160590" cy="212685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7079535" y="8578628"/>
            <a:ext cx="1282370" cy="1879110"/>
            <a:chOff x="17079535" y="8578628"/>
            <a:chExt cx="1282370" cy="1879110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079535" y="8578628"/>
              <a:ext cx="1282370" cy="187911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3950665" y="8635771"/>
            <a:ext cx="2933333" cy="1973924"/>
            <a:chOff x="3950665" y="8635771"/>
            <a:chExt cx="2933333" cy="1973924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50665" y="8635771"/>
              <a:ext cx="2933333" cy="1973924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72681" y="4015932"/>
            <a:ext cx="18271201" cy="3637427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600" dirty="0">
                <a:solidFill>
                  <a:srgbClr val="FFFFFF"/>
                </a:solidFill>
                <a:latin typeface="쿠키런 Black" pitchFamily="34" charset="0"/>
                <a:cs typeface="쿠키런 Black" pitchFamily="34" charset="0"/>
              </a:rPr>
              <a:t>THANK </a:t>
            </a:r>
            <a:r>
              <a:rPr lang="en-US" sz="18600" dirty="0">
                <a:solidFill>
                  <a:srgbClr val="FFCC11"/>
                </a:solidFill>
                <a:latin typeface="쿠키런 Black" pitchFamily="34" charset="0"/>
                <a:cs typeface="쿠키런 Black" pitchFamily="34" charset="0"/>
              </a:rPr>
              <a:t>YOU</a:t>
            </a:r>
            <a:endParaRPr lang="en-US" dirty="0"/>
          </a:p>
        </p:txBody>
      </p:sp>
      <p:sp>
        <p:nvSpPr>
          <p:cNvPr id="33" name="Object 33"/>
          <p:cNvSpPr txBox="1"/>
          <p:nvPr/>
        </p:nvSpPr>
        <p:spPr>
          <a:xfrm rot="660000">
            <a:off x="9434145" y="3151579"/>
            <a:ext cx="2999342" cy="866056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4300" kern="0" spc="-200" dirty="0">
                <a:solidFill>
                  <a:srgbClr val="FFCC11"/>
                </a:solidFill>
                <a:latin typeface="쿠키런 Bold" pitchFamily="34" charset="0"/>
                <a:cs typeface="쿠키런 Bold" pitchFamily="34" charset="0"/>
              </a:rPr>
              <a:t>감사합니다</a:t>
            </a:r>
            <a:endParaRPr lang="en-US" dirty="0"/>
          </a:p>
        </p:txBody>
      </p:sp>
      <p:grpSp>
        <p:nvGrpSpPr>
          <p:cNvPr id="1011" name="그룹 1011"/>
          <p:cNvGrpSpPr/>
          <p:nvPr/>
        </p:nvGrpSpPr>
        <p:grpSpPr>
          <a:xfrm>
            <a:off x="6922274" y="6355072"/>
            <a:ext cx="4441166" cy="670032"/>
            <a:chOff x="6922274" y="6355072"/>
            <a:chExt cx="4441166" cy="670032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22274" y="6355072"/>
              <a:ext cx="4441166" cy="670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447800" y="1333500"/>
            <a:ext cx="4981748" cy="119280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7000" kern="0" spc="-300" dirty="0">
                <a:solidFill>
                  <a:srgbClr val="FFCC1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학습 목표</a:t>
            </a:r>
            <a:endParaRPr lang="en-US" sz="7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E8BB4FF-614A-41C3-AD4C-833056C2881C}"/>
              </a:ext>
            </a:extLst>
          </p:cNvPr>
          <p:cNvGrpSpPr/>
          <p:nvPr/>
        </p:nvGrpSpPr>
        <p:grpSpPr>
          <a:xfrm>
            <a:off x="1600200" y="2906009"/>
            <a:ext cx="1304873" cy="1103412"/>
            <a:chOff x="1600200" y="2906009"/>
            <a:chExt cx="1304873" cy="110341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1600200" y="2906009"/>
              <a:ext cx="1304873" cy="1103412"/>
              <a:chOff x="9805265" y="3384317"/>
              <a:chExt cx="1304873" cy="1103412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05265" y="3384317"/>
                <a:ext cx="1304873" cy="1103412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1858343" y="3157230"/>
              <a:ext cx="600970" cy="600970"/>
              <a:chOff x="10063408" y="3635538"/>
              <a:chExt cx="600970" cy="600970"/>
            </a:xfrm>
          </p:grpSpPr>
          <p:pic>
            <p:nvPicPr>
              <p:cNvPr id="48" name="Object 4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0063408" y="3635538"/>
                <a:ext cx="600970" cy="600970"/>
              </a:xfrm>
              <a:prstGeom prst="rect">
                <a:avLst/>
              </a:prstGeom>
            </p:spPr>
          </p:pic>
        </p:grp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64A990FC-4FA8-447C-A06B-FAAE352B642E}"/>
              </a:ext>
            </a:extLst>
          </p:cNvPr>
          <p:cNvGrpSpPr/>
          <p:nvPr/>
        </p:nvGrpSpPr>
        <p:grpSpPr>
          <a:xfrm>
            <a:off x="1614043" y="4935066"/>
            <a:ext cx="1304873" cy="1103412"/>
            <a:chOff x="1637262" y="4825700"/>
            <a:chExt cx="1304873" cy="1103412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637262" y="4825700"/>
              <a:ext cx="1304873" cy="1103412"/>
              <a:chOff x="9805265" y="6040584"/>
              <a:chExt cx="1304873" cy="1103412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05265" y="6040584"/>
                <a:ext cx="1304873" cy="1103412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1884012" y="5191306"/>
              <a:ext cx="615857" cy="474293"/>
              <a:chOff x="10055964" y="6357606"/>
              <a:chExt cx="615857" cy="474293"/>
            </a:xfrm>
          </p:grpSpPr>
          <p:pic>
            <p:nvPicPr>
              <p:cNvPr id="51" name="Object 5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0055964" y="6357606"/>
                <a:ext cx="615857" cy="474293"/>
              </a:xfrm>
              <a:prstGeom prst="rect">
                <a:avLst/>
              </a:prstGeom>
            </p:spPr>
          </p:pic>
        </p:grp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06D99106-7C2A-4DED-97EA-4A8156D272B6}"/>
              </a:ext>
            </a:extLst>
          </p:cNvPr>
          <p:cNvGrpSpPr/>
          <p:nvPr/>
        </p:nvGrpSpPr>
        <p:grpSpPr>
          <a:xfrm>
            <a:off x="1614043" y="7271694"/>
            <a:ext cx="1304873" cy="1103412"/>
            <a:chOff x="1600199" y="7001473"/>
            <a:chExt cx="1304873" cy="1103412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600199" y="7001473"/>
              <a:ext cx="1304873" cy="1103412"/>
              <a:chOff x="9805265" y="7389882"/>
              <a:chExt cx="1304873" cy="1103412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05265" y="7389882"/>
                <a:ext cx="1304873" cy="1103412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1869726" y="7280366"/>
              <a:ext cx="578204" cy="587339"/>
              <a:chOff x="10084315" y="7659020"/>
              <a:chExt cx="578204" cy="587339"/>
            </a:xfrm>
          </p:grpSpPr>
          <p:pic>
            <p:nvPicPr>
              <p:cNvPr id="54" name="Object 5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084315" y="7659020"/>
                <a:ext cx="578204" cy="587339"/>
              </a:xfrm>
              <a:prstGeom prst="rect">
                <a:avLst/>
              </a:prstGeom>
            </p:spPr>
          </p:pic>
        </p:grpSp>
      </p:grpSp>
      <p:sp>
        <p:nvSpPr>
          <p:cNvPr id="68" name="Object 68"/>
          <p:cNvSpPr txBox="1"/>
          <p:nvPr/>
        </p:nvSpPr>
        <p:spPr>
          <a:xfrm>
            <a:off x="2956422" y="2734493"/>
            <a:ext cx="13797200" cy="164305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먹이 관계를 이해하고 여러 생물을 먹이 관계로 나타낼 수 있다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endParaRPr lang="en-US" sz="5000" dirty="0">
              <a:solidFill>
                <a:srgbClr val="FFC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50" name="Object 68">
            <a:extLst>
              <a:ext uri="{FF2B5EF4-FFF2-40B4-BE49-F238E27FC236}">
                <a16:creationId xmlns:a16="http://schemas.microsoft.com/office/drawing/2014/main" id="{DF46022A-274F-4E5C-9B33-A4476BB821C8}"/>
              </a:ext>
            </a:extLst>
          </p:cNvPr>
          <p:cNvSpPr txBox="1"/>
          <p:nvPr/>
        </p:nvSpPr>
        <p:spPr>
          <a:xfrm>
            <a:off x="2905072" y="4614319"/>
            <a:ext cx="13249327" cy="174490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 평형이 유지되는 과정을 먹이 관계와 생태 피라미드로 설명할 수 있다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endParaRPr lang="en-US" sz="5000" dirty="0">
              <a:solidFill>
                <a:srgbClr val="FFC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52" name="Object 68">
            <a:extLst>
              <a:ext uri="{FF2B5EF4-FFF2-40B4-BE49-F238E27FC236}">
                <a16:creationId xmlns:a16="http://schemas.microsoft.com/office/drawing/2014/main" id="{55D38266-688A-46C1-AC76-160055C8F519}"/>
              </a:ext>
            </a:extLst>
          </p:cNvPr>
          <p:cNvSpPr txBox="1"/>
          <p:nvPr/>
        </p:nvSpPr>
        <p:spPr>
          <a:xfrm>
            <a:off x="2956422" y="6321876"/>
            <a:ext cx="14050465" cy="301004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환경 변화가 생태계에 미치는 영향을 이해하고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, </a:t>
            </a:r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생물 다양성과 생태계를 보전하는 것이 인류의 생존에 미치는 영향을 추론할 수 있다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endParaRPr lang="en-US" sz="5000" dirty="0">
              <a:solidFill>
                <a:srgbClr val="FFC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50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14173200" y="796629"/>
            <a:ext cx="2851939" cy="711814"/>
            <a:chOff x="7716888" y="1633536"/>
            <a:chExt cx="2851939" cy="711814"/>
          </a:xfrm>
        </p:grpSpPr>
        <p:grpSp>
          <p:nvGrpSpPr>
            <p:cNvPr id="1025" name="그룹 1025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73" name="Object 7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75" name="Object 75"/>
            <p:cNvSpPr txBox="1"/>
            <p:nvPr/>
          </p:nvSpPr>
          <p:spPr>
            <a:xfrm>
              <a:off x="7740360" y="1633536"/>
              <a:ext cx="2804994" cy="667680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p246</a:t>
              </a:r>
              <a:endParaRPr lang="en-US" dirty="0"/>
            </a:p>
          </p:txBody>
        </p:sp>
      </p:grpSp>
      <p:sp>
        <p:nvSpPr>
          <p:cNvPr id="64" name="Object 20">
            <a:extLst>
              <a:ext uri="{FF2B5EF4-FFF2-40B4-BE49-F238E27FC236}">
                <a16:creationId xmlns:a16="http://schemas.microsoft.com/office/drawing/2014/main" id="{7FC1E63A-283F-4A8D-A723-9CB560E8F6C3}"/>
              </a:ext>
            </a:extLst>
          </p:cNvPr>
          <p:cNvSpPr txBox="1"/>
          <p:nvPr/>
        </p:nvSpPr>
        <p:spPr>
          <a:xfrm>
            <a:off x="1236468" y="1214467"/>
            <a:ext cx="10668000" cy="119280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7000" kern="0" dirty="0">
                <a:solidFill>
                  <a:srgbClr val="FFCC1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종이컵 먹이 사슬 만들기</a:t>
            </a:r>
            <a:endParaRPr lang="en-US" sz="7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1413A99-9D92-4E7B-8847-60A77F6E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653655"/>
            <a:ext cx="8610600" cy="6053410"/>
          </a:xfrm>
          <a:prstGeom prst="rect">
            <a:avLst/>
          </a:prstGeom>
        </p:spPr>
      </p:pic>
      <p:sp>
        <p:nvSpPr>
          <p:cNvPr id="15" name="Object 68">
            <a:extLst>
              <a:ext uri="{FF2B5EF4-FFF2-40B4-BE49-F238E27FC236}">
                <a16:creationId xmlns:a16="http://schemas.microsoft.com/office/drawing/2014/main" id="{A4936964-C8A7-412D-A9A1-35863AD952A9}"/>
              </a:ext>
            </a:extLst>
          </p:cNvPr>
          <p:cNvSpPr txBox="1"/>
          <p:nvPr/>
        </p:nvSpPr>
        <p:spPr>
          <a:xfrm>
            <a:off x="10438492" y="2116152"/>
            <a:ext cx="1638457" cy="605341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벼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쿠키런 Bold" pitchFamily="34" charset="0"/>
            </a:endParaRPr>
          </a:p>
          <a:p>
            <a:pPr algn="ctr"/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메뚜기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쥐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뱀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올빼미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endParaRPr lang="en-US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6" name="Object 68">
            <a:extLst>
              <a:ext uri="{FF2B5EF4-FFF2-40B4-BE49-F238E27FC236}">
                <a16:creationId xmlns:a16="http://schemas.microsoft.com/office/drawing/2014/main" id="{C02DF179-8021-416C-A3DF-2A2772F45550}"/>
              </a:ext>
            </a:extLst>
          </p:cNvPr>
          <p:cNvSpPr txBox="1"/>
          <p:nvPr/>
        </p:nvSpPr>
        <p:spPr>
          <a:xfrm>
            <a:off x="12508281" y="4790449"/>
            <a:ext cx="1638457" cy="451739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벼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쿠키런 Bold" pitchFamily="34" charset="0"/>
            </a:endParaRPr>
          </a:p>
          <a:p>
            <a:pPr algn="ctr"/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참새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족제비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올빼미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endParaRPr lang="en-US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7" name="Object 68">
            <a:extLst>
              <a:ext uri="{FF2B5EF4-FFF2-40B4-BE49-F238E27FC236}">
                <a16:creationId xmlns:a16="http://schemas.microsoft.com/office/drawing/2014/main" id="{CF92D001-A572-4CA1-A368-B3DF5E1572B7}"/>
              </a:ext>
            </a:extLst>
          </p:cNvPr>
          <p:cNvSpPr txBox="1"/>
          <p:nvPr/>
        </p:nvSpPr>
        <p:spPr>
          <a:xfrm>
            <a:off x="14578070" y="1824663"/>
            <a:ext cx="1638457" cy="634489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옥수수</a:t>
            </a:r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메뚜기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개구리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뱀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족제비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올빼미</a:t>
            </a:r>
            <a:endParaRPr lang="en-US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P247~248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먹이 관계와 생태 피라미드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39061" y="1239664"/>
            <a:ext cx="8109739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※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탐구 활동 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멸치의 먹이 관계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9" name="Object 68">
            <a:extLst>
              <a:ext uri="{FF2B5EF4-FFF2-40B4-BE49-F238E27FC236}">
                <a16:creationId xmlns:a16="http://schemas.microsoft.com/office/drawing/2014/main" id="{BB0176E4-DF88-4ED0-A1C7-5D71653462B3}"/>
              </a:ext>
            </a:extLst>
          </p:cNvPr>
          <p:cNvSpPr txBox="1"/>
          <p:nvPr/>
        </p:nvSpPr>
        <p:spPr>
          <a:xfrm>
            <a:off x="1676400" y="2145358"/>
            <a:ext cx="14401800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문제 인식 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멸치는 어떤 먹이 관계를 형성하고 있을까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?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0" name="Object 68">
            <a:extLst>
              <a:ext uri="{FF2B5EF4-FFF2-40B4-BE49-F238E27FC236}">
                <a16:creationId xmlns:a16="http://schemas.microsoft.com/office/drawing/2014/main" id="{1AD82D14-5945-4626-93AC-1ACBD8F34F83}"/>
              </a:ext>
            </a:extLst>
          </p:cNvPr>
          <p:cNvSpPr txBox="1"/>
          <p:nvPr/>
        </p:nvSpPr>
        <p:spPr>
          <a:xfrm>
            <a:off x="1676400" y="3076410"/>
            <a:ext cx="14401800" cy="343868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결과 및 정리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쿠키런 Bold" pitchFamily="34" charset="0"/>
            </a:endParaRPr>
          </a:p>
          <a:p>
            <a:pPr marL="742950" indent="-742950" algn="just">
              <a:buAutoNum type="arabicPeriod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멸치 위 속에서 관찰된 내용물은 무엇인가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?</a:t>
            </a:r>
          </a:p>
          <a:p>
            <a:pPr algn="just"/>
            <a:r>
              <a:rPr lang="en-US" altLang="ko-KR" sz="4000" dirty="0">
                <a:solidFill>
                  <a:srgbClr val="00B0F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⇒ </a:t>
            </a:r>
            <a:r>
              <a:rPr lang="ko-KR" altLang="en-US" sz="4000" dirty="0">
                <a:solidFill>
                  <a:srgbClr val="00B0F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플랑크톤</a:t>
            </a:r>
            <a:endParaRPr lang="en-US" altLang="ko-KR" sz="4000" dirty="0">
              <a:solidFill>
                <a:srgbClr val="00B0F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2.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다음 생물로 각자 먹이 사슬을 만들어 보고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모둠원의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먹이 사슬과 연결하여 먹이 그물을 그려 보자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DAA3BA62-79AA-4C00-B4C0-F0533EB70FBD}"/>
              </a:ext>
            </a:extLst>
          </p:cNvPr>
          <p:cNvSpPr/>
          <p:nvPr/>
        </p:nvSpPr>
        <p:spPr>
          <a:xfrm>
            <a:off x="3505200" y="6564566"/>
            <a:ext cx="10744200" cy="18364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상어   멸치   오징어   갈매기   </a:t>
            </a:r>
            <a:endParaRPr lang="en-US" altLang="ko-KR" sz="5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동물 플랑크톤    식물 플랑크톤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9" grpId="0"/>
      <p:bldP spid="20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P247~248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먹이 관계와 생태 피라미드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39061" y="1239664"/>
            <a:ext cx="8109739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※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탐구 활동 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멸치의 먹이 관계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DAA3BA62-79AA-4C00-B4C0-F0533EB70FBD}"/>
              </a:ext>
            </a:extLst>
          </p:cNvPr>
          <p:cNvSpPr/>
          <p:nvPr/>
        </p:nvSpPr>
        <p:spPr>
          <a:xfrm>
            <a:off x="1339060" y="2141878"/>
            <a:ext cx="15609879" cy="11728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상어  멸치  오징어  갈매기 동물 플랑크톤 식물 플랑크톤</a:t>
            </a:r>
          </a:p>
        </p:txBody>
      </p:sp>
      <p:pic>
        <p:nvPicPr>
          <p:cNvPr id="13" name="_x31534040" descr="EMB00002f344bf3">
            <a:extLst>
              <a:ext uri="{FF2B5EF4-FFF2-40B4-BE49-F238E27FC236}">
                <a16:creationId xmlns:a16="http://schemas.microsoft.com/office/drawing/2014/main" id="{3F5705DC-6AE3-41D6-A98A-67CF5F648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04674"/>
            <a:ext cx="13716000" cy="561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33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P247~248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먹이 관계와 생태 피라미드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62174" y="1315939"/>
            <a:ext cx="7636270" cy="291323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먹이 사슬 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쿠키런 Bold" pitchFamily="34" charset="0"/>
            </a:endParaRP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생태계에서 생산자부터 최종 소비자까지 먹고 먹히는 관계를 사슬 모양으로 나타낸 것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2" name="Object 68">
            <a:extLst>
              <a:ext uri="{FF2B5EF4-FFF2-40B4-BE49-F238E27FC236}">
                <a16:creationId xmlns:a16="http://schemas.microsoft.com/office/drawing/2014/main" id="{9EB7F9FB-4D1E-40AA-99E7-7B15260DCC5C}"/>
              </a:ext>
            </a:extLst>
          </p:cNvPr>
          <p:cNvSpPr txBox="1"/>
          <p:nvPr/>
        </p:nvSpPr>
        <p:spPr>
          <a:xfrm>
            <a:off x="9155556" y="1368018"/>
            <a:ext cx="7636271" cy="291323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먹이 그물 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쿠키런 Bold" pitchFamily="34" charset="0"/>
            </a:endParaRP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여러 생물의 먹이 사슬이 서로 얽혀 그물처럼 복잡하게 나타나는 것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18B98CC-9611-4B9E-9415-A3C944FEE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4230683"/>
            <a:ext cx="2209800" cy="507584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9B7AC8D-1E03-4C86-8BE7-6BC75C182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00" y="4229175"/>
            <a:ext cx="7190627" cy="507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4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P247~248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먹이 관계와 생태 피라미드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39061" y="1333500"/>
            <a:ext cx="15602621" cy="327053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 피라미드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쿠키런 Bold" pitchFamily="34" charset="0"/>
            </a:endParaRP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안정된 생태계에서 에너지양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개체수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생물량의 상대적인 양을 하위 영양 단계부터 상위 영양 단계로 순서대로 쌓아 올려 피라미드 형태를 이루는 것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상위 영양 단계로 갈수록 줄어드는 형태를 나타냄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F718DFA9-9F84-42E2-A8AD-9F8D61CE77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384" r="3332"/>
          <a:stretch/>
        </p:blipFill>
        <p:spPr>
          <a:xfrm>
            <a:off x="1339061" y="4748812"/>
            <a:ext cx="15588485" cy="410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3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P247~248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먹이 관계와 생태 피라미드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39061" y="1423556"/>
            <a:ext cx="15805939" cy="104347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★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생태계에서 모든 수치가 피라미드 형태로 나타나는 것은 아니다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!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C332B77-13FC-475A-8361-0AA5E78AB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900" y="2645240"/>
            <a:ext cx="6934200" cy="6201875"/>
          </a:xfrm>
          <a:prstGeom prst="rect">
            <a:avLst/>
          </a:prstGeom>
        </p:spPr>
      </p:pic>
      <p:sp>
        <p:nvSpPr>
          <p:cNvPr id="12" name="Object 68">
            <a:extLst>
              <a:ext uri="{FF2B5EF4-FFF2-40B4-BE49-F238E27FC236}">
                <a16:creationId xmlns:a16="http://schemas.microsoft.com/office/drawing/2014/main" id="{A0EEEED0-C86D-4DAC-8A28-77773E97CE94}"/>
              </a:ext>
            </a:extLst>
          </p:cNvPr>
          <p:cNvSpPr txBox="1"/>
          <p:nvPr/>
        </p:nvSpPr>
        <p:spPr>
          <a:xfrm>
            <a:off x="1765418" y="3233523"/>
            <a:ext cx="3911482" cy="116669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3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차 소비자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5" name="Object 68">
            <a:extLst>
              <a:ext uri="{FF2B5EF4-FFF2-40B4-BE49-F238E27FC236}">
                <a16:creationId xmlns:a16="http://schemas.microsoft.com/office/drawing/2014/main" id="{A340361F-B82A-4510-8D87-14D0C0DC4A94}"/>
              </a:ext>
            </a:extLst>
          </p:cNvPr>
          <p:cNvSpPr txBox="1"/>
          <p:nvPr/>
        </p:nvSpPr>
        <p:spPr>
          <a:xfrm>
            <a:off x="1765418" y="4681596"/>
            <a:ext cx="3911482" cy="116669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2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차 소비자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6" name="Object 68">
            <a:extLst>
              <a:ext uri="{FF2B5EF4-FFF2-40B4-BE49-F238E27FC236}">
                <a16:creationId xmlns:a16="http://schemas.microsoft.com/office/drawing/2014/main" id="{CC01BD7B-C8E9-4382-B4C8-E9BFE37CA25C}"/>
              </a:ext>
            </a:extLst>
          </p:cNvPr>
          <p:cNvSpPr txBox="1"/>
          <p:nvPr/>
        </p:nvSpPr>
        <p:spPr>
          <a:xfrm>
            <a:off x="1790818" y="5993070"/>
            <a:ext cx="3911482" cy="116669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1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차 소비자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7" name="Object 68">
            <a:extLst>
              <a:ext uri="{FF2B5EF4-FFF2-40B4-BE49-F238E27FC236}">
                <a16:creationId xmlns:a16="http://schemas.microsoft.com/office/drawing/2014/main" id="{19F184A9-6037-416B-BAD9-C36E64E20310}"/>
              </a:ext>
            </a:extLst>
          </p:cNvPr>
          <p:cNvSpPr txBox="1"/>
          <p:nvPr/>
        </p:nvSpPr>
        <p:spPr>
          <a:xfrm>
            <a:off x="1794447" y="7337980"/>
            <a:ext cx="3911482" cy="116669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생산자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8DCB0-22CF-4D9F-9B87-D7FF001242E2}"/>
              </a:ext>
            </a:extLst>
          </p:cNvPr>
          <p:cNvSpPr txBox="1"/>
          <p:nvPr/>
        </p:nvSpPr>
        <p:spPr>
          <a:xfrm>
            <a:off x="1524000" y="9306526"/>
            <a:ext cx="1341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>
                <a:hlinkClick r:id="rId5"/>
              </a:rPr>
              <a:t>생태피라미드</a:t>
            </a:r>
            <a:r>
              <a:rPr lang="ko-KR" altLang="en-US" sz="1000" dirty="0">
                <a:hlinkClick r:id="rId5"/>
              </a:rPr>
              <a:t> 먹이사슬에 대해 알아보아요</a:t>
            </a:r>
            <a:r>
              <a:rPr lang="en-US" altLang="ko-KR" sz="1000" dirty="0">
                <a:hlinkClick r:id="rId5"/>
              </a:rPr>
              <a:t>~ : </a:t>
            </a:r>
            <a:r>
              <a:rPr lang="ko-KR" altLang="en-US" sz="1000" dirty="0">
                <a:hlinkClick r:id="rId5"/>
              </a:rPr>
              <a:t>네이버 블로그 </a:t>
            </a:r>
            <a:r>
              <a:rPr lang="en-US" altLang="ko-KR" sz="1000" dirty="0">
                <a:hlinkClick r:id="rId5"/>
              </a:rPr>
              <a:t>(naver.com)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01132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2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P249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80766" y="52079"/>
            <a:ext cx="4886634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 평형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46318" y="1512164"/>
            <a:ext cx="15359625" cy="2119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생태계를 구성하는 생물 군집의 구성이나 개체 수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물질의 양 등이 안정된 상태를 유지하는 것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먹이 그물이 복잡할수록 생태계 평형이 잘 유지됨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 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8" name="Object 68">
            <a:extLst>
              <a:ext uri="{FF2B5EF4-FFF2-40B4-BE49-F238E27FC236}">
                <a16:creationId xmlns:a16="http://schemas.microsoft.com/office/drawing/2014/main" id="{8292C939-37B9-4870-9930-C2BF042565AC}"/>
              </a:ext>
            </a:extLst>
          </p:cNvPr>
          <p:cNvSpPr txBox="1"/>
          <p:nvPr/>
        </p:nvSpPr>
        <p:spPr>
          <a:xfrm>
            <a:off x="1563914" y="3631908"/>
            <a:ext cx="4521082" cy="84796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※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해보기 활동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5668AB6B-542A-4E05-92C3-A3F2F35A7E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14" y="4467867"/>
            <a:ext cx="15160172" cy="456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1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535</Words>
  <Application>Microsoft Office PowerPoint</Application>
  <PresentationFormat>사용자 지정</PresentationFormat>
  <Paragraphs>110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5" baseType="lpstr">
      <vt:lpstr>?? ??</vt:lpstr>
      <vt:lpstr>맑은 고딕</vt:lpstr>
      <vt:lpstr>쿠키런 Black</vt:lpstr>
      <vt:lpstr>쿠키런 Bold</vt:lpstr>
      <vt:lpstr>휴먼둥근헤드라인</vt:lpstr>
      <vt:lpstr>휴먼모음T</vt:lpstr>
      <vt:lpstr>휴먼엑스포</vt:lpstr>
      <vt:lpstr>Arial</vt:lpstr>
      <vt:lpstr>Calibri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34</cp:revision>
  <dcterms:created xsi:type="dcterms:W3CDTF">2020-06-24T13:44:54Z</dcterms:created>
  <dcterms:modified xsi:type="dcterms:W3CDTF">2021-09-13T02:26:02Z</dcterms:modified>
</cp:coreProperties>
</file>