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7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6.xml" ContentType="application/vnd.openxmlformats-officedocument.theme+xml"/>
  <Override PartName="/ppt/slideLayouts/slideLayout29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  <p:sldMasterId id="2147483720" r:id="rId4"/>
    <p:sldMasterId id="2147483750" r:id="rId5"/>
    <p:sldMasterId id="2147483825" r:id="rId6"/>
    <p:sldMasterId id="2147483837" r:id="rId7"/>
    <p:sldMasterId id="2147483900" r:id="rId8"/>
    <p:sldMasterId id="2147483928" r:id="rId9"/>
    <p:sldMasterId id="2147483941" r:id="rId10"/>
    <p:sldMasterId id="2147483969" r:id="rId11"/>
    <p:sldMasterId id="2147483997" r:id="rId12"/>
    <p:sldMasterId id="2147484025" r:id="rId13"/>
    <p:sldMasterId id="2147484053" r:id="rId14"/>
    <p:sldMasterId id="2147484081" r:id="rId15"/>
    <p:sldMasterId id="2147484109" r:id="rId16"/>
    <p:sldMasterId id="2147484137" r:id="rId17"/>
  </p:sldMasterIdLst>
  <p:notesMasterIdLst>
    <p:notesMasterId r:id="rId67"/>
  </p:notesMasterIdLst>
  <p:handoutMasterIdLst>
    <p:handoutMasterId r:id="rId68"/>
  </p:handoutMasterIdLst>
  <p:sldIdLst>
    <p:sldId id="515" r:id="rId18"/>
    <p:sldId id="546" r:id="rId19"/>
    <p:sldId id="617" r:id="rId20"/>
    <p:sldId id="554" r:id="rId21"/>
    <p:sldId id="467" r:id="rId22"/>
    <p:sldId id="370" r:id="rId23"/>
    <p:sldId id="618" r:id="rId24"/>
    <p:sldId id="611" r:id="rId25"/>
    <p:sldId id="574" r:id="rId26"/>
    <p:sldId id="576" r:id="rId27"/>
    <p:sldId id="550" r:id="rId28"/>
    <p:sldId id="571" r:id="rId29"/>
    <p:sldId id="357" r:id="rId30"/>
    <p:sldId id="578" r:id="rId31"/>
    <p:sldId id="545" r:id="rId32"/>
    <p:sldId id="544" r:id="rId33"/>
    <p:sldId id="614" r:id="rId34"/>
    <p:sldId id="469" r:id="rId35"/>
    <p:sldId id="577" r:id="rId36"/>
    <p:sldId id="615" r:id="rId37"/>
    <p:sldId id="666" r:id="rId38"/>
    <p:sldId id="667" r:id="rId39"/>
    <p:sldId id="669" r:id="rId40"/>
    <p:sldId id="670" r:id="rId41"/>
    <p:sldId id="671" r:id="rId42"/>
    <p:sldId id="672" r:id="rId43"/>
    <p:sldId id="673" r:id="rId44"/>
    <p:sldId id="674" r:id="rId45"/>
    <p:sldId id="677" r:id="rId46"/>
    <p:sldId id="678" r:id="rId47"/>
    <p:sldId id="679" r:id="rId48"/>
    <p:sldId id="680" r:id="rId49"/>
    <p:sldId id="681" r:id="rId50"/>
    <p:sldId id="682" r:id="rId51"/>
    <p:sldId id="683" r:id="rId52"/>
    <p:sldId id="684" r:id="rId53"/>
    <p:sldId id="685" r:id="rId54"/>
    <p:sldId id="686" r:id="rId55"/>
    <p:sldId id="687" r:id="rId56"/>
    <p:sldId id="688" r:id="rId57"/>
    <p:sldId id="691" r:id="rId58"/>
    <p:sldId id="692" r:id="rId59"/>
    <p:sldId id="693" r:id="rId60"/>
    <p:sldId id="695" r:id="rId61"/>
    <p:sldId id="696" r:id="rId62"/>
    <p:sldId id="697" r:id="rId63"/>
    <p:sldId id="700" r:id="rId64"/>
    <p:sldId id="616" r:id="rId65"/>
    <p:sldId id="699" r:id="rId66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63636"/>
    <a:srgbClr val="4ACE60"/>
    <a:srgbClr val="106A1F"/>
    <a:srgbClr val="FAC090"/>
    <a:srgbClr val="DAA600"/>
    <a:srgbClr val="2A2A2A"/>
    <a:srgbClr val="16922B"/>
    <a:srgbClr val="29AE22"/>
    <a:srgbClr val="20ADEC"/>
    <a:srgbClr val="A2E8C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796" autoAdjust="0"/>
    <p:restoredTop sz="97712" autoAdjust="0"/>
  </p:normalViewPr>
  <p:slideViewPr>
    <p:cSldViewPr>
      <p:cViewPr>
        <p:scale>
          <a:sx n="100" d="100"/>
          <a:sy n="100" d="100"/>
        </p:scale>
        <p:origin x="-558" y="-78"/>
      </p:cViewPr>
      <p:guideLst>
        <p:guide orient="horz"/>
        <p:guide orient="horz" pos="4292"/>
        <p:guide orient="horz" pos="3793"/>
        <p:guide orient="horz" pos="3717"/>
        <p:guide orient="horz" pos="2205"/>
        <p:guide pos="2880"/>
        <p:guide pos="5759"/>
        <p:guide/>
        <p:guide pos="2274"/>
        <p:guide pos="5602"/>
        <p:guide pos="5511"/>
        <p:guide pos="249"/>
        <p:guide pos="15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4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image" Target="../media/image202.png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BF720FEA-FE41-4049-AB09-9D5732FF197C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DA558051-C1B2-4379-A825-F7348CCBA1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09404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42A8CC95-0D4B-4CE7-8E80-F4C3E2B90F2E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23" tIns="45811" rIns="91623" bIns="4581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5"/>
            <a:ext cx="5445760" cy="4472702"/>
          </a:xfrm>
          <a:prstGeom prst="rect">
            <a:avLst/>
          </a:prstGeom>
        </p:spPr>
        <p:txBody>
          <a:bodyPr vert="horz" lIns="91623" tIns="45811" rIns="91623" bIns="4581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7" cy="496967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45457326-F0AE-4F36-8F10-5D524A8A79F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4135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34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35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42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43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44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처음 시작할 때 좋은 대학이란 존재 이유를 깨닫고 스스로 진화하는 학교라고 이야기 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여러분도 그 생각에 동의 하십니까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여러분도 여러분이 생각하는 좋은 대학의 기준을 바로 세우고 좋은 선택을 할 수 있길 바랍니다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감사합니다</a:t>
            </a:r>
            <a:r>
              <a:rPr lang="en-US" altLang="ko-K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4F9D-B88D-43D1-8219-59C36FF4A10B}" type="slidenum">
              <a:rPr lang="ko-KR" altLang="en-US" smtClean="0">
                <a:solidFill>
                  <a:prstClr val="black"/>
                </a:solidFill>
              </a:rPr>
              <a:pPr/>
              <a:t>49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이러한 한양 </a:t>
            </a:r>
            <a:r>
              <a:rPr lang="en-US" altLang="ko-KR" dirty="0" smtClean="0"/>
              <a:t>ERICA</a:t>
            </a:r>
            <a:r>
              <a:rPr lang="ko-KR" altLang="en-US" dirty="0" smtClean="0"/>
              <a:t>만의 우수한 교육인프라는 대내외 기관으로부터 인정받아 교육과학기술부에서 주관하는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가지 핵심사업에 모두 선정되는 쾌거를 이루며 총 </a:t>
            </a:r>
            <a:r>
              <a:rPr lang="en-US" altLang="ko-KR" dirty="0" smtClean="0"/>
              <a:t>349</a:t>
            </a:r>
            <a:r>
              <a:rPr lang="ko-KR" altLang="en-US" dirty="0" smtClean="0"/>
              <a:t>억 </a:t>
            </a:r>
            <a:r>
              <a:rPr lang="en-US" altLang="ko-KR" dirty="0" smtClean="0"/>
              <a:t>7</a:t>
            </a:r>
            <a:r>
              <a:rPr lang="ko-KR" altLang="en-US" dirty="0" smtClean="0"/>
              <a:t>천 </a:t>
            </a:r>
            <a:r>
              <a:rPr lang="en-US" altLang="ko-KR" dirty="0" smtClean="0"/>
              <a:t>4</a:t>
            </a:r>
            <a:r>
              <a:rPr lang="ko-KR" altLang="en-US" dirty="0" smtClean="0"/>
              <a:t>백만 원을 지원받아 산학협력의 강력한 인프라를 구축하는데 앞장 서고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이렇게 형성된 인프라는 산업계관점 대학평가 최우수 대학선정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산학협력 우수사례 경진대회 최우수상 수상 등 우수한 결과로 이어지고 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BDBAF3-6674-4E8A-A3A5-0CE65279B9FF}" type="slidenum">
              <a:rPr lang="ko-KR" altLang="en-US" smtClean="0">
                <a:latin typeface="굴림" charset="-127"/>
                <a:ea typeface="굴림" charset="-127"/>
              </a:rPr>
              <a:pPr/>
              <a:t>9</a:t>
            </a:fld>
            <a:endParaRPr lang="ko-KR" altLang="en-US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 txBox="1">
            <a:spLocks noGrp="1" noChangeArrowheads="1"/>
          </p:cNvSpPr>
          <p:nvPr/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65E0F31-1D53-46DE-8DC4-CCB6180FC9C9}" type="slidenum">
              <a:rPr lang="en-US" altLang="ko-KR" sz="120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ko-KR" sz="1200" smtClean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 smtClean="0"/>
              <a:t>서울은 </a:t>
            </a:r>
            <a:r>
              <a:rPr lang="en-US" altLang="ko-KR" smtClean="0"/>
              <a:t>1939</a:t>
            </a:r>
            <a:r>
              <a:rPr lang="ko-KR" altLang="en-US" smtClean="0"/>
              <a:t>년 개교</a:t>
            </a:r>
          </a:p>
          <a:p>
            <a:pPr eaLnBrk="1" hangingPunct="1">
              <a:spcBef>
                <a:spcPct val="0"/>
              </a:spcBef>
            </a:pPr>
            <a:r>
              <a:rPr lang="en-US" altLang="ko-KR" smtClean="0"/>
              <a:t>1979</a:t>
            </a:r>
            <a:r>
              <a:rPr lang="ko-KR" altLang="en-US" smtClean="0"/>
              <a:t>년 </a:t>
            </a:r>
            <a:r>
              <a:rPr lang="en-US" altLang="ko-KR" smtClean="0"/>
              <a:t>ERICA</a:t>
            </a:r>
            <a:r>
              <a:rPr lang="ko-KR" altLang="en-US" smtClean="0"/>
              <a:t> 개교이후 공학계열을 시작으로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57326-F0AE-4F36-8F10-5D524A8A79F4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70338-0653-40DC-91B8-A0370AF5C5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6399707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C8C87-0E34-440E-82A7-0261A5DD27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5668230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97F1-B926-4060-A8F8-033AE659671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4628314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D5ECD-498B-43AD-A97B-91009BAD55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6502064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6FB8E-FFA0-424B-95BF-25001B33B8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7041369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F7184-B034-45B1-B734-6E1703D4916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7086665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0B91-12FC-4518-8B71-D8F1B25F524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3029944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00DC-1DFB-478D-A7EF-E6E054C663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8882143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BC242F18-9A83-4623-AF51-59031886C83C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EE917CFE-F8CC-473F-9893-2D815168DF3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771339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DEDEDE05-BBEA-4924-AA30-3FDCD025470C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4B793537-288D-4188-B438-E7F762CC7A5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780159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20EF2-D786-4E65-9483-C7519BDF81D0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CD7034-5015-4404-A780-6F04BC5B2B0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C4FB057A-C1FF-446E-986A-1F39CFCDD85D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F0D462B-C9FA-4EEA-AEE1-1F74B0507B5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845543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8461B2B7-B870-452E-A012-B0EED1D72FF6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F5193070-D91A-4199-9273-4D979C848E9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8420068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E489A6CB-0839-46EC-AADC-909D48C7D9B7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1CE404D2-B27A-4151-89F3-52AA3C7F065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92413579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0AF41436-ECF7-417C-8A53-EE048AB1F7F0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92A88498-5A8E-4348-B750-C45DF1200E7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6726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D0650E9-6E5C-4380-9922-7E68D54B55C9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8C3E0988-D551-48FE-9309-D07A1C8B90C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4737579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840E2A5-8D21-4544-B925-99208F288B83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C61D6F3C-29CF-451D-BEEF-CE7CCFED505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7571355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2336947-67F9-4394-BE46-FEA7A1D9B703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09CBD6F7-EA86-4B21-AA07-92FAF636579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78481820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39450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53149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7200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031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3701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1283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6468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271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2A52E92F-B3BE-487F-815E-676CDA3F48AC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1C8DCBA7-18C6-4E84-B40D-E0AE0DF9D37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04346606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6391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7125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6782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2654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8313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389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9580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7815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17982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48154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D382B87B-B9C9-413D-94AD-F4D9CE9710F6}" type="datetimeFigureOut">
              <a:rPr lang="ko-KR" altLang="en-US"/>
              <a:pPr>
                <a:defRPr/>
              </a:pPr>
              <a:t>2013-05-01</a:t>
            </a:fld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DFADA8CF-3563-4BF1-93EC-5B3B5C2CB7E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89132624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2613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47139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403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214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871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444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23105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30196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894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5560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바탕 화면\sooyoung\수영이 작업 파일들\새작업파일\한양대로고완전매트.gif"/>
          <p:cNvPicPr>
            <a:picLocks noChangeAspect="1" noChangeArrowheads="1"/>
          </p:cNvPicPr>
          <p:nvPr userDrawn="1"/>
        </p:nvPicPr>
        <p:blipFill>
          <a:blip r:embed="rId2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94" b="42030"/>
          <a:stretch>
            <a:fillRect/>
          </a:stretch>
        </p:blipFill>
        <p:spPr bwMode="auto">
          <a:xfrm>
            <a:off x="4786313" y="4000500"/>
            <a:ext cx="43576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1000">
                <a:srgbClr val="A6D86E">
                  <a:shade val="30000"/>
                  <a:satMod val="115000"/>
                  <a:alpha val="78000"/>
                </a:srgbClr>
              </a:gs>
              <a:gs pos="50000">
                <a:srgbClr val="A6D86E">
                  <a:shade val="67500"/>
                  <a:satMod val="115000"/>
                </a:srgbClr>
              </a:gs>
              <a:gs pos="100000">
                <a:srgbClr val="A6D86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84969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7393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525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5210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3520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581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4413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97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02563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3740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5354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바탕 화면\sooyoung\수영이 작업 파일들\새작업파일\한양대로고완전매트.gif"/>
          <p:cNvPicPr>
            <a:picLocks noChangeAspect="1" noChangeArrowheads="1"/>
          </p:cNvPicPr>
          <p:nvPr userDrawn="1"/>
        </p:nvPicPr>
        <p:blipFill>
          <a:blip r:embed="rId2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94" b="42030"/>
          <a:stretch>
            <a:fillRect/>
          </a:stretch>
        </p:blipFill>
        <p:spPr bwMode="auto">
          <a:xfrm>
            <a:off x="4786313" y="4000500"/>
            <a:ext cx="43576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1000">
                <a:srgbClr val="A6D86E">
                  <a:shade val="30000"/>
                  <a:satMod val="115000"/>
                  <a:alpha val="78000"/>
                </a:srgbClr>
              </a:gs>
              <a:gs pos="50000">
                <a:srgbClr val="A6D86E">
                  <a:shade val="67500"/>
                  <a:satMod val="115000"/>
                </a:srgbClr>
              </a:gs>
              <a:gs pos="100000">
                <a:srgbClr val="A6D86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40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463187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0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2808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43079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744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0942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20527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4278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233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9409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8130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035468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54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13693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3590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7192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18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2262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992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20EF2-D786-4E65-9483-C7519BDF81D0}" type="datetimeFigureOut">
              <a:rPr lang="ko-KR" altLang="en-US" smtClean="0">
                <a:solidFill>
                  <a:prstClr val="black"/>
                </a:solidFill>
              </a:rPr>
              <a:pPr/>
              <a:t>2013-05-01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CD7034-5015-4404-A780-6F04BC5B2B09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6181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96285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29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8F8B1-454D-4660-90DA-59E09C5CEBF0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2013-05-01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5CB97-7EEB-4324-8641-1DA6D78A095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75683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A7F31896-3160-45EF-9148-D5BF0FAAAB0C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2013-05-01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140F863C-EE4F-415D-B382-216D6A1B9A0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20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17231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53E08B00-444C-498F-9B2F-B4509D45DED2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FE59DFB4-885F-4441-AF7E-71913E5311D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8144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5710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26713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2544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44D6C415-B7EC-4E75-973A-23A99FF8902C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D819CB81-3DE6-43F9-9E72-A4549B2375C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8711181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D72FB2F7-C6B4-4705-A0A4-013AD9D6A16B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1F29AFE2-71EE-4047-91F9-CDF7390F4CE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19126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B76179AA-2D0B-4ABF-83E7-46B438FF662E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0056EEFA-67F9-4FF9-822B-38B399AE05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59116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B1190A32-E7A8-4AAF-973C-963714E130CB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F17F5747-2D83-4CAD-A99A-817C6EBC0D0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739913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B5316B5-5C8A-453A-83D1-036CE078E39A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109C091C-F714-4E5E-B1E3-D55E2DCFB0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04112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FD7F29E9-EBC6-42E8-ABA7-578628D94D55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2C9218D3-C2CC-41B3-AF23-4D03F3F3FCC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87343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01ECDEBA-649E-445A-9DF1-CDE3A1F9E70B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2FA193B0-2156-4818-B1B0-C5AA09D4292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93025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6FFD4C03-627E-4005-945C-C95362A30B8F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23B4D553-D58D-4F93-A03C-4B466772B55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7873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8F8B1-454D-4660-90DA-59E09C5CEBF0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5CB97-7EEB-4324-8641-1DA6D78A09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9811716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CCCD171A-E47F-486D-940A-721E1491023F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031E4AB3-8964-47F8-A73B-01986EAB727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38949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C8FE413F-E393-4169-9F01-272696DB34FF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91E3FC52-5C8A-4A0E-9E5F-7945212C3CB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50773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8358079-4C82-47AA-AA08-95761E0F33BD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8F4EE842-3A17-4D1A-A140-343AE127BC5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62721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3BA5DE75-778D-4DD6-869F-03315CF8167D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9FF76355-37DA-4130-9A60-A66757C3490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62025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0C924419-00A0-4A05-A9FC-595BBD56B638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>
                    <a:tint val="75000"/>
                  </a:prstClr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A6CF0F37-BFF6-4FAC-9ACC-BBCACB5403C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07187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0778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6870BB6E-FA0E-466E-A00E-E5022AF337E1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5C9858BA-CABE-4420-88AD-503EB5790DB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55484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0809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490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23508EBC-4088-4CB4-9189-1CA16C1B1D93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9C472841-6739-4B5A-B4AD-E8124DFA4C0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258034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A7F31896-3160-45EF-9148-D5BF0FAAAB0C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140F863C-EE4F-415D-B382-216D6A1B9A0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0783891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B0E3C305-B39E-490C-913B-5CFEF54438A8}" type="datetimeFigureOut">
              <a:rPr lang="ko-KR" altLang="en-US"/>
              <a:pPr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pPr>
              <a:defRPr/>
            </a:pPr>
            <a:fld id="{FF9EEA32-7429-4141-8639-716FD328501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2397266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3336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6281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ED5-9A0E-4C2A-8FA1-0F9FAC106F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21FB-1EB9-4B8B-9EBA-FB6BFD6498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851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7100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3148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204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6927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1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9000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E6BF3-F299-4B18-8912-E3C4BF5FCA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865223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57043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7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8845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0141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8227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37171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2501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7968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6368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8530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66016-69A7-4859-B70A-10BC5613C0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1615462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4196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9681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5209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63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3789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29837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80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2824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618A-2155-4702-8D50-E78D19E2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9224334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94B53-7C37-4F26-A80A-5E5B9627715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33449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7D6EA-EB55-4737-BF93-7990142222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532105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1A98A-0E4C-4F9B-848B-5C555849F9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439645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1261-6498-4EEE-93C6-122EC39F34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1305131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AE3B7-A26E-48EE-8519-B2BB1717FFC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716360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69B45-70C7-48EA-ACC6-8FEDBF5834B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556797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DA27-0BD5-42C1-AC58-595E14CB698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7051294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77E3B-81D3-4578-9809-AA539A071C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4437348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75C26-25C0-4FC7-94D4-FFDFB7F7CB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786129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2ACAF-E986-46EA-B834-9370F374BB3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5181787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20E15-9B34-44BD-84E6-DE58304F6C2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32233213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B024D-47C6-433A-AFF3-1A00B7530F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76105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theme" Target="../theme/theme12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theme" Target="../theme/theme13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theme" Target="../theme/theme14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30" Type="http://schemas.openxmlformats.org/officeDocument/2006/relationships/image" Target="../media/image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18" Type="http://schemas.openxmlformats.org/officeDocument/2006/relationships/slideLayout" Target="../slideLayouts/slideLayout252.xml"/><Relationship Id="rId26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17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54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24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39.xml"/><Relationship Id="rId15" Type="http://schemas.openxmlformats.org/officeDocument/2006/relationships/slideLayout" Target="../slideLayouts/slideLayout249.xml"/><Relationship Id="rId23" Type="http://schemas.openxmlformats.org/officeDocument/2006/relationships/slideLayout" Target="../slideLayouts/slideLayout257.xml"/><Relationship Id="rId28" Type="http://schemas.openxmlformats.org/officeDocument/2006/relationships/theme" Target="../theme/theme15.xml"/><Relationship Id="rId10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slideLayout" Target="../slideLayouts/slideLayout248.xml"/><Relationship Id="rId22" Type="http://schemas.openxmlformats.org/officeDocument/2006/relationships/slideLayout" Target="../slideLayouts/slideLayout256.xml"/><Relationship Id="rId27" Type="http://schemas.openxmlformats.org/officeDocument/2006/relationships/slideLayout" Target="../slideLayouts/slideLayout261.xml"/><Relationship Id="rId30" Type="http://schemas.openxmlformats.org/officeDocument/2006/relationships/image" Target="../media/image5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26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5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24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slideLayout" Target="../slideLayouts/slideLayout284.xml"/><Relationship Id="rId28" Type="http://schemas.openxmlformats.org/officeDocument/2006/relationships/theme" Target="../theme/theme16.xml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slideLayout" Target="../slideLayouts/slideLayout283.xml"/><Relationship Id="rId27" Type="http://schemas.openxmlformats.org/officeDocument/2006/relationships/slideLayout" Target="../slideLayouts/slideLayout288.xml"/><Relationship Id="rId30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slideLayout" Target="../slideLayouts/slideLayout306.xml"/><Relationship Id="rId26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291.xml"/><Relationship Id="rId21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5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20" Type="http://schemas.openxmlformats.org/officeDocument/2006/relationships/slideLayout" Target="../slideLayouts/slideLayout308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2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23" Type="http://schemas.openxmlformats.org/officeDocument/2006/relationships/slideLayout" Target="../slideLayouts/slideLayout311.xml"/><Relationship Id="rId28" Type="http://schemas.openxmlformats.org/officeDocument/2006/relationships/theme" Target="../theme/theme17.xml"/><Relationship Id="rId10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310.xml"/><Relationship Id="rId27" Type="http://schemas.openxmlformats.org/officeDocument/2006/relationships/slideLayout" Target="../slideLayouts/slideLayout3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그림 7" descr="에리카로고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741328" y="249142"/>
            <a:ext cx="1136999" cy="2332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  <p:sldLayoutId id="2147483968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  <p:sldLayoutId id="2147484019" r:id="rId22"/>
    <p:sldLayoutId id="2147484020" r:id="rId23"/>
    <p:sldLayoutId id="2147484021" r:id="rId24"/>
    <p:sldLayoutId id="2147484022" r:id="rId25"/>
    <p:sldLayoutId id="2147484023" r:id="rId26"/>
    <p:sldLayoutId id="2147484024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  <p:sldLayoutId id="2147484074" r:id="rId21"/>
    <p:sldLayoutId id="2147484075" r:id="rId22"/>
    <p:sldLayoutId id="2147484076" r:id="rId23"/>
    <p:sldLayoutId id="2147484077" r:id="rId24"/>
    <p:sldLayoutId id="2147484078" r:id="rId25"/>
    <p:sldLayoutId id="2147484079" r:id="rId26"/>
    <p:sldLayoutId id="2147484080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  <p:sldLayoutId id="2147484100" r:id="rId19"/>
    <p:sldLayoutId id="2147484101" r:id="rId20"/>
    <p:sldLayoutId id="2147484102" r:id="rId21"/>
    <p:sldLayoutId id="2147484103" r:id="rId22"/>
    <p:sldLayoutId id="2147484104" r:id="rId23"/>
    <p:sldLayoutId id="2147484105" r:id="rId24"/>
    <p:sldLayoutId id="2147484106" r:id="rId25"/>
    <p:sldLayoutId id="2147484107" r:id="rId26"/>
    <p:sldLayoutId id="2147484108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8" name="그림 7" descr="01.png"/>
          <p:cNvPicPr>
            <a:picLocks noChangeAspect="1"/>
          </p:cNvPicPr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841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  <p:sldLayoutId id="2147484126" r:id="rId17"/>
    <p:sldLayoutId id="2147484127" r:id="rId18"/>
    <p:sldLayoutId id="2147484128" r:id="rId19"/>
    <p:sldLayoutId id="2147484129" r:id="rId20"/>
    <p:sldLayoutId id="2147484130" r:id="rId21"/>
    <p:sldLayoutId id="2147484131" r:id="rId22"/>
    <p:sldLayoutId id="2147484132" r:id="rId23"/>
    <p:sldLayoutId id="2147484133" r:id="rId24"/>
    <p:sldLayoutId id="2147484134" r:id="rId25"/>
    <p:sldLayoutId id="2147484135" r:id="rId26"/>
    <p:sldLayoutId id="2147484136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45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  <p:sldLayoutId id="2147484153" r:id="rId16"/>
    <p:sldLayoutId id="2147484154" r:id="rId17"/>
    <p:sldLayoutId id="2147484155" r:id="rId18"/>
    <p:sldLayoutId id="2147484156" r:id="rId19"/>
    <p:sldLayoutId id="2147484157" r:id="rId20"/>
    <p:sldLayoutId id="2147484158" r:id="rId21"/>
    <p:sldLayoutId id="2147484159" r:id="rId22"/>
    <p:sldLayoutId id="2147484160" r:id="rId23"/>
    <p:sldLayoutId id="2147484161" r:id="rId24"/>
    <p:sldLayoutId id="2147484162" r:id="rId25"/>
    <p:sldLayoutId id="2147484163" r:id="rId26"/>
    <p:sldLayoutId id="2147484164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0" rIns="91360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0" rIns="91360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02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0" rIns="91360" bIns="4568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/>
          </a:p>
        </p:txBody>
      </p:sp>
      <p:sp>
        <p:nvSpPr>
          <p:cNvPr id="202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0" rIns="91360" bIns="4568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/>
          </a:p>
        </p:txBody>
      </p:sp>
      <p:sp>
        <p:nvSpPr>
          <p:cNvPr id="202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0" rIns="91360" bIns="4568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8AFB9A-C248-45D3-AE39-970C5C37DF66}" type="slidenum">
              <a:rPr kumimoji="1" lang="en-US" altLang="ko-K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12491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0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02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74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46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굴림"/>
                <a:ea typeface="굴림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9C92FD-84BD-4BEA-81F9-ADB2D4574B89}" type="datetimeFigureOut">
              <a:rPr kumimoji="1"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2013-05-01</a:t>
            </a:fld>
            <a:endParaRPr kumimoji="1" lang="en-US" altLang="ko-K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굴림"/>
                <a:ea typeface="굴림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굴림"/>
                <a:ea typeface="굴림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55DBED-984E-4C86-9958-8C66012D66A6}" type="slidenum">
              <a:rPr kumimoji="1"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81317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그림 7" descr="에리카로고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741328" y="249142"/>
            <a:ext cx="1136999" cy="233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515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그림 7" descr="에리카로고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49238"/>
            <a:ext cx="113823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3604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741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39EEEC-1D1B-4436-82DF-7714E477CDFD}" type="datetimeFigureOut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2013-05-01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814165-CDD8-4449-B2DA-5FCFEC730B8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5896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그림 7" descr="에리카로고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49238"/>
            <a:ext cx="113823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795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0F24-1D57-453F-8E8A-056C8F26913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2013-05-01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DC17-4AAA-46BF-812A-77AC669AD5C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01.pn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853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957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/>
          </a:p>
        </p:txBody>
      </p:sp>
      <p:sp>
        <p:nvSpPr>
          <p:cNvPr id="2957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/>
          </a:p>
        </p:txBody>
      </p:sp>
      <p:sp>
        <p:nvSpPr>
          <p:cNvPr id="2957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9757DF-72D7-4B31-BE06-3BA9FB02C5E8}" type="slidenum">
              <a:rPr kumimoji="1" lang="en-US" altLang="ko-K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45967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2.png"/><Relationship Id="rId4" Type="http://schemas.openxmlformats.org/officeDocument/2006/relationships/image" Target="../media/image10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microsoft.com/office/2007/relationships/hdphoto" Target="../media/hdphoto1.wdp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51.png"/><Relationship Id="rId5" Type="http://schemas.openxmlformats.org/officeDocument/2006/relationships/image" Target="../media/image113.png"/><Relationship Id="rId15" Type="http://schemas.microsoft.com/office/2007/relationships/hdphoto" Target="../media/hdphoto2.wdp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2.png"/><Relationship Id="rId5" Type="http://schemas.openxmlformats.org/officeDocument/2006/relationships/image" Target="../media/image2.png"/><Relationship Id="rId4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microsoft.com/office/2007/relationships/hdphoto" Target="../media/hdphoto1.wdp"/><Relationship Id="rId18" Type="http://schemas.openxmlformats.org/officeDocument/2006/relationships/image" Target="../media/image54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52.png"/><Relationship Id="rId17" Type="http://schemas.microsoft.com/office/2007/relationships/hdphoto" Target="../media/hdphoto3.wdp"/><Relationship Id="rId2" Type="http://schemas.openxmlformats.org/officeDocument/2006/relationships/image" Target="../media/image129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51.png"/><Relationship Id="rId5" Type="http://schemas.openxmlformats.org/officeDocument/2006/relationships/image" Target="../media/image132.png"/><Relationship Id="rId15" Type="http://schemas.microsoft.com/office/2007/relationships/hdphoto" Target="../media/hdphoto2.wdp"/><Relationship Id="rId10" Type="http://schemas.openxmlformats.org/officeDocument/2006/relationships/image" Target="../media/image137.png"/><Relationship Id="rId19" Type="http://schemas.openxmlformats.org/officeDocument/2006/relationships/image" Target="../media/image139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64.xml"/><Relationship Id="rId4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55.png"/><Relationship Id="rId5" Type="http://schemas.openxmlformats.org/officeDocument/2006/relationships/image" Target="../media/image151.png"/><Relationship Id="rId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64.xml"/><Relationship Id="rId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2.xml"/><Relationship Id="rId6" Type="http://schemas.openxmlformats.org/officeDocument/2006/relationships/image" Target="../media/image163.png"/><Relationship Id="rId5" Type="http://schemas.openxmlformats.org/officeDocument/2006/relationships/image" Target="../media/image166.png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4.xml"/><Relationship Id="rId4" Type="http://schemas.openxmlformats.org/officeDocument/2006/relationships/image" Target="../media/image1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159.png"/><Relationship Id="rId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microsoft.com/office/2007/relationships/hdphoto" Target="../media/hdphoto2.wdp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79.png"/><Relationship Id="rId11" Type="http://schemas.openxmlformats.org/officeDocument/2006/relationships/image" Target="../media/image172.png"/><Relationship Id="rId5" Type="http://schemas.openxmlformats.org/officeDocument/2006/relationships/image" Target="../media/image147.png"/><Relationship Id="rId10" Type="http://schemas.openxmlformats.org/officeDocument/2006/relationships/image" Target="../media/image183.png"/><Relationship Id="rId4" Type="http://schemas.openxmlformats.org/officeDocument/2006/relationships/image" Target="../media/image178.png"/><Relationship Id="rId9" Type="http://schemas.openxmlformats.org/officeDocument/2006/relationships/image" Target="../media/image1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64.xml"/><Relationship Id="rId4" Type="http://schemas.openxmlformats.org/officeDocument/2006/relationships/image" Target="../media/image1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6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6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2.jpeg"/><Relationship Id="rId3" Type="http://schemas.openxmlformats.org/officeDocument/2006/relationships/image" Target="../media/image208.jpeg"/><Relationship Id="rId7" Type="http://schemas.openxmlformats.org/officeDocument/2006/relationships/image" Target="../media/image210.jpeg"/><Relationship Id="rId12" Type="http://schemas.openxmlformats.org/officeDocument/2006/relationships/image" Target="../media/image211.jpeg"/><Relationship Id="rId17" Type="http://schemas.openxmlformats.org/officeDocument/2006/relationships/image" Target="../media/image216.jpe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21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9.jpe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14.jpe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0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microsoft.com/office/2007/relationships/hdphoto" Target="../media/hdphoto1.wdp"/><Relationship Id="rId4" Type="http://schemas.openxmlformats.org/officeDocument/2006/relationships/image" Target="../media/image56.png"/><Relationship Id="rId9" Type="http://schemas.openxmlformats.org/officeDocument/2006/relationships/image" Target="../media/image52.png"/><Relationship Id="rId1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microsoft.com/office/2007/relationships/hdphoto" Target="../media/hdphoto2.wdp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5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5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10800000">
            <a:off x="-9539372" y="0"/>
            <a:ext cx="9525052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-9553692" y="-1"/>
            <a:ext cx="953937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-10072790" y="0"/>
            <a:ext cx="1007279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타이틀큰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8409" y="1857364"/>
            <a:ext cx="8000993" cy="2471958"/>
          </a:xfrm>
          <a:prstGeom prst="rect">
            <a:avLst/>
          </a:prstGeom>
        </p:spPr>
      </p:pic>
      <p:pic>
        <p:nvPicPr>
          <p:cNvPr id="10" name="에리카" descr="타이틀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0928" y="2389444"/>
            <a:ext cx="4482465" cy="1396746"/>
          </a:xfrm>
          <a:prstGeom prst="rect">
            <a:avLst/>
          </a:prstGeom>
        </p:spPr>
      </p:pic>
      <p:pic>
        <p:nvPicPr>
          <p:cNvPr id="11" name="3선" descr="타이틀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7138" y="3965381"/>
            <a:ext cx="1440180" cy="40005"/>
          </a:xfrm>
          <a:prstGeom prst="rect">
            <a:avLst/>
          </a:prstGeom>
        </p:spPr>
      </p:pic>
      <p:pic>
        <p:nvPicPr>
          <p:cNvPr id="18" name="그림 17" descr="Business-Propos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26796" y="4391990"/>
            <a:ext cx="6172200" cy="822960"/>
          </a:xfrm>
          <a:prstGeom prst="rect">
            <a:avLst/>
          </a:prstGeom>
        </p:spPr>
      </p:pic>
      <p:pic>
        <p:nvPicPr>
          <p:cNvPr id="24" name="2011한양" descr="January,-20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4334" y="3902850"/>
            <a:ext cx="2980422" cy="187510"/>
          </a:xfrm>
          <a:prstGeom prst="rect">
            <a:avLst/>
          </a:prstGeom>
        </p:spPr>
      </p:pic>
      <p:pic>
        <p:nvPicPr>
          <p:cNvPr id="30" name="한양" descr="text0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7138" y="1990725"/>
            <a:ext cx="2141746" cy="309290"/>
          </a:xfrm>
          <a:prstGeom prst="rect">
            <a:avLst/>
          </a:prstGeom>
        </p:spPr>
      </p:pic>
      <p:pic>
        <p:nvPicPr>
          <p:cNvPr id="46" name="한양대건물이미지02" descr="본관측면과-구름.jpg"/>
          <p:cNvPicPr>
            <a:picLocks noChangeAspect="1"/>
          </p:cNvPicPr>
          <p:nvPr/>
        </p:nvPicPr>
        <p:blipFill>
          <a:blip r:embed="rId8" cstate="print"/>
          <a:srcRect r="18842"/>
          <a:stretch>
            <a:fillRect/>
          </a:stretch>
        </p:blipFill>
        <p:spPr>
          <a:xfrm>
            <a:off x="438180" y="0"/>
            <a:ext cx="8348662" cy="6858000"/>
          </a:xfrm>
          <a:prstGeom prst="rect">
            <a:avLst/>
          </a:prstGeom>
        </p:spPr>
      </p:pic>
      <p:pic>
        <p:nvPicPr>
          <p:cNvPr id="54" name="한양대건물이미지01" descr="본관측면과-구름.jpg"/>
          <p:cNvPicPr>
            <a:picLocks noChangeAspect="1"/>
          </p:cNvPicPr>
          <p:nvPr/>
        </p:nvPicPr>
        <p:blipFill>
          <a:blip r:embed="rId8" cstate="print"/>
          <a:srcRect r="18842"/>
          <a:stretch>
            <a:fillRect/>
          </a:stretch>
        </p:blipFill>
        <p:spPr>
          <a:xfrm>
            <a:off x="438180" y="0"/>
            <a:ext cx="8348662" cy="6858000"/>
          </a:xfrm>
          <a:prstGeom prst="rect">
            <a:avLst/>
          </a:prstGeom>
        </p:spPr>
      </p:pic>
      <p:cxnSp>
        <p:nvCxnSpPr>
          <p:cNvPr id="44" name="직선 연결선 43"/>
          <p:cNvCxnSpPr/>
          <p:nvPr/>
        </p:nvCxnSpPr>
        <p:spPr>
          <a:xfrm rot="5400000">
            <a:off x="4928647" y="3307579"/>
            <a:ext cx="4716000" cy="0"/>
          </a:xfrm>
          <a:prstGeom prst="line">
            <a:avLst/>
          </a:prstGeom>
          <a:ln w="3175">
            <a:solidFill>
              <a:srgbClr val="0070C0">
                <a:alpha val="7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 rot="5400000">
            <a:off x="5285834" y="3307579"/>
            <a:ext cx="47160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6" descr="C:\Documents and Settings\이종민\바탕 화면\한양대_이종민\이미지\안산캠퍼스 항공사진\안산캠퍼스전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462986" y="-508702"/>
            <a:ext cx="17107612" cy="8081106"/>
          </a:xfrm>
          <a:prstGeom prst="rect">
            <a:avLst/>
          </a:prstGeom>
          <a:noFill/>
        </p:spPr>
      </p:pic>
      <p:sp>
        <p:nvSpPr>
          <p:cNvPr id="49" name="직사각형 48"/>
          <p:cNvSpPr/>
          <p:nvPr/>
        </p:nvSpPr>
        <p:spPr>
          <a:xfrm>
            <a:off x="0" y="-3071834"/>
            <a:ext cx="9144000" cy="307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0" y="6929438"/>
            <a:ext cx="9144000" cy="250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0" y="0"/>
            <a:ext cx="4285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8715404" y="0"/>
            <a:ext cx="4285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74"/>
          <p:cNvGrpSpPr/>
          <p:nvPr/>
        </p:nvGrpSpPr>
        <p:grpSpPr>
          <a:xfrm>
            <a:off x="642910" y="5857892"/>
            <a:ext cx="7710540" cy="242887"/>
            <a:chOff x="642910" y="5781671"/>
            <a:chExt cx="7710540" cy="242887"/>
          </a:xfrm>
        </p:grpSpPr>
        <p:pic>
          <p:nvPicPr>
            <p:cNvPr id="76" name="그림 75" descr="text09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91475" y="5791196"/>
              <a:ext cx="561975" cy="180975"/>
            </a:xfrm>
            <a:prstGeom prst="rect">
              <a:avLst/>
            </a:prstGeom>
          </p:spPr>
        </p:pic>
        <p:pic>
          <p:nvPicPr>
            <p:cNvPr id="77" name="그림 76" descr="text05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2910" y="5781671"/>
              <a:ext cx="890587" cy="190499"/>
            </a:xfrm>
            <a:prstGeom prst="rect">
              <a:avLst/>
            </a:prstGeom>
          </p:spPr>
        </p:pic>
        <p:pic>
          <p:nvPicPr>
            <p:cNvPr id="78" name="그림 77" descr="text06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84919" y="5781671"/>
              <a:ext cx="795337" cy="190499"/>
            </a:xfrm>
            <a:prstGeom prst="rect">
              <a:avLst/>
            </a:prstGeom>
          </p:spPr>
        </p:pic>
        <p:pic>
          <p:nvPicPr>
            <p:cNvPr id="79" name="그림 78" descr="text07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00526" y="5781671"/>
              <a:ext cx="742948" cy="242887"/>
            </a:xfrm>
            <a:prstGeom prst="rect">
              <a:avLst/>
            </a:prstGeom>
          </p:spPr>
        </p:pic>
        <p:pic>
          <p:nvPicPr>
            <p:cNvPr id="80" name="그림 79" descr="text08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86490" y="5781671"/>
              <a:ext cx="628650" cy="190500"/>
            </a:xfrm>
            <a:prstGeom prst="rect">
              <a:avLst/>
            </a:prstGeom>
          </p:spPr>
        </p:pic>
        <p:pic>
          <p:nvPicPr>
            <p:cNvPr id="41" name="그림 40" descr="text09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88317" y="5796872"/>
              <a:ext cx="180975" cy="180975"/>
            </a:xfrm>
            <a:prstGeom prst="rect">
              <a:avLst/>
            </a:prstGeom>
          </p:spPr>
        </p:pic>
      </p:grpSp>
      <p:pic>
        <p:nvPicPr>
          <p:cNvPr id="81" name="a" descr="1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05300" y="5868000"/>
            <a:ext cx="533400" cy="185738"/>
          </a:xfrm>
          <a:prstGeom prst="rect">
            <a:avLst/>
          </a:prstGeom>
        </p:spPr>
      </p:pic>
      <p:pic>
        <p:nvPicPr>
          <p:cNvPr id="82" name="c" descr="1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305300" y="5868000"/>
            <a:ext cx="533400" cy="185738"/>
          </a:xfrm>
          <a:prstGeom prst="rect">
            <a:avLst/>
          </a:prstGeom>
        </p:spPr>
      </p:pic>
      <p:pic>
        <p:nvPicPr>
          <p:cNvPr id="83" name="i" descr="1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305300" y="5868000"/>
            <a:ext cx="533400" cy="185738"/>
          </a:xfrm>
          <a:prstGeom prst="rect">
            <a:avLst/>
          </a:prstGeom>
        </p:spPr>
      </p:pic>
      <p:pic>
        <p:nvPicPr>
          <p:cNvPr id="84" name="r" descr="12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305300" y="5868000"/>
            <a:ext cx="533400" cy="185738"/>
          </a:xfrm>
          <a:prstGeom prst="rect">
            <a:avLst/>
          </a:prstGeom>
        </p:spPr>
      </p:pic>
      <p:pic>
        <p:nvPicPr>
          <p:cNvPr id="85" name="e" descr="1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305300" y="5868000"/>
            <a:ext cx="533400" cy="185738"/>
          </a:xfrm>
          <a:prstGeom prst="rect">
            <a:avLst/>
          </a:prstGeom>
        </p:spPr>
      </p:pic>
      <p:pic>
        <p:nvPicPr>
          <p:cNvPr id="86" name="빛1" descr="삼성전자중국PJT(표지)_006.png"/>
          <p:cNvPicPr>
            <a:picLocks noChangeAspect="1"/>
          </p:cNvPicPr>
          <p:nvPr/>
        </p:nvPicPr>
        <p:blipFill>
          <a:blip r:embed="rId21" cstate="print">
            <a:lum bright="10000"/>
          </a:blip>
          <a:srcRect/>
          <a:stretch>
            <a:fillRect/>
          </a:stretch>
        </p:blipFill>
        <p:spPr bwMode="auto">
          <a:xfrm>
            <a:off x="6617100" y="1200321"/>
            <a:ext cx="14128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빛2" descr="삼성전자중국PJT(표지)_004.png"/>
          <p:cNvPicPr>
            <a:picLocks noChangeAspect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6510765" y="2256092"/>
            <a:ext cx="604362" cy="60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그림 87" descr="SDS-15.pn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flipH="1">
            <a:off x="0" y="6781800"/>
            <a:ext cx="91440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직사각형 88"/>
          <p:cNvSpPr/>
          <p:nvPr/>
        </p:nvSpPr>
        <p:spPr>
          <a:xfrm>
            <a:off x="0" y="1414442"/>
            <a:ext cx="5500694" cy="1238265"/>
          </a:xfrm>
          <a:prstGeom prst="rect">
            <a:avLst/>
          </a:prstGeom>
          <a:solidFill>
            <a:schemeClr val="tx1">
              <a:lumMod val="75000"/>
              <a:lumOff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2" name="그림 91" descr="22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69745" y="2035992"/>
            <a:ext cx="4892231" cy="424148"/>
          </a:xfrm>
          <a:prstGeom prst="rect">
            <a:avLst/>
          </a:prstGeom>
          <a:effectLst>
            <a:outerShdw blurRad="25400" dist="12700" dir="2700000" algn="tl" rotWithShape="0">
              <a:prstClr val="black"/>
            </a:outerShdw>
          </a:effectLst>
        </p:spPr>
      </p:pic>
      <p:pic>
        <p:nvPicPr>
          <p:cNvPr id="93" name="그림 92" descr="2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60220" y="1624000"/>
            <a:ext cx="4895872" cy="282232"/>
          </a:xfrm>
          <a:prstGeom prst="rect">
            <a:avLst/>
          </a:prstGeom>
          <a:effectLst>
            <a:outerShdw blurRad="25400" dist="12700" dir="2700000" algn="tl" rotWithShape="0">
              <a:prstClr val="black"/>
            </a:outerShdw>
          </a:effectLst>
        </p:spPr>
      </p:pic>
      <p:pic>
        <p:nvPicPr>
          <p:cNvPr id="97" name="그림 96" descr="23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427095" y="6500813"/>
            <a:ext cx="2289810" cy="144780"/>
          </a:xfrm>
          <a:prstGeom prst="rect">
            <a:avLst/>
          </a:prstGeom>
        </p:spPr>
      </p:pic>
      <p:sp>
        <p:nvSpPr>
          <p:cNvPr id="53" name="직사각형 52"/>
          <p:cNvSpPr>
            <a:spLocks/>
          </p:cNvSpPr>
          <p:nvPr/>
        </p:nvSpPr>
        <p:spPr>
          <a:xfrm>
            <a:off x="428649" y="5649816"/>
            <a:ext cx="8286726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2" name="그림 41" descr="에리카로고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741328" y="249142"/>
            <a:ext cx="1136999" cy="2332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1.99896 0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3.33333E-6 L 1.14774 -3.33333E-6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44444E-6 -1.11111E-6 L 1.09166 -1.11111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4687 0 L -0.84201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61111E-6 -3.7037E-7 L 0.56059 -3.7037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4.72222E-6 3.33333E-6 L -0.42136 3.33333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 4.07407E-6 L 0 -0.18565 " pathEditMode="relative" rAng="0" ptsTypes="AA">
                                      <p:cBhvr>
                                        <p:cTn id="54" dur="18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0 2.59259E-6 L 0 0.13495 " pathEditMode="relative" rAng="0" ptsTypes="AA">
                                      <p:cBhvr>
                                        <p:cTn id="56" dur="18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repeatCount="2000" accel="50000" decel="50000" autoRev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5E-6 -2.96296E-6 L 0.04983 -2.96296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repeatCount="2000" accel="50000" decel="50000" autoRev="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2.5E-6 -2.96296E-6 L -0.12049 -2.96296E-6 " pathEditMode="relative" rAng="0" ptsTypes="AA">
                                      <p:cBhvr>
                                        <p:cTn id="69" dur="1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4" presetClass="pat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Motion origin="layout" path="M -2.77778E-7 0 L -2.77778E-7 -0.10417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1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Motion origin="layout" path="M 0 -3.7037E-6 L -0.40087 -3.7037E-6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Motion origin="layout" path="M 0 -3.7037E-6 L -0.23281 -3.7037E-6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Motion origin="layout" path="M 0 -3.7037E-6 L -0.03628 -3.7037E-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Motion origin="layout" path="M 0 -3.7037E-6 L 0.16684 -3.7037E-6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3" presetClass="path" presetSubtype="0" decel="5000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Motion origin="layout" path="M 0 -3.7037E-6 L 0.33802 -3.7037E-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200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200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6" grpId="0" animBg="1"/>
      <p:bldP spid="89" grpId="0" animBg="1"/>
      <p:bldP spid="53" grpId="0" animBg="1"/>
      <p:bldP spid="5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그룹 5"/>
          <p:cNvGrpSpPr>
            <a:grpSpLocks/>
          </p:cNvGrpSpPr>
          <p:nvPr/>
        </p:nvGrpSpPr>
        <p:grpSpPr bwMode="auto">
          <a:xfrm>
            <a:off x="312738" y="341313"/>
            <a:ext cx="8507412" cy="6242050"/>
            <a:chOff x="241305" y="341282"/>
            <a:chExt cx="8507159" cy="6241625"/>
          </a:xfrm>
        </p:grpSpPr>
        <p:pic>
          <p:nvPicPr>
            <p:cNvPr id="154629" name="Picture 2" descr="http://wwl1564.hanmail.net/Mail-bin/view_submsg3.cgi?TM=jOi5o%2BGuQw10CwcfYDJnwqg4%2BvM2s7PlOQUnu%2F%2FnNOOPue0CiB6G74wDdrG3rWLngS0FxnxN4EmJRe4y0%2BgdqRS6ob1xz%2BzRLC6ISNIRqcPLgwlomcEk5RwNmhezLNL%2BAUWfrXF7eFhXj3UJn%2F1RhbBX9ZiOQVIJS%2BgCycmYtGDBevUEgMV3xew%2FFyu6f0NWO6rOiVONuLHmG4S7BDOI8vuH%2BTKaLxFTjLQ93Z%2BzmBMrvcdXHXiZe9PciWrT0TwyagmhKCVcOF53VJw0SbGVxyKHIY6vKl1N3Gk71uxnvRvDTqSlsM%2FXU%2BCkRXcaDuXCUhE%2Fw3OKRz52T8o%2BDvxB1ks82tXkN1ApTnQTAZB%2FQlvRqeiWW43YZb26Y7zy9eSB9Ynjk9FI%2B7lk4XjxGNOMG0uU0NgkG3kEnhgruFjjwezrCNQLK8kReh6%2F9NmV9nRH2Ongc8rBve1hyLmfLVEVX6kKEJCNk%2BIDbVij2LyzxUTEmLDCniwG4ipa7tOBSB2iBeSxeQcEsdWtAgdBZA0QQ9Atv957Gg5TaxPLua6ehvlE92VSTlg8Qo70qCiB5CrlkmkyKj3KEVoT4AamwaITS%2FZrkzDX69v6fEYVh6z0IE981IkVBu6HKtRIooTPYhGjdWWtPYXtrVCBlcjyM3IchpRTQJEOfylz&amp;encoding=UTF-8&amp;MSGID=F000000000GRcgv&amp;pos=4489&amp;bodylen=898624&amp;realname=img-523171527-0001.jpg&amp;downtype=VIEW&amp;encoding=UTF-8&amp;contenttype=image/jpeg&amp;attnum=1&amp;attid=0.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05" y="341282"/>
              <a:ext cx="8507159" cy="624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직사각형 1"/>
            <p:cNvSpPr/>
            <p:nvPr/>
          </p:nvSpPr>
          <p:spPr>
            <a:xfrm>
              <a:off x="3149519" y="1917562"/>
              <a:ext cx="1062005" cy="80004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876762" y="1933436"/>
              <a:ext cx="1287424" cy="80163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54632" name="TextBox 4"/>
            <p:cNvSpPr txBox="1">
              <a:spLocks noChangeArrowheads="1"/>
            </p:cNvSpPr>
            <p:nvPr/>
          </p:nvSpPr>
          <p:spPr bwMode="auto">
            <a:xfrm>
              <a:off x="242894" y="1547499"/>
              <a:ext cx="2727029" cy="30777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993300"/>
                  </a:solidFill>
                  <a:latin typeface="HY울릉도M" pitchFamily="18" charset="-127"/>
                  <a:ea typeface="HY울릉도M" pitchFamily="18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1400" smtClean="0">
                  <a:solidFill>
                    <a:srgbClr val="000000"/>
                  </a:solidFill>
                </a:rPr>
                <a:t>2012</a:t>
              </a:r>
              <a:r>
                <a:rPr kumimoji="0" lang="ko-KR" altLang="en-US" sz="1400" smtClean="0">
                  <a:solidFill>
                    <a:srgbClr val="000000"/>
                  </a:solidFill>
                </a:rPr>
                <a:t>년 </a:t>
              </a:r>
              <a:r>
                <a:rPr kumimoji="0" lang="en-US" altLang="ko-KR" sz="1400" smtClean="0">
                  <a:solidFill>
                    <a:srgbClr val="000000"/>
                  </a:solidFill>
                </a:rPr>
                <a:t>5</a:t>
              </a:r>
              <a:r>
                <a:rPr kumimoji="0" lang="ko-KR" altLang="en-US" sz="1400" smtClean="0">
                  <a:solidFill>
                    <a:srgbClr val="000000"/>
                  </a:solidFill>
                </a:rPr>
                <a:t>월 </a:t>
              </a:r>
              <a:r>
                <a:rPr kumimoji="0" lang="en-US" altLang="ko-KR" sz="1400" smtClean="0">
                  <a:solidFill>
                    <a:srgbClr val="000000"/>
                  </a:solidFill>
                </a:rPr>
                <a:t>23</a:t>
              </a:r>
              <a:r>
                <a:rPr kumimoji="0" lang="ko-KR" altLang="en-US" sz="1400" smtClean="0">
                  <a:solidFill>
                    <a:srgbClr val="000000"/>
                  </a:solidFill>
                </a:rPr>
                <a:t>일</a:t>
              </a:r>
              <a:r>
                <a:rPr kumimoji="0" lang="en-US" altLang="ko-KR" sz="1400" smtClean="0">
                  <a:solidFill>
                    <a:srgbClr val="000000"/>
                  </a:solidFill>
                </a:rPr>
                <a:t>(</a:t>
              </a:r>
              <a:r>
                <a:rPr kumimoji="0" lang="ko-KR" altLang="en-US" sz="1400" smtClean="0">
                  <a:solidFill>
                    <a:srgbClr val="000000"/>
                  </a:solidFill>
                </a:rPr>
                <a:t>수</a:t>
              </a:r>
              <a:r>
                <a:rPr kumimoji="0" lang="en-US" altLang="ko-KR" sz="1400" smtClean="0">
                  <a:solidFill>
                    <a:srgbClr val="000000"/>
                  </a:solidFill>
                </a:rPr>
                <a:t>) </a:t>
              </a:r>
              <a:r>
                <a:rPr kumimoji="0" lang="ko-KR" altLang="en-US" sz="1400" smtClean="0">
                  <a:solidFill>
                    <a:srgbClr val="000000"/>
                  </a:solidFill>
                </a:rPr>
                <a:t>문화일보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03575" y="3213100"/>
            <a:ext cx="4032250" cy="2000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HY울릉도M" pitchFamily="18" charset="-127"/>
                <a:ea typeface="HY울릉도M" pitchFamily="18" charset="-127"/>
              </a:rPr>
              <a:t>기업의 </a:t>
            </a:r>
            <a:r>
              <a:rPr lang="ko-KR" altLang="en-US" sz="20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대학평가 </a:t>
            </a:r>
            <a:endParaRPr lang="en-US" altLang="ko-KR" sz="20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pPr algn="ctr">
              <a:defRPr/>
            </a:pPr>
            <a:r>
              <a:rPr lang="en-US" altLang="ko-KR" sz="2400" b="1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2400" b="1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등</a:t>
            </a:r>
            <a:r>
              <a:rPr lang="en-US" altLang="ko-KR" dirty="0">
                <a:solidFill>
                  <a:prstClr val="black">
                    <a:lumMod val="95000"/>
                    <a:lumOff val="5000"/>
                  </a:prstClr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HY울릉도M" pitchFamily="18" charset="-127"/>
                <a:ea typeface="HY울릉도M" pitchFamily="18" charset="-127"/>
              </a:rPr>
              <a:t>재료공학과</a:t>
            </a:r>
            <a:r>
              <a:rPr lang="en-US" altLang="ko-KR" dirty="0">
                <a:solidFill>
                  <a:prstClr val="black">
                    <a:lumMod val="95000"/>
                    <a:lumOff val="5000"/>
                  </a:prstClr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algn="ctr">
              <a:defRPr/>
            </a:pPr>
            <a:endParaRPr lang="en-US" altLang="ko-KR" sz="8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교육인프라</a:t>
            </a:r>
            <a:endParaRPr lang="en-US" altLang="ko-KR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산업계 요구와 교육과정 일치도</a:t>
            </a:r>
            <a:endParaRPr lang="en-US" altLang="ko-KR" dirty="0">
              <a:solidFill>
                <a:srgbClr val="0070C0"/>
              </a:solidFill>
              <a:latin typeface="HY울릉도M" pitchFamily="18" charset="-127"/>
              <a:ea typeface="HY울릉도M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교육 및 기술개발 성과 등 </a:t>
            </a:r>
            <a:endParaRPr lang="en-US" altLang="ko-KR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   3</a:t>
            </a:r>
            <a:r>
              <a:rPr lang="ko-KR" altLang="en-US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개 영역 평가 </a:t>
            </a:r>
            <a:r>
              <a:rPr lang="en-US" altLang="ko-KR" sz="1400" dirty="0">
                <a:solidFill>
                  <a:srgbClr val="00206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400" dirty="0">
                <a:solidFill>
                  <a:srgbClr val="002060"/>
                </a:solidFill>
                <a:latin typeface="HY울릉도M" pitchFamily="18" charset="-127"/>
                <a:ea typeface="HY울릉도M" pitchFamily="18" charset="-127"/>
              </a:rPr>
              <a:t>대학정보공시자료 기준</a:t>
            </a:r>
            <a:r>
              <a:rPr lang="en-US" altLang="ko-KR" sz="1400" dirty="0">
                <a:solidFill>
                  <a:srgbClr val="002060"/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</p:txBody>
      </p:sp>
      <p:pic>
        <p:nvPicPr>
          <p:cNvPr id="1546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685" b="91148"/>
          <a:stretch>
            <a:fillRect/>
          </a:stretch>
        </p:blipFill>
        <p:spPr bwMode="auto">
          <a:xfrm>
            <a:off x="8180388" y="4763"/>
            <a:ext cx="977900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620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7 항공사진 최종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065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0" y="1414463"/>
            <a:ext cx="5500688" cy="646112"/>
          </a:xfrm>
          <a:prstGeom prst="rect">
            <a:avLst/>
          </a:prstGeom>
          <a:solidFill>
            <a:sysClr val="windowText" lastClr="000000">
              <a:lumMod val="75000"/>
              <a:lumOff val="25000"/>
              <a:alpha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latinLnBrk="0">
              <a:defRPr/>
            </a:pPr>
            <a:endParaRPr lang="ko-KR" altLang="en-US" kern="0" dirty="0">
              <a:solidFill>
                <a:sysClr val="window" lastClr="FFFFFF"/>
              </a:solidFill>
              <a:latin typeface="맑은 고딕"/>
              <a:ea typeface="맑은 고딕"/>
            </a:endParaRPr>
          </a:p>
        </p:txBody>
      </p:sp>
      <p:pic>
        <p:nvPicPr>
          <p:cNvPr id="21" name="그림 20" descr="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650" y="1624013"/>
            <a:ext cx="4895850" cy="282575"/>
          </a:xfrm>
          <a:prstGeom prst="rect">
            <a:avLst/>
          </a:prstGeom>
          <a:effectLst>
            <a:outerShdw blurRad="25400" dist="127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96316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39306E-6 L -0.46822 -0.000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그림 11" descr="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3"/>
          <p:cNvGrpSpPr>
            <a:grpSpLocks/>
          </p:cNvGrpSpPr>
          <p:nvPr/>
        </p:nvGrpSpPr>
        <p:grpSpPr bwMode="auto">
          <a:xfrm>
            <a:off x="0" y="0"/>
            <a:ext cx="9144000" cy="6835775"/>
            <a:chOff x="0" y="0"/>
            <a:chExt cx="9143999" cy="6836271"/>
          </a:xfrm>
        </p:grpSpPr>
        <p:pic>
          <p:nvPicPr>
            <p:cNvPr id="131099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076" t="317"/>
            <a:stretch>
              <a:fillRect/>
            </a:stretch>
          </p:blipFill>
          <p:spPr bwMode="auto">
            <a:xfrm>
              <a:off x="4579144" y="1"/>
              <a:ext cx="4564855" cy="683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100" name="그림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17" r="49922"/>
            <a:stretch>
              <a:fillRect/>
            </a:stretch>
          </p:blipFill>
          <p:spPr bwMode="auto">
            <a:xfrm>
              <a:off x="0" y="0"/>
              <a:ext cx="4579144" cy="6836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2843808" y="2276872"/>
              <a:ext cx="1522853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contourW="6350" prstMaterial="softEdge">
                <a:bevelT w="25400" h="1270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800" b="1" spc="-150" dirty="0">
                  <a:ln>
                    <a:prstDash val="solid"/>
                  </a:ln>
                  <a:solidFill>
                    <a:srgbClr val="2A2A2A"/>
                  </a:solidFill>
                  <a:effectLst>
                    <a:outerShdw blurRad="127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서울캠퍼스</a:t>
              </a:r>
              <a:endParaRPr kumimoji="1" lang="en-US" altLang="ko-KR" sz="2800" b="1" spc="-150" dirty="0">
                <a:ln>
                  <a:prstDash val="solid"/>
                </a:ln>
                <a:solidFill>
                  <a:srgbClr val="2A2A2A"/>
                </a:solidFill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4773166" y="2276872"/>
              <a:ext cx="1798826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contourW="6350" prstMaterial="softEdge">
                <a:bevelT w="25400" h="1270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800" b="1" spc="-150" dirty="0">
                  <a:ln>
                    <a:prstDash val="solid"/>
                  </a:ln>
                  <a:solidFill>
                    <a:srgbClr val="2A2A2A"/>
                  </a:solidFill>
                  <a:effectLst>
                    <a:outerShdw blurRad="127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ERICA</a:t>
              </a:r>
              <a:r>
                <a:rPr kumimoji="1" lang="ko-KR" altLang="en-US" sz="2800" b="1" spc="-150" dirty="0">
                  <a:ln>
                    <a:prstDash val="solid"/>
                  </a:ln>
                  <a:solidFill>
                    <a:srgbClr val="2A2A2A"/>
                  </a:solidFill>
                  <a:effectLst>
                    <a:outerShdw blurRad="127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캠퍼스</a:t>
              </a:r>
              <a:endParaRPr kumimoji="1" lang="en-US" altLang="ko-KR" sz="2800" b="1" spc="-150" dirty="0">
                <a:ln>
                  <a:prstDash val="solid"/>
                </a:ln>
                <a:solidFill>
                  <a:srgbClr val="2A2A2A"/>
                </a:solidFill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29" name="TextBox 20"/>
            <p:cNvSpPr txBox="1">
              <a:spLocks noChangeArrowheads="1"/>
            </p:cNvSpPr>
            <p:nvPr/>
          </p:nvSpPr>
          <p:spPr bwMode="auto">
            <a:xfrm>
              <a:off x="4716016" y="2875002"/>
              <a:ext cx="2487861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8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개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 단과대학</a:t>
              </a:r>
              <a:r>
                <a:rPr kumimoji="1" lang="en-US" altLang="ko-KR" spc="-150" dirty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, </a:t>
              </a:r>
              <a:r>
                <a:rPr kumimoji="1" lang="en-US" altLang="ko-KR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40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개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 독립학부</a:t>
              </a:r>
              <a:endParaRPr kumimoji="1" lang="en-US" altLang="ko-KR" spc="-150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pc="-150" dirty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교수 </a:t>
              </a:r>
              <a:r>
                <a:rPr kumimoji="1" lang="en-US" altLang="ko-KR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374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명</a:t>
              </a:r>
              <a:r>
                <a:rPr kumimoji="1" lang="en-US" altLang="ko-KR" spc="-150" dirty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, 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학생 </a:t>
              </a:r>
              <a:r>
                <a:rPr kumimoji="1" lang="en-US" altLang="ko-KR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9,091</a:t>
              </a:r>
              <a:r>
                <a:rPr kumimoji="1" lang="ko-KR" altLang="en-US" spc="-150" dirty="0">
                  <a:ln>
                    <a:prstDash val="solid"/>
                  </a:ln>
                  <a:solidFill>
                    <a:srgbClr val="0070C0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명</a:t>
              </a:r>
              <a:endParaRPr kumimoji="1" lang="en-US" altLang="ko-KR" spc="-150" dirty="0">
                <a:ln>
                  <a:prstDash val="solid"/>
                </a:ln>
                <a:solidFill>
                  <a:srgbClr val="0070C0"/>
                </a:solidFill>
                <a:latin typeface="Myriad Pro" pitchFamily="34" charset="0"/>
                <a:ea typeface="M+ 2m" pitchFamily="2" charset="-128"/>
                <a:cs typeface="Arial" pitchFamily="34" charset="0"/>
              </a:endParaRPr>
            </a:p>
          </p:txBody>
        </p:sp>
      </p:grpSp>
      <p:cxnSp>
        <p:nvCxnSpPr>
          <p:cNvPr id="19" name="직선 연결선 18"/>
          <p:cNvCxnSpPr/>
          <p:nvPr/>
        </p:nvCxnSpPr>
        <p:spPr>
          <a:xfrm>
            <a:off x="3957638" y="2276475"/>
            <a:ext cx="0" cy="3848100"/>
          </a:xfrm>
          <a:prstGeom prst="line">
            <a:avLst/>
          </a:prstGeom>
          <a:noFill/>
          <a:ln w="6350" cap="sq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BG02" descr="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8426"/>
            </a:avLst>
          </a:prstGeom>
        </p:spPr>
      </p:pic>
      <p:sp>
        <p:nvSpPr>
          <p:cNvPr id="37" name="직사각형 36"/>
          <p:cNvSpPr/>
          <p:nvPr/>
        </p:nvSpPr>
        <p:spPr bwMode="auto">
          <a:xfrm>
            <a:off x="576263" y="1176338"/>
            <a:ext cx="7977187" cy="4948237"/>
          </a:xfrm>
          <a:prstGeom prst="rect">
            <a:avLst/>
          </a:prstGeom>
          <a:noFill/>
          <a:ln w="6350" cap="sq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ko-KR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31079" name="그림 12" descr="SDS-1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4"/>
          <p:cNvGrpSpPr>
            <a:grpSpLocks/>
          </p:cNvGrpSpPr>
          <p:nvPr/>
        </p:nvGrpSpPr>
        <p:grpSpPr bwMode="auto">
          <a:xfrm>
            <a:off x="0" y="528638"/>
            <a:ext cx="5500688" cy="1238250"/>
            <a:chOff x="0" y="528975"/>
            <a:chExt cx="5500800" cy="1238400"/>
          </a:xfrm>
        </p:grpSpPr>
        <p:sp>
          <p:nvSpPr>
            <p:cNvPr id="49" name="직사각형 48"/>
            <p:cNvSpPr/>
            <p:nvPr/>
          </p:nvSpPr>
          <p:spPr>
            <a:xfrm>
              <a:off x="0" y="528975"/>
              <a:ext cx="5500800" cy="12384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31096" name="그룹 47"/>
            <p:cNvGrpSpPr>
              <a:grpSpLocks/>
            </p:cNvGrpSpPr>
            <p:nvPr/>
          </p:nvGrpSpPr>
          <p:grpSpPr bwMode="auto">
            <a:xfrm>
              <a:off x="1416601" y="645758"/>
              <a:ext cx="3681898" cy="1029499"/>
              <a:chOff x="2696564" y="721958"/>
              <a:chExt cx="3681898" cy="1029499"/>
            </a:xfrm>
          </p:grpSpPr>
          <p:pic>
            <p:nvPicPr>
              <p:cNvPr id="43" name="그림 42" descr="22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96042" y="1011624"/>
                <a:ext cx="3683075" cy="739865"/>
              </a:xfrm>
              <a:prstGeom prst="rect">
                <a:avLst/>
              </a:prstGeom>
              <a:effectLst>
                <a:outerShdw blurRad="25400" dist="12700" dir="2700000" algn="tl" rotWithShape="0">
                  <a:prstClr val="black"/>
                </a:outerShdw>
              </a:effectLst>
            </p:spPr>
          </p:pic>
          <p:pic>
            <p:nvPicPr>
              <p:cNvPr id="44" name="그림 43" descr="21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710330" y="722664"/>
                <a:ext cx="3654499" cy="282609"/>
              </a:xfrm>
              <a:prstGeom prst="rect">
                <a:avLst/>
              </a:prstGeom>
              <a:effectLst>
                <a:outerShdw blurRad="25400" dist="12700" dir="2700000" algn="tl" rotWithShape="0">
                  <a:prstClr val="black"/>
                </a:outerShdw>
              </a:effectLst>
            </p:spPr>
          </p:pic>
        </p:grpSp>
      </p:grpSp>
      <p:pic>
        <p:nvPicPr>
          <p:cNvPr id="131081" name="그림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6400800"/>
            <a:ext cx="22891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2" name="그림 20" descr="에리카로고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49238"/>
            <a:ext cx="113823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138936" y="2804626"/>
            <a:ext cx="30705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"/>
            </a:scene3d>
            <a:sp3d prstMaterial="softEdge">
              <a:bevelT w="12700" h="1270"/>
            </a:sp3d>
          </a:bodyPr>
          <a:lstStyle/>
          <a:p>
            <a:pPr marL="342900" indent="-342900">
              <a:defRPr/>
            </a:pP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2.</a:t>
            </a:r>
            <a:r>
              <a:rPr lang="en-US" altLang="ko-KR" sz="20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1979</a:t>
            </a:r>
            <a:r>
              <a:rPr lang="en-US" altLang="ko-KR" sz="24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ERICA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캠퍼스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개교</a:t>
            </a:r>
            <a:endParaRPr lang="en-US" altLang="ko-KR" sz="2000" b="1" spc="-100" dirty="0">
              <a:solidFill>
                <a:prstClr val="black">
                  <a:lumMod val="75000"/>
                  <a:lumOff val="25000"/>
                </a:prst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138936" y="3356763"/>
            <a:ext cx="4012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"/>
            </a:scene3d>
            <a:sp3d prstMaterial="softEdge">
              <a:bevelT w="12700" h="1270"/>
            </a:sp3d>
          </a:bodyPr>
          <a:lstStyle/>
          <a:p>
            <a:pPr marL="342900" indent="-342900">
              <a:defRPr/>
            </a:pP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3. 1996 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교육개혁추진</a:t>
            </a: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6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년 연속 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우수</a:t>
            </a:r>
            <a:endParaRPr lang="en-US" altLang="ko-KR" sz="2000" b="1" spc="-100" dirty="0">
              <a:solidFill>
                <a:prstClr val="black">
                  <a:lumMod val="75000"/>
                  <a:lumOff val="25000"/>
                </a:prst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157347" y="3908900"/>
            <a:ext cx="4810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"/>
            </a:scene3d>
            <a:sp3d prstMaterial="softEdge">
              <a:bevelT w="12700" h="1270"/>
            </a:sp3d>
          </a:bodyPr>
          <a:lstStyle/>
          <a:p>
            <a:pPr marL="342900" indent="-342900">
              <a:defRPr/>
            </a:pP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4. 2004 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산학협력중심대학 수도권</a:t>
            </a: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단독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선정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148316" y="4461037"/>
            <a:ext cx="3999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"/>
            </a:scene3d>
            <a:sp3d prstMaterial="softEdge">
              <a:bevelT w="12700" h="1270"/>
            </a:sp3d>
          </a:bodyPr>
          <a:lstStyle/>
          <a:p>
            <a:pPr marL="342900" indent="-342900">
              <a:defRPr/>
            </a:pP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5</a:t>
            </a:r>
            <a:r>
              <a:rPr lang="en-US" altLang="ko-KR" sz="20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2008 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산학협력중심 </a:t>
            </a:r>
            <a:r>
              <a:rPr lang="en-US" altLang="ko-KR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3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년 연속 </a:t>
            </a:r>
            <a:r>
              <a:rPr lang="en-US" altLang="ko-KR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1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위</a:t>
            </a:r>
            <a:endParaRPr lang="en-US" altLang="ko-KR" sz="2400" b="1" spc="-100" dirty="0">
              <a:solidFill>
                <a:srgbClr val="0070C0"/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158622" y="5013176"/>
            <a:ext cx="4405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"/>
            </a:scene3d>
            <a:sp3d prstMaterial="softEdge">
              <a:bevelT w="12700" h="1270"/>
            </a:sp3d>
          </a:bodyPr>
          <a:lstStyle/>
          <a:p>
            <a:pPr marL="342900" indent="-342900">
              <a:defRPr/>
            </a:pP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6. 2012 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산학협력선도 육성사업</a:t>
            </a:r>
            <a:r>
              <a:rPr lang="en-US" altLang="ko-KR" sz="2000" b="1" spc="-100" dirty="0"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</a:rPr>
              <a:t>LINC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선정</a:t>
            </a:r>
            <a:endParaRPr lang="en-US" altLang="ko-KR" sz="2400" b="1" spc="-100" dirty="0">
              <a:solidFill>
                <a:srgbClr val="0070C0"/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139952" y="2252489"/>
            <a:ext cx="2828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"/>
            </a:scene3d>
            <a:sp3d prstMaterial="softEdge">
              <a:bevelT w="12700" h="1270"/>
            </a:sp3d>
          </a:bodyPr>
          <a:lstStyle/>
          <a:p>
            <a:pPr marL="342900" indent="-342900">
              <a:defRPr/>
            </a:pP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1.</a:t>
            </a:r>
            <a:r>
              <a:rPr lang="en-US" altLang="ko-KR" sz="2000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1939</a:t>
            </a:r>
            <a:r>
              <a:rPr lang="en-US" altLang="ko-KR" sz="24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400" b="1" spc="-100" dirty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서울캠퍼스</a:t>
            </a:r>
            <a:r>
              <a:rPr lang="ko-KR" altLang="en-US" sz="2000" b="1" spc="-1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40" pitchFamily="18" charset="-127"/>
                <a:ea typeface="-윤고딕340" pitchFamily="18" charset="-127"/>
              </a:rPr>
              <a:t>개교</a:t>
            </a:r>
            <a:endParaRPr lang="en-US" altLang="ko-KR" sz="2000" b="1" spc="-100" dirty="0">
              <a:solidFill>
                <a:prstClr val="black">
                  <a:lumMod val="75000"/>
                  <a:lumOff val="25000"/>
                </a:prst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0" y="528638"/>
            <a:ext cx="5500688" cy="1238250"/>
          </a:xfrm>
          <a:prstGeom prst="rect">
            <a:avLst/>
          </a:prstGeom>
          <a:solidFill>
            <a:schemeClr val="tx1">
              <a:lumMod val="75000"/>
              <a:lumOff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5" name="그룹 53"/>
          <p:cNvGrpSpPr>
            <a:grpSpLocks/>
          </p:cNvGrpSpPr>
          <p:nvPr/>
        </p:nvGrpSpPr>
        <p:grpSpPr bwMode="auto">
          <a:xfrm>
            <a:off x="1019175" y="738188"/>
            <a:ext cx="4270375" cy="836612"/>
            <a:chOff x="1018388" y="738533"/>
            <a:chExt cx="4271244" cy="836140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8388" y="1151050"/>
              <a:ext cx="4271244" cy="423623"/>
            </a:xfrm>
            <a:prstGeom prst="rect">
              <a:avLst/>
            </a:prstGeom>
            <a:effectLst>
              <a:outerShdw blurRad="25400" dist="12700" dir="2700000" algn="tl" rotWithShape="0">
                <a:prstClr val="black"/>
              </a:outerShdw>
            </a:effectLst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8388" y="738533"/>
              <a:ext cx="3788546" cy="282416"/>
            </a:xfrm>
            <a:prstGeom prst="rect">
              <a:avLst/>
            </a:prstGeom>
            <a:effectLst>
              <a:outerShdw blurRad="25400" dist="12700" dir="2700000" algn="tl" rotWithShape="0">
                <a:prstClr val="black"/>
              </a:outerShdw>
            </a:effectLst>
          </p:spPr>
        </p:pic>
      </p:grpSp>
      <p:sp>
        <p:nvSpPr>
          <p:cNvPr id="1310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99696" tIns="1371168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ko-KR" sz="1200">
                <a:solidFill>
                  <a:srgbClr val="777777"/>
                </a:solidFill>
                <a:latin typeface="굴림" pitchFamily="50" charset="-127"/>
                <a:ea typeface="굴림" pitchFamily="50" charset="-127"/>
              </a:rPr>
              <a:t/>
            </a:r>
            <a:br>
              <a:rPr kumimoji="1" lang="ko-KR" altLang="ko-KR" sz="1200">
                <a:solidFill>
                  <a:srgbClr val="777777"/>
                </a:solidFill>
                <a:latin typeface="굴림" pitchFamily="50" charset="-127"/>
                <a:ea typeface="굴림" pitchFamily="50" charset="-127"/>
              </a:rPr>
            </a:br>
            <a:endParaRPr kumimoji="1" lang="ko-KR" altLang="ko-KR" sz="800">
              <a:solidFill>
                <a:srgbClr val="777777"/>
              </a:solidFill>
              <a:latin typeface="Tahoma" pitchFamily="34" charset="0"/>
              <a:ea typeface="굴림" pitchFamily="50" charset="-127"/>
            </a:endParaRP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112"/>
          <a:stretch>
            <a:fillRect/>
          </a:stretch>
        </p:blipFill>
        <p:spPr bwMode="auto">
          <a:xfrm>
            <a:off x="5730875" y="787400"/>
            <a:ext cx="28209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169" y="4318620"/>
            <a:ext cx="32592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dirty="0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rPr>
              <a:t>시대마다 다음시대를 </a:t>
            </a:r>
            <a:endParaRPr kumimoji="1" lang="en-US" altLang="ko-KR" dirty="0">
              <a:solidFill>
                <a:srgbClr val="993300"/>
              </a:solidFill>
              <a:latin typeface="HY울릉도M" pitchFamily="18" charset="-127"/>
              <a:ea typeface="HY울릉도M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dirty="0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rPr>
              <a:t>준비하는 사람들이 있습니다</a:t>
            </a:r>
            <a:r>
              <a:rPr kumimoji="1" lang="en-US" altLang="ko-KR" dirty="0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rPr>
              <a:t>. </a:t>
            </a:r>
            <a:endParaRPr kumimoji="1" lang="ko-KR" altLang="en-US" dirty="0">
              <a:solidFill>
                <a:srgbClr val="993300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8364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43819 3.7037E-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4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4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4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4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76" presetID="35" presetClass="emph" presetSubtype="0" repeatCount="2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직선 연결선 60"/>
          <p:cNvCxnSpPr/>
          <p:nvPr/>
        </p:nvCxnSpPr>
        <p:spPr>
          <a:xfrm rot="10800000">
            <a:off x="-34" y="4143380"/>
            <a:ext cx="9144065" cy="0"/>
          </a:xfrm>
          <a:prstGeom prst="line">
            <a:avLst/>
          </a:prstGeom>
          <a:ln w="3175">
            <a:solidFill>
              <a:srgbClr val="0070C0">
                <a:alpha val="7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 rot="10800000">
            <a:off x="-34" y="4276720"/>
            <a:ext cx="9144065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그림 39" descr="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9121" y="1858980"/>
            <a:ext cx="1428750" cy="1347788"/>
          </a:xfrm>
          <a:prstGeom prst="rect">
            <a:avLst/>
          </a:prstGeom>
        </p:spPr>
      </p:pic>
      <p:pic>
        <p:nvPicPr>
          <p:cNvPr id="41" name="그림 40" descr="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2934" y="1249380"/>
            <a:ext cx="1428750" cy="1957388"/>
          </a:xfrm>
          <a:prstGeom prst="rect">
            <a:avLst/>
          </a:prstGeom>
        </p:spPr>
      </p:pic>
      <p:grpSp>
        <p:nvGrpSpPr>
          <p:cNvPr id="65" name="그룹 64"/>
          <p:cNvGrpSpPr/>
          <p:nvPr/>
        </p:nvGrpSpPr>
        <p:grpSpPr>
          <a:xfrm>
            <a:off x="1614798" y="2873312"/>
            <a:ext cx="1429200" cy="1346400"/>
            <a:chOff x="1614798" y="2873312"/>
            <a:chExt cx="1429200" cy="1346400"/>
          </a:xfrm>
        </p:grpSpPr>
        <p:sp>
          <p:nvSpPr>
            <p:cNvPr id="29" name="직사각형 28"/>
            <p:cNvSpPr>
              <a:spLocks/>
            </p:cNvSpPr>
            <p:nvPr/>
          </p:nvSpPr>
          <p:spPr>
            <a:xfrm>
              <a:off x="1614798" y="2873312"/>
              <a:ext cx="1429200" cy="1346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9" name="그림 48" descr="09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3153" y="3411257"/>
              <a:ext cx="872490" cy="270510"/>
            </a:xfrm>
            <a:prstGeom prst="rect">
              <a:avLst/>
            </a:prstGeom>
          </p:spPr>
        </p:pic>
      </p:grpSp>
      <p:pic>
        <p:nvPicPr>
          <p:cNvPr id="50" name="그림 49" descr="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8025" y="3386659"/>
            <a:ext cx="1306830" cy="376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7" name="그림 36" descr="0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02934" y="4660918"/>
            <a:ext cx="1962150" cy="1423988"/>
          </a:xfrm>
          <a:prstGeom prst="rect">
            <a:avLst/>
          </a:prstGeom>
        </p:spPr>
      </p:pic>
      <p:pic>
        <p:nvPicPr>
          <p:cNvPr id="38" name="그림 37" descr="0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02934" y="3259949"/>
            <a:ext cx="1428750" cy="1347788"/>
          </a:xfrm>
          <a:prstGeom prst="rect">
            <a:avLst/>
          </a:prstGeom>
        </p:spPr>
      </p:pic>
      <p:pic>
        <p:nvPicPr>
          <p:cNvPr id="46" name="그림 45" descr="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09121" y="3929088"/>
            <a:ext cx="1428750" cy="1957388"/>
          </a:xfrm>
          <a:prstGeom prst="rect">
            <a:avLst/>
          </a:prstGeom>
        </p:spPr>
      </p:pic>
      <p:grpSp>
        <p:nvGrpSpPr>
          <p:cNvPr id="66" name="그룹 65"/>
          <p:cNvGrpSpPr/>
          <p:nvPr/>
        </p:nvGrpSpPr>
        <p:grpSpPr>
          <a:xfrm>
            <a:off x="6100002" y="3259949"/>
            <a:ext cx="1429200" cy="1346400"/>
            <a:chOff x="6100002" y="3259949"/>
            <a:chExt cx="1429200" cy="1346400"/>
          </a:xfrm>
        </p:grpSpPr>
        <p:sp>
          <p:nvSpPr>
            <p:cNvPr id="47" name="직사각형 46"/>
            <p:cNvSpPr>
              <a:spLocks/>
            </p:cNvSpPr>
            <p:nvPr/>
          </p:nvSpPr>
          <p:spPr>
            <a:xfrm>
              <a:off x="6100002" y="3259949"/>
              <a:ext cx="1429200" cy="1346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" name="그림 50" descr="13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71213" y="3418085"/>
              <a:ext cx="886777" cy="1030129"/>
            </a:xfrm>
            <a:prstGeom prst="rect">
              <a:avLst/>
            </a:prstGeom>
          </p:spPr>
        </p:pic>
      </p:grp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493070" y="382007"/>
            <a:ext cx="5536837" cy="49244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대학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의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미래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를 만들어가는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곳 </a:t>
            </a:r>
            <a:r>
              <a:rPr kumimoji="1" lang="en-US" altLang="ko-KR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ERICA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</a:t>
            </a:r>
            <a:endParaRPr kumimoji="1" lang="en-US" altLang="ko-KR" sz="3200" spc="-150" dirty="0" smtClean="0">
              <a:ln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32" name="그림 31" descr="0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2161" y="274152"/>
            <a:ext cx="386364" cy="86996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0" y="6592019"/>
            <a:ext cx="9144000" cy="265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3114690" y="6710385"/>
            <a:ext cx="57150" cy="571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/>
          <p:cNvSpPr/>
          <p:nvPr/>
        </p:nvSpPr>
        <p:spPr>
          <a:xfrm>
            <a:off x="5980062" y="6710385"/>
            <a:ext cx="57150" cy="571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직사각형 34"/>
          <p:cNvSpPr>
            <a:spLocks/>
          </p:cNvSpPr>
          <p:nvPr/>
        </p:nvSpPr>
        <p:spPr>
          <a:xfrm>
            <a:off x="0" y="6574178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6" name="그림 35" descr="text-Networking.pn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854" y="6682914"/>
            <a:ext cx="726281" cy="150019"/>
          </a:xfrm>
          <a:prstGeom prst="rect">
            <a:avLst/>
          </a:prstGeom>
        </p:spPr>
      </p:pic>
      <p:pic>
        <p:nvPicPr>
          <p:cNvPr id="39" name="그림 38" descr="text_dreaming.pn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454" y="6685748"/>
            <a:ext cx="607219" cy="147638"/>
          </a:xfrm>
          <a:prstGeom prst="rect">
            <a:avLst/>
          </a:prstGeom>
        </p:spPr>
      </p:pic>
      <p:grpSp>
        <p:nvGrpSpPr>
          <p:cNvPr id="44" name="그룹 97"/>
          <p:cNvGrpSpPr/>
          <p:nvPr/>
        </p:nvGrpSpPr>
        <p:grpSpPr>
          <a:xfrm>
            <a:off x="0" y="6574178"/>
            <a:ext cx="3132000" cy="221455"/>
            <a:chOff x="0" y="6507503"/>
            <a:chExt cx="3132000" cy="221455"/>
          </a:xfrm>
        </p:grpSpPr>
        <p:sp>
          <p:nvSpPr>
            <p:cNvPr id="45" name="직사각형 44"/>
            <p:cNvSpPr>
              <a:spLocks/>
            </p:cNvSpPr>
            <p:nvPr/>
          </p:nvSpPr>
          <p:spPr>
            <a:xfrm>
              <a:off x="0" y="6507503"/>
              <a:ext cx="313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48" name="그림 47" descr="text_The-first-&amp;-Best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6815" y="6609895"/>
              <a:ext cx="902494" cy="1190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1.38778E-17 L -0.0717 1.38778E-1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5"/>
          <p:cNvGrpSpPr>
            <a:grpSpLocks/>
          </p:cNvGrpSpPr>
          <p:nvPr/>
        </p:nvGrpSpPr>
        <p:grpSpPr bwMode="auto">
          <a:xfrm>
            <a:off x="36513" y="-1277938"/>
            <a:ext cx="9144000" cy="9129713"/>
            <a:chOff x="2430" y="-484"/>
            <a:chExt cx="3330" cy="3894"/>
          </a:xfrm>
        </p:grpSpPr>
        <p:sp>
          <p:nvSpPr>
            <p:cNvPr id="9" name="직사각형 8"/>
            <p:cNvSpPr/>
            <p:nvPr/>
          </p:nvSpPr>
          <p:spPr>
            <a:xfrm>
              <a:off x="2430" y="-484"/>
              <a:ext cx="3330" cy="3894"/>
            </a:xfrm>
            <a:prstGeom prst="rect">
              <a:avLst/>
            </a:prstGeom>
            <a:gradFill>
              <a:gsLst>
                <a:gs pos="0">
                  <a:schemeClr val="tx1">
                    <a:alpha val="76000"/>
                  </a:schemeClr>
                </a:gs>
                <a:gs pos="39999">
                  <a:schemeClr val="tx1">
                    <a:alpha val="72000"/>
                  </a:schemeClr>
                </a:gs>
                <a:gs pos="70000">
                  <a:schemeClr val="tx1">
                    <a:alpha val="4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58737" name="그룹 14"/>
            <p:cNvGrpSpPr>
              <a:grpSpLocks/>
            </p:cNvGrpSpPr>
            <p:nvPr/>
          </p:nvGrpSpPr>
          <p:grpSpPr bwMode="auto">
            <a:xfrm>
              <a:off x="3184" y="180"/>
              <a:ext cx="2565" cy="268"/>
              <a:chOff x="5059292" y="283901"/>
              <a:chExt cx="4071918" cy="428588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5059094" y="284277"/>
                <a:ext cx="4072141" cy="427716"/>
              </a:xfrm>
              <a:prstGeom prst="rect">
                <a:avLst/>
              </a:prstGeom>
              <a:solidFill>
                <a:srgbClr val="183C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ko-KR" altLang="en-US" spc="-150">
                  <a:solidFill>
                    <a:prstClr val="white"/>
                  </a:solidFill>
                  <a:latin typeface="다음_SemiBold" pitchFamily="2" charset="-127"/>
                  <a:ea typeface="다음_SemiBold" pitchFamily="2" charset="-127"/>
                </a:endParaRPr>
              </a:p>
            </p:txBody>
          </p:sp>
          <p:sp>
            <p:nvSpPr>
              <p:cNvPr id="20492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50153" y="366268"/>
                <a:ext cx="2531279" cy="2525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>
                  <a:defRPr/>
                </a:pPr>
                <a:r>
                  <a:rPr lang="en-US" altLang="ko-KR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-윤고딕360" pitchFamily="18" charset="-127"/>
                    <a:ea typeface="-윤고딕360" pitchFamily="18" charset="-127"/>
                  </a:rPr>
                  <a:t>2010 ERICA</a:t>
                </a:r>
                <a:r>
                  <a:rPr lang="ko-KR" alt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-윤고딕360" pitchFamily="18" charset="-127"/>
                    <a:ea typeface="-윤고딕360" pitchFamily="18" charset="-127"/>
                  </a:rPr>
                  <a:t>캠퍼스 신설학과</a:t>
                </a:r>
              </a:p>
            </p:txBody>
          </p:sp>
        </p:grpSp>
      </p:grpSp>
      <p:sp>
        <p:nvSpPr>
          <p:cNvPr id="158723" name="TextBox 7"/>
          <p:cNvSpPr txBox="1">
            <a:spLocks noChangeArrowheads="1"/>
          </p:cNvSpPr>
          <p:nvPr/>
        </p:nvSpPr>
        <p:spPr bwMode="auto">
          <a:xfrm>
            <a:off x="1755775" y="3783013"/>
            <a:ext cx="8001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ko-KR" altLang="en-US" sz="2800" smtClean="0">
                <a:solidFill>
                  <a:srgbClr val="FFC000"/>
                </a:solidFill>
                <a:latin typeface="다음_SemiBold" pitchFamily="2" charset="-127"/>
                <a:ea typeface="다음_SemiBold" pitchFamily="2" charset="-127"/>
              </a:rPr>
              <a:t>실용음악학과</a:t>
            </a:r>
            <a:endParaRPr lang="en-US" altLang="ko-KR" sz="2800" smtClean="0">
              <a:solidFill>
                <a:srgbClr val="FFC000"/>
              </a:solidFill>
              <a:latin typeface="다음_SemiBold" pitchFamily="2" charset="-127"/>
              <a:ea typeface="다음_SemiBold" pitchFamily="2" charset="-127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800" smtClean="0">
                <a:solidFill>
                  <a:srgbClr val="FFC000"/>
                </a:solidFill>
                <a:latin typeface="다음_SemiBold" pitchFamily="2" charset="-127"/>
                <a:ea typeface="다음_SemiBold" pitchFamily="2" charset="-127"/>
              </a:rPr>
              <a:t>30</a:t>
            </a:r>
            <a:r>
              <a:rPr lang="ko-KR" altLang="en-US" sz="2800" smtClean="0">
                <a:solidFill>
                  <a:srgbClr val="FFC000"/>
                </a:solidFill>
                <a:latin typeface="다음_SemiBold" pitchFamily="2" charset="-127"/>
                <a:ea typeface="다음_SemiBold" pitchFamily="2" charset="-127"/>
              </a:rPr>
              <a:t>명 모집</a:t>
            </a:r>
          </a:p>
        </p:txBody>
      </p:sp>
      <p:pic>
        <p:nvPicPr>
          <p:cNvPr id="158724" name="그림 7" descr="2008년 별망제.jpg"/>
          <p:cNvPicPr>
            <a:picLocks noGrp="1" noChangeAspect="1"/>
          </p:cNvPicPr>
          <p:nvPr isPhoto="1"/>
        </p:nvPicPr>
        <p:blipFill>
          <a:blip r:embed="rId2" cstate="print">
            <a:lum bright="4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71537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12963" y="4565650"/>
            <a:ext cx="6619875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뮤지컬</a:t>
            </a:r>
            <a:endParaRPr lang="en-US" altLang="ko-KR" sz="2800" b="1" dirty="0">
              <a:solidFill>
                <a:prstClr val="black"/>
              </a:solidFill>
              <a:effectLst>
                <a:glow rad="1397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Yoon 봄날 M" pitchFamily="18" charset="-127"/>
              <a:ea typeface="Yoon 봄날 M" pitchFamily="18" charset="-127"/>
            </a:endParaRPr>
          </a:p>
          <a:p>
            <a:pPr>
              <a:defRPr/>
            </a:pP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작곡</a:t>
            </a:r>
            <a:endParaRPr lang="en-US" altLang="ko-KR" sz="2800" b="1" dirty="0">
              <a:solidFill>
                <a:prstClr val="black"/>
              </a:solidFill>
              <a:effectLst>
                <a:glow rad="1397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Yoon 봄날 M" pitchFamily="18" charset="-127"/>
              <a:ea typeface="Yoon 봄날 M" pitchFamily="18" charset="-127"/>
            </a:endParaRPr>
          </a:p>
          <a:p>
            <a:pPr>
              <a:defRPr/>
            </a:pP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보컬</a:t>
            </a:r>
            <a:endParaRPr lang="en-US" altLang="ko-KR" sz="2800" b="1" dirty="0">
              <a:solidFill>
                <a:prstClr val="black"/>
              </a:solidFill>
              <a:effectLst>
                <a:glow rad="1397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Yoon 봄날 M" pitchFamily="18" charset="-127"/>
              <a:ea typeface="Yoon 봄날 M" pitchFamily="18" charset="-127"/>
            </a:endParaRPr>
          </a:p>
          <a:p>
            <a:pPr>
              <a:defRPr/>
            </a:pP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기악</a:t>
            </a:r>
            <a:r>
              <a:rPr lang="en-US" altLang="ko-KR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건반</a:t>
            </a:r>
            <a:r>
              <a:rPr lang="en-US" altLang="ko-KR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타악기</a:t>
            </a:r>
            <a:r>
              <a:rPr lang="en-US" altLang="ko-KR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기타</a:t>
            </a:r>
            <a:r>
              <a:rPr lang="en-US" altLang="ko-KR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베이스</a:t>
            </a:r>
            <a:r>
              <a:rPr lang="en-US" altLang="ko-KR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관현악</a:t>
            </a:r>
            <a:r>
              <a:rPr lang="en-US" altLang="ko-KR" sz="2800" b="1" dirty="0">
                <a:solidFill>
                  <a:prstClr val="black"/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Yoon 봄날 M" pitchFamily="18" charset="-127"/>
                <a:ea typeface="Yoon 봄날 M" pitchFamily="18" charset="-127"/>
              </a:rPr>
              <a:t>)</a:t>
            </a:r>
            <a:endParaRPr lang="ko-KR" altLang="en-US" sz="2800" b="1" dirty="0">
              <a:solidFill>
                <a:prstClr val="black"/>
              </a:solidFill>
              <a:effectLst>
                <a:glow rad="1397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Yoon 봄날 M" pitchFamily="18" charset="-127"/>
              <a:ea typeface="Yoon 봄날 M" pitchFamily="18" charset="-127"/>
            </a:endParaRPr>
          </a:p>
        </p:txBody>
      </p:sp>
      <p:pic>
        <p:nvPicPr>
          <p:cNvPr id="85002" name="Picture 10" descr="F:\2011년 1월 실용음악대학 랭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40"/>
          <a:stretch>
            <a:fillRect/>
          </a:stretch>
        </p:blipFill>
        <p:spPr bwMode="auto">
          <a:xfrm>
            <a:off x="130175" y="333375"/>
            <a:ext cx="3556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07950" y="260350"/>
            <a:ext cx="8928100" cy="6626225"/>
          </a:xfrm>
          <a:prstGeom prst="rect">
            <a:avLst/>
          </a:prstGeom>
          <a:noFill/>
          <a:ln w="193675" cmpd="sng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66" r="1299" b="30197"/>
          <a:stretch>
            <a:fillRect/>
          </a:stretch>
        </p:blipFill>
        <p:spPr bwMode="auto">
          <a:xfrm>
            <a:off x="188913" y="333375"/>
            <a:ext cx="875665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743325" y="1206500"/>
            <a:ext cx="647700" cy="28829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635375" y="4787900"/>
            <a:ext cx="5275263" cy="1546225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600"/>
              </a:lnSpc>
              <a:spcBef>
                <a:spcPct val="50000"/>
              </a:spcBef>
              <a:defRPr/>
            </a:pPr>
            <a:endParaRPr lang="en-US" altLang="ko-KR" sz="80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ko-KR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 ERICA</a:t>
            </a:r>
            <a:r>
              <a:rPr lang="ko-KR" altLang="en-US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캠퍼스의</a:t>
            </a:r>
            <a:r>
              <a:rPr lang="en-US" altLang="ko-KR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발전 가능성과        </a:t>
            </a:r>
            <a:r>
              <a:rPr lang="en-US" altLang="ko-KR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           </a:t>
            </a:r>
            <a:r>
              <a:rPr lang="ko-KR" altLang="en-US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잠재력은 국내 </a:t>
            </a:r>
            <a:r>
              <a:rPr lang="en-US" altLang="ko-KR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TOP</a:t>
            </a:r>
            <a:r>
              <a:rPr lang="ko-KR" altLang="en-US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이다</a:t>
            </a:r>
            <a:r>
              <a:rPr lang="en-US" altLang="ko-KR" sz="22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... </a:t>
            </a:r>
          </a:p>
          <a:p>
            <a:pPr>
              <a:spcBef>
                <a:spcPct val="50000"/>
              </a:spcBef>
              <a:defRPr/>
            </a:pPr>
            <a:r>
              <a:rPr lang="en-US" altLang="ko-KR" sz="15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                                  </a:t>
            </a:r>
            <a:r>
              <a:rPr lang="en-US" altLang="ko-KR" sz="15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(</a:t>
            </a:r>
            <a:r>
              <a:rPr lang="en-US" altLang="ko-KR" sz="15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2011</a:t>
            </a:r>
            <a:r>
              <a:rPr lang="ko-KR" altLang="en-US" sz="15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년 대학인증 </a:t>
            </a:r>
            <a:r>
              <a:rPr lang="ko-KR" altLang="en-US" sz="1500" dirty="0" err="1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평가단</a:t>
            </a:r>
            <a:r>
              <a:rPr lang="en-US" altLang="ko-KR" sz="15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altLang="ko-KR" sz="800" dirty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 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644900" y="6372225"/>
            <a:ext cx="5292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ko-KR" altLang="en-US" sz="2000" b="1" dirty="0" smtClean="0">
                <a:solidFill>
                  <a:srgbClr val="C00000"/>
                </a:solidFill>
              </a:rPr>
              <a:t>  로봇공학과 </a:t>
            </a:r>
            <a:r>
              <a:rPr kumimoji="0" lang="en-US" altLang="ko-KR" sz="2000" b="1" dirty="0" smtClean="0">
                <a:solidFill>
                  <a:srgbClr val="C00000"/>
                </a:solidFill>
              </a:rPr>
              <a:t>(</a:t>
            </a:r>
            <a:r>
              <a:rPr kumimoji="0" lang="ko-KR" altLang="en-US" sz="2000" b="1" dirty="0" smtClean="0">
                <a:solidFill>
                  <a:srgbClr val="C00000"/>
                </a:solidFill>
              </a:rPr>
              <a:t>자연</a:t>
            </a:r>
            <a:r>
              <a:rPr kumimoji="0" lang="en-US" altLang="ko-KR" sz="2000" b="1" dirty="0" smtClean="0">
                <a:solidFill>
                  <a:srgbClr val="C00000"/>
                </a:solidFill>
              </a:rPr>
              <a:t>), </a:t>
            </a:r>
            <a:r>
              <a:rPr kumimoji="0" lang="ko-KR" altLang="en-US" sz="2000" b="1" dirty="0" smtClean="0">
                <a:solidFill>
                  <a:srgbClr val="C00000"/>
                </a:solidFill>
              </a:rPr>
              <a:t>보험계리학과</a:t>
            </a:r>
            <a:r>
              <a:rPr kumimoji="0" lang="en-US" altLang="ko-KR" sz="2000" b="1" dirty="0" smtClean="0">
                <a:solidFill>
                  <a:srgbClr val="C00000"/>
                </a:solidFill>
              </a:rPr>
              <a:t> </a:t>
            </a:r>
            <a:r>
              <a:rPr kumimoji="0" lang="ko-KR" altLang="en-US" sz="2000" b="1" dirty="0" smtClean="0">
                <a:solidFill>
                  <a:srgbClr val="C00000"/>
                </a:solidFill>
              </a:rPr>
              <a:t>신설</a:t>
            </a:r>
            <a:endParaRPr kumimoji="0" lang="en-US" altLang="ko-KR" sz="2000" b="1" dirty="0" smtClean="0">
              <a:solidFill>
                <a:srgbClr val="C00000"/>
              </a:solidFill>
            </a:endParaRPr>
          </a:p>
        </p:txBody>
      </p:sp>
      <p:pic>
        <p:nvPicPr>
          <p:cNvPr id="158732" name="그림 16" descr="에리카로고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93700"/>
            <a:ext cx="113823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3"/>
          <p:cNvGrpSpPr>
            <a:grpSpLocks/>
          </p:cNvGrpSpPr>
          <p:nvPr/>
        </p:nvGrpSpPr>
        <p:grpSpPr bwMode="auto">
          <a:xfrm>
            <a:off x="1258888" y="1206500"/>
            <a:ext cx="5108575" cy="3462338"/>
            <a:chOff x="1326775" y="1047003"/>
            <a:chExt cx="5108467" cy="346211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0029" t="18037" r="59420" b="22914"/>
            <a:stretch/>
          </p:blipFill>
          <p:spPr bwMode="auto">
            <a:xfrm>
              <a:off x="1326775" y="1047003"/>
              <a:ext cx="5108467" cy="3462117"/>
            </a:xfrm>
            <a:prstGeom prst="rect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873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632" y="2855459"/>
              <a:ext cx="367745" cy="573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87517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0" name="그룹 4"/>
          <p:cNvGrpSpPr>
            <a:grpSpLocks/>
          </p:cNvGrpSpPr>
          <p:nvPr/>
        </p:nvGrpSpPr>
        <p:grpSpPr bwMode="auto">
          <a:xfrm>
            <a:off x="-25400" y="17463"/>
            <a:ext cx="9169400" cy="7011987"/>
            <a:chOff x="-25223" y="17772"/>
            <a:chExt cx="8963614" cy="5733256"/>
          </a:xfrm>
        </p:grpSpPr>
        <p:pic>
          <p:nvPicPr>
            <p:cNvPr id="19149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6206" t="17181" r="18594" b="34128"/>
            <a:stretch>
              <a:fillRect/>
            </a:stretch>
          </p:blipFill>
          <p:spPr bwMode="auto">
            <a:xfrm>
              <a:off x="-21576" y="17772"/>
              <a:ext cx="8959967" cy="486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4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6206" t="51746" r="18594" b="7211"/>
            <a:stretch>
              <a:fillRect/>
            </a:stretch>
          </p:blipFill>
          <p:spPr bwMode="auto">
            <a:xfrm>
              <a:off x="-25223" y="1646572"/>
              <a:ext cx="8959967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64" name="Picture 4" descr="http://i2.media.daumcdn.net/photo-media/201001/20/mkeconomy/2010012004041025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27313"/>
            <a:ext cx="4070350" cy="3529012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191492" name="직사각형 7"/>
          <p:cNvSpPr>
            <a:spLocks noChangeArrowheads="1"/>
          </p:cNvSpPr>
          <p:nvPr/>
        </p:nvSpPr>
        <p:spPr bwMode="auto">
          <a:xfrm>
            <a:off x="4543425" y="2105025"/>
            <a:ext cx="4027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2400" dirty="0"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</a:rPr>
              <a:t>지난해 미국 최고의 직업은 </a:t>
            </a:r>
            <a:r>
              <a:rPr lang="en-US" altLang="ko-KR" sz="2400" dirty="0"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</a:rPr>
              <a:t>?</a:t>
            </a:r>
            <a:r>
              <a:rPr lang="ko-KR" altLang="en-US" sz="2400" dirty="0"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620" y="2636912"/>
            <a:ext cx="4309645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accent6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보험 </a:t>
            </a:r>
            <a:r>
              <a:rPr lang="en-US" altLang="ko-KR" sz="4800" dirty="0" smtClean="0">
                <a:solidFill>
                  <a:schemeClr val="accent6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+ </a:t>
            </a:r>
            <a:r>
              <a:rPr lang="ko-KR" altLang="en-US" sz="4800" dirty="0" smtClean="0">
                <a:solidFill>
                  <a:schemeClr val="accent6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금융</a:t>
            </a:r>
            <a:endParaRPr lang="en-US" altLang="ko-KR" sz="4800" dirty="0" smtClean="0">
              <a:solidFill>
                <a:schemeClr val="accent6">
                  <a:lumMod val="50000"/>
                </a:schemeClr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algn="ctr"/>
            <a:endParaRPr lang="en-US" altLang="ko-KR" sz="1200" dirty="0" smtClean="0">
              <a:solidFill>
                <a:schemeClr val="accent2">
                  <a:lumMod val="50000"/>
                </a:schemeClr>
              </a:solidFill>
              <a:latin typeface="휴먼둥근헤드라인" pitchFamily="18" charset="-127"/>
              <a:ea typeface="휴먼둥근헤드라인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정시 수리영역 </a:t>
            </a:r>
            <a:r>
              <a:rPr lang="ko-KR" altLang="en-US" sz="2000" dirty="0" err="1" smtClean="0">
                <a:solidFill>
                  <a:schemeClr val="accent2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반영율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 </a:t>
            </a:r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40%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둥근헤드라인" pitchFamily="18" charset="-127"/>
                <a:ea typeface="휴먼둥근헤드라인" pitchFamily="18" charset="-127"/>
              </a:rPr>
              <a:t>수리 </a:t>
            </a:r>
            <a:r>
              <a:rPr lang="en-US" altLang="ko-KR" sz="2400" dirty="0" smtClean="0">
                <a:solidFill>
                  <a:srgbClr val="002060"/>
                </a:solidFill>
                <a:latin typeface="휴먼둥근헤드라인" pitchFamily="18" charset="-127"/>
                <a:ea typeface="휴먼둥근헤드라인" pitchFamily="18" charset="-127"/>
              </a:rPr>
              <a:t>1</a:t>
            </a:r>
            <a:r>
              <a:rPr lang="ko-KR" altLang="en-US" sz="2400" dirty="0" smtClean="0">
                <a:solidFill>
                  <a:srgbClr val="002060"/>
                </a:solidFill>
                <a:latin typeface="휴먼둥근헤드라인" pitchFamily="18" charset="-127"/>
                <a:ea typeface="휴먼둥근헤드라인" pitchFamily="18" charset="-127"/>
              </a:rPr>
              <a:t>등급  </a:t>
            </a:r>
            <a:endParaRPr lang="ko-KR" altLang="en-US" sz="2400" dirty="0">
              <a:solidFill>
                <a:srgbClr val="002060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pic>
        <p:nvPicPr>
          <p:cNvPr id="9" name="그림 8" descr="에리카로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328" y="249142"/>
            <a:ext cx="1136999" cy="23327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175423" y="3238500"/>
            <a:ext cx="1730202" cy="2762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743737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11560" y="1259968"/>
            <a:ext cx="7786742" cy="648072"/>
            <a:chOff x="611560" y="1268760"/>
            <a:chExt cx="7786742" cy="648072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611560" y="1268760"/>
              <a:ext cx="7786742" cy="648072"/>
            </a:xfrm>
            <a:prstGeom prst="roundRect">
              <a:avLst>
                <a:gd name="adj" fmla="val 1442"/>
              </a:avLst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254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 rot="16200000" flipH="1">
              <a:off x="4482074" y="661620"/>
              <a:ext cx="45719" cy="126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6"/>
            <p:cNvSpPr txBox="1">
              <a:spLocks noChangeArrowheads="1"/>
            </p:cNvSpPr>
            <p:nvPr/>
          </p:nvSpPr>
          <p:spPr bwMode="auto">
            <a:xfrm>
              <a:off x="755576" y="1430024"/>
              <a:ext cx="7514146" cy="38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ko-KR" altLang="en-US" sz="17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인간생활과 가장 가까운 현장에서 가장 큰 혁신을 불러오는 곳</a:t>
              </a:r>
              <a:r>
                <a:rPr kumimoji="1" lang="en-US" altLang="ko-KR" sz="17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, </a:t>
              </a:r>
              <a:r>
                <a:rPr kumimoji="1" lang="ko-KR" altLang="en-US" sz="17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로봇공학과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683568" y="2289641"/>
            <a:ext cx="5184576" cy="1283375"/>
            <a:chOff x="4589552" y="3305557"/>
            <a:chExt cx="5184576" cy="1283375"/>
          </a:xfrm>
        </p:grpSpPr>
        <p:grpSp>
          <p:nvGrpSpPr>
            <p:cNvPr id="103" name="그룹 44"/>
            <p:cNvGrpSpPr/>
            <p:nvPr/>
          </p:nvGrpSpPr>
          <p:grpSpPr>
            <a:xfrm>
              <a:off x="4589552" y="3305557"/>
              <a:ext cx="2484050" cy="307777"/>
              <a:chOff x="540992" y="1142984"/>
              <a:chExt cx="2484050" cy="307777"/>
            </a:xfrm>
          </p:grpSpPr>
          <p:sp>
            <p:nvSpPr>
              <p:cNvPr id="106" name="TextBox 6"/>
              <p:cNvSpPr txBox="1">
                <a:spLocks noChangeArrowheads="1"/>
              </p:cNvSpPr>
              <p:nvPr/>
            </p:nvSpPr>
            <p:spPr bwMode="auto">
              <a:xfrm>
                <a:off x="671513" y="1142984"/>
                <a:ext cx="235352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1400" dirty="0" smtClean="0">
                    <a:solidFill>
                      <a:srgbClr val="000000"/>
                    </a:solidFill>
                    <a:latin typeface="-윤고딕340" pitchFamily="18" charset="-127"/>
                    <a:ea typeface="-윤고딕340" pitchFamily="18" charset="-127"/>
                  </a:rPr>
                  <a:t>인간생활의 질을 높이는 학문</a:t>
                </a:r>
              </a:p>
            </p:txBody>
          </p:sp>
          <p:pic>
            <p:nvPicPr>
              <p:cNvPr id="107" name="그림 106" descr="1304907276_pen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40992" y="1234711"/>
                <a:ext cx="152400" cy="152400"/>
              </a:xfrm>
              <a:prstGeom prst="rect">
                <a:avLst/>
              </a:prstGeom>
            </p:spPr>
          </p:pic>
        </p:grpSp>
        <p:sp>
          <p:nvSpPr>
            <p:cNvPr id="108" name="TextBox 6"/>
            <p:cNvSpPr txBox="1">
              <a:spLocks noChangeArrowheads="1"/>
            </p:cNvSpPr>
            <p:nvPr/>
          </p:nvSpPr>
          <p:spPr bwMode="auto">
            <a:xfrm>
              <a:off x="4736902" y="3565575"/>
              <a:ext cx="5037226" cy="1023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152400"/>
            </a:bodyPr>
            <a:lstStyle/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산업현장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 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건설현장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군사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물류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자연재해 복구현장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재난구조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재활치료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 ·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노약자나 장애인의 복지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등</a:t>
              </a:r>
              <a:endParaRPr kumimoji="1" lang="en-US" altLang="ko-KR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로봇시장 </a:t>
              </a:r>
              <a:r>
                <a:rPr kumimoji="1" lang="en-US" altLang="ko-KR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2013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년 이후 연평균 </a:t>
              </a:r>
              <a:r>
                <a:rPr kumimoji="1" lang="en-US" altLang="ko-KR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69%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성장 예측</a:t>
              </a:r>
              <a:r>
                <a:rPr kumimoji="1" lang="en-US" altLang="ko-KR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(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지식경제부</a:t>
              </a:r>
              <a:r>
                <a:rPr kumimoji="1" lang="en-US" altLang="ko-KR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)</a:t>
              </a: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로봇공학 전문인의 수요 증가</a:t>
              </a: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endParaRPr kumimoji="1" lang="en-US" altLang="ko-KR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</p:txBody>
        </p:sp>
      </p:grpSp>
      <p:grpSp>
        <p:nvGrpSpPr>
          <p:cNvPr id="149" name="그룹 148"/>
          <p:cNvGrpSpPr/>
          <p:nvPr/>
        </p:nvGrpSpPr>
        <p:grpSpPr>
          <a:xfrm>
            <a:off x="683568" y="4581128"/>
            <a:ext cx="5976664" cy="1283375"/>
            <a:chOff x="4589552" y="3305557"/>
            <a:chExt cx="5976664" cy="1283375"/>
          </a:xfrm>
        </p:grpSpPr>
        <p:grpSp>
          <p:nvGrpSpPr>
            <p:cNvPr id="150" name="그룹 44"/>
            <p:cNvGrpSpPr/>
            <p:nvPr/>
          </p:nvGrpSpPr>
          <p:grpSpPr>
            <a:xfrm>
              <a:off x="4589552" y="3305557"/>
              <a:ext cx="1533469" cy="307777"/>
              <a:chOff x="540992" y="1142984"/>
              <a:chExt cx="1533469" cy="307777"/>
            </a:xfrm>
          </p:grpSpPr>
          <p:sp>
            <p:nvSpPr>
              <p:cNvPr id="152" name="TextBox 6"/>
              <p:cNvSpPr txBox="1">
                <a:spLocks noChangeArrowheads="1"/>
              </p:cNvSpPr>
              <p:nvPr/>
            </p:nvSpPr>
            <p:spPr bwMode="auto">
              <a:xfrm>
                <a:off x="671513" y="1142984"/>
                <a:ext cx="14029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1400" dirty="0" smtClean="0">
                    <a:solidFill>
                      <a:srgbClr val="000000"/>
                    </a:solidFill>
                    <a:latin typeface="-윤고딕340" pitchFamily="18" charset="-127"/>
                    <a:ea typeface="-윤고딕340" pitchFamily="18" charset="-127"/>
                  </a:rPr>
                  <a:t>폭넓은 연구분야</a:t>
                </a:r>
                <a:endParaRPr kumimoji="1" lang="ko-KR" altLang="en-US" sz="1400" dirty="0">
                  <a:solidFill>
                    <a:srgbClr val="000000"/>
                  </a:solidFill>
                  <a:latin typeface="-윤고딕340" pitchFamily="18" charset="-127"/>
                  <a:ea typeface="-윤고딕340" pitchFamily="18" charset="-127"/>
                </a:endParaRPr>
              </a:p>
            </p:txBody>
          </p:sp>
          <p:pic>
            <p:nvPicPr>
              <p:cNvPr id="153" name="그림 152" descr="1304907276_pen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40992" y="1234711"/>
                <a:ext cx="152400" cy="152400"/>
              </a:xfrm>
              <a:prstGeom prst="rect">
                <a:avLst/>
              </a:prstGeom>
            </p:spPr>
          </p:pic>
        </p:grpSp>
        <p:sp>
          <p:nvSpPr>
            <p:cNvPr id="151" name="TextBox 6"/>
            <p:cNvSpPr txBox="1">
              <a:spLocks noChangeArrowheads="1"/>
            </p:cNvSpPr>
            <p:nvPr/>
          </p:nvSpPr>
          <p:spPr bwMode="auto">
            <a:xfrm>
              <a:off x="4736902" y="3565575"/>
              <a:ext cx="5829314" cy="1023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152400"/>
            </a:bodyPr>
            <a:lstStyle/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인간의 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활동을 보조하는 서비스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로봇</a:t>
              </a: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산업현장의 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안전작업을 위한 건설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로봇</a:t>
              </a: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초정밀</a:t>
              </a:r>
              <a:r>
                <a:rPr kumimoji="1"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-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극소 환경에서 구동하는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로봇</a:t>
              </a:r>
              <a:endParaRPr kumimoji="1" lang="en-US" altLang="ko-KR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고속전철용 </a:t>
              </a:r>
              <a:r>
                <a:rPr kumimoji="1" lang="ko-KR" altLang="en-US" sz="11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팬터그래프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시스템</a:t>
              </a:r>
              <a:endParaRPr kumimoji="1" lang="en-US" altLang="ko-KR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-윤고딕340" pitchFamily="18" charset="-127"/>
                <a:ea typeface="-윤고딕340" pitchFamily="18" charset="-127"/>
              </a:endParaRPr>
            </a:p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지능형 </a:t>
              </a:r>
              <a:r>
                <a:rPr kumimoji="1" lang="ko-KR" altLang="en-US" sz="11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자동자</a:t>
              </a:r>
              <a:r>
                <a:rPr kumimoji="1"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 </a:t>
              </a: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40" pitchFamily="18" charset="-127"/>
                  <a:ea typeface="-윤고딕340" pitchFamily="18" charset="-127"/>
                </a:rPr>
                <a:t>시스템</a:t>
              </a:r>
              <a:endParaRPr kumimoji="1" lang="en-US" altLang="ko-KR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62" name="그룹 44"/>
          <p:cNvGrpSpPr/>
          <p:nvPr/>
        </p:nvGrpSpPr>
        <p:grpSpPr>
          <a:xfrm>
            <a:off x="683568" y="6058163"/>
            <a:ext cx="3857823" cy="323165"/>
            <a:chOff x="540992" y="1142984"/>
            <a:chExt cx="3857823" cy="323165"/>
          </a:xfrm>
        </p:grpSpPr>
        <p:sp>
          <p:nvSpPr>
            <p:cNvPr id="164" name="TextBox 6"/>
            <p:cNvSpPr txBox="1">
              <a:spLocks noChangeArrowheads="1"/>
            </p:cNvSpPr>
            <p:nvPr/>
          </p:nvSpPr>
          <p:spPr bwMode="auto">
            <a:xfrm>
              <a:off x="671513" y="1142984"/>
              <a:ext cx="372730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</a:pPr>
              <a:r>
                <a:rPr kumimoji="1" lang="ko-KR" altLang="en-US" sz="1400" dirty="0" smtClean="0"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rPr>
                <a:t>퓨전트랙 </a:t>
              </a:r>
              <a:r>
                <a:rPr kumimoji="1" lang="ko-KR" altLang="en-US" sz="1400" dirty="0"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rPr>
                <a:t>이수 후 다양한 첨단분야로 진출가능</a:t>
              </a:r>
            </a:p>
          </p:txBody>
        </p:sp>
        <p:pic>
          <p:nvPicPr>
            <p:cNvPr id="165" name="그림 164" descr="1304907276_pe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992" y="1234711"/>
              <a:ext cx="152400" cy="152400"/>
            </a:xfrm>
            <a:prstGeom prst="rect">
              <a:avLst/>
            </a:prstGeom>
          </p:spPr>
        </p:pic>
      </p:grp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523" b="71024"/>
          <a:stretch/>
        </p:blipFill>
        <p:spPr>
          <a:xfrm>
            <a:off x="5868144" y="2492896"/>
            <a:ext cx="2782786" cy="3699572"/>
          </a:xfrm>
          <a:prstGeom prst="rect">
            <a:avLst/>
          </a:prstGeom>
        </p:spPr>
      </p:pic>
      <p:grpSp>
        <p:nvGrpSpPr>
          <p:cNvPr id="46" name="그룹 45"/>
          <p:cNvGrpSpPr/>
          <p:nvPr/>
        </p:nvGrpSpPr>
        <p:grpSpPr>
          <a:xfrm>
            <a:off x="683568" y="3687212"/>
            <a:ext cx="4451366" cy="533876"/>
            <a:chOff x="4589552" y="3305557"/>
            <a:chExt cx="4451366" cy="533876"/>
          </a:xfrm>
        </p:grpSpPr>
        <p:grpSp>
          <p:nvGrpSpPr>
            <p:cNvPr id="47" name="그룹 44"/>
            <p:cNvGrpSpPr/>
            <p:nvPr/>
          </p:nvGrpSpPr>
          <p:grpSpPr>
            <a:xfrm>
              <a:off x="4589552" y="3305557"/>
              <a:ext cx="2306117" cy="307777"/>
              <a:chOff x="540992" y="1142984"/>
              <a:chExt cx="2306117" cy="307777"/>
            </a:xfrm>
          </p:grpSpPr>
          <p:sp>
            <p:nvSpPr>
              <p:cNvPr id="49" name="TextBox 6"/>
              <p:cNvSpPr txBox="1">
                <a:spLocks noChangeArrowheads="1"/>
              </p:cNvSpPr>
              <p:nvPr/>
            </p:nvSpPr>
            <p:spPr bwMode="auto">
              <a:xfrm>
                <a:off x="671513" y="1142984"/>
                <a:ext cx="21755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1400" dirty="0" smtClean="0">
                    <a:solidFill>
                      <a:srgbClr val="000000"/>
                    </a:solidFill>
                    <a:latin typeface="-윤고딕340" pitchFamily="18" charset="-127"/>
                    <a:ea typeface="-윤고딕340" pitchFamily="18" charset="-127"/>
                  </a:rPr>
                  <a:t>연구 </a:t>
                </a:r>
                <a:r>
                  <a:rPr kumimoji="1" lang="en-US" altLang="ko-KR" sz="1400" dirty="0" smtClean="0">
                    <a:solidFill>
                      <a:srgbClr val="000000"/>
                    </a:solidFill>
                    <a:latin typeface="-윤고딕340" pitchFamily="18" charset="-127"/>
                    <a:ea typeface="-윤고딕340" pitchFamily="18" charset="-127"/>
                  </a:rPr>
                  <a:t>– </a:t>
                </a:r>
                <a:r>
                  <a:rPr kumimoji="1" lang="ko-KR" altLang="en-US" sz="1400" dirty="0" smtClean="0">
                    <a:solidFill>
                      <a:srgbClr val="000000"/>
                    </a:solidFill>
                    <a:latin typeface="-윤고딕340" pitchFamily="18" charset="-127"/>
                    <a:ea typeface="-윤고딕340" pitchFamily="18" charset="-127"/>
                  </a:rPr>
                  <a:t>산업기관과의 협업</a:t>
                </a:r>
              </a:p>
            </p:txBody>
          </p:sp>
          <p:pic>
            <p:nvPicPr>
              <p:cNvPr id="50" name="그림 49" descr="1304907276_pen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40992" y="1234711"/>
                <a:ext cx="152400" cy="152400"/>
              </a:xfrm>
              <a:prstGeom prst="rect">
                <a:avLst/>
              </a:prstGeom>
            </p:spPr>
          </p:pic>
        </p:grpSp>
        <p:sp>
          <p:nvSpPr>
            <p:cNvPr id="48" name="TextBox 6"/>
            <p:cNvSpPr txBox="1">
              <a:spLocks noChangeArrowheads="1"/>
            </p:cNvSpPr>
            <p:nvPr/>
          </p:nvSpPr>
          <p:spPr bwMode="auto">
            <a:xfrm>
              <a:off x="4736902" y="3565575"/>
              <a:ext cx="4304016" cy="27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152400"/>
            </a:bodyPr>
            <a:lstStyle/>
            <a:p>
              <a:pPr indent="92075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</a:pPr>
              <a:r>
                <a:rPr kumimoji="1" lang="ko-KR" altLang="en-US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30" pitchFamily="18" charset="-127"/>
                  <a:ea typeface="-윤고딕330" pitchFamily="18" charset="-127"/>
                </a:rPr>
                <a:t>공학대학과 연계되어있는 로봇이나 기계 관련 기업체가 있을까요</a:t>
              </a:r>
              <a:r>
                <a:rPr kumimoji="1" lang="en-US" altLang="ko-KR" sz="11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-윤고딕330" pitchFamily="18" charset="-127"/>
                  <a:ea typeface="-윤고딕330" pitchFamily="18" charset="-127"/>
                </a:rPr>
                <a:t>?</a:t>
              </a:r>
            </a:p>
          </p:txBody>
        </p:sp>
      </p:grpSp>
      <p:pic>
        <p:nvPicPr>
          <p:cNvPr id="32" name="그림 31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161" y="274152"/>
            <a:ext cx="386364" cy="86996"/>
          </a:xfrm>
          <a:prstGeom prst="rect">
            <a:avLst/>
          </a:prstGeom>
        </p:spPr>
      </p:pic>
      <p:sp>
        <p:nvSpPr>
          <p:cNvPr id="33" name="TextBox 20"/>
          <p:cNvSpPr txBox="1">
            <a:spLocks noChangeArrowheads="1"/>
          </p:cNvSpPr>
          <p:nvPr/>
        </p:nvSpPr>
        <p:spPr bwMode="auto">
          <a:xfrm>
            <a:off x="493070" y="382007"/>
            <a:ext cx="3356688" cy="49244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2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공학대학 로봇공학과</a:t>
            </a:r>
            <a:endParaRPr kumimoji="1" lang="en-US" altLang="ko-KR" sz="3200" spc="-150" dirty="0" smtClean="0">
              <a:ln>
                <a:prstDash val="solid"/>
              </a:ln>
              <a:solidFill>
                <a:srgbClr val="0070C0"/>
              </a:solidFill>
              <a:latin typeface="Myriad Pro" pitchFamily="34" charset="0"/>
              <a:ea typeface="M+ 2m" pitchFamily="2" charset="-128"/>
              <a:cs typeface="Arial" pitchFamily="34" charset="0"/>
            </a:endParaRPr>
          </a:p>
        </p:txBody>
      </p:sp>
      <p:pic>
        <p:nvPicPr>
          <p:cNvPr id="34" name="Picture 2" descr="http://image.chosun.com/sitedata/image/200912/31/2009123100936_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204"/>
          <a:stretch/>
        </p:blipFill>
        <p:spPr bwMode="auto">
          <a:xfrm>
            <a:off x="634778" y="2114398"/>
            <a:ext cx="7786415" cy="4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 rot="-420000">
            <a:off x="4644008" y="451256"/>
            <a:ext cx="2746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2800" dirty="0" smtClean="0"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</a:rPr>
              <a:t>최첨단 융합학문 </a:t>
            </a:r>
            <a:endParaRPr lang="ko-KR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215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0717 1.38778E-1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7544" y="548680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ERICA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캠퍼스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특성화 학과 </a:t>
            </a:r>
            <a:r>
              <a:rPr kumimoji="1" lang="en-US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한양대학교 대표 브랜드</a:t>
            </a:r>
            <a:r>
              <a:rPr kumimoji="1" lang="en-US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98104" y="1340768"/>
            <a:ext cx="3369840" cy="1557750"/>
            <a:chOff x="428625" y="1340768"/>
            <a:chExt cx="3369840" cy="1557750"/>
          </a:xfrm>
        </p:grpSpPr>
        <p:sp>
          <p:nvSpPr>
            <p:cNvPr id="4" name="직사각형 3"/>
            <p:cNvSpPr/>
            <p:nvPr/>
          </p:nvSpPr>
          <p:spPr>
            <a:xfrm>
              <a:off x="428625" y="1340768"/>
              <a:ext cx="2286000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공학대학  </a:t>
              </a:r>
              <a:endParaRPr lang="ko-KR" altLang="en-US" sz="2000" dirty="0">
                <a:solidFill>
                  <a:srgbClr val="C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209775" y="1438994"/>
              <a:ext cx="1588690" cy="4216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교통물류공학과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2209775" y="1948383"/>
              <a:ext cx="1588690" cy="42169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err="1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생명나노공학과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2209775" y="2476822"/>
              <a:ext cx="1588690" cy="42169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로봇공학과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524053" y="1340768"/>
            <a:ext cx="3576339" cy="3667274"/>
            <a:chOff x="4524053" y="1340768"/>
            <a:chExt cx="3576339" cy="3667274"/>
          </a:xfrm>
        </p:grpSpPr>
        <p:sp>
          <p:nvSpPr>
            <p:cNvPr id="41" name="직사각형 40"/>
            <p:cNvSpPr/>
            <p:nvPr/>
          </p:nvSpPr>
          <p:spPr>
            <a:xfrm>
              <a:off x="4538092" y="1340768"/>
              <a:ext cx="2286000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국제문화대학</a:t>
              </a:r>
              <a:r>
                <a:rPr lang="ko-KR" altLang="en-US" sz="20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20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304706" y="1429469"/>
              <a:ext cx="1795686" cy="4396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err="1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문화콘텐츠학과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6304706" y="1941215"/>
              <a:ext cx="1795686" cy="4396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문화인류학과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533578" y="3615308"/>
              <a:ext cx="2286000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언론정보대학  </a:t>
              </a:r>
              <a:endParaRPr lang="ko-KR" altLang="en-US" sz="2000" dirty="0">
                <a:solidFill>
                  <a:srgbClr val="C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300192" y="3713534"/>
              <a:ext cx="1800200" cy="44333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광고홍보학부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524053" y="4365104"/>
              <a:ext cx="2286000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경상대학  </a:t>
              </a:r>
              <a:endParaRPr lang="ko-KR" altLang="en-US" sz="2000" dirty="0">
                <a:solidFill>
                  <a:srgbClr val="C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6290667" y="4463330"/>
              <a:ext cx="1800200" cy="44333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보험계리학과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6304706" y="2454796"/>
              <a:ext cx="1795686" cy="4396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일본언어문화학과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6304706" y="2976067"/>
              <a:ext cx="1795686" cy="4396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프랑스언어문화학과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684064" y="3117726"/>
            <a:ext cx="7416327" cy="2703736"/>
            <a:chOff x="414585" y="3117726"/>
            <a:chExt cx="7416327" cy="2703736"/>
          </a:xfrm>
        </p:grpSpPr>
        <p:sp>
          <p:nvSpPr>
            <p:cNvPr id="35" name="직사각형 34"/>
            <p:cNvSpPr/>
            <p:nvPr/>
          </p:nvSpPr>
          <p:spPr>
            <a:xfrm>
              <a:off x="424111" y="3117726"/>
              <a:ext cx="2286000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과학기술대학</a:t>
              </a:r>
              <a:r>
                <a:rPr lang="ko-KR" altLang="en-US" sz="20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20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2205261" y="3215952"/>
              <a:ext cx="1588690" cy="42169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분자생명과학과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2205261" y="3734866"/>
              <a:ext cx="1588690" cy="42169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해양융합과학과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14585" y="5178524"/>
              <a:ext cx="7416327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002060"/>
                  </a:solidFill>
                  <a:latin typeface="휴먼둥근헤드라인" pitchFamily="18" charset="-127"/>
                  <a:ea typeface="휴먼둥근헤드라인" pitchFamily="18" charset="-127"/>
                </a:rPr>
                <a:t>약학대학</a:t>
              </a:r>
              <a:r>
                <a:rPr lang="en-US" altLang="ko-KR" sz="2000" dirty="0" smtClean="0">
                  <a:solidFill>
                    <a:srgbClr val="002060"/>
                  </a:solidFill>
                  <a:latin typeface="휴먼둥근헤드라인" pitchFamily="18" charset="-127"/>
                  <a:ea typeface="휴먼둥근헤드라인" pitchFamily="18" charset="-127"/>
                </a:rPr>
                <a:t>                      </a:t>
              </a:r>
              <a:r>
                <a:rPr lang="en-US" altLang="ko-KR" sz="1050" dirty="0" smtClean="0">
                  <a:solidFill>
                    <a:srgbClr val="002060"/>
                  </a:solidFill>
                  <a:latin typeface="휴먼둥근헤드라인" pitchFamily="18" charset="-127"/>
                  <a:ea typeface="휴먼둥근헤드라인" pitchFamily="18" charset="-127"/>
                </a:rPr>
                <a:t> </a:t>
              </a:r>
              <a:r>
                <a:rPr lang="ko-KR" altLang="en-US" sz="2000" dirty="0" smtClean="0">
                  <a:solidFill>
                    <a:srgbClr val="002060"/>
                  </a:solidFill>
                  <a:latin typeface="휴먼둥근헤드라인" pitchFamily="18" charset="-127"/>
                  <a:ea typeface="휴먼둥근헤드라인" pitchFamily="18" charset="-127"/>
                </a:rPr>
                <a:t>디자인대학   </a:t>
              </a:r>
              <a:endParaRPr lang="ko-KR" altLang="en-US" sz="2000" dirty="0">
                <a:solidFill>
                  <a:srgbClr val="00206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414586" y="4386237"/>
              <a:ext cx="2286000" cy="6429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2000" dirty="0" smtClean="0">
                  <a:solidFill>
                    <a:srgbClr val="C00000"/>
                  </a:solidFill>
                  <a:latin typeface="휴먼둥근헤드라인" pitchFamily="18" charset="-127"/>
                  <a:ea typeface="휴먼둥근헤드라인" pitchFamily="18" charset="-127"/>
                </a:rPr>
                <a:t>예체능대학  </a:t>
              </a:r>
              <a:endParaRPr lang="ko-KR" altLang="en-US" sz="2000" dirty="0">
                <a:solidFill>
                  <a:srgbClr val="C0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2195736" y="4484463"/>
              <a:ext cx="1602729" cy="42542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실용음악과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2483768" y="5238725"/>
            <a:ext cx="1602729" cy="4254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4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약학과</a:t>
            </a:r>
            <a:r>
              <a:rPr lang="ko-KR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rPr>
              <a:t>  </a:t>
            </a:r>
            <a:endParaRPr lang="ko-KR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291164" y="5238725"/>
            <a:ext cx="1809228" cy="4254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5</a:t>
            </a:r>
            <a:r>
              <a:rPr lang="ko-KR" altLang="en-US" sz="14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개 학과 </a:t>
            </a:r>
            <a:r>
              <a:rPr lang="ko-KR" alt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endParaRPr lang="ko-KR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060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직사각형 49"/>
          <p:cNvSpPr/>
          <p:nvPr/>
        </p:nvSpPr>
        <p:spPr>
          <a:xfrm>
            <a:off x="1739001" y="1338247"/>
            <a:ext cx="2833200" cy="478634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1270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4573240" y="1338247"/>
            <a:ext cx="2833200" cy="478634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12700" cap="sq">
            <a:solidFill>
              <a:srgbClr val="259F4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세로바"/>
          <p:cNvSpPr/>
          <p:nvPr/>
        </p:nvSpPr>
        <p:spPr>
          <a:xfrm>
            <a:off x="4435480" y="1345406"/>
            <a:ext cx="280480" cy="4774407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6" name="그림 85" descr="02.png"/>
          <p:cNvPicPr>
            <a:picLocks/>
          </p:cNvPicPr>
          <p:nvPr/>
        </p:nvPicPr>
        <p:blipFill>
          <a:blip r:embed="rId2" cstate="print">
            <a:lum bright="30000"/>
          </a:blip>
          <a:srcRect l="455" r="307"/>
          <a:stretch>
            <a:fillRect/>
          </a:stretch>
        </p:blipFill>
        <p:spPr>
          <a:xfrm>
            <a:off x="4584700" y="4121332"/>
            <a:ext cx="2813050" cy="1990521"/>
          </a:xfrm>
          <a:prstGeom prst="rect">
            <a:avLst/>
          </a:prstGeom>
          <a:effectLst/>
        </p:spPr>
      </p:pic>
      <p:pic>
        <p:nvPicPr>
          <p:cNvPr id="87" name="그림 86" descr="01.png"/>
          <p:cNvPicPr>
            <a:picLocks noChangeAspect="1"/>
          </p:cNvPicPr>
          <p:nvPr/>
        </p:nvPicPr>
        <p:blipFill>
          <a:blip r:embed="rId3" cstate="print">
            <a:lum bright="50000"/>
          </a:blip>
          <a:srcRect l="419" r="259"/>
          <a:stretch>
            <a:fillRect/>
          </a:stretch>
        </p:blipFill>
        <p:spPr>
          <a:xfrm>
            <a:off x="1749425" y="4096084"/>
            <a:ext cx="2815431" cy="2017395"/>
          </a:xfrm>
          <a:prstGeom prst="rect">
            <a:avLst/>
          </a:prstGeom>
          <a:effectLst/>
        </p:spPr>
      </p:pic>
      <p:pic>
        <p:nvPicPr>
          <p:cNvPr id="170" name="그림 169" descr="02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800" y="4108593"/>
            <a:ext cx="2834640" cy="2016000"/>
          </a:xfrm>
          <a:prstGeom prst="rect">
            <a:avLst/>
          </a:prstGeom>
          <a:effectLst/>
        </p:spPr>
      </p:pic>
      <p:pic>
        <p:nvPicPr>
          <p:cNvPr id="173" name="그림 172" descr="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7561" y="4084970"/>
            <a:ext cx="2834640" cy="2039624"/>
          </a:xfrm>
          <a:prstGeom prst="rect">
            <a:avLst/>
          </a:prstGeom>
          <a:effectLst/>
        </p:spPr>
      </p:pic>
      <p:grpSp>
        <p:nvGrpSpPr>
          <p:cNvPr id="154" name="그룹 153"/>
          <p:cNvGrpSpPr/>
          <p:nvPr/>
        </p:nvGrpSpPr>
        <p:grpSpPr>
          <a:xfrm>
            <a:off x="1944421" y="3670748"/>
            <a:ext cx="5270349" cy="925073"/>
            <a:chOff x="1944421" y="3670748"/>
            <a:chExt cx="5270349" cy="925073"/>
          </a:xfrm>
        </p:grpSpPr>
        <p:cxnSp>
          <p:nvCxnSpPr>
            <p:cNvPr id="52" name="직선 연결선 51"/>
            <p:cNvCxnSpPr/>
            <p:nvPr/>
          </p:nvCxnSpPr>
          <p:spPr>
            <a:xfrm>
              <a:off x="3018608" y="4233293"/>
              <a:ext cx="287781" cy="172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 flipH="1">
              <a:off x="3018608" y="4331413"/>
              <a:ext cx="287781" cy="172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직사각형 43"/>
            <p:cNvSpPr>
              <a:spLocks noChangeAspect="1"/>
            </p:cNvSpPr>
            <p:nvPr/>
          </p:nvSpPr>
          <p:spPr>
            <a:xfrm>
              <a:off x="1944421" y="3967167"/>
              <a:ext cx="1021563" cy="6286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63500" dist="25400" dir="13500000" sx="1000" sy="1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48" name="직사각형 47"/>
            <p:cNvSpPr>
              <a:spLocks noChangeAspect="1"/>
            </p:cNvSpPr>
            <p:nvPr/>
          </p:nvSpPr>
          <p:spPr>
            <a:xfrm>
              <a:off x="3345219" y="3967167"/>
              <a:ext cx="1021563" cy="6286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120" name="Text Box 5"/>
            <p:cNvSpPr txBox="1">
              <a:spLocks noChangeArrowheads="1"/>
            </p:cNvSpPr>
            <p:nvPr/>
          </p:nvSpPr>
          <p:spPr bwMode="auto">
            <a:xfrm>
              <a:off x="3383114" y="4110036"/>
              <a:ext cx="945772" cy="340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46800" rIns="0" bIns="4680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>
                  <a:rot lat="0" lon="0" rev="0"/>
                </a:lightRig>
              </a:scene3d>
              <a:sp3d prstMaterial="softEdge">
                <a:bevelT w="12700" h="127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전자컴퓨터</a:t>
              </a:r>
            </a:p>
          </p:txBody>
        </p:sp>
        <p:sp>
          <p:nvSpPr>
            <p:cNvPr id="119" name="Text Box 5"/>
            <p:cNvSpPr txBox="1">
              <a:spLocks noChangeArrowheads="1"/>
            </p:cNvSpPr>
            <p:nvPr/>
          </p:nvSpPr>
          <p:spPr bwMode="auto">
            <a:xfrm>
              <a:off x="2079138" y="4112217"/>
              <a:ext cx="75212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>
                  <a:rot lat="0" lon="0" rev="0"/>
                </a:lightRig>
              </a:scene3d>
              <a:sp3d prstMaterial="softEdge">
                <a:bevelT w="12700" h="127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경영학</a:t>
              </a:r>
            </a:p>
          </p:txBody>
        </p:sp>
        <p:pic>
          <p:nvPicPr>
            <p:cNvPr id="130" name="그림 129" descr="1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6434" y="3670748"/>
              <a:ext cx="840105" cy="210693"/>
            </a:xfrm>
            <a:prstGeom prst="rect">
              <a:avLst/>
            </a:prstGeom>
          </p:spPr>
        </p:pic>
        <p:sp>
          <p:nvSpPr>
            <p:cNvPr id="138" name="직사각형 137"/>
            <p:cNvSpPr>
              <a:spLocks noChangeAspect="1"/>
            </p:cNvSpPr>
            <p:nvPr/>
          </p:nvSpPr>
          <p:spPr>
            <a:xfrm>
              <a:off x="4792409" y="3967167"/>
              <a:ext cx="1021563" cy="628654"/>
            </a:xfrm>
            <a:prstGeom prst="rect">
              <a:avLst/>
            </a:prstGeom>
            <a:solidFill>
              <a:srgbClr val="259F4E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139" name="직사각형 138"/>
            <p:cNvSpPr>
              <a:spLocks noChangeAspect="1"/>
            </p:cNvSpPr>
            <p:nvPr/>
          </p:nvSpPr>
          <p:spPr>
            <a:xfrm>
              <a:off x="6193207" y="3967167"/>
              <a:ext cx="1021563" cy="628654"/>
            </a:xfrm>
            <a:prstGeom prst="rect">
              <a:avLst/>
            </a:prstGeom>
            <a:solidFill>
              <a:srgbClr val="009999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pic>
          <p:nvPicPr>
            <p:cNvPr id="140" name="그림 139" descr="1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4422" y="3670748"/>
              <a:ext cx="840105" cy="210693"/>
            </a:xfrm>
            <a:prstGeom prst="rect">
              <a:avLst/>
            </a:prstGeom>
          </p:spPr>
        </p:pic>
        <p:sp>
          <p:nvSpPr>
            <p:cNvPr id="93" name="Text Box 5"/>
            <p:cNvSpPr txBox="1">
              <a:spLocks noChangeArrowheads="1"/>
            </p:cNvSpPr>
            <p:nvPr/>
          </p:nvSpPr>
          <p:spPr bwMode="auto">
            <a:xfrm>
              <a:off x="4832549" y="4112217"/>
              <a:ext cx="9412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광고홍보</a:t>
              </a:r>
            </a:p>
          </p:txBody>
        </p:sp>
        <p:sp>
          <p:nvSpPr>
            <p:cNvPr id="95" name="Text Box 5"/>
            <p:cNvSpPr txBox="1">
              <a:spLocks noChangeArrowheads="1"/>
            </p:cNvSpPr>
            <p:nvPr/>
          </p:nvSpPr>
          <p:spPr bwMode="auto">
            <a:xfrm>
              <a:off x="6422501" y="4112217"/>
              <a:ext cx="5629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공학</a:t>
              </a:r>
            </a:p>
          </p:txBody>
        </p:sp>
        <p:cxnSp>
          <p:nvCxnSpPr>
            <p:cNvPr id="133" name="직선 연결선 132"/>
            <p:cNvCxnSpPr/>
            <p:nvPr/>
          </p:nvCxnSpPr>
          <p:spPr>
            <a:xfrm>
              <a:off x="5866596" y="4233293"/>
              <a:ext cx="287781" cy="172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/>
            <p:cNvCxnSpPr/>
            <p:nvPr/>
          </p:nvCxnSpPr>
          <p:spPr>
            <a:xfrm flipH="1">
              <a:off x="5866596" y="4331413"/>
              <a:ext cx="287781" cy="172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그룹 154"/>
          <p:cNvGrpSpPr/>
          <p:nvPr/>
        </p:nvGrpSpPr>
        <p:grpSpPr>
          <a:xfrm>
            <a:off x="1944421" y="4885194"/>
            <a:ext cx="5270349" cy="934598"/>
            <a:chOff x="1944421" y="4885194"/>
            <a:chExt cx="5270349" cy="934598"/>
          </a:xfrm>
        </p:grpSpPr>
        <p:cxnSp>
          <p:nvCxnSpPr>
            <p:cNvPr id="61" name="직선 연결선 60"/>
            <p:cNvCxnSpPr/>
            <p:nvPr/>
          </p:nvCxnSpPr>
          <p:spPr>
            <a:xfrm flipH="1">
              <a:off x="3001190" y="5500686"/>
              <a:ext cx="324000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직사각형 63"/>
            <p:cNvSpPr>
              <a:spLocks noChangeAspect="1"/>
            </p:cNvSpPr>
            <p:nvPr/>
          </p:nvSpPr>
          <p:spPr>
            <a:xfrm>
              <a:off x="1944421" y="5191138"/>
              <a:ext cx="1021563" cy="6286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173715" y="5336188"/>
              <a:ext cx="5629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 prstMaterial="softEdge">
                <a:bevelT w="12700" h="127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공대</a:t>
              </a:r>
            </a:p>
          </p:txBody>
        </p:sp>
        <p:sp>
          <p:nvSpPr>
            <p:cNvPr id="66" name="직사각형 65"/>
            <p:cNvSpPr>
              <a:spLocks noChangeAspect="1"/>
            </p:cNvSpPr>
            <p:nvPr/>
          </p:nvSpPr>
          <p:spPr>
            <a:xfrm>
              <a:off x="3345219" y="5191138"/>
              <a:ext cx="1021563" cy="6286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63500" dist="25400" dir="13500000" sx="1000" sy="1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67" name="Text Box 5"/>
            <p:cNvSpPr txBox="1">
              <a:spLocks noChangeArrowheads="1"/>
            </p:cNvSpPr>
            <p:nvPr/>
          </p:nvSpPr>
          <p:spPr bwMode="auto">
            <a:xfrm>
              <a:off x="3385359" y="5336188"/>
              <a:ext cx="9412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자연대학</a:t>
              </a:r>
            </a:p>
          </p:txBody>
        </p:sp>
        <p:pic>
          <p:nvPicPr>
            <p:cNvPr id="132" name="그림 131" descr="1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6434" y="4885194"/>
              <a:ext cx="840105" cy="210693"/>
            </a:xfrm>
            <a:prstGeom prst="rect">
              <a:avLst/>
            </a:prstGeom>
          </p:spPr>
        </p:pic>
        <p:sp>
          <p:nvSpPr>
            <p:cNvPr id="136" name="직사각형 135"/>
            <p:cNvSpPr>
              <a:spLocks noChangeAspect="1"/>
            </p:cNvSpPr>
            <p:nvPr/>
          </p:nvSpPr>
          <p:spPr>
            <a:xfrm>
              <a:off x="4792409" y="5191138"/>
              <a:ext cx="1021563" cy="628654"/>
            </a:xfrm>
            <a:prstGeom prst="rect">
              <a:avLst/>
            </a:prstGeom>
            <a:solidFill>
              <a:srgbClr val="009999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137" name="직사각형 136"/>
            <p:cNvSpPr>
              <a:spLocks noChangeAspect="1"/>
            </p:cNvSpPr>
            <p:nvPr/>
          </p:nvSpPr>
          <p:spPr>
            <a:xfrm>
              <a:off x="6193207" y="5191138"/>
              <a:ext cx="1021563" cy="628654"/>
            </a:xfrm>
            <a:prstGeom prst="rect">
              <a:avLst/>
            </a:prstGeom>
            <a:solidFill>
              <a:srgbClr val="259F4E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pic>
          <p:nvPicPr>
            <p:cNvPr id="141" name="그림 140" descr="1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4422" y="4885194"/>
              <a:ext cx="840105" cy="210693"/>
            </a:xfrm>
            <a:prstGeom prst="rect">
              <a:avLst/>
            </a:prstGeom>
          </p:spPr>
        </p:pic>
        <p:sp>
          <p:nvSpPr>
            <p:cNvPr id="77" name="Text Box 5"/>
            <p:cNvSpPr txBox="1">
              <a:spLocks noChangeArrowheads="1"/>
            </p:cNvSpPr>
            <p:nvPr/>
          </p:nvSpPr>
          <p:spPr bwMode="auto">
            <a:xfrm>
              <a:off x="4832549" y="5336188"/>
              <a:ext cx="9412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 prst="cross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공학대학</a:t>
              </a:r>
            </a:p>
          </p:txBody>
        </p:sp>
        <p:sp>
          <p:nvSpPr>
            <p:cNvPr id="88" name="Text Box 5"/>
            <p:cNvSpPr txBox="1">
              <a:spLocks noChangeArrowheads="1"/>
            </p:cNvSpPr>
            <p:nvPr/>
          </p:nvSpPr>
          <p:spPr bwMode="auto">
            <a:xfrm>
              <a:off x="6233347" y="5233692"/>
              <a:ext cx="941283" cy="543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 prst="cross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과학기술</a:t>
              </a:r>
              <a:endParaRPr kumimoji="1" lang="en-US" altLang="ko-KR" sz="1600" dirty="0" smtClean="0">
                <a:solidFill>
                  <a:schemeClr val="bg1"/>
                </a:solidFill>
                <a:effectLst>
                  <a:outerShdw blurRad="25400" dist="12700" dir="2700000" algn="tl">
                    <a:srgbClr val="000000"/>
                  </a:outerShdw>
                </a:effectLst>
                <a:latin typeface="-윤고딕340" pitchFamily="18" charset="-127"/>
                <a:ea typeface="-윤고딕340" pitchFamily="18" charset="-127"/>
              </a:endParaRPr>
            </a:p>
            <a:p>
              <a:pPr algn="ctr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대학</a:t>
              </a:r>
            </a:p>
          </p:txBody>
        </p:sp>
        <p:cxnSp>
          <p:nvCxnSpPr>
            <p:cNvPr id="135" name="직선 연결선 134"/>
            <p:cNvCxnSpPr/>
            <p:nvPr/>
          </p:nvCxnSpPr>
          <p:spPr>
            <a:xfrm flipH="1">
              <a:off x="5849178" y="5500686"/>
              <a:ext cx="324000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직사각형 142"/>
          <p:cNvSpPr>
            <a:spLocks noChangeAspect="1"/>
          </p:cNvSpPr>
          <p:nvPr/>
        </p:nvSpPr>
        <p:spPr>
          <a:xfrm>
            <a:off x="1739001" y="2841630"/>
            <a:ext cx="5665099" cy="574670"/>
          </a:xfrm>
          <a:prstGeom prst="rect">
            <a:avLst/>
          </a:prstGeom>
          <a:solidFill>
            <a:schemeClr val="tx1">
              <a:lumMod val="65000"/>
              <a:lumOff val="3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ko-KR" altLang="en-US" dirty="0"/>
          </a:p>
        </p:txBody>
      </p:sp>
      <p:pic>
        <p:nvPicPr>
          <p:cNvPr id="144" name="그림 143" descr="1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65984" y="3011616"/>
            <a:ext cx="3173730" cy="273368"/>
          </a:xfrm>
          <a:prstGeom prst="rect">
            <a:avLst/>
          </a:prstGeom>
          <a:effectLst>
            <a:outerShdw blurRad="25400" dist="12700" dir="2700000" algn="tl" rotWithShape="0">
              <a:prstClr val="black"/>
            </a:outerShdw>
          </a:effectLst>
        </p:spPr>
      </p:pic>
      <p:grpSp>
        <p:nvGrpSpPr>
          <p:cNvPr id="167" name="그룹 166"/>
          <p:cNvGrpSpPr/>
          <p:nvPr/>
        </p:nvGrpSpPr>
        <p:grpSpPr>
          <a:xfrm>
            <a:off x="1739001" y="1621319"/>
            <a:ext cx="5667439" cy="991425"/>
            <a:chOff x="1739001" y="2178048"/>
            <a:chExt cx="5667439" cy="991425"/>
          </a:xfrm>
        </p:grpSpPr>
        <p:cxnSp>
          <p:nvCxnSpPr>
            <p:cNvPr id="157" name="직선 연결선 156"/>
            <p:cNvCxnSpPr/>
            <p:nvPr/>
          </p:nvCxnSpPr>
          <p:spPr>
            <a:xfrm flipV="1">
              <a:off x="1739001" y="2178048"/>
              <a:ext cx="1512000" cy="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연결선 157"/>
            <p:cNvCxnSpPr/>
            <p:nvPr/>
          </p:nvCxnSpPr>
          <p:spPr>
            <a:xfrm flipV="1">
              <a:off x="2664201" y="3169472"/>
              <a:ext cx="1908000" cy="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9" name="그룹 158"/>
            <p:cNvGrpSpPr/>
            <p:nvPr/>
          </p:nvGrpSpPr>
          <p:grpSpPr>
            <a:xfrm>
              <a:off x="1909783" y="2245564"/>
              <a:ext cx="2491200" cy="896941"/>
              <a:chOff x="1909783" y="2245564"/>
              <a:chExt cx="2491200" cy="896941"/>
            </a:xfrm>
          </p:grpSpPr>
          <p:pic>
            <p:nvPicPr>
              <p:cNvPr id="160" name="그림 159" descr="03.png"/>
              <p:cNvPicPr>
                <a:picLocks noChangeAspect="1"/>
              </p:cNvPicPr>
              <p:nvPr/>
            </p:nvPicPr>
            <p:blipFill>
              <a:blip r:embed="rId9" cstate="print"/>
              <a:srcRect r="55630"/>
              <a:stretch>
                <a:fillRect/>
              </a:stretch>
            </p:blipFill>
            <p:spPr>
              <a:xfrm>
                <a:off x="1909783" y="2245564"/>
                <a:ext cx="1408183" cy="420053"/>
              </a:xfrm>
              <a:prstGeom prst="rect">
                <a:avLst/>
              </a:prstGeom>
            </p:spPr>
          </p:pic>
          <p:pic>
            <p:nvPicPr>
              <p:cNvPr id="161" name="그림 160" descr="03.png"/>
              <p:cNvPicPr>
                <a:picLocks noChangeAspect="1"/>
              </p:cNvPicPr>
              <p:nvPr/>
            </p:nvPicPr>
            <p:blipFill>
              <a:blip r:embed="rId9" cstate="print"/>
              <a:srcRect l="43821"/>
              <a:stretch>
                <a:fillRect/>
              </a:stretch>
            </p:blipFill>
            <p:spPr>
              <a:xfrm>
                <a:off x="2618019" y="2722452"/>
                <a:ext cx="1782964" cy="420053"/>
              </a:xfrm>
              <a:prstGeom prst="rect">
                <a:avLst/>
              </a:prstGeom>
            </p:spPr>
          </p:pic>
        </p:grpSp>
        <p:grpSp>
          <p:nvGrpSpPr>
            <p:cNvPr id="162" name="그룹 161"/>
            <p:cNvGrpSpPr/>
            <p:nvPr/>
          </p:nvGrpSpPr>
          <p:grpSpPr>
            <a:xfrm>
              <a:off x="4774938" y="2245564"/>
              <a:ext cx="2429804" cy="896941"/>
              <a:chOff x="4774938" y="2245564"/>
              <a:chExt cx="2429804" cy="896941"/>
            </a:xfrm>
          </p:grpSpPr>
          <p:pic>
            <p:nvPicPr>
              <p:cNvPr id="163" name="그림 162" descr="05.png"/>
              <p:cNvPicPr>
                <a:picLocks noChangeAspect="1"/>
              </p:cNvPicPr>
              <p:nvPr/>
            </p:nvPicPr>
            <p:blipFill>
              <a:blip r:embed="rId10" cstate="print"/>
              <a:srcRect r="59116"/>
              <a:stretch>
                <a:fillRect/>
              </a:stretch>
            </p:blipFill>
            <p:spPr>
              <a:xfrm>
                <a:off x="4774938" y="2245564"/>
                <a:ext cx="1223961" cy="426720"/>
              </a:xfrm>
              <a:prstGeom prst="rect">
                <a:avLst/>
              </a:prstGeom>
            </p:spPr>
          </p:pic>
          <p:pic>
            <p:nvPicPr>
              <p:cNvPr id="164" name="그림 163" descr="05.png"/>
              <p:cNvPicPr>
                <a:picLocks noChangeAspect="1"/>
              </p:cNvPicPr>
              <p:nvPr/>
            </p:nvPicPr>
            <p:blipFill>
              <a:blip r:embed="rId10" cstate="print"/>
              <a:srcRect l="40725"/>
              <a:stretch>
                <a:fillRect/>
              </a:stretch>
            </p:blipFill>
            <p:spPr>
              <a:xfrm>
                <a:off x="5430233" y="2715785"/>
                <a:ext cx="1774509" cy="426720"/>
              </a:xfrm>
              <a:prstGeom prst="rect">
                <a:avLst/>
              </a:prstGeom>
            </p:spPr>
          </p:pic>
        </p:grpSp>
        <p:cxnSp>
          <p:nvCxnSpPr>
            <p:cNvPr id="165" name="직선 연결선 164"/>
            <p:cNvCxnSpPr/>
            <p:nvPr/>
          </p:nvCxnSpPr>
          <p:spPr>
            <a:xfrm flipV="1">
              <a:off x="4573240" y="2178048"/>
              <a:ext cx="1368000" cy="1"/>
            </a:xfrm>
            <a:prstGeom prst="line">
              <a:avLst/>
            </a:prstGeom>
            <a:ln w="12700">
              <a:solidFill>
                <a:srgbClr val="259F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직선 연결선 165"/>
            <p:cNvCxnSpPr/>
            <p:nvPr/>
          </p:nvCxnSpPr>
          <p:spPr>
            <a:xfrm flipV="1">
              <a:off x="5498440" y="3169472"/>
              <a:ext cx="1908000" cy="1"/>
            </a:xfrm>
            <a:prstGeom prst="line">
              <a:avLst/>
            </a:prstGeom>
            <a:ln w="12700">
              <a:solidFill>
                <a:srgbClr val="259F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52"/>
          <p:cNvGrpSpPr/>
          <p:nvPr/>
        </p:nvGrpSpPr>
        <p:grpSpPr>
          <a:xfrm>
            <a:off x="4568478" y="6089516"/>
            <a:ext cx="4691905" cy="45719"/>
            <a:chOff x="4561335" y="6099040"/>
            <a:chExt cx="4691905" cy="45719"/>
          </a:xfrm>
        </p:grpSpPr>
        <p:cxnSp>
          <p:nvCxnSpPr>
            <p:cNvPr id="41" name="직선 연결선 40"/>
            <p:cNvCxnSpPr/>
            <p:nvPr/>
          </p:nvCxnSpPr>
          <p:spPr>
            <a:xfrm rot="10800000" flipH="1">
              <a:off x="4573240" y="6136695"/>
              <a:ext cx="4680000" cy="0"/>
            </a:xfrm>
            <a:prstGeom prst="line">
              <a:avLst/>
            </a:prstGeom>
            <a:ln w="12700">
              <a:solidFill>
                <a:srgbClr val="259F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41"/>
            <p:cNvSpPr>
              <a:spLocks/>
            </p:cNvSpPr>
            <p:nvPr/>
          </p:nvSpPr>
          <p:spPr>
            <a:xfrm>
              <a:off x="4561335" y="6099040"/>
              <a:ext cx="2836800" cy="45719"/>
            </a:xfrm>
            <a:prstGeom prst="rect">
              <a:avLst/>
            </a:prstGeom>
            <a:solidFill>
              <a:srgbClr val="259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60"/>
          <p:cNvGrpSpPr/>
          <p:nvPr/>
        </p:nvGrpSpPr>
        <p:grpSpPr>
          <a:xfrm flipH="1" flipV="1">
            <a:off x="-110179" y="1336538"/>
            <a:ext cx="4691905" cy="45719"/>
            <a:chOff x="4561335" y="6099040"/>
            <a:chExt cx="4691905" cy="45719"/>
          </a:xfrm>
        </p:grpSpPr>
        <p:cxnSp>
          <p:nvCxnSpPr>
            <p:cNvPr id="62" name="직선 연결선 61"/>
            <p:cNvCxnSpPr/>
            <p:nvPr/>
          </p:nvCxnSpPr>
          <p:spPr>
            <a:xfrm rot="10800000" flipH="1">
              <a:off x="4573240" y="6136695"/>
              <a:ext cx="468000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직사각형 62"/>
            <p:cNvSpPr>
              <a:spLocks/>
            </p:cNvSpPr>
            <p:nvPr/>
          </p:nvSpPr>
          <p:spPr>
            <a:xfrm>
              <a:off x="4561335" y="6099040"/>
              <a:ext cx="2836800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4792409" y="5191138"/>
            <a:ext cx="2422361" cy="628654"/>
            <a:chOff x="4792409" y="5191138"/>
            <a:chExt cx="2422361" cy="628654"/>
          </a:xfrm>
        </p:grpSpPr>
        <p:sp>
          <p:nvSpPr>
            <p:cNvPr id="182" name="직사각형 181"/>
            <p:cNvSpPr>
              <a:spLocks noChangeAspect="1"/>
            </p:cNvSpPr>
            <p:nvPr/>
          </p:nvSpPr>
          <p:spPr>
            <a:xfrm>
              <a:off x="4792409" y="5191138"/>
              <a:ext cx="1021563" cy="628654"/>
            </a:xfrm>
            <a:prstGeom prst="rect">
              <a:avLst/>
            </a:prstGeom>
            <a:solidFill>
              <a:srgbClr val="009999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183" name="직사각형 182"/>
            <p:cNvSpPr>
              <a:spLocks noChangeAspect="1"/>
            </p:cNvSpPr>
            <p:nvPr/>
          </p:nvSpPr>
          <p:spPr>
            <a:xfrm>
              <a:off x="6193207" y="5191138"/>
              <a:ext cx="1021563" cy="628654"/>
            </a:xfrm>
            <a:prstGeom prst="rect">
              <a:avLst/>
            </a:prstGeom>
            <a:solidFill>
              <a:srgbClr val="259F4E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185" name="Text Box 5"/>
            <p:cNvSpPr txBox="1">
              <a:spLocks noChangeArrowheads="1"/>
            </p:cNvSpPr>
            <p:nvPr/>
          </p:nvSpPr>
          <p:spPr bwMode="auto">
            <a:xfrm>
              <a:off x="4832549" y="5336188"/>
              <a:ext cx="9412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 prst="cross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공학대학</a:t>
              </a:r>
            </a:p>
          </p:txBody>
        </p:sp>
        <p:sp>
          <p:nvSpPr>
            <p:cNvPr id="186" name="Text Box 5"/>
            <p:cNvSpPr txBox="1">
              <a:spLocks noChangeArrowheads="1"/>
            </p:cNvSpPr>
            <p:nvPr/>
          </p:nvSpPr>
          <p:spPr bwMode="auto">
            <a:xfrm>
              <a:off x="6233347" y="5233692"/>
              <a:ext cx="941283" cy="543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extrusionH="57150" prstMaterial="softEdge">
                <a:bevelT w="12700" h="1270" prst="cross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과학기술</a:t>
              </a:r>
              <a:endParaRPr kumimoji="1" lang="en-US" altLang="ko-KR" sz="1600" dirty="0" smtClean="0">
                <a:solidFill>
                  <a:schemeClr val="bg1"/>
                </a:solidFill>
                <a:effectLst>
                  <a:outerShdw blurRad="25400" dist="12700" dir="2700000" algn="tl">
                    <a:srgbClr val="000000"/>
                  </a:outerShdw>
                </a:effectLst>
                <a:latin typeface="-윤고딕340" pitchFamily="18" charset="-127"/>
                <a:ea typeface="-윤고딕340" pitchFamily="18" charset="-127"/>
              </a:endParaRPr>
            </a:p>
            <a:p>
              <a:pPr algn="ctr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대학</a:t>
              </a:r>
            </a:p>
          </p:txBody>
        </p:sp>
        <p:cxnSp>
          <p:nvCxnSpPr>
            <p:cNvPr id="187" name="직선 연결선 186"/>
            <p:cNvCxnSpPr/>
            <p:nvPr/>
          </p:nvCxnSpPr>
          <p:spPr>
            <a:xfrm flipH="1">
              <a:off x="5849178" y="5500686"/>
              <a:ext cx="324000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20"/>
          <p:cNvSpPr txBox="1">
            <a:spLocks noChangeArrowheads="1"/>
          </p:cNvSpPr>
          <p:nvPr/>
        </p:nvSpPr>
        <p:spPr bwMode="auto">
          <a:xfrm>
            <a:off x="493070" y="382007"/>
            <a:ext cx="5402120" cy="49244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국내최초 캠퍼스간 전과제도 도입</a:t>
            </a:r>
            <a:endParaRPr kumimoji="1" lang="en-US" altLang="ko-KR" sz="3200" spc="-150" dirty="0" smtClean="0">
              <a:ln>
                <a:prstDash val="solid"/>
              </a:ln>
              <a:solidFill>
                <a:srgbClr val="0070C0"/>
              </a:solidFill>
              <a:latin typeface="Myriad Pro" pitchFamily="34" charset="0"/>
              <a:ea typeface="M+ 2m" pitchFamily="2" charset="-128"/>
              <a:cs typeface="Arial" pitchFamily="34" charset="0"/>
            </a:endParaRPr>
          </a:p>
        </p:txBody>
      </p:sp>
      <p:pic>
        <p:nvPicPr>
          <p:cNvPr id="94" name="그림 93" descr="0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2161" y="274152"/>
            <a:ext cx="386364" cy="86996"/>
          </a:xfrm>
          <a:prstGeom prst="rect">
            <a:avLst/>
          </a:prstGeom>
        </p:spPr>
      </p:pic>
      <p:grpSp>
        <p:nvGrpSpPr>
          <p:cNvPr id="78" name="그룹 77"/>
          <p:cNvGrpSpPr/>
          <p:nvPr/>
        </p:nvGrpSpPr>
        <p:grpSpPr>
          <a:xfrm>
            <a:off x="4792409" y="5191138"/>
            <a:ext cx="2422361" cy="628654"/>
            <a:chOff x="4792409" y="5191138"/>
            <a:chExt cx="2422361" cy="628654"/>
          </a:xfrm>
        </p:grpSpPr>
        <p:sp>
          <p:nvSpPr>
            <p:cNvPr id="79" name="직사각형 78"/>
            <p:cNvSpPr>
              <a:spLocks noChangeAspect="1"/>
            </p:cNvSpPr>
            <p:nvPr/>
          </p:nvSpPr>
          <p:spPr>
            <a:xfrm>
              <a:off x="4792409" y="5191138"/>
              <a:ext cx="1021563" cy="628654"/>
            </a:xfrm>
            <a:prstGeom prst="rect">
              <a:avLst/>
            </a:prstGeom>
            <a:solidFill>
              <a:srgbClr val="009999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80" name="직사각형 79"/>
            <p:cNvSpPr>
              <a:spLocks noChangeAspect="1"/>
            </p:cNvSpPr>
            <p:nvPr/>
          </p:nvSpPr>
          <p:spPr>
            <a:xfrm>
              <a:off x="6193207" y="5191138"/>
              <a:ext cx="1021563" cy="628654"/>
            </a:xfrm>
            <a:prstGeom prst="rect">
              <a:avLst/>
            </a:prstGeom>
            <a:solidFill>
              <a:srgbClr val="259F4E"/>
            </a:solidFill>
            <a:ln w="3175">
              <a:solidFill>
                <a:srgbClr val="196D3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b="1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auto">
            <a:xfrm>
              <a:off x="4832549" y="5336188"/>
              <a:ext cx="9412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 prst="cross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공학대학</a:t>
              </a:r>
            </a:p>
          </p:txBody>
        </p:sp>
        <p:sp>
          <p:nvSpPr>
            <p:cNvPr id="82" name="Text Box 5"/>
            <p:cNvSpPr txBox="1">
              <a:spLocks noChangeArrowheads="1"/>
            </p:cNvSpPr>
            <p:nvPr/>
          </p:nvSpPr>
          <p:spPr bwMode="auto">
            <a:xfrm>
              <a:off x="6233347" y="5233692"/>
              <a:ext cx="941283" cy="543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  <a:scene3d>
                <a:camera prst="orthographicFront"/>
                <a:lightRig rig="glow" dir="t"/>
              </a:scene3d>
              <a:sp3d prstMaterial="softEdge">
                <a:bevelT w="12700" h="1270" prst="cross"/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과학기술</a:t>
              </a:r>
              <a:endParaRPr kumimoji="1" lang="en-US" altLang="ko-KR" sz="1600" dirty="0" smtClean="0">
                <a:solidFill>
                  <a:schemeClr val="bg1"/>
                </a:solidFill>
                <a:effectLst>
                  <a:outerShdw blurRad="25400" dist="12700" dir="2700000" algn="tl">
                    <a:srgbClr val="000000"/>
                  </a:outerShdw>
                </a:effectLst>
                <a:latin typeface="-윤고딕340" pitchFamily="18" charset="-127"/>
                <a:ea typeface="-윤고딕340" pitchFamily="18" charset="-127"/>
              </a:endParaRPr>
            </a:p>
            <a:p>
              <a:pPr algn="ctr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600" dirty="0" smtClean="0">
                  <a:solidFill>
                    <a:schemeClr val="bg1"/>
                  </a:solidFill>
                  <a:effectLst>
                    <a:outerShdw blurRad="25400" dist="12700" dir="2700000" algn="tl">
                      <a:srgbClr val="000000"/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대학</a:t>
              </a:r>
            </a:p>
          </p:txBody>
        </p:sp>
        <p:cxnSp>
          <p:nvCxnSpPr>
            <p:cNvPr id="85" name="직선 연결선 84"/>
            <p:cNvCxnSpPr/>
            <p:nvPr/>
          </p:nvCxnSpPr>
          <p:spPr>
            <a:xfrm flipH="1">
              <a:off x="5849178" y="5500686"/>
              <a:ext cx="324000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직사각형 100"/>
          <p:cNvSpPr/>
          <p:nvPr/>
        </p:nvSpPr>
        <p:spPr>
          <a:xfrm>
            <a:off x="0" y="6592019"/>
            <a:ext cx="9144000" cy="265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/>
          <p:cNvSpPr/>
          <p:nvPr/>
        </p:nvSpPr>
        <p:spPr>
          <a:xfrm>
            <a:off x="3114690" y="6710385"/>
            <a:ext cx="57150" cy="571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3" name="타원 102"/>
          <p:cNvSpPr/>
          <p:nvPr/>
        </p:nvSpPr>
        <p:spPr>
          <a:xfrm>
            <a:off x="5980062" y="6710385"/>
            <a:ext cx="57150" cy="571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4" name="직사각형 103"/>
          <p:cNvSpPr>
            <a:spLocks/>
          </p:cNvSpPr>
          <p:nvPr/>
        </p:nvSpPr>
        <p:spPr>
          <a:xfrm>
            <a:off x="0" y="6574178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5" name="그림 104" descr="text-Networking.pn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854" y="6682914"/>
            <a:ext cx="726281" cy="150019"/>
          </a:xfrm>
          <a:prstGeom prst="rect">
            <a:avLst/>
          </a:prstGeom>
        </p:spPr>
      </p:pic>
      <p:pic>
        <p:nvPicPr>
          <p:cNvPr id="106" name="그림 105" descr="text_dreaming.pn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454" y="6685748"/>
            <a:ext cx="607219" cy="147638"/>
          </a:xfrm>
          <a:prstGeom prst="rect">
            <a:avLst/>
          </a:prstGeom>
        </p:spPr>
      </p:pic>
      <p:pic>
        <p:nvPicPr>
          <p:cNvPr id="107" name="그림 106" descr="text_The-first-&amp;-Best.pn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815" y="6676570"/>
            <a:ext cx="902494" cy="119062"/>
          </a:xfrm>
          <a:prstGeom prst="rect">
            <a:avLst/>
          </a:prstGeom>
        </p:spPr>
      </p:pic>
      <p:grpSp>
        <p:nvGrpSpPr>
          <p:cNvPr id="108" name="그룹 97"/>
          <p:cNvGrpSpPr/>
          <p:nvPr/>
        </p:nvGrpSpPr>
        <p:grpSpPr>
          <a:xfrm>
            <a:off x="0" y="6574178"/>
            <a:ext cx="3132000" cy="221455"/>
            <a:chOff x="0" y="6507503"/>
            <a:chExt cx="3132000" cy="221455"/>
          </a:xfrm>
        </p:grpSpPr>
        <p:sp>
          <p:nvSpPr>
            <p:cNvPr id="109" name="직사각형 108"/>
            <p:cNvSpPr>
              <a:spLocks/>
            </p:cNvSpPr>
            <p:nvPr/>
          </p:nvSpPr>
          <p:spPr>
            <a:xfrm>
              <a:off x="0" y="6507503"/>
              <a:ext cx="313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10" name="그림 109" descr="text_The-first-&amp;-Best.pn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06815" y="6609895"/>
              <a:ext cx="902494" cy="119063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3132000" y="6574178"/>
            <a:ext cx="2880000" cy="258754"/>
            <a:chOff x="3132000" y="6574178"/>
            <a:chExt cx="2880000" cy="258754"/>
          </a:xfrm>
        </p:grpSpPr>
        <p:sp>
          <p:nvSpPr>
            <p:cNvPr id="116" name="직사각형 115"/>
            <p:cNvSpPr>
              <a:spLocks/>
            </p:cNvSpPr>
            <p:nvPr/>
          </p:nvSpPr>
          <p:spPr>
            <a:xfrm>
              <a:off x="3132000" y="6574178"/>
              <a:ext cx="2880000" cy="45719"/>
            </a:xfrm>
            <a:prstGeom prst="rect">
              <a:avLst/>
            </a:prstGeom>
            <a:solidFill>
              <a:srgbClr val="259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7" name="그림 116" descr="text-Networking.pn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85854" y="6682914"/>
              <a:ext cx="726281" cy="15001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1.38778E-17 L -0.0717 1.38778E-17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00"/>
                            </p:stCondLst>
                            <p:childTnLst>
                              <p:par>
                                <p:cTn id="5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6 2.22222E-6 L -0.31129 2.22222E-6 " pathEditMode="relative" rAng="0" ptsTypes="AA">
                                      <p:cBhvr>
                                        <p:cTn id="62" dur="8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1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-0.31129 2.22222E-6 " pathEditMode="relative" rAng="0" ptsTypes="AA">
                                      <p:cBhvr>
                                        <p:cTn id="71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600"/>
                            </p:stCondLst>
                            <p:childTnLst>
                              <p:par>
                                <p:cTn id="7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100"/>
                            </p:stCondLst>
                            <p:childTnLst>
                              <p:par>
                                <p:cTn id="84" presetID="35" presetClass="emph" presetSubtype="0" repeatCount="2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43" grpId="0" animBg="1"/>
      <p:bldP spid="92" grpId="0"/>
      <p:bldP spid="9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05" descr="C:\Documents and Settings\이종민\바탕 화면\한양대_이종민\이미지\안산캠퍼스 항공사진\안산캠퍼스전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5625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Box 2"/>
          <p:cNvSpPr txBox="1">
            <a:spLocks noChangeArrowheads="1"/>
          </p:cNvSpPr>
          <p:nvPr/>
        </p:nvSpPr>
        <p:spPr bwMode="auto">
          <a:xfrm>
            <a:off x="5143500" y="977900"/>
            <a:ext cx="2428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2400" smtClean="0">
              <a:solidFill>
                <a:srgbClr val="000000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286375" y="2190750"/>
            <a:ext cx="23399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lnSpc>
                <a:spcPts val="3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ko-KR" sz="32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first mover!</a:t>
            </a:r>
          </a:p>
        </p:txBody>
      </p:sp>
      <p:sp>
        <p:nvSpPr>
          <p:cNvPr id="159749" name="직사각형 4"/>
          <p:cNvSpPr>
            <a:spLocks noChangeArrowheads="1"/>
          </p:cNvSpPr>
          <p:nvPr/>
        </p:nvSpPr>
        <p:spPr bwMode="auto">
          <a:xfrm>
            <a:off x="5248275" y="1281113"/>
            <a:ext cx="2128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4000" b="1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ERICA</a:t>
            </a:r>
            <a:r>
              <a:rPr lang="ko-KR" altLang="en-US" sz="4000" b="1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4000" b="1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59750" name="그림 6" descr="에리카로고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49238"/>
            <a:ext cx="113823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5254625" y="3240088"/>
            <a:ext cx="2848857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ts val="17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sz="2000" b="1" dirty="0" smtClean="0">
                <a:solidFill>
                  <a:srgbClr val="254061"/>
                </a:solidFill>
                <a:latin typeface="-윤고딕340" pitchFamily="18" charset="-127"/>
                <a:ea typeface="-윤고딕340" pitchFamily="18" charset="-127"/>
              </a:rPr>
              <a:t>ERICA</a:t>
            </a:r>
            <a:r>
              <a:rPr lang="ko-KR" altLang="en-US" sz="2000" b="1" dirty="0" smtClean="0">
                <a:solidFill>
                  <a:srgbClr val="254061"/>
                </a:solidFill>
                <a:latin typeface="-윤고딕340" pitchFamily="18" charset="-127"/>
                <a:ea typeface="-윤고딕340" pitchFamily="18" charset="-127"/>
              </a:rPr>
              <a:t> 캠퍼스는</a:t>
            </a:r>
            <a:r>
              <a:rPr lang="en-US" altLang="ko-KR" sz="2000" b="1" dirty="0" smtClean="0">
                <a:solidFill>
                  <a:srgbClr val="254061"/>
                </a:solidFill>
                <a:latin typeface="-윤고딕340" pitchFamily="18" charset="-127"/>
                <a:ea typeface="-윤고딕340" pitchFamily="18" charset="-127"/>
              </a:rPr>
              <a:t> </a:t>
            </a:r>
          </a:p>
          <a:p>
            <a:pPr fontAlgn="base">
              <a:lnSpc>
                <a:spcPts val="1700"/>
              </a:lnSpc>
              <a:spcBef>
                <a:spcPct val="50000"/>
              </a:spcBef>
              <a:spcAft>
                <a:spcPct val="0"/>
              </a:spcAft>
            </a:pPr>
            <a:r>
              <a:rPr lang="ko-KR" altLang="en-US" sz="2000" b="1" dirty="0" smtClean="0">
                <a:solidFill>
                  <a:srgbClr val="254061"/>
                </a:solidFill>
                <a:latin typeface="-윤고딕340" pitchFamily="18" charset="-127"/>
                <a:ea typeface="-윤고딕340" pitchFamily="18" charset="-127"/>
              </a:rPr>
              <a:t>지금 이 순간에도 </a:t>
            </a:r>
            <a:endParaRPr lang="en-US" altLang="ko-KR" sz="2000" b="1" dirty="0" smtClean="0">
              <a:solidFill>
                <a:srgbClr val="254061"/>
              </a:solidFill>
              <a:latin typeface="-윤고딕340" pitchFamily="18" charset="-127"/>
              <a:ea typeface="-윤고딕340" pitchFamily="18" charset="-127"/>
            </a:endParaRPr>
          </a:p>
          <a:p>
            <a:pPr fontAlgn="base">
              <a:lnSpc>
                <a:spcPts val="1700"/>
              </a:lnSpc>
              <a:spcBef>
                <a:spcPct val="50000"/>
              </a:spcBef>
              <a:spcAft>
                <a:spcPct val="0"/>
              </a:spcAft>
            </a:pPr>
            <a:r>
              <a:rPr lang="ko-KR" altLang="en-US" sz="2000" b="1" dirty="0" smtClean="0">
                <a:solidFill>
                  <a:srgbClr val="254061"/>
                </a:solidFill>
                <a:latin typeface="-윤고딕340" pitchFamily="18" charset="-127"/>
                <a:ea typeface="-윤고딕340" pitchFamily="18" charset="-127"/>
              </a:rPr>
              <a:t>계속 진화하고 있습니다</a:t>
            </a:r>
            <a:r>
              <a:rPr lang="en-US" altLang="ko-KR" sz="2000" b="1" dirty="0" smtClean="0">
                <a:solidFill>
                  <a:srgbClr val="254061"/>
                </a:solidFill>
                <a:latin typeface="-윤고딕340" pitchFamily="18" charset="-127"/>
                <a:ea typeface="-윤고딕340" pitchFamily="18" charset="-127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2657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08038" y="1500188"/>
            <a:ext cx="3106737" cy="108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0" rIns="91360" bIns="45680"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lnSpc>
                <a:spcPts val="28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dirty="0" smtClean="0">
                <a:solidFill>
                  <a:srgbClr val="F2F2F2"/>
                </a:solidFill>
              </a:rPr>
              <a:t>1939</a:t>
            </a:r>
            <a:r>
              <a:rPr lang="ko-KR" altLang="en-US" dirty="0" smtClean="0">
                <a:solidFill>
                  <a:srgbClr val="F2F2F2"/>
                </a:solidFill>
              </a:rPr>
              <a:t>년 한양대학교</a:t>
            </a:r>
            <a:endParaRPr lang="en-US" altLang="ko-KR" dirty="0" smtClean="0">
              <a:solidFill>
                <a:srgbClr val="F2F2F2"/>
              </a:solidFill>
            </a:endParaRPr>
          </a:p>
          <a:p>
            <a:pPr eaLnBrk="1" fontAlgn="base" hangingPunct="1">
              <a:lnSpc>
                <a:spcPts val="2800"/>
              </a:lnSpc>
              <a:spcBef>
                <a:spcPct val="50000"/>
              </a:spcBef>
              <a:spcAft>
                <a:spcPct val="0"/>
              </a:spcAft>
            </a:pPr>
            <a:r>
              <a:rPr lang="ko-KR" altLang="en-US" sz="3600" dirty="0" smtClean="0">
                <a:solidFill>
                  <a:srgbClr val="FF9900"/>
                </a:solidFill>
              </a:rPr>
              <a:t>공과대학 </a:t>
            </a:r>
            <a:r>
              <a:rPr lang="en-US" altLang="ko-KR" sz="3600" dirty="0" smtClean="0">
                <a:solidFill>
                  <a:srgbClr val="FF9900"/>
                </a:solidFill>
              </a:rPr>
              <a:t>? </a:t>
            </a:r>
            <a:endParaRPr lang="ko-KR" altLang="en-US" sz="3600" dirty="0" smtClean="0">
              <a:solidFill>
                <a:srgbClr val="FF9900"/>
              </a:solidFill>
            </a:endParaRPr>
          </a:p>
        </p:txBody>
      </p:sp>
      <p:grpSp>
        <p:nvGrpSpPr>
          <p:cNvPr id="2" name="그룹 4"/>
          <p:cNvGrpSpPr>
            <a:grpSpLocks/>
          </p:cNvGrpSpPr>
          <p:nvPr/>
        </p:nvGrpSpPr>
        <p:grpSpPr bwMode="auto">
          <a:xfrm>
            <a:off x="4356100" y="836613"/>
            <a:ext cx="3260725" cy="5472112"/>
            <a:chOff x="4067944" y="836712"/>
            <a:chExt cx="3260601" cy="5472608"/>
          </a:xfrm>
        </p:grpSpPr>
        <p:pic>
          <p:nvPicPr>
            <p:cNvPr id="123910" name="Picture 2" descr="동아공과학교를 설립할 당시의 백남 김연준 선생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836712"/>
              <a:ext cx="3260601" cy="2679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1" name="Picture 4" descr="동아공과학교가 자리하고 있었던 천도교 기념관 전경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5" y="3645024"/>
              <a:ext cx="3241560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823913" y="4529237"/>
            <a:ext cx="3429000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b="1" dirty="0" smtClean="0">
                <a:solidFill>
                  <a:srgbClr val="FEDA02"/>
                </a:solidFill>
                <a:latin typeface="HY울릉도M" pitchFamily="18" charset="-127"/>
                <a:ea typeface="HY울릉도M" pitchFamily="18" charset="-127"/>
              </a:rPr>
              <a:t>지식</a:t>
            </a:r>
            <a:r>
              <a:rPr lang="ko-KR" altLang="en-US" b="1" dirty="0" smtClean="0">
                <a:solidFill>
                  <a:srgbClr val="D9D9D9"/>
                </a:solidFill>
                <a:latin typeface="HY울릉도M" pitchFamily="18" charset="-127"/>
                <a:ea typeface="HY울릉도M" pitchFamily="18" charset="-127"/>
              </a:rPr>
              <a:t>은 소유하는 것이 아니라</a:t>
            </a:r>
            <a:r>
              <a:rPr lang="en-US" altLang="ko-KR" b="1" dirty="0" smtClean="0">
                <a:solidFill>
                  <a:srgbClr val="D9D9D9"/>
                </a:solidFill>
                <a:latin typeface="HY울릉도M" pitchFamily="18" charset="-127"/>
                <a:ea typeface="HY울릉도M" pitchFamily="18" charset="-127"/>
              </a:rPr>
              <a:t>...</a:t>
            </a:r>
            <a:r>
              <a:rPr lang="ko-KR" altLang="en-US" b="1" dirty="0" smtClean="0">
                <a:solidFill>
                  <a:srgbClr val="D9D9D9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b="1" dirty="0" smtClean="0">
                <a:solidFill>
                  <a:srgbClr val="D1B301"/>
                </a:solidFill>
                <a:latin typeface="HY울릉도M" pitchFamily="18" charset="-127"/>
                <a:ea typeface="HY울릉도M" pitchFamily="18" charset="-127"/>
              </a:rPr>
              <a:t>미래</a:t>
            </a:r>
            <a:r>
              <a:rPr lang="ko-KR" altLang="en-US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를</a:t>
            </a:r>
            <a:r>
              <a:rPr lang="ko-KR" altLang="en-US" b="1" dirty="0" smtClean="0">
                <a:solidFill>
                  <a:srgbClr val="D1B301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b="1" dirty="0" smtClean="0">
                <a:solidFill>
                  <a:srgbClr val="D9D9D9"/>
                </a:solidFill>
                <a:latin typeface="HY울릉도M" pitchFamily="18" charset="-127"/>
                <a:ea typeface="HY울릉도M" pitchFamily="18" charset="-127"/>
              </a:rPr>
              <a:t> 열어가는 힘</a:t>
            </a:r>
            <a:r>
              <a:rPr lang="en-US" altLang="ko-KR" b="1" dirty="0" smtClean="0">
                <a:solidFill>
                  <a:srgbClr val="D9D9D9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95350" y="5715000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altLang="ko-KR" sz="2400" dirty="0" smtClean="0">
                <a:solidFill>
                  <a:srgbClr val="92D050"/>
                </a:solidFill>
                <a:latin typeface="HY견고딕" pitchFamily="18" charset="-127"/>
                <a:ea typeface="HY견고딕" pitchFamily="18" charset="-127"/>
              </a:rPr>
              <a:t>first mover  </a:t>
            </a:r>
          </a:p>
        </p:txBody>
      </p:sp>
      <p:pic>
        <p:nvPicPr>
          <p:cNvPr id="8" name="그림 7" descr="에리카로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328" y="249142"/>
            <a:ext cx="1136999" cy="233273"/>
          </a:xfrm>
          <a:prstGeom prst="rect">
            <a:avLst/>
          </a:prstGeom>
        </p:spPr>
      </p:pic>
      <p:pic>
        <p:nvPicPr>
          <p:cNvPr id="13" name="1" descr="Untitled-1 copy.png"/>
          <p:cNvPicPr>
            <a:picLocks noChangeAspect="1"/>
          </p:cNvPicPr>
          <p:nvPr/>
        </p:nvPicPr>
        <p:blipFill>
          <a:blip r:embed="rId5" cstate="print"/>
          <a:srcRect l="7026" t="11453" r="7807" b="10411"/>
          <a:stretch>
            <a:fillRect/>
          </a:stretch>
        </p:blipFill>
        <p:spPr>
          <a:xfrm>
            <a:off x="4128055" y="3516316"/>
            <a:ext cx="3640559" cy="2504972"/>
          </a:xfrm>
          <a:prstGeom prst="rect">
            <a:avLst/>
          </a:prstGeom>
        </p:spPr>
      </p:pic>
      <p:pic>
        <p:nvPicPr>
          <p:cNvPr id="14" name="그림 13" descr="Untitled-1 copy.png"/>
          <p:cNvPicPr>
            <a:picLocks noChangeAspect="1"/>
          </p:cNvPicPr>
          <p:nvPr/>
        </p:nvPicPr>
        <p:blipFill>
          <a:blip r:embed="rId6" cstate="print"/>
          <a:srcRect l="16402" r="80473"/>
          <a:stretch>
            <a:fillRect/>
          </a:stretch>
        </p:blipFill>
        <p:spPr>
          <a:xfrm>
            <a:off x="2071670" y="428"/>
            <a:ext cx="285752" cy="6857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97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3 0 L 2.5E-6 0 " pathEditMode="relative" rAng="0" ptsTypes="AA">
                                      <p:cBhvr>
                                        <p:cTn id="26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7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7544" y="548680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2014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수시 주요사항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456213" y="1265544"/>
            <a:ext cx="8292251" cy="1885891"/>
            <a:chOff x="456213" y="1265544"/>
            <a:chExt cx="8292251" cy="1885891"/>
          </a:xfrm>
        </p:grpSpPr>
        <p:sp>
          <p:nvSpPr>
            <p:cNvPr id="4" name="직사각형 3"/>
            <p:cNvSpPr/>
            <p:nvPr/>
          </p:nvSpPr>
          <p:spPr>
            <a:xfrm>
              <a:off x="604589" y="1711076"/>
              <a:ext cx="2286000" cy="6429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err="1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학업우수자전형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3533527" y="1711076"/>
              <a:ext cx="2286000" cy="6429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학생부성적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+ </a:t>
              </a:r>
            </a:p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입학사정관 평가</a:t>
              </a:r>
              <a:r>
                <a:rPr lang="ko-KR" altLang="en-US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462464" y="1711076"/>
              <a:ext cx="2286000" cy="6429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모집인원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310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명</a:t>
              </a:r>
              <a:r>
                <a:rPr lang="ko-KR" altLang="en-US" sz="11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   </a:t>
              </a:r>
              <a:endParaRPr lang="ko-KR" altLang="en-US" sz="11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 rot="5400000">
              <a:off x="3077914" y="1926976"/>
              <a:ext cx="287338" cy="249238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이등변 삼각형 14"/>
            <p:cNvSpPr/>
            <p:nvPr/>
          </p:nvSpPr>
          <p:spPr>
            <a:xfrm rot="5400000">
              <a:off x="6036220" y="1921420"/>
              <a:ext cx="287338" cy="24765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00075" y="2508497"/>
              <a:ext cx="2286000" cy="6429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미래인재전형 </a:t>
              </a:r>
              <a:endParaRPr lang="ko-KR" altLang="en-US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3529013" y="2508497"/>
              <a:ext cx="2286000" cy="6429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입학사정관 평가</a:t>
              </a:r>
              <a:r>
                <a:rPr lang="ko-KR" altLang="en-US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  </a:t>
              </a:r>
              <a:endParaRPr lang="ko-KR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457950" y="2508497"/>
              <a:ext cx="2286000" cy="6429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모집인원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100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명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수능최저기준 없음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    </a:t>
              </a:r>
              <a:endParaRPr lang="ko-KR" altLang="en-US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0" name="이등변 삼각형 29"/>
            <p:cNvSpPr/>
            <p:nvPr/>
          </p:nvSpPr>
          <p:spPr>
            <a:xfrm rot="5400000">
              <a:off x="3080544" y="2709316"/>
              <a:ext cx="287338" cy="247650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이등변 삼각형 30"/>
            <p:cNvSpPr/>
            <p:nvPr/>
          </p:nvSpPr>
          <p:spPr>
            <a:xfrm rot="5400000">
              <a:off x="6038056" y="2702966"/>
              <a:ext cx="287338" cy="247650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456213" y="1265544"/>
              <a:ext cx="29193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 smtClean="0">
                  <a:solidFill>
                    <a:schemeClr val="accent3">
                      <a:lumMod val="50000"/>
                    </a:schemeClr>
                  </a:solidFill>
                  <a:latin typeface="HY울릉도M" pitchFamily="18" charset="-127"/>
                  <a:ea typeface="HY울릉도M" pitchFamily="18" charset="-127"/>
                </a:rPr>
                <a:t>●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sz="20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수시 입학사정관 전형</a:t>
              </a:r>
              <a:endParaRPr lang="ko-KR" altLang="en-US" sz="2000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454154" y="3574191"/>
            <a:ext cx="8294310" cy="2735129"/>
            <a:chOff x="454154" y="3574191"/>
            <a:chExt cx="8294310" cy="2735129"/>
          </a:xfrm>
        </p:grpSpPr>
        <p:sp>
          <p:nvSpPr>
            <p:cNvPr id="32" name="직사각형 31"/>
            <p:cNvSpPr/>
            <p:nvPr/>
          </p:nvSpPr>
          <p:spPr>
            <a:xfrm>
              <a:off x="604589" y="4827811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일반우수자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II 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전형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수능 후</a:t>
              </a:r>
              <a:r>
                <a:rPr lang="ko-KR" altLang="en-US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endParaRPr lang="ko-KR" altLang="en-US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3533527" y="4827811"/>
              <a:ext cx="2286000" cy="6429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논술형 </a:t>
              </a:r>
              <a:r>
                <a:rPr lang="en-US" altLang="ko-KR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(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신설</a:t>
              </a:r>
              <a:r>
                <a:rPr lang="en-US" altLang="ko-KR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)</a:t>
              </a:r>
              <a:r>
                <a:rPr lang="ko-KR" altLang="en-US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dirty="0" smtClean="0">
                  <a:solidFill>
                    <a:prstClr val="white">
                      <a:lumMod val="75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  </a:t>
              </a:r>
              <a:endParaRPr lang="ko-KR" altLang="en-US" dirty="0">
                <a:solidFill>
                  <a:prstClr val="white">
                    <a:lumMod val="75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6462464" y="4827811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모집인원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330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명</a:t>
              </a: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    </a:t>
              </a:r>
              <a:endParaRPr lang="ko-KR" altLang="en-US" sz="14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5" name="이등변 삼각형 34"/>
            <p:cNvSpPr/>
            <p:nvPr/>
          </p:nvSpPr>
          <p:spPr>
            <a:xfrm rot="5400000">
              <a:off x="3084264" y="4996087"/>
              <a:ext cx="288925" cy="247650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이등변 삼각형 35"/>
            <p:cNvSpPr/>
            <p:nvPr/>
          </p:nvSpPr>
          <p:spPr>
            <a:xfrm rot="5400000">
              <a:off x="6042570" y="4990530"/>
              <a:ext cx="287338" cy="247650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604589" y="3996283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일반우수자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I 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전형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수능 전</a:t>
              </a:r>
              <a:r>
                <a:rPr lang="en-US" altLang="ko-KR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endParaRPr lang="ko-KR" altLang="en-US" sz="14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533527" y="3996283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완전 </a:t>
              </a:r>
              <a:r>
                <a:rPr lang="ko-KR" altLang="en-US" dirty="0" err="1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수능형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(EBS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형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)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전공능력시험 </a:t>
              </a:r>
              <a:r>
                <a:rPr lang="ko-KR" altLang="en-US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</a:t>
              </a:r>
              <a:endParaRPr lang="ko-KR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6462464" y="3996283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모집인원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330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명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수능최저기준 없음 </a:t>
              </a: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sz="11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   </a:t>
              </a:r>
              <a:endParaRPr lang="ko-KR" altLang="en-US" sz="11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0" name="이등변 삼각형 39"/>
            <p:cNvSpPr/>
            <p:nvPr/>
          </p:nvSpPr>
          <p:spPr>
            <a:xfrm rot="5400000">
              <a:off x="3077914" y="4212183"/>
              <a:ext cx="287338" cy="249238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이등변 삼각형 40"/>
            <p:cNvSpPr/>
            <p:nvPr/>
          </p:nvSpPr>
          <p:spPr>
            <a:xfrm rot="5400000">
              <a:off x="6036220" y="4206627"/>
              <a:ext cx="287338" cy="247650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454154" y="3574191"/>
              <a:ext cx="2149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 smtClean="0">
                  <a:solidFill>
                    <a:schemeClr val="accent3">
                      <a:lumMod val="50000"/>
                    </a:schemeClr>
                  </a:solidFill>
                  <a:latin typeface="HY울릉도M" pitchFamily="18" charset="-127"/>
                  <a:ea typeface="HY울릉도M" pitchFamily="18" charset="-127"/>
                </a:rPr>
                <a:t>●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lang="ko-KR" altLang="en-US" sz="20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수시 일반 전형</a:t>
              </a:r>
              <a:endParaRPr lang="ko-KR" altLang="en-US" sz="2000" dirty="0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604589" y="5666382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한양우수과학인 </a:t>
              </a:r>
              <a:r>
                <a:rPr lang="ko-KR" altLang="en-US" sz="16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전형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수능 전     </a:t>
              </a:r>
              <a:endParaRPr lang="ko-KR" altLang="en-US" sz="14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533527" y="5666382"/>
              <a:ext cx="2286000" cy="6429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수리</a:t>
              </a:r>
              <a:r>
                <a:rPr lang="ko-KR" altLang="en-US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사고평가 </a:t>
              </a:r>
              <a:r>
                <a:rPr lang="en-US" altLang="ko-KR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(</a:t>
              </a:r>
              <a:r>
                <a:rPr lang="ko-KR" altLang="en-US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신설</a:t>
              </a:r>
              <a:r>
                <a:rPr lang="en-US" altLang="ko-KR" sz="1400" dirty="0" smtClean="0">
                  <a:solidFill>
                    <a:prstClr val="white"/>
                  </a:solidFill>
                  <a:latin typeface="HY울릉도M" pitchFamily="18" charset="-127"/>
                  <a:ea typeface="HY울릉도M" pitchFamily="18" charset="-127"/>
                </a:rPr>
                <a:t>)</a:t>
              </a:r>
              <a:r>
                <a:rPr lang="ko-KR" alt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HY울릉도M" pitchFamily="18" charset="-127"/>
                  <a:ea typeface="HY울릉도M" pitchFamily="18" charset="-127"/>
                </a:rPr>
                <a:t>    </a:t>
              </a:r>
              <a:endPara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462464" y="5666382"/>
              <a:ext cx="2286000" cy="64293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모집인원 </a:t>
              </a:r>
              <a:r>
                <a:rPr lang="en-US" altLang="ko-KR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27</a:t>
              </a:r>
              <a:r>
                <a:rPr lang="ko-KR" altLang="en-US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명</a:t>
              </a:r>
              <a:endParaRPr lang="en-US" altLang="ko-KR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>
                <a:defRPr/>
              </a:pPr>
              <a:r>
                <a:rPr lang="ko-KR" altLang="en-US" sz="1400" dirty="0" smtClean="0">
                  <a:solidFill>
                    <a:srgbClr val="C00000"/>
                  </a:solidFill>
                  <a:latin typeface="HY울릉도M" pitchFamily="18" charset="-127"/>
                  <a:ea typeface="HY울릉도M" pitchFamily="18" charset="-127"/>
                </a:rPr>
                <a:t>수능최저기준 없음</a:t>
              </a:r>
              <a:r>
                <a:rPr lang="ko-KR" altLang="en-US" sz="1400" dirty="0" smtClean="0">
                  <a:solidFill>
                    <a:prstClr val="black"/>
                  </a:solidFill>
                  <a:latin typeface="HY울릉도M" pitchFamily="18" charset="-127"/>
                  <a:ea typeface="HY울릉도M" pitchFamily="18" charset="-127"/>
                </a:rPr>
                <a:t>      </a:t>
              </a:r>
              <a:endParaRPr lang="ko-KR" altLang="en-US" sz="14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47" name="이등변 삼각형 46"/>
            <p:cNvSpPr/>
            <p:nvPr/>
          </p:nvSpPr>
          <p:spPr>
            <a:xfrm rot="5400000">
              <a:off x="3053110" y="5867201"/>
              <a:ext cx="287338" cy="247650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이등변 삼각형 47"/>
            <p:cNvSpPr/>
            <p:nvPr/>
          </p:nvSpPr>
          <p:spPr>
            <a:xfrm rot="5400000">
              <a:off x="6010622" y="5860851"/>
              <a:ext cx="287338" cy="247650"/>
            </a:xfrm>
            <a:prstGeom prst="triangl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808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9"/>
          <p:cNvGrpSpPr/>
          <p:nvPr/>
        </p:nvGrpSpPr>
        <p:grpSpPr>
          <a:xfrm>
            <a:off x="70336" y="1045270"/>
            <a:ext cx="1000132" cy="2428498"/>
            <a:chOff x="70336" y="1045270"/>
            <a:chExt cx="1000132" cy="2428498"/>
          </a:xfrm>
        </p:grpSpPr>
        <p:grpSp>
          <p:nvGrpSpPr>
            <p:cNvPr id="3" name="그룹 13"/>
            <p:cNvGrpSpPr/>
            <p:nvPr/>
          </p:nvGrpSpPr>
          <p:grpSpPr>
            <a:xfrm>
              <a:off x="417546" y="1687024"/>
              <a:ext cx="142876" cy="1786744"/>
              <a:chOff x="-7501022" y="1643050"/>
              <a:chExt cx="142876" cy="1786744"/>
            </a:xfrm>
          </p:grpSpPr>
          <p:sp>
            <p:nvSpPr>
              <p:cNvPr id="9" name="타원 8"/>
              <p:cNvSpPr/>
              <p:nvPr/>
            </p:nvSpPr>
            <p:spPr>
              <a:xfrm>
                <a:off x="-7501022" y="1643050"/>
                <a:ext cx="142876" cy="142876"/>
              </a:xfrm>
              <a:prstGeom prst="ellipse">
                <a:avLst/>
              </a:prstGeom>
              <a:solidFill>
                <a:srgbClr val="005C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" name="직선 연결선 12"/>
              <p:cNvCxnSpPr/>
              <p:nvPr/>
            </p:nvCxnSpPr>
            <p:spPr>
              <a:xfrm rot="5400000">
                <a:off x="-8251121" y="2607463"/>
                <a:ext cx="1643074" cy="1588"/>
              </a:xfrm>
              <a:prstGeom prst="line">
                <a:avLst/>
              </a:prstGeom>
              <a:ln w="19050">
                <a:solidFill>
                  <a:srgbClr val="005C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70336" y="1045270"/>
              <a:ext cx="1000132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4000" b="1" spc="-100" dirty="0" smtClean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01</a:t>
              </a:r>
              <a:endParaRPr lang="ko-KR" altLang="en-US" sz="4000" b="1" spc="-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4" name="그룹 75"/>
          <p:cNvGrpSpPr/>
          <p:nvPr/>
        </p:nvGrpSpPr>
        <p:grpSpPr>
          <a:xfrm>
            <a:off x="580284" y="1800236"/>
            <a:ext cx="2357454" cy="1210019"/>
            <a:chOff x="580284" y="1800236"/>
            <a:chExt cx="2357454" cy="1210019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580284" y="1800236"/>
              <a:ext cx="2357454" cy="6463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논술신설</a:t>
              </a:r>
              <a:endParaRPr kumimoji="1" lang="en-US" altLang="ko-KR" sz="2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A8"/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[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일반우수자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Ⅱ,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글로벌한양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]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A8"/>
                </a:solidFill>
                <a:cs typeface="Arial" pitchFamily="34" charset="0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580284" y="2517812"/>
              <a:ext cx="2357454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수능최저기준 적용</a:t>
              </a:r>
              <a:endParaRPr kumimoji="1" lang="en-US" altLang="ko-KR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이후 실시</a:t>
              </a:r>
            </a:p>
          </p:txBody>
        </p:sp>
      </p:grpSp>
      <p:grpSp>
        <p:nvGrpSpPr>
          <p:cNvPr id="6" name="그룹 70"/>
          <p:cNvGrpSpPr/>
          <p:nvPr/>
        </p:nvGrpSpPr>
        <p:grpSpPr>
          <a:xfrm>
            <a:off x="2522320" y="1045270"/>
            <a:ext cx="1000132" cy="2428498"/>
            <a:chOff x="2522320" y="1045270"/>
            <a:chExt cx="1000132" cy="2428498"/>
          </a:xfrm>
        </p:grpSpPr>
        <p:grpSp>
          <p:nvGrpSpPr>
            <p:cNvPr id="7" name="그룹 20"/>
            <p:cNvGrpSpPr/>
            <p:nvPr/>
          </p:nvGrpSpPr>
          <p:grpSpPr>
            <a:xfrm>
              <a:off x="2869530" y="1687024"/>
              <a:ext cx="142876" cy="1786744"/>
              <a:chOff x="-7501022" y="1643050"/>
              <a:chExt cx="142876" cy="1786744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-7501022" y="1643050"/>
                <a:ext cx="142876" cy="14287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" name="직선 연결선 25"/>
              <p:cNvCxnSpPr/>
              <p:nvPr/>
            </p:nvCxnSpPr>
            <p:spPr>
              <a:xfrm rot="5400000">
                <a:off x="-8251121" y="2607463"/>
                <a:ext cx="1643074" cy="1588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522320" y="1045270"/>
              <a:ext cx="1000132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4000" b="1" spc="-100" dirty="0" smtClean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F79646">
                      <a:lumMod val="50000"/>
                    </a:srgbClr>
                  </a:solidFill>
                </a:rPr>
                <a:t>02</a:t>
              </a:r>
              <a:endParaRPr lang="ko-KR" altLang="en-US" sz="4000" b="1" spc="-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79646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그룹 76"/>
          <p:cNvGrpSpPr/>
          <p:nvPr/>
        </p:nvGrpSpPr>
        <p:grpSpPr>
          <a:xfrm>
            <a:off x="3032268" y="1800236"/>
            <a:ext cx="2968492" cy="1210019"/>
            <a:chOff x="3032268" y="1800236"/>
            <a:chExt cx="2968492" cy="1210019"/>
          </a:xfrm>
        </p:grpSpPr>
        <p:sp>
          <p:nvSpPr>
            <p:cNvPr id="23" name="TextBox 20"/>
            <p:cNvSpPr txBox="1">
              <a:spLocks noChangeArrowheads="1"/>
            </p:cNvSpPr>
            <p:nvPr/>
          </p:nvSpPr>
          <p:spPr bwMode="auto">
            <a:xfrm>
              <a:off x="3032268" y="1800236"/>
              <a:ext cx="2968492" cy="6463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수능형</a:t>
              </a:r>
              <a:r>
                <a:rPr kumimoji="1" lang="ko-KR" altLang="en-US" sz="2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 전공능력검사</a:t>
              </a:r>
              <a:endParaRPr kumimoji="1" lang="en-US" altLang="ko-KR" sz="2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[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일반우수자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Ⅰ, </a:t>
              </a:r>
              <a:r>
                <a:rPr kumimoji="1" lang="ko-KR" altLang="en-US" sz="1600" b="1" spc="-30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사회기여및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 배려대상자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]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cs typeface="Arial" pitchFamily="34" charset="0"/>
              </a:endParaRPr>
            </a:p>
          </p:txBody>
        </p:sp>
        <p:sp>
          <p:nvSpPr>
            <p:cNvPr id="24" name="TextBox 20"/>
            <p:cNvSpPr txBox="1">
              <a:spLocks noChangeArrowheads="1"/>
            </p:cNvSpPr>
            <p:nvPr/>
          </p:nvSpPr>
          <p:spPr bwMode="auto">
            <a:xfrm>
              <a:off x="3032268" y="2517812"/>
              <a:ext cx="2357454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수능최저기준 </a:t>
              </a:r>
              <a:r>
                <a:rPr kumimoji="1" lang="ko-KR" altLang="en-US" sz="1600" b="1" spc="-30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미적용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 </a:t>
              </a:r>
              <a:endParaRPr kumimoji="1" lang="en-US" altLang="ko-KR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이전 실시</a:t>
              </a:r>
            </a:p>
          </p:txBody>
        </p:sp>
      </p:grpSp>
      <p:grpSp>
        <p:nvGrpSpPr>
          <p:cNvPr id="11" name="그룹 71"/>
          <p:cNvGrpSpPr/>
          <p:nvPr/>
        </p:nvGrpSpPr>
        <p:grpSpPr>
          <a:xfrm>
            <a:off x="5832610" y="1045270"/>
            <a:ext cx="1000132" cy="2428498"/>
            <a:chOff x="5832610" y="1045270"/>
            <a:chExt cx="1000132" cy="2428498"/>
          </a:xfrm>
        </p:grpSpPr>
        <p:grpSp>
          <p:nvGrpSpPr>
            <p:cNvPr id="12" name="그룹 27"/>
            <p:cNvGrpSpPr/>
            <p:nvPr/>
          </p:nvGrpSpPr>
          <p:grpSpPr>
            <a:xfrm>
              <a:off x="6179820" y="1687024"/>
              <a:ext cx="142876" cy="1786744"/>
              <a:chOff x="-7501022" y="1643050"/>
              <a:chExt cx="142876" cy="1786744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-7501022" y="1643050"/>
                <a:ext cx="142876" cy="142876"/>
              </a:xfrm>
              <a:prstGeom prst="ellipse">
                <a:avLst/>
              </a:prstGeom>
              <a:solidFill>
                <a:srgbClr val="005C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rot="5400000">
                <a:off x="-8251121" y="2607463"/>
                <a:ext cx="1643074" cy="1588"/>
              </a:xfrm>
              <a:prstGeom prst="line">
                <a:avLst/>
              </a:prstGeom>
              <a:ln w="19050">
                <a:solidFill>
                  <a:srgbClr val="005C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5832610" y="1045270"/>
              <a:ext cx="1000132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4000" b="1" spc="-100" dirty="0" smtClean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03</a:t>
              </a:r>
              <a:endParaRPr lang="ko-KR" altLang="en-US" sz="4000" b="1" spc="-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14" name="그룹 77"/>
          <p:cNvGrpSpPr/>
          <p:nvPr/>
        </p:nvGrpSpPr>
        <p:grpSpPr>
          <a:xfrm>
            <a:off x="6342558" y="1800236"/>
            <a:ext cx="2704730" cy="1210019"/>
            <a:chOff x="6342558" y="1800236"/>
            <a:chExt cx="2704730" cy="1210019"/>
          </a:xfrm>
        </p:grpSpPr>
        <p:sp>
          <p:nvSpPr>
            <p:cNvPr id="30" name="TextBox 20"/>
            <p:cNvSpPr txBox="1">
              <a:spLocks noChangeArrowheads="1"/>
            </p:cNvSpPr>
            <p:nvPr/>
          </p:nvSpPr>
          <p:spPr bwMode="auto">
            <a:xfrm>
              <a:off x="6342558" y="1800236"/>
              <a:ext cx="2561886" cy="6463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수리사고평가 신설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[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한양우수과학인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]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A8"/>
                </a:solidFill>
                <a:cs typeface="Arial" pitchFamily="34" charset="0"/>
              </a:endParaRPr>
            </a:p>
          </p:txBody>
        </p:sp>
        <p:sp>
          <p:nvSpPr>
            <p:cNvPr id="31" name="TextBox 20"/>
            <p:cNvSpPr txBox="1">
              <a:spLocks noChangeArrowheads="1"/>
            </p:cNvSpPr>
            <p:nvPr/>
          </p:nvSpPr>
          <p:spPr bwMode="auto">
            <a:xfrm>
              <a:off x="6342558" y="2517812"/>
              <a:ext cx="2704730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수능최저기준 </a:t>
              </a:r>
              <a:r>
                <a:rPr kumimoji="1" lang="ko-KR" altLang="en-US" sz="1600" b="1" spc="-30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미적용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 </a:t>
              </a:r>
              <a:endParaRPr kumimoji="1" lang="en-US" altLang="ko-KR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수학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,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과학 내신우수자 지원가능</a:t>
              </a:r>
            </a:p>
          </p:txBody>
        </p:sp>
      </p:grpSp>
      <p:grpSp>
        <p:nvGrpSpPr>
          <p:cNvPr id="15" name="그룹 72"/>
          <p:cNvGrpSpPr/>
          <p:nvPr/>
        </p:nvGrpSpPr>
        <p:grpSpPr>
          <a:xfrm>
            <a:off x="70336" y="3946650"/>
            <a:ext cx="1000132" cy="2428498"/>
            <a:chOff x="70336" y="3946650"/>
            <a:chExt cx="1000132" cy="2428498"/>
          </a:xfrm>
        </p:grpSpPr>
        <p:grpSp>
          <p:nvGrpSpPr>
            <p:cNvPr id="19" name="그룹 34"/>
            <p:cNvGrpSpPr/>
            <p:nvPr/>
          </p:nvGrpSpPr>
          <p:grpSpPr>
            <a:xfrm rot="10800000" flipH="1">
              <a:off x="417546" y="3946650"/>
              <a:ext cx="142876" cy="1786744"/>
              <a:chOff x="-7501022" y="1643050"/>
              <a:chExt cx="142876" cy="1786744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-7501022" y="1643050"/>
                <a:ext cx="142876" cy="14287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직선 연결선 39"/>
              <p:cNvCxnSpPr/>
              <p:nvPr/>
            </p:nvCxnSpPr>
            <p:spPr>
              <a:xfrm rot="5400000">
                <a:off x="-8251121" y="2607463"/>
                <a:ext cx="1643074" cy="1588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 flipH="1">
              <a:off x="70336" y="5667262"/>
              <a:ext cx="1000132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4000" b="1" spc="-100" dirty="0" smtClean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F79646">
                      <a:lumMod val="50000"/>
                    </a:srgbClr>
                  </a:solidFill>
                </a:rPr>
                <a:t>04</a:t>
              </a:r>
              <a:endParaRPr lang="ko-KR" altLang="en-US" sz="4000" b="1" spc="-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79646">
                    <a:lumMod val="50000"/>
                  </a:srgbClr>
                </a:solidFill>
              </a:endParaRPr>
            </a:p>
          </p:txBody>
        </p:sp>
      </p:grpSp>
      <p:grpSp>
        <p:nvGrpSpPr>
          <p:cNvPr id="20" name="그룹 78"/>
          <p:cNvGrpSpPr/>
          <p:nvPr/>
        </p:nvGrpSpPr>
        <p:grpSpPr>
          <a:xfrm>
            <a:off x="580284" y="4326507"/>
            <a:ext cx="2562956" cy="1212721"/>
            <a:chOff x="580284" y="4326507"/>
            <a:chExt cx="2562956" cy="1212721"/>
          </a:xfrm>
        </p:grpSpPr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 flipH="1">
              <a:off x="580284" y="4326507"/>
              <a:ext cx="2357454" cy="6463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내신 중심 선발</a:t>
              </a:r>
              <a:endParaRPr kumimoji="1" lang="en-US" altLang="ko-KR" sz="2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[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학업우수자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]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cs typeface="Arial" pitchFamily="34" charset="0"/>
              </a:endParaRPr>
            </a:p>
          </p:txBody>
        </p:sp>
        <p:sp>
          <p:nvSpPr>
            <p:cNvPr id="38" name="TextBox 20"/>
            <p:cNvSpPr txBox="1">
              <a:spLocks noChangeArrowheads="1"/>
            </p:cNvSpPr>
            <p:nvPr/>
          </p:nvSpPr>
          <p:spPr bwMode="auto">
            <a:xfrm flipH="1">
              <a:off x="580284" y="5046785"/>
              <a:ext cx="2562956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내신 우선선발 자</a:t>
              </a:r>
              <a:r>
                <a:rPr kumimoji="1" lang="en-US" altLang="ko-KR" sz="1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50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%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( </a:t>
              </a:r>
              <a:r>
                <a:rPr kumimoji="1" lang="en-US" altLang="ko-KR" sz="1400" b="1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1.8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등급 이내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)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수능최저기준 </a:t>
              </a:r>
              <a:r>
                <a:rPr kumimoji="1" lang="ko-KR" altLang="en-US" sz="1600" b="1" spc="-30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미적용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 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그룹 73"/>
          <p:cNvGrpSpPr/>
          <p:nvPr/>
        </p:nvGrpSpPr>
        <p:grpSpPr>
          <a:xfrm>
            <a:off x="2811365" y="3946650"/>
            <a:ext cx="1000132" cy="2428498"/>
            <a:chOff x="2811365" y="3946650"/>
            <a:chExt cx="1000132" cy="2428498"/>
          </a:xfrm>
        </p:grpSpPr>
        <p:grpSp>
          <p:nvGrpSpPr>
            <p:cNvPr id="27" name="그룹 55"/>
            <p:cNvGrpSpPr/>
            <p:nvPr/>
          </p:nvGrpSpPr>
          <p:grpSpPr>
            <a:xfrm rot="10800000" flipH="1">
              <a:off x="3158575" y="3946650"/>
              <a:ext cx="142876" cy="1786744"/>
              <a:chOff x="-7501022" y="1643050"/>
              <a:chExt cx="142876" cy="1786744"/>
            </a:xfrm>
          </p:grpSpPr>
          <p:sp>
            <p:nvSpPr>
              <p:cNvPr id="60" name="타원 59"/>
              <p:cNvSpPr/>
              <p:nvPr/>
            </p:nvSpPr>
            <p:spPr>
              <a:xfrm>
                <a:off x="-7501022" y="1643050"/>
                <a:ext cx="142876" cy="14287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" name="직선 연결선 60"/>
              <p:cNvCxnSpPr/>
              <p:nvPr/>
            </p:nvCxnSpPr>
            <p:spPr>
              <a:xfrm rot="5400000">
                <a:off x="-8251121" y="2607463"/>
                <a:ext cx="1643074" cy="1588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 flipH="1">
              <a:off x="2811365" y="5667262"/>
              <a:ext cx="1000132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4000" b="1" spc="-100" dirty="0" smtClean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srgbClr val="F79646">
                      <a:lumMod val="50000"/>
                    </a:srgbClr>
                  </a:solidFill>
                </a:rPr>
                <a:t>05</a:t>
              </a:r>
              <a:endParaRPr lang="ko-KR" altLang="en-US" sz="4000" b="1" spc="-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79646">
                    <a:lumMod val="50000"/>
                  </a:srgbClr>
                </a:solidFill>
              </a:endParaRPr>
            </a:p>
          </p:txBody>
        </p:sp>
      </p:grpSp>
      <p:grpSp>
        <p:nvGrpSpPr>
          <p:cNvPr id="28" name="그룹 79"/>
          <p:cNvGrpSpPr/>
          <p:nvPr/>
        </p:nvGrpSpPr>
        <p:grpSpPr>
          <a:xfrm>
            <a:off x="3302260" y="4326507"/>
            <a:ext cx="2981167" cy="1212721"/>
            <a:chOff x="3302260" y="4326507"/>
            <a:chExt cx="2981167" cy="1212721"/>
          </a:xfrm>
        </p:grpSpPr>
        <p:sp>
          <p:nvSpPr>
            <p:cNvPr id="58" name="TextBox 20"/>
            <p:cNvSpPr txBox="1">
              <a:spLocks noChangeArrowheads="1"/>
            </p:cNvSpPr>
            <p:nvPr/>
          </p:nvSpPr>
          <p:spPr bwMode="auto">
            <a:xfrm flipH="1">
              <a:off x="3302260" y="4326507"/>
              <a:ext cx="2981167" cy="60016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3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영어 </a:t>
              </a:r>
              <a:r>
                <a:rPr kumimoji="1" lang="en-US" altLang="ko-KR" sz="23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· </a:t>
              </a:r>
              <a:r>
                <a:rPr kumimoji="1" lang="ko-KR" altLang="en-US" sz="23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일본어 우수자 선발</a:t>
              </a:r>
              <a:endParaRPr kumimoji="1" lang="en-US" altLang="ko-KR" sz="2300" b="1" spc="-30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[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글로벌한양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79646">
                      <a:lumMod val="50000"/>
                    </a:srgbClr>
                  </a:solidFill>
                  <a:cs typeface="Arial" pitchFamily="34" charset="0"/>
                </a:rPr>
                <a:t>]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cs typeface="Arial" pitchFamily="34" charset="0"/>
              </a:endParaRPr>
            </a:p>
          </p:txBody>
        </p:sp>
        <p:sp>
          <p:nvSpPr>
            <p:cNvPr id="59" name="TextBox 20"/>
            <p:cNvSpPr txBox="1">
              <a:spLocks noChangeArrowheads="1"/>
            </p:cNvSpPr>
            <p:nvPr/>
          </p:nvSpPr>
          <p:spPr bwMode="auto">
            <a:xfrm flipH="1">
              <a:off x="3321313" y="5046785"/>
              <a:ext cx="2562956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지원점수 제한 없음 </a:t>
              </a:r>
              <a:endParaRPr kumimoji="1" lang="en-US" altLang="ko-KR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논술 실시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/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수능최저기준 적용</a:t>
              </a:r>
            </a:p>
          </p:txBody>
        </p:sp>
      </p:grpSp>
      <p:grpSp>
        <p:nvGrpSpPr>
          <p:cNvPr id="34" name="그룹 74"/>
          <p:cNvGrpSpPr/>
          <p:nvPr/>
        </p:nvGrpSpPr>
        <p:grpSpPr>
          <a:xfrm>
            <a:off x="5812920" y="3946650"/>
            <a:ext cx="1000132" cy="2428498"/>
            <a:chOff x="5812920" y="3946650"/>
            <a:chExt cx="1000132" cy="2428498"/>
          </a:xfrm>
        </p:grpSpPr>
        <p:grpSp>
          <p:nvGrpSpPr>
            <p:cNvPr id="35" name="그룹 62"/>
            <p:cNvGrpSpPr/>
            <p:nvPr/>
          </p:nvGrpSpPr>
          <p:grpSpPr>
            <a:xfrm rot="10800000" flipH="1">
              <a:off x="6160130" y="3946650"/>
              <a:ext cx="142876" cy="1786744"/>
              <a:chOff x="-7501022" y="1643050"/>
              <a:chExt cx="142876" cy="1786744"/>
            </a:xfrm>
          </p:grpSpPr>
          <p:sp>
            <p:nvSpPr>
              <p:cNvPr id="67" name="타원 66"/>
              <p:cNvSpPr/>
              <p:nvPr/>
            </p:nvSpPr>
            <p:spPr>
              <a:xfrm>
                <a:off x="-7501022" y="1643050"/>
                <a:ext cx="142876" cy="142876"/>
              </a:xfrm>
              <a:prstGeom prst="ellipse">
                <a:avLst/>
              </a:prstGeom>
              <a:solidFill>
                <a:srgbClr val="005C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8" name="직선 연결선 67"/>
              <p:cNvCxnSpPr/>
              <p:nvPr/>
            </p:nvCxnSpPr>
            <p:spPr>
              <a:xfrm rot="5400000">
                <a:off x="-8251121" y="2607463"/>
                <a:ext cx="1643074" cy="1588"/>
              </a:xfrm>
              <a:prstGeom prst="line">
                <a:avLst/>
              </a:prstGeom>
              <a:ln w="19050">
                <a:solidFill>
                  <a:srgbClr val="005C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/>
            <p:cNvSpPr txBox="1"/>
            <p:nvPr/>
          </p:nvSpPr>
          <p:spPr>
            <a:xfrm flipH="1">
              <a:off x="5812920" y="5667262"/>
              <a:ext cx="1000132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4000" b="1" spc="-100" dirty="0" smtClean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06</a:t>
              </a:r>
              <a:endParaRPr lang="ko-KR" altLang="en-US" sz="4000" b="1" spc="-1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grpSp>
        <p:nvGrpSpPr>
          <p:cNvPr id="41" name="그룹 80"/>
          <p:cNvGrpSpPr/>
          <p:nvPr/>
        </p:nvGrpSpPr>
        <p:grpSpPr>
          <a:xfrm>
            <a:off x="6322867" y="4326507"/>
            <a:ext cx="2608009" cy="1426715"/>
            <a:chOff x="6322867" y="4326507"/>
            <a:chExt cx="2608009" cy="1426715"/>
          </a:xfrm>
        </p:grpSpPr>
        <p:sp>
          <p:nvSpPr>
            <p:cNvPr id="65" name="TextBox 20"/>
            <p:cNvSpPr txBox="1">
              <a:spLocks noChangeArrowheads="1"/>
            </p:cNvSpPr>
            <p:nvPr/>
          </p:nvSpPr>
          <p:spPr bwMode="auto">
            <a:xfrm flipH="1">
              <a:off x="6322867" y="4326507"/>
              <a:ext cx="2608009" cy="6463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수시 수능 최저기준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[ </a:t>
              </a: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교차지원 허용 </a:t>
              </a:r>
              <a:r>
                <a:rPr kumimoji="1" lang="en-US" altLang="ko-KR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]</a:t>
              </a:r>
              <a:endParaRPr kumimoji="1" lang="ko-KR" altLang="en-US" sz="1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A8"/>
                </a:solidFill>
                <a:cs typeface="Arial" pitchFamily="34" charset="0"/>
              </a:endParaRPr>
            </a:p>
          </p:txBody>
        </p:sp>
        <p:sp>
          <p:nvSpPr>
            <p:cNvPr id="66" name="TextBox 20"/>
            <p:cNvSpPr txBox="1">
              <a:spLocks noChangeArrowheads="1"/>
            </p:cNvSpPr>
            <p:nvPr/>
          </p:nvSpPr>
          <p:spPr bwMode="auto">
            <a:xfrm flipH="1">
              <a:off x="6322868" y="5046785"/>
              <a:ext cx="2562956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인문계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( 2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등급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1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개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,  3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등급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1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개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) 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영어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B 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필수</a:t>
              </a:r>
              <a:endParaRPr kumimoji="1" lang="en-US" altLang="ko-KR" sz="14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자연계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( 3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등급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2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개 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)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수리</a:t>
              </a:r>
              <a:r>
                <a:rPr kumimoji="1" lang="en-US" altLang="ko-KR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B </a:t>
              </a:r>
              <a:r>
                <a:rPr kumimoji="1" lang="ko-KR" altLang="en-US" sz="1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과학탐구 필수</a:t>
              </a:r>
            </a:p>
          </p:txBody>
        </p:sp>
        <p:sp>
          <p:nvSpPr>
            <p:cNvPr id="69" name="TextBox 20"/>
            <p:cNvSpPr txBox="1">
              <a:spLocks noChangeArrowheads="1"/>
            </p:cNvSpPr>
            <p:nvPr/>
          </p:nvSpPr>
          <p:spPr bwMode="auto">
            <a:xfrm flipH="1">
              <a:off x="6354340" y="5568556"/>
              <a:ext cx="2562956" cy="18466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※  </a:t>
              </a:r>
              <a:r>
                <a:rPr kumimoji="1"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일부 전형은 다름</a:t>
              </a:r>
              <a:r>
                <a:rPr kumimoji="1" lang="en-US" altLang="ko-KR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, </a:t>
              </a:r>
              <a:r>
                <a:rPr kumimoji="1"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전형 설명 부분 참조</a:t>
              </a:r>
            </a:p>
          </p:txBody>
        </p:sp>
      </p:grpSp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2014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수시전형 주요사항</a:t>
            </a:r>
          </a:p>
        </p:txBody>
      </p:sp>
      <p:pic>
        <p:nvPicPr>
          <p:cNvPr id="8" name="그림 7" descr="00.png"/>
          <p:cNvPicPr>
            <a:picLocks noChangeAspect="1"/>
          </p:cNvPicPr>
          <p:nvPr/>
        </p:nvPicPr>
        <p:blipFill>
          <a:blip r:embed="rId2" cstate="print"/>
          <a:srcRect t="46996" b="39141"/>
          <a:stretch>
            <a:fillRect/>
          </a:stretch>
        </p:blipFill>
        <p:spPr>
          <a:xfrm>
            <a:off x="571" y="3223034"/>
            <a:ext cx="9142858" cy="9506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4982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6"/>
          <p:cNvGrpSpPr/>
          <p:nvPr/>
        </p:nvGrpSpPr>
        <p:grpSpPr>
          <a:xfrm>
            <a:off x="1979712" y="1196752"/>
            <a:ext cx="5472608" cy="5328592"/>
            <a:chOff x="1979712" y="1196752"/>
            <a:chExt cx="5472608" cy="5328592"/>
          </a:xfrm>
        </p:grpSpPr>
        <p:pic>
          <p:nvPicPr>
            <p:cNvPr id="11" name="그림 10" descr="00.png"/>
            <p:cNvPicPr>
              <a:picLocks noChangeAspect="1"/>
            </p:cNvPicPr>
            <p:nvPr/>
          </p:nvPicPr>
          <p:blipFill>
            <a:blip r:embed="rId2" cstate="print"/>
            <a:srcRect l="26366" t="43705" r="48431" b="7989"/>
            <a:stretch>
              <a:fillRect/>
            </a:stretch>
          </p:blipFill>
          <p:spPr>
            <a:xfrm>
              <a:off x="2411760" y="2996952"/>
              <a:ext cx="2304256" cy="3312368"/>
            </a:xfrm>
            <a:prstGeom prst="rect">
              <a:avLst/>
            </a:prstGeom>
          </p:spPr>
        </p:pic>
        <p:pic>
          <p:nvPicPr>
            <p:cNvPr id="12" name="그림 11" descr="00.png"/>
            <p:cNvPicPr>
              <a:picLocks noChangeAspect="1"/>
            </p:cNvPicPr>
            <p:nvPr/>
          </p:nvPicPr>
          <p:blipFill>
            <a:blip r:embed="rId3" cstate="print"/>
            <a:srcRect l="21641" t="19553" r="48431" b="11139"/>
            <a:stretch>
              <a:fillRect/>
            </a:stretch>
          </p:blipFill>
          <p:spPr>
            <a:xfrm>
              <a:off x="1979712" y="1340768"/>
              <a:ext cx="2736304" cy="4752528"/>
            </a:xfrm>
            <a:prstGeom prst="rect">
              <a:avLst/>
            </a:prstGeom>
          </p:spPr>
        </p:pic>
        <p:pic>
          <p:nvPicPr>
            <p:cNvPr id="8" name="그림 7" descr="00.png"/>
            <p:cNvPicPr>
              <a:picLocks noChangeAspect="1"/>
            </p:cNvPicPr>
            <p:nvPr/>
          </p:nvPicPr>
          <p:blipFill>
            <a:blip r:embed="rId4" cstate="print"/>
            <a:srcRect l="48431" t="17453" r="18491" b="4838"/>
            <a:stretch>
              <a:fillRect/>
            </a:stretch>
          </p:blipFill>
          <p:spPr>
            <a:xfrm>
              <a:off x="4427984" y="1196752"/>
              <a:ext cx="3024336" cy="5328592"/>
            </a:xfrm>
            <a:prstGeom prst="rect">
              <a:avLst/>
            </a:prstGeom>
          </p:spPr>
        </p:pic>
      </p:grpSp>
      <p:grpSp>
        <p:nvGrpSpPr>
          <p:cNvPr id="3" name="그룹 38"/>
          <p:cNvGrpSpPr/>
          <p:nvPr/>
        </p:nvGrpSpPr>
        <p:grpSpPr>
          <a:xfrm>
            <a:off x="2589130" y="4194042"/>
            <a:ext cx="1791622" cy="1249699"/>
            <a:chOff x="2530138" y="4090660"/>
            <a:chExt cx="1791622" cy="1249699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2530138" y="4090660"/>
              <a:ext cx="1791622" cy="61555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수시</a:t>
              </a:r>
              <a:endParaRPr kumimoji="1" lang="en-US" altLang="ko-KR" sz="20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white"/>
                </a:solidFill>
                <a:cs typeface="Arial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입학사정관 전형</a:t>
              </a:r>
            </a:p>
          </p:txBody>
        </p:sp>
        <p:sp>
          <p:nvSpPr>
            <p:cNvPr id="28" name="TextBox 20"/>
            <p:cNvSpPr txBox="1">
              <a:spLocks noChangeArrowheads="1"/>
            </p:cNvSpPr>
            <p:nvPr/>
          </p:nvSpPr>
          <p:spPr bwMode="auto">
            <a:xfrm>
              <a:off x="2607248" y="4647862"/>
              <a:ext cx="1714512" cy="69249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45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20%</a:t>
              </a:r>
              <a:endParaRPr kumimoji="1" lang="ko-KR" altLang="en-US" sz="45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4" name="그룹 36"/>
          <p:cNvGrpSpPr/>
          <p:nvPr/>
        </p:nvGrpSpPr>
        <p:grpSpPr>
          <a:xfrm>
            <a:off x="4719715" y="2685166"/>
            <a:ext cx="1714512" cy="1995538"/>
            <a:chOff x="4631227" y="2689936"/>
            <a:chExt cx="1714512" cy="1995538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4631227" y="2689936"/>
              <a:ext cx="1714512" cy="98488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32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수시 일반</a:t>
              </a:r>
              <a:endParaRPr kumimoji="1" lang="en-US" altLang="ko-KR" sz="32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white"/>
                </a:solidFill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32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특별전형</a:t>
              </a:r>
            </a:p>
          </p:txBody>
        </p:sp>
        <p:sp>
          <p:nvSpPr>
            <p:cNvPr id="36" name="TextBox 20"/>
            <p:cNvSpPr txBox="1">
              <a:spLocks noChangeArrowheads="1"/>
            </p:cNvSpPr>
            <p:nvPr/>
          </p:nvSpPr>
          <p:spPr bwMode="auto">
            <a:xfrm>
              <a:off x="4631227" y="3685200"/>
              <a:ext cx="1714512" cy="100027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65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50%</a:t>
              </a:r>
              <a:endParaRPr kumimoji="1" lang="ko-KR" altLang="en-US" sz="65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5" name="그룹 37"/>
          <p:cNvGrpSpPr/>
          <p:nvPr/>
        </p:nvGrpSpPr>
        <p:grpSpPr>
          <a:xfrm>
            <a:off x="2548255" y="2250355"/>
            <a:ext cx="1714512" cy="1287898"/>
            <a:chOff x="2607248" y="2294456"/>
            <a:chExt cx="1714512" cy="1287898"/>
          </a:xfrm>
        </p:grpSpPr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2607248" y="2294456"/>
              <a:ext cx="1714512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32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정시</a:t>
              </a:r>
            </a:p>
          </p:txBody>
        </p:sp>
        <p:sp>
          <p:nvSpPr>
            <p:cNvPr id="26" name="TextBox 20"/>
            <p:cNvSpPr txBox="1">
              <a:spLocks noChangeArrowheads="1"/>
            </p:cNvSpPr>
            <p:nvPr/>
          </p:nvSpPr>
          <p:spPr bwMode="auto">
            <a:xfrm>
              <a:off x="2607248" y="2720580"/>
              <a:ext cx="1714512" cy="86177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56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30%</a:t>
              </a:r>
              <a:endParaRPr kumimoji="1" lang="ko-KR" altLang="en-US" sz="56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2014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모집인원</a:t>
            </a:r>
          </a:p>
        </p:txBody>
      </p:sp>
      <p:grpSp>
        <p:nvGrpSpPr>
          <p:cNvPr id="7" name="그룹 44"/>
          <p:cNvGrpSpPr/>
          <p:nvPr/>
        </p:nvGrpSpPr>
        <p:grpSpPr>
          <a:xfrm>
            <a:off x="493732" y="981147"/>
            <a:ext cx="2884099" cy="941883"/>
            <a:chOff x="336420" y="1089302"/>
            <a:chExt cx="2884099" cy="941883"/>
          </a:xfrm>
        </p:grpSpPr>
        <p:sp>
          <p:nvSpPr>
            <p:cNvPr id="9" name="TextBox 20"/>
            <p:cNvSpPr txBox="1">
              <a:spLocks noChangeArrowheads="1"/>
            </p:cNvSpPr>
            <p:nvPr/>
          </p:nvSpPr>
          <p:spPr bwMode="auto">
            <a:xfrm>
              <a:off x="336420" y="1089302"/>
              <a:ext cx="1714512" cy="76944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50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572</a:t>
              </a:r>
              <a:r>
                <a:rPr kumimoji="1" lang="ko-KR" altLang="en-US" sz="3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명</a:t>
              </a:r>
            </a:p>
          </p:txBody>
        </p:sp>
        <p:grpSp>
          <p:nvGrpSpPr>
            <p:cNvPr id="13" name="그룹 17"/>
            <p:cNvGrpSpPr/>
            <p:nvPr/>
          </p:nvGrpSpPr>
          <p:grpSpPr>
            <a:xfrm>
              <a:off x="2125769" y="1513589"/>
              <a:ext cx="1094750" cy="517596"/>
              <a:chOff x="-7065247" y="1428472"/>
              <a:chExt cx="1094750" cy="517596"/>
            </a:xfrm>
          </p:grpSpPr>
          <p:sp>
            <p:nvSpPr>
              <p:cNvPr id="10" name="타원 9"/>
              <p:cNvSpPr/>
              <p:nvPr/>
            </p:nvSpPr>
            <p:spPr>
              <a:xfrm>
                <a:off x="-6137859" y="1778706"/>
                <a:ext cx="167362" cy="167362"/>
              </a:xfrm>
              <a:prstGeom prst="ellipse">
                <a:avLst/>
              </a:prstGeom>
              <a:solidFill>
                <a:srgbClr val="53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그룹 16"/>
              <p:cNvGrpSpPr/>
              <p:nvPr/>
            </p:nvGrpSpPr>
            <p:grpSpPr>
              <a:xfrm>
                <a:off x="-7065247" y="1428472"/>
                <a:ext cx="1035469" cy="500066"/>
                <a:chOff x="-6715204" y="857232"/>
                <a:chExt cx="1035469" cy="500066"/>
              </a:xfrm>
            </p:grpSpPr>
            <p:cxnSp>
              <p:nvCxnSpPr>
                <p:cNvPr id="14" name="직선 연결선 13"/>
                <p:cNvCxnSpPr/>
                <p:nvPr/>
              </p:nvCxnSpPr>
              <p:spPr>
                <a:xfrm>
                  <a:off x="-6715204" y="857232"/>
                  <a:ext cx="823908" cy="0"/>
                </a:xfrm>
                <a:prstGeom prst="line">
                  <a:avLst/>
                </a:prstGeom>
                <a:ln w="19050">
                  <a:solidFill>
                    <a:srgbClr val="537D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직선 연결선 15"/>
                <p:cNvCxnSpPr/>
                <p:nvPr/>
              </p:nvCxnSpPr>
              <p:spPr>
                <a:xfrm rot="16200000" flipH="1">
                  <a:off x="-6036925" y="1000108"/>
                  <a:ext cx="500066" cy="214314"/>
                </a:xfrm>
                <a:prstGeom prst="line">
                  <a:avLst/>
                </a:prstGeom>
                <a:ln w="19050">
                  <a:solidFill>
                    <a:srgbClr val="537D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7" name="그룹 43"/>
          <p:cNvGrpSpPr/>
          <p:nvPr/>
        </p:nvGrpSpPr>
        <p:grpSpPr>
          <a:xfrm>
            <a:off x="5364956" y="926943"/>
            <a:ext cx="3539637" cy="769441"/>
            <a:chOff x="5453443" y="1625030"/>
            <a:chExt cx="3539637" cy="769441"/>
          </a:xfrm>
        </p:grpSpPr>
        <p:sp>
          <p:nvSpPr>
            <p:cNvPr id="19" name="TextBox 20"/>
            <p:cNvSpPr txBox="1">
              <a:spLocks noChangeArrowheads="1"/>
            </p:cNvSpPr>
            <p:nvPr/>
          </p:nvSpPr>
          <p:spPr bwMode="auto">
            <a:xfrm>
              <a:off x="6886055" y="1625030"/>
              <a:ext cx="2107025" cy="76944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50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916</a:t>
              </a:r>
              <a:r>
                <a:rPr kumimoji="1" lang="ko-KR" altLang="en-US" sz="3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명</a:t>
              </a:r>
            </a:p>
          </p:txBody>
        </p:sp>
        <p:grpSp>
          <p:nvGrpSpPr>
            <p:cNvPr id="18" name="그룹 19"/>
            <p:cNvGrpSpPr/>
            <p:nvPr/>
          </p:nvGrpSpPr>
          <p:grpSpPr>
            <a:xfrm flipH="1">
              <a:off x="5453443" y="2002430"/>
              <a:ext cx="1361175" cy="281622"/>
              <a:chOff x="-7056369" y="1428472"/>
              <a:chExt cx="1361175" cy="281622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-5862556" y="1542732"/>
                <a:ext cx="167362" cy="167362"/>
              </a:xfrm>
              <a:prstGeom prst="ellipse">
                <a:avLst/>
              </a:prstGeom>
              <a:solidFill>
                <a:srgbClr val="005C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" name="그룹 21"/>
              <p:cNvGrpSpPr/>
              <p:nvPr/>
            </p:nvGrpSpPr>
            <p:grpSpPr>
              <a:xfrm>
                <a:off x="-7056369" y="1428472"/>
                <a:ext cx="1277494" cy="281622"/>
                <a:chOff x="-6706326" y="857232"/>
                <a:chExt cx="1277494" cy="281622"/>
              </a:xfrm>
            </p:grpSpPr>
            <p:cxnSp>
              <p:nvCxnSpPr>
                <p:cNvPr id="23" name="직선 연결선 22"/>
                <p:cNvCxnSpPr/>
                <p:nvPr/>
              </p:nvCxnSpPr>
              <p:spPr>
                <a:xfrm>
                  <a:off x="-6706326" y="857232"/>
                  <a:ext cx="1214446" cy="1588"/>
                </a:xfrm>
                <a:prstGeom prst="line">
                  <a:avLst/>
                </a:prstGeom>
                <a:ln w="19050">
                  <a:solidFill>
                    <a:srgbClr val="005C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3"/>
                <p:cNvCxnSpPr>
                  <a:endCxn id="21" idx="4"/>
                </p:cNvCxnSpPr>
                <p:nvPr/>
              </p:nvCxnSpPr>
              <p:spPr>
                <a:xfrm>
                  <a:off x="-5500758" y="857232"/>
                  <a:ext cx="71926" cy="281622"/>
                </a:xfrm>
                <a:prstGeom prst="line">
                  <a:avLst/>
                </a:prstGeom>
                <a:ln w="19050">
                  <a:solidFill>
                    <a:srgbClr val="005C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" name="그룹 45"/>
          <p:cNvGrpSpPr/>
          <p:nvPr/>
        </p:nvGrpSpPr>
        <p:grpSpPr>
          <a:xfrm>
            <a:off x="397112" y="5572520"/>
            <a:ext cx="3249354" cy="769441"/>
            <a:chOff x="790402" y="5385709"/>
            <a:chExt cx="3249354" cy="769441"/>
          </a:xfrm>
        </p:grpSpPr>
        <p:sp>
          <p:nvSpPr>
            <p:cNvPr id="29" name="TextBox 20"/>
            <p:cNvSpPr txBox="1">
              <a:spLocks noChangeArrowheads="1"/>
            </p:cNvSpPr>
            <p:nvPr/>
          </p:nvSpPr>
          <p:spPr bwMode="auto">
            <a:xfrm>
              <a:off x="790402" y="5385709"/>
              <a:ext cx="1714512" cy="76944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50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412</a:t>
              </a:r>
              <a:r>
                <a:rPr kumimoji="1" lang="ko-KR" altLang="en-US" sz="3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명</a:t>
              </a:r>
            </a:p>
          </p:txBody>
        </p:sp>
        <p:grpSp>
          <p:nvGrpSpPr>
            <p:cNvPr id="30" name="그룹 29"/>
            <p:cNvGrpSpPr/>
            <p:nvPr/>
          </p:nvGrpSpPr>
          <p:grpSpPr>
            <a:xfrm flipV="1">
              <a:off x="2630374" y="5424468"/>
              <a:ext cx="1409382" cy="396229"/>
              <a:chOff x="-6957092" y="1628497"/>
              <a:chExt cx="1409382" cy="396229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-5715072" y="1857364"/>
                <a:ext cx="167362" cy="167362"/>
              </a:xfrm>
              <a:prstGeom prst="ellipse">
                <a:avLst/>
              </a:prstGeom>
              <a:solidFill>
                <a:srgbClr val="EE4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2" name="그룹 31"/>
              <p:cNvGrpSpPr/>
              <p:nvPr/>
            </p:nvGrpSpPr>
            <p:grpSpPr>
              <a:xfrm>
                <a:off x="-6957092" y="1628497"/>
                <a:ext cx="1320605" cy="300041"/>
                <a:chOff x="-6607049" y="1057257"/>
                <a:chExt cx="1320605" cy="300041"/>
              </a:xfrm>
            </p:grpSpPr>
            <p:cxnSp>
              <p:nvCxnSpPr>
                <p:cNvPr id="33" name="직선 연결선 32"/>
                <p:cNvCxnSpPr/>
                <p:nvPr/>
              </p:nvCxnSpPr>
              <p:spPr>
                <a:xfrm>
                  <a:off x="-6607049" y="1063709"/>
                  <a:ext cx="1214446" cy="1588"/>
                </a:xfrm>
                <a:prstGeom prst="line">
                  <a:avLst/>
                </a:prstGeom>
                <a:ln w="19050">
                  <a:solidFill>
                    <a:srgbClr val="EE44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직선 연결선 33"/>
                <p:cNvCxnSpPr/>
                <p:nvPr/>
              </p:nvCxnSpPr>
              <p:spPr>
                <a:xfrm>
                  <a:off x="-5412675" y="1057257"/>
                  <a:ext cx="126231" cy="300041"/>
                </a:xfrm>
                <a:prstGeom prst="line">
                  <a:avLst/>
                </a:prstGeom>
                <a:ln w="19050">
                  <a:solidFill>
                    <a:srgbClr val="EE44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="" xmlns:p14="http://schemas.microsoft.com/office/powerpoint/2010/main" val="899723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간지0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 descr="Untitled-1 copy.png"/>
          <p:cNvPicPr>
            <a:picLocks noChangeAspect="1"/>
          </p:cNvPicPr>
          <p:nvPr/>
        </p:nvPicPr>
        <p:blipFill>
          <a:blip r:embed="rId3" cstate="print"/>
          <a:srcRect l="26559" t="15620" r="2337" b="73962"/>
          <a:stretch>
            <a:fillRect/>
          </a:stretch>
        </p:blipFill>
        <p:spPr>
          <a:xfrm>
            <a:off x="2428860" y="1071546"/>
            <a:ext cx="6500858" cy="714380"/>
          </a:xfrm>
          <a:prstGeom prst="rect">
            <a:avLst/>
          </a:prstGeom>
        </p:spPr>
      </p:pic>
      <p:pic>
        <p:nvPicPr>
          <p:cNvPr id="7" name="그림 6" descr="Untitled-1 copy.png"/>
          <p:cNvPicPr>
            <a:picLocks noChangeAspect="1"/>
          </p:cNvPicPr>
          <p:nvPr/>
        </p:nvPicPr>
        <p:blipFill>
          <a:blip r:embed="rId3" cstate="print"/>
          <a:srcRect l="26559" t="26038" r="3119" b="59377"/>
          <a:stretch>
            <a:fillRect/>
          </a:stretch>
        </p:blipFill>
        <p:spPr>
          <a:xfrm>
            <a:off x="2428860" y="1785926"/>
            <a:ext cx="6429420" cy="1000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5393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8.14815E-6 L 5.55556E-7 8.14815E-6 " pathEditMode="relative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1.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학업우수자 전형</a:t>
            </a:r>
          </a:p>
        </p:txBody>
      </p:sp>
      <p:pic>
        <p:nvPicPr>
          <p:cNvPr id="45" name="그림 44" descr="00.png"/>
          <p:cNvPicPr>
            <a:picLocks noChangeAspect="1"/>
          </p:cNvPicPr>
          <p:nvPr/>
        </p:nvPicPr>
        <p:blipFill>
          <a:blip r:embed="rId2" cstate="print"/>
          <a:srcRect l="3756" t="13329" r="93471" b="82842"/>
          <a:stretch>
            <a:fillRect/>
          </a:stretch>
        </p:blipFill>
        <p:spPr>
          <a:xfrm>
            <a:off x="272312" y="914400"/>
            <a:ext cx="253497" cy="262550"/>
          </a:xfrm>
          <a:prstGeom prst="rect">
            <a:avLst/>
          </a:prstGeom>
        </p:spPr>
      </p:pic>
      <p:pic>
        <p:nvPicPr>
          <p:cNvPr id="50" name="그림 49" descr="00.png"/>
          <p:cNvPicPr>
            <a:picLocks noChangeAspect="1"/>
          </p:cNvPicPr>
          <p:nvPr/>
        </p:nvPicPr>
        <p:blipFill>
          <a:blip r:embed="rId2" cstate="print"/>
          <a:srcRect l="3855" t="20194" r="93471" b="76241"/>
          <a:stretch>
            <a:fillRect/>
          </a:stretch>
        </p:blipFill>
        <p:spPr>
          <a:xfrm>
            <a:off x="281365" y="1333611"/>
            <a:ext cx="244444" cy="244444"/>
          </a:xfrm>
          <a:prstGeom prst="rect">
            <a:avLst/>
          </a:prstGeom>
        </p:spPr>
      </p:pic>
      <p:sp>
        <p:nvSpPr>
          <p:cNvPr id="60" name="TextBox 20"/>
          <p:cNvSpPr txBox="1">
            <a:spLocks noChangeArrowheads="1"/>
          </p:cNvSpPr>
          <p:nvPr/>
        </p:nvSpPr>
        <p:spPr bwMode="auto">
          <a:xfrm>
            <a:off x="635664" y="872970"/>
            <a:ext cx="7936582" cy="33855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모집인원 </a:t>
            </a:r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310</a:t>
            </a: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명</a:t>
            </a:r>
          </a:p>
        </p:txBody>
      </p:sp>
      <p:sp>
        <p:nvSpPr>
          <p:cNvPr id="61" name="TextBox 20"/>
          <p:cNvSpPr txBox="1">
            <a:spLocks noChangeArrowheads="1"/>
          </p:cNvSpPr>
          <p:nvPr/>
        </p:nvSpPr>
        <p:spPr bwMode="auto">
          <a:xfrm>
            <a:off x="635664" y="1256063"/>
            <a:ext cx="7936582" cy="33855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r>
              <a:rPr kumimoji="1" lang="ko-KR" altLang="en-US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모집단위 </a:t>
            </a:r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</a:t>
            </a:r>
            <a:r>
              <a:rPr lang="ko-KR" altLang="en-US" sz="2200" b="1" spc="-150" dirty="0" smtClean="0">
                <a:solidFill>
                  <a:prstClr val="black"/>
                </a:solidFill>
              </a:rPr>
              <a:t>인문</a:t>
            </a:r>
            <a:r>
              <a:rPr lang="en-US" altLang="ko-KR" sz="2200" b="1" spc="-150" dirty="0" smtClean="0">
                <a:solidFill>
                  <a:prstClr val="black"/>
                </a:solidFill>
              </a:rPr>
              <a:t>‧</a:t>
            </a:r>
            <a:r>
              <a:rPr lang="ko-KR" altLang="en-US" sz="2200" b="1" spc="-150" dirty="0" smtClean="0">
                <a:solidFill>
                  <a:prstClr val="black"/>
                </a:solidFill>
              </a:rPr>
              <a:t>상경</a:t>
            </a:r>
            <a:r>
              <a:rPr lang="en-US" altLang="ko-KR" sz="2200" b="1" spc="-150" dirty="0" smtClean="0">
                <a:solidFill>
                  <a:prstClr val="black"/>
                </a:solidFill>
              </a:rPr>
              <a:t>‧</a:t>
            </a:r>
            <a:r>
              <a:rPr lang="ko-KR" altLang="en-US" sz="2200" b="1" spc="-150" dirty="0" smtClean="0">
                <a:solidFill>
                  <a:prstClr val="black"/>
                </a:solidFill>
              </a:rPr>
              <a:t>자연계</a:t>
            </a:r>
            <a:r>
              <a:rPr lang="en-US" altLang="ko-KR" sz="2000" b="1" spc="-150" dirty="0" smtClean="0">
                <a:solidFill>
                  <a:prstClr val="black"/>
                </a:solidFill>
              </a:rPr>
              <a:t>(273</a:t>
            </a:r>
            <a:r>
              <a:rPr lang="ko-KR" altLang="en-US" sz="2000" b="1" spc="-150" smtClean="0">
                <a:solidFill>
                  <a:prstClr val="black"/>
                </a:solidFill>
              </a:rPr>
              <a:t>명</a:t>
            </a:r>
            <a:r>
              <a:rPr lang="en-US" altLang="ko-KR" sz="2000" b="1" spc="-150" smtClean="0">
                <a:solidFill>
                  <a:prstClr val="black"/>
                </a:solidFill>
              </a:rPr>
              <a:t>)</a:t>
            </a:r>
            <a:r>
              <a:rPr lang="en-US" altLang="ko-KR" sz="2200" b="1" spc="-150" smtClean="0">
                <a:solidFill>
                  <a:prstClr val="black"/>
                </a:solidFill>
              </a:rPr>
              <a:t> </a:t>
            </a:r>
            <a:r>
              <a:rPr lang="en-US" altLang="ko-KR" sz="2200" b="1" spc="-150" dirty="0" smtClean="0">
                <a:solidFill>
                  <a:prstClr val="black"/>
                </a:solidFill>
              </a:rPr>
              <a:t>, </a:t>
            </a:r>
            <a:r>
              <a:rPr lang="ko-KR" altLang="en-US" sz="2200" b="1" spc="-150" dirty="0" smtClean="0">
                <a:solidFill>
                  <a:prstClr val="black"/>
                </a:solidFill>
              </a:rPr>
              <a:t>디자인대학</a:t>
            </a:r>
            <a:r>
              <a:rPr lang="en-US" altLang="ko-KR" sz="2000" b="1" spc="-150" dirty="0" smtClean="0">
                <a:solidFill>
                  <a:prstClr val="black"/>
                </a:solidFill>
              </a:rPr>
              <a:t>(37</a:t>
            </a:r>
            <a:r>
              <a:rPr lang="ko-KR" altLang="en-US" sz="2000" b="1" spc="-150" dirty="0" smtClean="0">
                <a:solidFill>
                  <a:prstClr val="black"/>
                </a:solidFill>
              </a:rPr>
              <a:t>명</a:t>
            </a:r>
            <a:r>
              <a:rPr lang="en-US" altLang="ko-KR" sz="2000" b="1" spc="-150" dirty="0" smtClean="0">
                <a:solidFill>
                  <a:prstClr val="black"/>
                </a:solidFill>
              </a:rPr>
              <a:t>)</a:t>
            </a:r>
            <a:endParaRPr lang="ko-KR" altLang="en-US" sz="2000" spc="-150" dirty="0">
              <a:solidFill>
                <a:prstClr val="black"/>
              </a:solidFill>
            </a:endParaRPr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645189" y="1657375"/>
            <a:ext cx="7936582" cy="67710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지원자격 </a:t>
            </a:r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2011</a:t>
            </a:r>
            <a:r>
              <a:rPr kumimoji="1" lang="ko-KR" altLang="en-US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년 </a:t>
            </a:r>
            <a:r>
              <a:rPr kumimoji="1" lang="en-US" altLang="ko-KR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</a:t>
            </a:r>
            <a:r>
              <a:rPr kumimoji="1" lang="ko-KR" altLang="en-US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월 이후 국내 정규 고교 졸업</a:t>
            </a:r>
            <a:r>
              <a:rPr kumimoji="1" lang="en-US" altLang="ko-KR" sz="20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lang="ko-KR" altLang="en-US" sz="2000" b="1" spc="-150" dirty="0" smtClean="0">
                <a:solidFill>
                  <a:prstClr val="black"/>
                </a:solidFill>
              </a:rPr>
              <a:t>예정</a:t>
            </a:r>
            <a:r>
              <a:rPr kumimoji="1" lang="en-US" altLang="ko-KR" sz="20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자로서</a:t>
            </a:r>
            <a:endParaRPr kumimoji="1" lang="en-US" altLang="ko-KR" sz="2200" b="1" spc="-15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r>
              <a:rPr kumimoji="1" lang="en-US" altLang="ko-KR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</a:t>
            </a:r>
            <a:r>
              <a:rPr kumimoji="1" lang="ko-KR" altLang="en-US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통산 </a:t>
            </a:r>
            <a:r>
              <a:rPr kumimoji="1" lang="en-US" altLang="ko-KR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3</a:t>
            </a:r>
            <a:r>
              <a:rPr kumimoji="1" lang="ko-KR" altLang="en-US" sz="22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개 학기 이상 국내 고교 성적 취득자</a:t>
            </a:r>
            <a:endParaRPr kumimoji="1" lang="ko-KR" altLang="en-US" sz="22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52" name="그림 51" descr="00.png"/>
          <p:cNvPicPr>
            <a:picLocks noChangeAspect="1"/>
          </p:cNvPicPr>
          <p:nvPr/>
        </p:nvPicPr>
        <p:blipFill>
          <a:blip r:embed="rId2" cstate="print"/>
          <a:srcRect l="3855" t="20194" r="93471" b="76241"/>
          <a:stretch>
            <a:fillRect/>
          </a:stretch>
        </p:blipFill>
        <p:spPr>
          <a:xfrm>
            <a:off x="281365" y="1725191"/>
            <a:ext cx="244444" cy="244444"/>
          </a:xfrm>
          <a:prstGeom prst="rect">
            <a:avLst/>
          </a:prstGeom>
        </p:spPr>
      </p:pic>
      <p:grpSp>
        <p:nvGrpSpPr>
          <p:cNvPr id="4" name="그룹 79"/>
          <p:cNvGrpSpPr/>
          <p:nvPr/>
        </p:nvGrpSpPr>
        <p:grpSpPr>
          <a:xfrm>
            <a:off x="4472412" y="5289176"/>
            <a:ext cx="4372824" cy="1324987"/>
            <a:chOff x="4472412" y="5289176"/>
            <a:chExt cx="4372824" cy="1324987"/>
          </a:xfrm>
        </p:grpSpPr>
        <p:pic>
          <p:nvPicPr>
            <p:cNvPr id="57" name="그림 56" descr="00.png"/>
            <p:cNvPicPr>
              <a:picLocks noChangeAspect="1"/>
            </p:cNvPicPr>
            <p:nvPr/>
          </p:nvPicPr>
          <p:blipFill>
            <a:blip r:embed="rId3" cstate="print"/>
            <a:srcRect l="48911" t="80268" r="3261" b="17752"/>
            <a:stretch>
              <a:fillRect/>
            </a:stretch>
          </p:blipFill>
          <p:spPr>
            <a:xfrm>
              <a:off x="4472412" y="5504507"/>
              <a:ext cx="4372824" cy="135802"/>
            </a:xfrm>
            <a:prstGeom prst="rect">
              <a:avLst/>
            </a:prstGeom>
          </p:spPr>
        </p:pic>
        <p:sp>
          <p:nvSpPr>
            <p:cNvPr id="63" name="TextBox 20"/>
            <p:cNvSpPr txBox="1">
              <a:spLocks noChangeArrowheads="1"/>
            </p:cNvSpPr>
            <p:nvPr/>
          </p:nvSpPr>
          <p:spPr bwMode="auto">
            <a:xfrm>
              <a:off x="6437497" y="5289176"/>
              <a:ext cx="2286016" cy="24622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600" b="1" spc="-150" dirty="0" smtClean="0">
                  <a:solidFill>
                    <a:srgbClr val="E55D09"/>
                  </a:solidFill>
                </a:rPr>
                <a:t>일반선발 수능최저기준</a:t>
              </a:r>
              <a:endParaRPr lang="ko-KR" altLang="en-US" sz="1600" b="1" spc="-150" dirty="0">
                <a:solidFill>
                  <a:srgbClr val="E55D09"/>
                </a:solidFill>
              </a:endParaRPr>
            </a:p>
          </p:txBody>
        </p:sp>
        <p:grpSp>
          <p:nvGrpSpPr>
            <p:cNvPr id="5" name="그룹 69"/>
            <p:cNvGrpSpPr/>
            <p:nvPr/>
          </p:nvGrpSpPr>
          <p:grpSpPr>
            <a:xfrm>
              <a:off x="8069911" y="5659717"/>
              <a:ext cx="664532" cy="434493"/>
              <a:chOff x="660558" y="4905851"/>
              <a:chExt cx="664532" cy="434493"/>
            </a:xfrm>
          </p:grpSpPr>
          <p:sp>
            <p:nvSpPr>
              <p:cNvPr id="64" name="직사각형 63"/>
              <p:cNvSpPr/>
              <p:nvPr/>
            </p:nvSpPr>
            <p:spPr>
              <a:xfrm>
                <a:off x="674829" y="4905851"/>
                <a:ext cx="650261" cy="434493"/>
              </a:xfrm>
              <a:prstGeom prst="rect">
                <a:avLst/>
              </a:prstGeom>
              <a:solidFill>
                <a:srgbClr val="E55D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TextBox 20"/>
              <p:cNvSpPr txBox="1">
                <a:spLocks noChangeArrowheads="1"/>
              </p:cNvSpPr>
              <p:nvPr/>
            </p:nvSpPr>
            <p:spPr bwMode="auto">
              <a:xfrm>
                <a:off x="660558" y="4929198"/>
                <a:ext cx="642942" cy="387798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dirty="0" smtClean="0">
                    <a:solidFill>
                      <a:prstClr val="white"/>
                    </a:solidFill>
                  </a:rPr>
                  <a:t>인문계</a:t>
                </a:r>
                <a:endParaRPr lang="en-US" altLang="ko-KR" sz="1400" b="1" spc="-150" dirty="0" smtClean="0">
                  <a:solidFill>
                    <a:prstClr val="white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dirty="0" err="1" smtClean="0">
                    <a:solidFill>
                      <a:prstClr val="white"/>
                    </a:solidFill>
                  </a:rPr>
                  <a:t>상경계</a:t>
                </a:r>
                <a:endParaRPr lang="ko-KR" altLang="en-US" sz="1400" b="1" spc="-15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그룹 73"/>
            <p:cNvGrpSpPr/>
            <p:nvPr/>
          </p:nvGrpSpPr>
          <p:grpSpPr>
            <a:xfrm>
              <a:off x="8069911" y="6179670"/>
              <a:ext cx="664532" cy="434493"/>
              <a:chOff x="660558" y="4905851"/>
              <a:chExt cx="664532" cy="434493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674829" y="4905851"/>
                <a:ext cx="650261" cy="434493"/>
              </a:xfrm>
              <a:prstGeom prst="rect">
                <a:avLst/>
              </a:prstGeom>
              <a:solidFill>
                <a:srgbClr val="E55D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TextBox 20"/>
              <p:cNvSpPr txBox="1">
                <a:spLocks noChangeArrowheads="1"/>
              </p:cNvSpPr>
              <p:nvPr/>
            </p:nvSpPr>
            <p:spPr bwMode="auto">
              <a:xfrm>
                <a:off x="660558" y="5026148"/>
                <a:ext cx="642942" cy="193899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smtClean="0">
                    <a:solidFill>
                      <a:prstClr val="white"/>
                    </a:solidFill>
                  </a:rPr>
                  <a:t>자연계</a:t>
                </a:r>
                <a:endParaRPr lang="ko-KR" altLang="en-US" sz="1400" b="1" spc="-1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TextBox 20"/>
            <p:cNvSpPr txBox="1">
              <a:spLocks noChangeArrowheads="1"/>
            </p:cNvSpPr>
            <p:nvPr/>
          </p:nvSpPr>
          <p:spPr bwMode="auto">
            <a:xfrm>
              <a:off x="4821892" y="5682193"/>
              <a:ext cx="3188325" cy="4001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영어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를 포함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4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개영역 필수 응시하고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 </a:t>
              </a:r>
            </a:p>
            <a:p>
              <a:pPr algn="r"/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2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 3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</a:p>
          </p:txBody>
        </p:sp>
        <p:sp>
          <p:nvSpPr>
            <p:cNvPr id="79" name="TextBox 20"/>
            <p:cNvSpPr txBox="1">
              <a:spLocks noChangeArrowheads="1"/>
            </p:cNvSpPr>
            <p:nvPr/>
          </p:nvSpPr>
          <p:spPr bwMode="auto">
            <a:xfrm>
              <a:off x="4821892" y="6197368"/>
              <a:ext cx="3188325" cy="4001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수학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B/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과학탐구를 포함한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4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개영역을</a:t>
              </a:r>
              <a:endParaRPr lang="en-US" altLang="ko-KR" sz="1300" b="1" spc="-150" dirty="0" smtClean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필수 응시하고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 3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2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</a:p>
          </p:txBody>
        </p:sp>
      </p:grpSp>
      <p:grpSp>
        <p:nvGrpSpPr>
          <p:cNvPr id="7" name="그룹 126"/>
          <p:cNvGrpSpPr/>
          <p:nvPr/>
        </p:nvGrpSpPr>
        <p:grpSpPr>
          <a:xfrm>
            <a:off x="289711" y="5196689"/>
            <a:ext cx="4436198" cy="1511929"/>
            <a:chOff x="289711" y="5196689"/>
            <a:chExt cx="4436198" cy="1511929"/>
          </a:xfrm>
        </p:grpSpPr>
        <p:pic>
          <p:nvPicPr>
            <p:cNvPr id="58" name="그림 57" descr="00.png"/>
            <p:cNvPicPr>
              <a:picLocks noChangeAspect="1"/>
            </p:cNvPicPr>
            <p:nvPr/>
          </p:nvPicPr>
          <p:blipFill>
            <a:blip r:embed="rId4" cstate="print"/>
            <a:srcRect l="3162" t="75779" r="48317" b="2172"/>
            <a:stretch>
              <a:fillRect/>
            </a:stretch>
          </p:blipFill>
          <p:spPr>
            <a:xfrm>
              <a:off x="289711" y="5196689"/>
              <a:ext cx="4436198" cy="1511929"/>
            </a:xfrm>
            <a:prstGeom prst="rect">
              <a:avLst/>
            </a:prstGeom>
          </p:spPr>
        </p:pic>
        <p:pic>
          <p:nvPicPr>
            <p:cNvPr id="59" name="그림 58" descr="00.png"/>
            <p:cNvPicPr>
              <a:picLocks noChangeAspect="1"/>
            </p:cNvPicPr>
            <p:nvPr/>
          </p:nvPicPr>
          <p:blipFill>
            <a:blip r:embed="rId5" cstate="print"/>
            <a:srcRect l="24254" t="80532" r="45742" b="3757"/>
            <a:stretch>
              <a:fillRect/>
            </a:stretch>
          </p:blipFill>
          <p:spPr>
            <a:xfrm>
              <a:off x="2491536" y="5801146"/>
              <a:ext cx="2143140" cy="841695"/>
            </a:xfrm>
            <a:prstGeom prst="rect">
              <a:avLst/>
            </a:prstGeom>
          </p:spPr>
        </p:pic>
        <p:sp>
          <p:nvSpPr>
            <p:cNvPr id="81" name="TextBox 20"/>
            <p:cNvSpPr txBox="1">
              <a:spLocks noChangeArrowheads="1"/>
            </p:cNvSpPr>
            <p:nvPr/>
          </p:nvSpPr>
          <p:spPr bwMode="auto">
            <a:xfrm>
              <a:off x="562528" y="5396531"/>
              <a:ext cx="2666447" cy="115416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r>
                <a:rPr lang="en-US" altLang="ko-KR" sz="16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1</a:t>
              </a:r>
              <a:r>
                <a:rPr lang="ko-KR" altLang="en-US" sz="16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단계 합격자중 모집단위 </a:t>
              </a:r>
              <a:r>
                <a:rPr lang="ko-KR" altLang="en-US" sz="1600" b="1" spc="-15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별 </a:t>
              </a:r>
              <a:endParaRPr lang="en-US" altLang="ko-KR" sz="1600" b="1" spc="-150" smtClean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r>
                <a:rPr lang="ko-KR" altLang="en-US" sz="2500" b="1" spc="-150" smtClean="0">
                  <a:solidFill>
                    <a:srgbClr val="005CA8"/>
                  </a:solidFill>
                </a:rPr>
                <a:t>상위</a:t>
              </a:r>
              <a:r>
                <a:rPr lang="en-US" altLang="ko-KR" sz="2500" b="1" spc="-150" smtClean="0">
                  <a:solidFill>
                    <a:srgbClr val="005CA8"/>
                  </a:solidFill>
                </a:rPr>
                <a:t>50%</a:t>
              </a:r>
              <a:r>
                <a:rPr lang="ko-KR" altLang="en-US" sz="2500" b="1" spc="-150" smtClean="0">
                  <a:solidFill>
                    <a:srgbClr val="005CA8"/>
                  </a:solidFill>
                </a:rPr>
                <a:t>이면서 </a:t>
              </a:r>
              <a:endParaRPr lang="ko-KR" altLang="en-US" sz="16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r>
                <a:rPr lang="en-US" altLang="ko-KR" sz="1600" b="1" spc="-150" dirty="0" smtClean="0">
                  <a:solidFill>
                    <a:srgbClr val="005CA8"/>
                  </a:solidFill>
                </a:rPr>
                <a:t>1.8</a:t>
              </a:r>
              <a:r>
                <a:rPr lang="ko-KR" altLang="en-US" sz="1600" b="1" spc="-150" dirty="0" err="1" smtClean="0">
                  <a:solidFill>
                    <a:srgbClr val="005CA8"/>
                  </a:solidFill>
                </a:rPr>
                <a:t>등급이내는</a:t>
              </a:r>
              <a:r>
                <a:rPr lang="ko-KR" altLang="en-US" sz="1600" b="1" spc="-150" dirty="0" smtClean="0">
                  <a:solidFill>
                    <a:srgbClr val="005CA8"/>
                  </a:solidFill>
                </a:rPr>
                <a:t> 우선선발</a:t>
              </a:r>
            </a:p>
            <a:p>
              <a:r>
                <a:rPr lang="en-US" altLang="ko-KR" b="1" spc="-150" dirty="0" smtClean="0">
                  <a:solidFill>
                    <a:srgbClr val="FF0000"/>
                  </a:solidFill>
                </a:rPr>
                <a:t>[</a:t>
              </a:r>
              <a:r>
                <a:rPr lang="ko-KR" altLang="en-US" b="1" spc="-150" dirty="0" smtClean="0">
                  <a:solidFill>
                    <a:srgbClr val="FF0000"/>
                  </a:solidFill>
                </a:rPr>
                <a:t>수능 최저기준 </a:t>
              </a:r>
              <a:r>
                <a:rPr lang="ko-KR" altLang="en-US" b="1" spc="-150" dirty="0" err="1" smtClean="0">
                  <a:solidFill>
                    <a:srgbClr val="FF0000"/>
                  </a:solidFill>
                </a:rPr>
                <a:t>미적용</a:t>
              </a:r>
              <a:r>
                <a:rPr lang="en-US" altLang="ko-KR" b="1" spc="-150" dirty="0" smtClean="0">
                  <a:solidFill>
                    <a:srgbClr val="FF0000"/>
                  </a:solidFill>
                </a:rPr>
                <a:t>]</a:t>
              </a: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289711" y="2577480"/>
            <a:ext cx="8674777" cy="936104"/>
            <a:chOff x="2339752" y="2348880"/>
            <a:chExt cx="6624736" cy="936104"/>
          </a:xfrm>
        </p:grpSpPr>
        <p:pic>
          <p:nvPicPr>
            <p:cNvPr id="67" name="그림 66" descr="01.png"/>
            <p:cNvPicPr>
              <a:picLocks noChangeAspect="1"/>
            </p:cNvPicPr>
            <p:nvPr/>
          </p:nvPicPr>
          <p:blipFill>
            <a:blip r:embed="rId6" cstate="print"/>
            <a:srcRect l="25585" t="34248" r="1957" b="52100"/>
            <a:stretch>
              <a:fillRect/>
            </a:stretch>
          </p:blipFill>
          <p:spPr>
            <a:xfrm>
              <a:off x="2339752" y="2348880"/>
              <a:ext cx="6624736" cy="936104"/>
            </a:xfrm>
            <a:prstGeom prst="rect">
              <a:avLst/>
            </a:prstGeom>
          </p:spPr>
        </p:pic>
        <p:sp>
          <p:nvSpPr>
            <p:cNvPr id="69" name="TextBox 20"/>
            <p:cNvSpPr txBox="1">
              <a:spLocks noChangeArrowheads="1"/>
            </p:cNvSpPr>
            <p:nvPr/>
          </p:nvSpPr>
          <p:spPr bwMode="auto">
            <a:xfrm>
              <a:off x="4033665" y="2588121"/>
              <a:ext cx="3779783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1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단계</a:t>
              </a:r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: 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학생부 교과 </a:t>
              </a:r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100%</a:t>
              </a:r>
            </a:p>
          </p:txBody>
        </p:sp>
      </p:grpSp>
      <p:grpSp>
        <p:nvGrpSpPr>
          <p:cNvPr id="94" name="그룹 93"/>
          <p:cNvGrpSpPr/>
          <p:nvPr/>
        </p:nvGrpSpPr>
        <p:grpSpPr>
          <a:xfrm>
            <a:off x="285750" y="3875221"/>
            <a:ext cx="8606731" cy="1008112"/>
            <a:chOff x="2319710" y="3632448"/>
            <a:chExt cx="6572771" cy="1008112"/>
          </a:xfrm>
        </p:grpSpPr>
        <p:pic>
          <p:nvPicPr>
            <p:cNvPr id="74" name="그림 73" descr="01.png"/>
            <p:cNvPicPr>
              <a:picLocks noChangeAspect="1"/>
            </p:cNvPicPr>
            <p:nvPr/>
          </p:nvPicPr>
          <p:blipFill>
            <a:blip r:embed="rId7" cstate="print"/>
            <a:srcRect l="25555" t="52974" r="2896" b="32324"/>
            <a:stretch>
              <a:fillRect/>
            </a:stretch>
          </p:blipFill>
          <p:spPr>
            <a:xfrm>
              <a:off x="2319710" y="3632448"/>
              <a:ext cx="6572771" cy="1008112"/>
            </a:xfrm>
            <a:prstGeom prst="rect">
              <a:avLst/>
            </a:prstGeom>
          </p:spPr>
        </p:pic>
        <p:sp>
          <p:nvSpPr>
            <p:cNvPr id="76" name="TextBox 20"/>
            <p:cNvSpPr txBox="1">
              <a:spLocks noChangeArrowheads="1"/>
            </p:cNvSpPr>
            <p:nvPr/>
          </p:nvSpPr>
          <p:spPr bwMode="auto">
            <a:xfrm>
              <a:off x="2762250" y="3904456"/>
              <a:ext cx="4818255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2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단계</a:t>
              </a:r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: 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학생부 </a:t>
              </a:r>
              <a:r>
                <a:rPr lang="ko-KR" altLang="en-US" sz="3200" b="1" spc="-150" dirty="0" err="1" smtClean="0">
                  <a:solidFill>
                    <a:prstClr val="white"/>
                  </a:solidFill>
                </a:rPr>
                <a:t>비교과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 </a:t>
              </a:r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80%</a:t>
              </a:r>
            </a:p>
          </p:txBody>
        </p:sp>
        <p:sp>
          <p:nvSpPr>
            <p:cNvPr id="80" name="TextBox 20"/>
            <p:cNvSpPr txBox="1">
              <a:spLocks noChangeArrowheads="1"/>
            </p:cNvSpPr>
            <p:nvPr/>
          </p:nvSpPr>
          <p:spPr bwMode="auto">
            <a:xfrm>
              <a:off x="7675031" y="3904456"/>
              <a:ext cx="1178543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ko-KR" altLang="en-US" sz="2800" b="1" spc="-150" dirty="0" smtClean="0">
                  <a:solidFill>
                    <a:prstClr val="white"/>
                  </a:solidFill>
                </a:rPr>
                <a:t>교</a:t>
              </a:r>
              <a:r>
                <a:rPr lang="ko-KR" altLang="en-US" sz="2800" b="1" spc="-150" dirty="0">
                  <a:solidFill>
                    <a:prstClr val="white"/>
                  </a:solidFill>
                </a:rPr>
                <a:t>과</a:t>
              </a:r>
              <a:r>
                <a:rPr lang="en-US" altLang="ko-KR" sz="2800" b="1" spc="-150" dirty="0" smtClean="0">
                  <a:solidFill>
                    <a:prstClr val="white"/>
                  </a:solidFill>
                </a:rPr>
                <a:t>20%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422930" y="3438525"/>
            <a:ext cx="2758580" cy="5847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인문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· 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상경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· 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자연 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배수</a:t>
            </a:r>
          </a:p>
          <a:p>
            <a:pPr algn="ctr"/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디자인대학 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배수</a:t>
            </a:r>
          </a:p>
        </p:txBody>
      </p:sp>
    </p:spTree>
    <p:extLst>
      <p:ext uri="{BB962C8B-B14F-4D97-AF65-F5344CB8AC3E}">
        <p14:creationId xmlns="" xmlns:p14="http://schemas.microsoft.com/office/powerpoint/2010/main" val="4145024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학업우수자 입시결과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[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자연계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]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92" name="그림 91" descr="00.png"/>
          <p:cNvPicPr>
            <a:picLocks noChangeAspect="1"/>
          </p:cNvPicPr>
          <p:nvPr/>
        </p:nvPicPr>
        <p:blipFill>
          <a:blip r:embed="rId3" cstate="print"/>
          <a:srcRect l="1417" t="83754" r="1316" b="3732"/>
          <a:stretch>
            <a:fillRect/>
          </a:stretch>
        </p:blipFill>
        <p:spPr>
          <a:xfrm>
            <a:off x="0" y="5762625"/>
            <a:ext cx="9153525" cy="1085850"/>
          </a:xfrm>
          <a:prstGeom prst="rect">
            <a:avLst/>
          </a:prstGeom>
        </p:spPr>
      </p:pic>
      <p:graphicFrame>
        <p:nvGraphicFramePr>
          <p:cNvPr id="93" name="표 92"/>
          <p:cNvGraphicFramePr>
            <a:graphicFrameLocks noGrp="1"/>
          </p:cNvGraphicFramePr>
          <p:nvPr/>
        </p:nvGraphicFramePr>
        <p:xfrm>
          <a:off x="491319" y="896755"/>
          <a:ext cx="8127241" cy="53379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09935"/>
                <a:gridCol w="1499110"/>
                <a:gridCol w="936366"/>
                <a:gridCol w="936366"/>
                <a:gridCol w="936366"/>
                <a:gridCol w="936366"/>
                <a:gridCol w="936366"/>
                <a:gridCol w="936366"/>
              </a:tblGrid>
              <a:tr h="318812"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경쟁률</a:t>
                      </a:r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우선선발 내신등급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007CE2"/>
                        </a:gs>
                        <a:gs pos="50000">
                          <a:srgbClr val="0072D0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단계합격 내신등급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007CE2"/>
                        </a:gs>
                        <a:gs pos="50000">
                          <a:srgbClr val="0072D0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단계합격 중</a:t>
                      </a:r>
                      <a:endParaRPr lang="en-US" altLang="ko-KR" sz="12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일반선발</a:t>
                      </a:r>
                      <a:endParaRPr lang="en-US" altLang="ko-KR" sz="12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실질경쟁률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1881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</a:tr>
              <a:tr h="230647">
                <a:tc rowSpan="1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공학대학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건축학부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건설환경플랜트공학과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교통물류공학과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전자통신공학과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전자시스템공학과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컴퓨터공학과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화학공학과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기계공학과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산업경영공학과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생명나노공학과</a:t>
                      </a:r>
                      <a:endParaRPr lang="ko-KR" altLang="en-US" sz="12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5.1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로봇공학과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30647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과학기술대학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응용수학과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응용물리학과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응용화학과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해양융합과학과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분자생명과학과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8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3064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총계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9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ko-KR" altLang="en-US" sz="1500" b="1" kern="120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39509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학업우수자 입시결과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[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인문계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]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185" name="그림 184" descr="00.png"/>
          <p:cNvPicPr>
            <a:picLocks noChangeAspect="1"/>
          </p:cNvPicPr>
          <p:nvPr/>
        </p:nvPicPr>
        <p:blipFill>
          <a:blip r:embed="rId2" cstate="print"/>
          <a:srcRect l="1417" t="83754" r="1316" b="3732"/>
          <a:stretch>
            <a:fillRect/>
          </a:stretch>
        </p:blipFill>
        <p:spPr>
          <a:xfrm>
            <a:off x="0" y="5508984"/>
            <a:ext cx="9153525" cy="1085850"/>
          </a:xfrm>
          <a:prstGeom prst="rect">
            <a:avLst/>
          </a:prstGeom>
        </p:spPr>
      </p:pic>
      <p:graphicFrame>
        <p:nvGraphicFramePr>
          <p:cNvPr id="186" name="표 185"/>
          <p:cNvGraphicFramePr>
            <a:graphicFrameLocks noGrp="1"/>
          </p:cNvGraphicFramePr>
          <p:nvPr/>
        </p:nvGraphicFramePr>
        <p:xfrm>
          <a:off x="491319" y="1119071"/>
          <a:ext cx="8127241" cy="485325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09935"/>
                <a:gridCol w="1499110"/>
                <a:gridCol w="936366"/>
                <a:gridCol w="936366"/>
                <a:gridCol w="936366"/>
                <a:gridCol w="936366"/>
                <a:gridCol w="936366"/>
                <a:gridCol w="936366"/>
              </a:tblGrid>
              <a:tr h="318812"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경쟁률</a:t>
                      </a:r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우선선발 내신등급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007CE2"/>
                        </a:gs>
                        <a:gs pos="50000">
                          <a:srgbClr val="0072D0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단계합격 내신등급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007CE2"/>
                        </a:gs>
                        <a:gs pos="50000">
                          <a:srgbClr val="0072D0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단계합격 중</a:t>
                      </a:r>
                      <a:endParaRPr lang="en-US" altLang="ko-KR" sz="12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일반선발</a:t>
                      </a:r>
                      <a:endParaRPr lang="en-US" altLang="ko-KR" sz="12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en-US" sz="12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실질경쟁률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1881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</a:tr>
              <a:tr h="230647">
                <a:tc rowSpan="8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국제문화대학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한국언어문학과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문화인류학과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문화콘텐츠학과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중국학과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일본언어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영미언어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프랑스언어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6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30647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언론정보대학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광고홍보학부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신문방송학과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정보사회학과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6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30647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경상대학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경제학부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4EA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경영학부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보험계리학과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6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6847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총계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22749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미래인재 전형</a:t>
            </a:r>
          </a:p>
        </p:txBody>
      </p:sp>
      <p:grpSp>
        <p:nvGrpSpPr>
          <p:cNvPr id="3" name="그룹 46"/>
          <p:cNvGrpSpPr/>
          <p:nvPr/>
        </p:nvGrpSpPr>
        <p:grpSpPr>
          <a:xfrm>
            <a:off x="272312" y="872970"/>
            <a:ext cx="8299934" cy="1060201"/>
            <a:chOff x="344032" y="872970"/>
            <a:chExt cx="8299934" cy="1060201"/>
          </a:xfrm>
        </p:grpSpPr>
        <p:pic>
          <p:nvPicPr>
            <p:cNvPr id="48" name="그림 47" descr="00.png"/>
            <p:cNvPicPr>
              <a:picLocks noChangeAspect="1"/>
            </p:cNvPicPr>
            <p:nvPr/>
          </p:nvPicPr>
          <p:blipFill>
            <a:blip r:embed="rId3" cstate="print"/>
            <a:srcRect l="3756" t="13329" r="93471" b="82842"/>
            <a:stretch>
              <a:fillRect/>
            </a:stretch>
          </p:blipFill>
          <p:spPr>
            <a:xfrm>
              <a:off x="344032" y="914400"/>
              <a:ext cx="253497" cy="262550"/>
            </a:xfrm>
            <a:prstGeom prst="rect">
              <a:avLst/>
            </a:prstGeom>
          </p:spPr>
        </p:pic>
        <p:pic>
          <p:nvPicPr>
            <p:cNvPr id="49" name="그림 48" descr="00.png"/>
            <p:cNvPicPr>
              <a:picLocks noChangeAspect="1"/>
            </p:cNvPicPr>
            <p:nvPr/>
          </p:nvPicPr>
          <p:blipFill>
            <a:blip r:embed="rId3" cstate="print"/>
            <a:srcRect l="3855" t="20194" r="93471" b="76241"/>
            <a:stretch>
              <a:fillRect/>
            </a:stretch>
          </p:blipFill>
          <p:spPr>
            <a:xfrm>
              <a:off x="353085" y="1330862"/>
              <a:ext cx="244444" cy="244444"/>
            </a:xfrm>
            <a:prstGeom prst="rect">
              <a:avLst/>
            </a:prstGeom>
          </p:spPr>
        </p:pic>
        <p:sp>
          <p:nvSpPr>
            <p:cNvPr id="50" name="TextBox 20"/>
            <p:cNvSpPr txBox="1">
              <a:spLocks noChangeArrowheads="1"/>
            </p:cNvSpPr>
            <p:nvPr/>
          </p:nvSpPr>
          <p:spPr bwMode="auto">
            <a:xfrm>
              <a:off x="707384" y="872970"/>
              <a:ext cx="7936582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모집인원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100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명</a:t>
              </a:r>
            </a:p>
          </p:txBody>
        </p:sp>
        <p:sp>
          <p:nvSpPr>
            <p:cNvPr id="51" name="TextBox 20"/>
            <p:cNvSpPr txBox="1">
              <a:spLocks noChangeArrowheads="1"/>
            </p:cNvSpPr>
            <p:nvPr/>
          </p:nvSpPr>
          <p:spPr bwMode="auto">
            <a:xfrm>
              <a:off x="707384" y="1256063"/>
              <a:ext cx="7936582" cy="6771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marL="1371600" indent="-1371600"/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모집단위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</a:t>
              </a:r>
              <a:r>
                <a:rPr lang="ko-KR" altLang="en-US" sz="2200" b="1" spc="-150" dirty="0" smtClean="0">
                  <a:solidFill>
                    <a:prstClr val="black"/>
                  </a:solidFill>
                </a:rPr>
                <a:t>인문∙</a:t>
              </a:r>
              <a:r>
                <a:rPr lang="ko-KR" altLang="en-US" sz="2200" b="1" spc="-150" dirty="0" err="1" smtClean="0">
                  <a:solidFill>
                    <a:prstClr val="black"/>
                  </a:solidFill>
                </a:rPr>
                <a:t>상경계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(50</a:t>
              </a:r>
              <a:r>
                <a:rPr lang="ko-KR" altLang="en-US" sz="2000" b="1" spc="-150" dirty="0" smtClean="0">
                  <a:solidFill>
                    <a:prstClr val="black"/>
                  </a:solidFill>
                </a:rPr>
                <a:t>명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)</a:t>
              </a:r>
              <a:r>
                <a:rPr lang="en-US" altLang="ko-KR" sz="2200" b="1" spc="-15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200" b="1" spc="-150" dirty="0" smtClean="0">
                  <a:solidFill>
                    <a:prstClr val="black"/>
                  </a:solidFill>
                </a:rPr>
                <a:t>자연계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(40</a:t>
              </a:r>
              <a:r>
                <a:rPr lang="ko-KR" altLang="en-US" sz="2000" b="1" spc="-150" dirty="0" smtClean="0">
                  <a:solidFill>
                    <a:prstClr val="black"/>
                  </a:solidFill>
                </a:rPr>
                <a:t>명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)</a:t>
              </a:r>
              <a:r>
                <a:rPr lang="en-US" altLang="ko-KR" sz="2200" b="1" spc="-15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200" b="1" spc="-150" dirty="0" smtClean="0">
                  <a:solidFill>
                    <a:prstClr val="black"/>
                  </a:solidFill>
                </a:rPr>
                <a:t>생활스포츠학부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(6</a:t>
              </a:r>
              <a:r>
                <a:rPr lang="ko-KR" altLang="en-US" sz="2000" b="1" spc="-150" dirty="0" smtClean="0">
                  <a:solidFill>
                    <a:prstClr val="black"/>
                  </a:solidFill>
                </a:rPr>
                <a:t>명</a:t>
              </a:r>
              <a:r>
                <a:rPr lang="en-US" altLang="ko-KR" sz="2000" b="1" spc="-150" smtClean="0">
                  <a:solidFill>
                    <a:prstClr val="black"/>
                  </a:solidFill>
                </a:rPr>
                <a:t>)</a:t>
              </a:r>
              <a:r>
                <a:rPr lang="en-US" altLang="ko-KR" sz="2200" b="1" spc="-150" smtClean="0">
                  <a:solidFill>
                    <a:prstClr val="black"/>
                  </a:solidFill>
                </a:rPr>
                <a:t>,  </a:t>
              </a:r>
            </a:p>
            <a:p>
              <a:pPr marL="1371600" indent="-1371600"/>
              <a:r>
                <a:rPr lang="en-US" altLang="ko-KR" sz="2200" b="1" spc="-150" smtClean="0">
                  <a:solidFill>
                    <a:prstClr val="black"/>
                  </a:solidFill>
                </a:rPr>
                <a:t>                </a:t>
              </a:r>
              <a:r>
                <a:rPr lang="ko-KR" altLang="en-US" sz="2200" b="1" spc="-150" smtClean="0">
                  <a:solidFill>
                    <a:prstClr val="black"/>
                  </a:solidFill>
                </a:rPr>
                <a:t>생활무용예술학과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(4</a:t>
              </a:r>
              <a:r>
                <a:rPr lang="ko-KR" altLang="en-US" sz="2000" b="1" spc="-150" dirty="0" smtClean="0">
                  <a:solidFill>
                    <a:prstClr val="black"/>
                  </a:solidFill>
                </a:rPr>
                <a:t>명</a:t>
              </a:r>
              <a:r>
                <a:rPr lang="en-US" altLang="ko-KR" sz="2000" b="1" spc="-150" dirty="0" smtClean="0">
                  <a:solidFill>
                    <a:prstClr val="black"/>
                  </a:solidFill>
                </a:rPr>
                <a:t>)</a:t>
              </a:r>
              <a:endParaRPr lang="ko-KR" altLang="en-US" sz="2200" b="1" spc="-15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그룹 73"/>
          <p:cNvGrpSpPr/>
          <p:nvPr/>
        </p:nvGrpSpPr>
        <p:grpSpPr>
          <a:xfrm>
            <a:off x="614349" y="5732907"/>
            <a:ext cx="7915302" cy="905256"/>
            <a:chOff x="676248" y="5732907"/>
            <a:chExt cx="7915302" cy="905256"/>
          </a:xfrm>
        </p:grpSpPr>
        <p:pic>
          <p:nvPicPr>
            <p:cNvPr id="69" name="그림 68" descr="00.png"/>
            <p:cNvPicPr>
              <a:picLocks noChangeAspect="1"/>
            </p:cNvPicPr>
            <p:nvPr/>
          </p:nvPicPr>
          <p:blipFill>
            <a:blip r:embed="rId4" cstate="print"/>
            <a:srcRect l="7807" t="83738" r="7595" b="3061"/>
            <a:stretch>
              <a:fillRect/>
            </a:stretch>
          </p:blipFill>
          <p:spPr>
            <a:xfrm>
              <a:off x="676248" y="5732907"/>
              <a:ext cx="7915302" cy="905256"/>
            </a:xfrm>
            <a:prstGeom prst="rect">
              <a:avLst/>
            </a:prstGeom>
          </p:spPr>
        </p:pic>
        <p:sp>
          <p:nvSpPr>
            <p:cNvPr id="70" name="TextBox 20"/>
            <p:cNvSpPr txBox="1">
              <a:spLocks noChangeArrowheads="1"/>
            </p:cNvSpPr>
            <p:nvPr/>
          </p:nvSpPr>
          <p:spPr bwMode="auto">
            <a:xfrm>
              <a:off x="910192" y="5988983"/>
              <a:ext cx="1357322" cy="3693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제출서류</a:t>
              </a:r>
              <a:endParaRPr kumimoji="1" lang="ko-KR" altLang="en-US" sz="24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71" name="TextBox 20"/>
            <p:cNvSpPr txBox="1">
              <a:spLocks noChangeArrowheads="1"/>
            </p:cNvSpPr>
            <p:nvPr/>
          </p:nvSpPr>
          <p:spPr bwMode="auto">
            <a:xfrm>
              <a:off x="2145384" y="6035150"/>
              <a:ext cx="6293766" cy="2769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자기소개서 </a:t>
              </a:r>
              <a:r>
                <a:rPr kumimoji="1" lang="en-US" altLang="ko-KR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,  </a:t>
              </a:r>
              <a:r>
                <a:rPr kumimoji="1" lang="ko-KR" altLang="en-US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학업계획서 </a:t>
              </a:r>
              <a:r>
                <a:rPr kumimoji="1" lang="en-US" altLang="ko-KR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,  </a:t>
              </a:r>
              <a:r>
                <a:rPr kumimoji="1" lang="ko-KR" altLang="en-US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추천서 </a:t>
              </a:r>
              <a:r>
                <a:rPr kumimoji="1" lang="en-US" altLang="ko-KR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,  </a:t>
              </a:r>
              <a:r>
                <a:rPr kumimoji="1" lang="ko-KR" altLang="en-US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증빙서류 등  </a:t>
              </a:r>
              <a:r>
                <a:rPr lang="en-US" altLang="ko-KR" b="1" spc="-150" smtClean="0">
                  <a:solidFill>
                    <a:srgbClr val="FF0000"/>
                  </a:solidFill>
                </a:rPr>
                <a:t>[</a:t>
              </a:r>
              <a:r>
                <a:rPr lang="ko-KR" altLang="en-US" b="1" spc="-150" smtClean="0">
                  <a:solidFill>
                    <a:srgbClr val="FF0000"/>
                  </a:solidFill>
                </a:rPr>
                <a:t>수능 최저기준 미적용</a:t>
              </a:r>
              <a:r>
                <a:rPr lang="en-US" altLang="ko-KR" b="1" spc="-150" smtClean="0">
                  <a:solidFill>
                    <a:srgbClr val="FF0000"/>
                  </a:solidFill>
                </a:rPr>
                <a:t>]</a:t>
              </a:r>
              <a:endParaRPr lang="ko-KR" altLang="en-US" b="1" spc="-150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73" name="직선 연결선 72"/>
            <p:cNvCxnSpPr/>
            <p:nvPr/>
          </p:nvCxnSpPr>
          <p:spPr>
            <a:xfrm rot="5400000">
              <a:off x="1845592" y="6188747"/>
              <a:ext cx="428628" cy="1588"/>
            </a:xfrm>
            <a:prstGeom prst="line">
              <a:avLst/>
            </a:prstGeom>
            <a:ln w="19050">
              <a:solidFill>
                <a:srgbClr val="005C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/>
          <p:cNvGrpSpPr/>
          <p:nvPr/>
        </p:nvGrpSpPr>
        <p:grpSpPr>
          <a:xfrm>
            <a:off x="525809" y="2577480"/>
            <a:ext cx="8438679" cy="936104"/>
            <a:chOff x="2339752" y="2348880"/>
            <a:chExt cx="6624736" cy="936104"/>
          </a:xfrm>
        </p:grpSpPr>
        <p:pic>
          <p:nvPicPr>
            <p:cNvPr id="46" name="그림 45" descr="01.png"/>
            <p:cNvPicPr>
              <a:picLocks noChangeAspect="1"/>
            </p:cNvPicPr>
            <p:nvPr/>
          </p:nvPicPr>
          <p:blipFill>
            <a:blip r:embed="rId5" cstate="print"/>
            <a:srcRect l="25585" t="34248" r="1957" b="52100"/>
            <a:stretch>
              <a:fillRect/>
            </a:stretch>
          </p:blipFill>
          <p:spPr>
            <a:xfrm>
              <a:off x="2339752" y="2348880"/>
              <a:ext cx="6624736" cy="936104"/>
            </a:xfrm>
            <a:prstGeom prst="rect">
              <a:avLst/>
            </a:prstGeom>
          </p:spPr>
        </p:pic>
        <p:sp>
          <p:nvSpPr>
            <p:cNvPr id="47" name="TextBox 20"/>
            <p:cNvSpPr txBox="1">
              <a:spLocks noChangeArrowheads="1"/>
            </p:cNvSpPr>
            <p:nvPr/>
          </p:nvSpPr>
          <p:spPr bwMode="auto">
            <a:xfrm>
              <a:off x="2771937" y="2597646"/>
              <a:ext cx="5915887" cy="49244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1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단계 </a:t>
              </a:r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: </a:t>
              </a:r>
              <a:r>
                <a:rPr lang="ko-KR" altLang="en-US" sz="3200" b="1" spc="-150" dirty="0" smtClean="0">
                  <a:solidFill>
                    <a:prstClr val="white"/>
                  </a:solidFill>
                </a:rPr>
                <a:t>입학사정관 종합평가 </a:t>
              </a:r>
              <a:r>
                <a:rPr lang="en-US" altLang="ko-KR" sz="3200" b="1" spc="-150" dirty="0" smtClean="0">
                  <a:solidFill>
                    <a:prstClr val="white"/>
                  </a:solidFill>
                </a:rPr>
                <a:t>100%</a:t>
              </a: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575556" y="3897052"/>
            <a:ext cx="8282694" cy="936104"/>
            <a:chOff x="2363326" y="3668452"/>
            <a:chExt cx="6502281" cy="936104"/>
          </a:xfrm>
        </p:grpSpPr>
        <p:pic>
          <p:nvPicPr>
            <p:cNvPr id="58" name="그림 57" descr="01.png"/>
            <p:cNvPicPr>
              <a:picLocks noChangeAspect="1"/>
            </p:cNvPicPr>
            <p:nvPr/>
          </p:nvPicPr>
          <p:blipFill>
            <a:blip r:embed="rId6" cstate="print"/>
            <a:srcRect l="25979" t="53499" r="2745" b="32849"/>
            <a:stretch>
              <a:fillRect/>
            </a:stretch>
          </p:blipFill>
          <p:spPr>
            <a:xfrm>
              <a:off x="2363326" y="3668452"/>
              <a:ext cx="6502281" cy="936104"/>
            </a:xfrm>
            <a:prstGeom prst="rect">
              <a:avLst/>
            </a:prstGeom>
          </p:spPr>
        </p:pic>
        <p:sp>
          <p:nvSpPr>
            <p:cNvPr id="59" name="TextBox 20"/>
            <p:cNvSpPr txBox="1">
              <a:spLocks noChangeArrowheads="1"/>
            </p:cNvSpPr>
            <p:nvPr/>
          </p:nvSpPr>
          <p:spPr bwMode="auto">
            <a:xfrm>
              <a:off x="2393780" y="3904456"/>
              <a:ext cx="3242860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en-US" altLang="ko-KR" sz="2800" b="1" spc="-150" dirty="0" smtClean="0">
                  <a:solidFill>
                    <a:prstClr val="white"/>
                  </a:solidFill>
                </a:rPr>
                <a:t>2</a:t>
              </a:r>
              <a:r>
                <a:rPr lang="ko-KR" altLang="en-US" sz="2800" b="1" spc="-150" dirty="0" smtClean="0">
                  <a:solidFill>
                    <a:prstClr val="white"/>
                  </a:solidFill>
                </a:rPr>
                <a:t>단계</a:t>
              </a:r>
              <a:r>
                <a:rPr lang="en-US" altLang="ko-KR" sz="2800" b="1" spc="-150" dirty="0" smtClean="0">
                  <a:solidFill>
                    <a:prstClr val="white"/>
                  </a:solidFill>
                </a:rPr>
                <a:t>:  </a:t>
              </a:r>
              <a:r>
                <a:rPr lang="ko-KR" altLang="en-US" sz="2800" b="1" spc="-150" dirty="0" smtClean="0">
                  <a:solidFill>
                    <a:prstClr val="white"/>
                  </a:solidFill>
                </a:rPr>
                <a:t>면접 </a:t>
              </a:r>
              <a:r>
                <a:rPr lang="en-US" altLang="ko-KR" sz="2800" b="1" spc="-150" dirty="0" smtClean="0">
                  <a:solidFill>
                    <a:prstClr val="white"/>
                  </a:solidFill>
                </a:rPr>
                <a:t>50%</a:t>
              </a:r>
            </a:p>
          </p:txBody>
        </p:sp>
        <p:sp>
          <p:nvSpPr>
            <p:cNvPr id="60" name="TextBox 20"/>
            <p:cNvSpPr txBox="1">
              <a:spLocks noChangeArrowheads="1"/>
            </p:cNvSpPr>
            <p:nvPr/>
          </p:nvSpPr>
          <p:spPr bwMode="auto">
            <a:xfrm>
              <a:off x="5814768" y="3904456"/>
              <a:ext cx="2826313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en-US" altLang="ko-KR" sz="2800" b="1" spc="-150" dirty="0" smtClean="0">
                  <a:solidFill>
                    <a:prstClr val="white"/>
                  </a:solidFill>
                </a:rPr>
                <a:t>1</a:t>
              </a:r>
              <a:r>
                <a:rPr lang="ko-KR" altLang="en-US" sz="2800" b="1" spc="-150" dirty="0" smtClean="0">
                  <a:solidFill>
                    <a:prstClr val="white"/>
                  </a:solidFill>
                </a:rPr>
                <a:t>단계 성적의 </a:t>
              </a:r>
              <a:r>
                <a:rPr lang="en-US" altLang="ko-KR" sz="2800" b="1" spc="-150" dirty="0" smtClean="0">
                  <a:solidFill>
                    <a:prstClr val="white"/>
                  </a:solidFill>
                </a:rPr>
                <a:t>50%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320092" y="3438525"/>
            <a:ext cx="4827524" cy="5847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인문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· 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상경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· 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자연 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배수</a:t>
            </a:r>
            <a:endParaRPr lang="en-US" altLang="ko-KR" sz="1600" b="1" spc="-15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생활스포츠학부 및 생활무용예술학과 </a:t>
            </a:r>
            <a:r>
              <a:rPr lang="en-US" altLang="ko-KR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</a:t>
            </a:r>
            <a:r>
              <a:rPr lang="ko-KR" altLang="en-US" sz="1600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배수</a:t>
            </a:r>
          </a:p>
        </p:txBody>
      </p:sp>
    </p:spTree>
    <p:extLst>
      <p:ext uri="{BB962C8B-B14F-4D97-AF65-F5344CB8AC3E}">
        <p14:creationId xmlns="" xmlns:p14="http://schemas.microsoft.com/office/powerpoint/2010/main" val="3586497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수시 입학사정관 전형 지원율</a:t>
            </a:r>
          </a:p>
        </p:txBody>
      </p:sp>
      <p:pic>
        <p:nvPicPr>
          <p:cNvPr id="63" name="그림 62" descr="00.png"/>
          <p:cNvPicPr>
            <a:picLocks noChangeAspect="1"/>
          </p:cNvPicPr>
          <p:nvPr/>
        </p:nvPicPr>
        <p:blipFill>
          <a:blip r:embed="rId2" cstate="print"/>
          <a:srcRect l="5681" t="11499" r="48627" b="49019"/>
          <a:stretch>
            <a:fillRect/>
          </a:stretch>
        </p:blipFill>
        <p:spPr>
          <a:xfrm>
            <a:off x="519953" y="788894"/>
            <a:ext cx="4177553" cy="2707341"/>
          </a:xfrm>
          <a:prstGeom prst="rect">
            <a:avLst/>
          </a:prstGeom>
        </p:spPr>
      </p:pic>
      <p:pic>
        <p:nvPicPr>
          <p:cNvPr id="67" name="그림 66" descr="00.png"/>
          <p:cNvPicPr>
            <a:picLocks noChangeAspect="1"/>
          </p:cNvPicPr>
          <p:nvPr/>
        </p:nvPicPr>
        <p:blipFill>
          <a:blip r:embed="rId2" cstate="print"/>
          <a:srcRect l="48137" t="51111" r="4700" b="3916"/>
          <a:stretch>
            <a:fillRect/>
          </a:stretch>
        </p:blipFill>
        <p:spPr>
          <a:xfrm>
            <a:off x="4401671" y="3505200"/>
            <a:ext cx="4312023" cy="3083859"/>
          </a:xfrm>
          <a:prstGeom prst="rect">
            <a:avLst/>
          </a:prstGeom>
        </p:spPr>
      </p:pic>
      <p:grpSp>
        <p:nvGrpSpPr>
          <p:cNvPr id="2" name="그룹 19"/>
          <p:cNvGrpSpPr/>
          <p:nvPr/>
        </p:nvGrpSpPr>
        <p:grpSpPr>
          <a:xfrm>
            <a:off x="571" y="3056965"/>
            <a:ext cx="4687970" cy="3065929"/>
            <a:chOff x="571" y="3056965"/>
            <a:chExt cx="4687970" cy="3065929"/>
          </a:xfrm>
        </p:grpSpPr>
        <p:pic>
          <p:nvPicPr>
            <p:cNvPr id="68" name="그림 67" descr="00.png"/>
            <p:cNvPicPr>
              <a:picLocks noChangeAspect="1"/>
            </p:cNvPicPr>
            <p:nvPr/>
          </p:nvPicPr>
          <p:blipFill>
            <a:blip r:embed="rId3" cstate="print"/>
            <a:srcRect t="44575" r="48725" b="10714"/>
            <a:stretch>
              <a:fillRect/>
            </a:stretch>
          </p:blipFill>
          <p:spPr>
            <a:xfrm>
              <a:off x="571" y="3056965"/>
              <a:ext cx="4687970" cy="3065929"/>
            </a:xfrm>
            <a:prstGeom prst="rect">
              <a:avLst/>
            </a:prstGeom>
          </p:spPr>
        </p:pic>
        <p:grpSp>
          <p:nvGrpSpPr>
            <p:cNvPr id="3" name="그룹 82"/>
            <p:cNvGrpSpPr/>
            <p:nvPr/>
          </p:nvGrpSpPr>
          <p:grpSpPr>
            <a:xfrm>
              <a:off x="518958" y="3500438"/>
              <a:ext cx="4035112" cy="2143140"/>
              <a:chOff x="518958" y="3500438"/>
              <a:chExt cx="4035112" cy="2143140"/>
            </a:xfrm>
          </p:grpSpPr>
          <p:sp>
            <p:nvSpPr>
              <p:cNvPr id="74" name="TextBox 20"/>
              <p:cNvSpPr txBox="1">
                <a:spLocks noChangeArrowheads="1"/>
              </p:cNvSpPr>
              <p:nvPr/>
            </p:nvSpPr>
            <p:spPr bwMode="auto">
              <a:xfrm>
                <a:off x="537881" y="3500438"/>
                <a:ext cx="4016189" cy="461665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30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학업우수자 </a:t>
                </a:r>
                <a:r>
                  <a:rPr kumimoji="1" lang="ko-KR" altLang="en-US" sz="25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전형</a:t>
                </a:r>
              </a:p>
            </p:txBody>
          </p:sp>
          <p:grpSp>
            <p:nvGrpSpPr>
              <p:cNvPr id="4" name="그룹 77"/>
              <p:cNvGrpSpPr/>
              <p:nvPr/>
            </p:nvGrpSpPr>
            <p:grpSpPr>
              <a:xfrm>
                <a:off x="518958" y="4329957"/>
                <a:ext cx="3890684" cy="1313621"/>
                <a:chOff x="518958" y="4329957"/>
                <a:chExt cx="3890684" cy="1313621"/>
              </a:xfrm>
            </p:grpSpPr>
            <p:sp>
              <p:nvSpPr>
                <p:cNvPr id="7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329957"/>
                  <a:ext cx="3890684" cy="276999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ko-KR" altLang="en-US" b="1" spc="-30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cs typeface="Arial" pitchFamily="34" charset="0"/>
                    </a:rPr>
                    <a:t>경쟁률</a:t>
                  </a:r>
                </a:p>
              </p:txBody>
            </p:sp>
            <p:sp>
              <p:nvSpPr>
                <p:cNvPr id="77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566360"/>
                  <a:ext cx="3890684" cy="1077218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en-US" altLang="ko-KR" sz="700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srgbClr val="005CA8"/>
                      </a:solidFill>
                      <a:cs typeface="Arial" pitchFamily="34" charset="0"/>
                    </a:rPr>
                    <a:t>3.7 : 1</a:t>
                  </a:r>
                  <a:endParaRPr kumimoji="1" lang="ko-KR" altLang="en-US" sz="7000" b="1" spc="-15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srgbClr val="005CA8"/>
                    </a:solidFill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5" name="그룹 18"/>
          <p:cNvGrpSpPr/>
          <p:nvPr/>
        </p:nvGrpSpPr>
        <p:grpSpPr>
          <a:xfrm>
            <a:off x="4320988" y="1380565"/>
            <a:ext cx="4464424" cy="3379694"/>
            <a:chOff x="4320988" y="1380565"/>
            <a:chExt cx="4464424" cy="3379694"/>
          </a:xfrm>
        </p:grpSpPr>
        <p:pic>
          <p:nvPicPr>
            <p:cNvPr id="69" name="그림 68" descr="00.png"/>
            <p:cNvPicPr>
              <a:picLocks noChangeAspect="1"/>
            </p:cNvPicPr>
            <p:nvPr/>
          </p:nvPicPr>
          <p:blipFill>
            <a:blip r:embed="rId4" cstate="print"/>
            <a:srcRect l="47254" t="20127" r="3916" b="30586"/>
            <a:stretch>
              <a:fillRect/>
            </a:stretch>
          </p:blipFill>
          <p:spPr>
            <a:xfrm>
              <a:off x="4320988" y="1380565"/>
              <a:ext cx="4464424" cy="3379694"/>
            </a:xfrm>
            <a:prstGeom prst="rect">
              <a:avLst/>
            </a:prstGeom>
          </p:spPr>
        </p:pic>
        <p:grpSp>
          <p:nvGrpSpPr>
            <p:cNvPr id="6" name="그룹 84"/>
            <p:cNvGrpSpPr/>
            <p:nvPr/>
          </p:nvGrpSpPr>
          <p:grpSpPr>
            <a:xfrm>
              <a:off x="4624933" y="2052918"/>
              <a:ext cx="3909467" cy="2084306"/>
              <a:chOff x="4624933" y="2052918"/>
              <a:chExt cx="3909467" cy="2084306"/>
            </a:xfrm>
          </p:grpSpPr>
          <p:sp>
            <p:nvSpPr>
              <p:cNvPr id="75" name="TextBox 20"/>
              <p:cNvSpPr txBox="1">
                <a:spLocks noChangeArrowheads="1"/>
              </p:cNvSpPr>
              <p:nvPr/>
            </p:nvSpPr>
            <p:spPr bwMode="auto">
              <a:xfrm>
                <a:off x="4766721" y="2052918"/>
                <a:ext cx="3767679" cy="461665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30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미래인재 </a:t>
                </a:r>
                <a:r>
                  <a:rPr kumimoji="1" lang="ko-KR" altLang="en-US" sz="25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전형</a:t>
                </a:r>
              </a:p>
            </p:txBody>
          </p:sp>
          <p:grpSp>
            <p:nvGrpSpPr>
              <p:cNvPr id="7" name="그룹 79"/>
              <p:cNvGrpSpPr/>
              <p:nvPr/>
            </p:nvGrpSpPr>
            <p:grpSpPr>
              <a:xfrm>
                <a:off x="4624933" y="2823603"/>
                <a:ext cx="3890684" cy="1313621"/>
                <a:chOff x="518958" y="4329957"/>
                <a:chExt cx="3890684" cy="1313621"/>
              </a:xfrm>
            </p:grpSpPr>
            <p:sp>
              <p:nvSpPr>
                <p:cNvPr id="81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329957"/>
                  <a:ext cx="3890684" cy="276999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ko-KR" altLang="en-US" b="1" spc="-30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cs typeface="Arial" pitchFamily="34" charset="0"/>
                    </a:rPr>
                    <a:t>경쟁률</a:t>
                  </a:r>
                </a:p>
              </p:txBody>
            </p:sp>
            <p:sp>
              <p:nvSpPr>
                <p:cNvPr id="82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566360"/>
                  <a:ext cx="3890684" cy="1077218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en-US" altLang="ko-KR" sz="700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srgbClr val="419303"/>
                      </a:solidFill>
                      <a:cs typeface="Arial" pitchFamily="34" charset="0"/>
                    </a:rPr>
                    <a:t>14.6 : 1</a:t>
                  </a:r>
                  <a:endParaRPr kumimoji="1" lang="ko-KR" altLang="en-US" sz="7000" b="1" spc="-15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srgbClr val="419303"/>
                    </a:solidFill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73" name="그림 72" descr="00.png"/>
          <p:cNvPicPr>
            <a:picLocks noChangeAspect="1"/>
          </p:cNvPicPr>
          <p:nvPr/>
        </p:nvPicPr>
        <p:blipFill>
          <a:blip r:embed="rId5" cstate="print"/>
          <a:srcRect l="39803" r="42156"/>
          <a:stretch>
            <a:fillRect/>
          </a:stretch>
        </p:blipFill>
        <p:spPr>
          <a:xfrm>
            <a:off x="3639671" y="428"/>
            <a:ext cx="1649505" cy="6857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0879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간지0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 descr="Untitled-1 copy.png"/>
          <p:cNvPicPr>
            <a:picLocks noChangeAspect="1"/>
          </p:cNvPicPr>
          <p:nvPr/>
        </p:nvPicPr>
        <p:blipFill>
          <a:blip r:embed="rId3" cstate="print"/>
          <a:srcRect l="26559" t="15620" r="2337" b="73962"/>
          <a:stretch>
            <a:fillRect/>
          </a:stretch>
        </p:blipFill>
        <p:spPr>
          <a:xfrm>
            <a:off x="2428860" y="1071546"/>
            <a:ext cx="6500858" cy="714380"/>
          </a:xfrm>
          <a:prstGeom prst="rect">
            <a:avLst/>
          </a:prstGeom>
        </p:spPr>
      </p:pic>
      <p:pic>
        <p:nvPicPr>
          <p:cNvPr id="7" name="그림 6" descr="Untitled-1 copy.png"/>
          <p:cNvPicPr>
            <a:picLocks noChangeAspect="1"/>
          </p:cNvPicPr>
          <p:nvPr/>
        </p:nvPicPr>
        <p:blipFill>
          <a:blip r:embed="rId4" cstate="print"/>
          <a:srcRect l="32810" t="26038" r="3119" b="59377"/>
          <a:stretch>
            <a:fillRect/>
          </a:stretch>
        </p:blipFill>
        <p:spPr>
          <a:xfrm>
            <a:off x="3000364" y="1785926"/>
            <a:ext cx="5857916" cy="1000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27625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8.14815E-6 L 5.55556E-7 8.14815E-6 " pathEditMode="relative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 descr="C:\Documents and Settings\입학과\바탕 화면\설명회\사본_050708 대학혁신포럼 (5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2" descr="C:\Documents and Settings\입학과\바탕 화면\설명회\050708 대학혁신포럼 (4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Documents and Settings\입학과\바탕 화면\설명회\사본_050708 대학혁신포럼 (5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884"/>
          <a:stretch>
            <a:fillRect/>
          </a:stretch>
        </p:blipFill>
        <p:spPr bwMode="auto">
          <a:xfrm>
            <a:off x="3175" y="0"/>
            <a:ext cx="9144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1000125" y="3643313"/>
            <a:ext cx="7500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smtClean="0">
                <a:solidFill>
                  <a:srgbClr val="FFFFFF"/>
                </a:solidFill>
                <a:latin typeface="다음_SemiBold" pitchFamily="2" charset="-127"/>
                <a:ea typeface="다음_SemiBold" pitchFamily="2" charset="-127"/>
              </a:rPr>
              <a:t>“</a:t>
            </a:r>
            <a:r>
              <a:rPr kumimoji="0" lang="ko-KR" altLang="en-US" sz="3200" b="1" smtClean="0">
                <a:solidFill>
                  <a:srgbClr val="FFFF99"/>
                </a:solidFill>
                <a:latin typeface="다음_SemiBold" pitchFamily="2" charset="-127"/>
                <a:ea typeface="다음_SemiBold" pitchFamily="2" charset="-127"/>
              </a:rPr>
              <a:t>한양대 </a:t>
            </a:r>
            <a:r>
              <a:rPr kumimoji="0" lang="en-US" altLang="ko-KR" sz="3200" b="1" smtClean="0">
                <a:solidFill>
                  <a:srgbClr val="FFFF99"/>
                </a:solidFill>
                <a:latin typeface="다음_SemiBold" pitchFamily="2" charset="-127"/>
                <a:ea typeface="다음_SemiBold" pitchFamily="2" charset="-127"/>
              </a:rPr>
              <a:t>ERICA</a:t>
            </a:r>
            <a:r>
              <a:rPr kumimoji="0" lang="ko-KR" altLang="en-US" sz="3200" b="1" smtClean="0">
                <a:solidFill>
                  <a:srgbClr val="FFFF99"/>
                </a:solidFill>
                <a:latin typeface="다음_SemiBold" pitchFamily="2" charset="-127"/>
                <a:ea typeface="다음_SemiBold" pitchFamily="2" charset="-127"/>
              </a:rPr>
              <a:t>캠퍼스가  그 </a:t>
            </a:r>
            <a:r>
              <a:rPr kumimoji="0" lang="ko-KR" altLang="en-US" sz="4400" b="1" smtClean="0">
                <a:solidFill>
                  <a:srgbClr val="FFC000"/>
                </a:solidFill>
                <a:latin typeface="다음_SemiBold" pitchFamily="2" charset="-127"/>
                <a:ea typeface="다음_SemiBold" pitchFamily="2" charset="-127"/>
              </a:rPr>
              <a:t>모델</a:t>
            </a:r>
            <a:r>
              <a:rPr kumimoji="0" lang="en-US" altLang="ko-KR" sz="2800" smtClean="0">
                <a:solidFill>
                  <a:srgbClr val="FFFFFF"/>
                </a:solidFill>
                <a:latin typeface="다음_SemiBold" pitchFamily="2" charset="-127"/>
                <a:ea typeface="다음_SemiBold" pitchFamily="2" charset="-127"/>
              </a:rPr>
              <a:t>” </a:t>
            </a:r>
            <a:r>
              <a:rPr kumimoji="0" lang="ko-KR" altLang="en-US" sz="2800" smtClean="0">
                <a:solidFill>
                  <a:srgbClr val="FFFFFF"/>
                </a:solidFill>
                <a:latin typeface="다음_SemiBold" pitchFamily="2" charset="-127"/>
                <a:ea typeface="다음_SemiBold" pitchFamily="2" charset="-127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426523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1. </a:t>
            </a:r>
            <a:r>
              <a:rPr kumimoji="1" lang="ko-KR" altLang="en-US" sz="28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일반우수자</a:t>
            </a:r>
            <a:r>
              <a:rPr kumimoji="1" lang="en-US" altLang="ko-KR" sz="28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Ⅰ</a:t>
            </a:r>
            <a:r>
              <a:rPr kumimoji="1" lang="ko-KR" altLang="en-US" sz="28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전형 </a:t>
            </a:r>
            <a:r>
              <a:rPr kumimoji="1" lang="en-US" altLang="ko-KR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전형일 </a:t>
            </a:r>
            <a:r>
              <a:rPr kumimoji="1" lang="en-US" altLang="ko-KR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2013. 10. 12 </a:t>
            </a:r>
            <a:r>
              <a:rPr kumimoji="1" lang="ko-KR" altLang="en-US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</a:p>
        </p:txBody>
      </p:sp>
      <p:grpSp>
        <p:nvGrpSpPr>
          <p:cNvPr id="2" name="그룹 27"/>
          <p:cNvGrpSpPr/>
          <p:nvPr/>
        </p:nvGrpSpPr>
        <p:grpSpPr>
          <a:xfrm>
            <a:off x="272312" y="872970"/>
            <a:ext cx="8799968" cy="721647"/>
            <a:chOff x="344032" y="872970"/>
            <a:chExt cx="8799968" cy="721647"/>
          </a:xfrm>
        </p:grpSpPr>
        <p:pic>
          <p:nvPicPr>
            <p:cNvPr id="30" name="그림 29" descr="00.png"/>
            <p:cNvPicPr>
              <a:picLocks noChangeAspect="1"/>
            </p:cNvPicPr>
            <p:nvPr/>
          </p:nvPicPr>
          <p:blipFill>
            <a:blip r:embed="rId2" cstate="print"/>
            <a:srcRect l="3756" t="13329" r="93471" b="82842"/>
            <a:stretch>
              <a:fillRect/>
            </a:stretch>
          </p:blipFill>
          <p:spPr>
            <a:xfrm>
              <a:off x="344032" y="914400"/>
              <a:ext cx="253497" cy="262550"/>
            </a:xfrm>
            <a:prstGeom prst="rect">
              <a:avLst/>
            </a:prstGeom>
          </p:spPr>
        </p:pic>
        <p:pic>
          <p:nvPicPr>
            <p:cNvPr id="32" name="그림 31" descr="00.png"/>
            <p:cNvPicPr>
              <a:picLocks noChangeAspect="1"/>
            </p:cNvPicPr>
            <p:nvPr/>
          </p:nvPicPr>
          <p:blipFill>
            <a:blip r:embed="rId2" cstate="print"/>
            <a:srcRect l="3855" t="20194" r="93471" b="76241"/>
            <a:stretch>
              <a:fillRect/>
            </a:stretch>
          </p:blipFill>
          <p:spPr>
            <a:xfrm>
              <a:off x="353085" y="1330862"/>
              <a:ext cx="244444" cy="244444"/>
            </a:xfrm>
            <a:prstGeom prst="rect">
              <a:avLst/>
            </a:prstGeom>
          </p:spPr>
        </p:pic>
        <p:sp>
          <p:nvSpPr>
            <p:cNvPr id="34" name="TextBox 20"/>
            <p:cNvSpPr txBox="1">
              <a:spLocks noChangeArrowheads="1"/>
            </p:cNvSpPr>
            <p:nvPr/>
          </p:nvSpPr>
          <p:spPr bwMode="auto">
            <a:xfrm>
              <a:off x="707384" y="872970"/>
              <a:ext cx="7936582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모집인원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330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명</a:t>
              </a:r>
            </a:p>
          </p:txBody>
        </p:sp>
        <p:sp>
          <p:nvSpPr>
            <p:cNvPr id="36" name="TextBox 20"/>
            <p:cNvSpPr txBox="1">
              <a:spLocks noChangeArrowheads="1"/>
            </p:cNvSpPr>
            <p:nvPr/>
          </p:nvSpPr>
          <p:spPr bwMode="auto">
            <a:xfrm>
              <a:off x="707384" y="1256063"/>
              <a:ext cx="8436616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모집단위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인문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상경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자연계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678500" y="3361821"/>
            <a:ext cx="2243456" cy="13388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학생부</a:t>
            </a:r>
            <a:r>
              <a:rPr lang="en-US" altLang="ko-KR" sz="60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619200"/>
                </a:solidFill>
              </a:rPr>
              <a:t>20%</a:t>
            </a:r>
            <a:endParaRPr lang="ko-KR" altLang="en-US" sz="60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6192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4103" y="3696962"/>
            <a:ext cx="2243456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err="1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수능형</a:t>
            </a:r>
            <a:endParaRPr lang="en-US" altLang="ko-KR" sz="3000" b="1" spc="-300" dirty="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전공능력검사</a:t>
            </a:r>
            <a:endParaRPr lang="en-US" altLang="ko-KR" sz="3000" b="1" spc="-300" dirty="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altLang="ko-KR" sz="80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65800"/>
                </a:solidFill>
              </a:rPr>
              <a:t>80%</a:t>
            </a:r>
            <a:endParaRPr lang="ko-KR" altLang="en-US" sz="80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F65800"/>
              </a:solidFill>
            </a:endParaRPr>
          </a:p>
        </p:txBody>
      </p:sp>
      <p:grpSp>
        <p:nvGrpSpPr>
          <p:cNvPr id="4" name="그룹 62"/>
          <p:cNvGrpSpPr/>
          <p:nvPr/>
        </p:nvGrpSpPr>
        <p:grpSpPr>
          <a:xfrm>
            <a:off x="2814918" y="1643903"/>
            <a:ext cx="3854823" cy="3836894"/>
            <a:chOff x="2814918" y="2043953"/>
            <a:chExt cx="3854823" cy="3836894"/>
          </a:xfrm>
        </p:grpSpPr>
        <p:sp>
          <p:nvSpPr>
            <p:cNvPr id="62" name="타원 61"/>
            <p:cNvSpPr/>
            <p:nvPr/>
          </p:nvSpPr>
          <p:spPr>
            <a:xfrm>
              <a:off x="3286116" y="2428868"/>
              <a:ext cx="2928958" cy="2928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40" name="그림 39" descr="00.png"/>
            <p:cNvPicPr>
              <a:picLocks noChangeAspect="1"/>
            </p:cNvPicPr>
            <p:nvPr/>
          </p:nvPicPr>
          <p:blipFill>
            <a:blip r:embed="rId3" cstate="print"/>
            <a:srcRect l="30782" t="29801" r="27056" b="14244"/>
            <a:stretch>
              <a:fillRect/>
            </a:stretch>
          </p:blipFill>
          <p:spPr>
            <a:xfrm>
              <a:off x="2814918" y="2043953"/>
              <a:ext cx="3854823" cy="3836894"/>
            </a:xfrm>
            <a:prstGeom prst="rect">
              <a:avLst/>
            </a:prstGeom>
          </p:spPr>
        </p:pic>
        <p:sp>
          <p:nvSpPr>
            <p:cNvPr id="31" name="TextBox 20"/>
            <p:cNvSpPr txBox="1">
              <a:spLocks noChangeArrowheads="1"/>
            </p:cNvSpPr>
            <p:nvPr/>
          </p:nvSpPr>
          <p:spPr bwMode="auto">
            <a:xfrm rot="2551642">
              <a:off x="4987396" y="2605843"/>
              <a:ext cx="1515172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8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20%</a:t>
              </a:r>
            </a:p>
          </p:txBody>
        </p:sp>
        <p:sp>
          <p:nvSpPr>
            <p:cNvPr id="33" name="TextBox 20"/>
            <p:cNvSpPr txBox="1">
              <a:spLocks noChangeArrowheads="1"/>
            </p:cNvSpPr>
            <p:nvPr/>
          </p:nvSpPr>
          <p:spPr bwMode="auto">
            <a:xfrm>
              <a:off x="4020776" y="5259508"/>
              <a:ext cx="1515172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8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80%</a:t>
              </a:r>
            </a:p>
          </p:txBody>
        </p:sp>
        <p:grpSp>
          <p:nvGrpSpPr>
            <p:cNvPr id="5" name="그룹 46"/>
            <p:cNvGrpSpPr/>
            <p:nvPr/>
          </p:nvGrpSpPr>
          <p:grpSpPr>
            <a:xfrm>
              <a:off x="3657484" y="3279995"/>
              <a:ext cx="2175029" cy="1446218"/>
              <a:chOff x="3657484" y="3279995"/>
              <a:chExt cx="2175029" cy="1446218"/>
            </a:xfrm>
          </p:grpSpPr>
          <p:grpSp>
            <p:nvGrpSpPr>
              <p:cNvPr id="6" name="그룹 34"/>
              <p:cNvGrpSpPr/>
              <p:nvPr/>
            </p:nvGrpSpPr>
            <p:grpSpPr>
              <a:xfrm>
                <a:off x="3664998" y="3279995"/>
                <a:ext cx="2160000" cy="370342"/>
                <a:chOff x="1797540" y="2676422"/>
                <a:chExt cx="2160000" cy="370342"/>
              </a:xfrm>
            </p:grpSpPr>
            <p:sp>
              <p:nvSpPr>
                <p:cNvPr id="43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035525" y="2676422"/>
                  <a:ext cx="1684030" cy="307777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/>
                  <a:r>
                    <a:rPr lang="ko-KR" altLang="en-US" sz="2000" b="1" spc="-150" dirty="0" smtClean="0">
                      <a:solidFill>
                        <a:srgbClr val="F65800"/>
                      </a:solidFill>
                    </a:rPr>
                    <a:t>수시일반</a:t>
                  </a:r>
                  <a:endParaRPr lang="en-US" altLang="ko-KR" sz="2000" b="1" spc="-150" dirty="0" smtClean="0">
                    <a:solidFill>
                      <a:srgbClr val="F65800"/>
                    </a:solidFill>
                  </a:endParaRPr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2247540" y="3000372"/>
                  <a:ext cx="1260000" cy="45719"/>
                </a:xfrm>
                <a:prstGeom prst="rect">
                  <a:avLst/>
                </a:prstGeom>
                <a:solidFill>
                  <a:srgbClr val="F658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5" name="직선 연결선 44"/>
                <p:cNvCxnSpPr/>
                <p:nvPr/>
              </p:nvCxnSpPr>
              <p:spPr>
                <a:xfrm>
                  <a:off x="1797540" y="3045176"/>
                  <a:ext cx="2160000" cy="1588"/>
                </a:xfrm>
                <a:prstGeom prst="line">
                  <a:avLst/>
                </a:prstGeom>
                <a:ln w="19050">
                  <a:solidFill>
                    <a:srgbClr val="F658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20"/>
              <p:cNvSpPr txBox="1">
                <a:spLocks noChangeArrowheads="1"/>
              </p:cNvSpPr>
              <p:nvPr/>
            </p:nvSpPr>
            <p:spPr bwMode="auto">
              <a:xfrm>
                <a:off x="3657484" y="3756717"/>
                <a:ext cx="2175029" cy="969496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3500" b="1" spc="-300" dirty="0" smtClean="0">
                    <a:solidFill>
                      <a:srgbClr val="F65800"/>
                    </a:solidFill>
                  </a:rPr>
                  <a:t>일반우수자</a:t>
                </a:r>
                <a:endParaRPr lang="en-US" altLang="ko-KR" sz="3500" b="1" spc="-300" dirty="0" smtClean="0">
                  <a:solidFill>
                    <a:srgbClr val="F658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3500" b="1" spc="-300" dirty="0" smtClean="0">
                    <a:solidFill>
                      <a:srgbClr val="F65800"/>
                    </a:solidFill>
                  </a:rPr>
                  <a:t>Ⅰ</a:t>
                </a:r>
              </a:p>
            </p:txBody>
          </p:sp>
        </p:grpSp>
      </p:grpSp>
      <p:grpSp>
        <p:nvGrpSpPr>
          <p:cNvPr id="7" name="그룹 64"/>
          <p:cNvGrpSpPr/>
          <p:nvPr/>
        </p:nvGrpSpPr>
        <p:grpSpPr>
          <a:xfrm>
            <a:off x="6101312" y="2702054"/>
            <a:ext cx="1799934" cy="538822"/>
            <a:chOff x="6101312" y="3102104"/>
            <a:chExt cx="1799934" cy="538822"/>
          </a:xfrm>
        </p:grpSpPr>
        <p:grpSp>
          <p:nvGrpSpPr>
            <p:cNvPr id="8" name="그룹 47"/>
            <p:cNvGrpSpPr/>
            <p:nvPr/>
          </p:nvGrpSpPr>
          <p:grpSpPr>
            <a:xfrm flipH="1">
              <a:off x="6101312" y="3102104"/>
              <a:ext cx="1643868" cy="429422"/>
              <a:chOff x="1570810" y="3429000"/>
              <a:chExt cx="1643868" cy="429422"/>
            </a:xfrm>
          </p:grpSpPr>
          <p:cxnSp>
            <p:nvCxnSpPr>
              <p:cNvPr id="49" name="직선 연결선 48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>
                <a:off x="1571604" y="3429000"/>
                <a:ext cx="1643074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그림 41" descr="00.png"/>
            <p:cNvPicPr>
              <a:picLocks noChangeAspect="1"/>
            </p:cNvPicPr>
            <p:nvPr/>
          </p:nvPicPr>
          <p:blipFill>
            <a:blip r:embed="rId4" cstate="print"/>
            <a:srcRect l="82553" t="48496" r="14211" b="47843"/>
            <a:stretch>
              <a:fillRect/>
            </a:stretch>
          </p:blipFill>
          <p:spPr>
            <a:xfrm>
              <a:off x="7605410" y="3389914"/>
              <a:ext cx="295836" cy="251012"/>
            </a:xfrm>
            <a:prstGeom prst="rect">
              <a:avLst/>
            </a:prstGeom>
          </p:spPr>
        </p:pic>
      </p:grpSp>
      <p:grpSp>
        <p:nvGrpSpPr>
          <p:cNvPr id="9" name="그룹 65"/>
          <p:cNvGrpSpPr/>
          <p:nvPr/>
        </p:nvGrpSpPr>
        <p:grpSpPr>
          <a:xfrm>
            <a:off x="1489755" y="3018092"/>
            <a:ext cx="1818329" cy="615976"/>
            <a:chOff x="1489755" y="3418142"/>
            <a:chExt cx="1818329" cy="615976"/>
          </a:xfrm>
        </p:grpSpPr>
        <p:grpSp>
          <p:nvGrpSpPr>
            <p:cNvPr id="10" name="그룹 56"/>
            <p:cNvGrpSpPr/>
            <p:nvPr/>
          </p:nvGrpSpPr>
          <p:grpSpPr>
            <a:xfrm>
              <a:off x="1664216" y="3418142"/>
              <a:ext cx="1643868" cy="429422"/>
              <a:chOff x="1570810" y="3429000"/>
              <a:chExt cx="1643868" cy="429422"/>
            </a:xfrm>
          </p:grpSpPr>
          <p:cxnSp>
            <p:nvCxnSpPr>
              <p:cNvPr id="59" name="직선 연결선 58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>
                <a:off x="1571604" y="3429000"/>
                <a:ext cx="1643074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그림 40" descr="00.png"/>
            <p:cNvPicPr>
              <a:picLocks noChangeAspect="1"/>
            </p:cNvPicPr>
            <p:nvPr/>
          </p:nvPicPr>
          <p:blipFill>
            <a:blip r:embed="rId4" cstate="print"/>
            <a:srcRect l="15388" t="54772" r="81278" b="41175"/>
            <a:stretch>
              <a:fillRect/>
            </a:stretch>
          </p:blipFill>
          <p:spPr>
            <a:xfrm>
              <a:off x="1489755" y="3756212"/>
              <a:ext cx="304800" cy="277906"/>
            </a:xfrm>
            <a:prstGeom prst="rect">
              <a:avLst/>
            </a:prstGeom>
          </p:spPr>
        </p:pic>
      </p:grpSp>
      <p:grpSp>
        <p:nvGrpSpPr>
          <p:cNvPr id="37" name="그룹 112"/>
          <p:cNvGrpSpPr/>
          <p:nvPr/>
        </p:nvGrpSpPr>
        <p:grpSpPr>
          <a:xfrm>
            <a:off x="349624" y="5593976"/>
            <a:ext cx="8417858" cy="1521634"/>
            <a:chOff x="349624" y="5593976"/>
            <a:chExt cx="8417858" cy="1521634"/>
          </a:xfrm>
        </p:grpSpPr>
        <p:pic>
          <p:nvPicPr>
            <p:cNvPr id="47" name="그림 46" descr="00.png"/>
            <p:cNvPicPr>
              <a:picLocks noChangeAspect="1"/>
            </p:cNvPicPr>
            <p:nvPr/>
          </p:nvPicPr>
          <p:blipFill>
            <a:blip r:embed="rId5" cstate="print"/>
            <a:srcRect l="3818" t="81573" r="4112" b="2216"/>
            <a:stretch>
              <a:fillRect/>
            </a:stretch>
          </p:blipFill>
          <p:spPr>
            <a:xfrm>
              <a:off x="349624" y="5593976"/>
              <a:ext cx="8417858" cy="1111624"/>
            </a:xfrm>
            <a:prstGeom prst="rect">
              <a:avLst/>
            </a:prstGeom>
          </p:spPr>
        </p:pic>
        <p:sp>
          <p:nvSpPr>
            <p:cNvPr id="48" name="직사각형 47"/>
            <p:cNvSpPr/>
            <p:nvPr/>
          </p:nvSpPr>
          <p:spPr>
            <a:xfrm>
              <a:off x="559837" y="5699838"/>
              <a:ext cx="8080310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전공능력검사 성적이 일정 점수 미만인 자는 선발하지 않음</a:t>
              </a:r>
              <a:r>
                <a:rPr kumimoji="1" lang="en-US" altLang="ko-KR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단</a:t>
              </a:r>
              <a:r>
                <a:rPr kumimoji="1" lang="en-US" altLang="ko-KR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,  </a:t>
              </a: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과락 기준 점수는 출제 후 문제의 난이도 등에 따라 달라질 수 있으므로 공개하지 않음</a:t>
              </a:r>
              <a:endParaRPr kumimoji="1" lang="en-US" altLang="ko-KR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  <a:p>
              <a:pPr marL="1371600" indent="-137160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[ 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최저기준 </a:t>
              </a:r>
              <a:r>
                <a:rPr kumimoji="1" lang="ko-KR" altLang="en-US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미적용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 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]</a:t>
              </a:r>
              <a:endPara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C00000"/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61959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4431355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  <a:sym typeface="YDIYGO340" charset="0"/>
              </a:rPr>
              <a:t>2014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  <a:sym typeface="YDIYGO340" charset="0"/>
              </a:rPr>
              <a:t>수능형 전공능력검사</a:t>
            </a:r>
            <a:endParaRPr kumimoji="1" lang="en-US" altLang="ko-KR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  <a:sym typeface="YDIYGO340" charset="0"/>
            </a:endParaRPr>
          </a:p>
        </p:txBody>
      </p:sp>
      <p:pic>
        <p:nvPicPr>
          <p:cNvPr id="8" name="그림 7" descr="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-323422"/>
            <a:ext cx="9142858" cy="6857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587" y="2171700"/>
            <a:ext cx="4251485" cy="77559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1. 80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분 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60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문항 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5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지선다형</a:t>
            </a:r>
            <a:endParaRPr kumimoji="1" lang="ko-KR" altLang="en-US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406000"/>
              </a:solidFill>
              <a:cs typeface="Arial" pitchFamily="34" charset="0"/>
              <a:sym typeface="Malgun Gothic" charset="-127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(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국어 수학 영어 각 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20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문항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406000"/>
                </a:solidFill>
                <a:cs typeface="Arial" pitchFamily="34" charset="0"/>
                <a:sym typeface="YDIYGO340" charset="0"/>
              </a:rPr>
              <a:t>)</a:t>
            </a:r>
            <a:endParaRPr kumimoji="1" lang="en-US" altLang="ko-KR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406000"/>
              </a:solidFill>
              <a:cs typeface="Arial" pitchFamily="34" charset="0"/>
              <a:sym typeface="Malgun Gothic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3925" y="2222724"/>
            <a:ext cx="4391025" cy="38779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BA"/>
                </a:solidFill>
                <a:cs typeface="Arial" pitchFamily="34" charset="0"/>
                <a:sym typeface="YDIYGO340" charset="0"/>
              </a:rPr>
              <a:t>2. EBS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BA"/>
                </a:solidFill>
                <a:cs typeface="Arial" pitchFamily="34" charset="0"/>
                <a:sym typeface="YDIYGO340" charset="0"/>
              </a:rPr>
              <a:t>교재 </a:t>
            </a:r>
            <a:r>
              <a:rPr kumimoji="1" lang="ko-KR" altLang="en-US" sz="2800" b="1" spc="-150" dirty="0" err="1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BA"/>
                </a:solidFill>
                <a:cs typeface="Arial" pitchFamily="34" charset="0"/>
                <a:sym typeface="YDIYGO340" charset="0"/>
              </a:rPr>
              <a:t>연계율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BA"/>
                </a:solidFill>
                <a:cs typeface="Arial" pitchFamily="34" charset="0"/>
                <a:sym typeface="YDIYGO340" charset="0"/>
              </a:rPr>
              <a:t> 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BA"/>
                </a:solidFill>
                <a:cs typeface="Arial" pitchFamily="34" charset="0"/>
                <a:sym typeface="YDIYGO340" charset="0"/>
              </a:rPr>
              <a:t>70%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5CBA"/>
                </a:solidFill>
                <a:cs typeface="Arial" pitchFamily="34" charset="0"/>
                <a:sym typeface="YDIYGO340" charset="0"/>
              </a:rPr>
              <a:t>이상</a:t>
            </a:r>
            <a:endParaRPr kumimoji="1" lang="ko-KR" altLang="en-US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005CBA"/>
              </a:solidFill>
              <a:cs typeface="Arial" pitchFamily="34" charset="0"/>
              <a:sym typeface="Malgun Gothic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9197" y="4417293"/>
            <a:ext cx="3939703" cy="77559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65800"/>
                </a:solidFill>
                <a:cs typeface="Arial" pitchFamily="34" charset="0"/>
                <a:sym typeface="YDIYGO340" charset="0"/>
              </a:rPr>
              <a:t>3.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65800"/>
                </a:solidFill>
                <a:cs typeface="Arial" pitchFamily="34" charset="0"/>
                <a:sym typeface="YDIYGO340" charset="0"/>
              </a:rPr>
              <a:t>수능 이전 실시</a:t>
            </a:r>
            <a:endParaRPr kumimoji="1" lang="en-US" altLang="ko-KR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F65800"/>
              </a:solidFill>
              <a:cs typeface="Arial" pitchFamily="34" charset="0"/>
              <a:sym typeface="YDIYGO340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65800"/>
                </a:solidFill>
                <a:cs typeface="Arial" pitchFamily="34" charset="0"/>
                <a:sym typeface="YDIYGO340" charset="0"/>
              </a:rPr>
              <a:t>(2013.10.12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65800"/>
                </a:solidFill>
                <a:cs typeface="Arial" pitchFamily="34" charset="0"/>
                <a:sym typeface="YDIYGO340" charset="0"/>
              </a:rPr>
              <a:t>실시예</a:t>
            </a:r>
            <a:r>
              <a:rPr kumimoji="1" lang="ko-KR" altLang="en-US" sz="2800" b="1" spc="-150" dirty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65800"/>
                </a:solidFill>
                <a:cs typeface="Arial" pitchFamily="34" charset="0"/>
                <a:sym typeface="YDIYGO340" charset="0"/>
              </a:rPr>
              <a:t>정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65800"/>
                </a:solidFill>
                <a:cs typeface="Arial" pitchFamily="34" charset="0"/>
                <a:sym typeface="YDIYGO340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9457" y="6346279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  <a:sym typeface="YDIYGO340" charset="0"/>
              </a:rPr>
              <a:t>※</a:t>
            </a:r>
            <a:r>
              <a:rPr kumimoji="1" lang="ko-KR" altLang="en-US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  <a:sym typeface="YDIYGO340" charset="0"/>
              </a:rPr>
              <a:t>인문</a:t>
            </a:r>
            <a:r>
              <a:rPr kumimoji="1" lang="en-US" altLang="ko-KR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  <a:sym typeface="YDIYGO340" charset="0"/>
              </a:rPr>
              <a:t>,</a:t>
            </a:r>
            <a:r>
              <a:rPr kumimoji="1" lang="ko-KR" altLang="en-US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  <a:sym typeface="YDIYGO340" charset="0"/>
              </a:rPr>
              <a:t>상경</a:t>
            </a:r>
            <a:r>
              <a:rPr kumimoji="1" lang="en-US" altLang="ko-KR" sz="1600" b="1" spc="-150" dirty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  <a:sym typeface="YDIYGO340" charset="0"/>
              </a:rPr>
              <a:t> </a:t>
            </a:r>
            <a:r>
              <a:rPr kumimoji="1" lang="ko-KR" altLang="en-US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  <a:sym typeface="YDIYGO340" charset="0"/>
              </a:rPr>
              <a:t>및 자연계 별도 출제</a:t>
            </a:r>
            <a:endParaRPr kumimoji="1" lang="ko-KR" altLang="en-US" sz="1600" b="1" spc="-150" dirty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  <a:sym typeface="YDIYGO34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420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수시 일반우수자 전형결과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[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자연계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]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94" name="그림 93" descr="00.png"/>
          <p:cNvPicPr>
            <a:picLocks noChangeAspect="1"/>
          </p:cNvPicPr>
          <p:nvPr/>
        </p:nvPicPr>
        <p:blipFill>
          <a:blip r:embed="rId2" cstate="print"/>
          <a:srcRect l="1417" t="83754" r="1316" b="3732"/>
          <a:stretch>
            <a:fillRect/>
          </a:stretch>
        </p:blipFill>
        <p:spPr>
          <a:xfrm>
            <a:off x="0" y="5762625"/>
            <a:ext cx="9153525" cy="1085850"/>
          </a:xfrm>
          <a:prstGeom prst="rect">
            <a:avLst/>
          </a:prstGeom>
        </p:spPr>
      </p:pic>
      <p:graphicFrame>
        <p:nvGraphicFramePr>
          <p:cNvPr id="95" name="표 94"/>
          <p:cNvGraphicFramePr>
            <a:graphicFrameLocks noGrp="1"/>
          </p:cNvGraphicFramePr>
          <p:nvPr/>
        </p:nvGraphicFramePr>
        <p:xfrm>
          <a:off x="616763" y="843604"/>
          <a:ext cx="7919999" cy="540012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5005"/>
                <a:gridCol w="2270118"/>
                <a:gridCol w="1051219"/>
                <a:gridCol w="1051219"/>
                <a:gridCol w="1051219"/>
                <a:gridCol w="1051219"/>
              </a:tblGrid>
              <a:tr h="318812"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경쟁률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등록자 내신등급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007CE2"/>
                        </a:gs>
                        <a:gs pos="50000">
                          <a:srgbClr val="0072D0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실질경쟁률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1881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</a:tr>
              <a:tr h="230647">
                <a:tc rowSpan="1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공학대학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건축학부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17.7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건설환경플랜트공학과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14.4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교통물류공학과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전자통신공학과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15.6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전자시스템공학과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16.3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컴퓨터공학과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18.4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17.4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화학공학과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28.3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기계공학과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21.8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산업경영공학과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18.2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err="1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생명나노공학과</a:t>
                      </a:r>
                      <a:endParaRPr lang="ko-KR" altLang="en-US" sz="12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29.4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로봇공학과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16.3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18.8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4.6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과학기술대학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응용수학과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응용물리학과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8.8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응용화학과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14.7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해양융합과학과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분자생명과학과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15.6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3064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총계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9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17.1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4.3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567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수시 일반우수자 전형결과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[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인문계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]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164" name="그림 163" descr="00.png"/>
          <p:cNvPicPr>
            <a:picLocks noChangeAspect="1"/>
          </p:cNvPicPr>
          <p:nvPr/>
        </p:nvPicPr>
        <p:blipFill>
          <a:blip r:embed="rId3" cstate="print"/>
          <a:srcRect l="1417" t="83754" r="1316" b="3732"/>
          <a:stretch>
            <a:fillRect/>
          </a:stretch>
        </p:blipFill>
        <p:spPr>
          <a:xfrm>
            <a:off x="0" y="5508984"/>
            <a:ext cx="9153525" cy="1085850"/>
          </a:xfrm>
          <a:prstGeom prst="rect">
            <a:avLst/>
          </a:prstGeom>
        </p:spPr>
      </p:pic>
      <p:graphicFrame>
        <p:nvGraphicFramePr>
          <p:cNvPr id="165" name="표 164"/>
          <p:cNvGraphicFramePr>
            <a:graphicFrameLocks noGrp="1"/>
          </p:cNvGraphicFramePr>
          <p:nvPr/>
        </p:nvGraphicFramePr>
        <p:xfrm>
          <a:off x="616761" y="1379009"/>
          <a:ext cx="7920002" cy="45964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8867"/>
                <a:gridCol w="1898303"/>
                <a:gridCol w="1185708"/>
                <a:gridCol w="1185708"/>
                <a:gridCol w="1185708"/>
                <a:gridCol w="1185708"/>
              </a:tblGrid>
              <a:tr h="318812"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경쟁률</a:t>
                      </a:r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등록자 내신등급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007CE2"/>
                        </a:gs>
                        <a:gs pos="50000">
                          <a:srgbClr val="0072D0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실질경쟁률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1881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1" hangingPunct="1"/>
                      <a:endParaRPr lang="ko-KR" altLang="en-US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B50B78"/>
                        </a:gs>
                        <a:gs pos="50000">
                          <a:srgbClr val="A20A6C"/>
                        </a:gs>
                      </a:gsLst>
                      <a:lin ang="2700000" scaled="1"/>
                    </a:gradFill>
                  </a:tcPr>
                </a:tc>
              </a:tr>
              <a:tr h="246023">
                <a:tc rowSpan="8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국제문화대학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한국언어문학과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12.1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문화인류학과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12.6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문화콘텐츠학과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22.7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중국학과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일본언어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영미언어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13.2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프랑스언어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14.1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14.0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언론정보대학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광고홍보학부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24.8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신문방송학과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19.9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정보사회학과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17.2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22.1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경상대학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경제학부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004EA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경영학부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15.2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46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14.6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847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총계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15.8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7E0854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7E085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68125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6598547" y="3539009"/>
            <a:ext cx="2243456" cy="13388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학생부</a:t>
            </a:r>
            <a:r>
              <a:rPr lang="en-US" altLang="ko-KR" sz="60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8601"/>
                </a:solidFill>
              </a:rPr>
              <a:t>20%</a:t>
            </a:r>
            <a:endParaRPr lang="ko-KR" altLang="en-US" sz="60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FF8601"/>
              </a:solidFill>
            </a:endParaRPr>
          </a:p>
        </p:txBody>
      </p:sp>
      <p:grpSp>
        <p:nvGrpSpPr>
          <p:cNvPr id="9" name="그룹 110"/>
          <p:cNvGrpSpPr/>
          <p:nvPr/>
        </p:nvGrpSpPr>
        <p:grpSpPr>
          <a:xfrm>
            <a:off x="6047572" y="2837502"/>
            <a:ext cx="1814116" cy="622516"/>
            <a:chOff x="6047572" y="2837502"/>
            <a:chExt cx="1814116" cy="622516"/>
          </a:xfrm>
        </p:grpSpPr>
        <p:grpSp>
          <p:nvGrpSpPr>
            <p:cNvPr id="10" name="그룹 95"/>
            <p:cNvGrpSpPr/>
            <p:nvPr/>
          </p:nvGrpSpPr>
          <p:grpSpPr>
            <a:xfrm flipH="1">
              <a:off x="6047572" y="2837502"/>
              <a:ext cx="1643868" cy="429422"/>
              <a:chOff x="1570810" y="3429000"/>
              <a:chExt cx="1643868" cy="429422"/>
            </a:xfrm>
          </p:grpSpPr>
          <p:cxnSp>
            <p:nvCxnSpPr>
              <p:cNvPr id="97" name="직선 연결선 96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직선 연결선 97"/>
              <p:cNvCxnSpPr/>
              <p:nvPr/>
            </p:nvCxnSpPr>
            <p:spPr>
              <a:xfrm>
                <a:off x="1571604" y="3429000"/>
                <a:ext cx="1643074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5" name="그림 84" descr="00.png"/>
            <p:cNvPicPr>
              <a:picLocks noChangeAspect="1"/>
            </p:cNvPicPr>
            <p:nvPr/>
          </p:nvPicPr>
          <p:blipFill>
            <a:blip r:embed="rId3" cstate="print"/>
            <a:srcRect l="82651" t="46536" r="13819" b="49280"/>
            <a:stretch>
              <a:fillRect/>
            </a:stretch>
          </p:blipFill>
          <p:spPr>
            <a:xfrm>
              <a:off x="7538959" y="3173147"/>
              <a:ext cx="322729" cy="286871"/>
            </a:xfrm>
            <a:prstGeom prst="rect">
              <a:avLst/>
            </a:prstGeom>
          </p:spPr>
        </p:pic>
      </p:grp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사회기여 및 배려대상자 전형</a:t>
            </a:r>
            <a:endParaRPr kumimoji="1" lang="en-US" altLang="ko-KR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grpSp>
        <p:nvGrpSpPr>
          <p:cNvPr id="2" name="그룹 86"/>
          <p:cNvGrpSpPr/>
          <p:nvPr/>
        </p:nvGrpSpPr>
        <p:grpSpPr>
          <a:xfrm>
            <a:off x="272312" y="872970"/>
            <a:ext cx="8799968" cy="721647"/>
            <a:chOff x="344032" y="872970"/>
            <a:chExt cx="8799968" cy="721647"/>
          </a:xfrm>
        </p:grpSpPr>
        <p:pic>
          <p:nvPicPr>
            <p:cNvPr id="88" name="그림 87" descr="00.png"/>
            <p:cNvPicPr>
              <a:picLocks noChangeAspect="1"/>
            </p:cNvPicPr>
            <p:nvPr/>
          </p:nvPicPr>
          <p:blipFill>
            <a:blip r:embed="rId4" cstate="print"/>
            <a:srcRect l="3756" t="13329" r="93471" b="82842"/>
            <a:stretch>
              <a:fillRect/>
            </a:stretch>
          </p:blipFill>
          <p:spPr>
            <a:xfrm>
              <a:off x="344032" y="914400"/>
              <a:ext cx="253497" cy="262550"/>
            </a:xfrm>
            <a:prstGeom prst="rect">
              <a:avLst/>
            </a:prstGeom>
          </p:spPr>
        </p:pic>
        <p:pic>
          <p:nvPicPr>
            <p:cNvPr id="89" name="그림 88" descr="00.png"/>
            <p:cNvPicPr>
              <a:picLocks noChangeAspect="1"/>
            </p:cNvPicPr>
            <p:nvPr/>
          </p:nvPicPr>
          <p:blipFill>
            <a:blip r:embed="rId4" cstate="print"/>
            <a:srcRect l="3855" t="20194" r="93471" b="76241"/>
            <a:stretch>
              <a:fillRect/>
            </a:stretch>
          </p:blipFill>
          <p:spPr>
            <a:xfrm>
              <a:off x="353085" y="1330862"/>
              <a:ext cx="244444" cy="244444"/>
            </a:xfrm>
            <a:prstGeom prst="rect">
              <a:avLst/>
            </a:prstGeom>
          </p:spPr>
        </p:pic>
        <p:sp>
          <p:nvSpPr>
            <p:cNvPr id="90" name="TextBox 20"/>
            <p:cNvSpPr txBox="1">
              <a:spLocks noChangeArrowheads="1"/>
            </p:cNvSpPr>
            <p:nvPr/>
          </p:nvSpPr>
          <p:spPr bwMode="auto">
            <a:xfrm>
              <a:off x="707384" y="872970"/>
              <a:ext cx="7936582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모집인원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95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명</a:t>
              </a:r>
            </a:p>
          </p:txBody>
        </p:sp>
        <p:sp>
          <p:nvSpPr>
            <p:cNvPr id="91" name="TextBox 20"/>
            <p:cNvSpPr txBox="1">
              <a:spLocks noChangeArrowheads="1"/>
            </p:cNvSpPr>
            <p:nvPr/>
          </p:nvSpPr>
          <p:spPr bwMode="auto">
            <a:xfrm>
              <a:off x="707384" y="1256063"/>
              <a:ext cx="8436616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모집단위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</a:t>
              </a:r>
              <a:r>
                <a:rPr kumimoji="1" lang="ko-KR" altLang="en-US" sz="22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일부지정</a:t>
              </a:r>
              <a:endPara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460710" y="3181927"/>
            <a:ext cx="2243456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err="1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수능형</a:t>
            </a: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endParaRPr lang="en-US" altLang="ko-KR" sz="3000" b="1" spc="-300" dirty="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전공능력검사</a:t>
            </a:r>
            <a:endParaRPr lang="en-US" altLang="ko-KR" sz="3000" b="1" spc="-300" dirty="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altLang="ko-KR" sz="80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5CA8"/>
                </a:solidFill>
              </a:rPr>
              <a:t>80%</a:t>
            </a:r>
            <a:endParaRPr lang="ko-KR" altLang="en-US" sz="80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005CA8"/>
              </a:solidFill>
            </a:endParaRPr>
          </a:p>
        </p:txBody>
      </p:sp>
      <p:grpSp>
        <p:nvGrpSpPr>
          <p:cNvPr id="3" name="그룹 108"/>
          <p:cNvGrpSpPr/>
          <p:nvPr/>
        </p:nvGrpSpPr>
        <p:grpSpPr>
          <a:xfrm>
            <a:off x="2743200" y="1649506"/>
            <a:ext cx="3854824" cy="3854823"/>
            <a:chOff x="2743200" y="1649506"/>
            <a:chExt cx="3854824" cy="3854823"/>
          </a:xfrm>
        </p:grpSpPr>
        <p:sp>
          <p:nvSpPr>
            <p:cNvPr id="106" name="타원 105"/>
            <p:cNvSpPr/>
            <p:nvPr/>
          </p:nvSpPr>
          <p:spPr>
            <a:xfrm>
              <a:off x="3214678" y="2071678"/>
              <a:ext cx="2928958" cy="2928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81" name="그림 80" descr="00.png"/>
            <p:cNvPicPr>
              <a:picLocks noChangeAspect="1"/>
            </p:cNvPicPr>
            <p:nvPr/>
          </p:nvPicPr>
          <p:blipFill>
            <a:blip r:embed="rId5" cstate="print"/>
            <a:srcRect l="29998" t="24049" r="27840" b="19735"/>
            <a:stretch>
              <a:fillRect/>
            </a:stretch>
          </p:blipFill>
          <p:spPr>
            <a:xfrm>
              <a:off x="2743200" y="1649506"/>
              <a:ext cx="3854824" cy="3854823"/>
            </a:xfrm>
            <a:prstGeom prst="rect">
              <a:avLst/>
            </a:prstGeom>
          </p:spPr>
        </p:pic>
        <p:sp>
          <p:nvSpPr>
            <p:cNvPr id="75" name="TextBox 20"/>
            <p:cNvSpPr txBox="1">
              <a:spLocks noChangeArrowheads="1"/>
            </p:cNvSpPr>
            <p:nvPr/>
          </p:nvSpPr>
          <p:spPr bwMode="auto">
            <a:xfrm rot="2829325">
              <a:off x="4920736" y="2265182"/>
              <a:ext cx="1515172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8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20%</a:t>
              </a:r>
            </a:p>
          </p:txBody>
        </p:sp>
        <p:sp>
          <p:nvSpPr>
            <p:cNvPr id="76" name="TextBox 20"/>
            <p:cNvSpPr txBox="1">
              <a:spLocks noChangeArrowheads="1"/>
            </p:cNvSpPr>
            <p:nvPr/>
          </p:nvSpPr>
          <p:spPr bwMode="auto">
            <a:xfrm>
              <a:off x="4015809" y="4896453"/>
              <a:ext cx="1515172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8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80%</a:t>
              </a:r>
            </a:p>
          </p:txBody>
        </p:sp>
        <p:grpSp>
          <p:nvGrpSpPr>
            <p:cNvPr id="4" name="그룹 77"/>
            <p:cNvGrpSpPr/>
            <p:nvPr/>
          </p:nvGrpSpPr>
          <p:grpSpPr>
            <a:xfrm>
              <a:off x="3582836" y="2753681"/>
              <a:ext cx="2175029" cy="1640117"/>
              <a:chOff x="3657484" y="3279995"/>
              <a:chExt cx="2175029" cy="1640117"/>
            </a:xfrm>
          </p:grpSpPr>
          <p:grpSp>
            <p:nvGrpSpPr>
              <p:cNvPr id="5" name="그룹 34"/>
              <p:cNvGrpSpPr/>
              <p:nvPr/>
            </p:nvGrpSpPr>
            <p:grpSpPr>
              <a:xfrm>
                <a:off x="3664998" y="3279995"/>
                <a:ext cx="2160000" cy="370342"/>
                <a:chOff x="1797540" y="2676422"/>
                <a:chExt cx="2160000" cy="370342"/>
              </a:xfrm>
            </p:grpSpPr>
            <p:sp>
              <p:nvSpPr>
                <p:cNvPr id="92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035525" y="2676422"/>
                  <a:ext cx="1684030" cy="307777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/>
                  <a:r>
                    <a:rPr lang="ko-KR" altLang="en-US" sz="2000" b="1" spc="-150" dirty="0" smtClean="0">
                      <a:solidFill>
                        <a:srgbClr val="005CA8"/>
                      </a:solidFill>
                    </a:rPr>
                    <a:t>수시일반</a:t>
                  </a:r>
                  <a:endParaRPr lang="en-US" altLang="ko-KR" sz="2000" b="1" spc="-150" dirty="0" smtClean="0">
                    <a:solidFill>
                      <a:srgbClr val="005CA8"/>
                    </a:solidFill>
                  </a:endParaRPr>
                </a:p>
              </p:txBody>
            </p:sp>
            <p:sp>
              <p:nvSpPr>
                <p:cNvPr id="93" name="직사각형 92"/>
                <p:cNvSpPr/>
                <p:nvPr/>
              </p:nvSpPr>
              <p:spPr>
                <a:xfrm>
                  <a:off x="2247540" y="3000372"/>
                  <a:ext cx="1260000" cy="45719"/>
                </a:xfrm>
                <a:prstGeom prst="rect">
                  <a:avLst/>
                </a:prstGeom>
                <a:solidFill>
                  <a:srgbClr val="005C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94" name="직선 연결선 93"/>
                <p:cNvCxnSpPr/>
                <p:nvPr/>
              </p:nvCxnSpPr>
              <p:spPr>
                <a:xfrm>
                  <a:off x="1797540" y="3045176"/>
                  <a:ext cx="2160000" cy="1588"/>
                </a:xfrm>
                <a:prstGeom prst="line">
                  <a:avLst/>
                </a:prstGeom>
                <a:ln w="19050">
                  <a:solidFill>
                    <a:srgbClr val="005C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TextBox 20"/>
              <p:cNvSpPr txBox="1">
                <a:spLocks noChangeArrowheads="1"/>
              </p:cNvSpPr>
              <p:nvPr/>
            </p:nvSpPr>
            <p:spPr bwMode="auto">
              <a:xfrm>
                <a:off x="3657484" y="3756717"/>
                <a:ext cx="2175029" cy="1163395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2800" b="1" spc="-300" dirty="0" smtClean="0">
                    <a:solidFill>
                      <a:srgbClr val="005CA8"/>
                    </a:solidFill>
                  </a:rPr>
                  <a:t>사회기여</a:t>
                </a:r>
                <a:endParaRPr lang="en-US" altLang="ko-KR" sz="2800" b="1" spc="-300" dirty="0" smtClean="0">
                  <a:solidFill>
                    <a:srgbClr val="005CA8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2800" b="1" spc="-300" dirty="0" smtClean="0">
                    <a:solidFill>
                      <a:srgbClr val="005CA8"/>
                    </a:solidFill>
                  </a:rPr>
                  <a:t>및 배려대상자 전형</a:t>
                </a:r>
                <a:endParaRPr lang="en-US" altLang="ko-KR" sz="2800" b="1" spc="-300" dirty="0" smtClean="0">
                  <a:solidFill>
                    <a:srgbClr val="005CA8"/>
                  </a:solidFill>
                </a:endParaRPr>
              </a:p>
            </p:txBody>
          </p:sp>
        </p:grpSp>
      </p:grpSp>
      <p:grpSp>
        <p:nvGrpSpPr>
          <p:cNvPr id="7" name="그룹 109"/>
          <p:cNvGrpSpPr/>
          <p:nvPr/>
        </p:nvGrpSpPr>
        <p:grpSpPr>
          <a:xfrm>
            <a:off x="1425388" y="2457260"/>
            <a:ext cx="1958768" cy="629961"/>
            <a:chOff x="1425388" y="2704910"/>
            <a:chExt cx="1958768" cy="629961"/>
          </a:xfrm>
        </p:grpSpPr>
        <p:grpSp>
          <p:nvGrpSpPr>
            <p:cNvPr id="8" name="그룹 98"/>
            <p:cNvGrpSpPr/>
            <p:nvPr/>
          </p:nvGrpSpPr>
          <p:grpSpPr>
            <a:xfrm>
              <a:off x="1565362" y="2704910"/>
              <a:ext cx="1818794" cy="429422"/>
              <a:chOff x="1570810" y="3429000"/>
              <a:chExt cx="1818794" cy="429422"/>
            </a:xfrm>
          </p:grpSpPr>
          <p:cxnSp>
            <p:nvCxnSpPr>
              <p:cNvPr id="100" name="직선 연결선 99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>
              <a:xfrm>
                <a:off x="1571604" y="3429000"/>
                <a:ext cx="1818000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" name="그림 81" descr="00.png"/>
            <p:cNvPicPr>
              <a:picLocks noChangeAspect="1"/>
            </p:cNvPicPr>
            <p:nvPr/>
          </p:nvPicPr>
          <p:blipFill>
            <a:blip r:embed="rId3" cstate="print"/>
            <a:srcRect l="15584" t="44182" r="81180" b="51373"/>
            <a:stretch>
              <a:fillRect/>
            </a:stretch>
          </p:blipFill>
          <p:spPr>
            <a:xfrm>
              <a:off x="1425388" y="3030071"/>
              <a:ext cx="295836" cy="304800"/>
            </a:xfrm>
            <a:prstGeom prst="rect">
              <a:avLst/>
            </a:prstGeom>
          </p:spPr>
        </p:pic>
      </p:grpSp>
      <p:grpSp>
        <p:nvGrpSpPr>
          <p:cNvPr id="37" name="그룹 112"/>
          <p:cNvGrpSpPr/>
          <p:nvPr/>
        </p:nvGrpSpPr>
        <p:grpSpPr>
          <a:xfrm>
            <a:off x="363071" y="5593976"/>
            <a:ext cx="8417858" cy="1521634"/>
            <a:chOff x="349624" y="5593976"/>
            <a:chExt cx="8417858" cy="1521634"/>
          </a:xfrm>
        </p:grpSpPr>
        <p:pic>
          <p:nvPicPr>
            <p:cNvPr id="38" name="그림 37" descr="00.png"/>
            <p:cNvPicPr>
              <a:picLocks noChangeAspect="1"/>
            </p:cNvPicPr>
            <p:nvPr/>
          </p:nvPicPr>
          <p:blipFill>
            <a:blip r:embed="rId6" cstate="print"/>
            <a:srcRect l="3818" t="81573" r="4112" b="2216"/>
            <a:stretch>
              <a:fillRect/>
            </a:stretch>
          </p:blipFill>
          <p:spPr>
            <a:xfrm>
              <a:off x="349624" y="5593976"/>
              <a:ext cx="8417858" cy="1111624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559837" y="5699838"/>
              <a:ext cx="8080310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전공능력검사 성적이 일정 점수 미만인 자는 선발하지 않음</a:t>
              </a:r>
              <a:r>
                <a:rPr kumimoji="1" lang="en-US" altLang="ko-KR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단</a:t>
              </a:r>
              <a:r>
                <a:rPr kumimoji="1" lang="en-US" altLang="ko-KR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,  </a:t>
              </a: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과락 기준 점수는 출제 후 문제의 난이도 등에 따라 달라질 수 있으므로 공개하지 않음</a:t>
              </a:r>
              <a:endParaRPr kumimoji="1" lang="en-US" altLang="ko-KR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b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[</a:t>
              </a:r>
              <a:r>
                <a:rPr lang="ko-KR" altLang="en-US" b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수능 최저기준 미적용</a:t>
              </a:r>
              <a:r>
                <a:rPr lang="en-US" altLang="ko-KR" b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]</a:t>
              </a:r>
              <a:endParaRPr lang="ko-KR" altLang="en-US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C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72054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사회기여 및 배려대상자 전형</a:t>
            </a:r>
            <a:endParaRPr kumimoji="1" lang="en-US" altLang="ko-KR" sz="28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88" name="그림 87" descr="00.png"/>
          <p:cNvPicPr>
            <a:picLocks noChangeAspect="1"/>
          </p:cNvPicPr>
          <p:nvPr/>
        </p:nvPicPr>
        <p:blipFill>
          <a:blip r:embed="rId3" cstate="print"/>
          <a:srcRect l="3756" t="13329" r="93471" b="82842"/>
          <a:stretch>
            <a:fillRect/>
          </a:stretch>
        </p:blipFill>
        <p:spPr>
          <a:xfrm>
            <a:off x="272312" y="914400"/>
            <a:ext cx="253497" cy="262550"/>
          </a:xfrm>
          <a:prstGeom prst="rect">
            <a:avLst/>
          </a:prstGeom>
        </p:spPr>
      </p:pic>
      <p:pic>
        <p:nvPicPr>
          <p:cNvPr id="89" name="그림 88" descr="00.png"/>
          <p:cNvPicPr>
            <a:picLocks noChangeAspect="1"/>
          </p:cNvPicPr>
          <p:nvPr/>
        </p:nvPicPr>
        <p:blipFill>
          <a:blip r:embed="rId3" cstate="print"/>
          <a:srcRect l="3855" t="20194" r="93471" b="76241"/>
          <a:stretch>
            <a:fillRect/>
          </a:stretch>
        </p:blipFill>
        <p:spPr>
          <a:xfrm>
            <a:off x="281365" y="1330862"/>
            <a:ext cx="244444" cy="244444"/>
          </a:xfrm>
          <a:prstGeom prst="rect">
            <a:avLst/>
          </a:prstGeom>
        </p:spPr>
      </p:pic>
      <p:sp>
        <p:nvSpPr>
          <p:cNvPr id="90" name="TextBox 20"/>
          <p:cNvSpPr txBox="1">
            <a:spLocks noChangeArrowheads="1"/>
          </p:cNvSpPr>
          <p:nvPr/>
        </p:nvSpPr>
        <p:spPr bwMode="auto">
          <a:xfrm>
            <a:off x="635664" y="872970"/>
            <a:ext cx="7936582" cy="33855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모집인원 </a:t>
            </a:r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95</a:t>
            </a: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명</a:t>
            </a:r>
          </a:p>
        </p:txBody>
      </p:sp>
      <p:sp>
        <p:nvSpPr>
          <p:cNvPr id="91" name="TextBox 20"/>
          <p:cNvSpPr txBox="1">
            <a:spLocks noChangeArrowheads="1"/>
          </p:cNvSpPr>
          <p:nvPr/>
        </p:nvSpPr>
        <p:spPr bwMode="auto">
          <a:xfrm>
            <a:off x="635664" y="1256063"/>
            <a:ext cx="8436616" cy="33855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모집단위 </a:t>
            </a:r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</a:t>
            </a:r>
            <a:r>
              <a:rPr kumimoji="1" lang="ko-KR" altLang="en-US" sz="2200" b="1" spc="-150" dirty="0" err="1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일부지정</a:t>
            </a:r>
            <a:endParaRPr kumimoji="1" lang="ko-KR" altLang="en-US" sz="22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grpSp>
        <p:nvGrpSpPr>
          <p:cNvPr id="2" name="그룹 112"/>
          <p:cNvGrpSpPr/>
          <p:nvPr/>
        </p:nvGrpSpPr>
        <p:grpSpPr>
          <a:xfrm>
            <a:off x="363071" y="5593976"/>
            <a:ext cx="8417858" cy="1111624"/>
            <a:chOff x="349624" y="5593976"/>
            <a:chExt cx="8417858" cy="1111624"/>
          </a:xfrm>
        </p:grpSpPr>
        <p:pic>
          <p:nvPicPr>
            <p:cNvPr id="86" name="그림 85" descr="00.png"/>
            <p:cNvPicPr>
              <a:picLocks noChangeAspect="1"/>
            </p:cNvPicPr>
            <p:nvPr/>
          </p:nvPicPr>
          <p:blipFill>
            <a:blip r:embed="rId4" cstate="print"/>
            <a:srcRect l="3818" t="81573" r="4112" b="2216"/>
            <a:stretch>
              <a:fillRect/>
            </a:stretch>
          </p:blipFill>
          <p:spPr>
            <a:xfrm>
              <a:off x="349624" y="5593976"/>
              <a:ext cx="8417858" cy="1111624"/>
            </a:xfrm>
            <a:prstGeom prst="rect">
              <a:avLst/>
            </a:prstGeom>
          </p:spPr>
        </p:pic>
        <p:sp>
          <p:nvSpPr>
            <p:cNvPr id="95" name="직사각형 94"/>
            <p:cNvSpPr/>
            <p:nvPr/>
          </p:nvSpPr>
          <p:spPr>
            <a:xfrm>
              <a:off x="559837" y="5699838"/>
              <a:ext cx="808031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전공능력검사 성적이 일정 점수 미만인 자는 선발하지 않음</a:t>
              </a:r>
              <a:r>
                <a:rPr kumimoji="1" lang="en-US" altLang="ko-KR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단</a:t>
              </a:r>
              <a:r>
                <a:rPr kumimoji="1" lang="en-US" altLang="ko-KR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,  </a:t>
              </a:r>
              <a:r>
                <a:rPr kumimoji="1" lang="ko-KR" altLang="en-US" sz="1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과락 기준 점수는 출제 후 문제의 난이도 등에 따라 달라질 수 있으므로 공개하지 않음</a:t>
              </a:r>
              <a:endParaRPr kumimoji="1" lang="en-US" altLang="ko-KR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[</a:t>
              </a:r>
              <a:r>
                <a:rPr lang="ko-KR" altLang="en-US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수능 최저기준 </a:t>
              </a:r>
              <a:r>
                <a:rPr lang="ko-KR" altLang="en-US" b="1" dirty="0" err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미적용</a:t>
              </a:r>
              <a:r>
                <a:rPr lang="en-US" altLang="ko-KR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C00000"/>
                  </a:solidFill>
                </a:rPr>
                <a:t>]</a:t>
              </a:r>
              <a:endParaRPr kumimoji="1" lang="ko-KR" altLang="en-US" sz="17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</p:txBody>
        </p:sp>
      </p:grp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645189" y="1657375"/>
            <a:ext cx="7936582" cy="67710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marL="1371600" indent="-1371600"/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지원자격 </a:t>
            </a:r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</a:t>
            </a: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국내 정규 고교 졸업</a:t>
            </a:r>
            <a:r>
              <a:rPr kumimoji="1" lang="en-US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 또는 동등의 학력 소지자로서</a:t>
            </a:r>
            <a:endParaRPr kumimoji="1" lang="en-US" altLang="ko-KR" sz="22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marL="1371600" indent="-1371600"/>
            <a:r>
              <a: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</a:t>
            </a:r>
            <a:r>
              <a:rPr kumimoji="1" lang="ko-KR" altLang="en-US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아래 자격요건 중 하나를 충족하는 자</a:t>
            </a:r>
            <a:endParaRPr kumimoji="1" lang="en-US" altLang="ko-KR" sz="22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38" name="그림 37" descr="00.png"/>
          <p:cNvPicPr>
            <a:picLocks noChangeAspect="1"/>
          </p:cNvPicPr>
          <p:nvPr/>
        </p:nvPicPr>
        <p:blipFill>
          <a:blip r:embed="rId3" cstate="print"/>
          <a:srcRect l="3855" t="20194" r="93471" b="76241"/>
          <a:stretch>
            <a:fillRect/>
          </a:stretch>
        </p:blipFill>
        <p:spPr>
          <a:xfrm>
            <a:off x="281365" y="1725191"/>
            <a:ext cx="244444" cy="244444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1545568" y="2828925"/>
            <a:ext cx="2976648" cy="974018"/>
          </a:xfrm>
          <a:prstGeom prst="rect">
            <a:avLst/>
          </a:prstGeom>
          <a:gradFill flip="none" rotWithShape="1">
            <a:gsLst>
              <a:gs pos="49000">
                <a:srgbClr val="005CBA"/>
              </a:gs>
              <a:gs pos="50000">
                <a:srgbClr val="006FDE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3175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15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</a:rPr>
              <a:t>국민기초생활보장</a:t>
            </a:r>
            <a:endParaRPr lang="en-US" altLang="ko-KR" sz="2000" b="1" spc="-15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</a:endParaRPr>
          </a:p>
          <a:p>
            <a:pPr algn="ctr"/>
            <a:r>
              <a:rPr lang="ko-KR" altLang="en-US" sz="2000" b="1" spc="-15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</a:rPr>
              <a:t>수급자 가정</a:t>
            </a:r>
            <a:endParaRPr lang="ko-KR" altLang="en-US" sz="20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17035" y="2828925"/>
            <a:ext cx="2976648" cy="974018"/>
          </a:xfrm>
          <a:prstGeom prst="rect">
            <a:avLst/>
          </a:prstGeom>
          <a:gradFill flip="none" rotWithShape="1">
            <a:gsLst>
              <a:gs pos="49000">
                <a:srgbClr val="005CBA"/>
              </a:gs>
              <a:gs pos="50000">
                <a:srgbClr val="006FDE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3175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2000" b="1" spc="-15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</a:rPr>
              <a:t>국가유공자 자녀 및</a:t>
            </a:r>
            <a:endParaRPr lang="en-US" altLang="ko-KR" sz="2000" b="1" spc="-15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ko-KR" altLang="en-US" sz="2000" b="1" spc="-15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</a:rPr>
              <a:t>사회기여자 자녀</a:t>
            </a:r>
            <a:endParaRPr lang="en-US" altLang="ko-KR" sz="20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545568" y="4017057"/>
            <a:ext cx="2976648" cy="974018"/>
          </a:xfrm>
          <a:prstGeom prst="rect">
            <a:avLst/>
          </a:prstGeom>
          <a:gradFill flip="none" rotWithShape="1">
            <a:gsLst>
              <a:gs pos="49000">
                <a:srgbClr val="005CBA"/>
              </a:gs>
              <a:gs pos="50000">
                <a:srgbClr val="006FDE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3175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2000" b="1" spc="-15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</a:rPr>
              <a:t>다문화가정</a:t>
            </a:r>
            <a:endParaRPr lang="en-US" altLang="ko-KR" sz="20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17035" y="4017057"/>
            <a:ext cx="2976648" cy="974018"/>
          </a:xfrm>
          <a:prstGeom prst="rect">
            <a:avLst/>
          </a:prstGeom>
          <a:gradFill flip="none" rotWithShape="1">
            <a:gsLst>
              <a:gs pos="49000">
                <a:srgbClr val="005CBA"/>
              </a:gs>
              <a:gs pos="50000">
                <a:srgbClr val="006FDE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3175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2000" b="1" spc="-15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</a:rPr>
              <a:t>다자녀가정</a:t>
            </a:r>
            <a:endParaRPr lang="en-US" altLang="ko-KR" sz="20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189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수시 일반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/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특별전형 지원율</a:t>
            </a:r>
          </a:p>
        </p:txBody>
      </p:sp>
      <p:pic>
        <p:nvPicPr>
          <p:cNvPr id="37" name="그림 36" descr="00.png"/>
          <p:cNvPicPr>
            <a:picLocks noChangeAspect="1"/>
          </p:cNvPicPr>
          <p:nvPr/>
        </p:nvPicPr>
        <p:blipFill>
          <a:blip r:embed="rId2" cstate="print"/>
          <a:srcRect l="1661" t="11629" r="48725" b="48889"/>
          <a:stretch>
            <a:fillRect/>
          </a:stretch>
        </p:blipFill>
        <p:spPr>
          <a:xfrm>
            <a:off x="152400" y="797859"/>
            <a:ext cx="4536141" cy="2707341"/>
          </a:xfrm>
          <a:prstGeom prst="rect">
            <a:avLst/>
          </a:prstGeom>
        </p:spPr>
      </p:pic>
      <p:pic>
        <p:nvPicPr>
          <p:cNvPr id="39" name="그림 38" descr="00.png"/>
          <p:cNvPicPr>
            <a:picLocks noChangeAspect="1"/>
          </p:cNvPicPr>
          <p:nvPr/>
        </p:nvPicPr>
        <p:blipFill>
          <a:blip r:embed="rId2" cstate="print"/>
          <a:srcRect l="49608" t="64969" r="3131" b="9668"/>
          <a:stretch>
            <a:fillRect/>
          </a:stretch>
        </p:blipFill>
        <p:spPr>
          <a:xfrm>
            <a:off x="4536141" y="4455459"/>
            <a:ext cx="4320988" cy="1739153"/>
          </a:xfrm>
          <a:prstGeom prst="rect">
            <a:avLst/>
          </a:prstGeom>
        </p:spPr>
      </p:pic>
      <p:grpSp>
        <p:nvGrpSpPr>
          <p:cNvPr id="2" name="그룹 19"/>
          <p:cNvGrpSpPr/>
          <p:nvPr/>
        </p:nvGrpSpPr>
        <p:grpSpPr>
          <a:xfrm>
            <a:off x="206188" y="3092824"/>
            <a:ext cx="4509247" cy="3021105"/>
            <a:chOff x="206188" y="3092824"/>
            <a:chExt cx="4509247" cy="3021105"/>
          </a:xfrm>
        </p:grpSpPr>
        <p:pic>
          <p:nvPicPr>
            <p:cNvPr id="41" name="그림 40" descr="00.png"/>
            <p:cNvPicPr>
              <a:picLocks noChangeAspect="1"/>
            </p:cNvPicPr>
            <p:nvPr/>
          </p:nvPicPr>
          <p:blipFill>
            <a:blip r:embed="rId3" cstate="print"/>
            <a:srcRect l="2249" t="45097" r="48431" b="10845"/>
            <a:stretch>
              <a:fillRect/>
            </a:stretch>
          </p:blipFill>
          <p:spPr>
            <a:xfrm>
              <a:off x="206188" y="3092824"/>
              <a:ext cx="4509247" cy="3021105"/>
            </a:xfrm>
            <a:prstGeom prst="rect">
              <a:avLst/>
            </a:prstGeom>
          </p:spPr>
        </p:pic>
        <p:grpSp>
          <p:nvGrpSpPr>
            <p:cNvPr id="3" name="그룹 43"/>
            <p:cNvGrpSpPr/>
            <p:nvPr/>
          </p:nvGrpSpPr>
          <p:grpSpPr>
            <a:xfrm>
              <a:off x="518958" y="3500438"/>
              <a:ext cx="4035112" cy="2143140"/>
              <a:chOff x="518958" y="3500438"/>
              <a:chExt cx="4035112" cy="2143140"/>
            </a:xfrm>
          </p:grpSpPr>
          <p:sp>
            <p:nvSpPr>
              <p:cNvPr id="55" name="TextBox 20"/>
              <p:cNvSpPr txBox="1">
                <a:spLocks noChangeArrowheads="1"/>
              </p:cNvSpPr>
              <p:nvPr/>
            </p:nvSpPr>
            <p:spPr bwMode="auto">
              <a:xfrm>
                <a:off x="537881" y="3500438"/>
                <a:ext cx="4016189" cy="461665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30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일반우수자 </a:t>
                </a:r>
                <a:r>
                  <a:rPr kumimoji="1" lang="ko-KR" altLang="en-US" sz="25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전형</a:t>
                </a:r>
              </a:p>
            </p:txBody>
          </p:sp>
          <p:grpSp>
            <p:nvGrpSpPr>
              <p:cNvPr id="4" name="그룹 77"/>
              <p:cNvGrpSpPr/>
              <p:nvPr/>
            </p:nvGrpSpPr>
            <p:grpSpPr>
              <a:xfrm>
                <a:off x="518958" y="4329957"/>
                <a:ext cx="3890684" cy="1313621"/>
                <a:chOff x="518958" y="4329957"/>
                <a:chExt cx="3890684" cy="1313621"/>
              </a:xfrm>
            </p:grpSpPr>
            <p:sp>
              <p:nvSpPr>
                <p:cNvPr id="57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329957"/>
                  <a:ext cx="3890684" cy="276999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ko-KR" altLang="en-US" b="1" spc="-30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cs typeface="Arial" pitchFamily="34" charset="0"/>
                    </a:rPr>
                    <a:t>경쟁률</a:t>
                  </a:r>
                </a:p>
              </p:txBody>
            </p:sp>
            <p:sp>
              <p:nvSpPr>
                <p:cNvPr id="58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566360"/>
                  <a:ext cx="3890684" cy="1077218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en-US" altLang="ko-KR" sz="700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srgbClr val="B50B78"/>
                      </a:solidFill>
                      <a:cs typeface="Arial" pitchFamily="34" charset="0"/>
                    </a:rPr>
                    <a:t>16.5 : 1</a:t>
                  </a:r>
                  <a:endParaRPr kumimoji="1" lang="ko-KR" altLang="en-US" sz="7000" b="1" spc="-15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srgbClr val="B50B78"/>
                    </a:solidFill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5" name="그룹 18"/>
          <p:cNvGrpSpPr/>
          <p:nvPr/>
        </p:nvGrpSpPr>
        <p:grpSpPr>
          <a:xfrm>
            <a:off x="4347882" y="1434353"/>
            <a:ext cx="4446494" cy="3307976"/>
            <a:chOff x="4347882" y="1434353"/>
            <a:chExt cx="4446494" cy="3307976"/>
          </a:xfrm>
        </p:grpSpPr>
        <p:pic>
          <p:nvPicPr>
            <p:cNvPr id="42" name="그림 41" descr="00.png"/>
            <p:cNvPicPr>
              <a:picLocks noChangeAspect="1"/>
            </p:cNvPicPr>
            <p:nvPr/>
          </p:nvPicPr>
          <p:blipFill>
            <a:blip r:embed="rId4" cstate="print"/>
            <a:srcRect l="47549" t="20911" r="3818" b="30847"/>
            <a:stretch>
              <a:fillRect/>
            </a:stretch>
          </p:blipFill>
          <p:spPr>
            <a:xfrm>
              <a:off x="4347882" y="1434353"/>
              <a:ext cx="4446494" cy="3307976"/>
            </a:xfrm>
            <a:prstGeom prst="rect">
              <a:avLst/>
            </a:prstGeom>
          </p:spPr>
        </p:pic>
        <p:grpSp>
          <p:nvGrpSpPr>
            <p:cNvPr id="6" name="그룹 58"/>
            <p:cNvGrpSpPr/>
            <p:nvPr/>
          </p:nvGrpSpPr>
          <p:grpSpPr>
            <a:xfrm>
              <a:off x="4624933" y="1908654"/>
              <a:ext cx="3909467" cy="2228570"/>
              <a:chOff x="4624933" y="1908654"/>
              <a:chExt cx="3909467" cy="2228570"/>
            </a:xfrm>
          </p:grpSpPr>
          <p:sp>
            <p:nvSpPr>
              <p:cNvPr id="60" name="TextBox 20"/>
              <p:cNvSpPr txBox="1">
                <a:spLocks noChangeArrowheads="1"/>
              </p:cNvSpPr>
              <p:nvPr/>
            </p:nvSpPr>
            <p:spPr bwMode="auto">
              <a:xfrm>
                <a:off x="4766721" y="1908654"/>
                <a:ext cx="3767679" cy="747897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2700" b="1" spc="-300" dirty="0" err="1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사회기여및</a:t>
                </a:r>
                <a:endParaRPr kumimoji="1" lang="en-US" altLang="ko-KR" sz="27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endParaRPr>
              </a:p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27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배려대상자 </a:t>
                </a:r>
                <a:r>
                  <a:rPr kumimoji="1" lang="ko-KR" altLang="en-US" sz="2500" b="1" spc="-30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cs typeface="Arial" pitchFamily="34" charset="0"/>
                  </a:rPr>
                  <a:t>전형</a:t>
                </a:r>
              </a:p>
            </p:txBody>
          </p:sp>
          <p:grpSp>
            <p:nvGrpSpPr>
              <p:cNvPr id="7" name="그룹 79"/>
              <p:cNvGrpSpPr/>
              <p:nvPr/>
            </p:nvGrpSpPr>
            <p:grpSpPr>
              <a:xfrm>
                <a:off x="4624933" y="2823603"/>
                <a:ext cx="3890684" cy="1313621"/>
                <a:chOff x="518958" y="4329957"/>
                <a:chExt cx="3890684" cy="1313621"/>
              </a:xfrm>
            </p:grpSpPr>
            <p:sp>
              <p:nvSpPr>
                <p:cNvPr id="62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329957"/>
                  <a:ext cx="3890684" cy="276999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ko-KR" altLang="en-US" b="1" spc="-30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cs typeface="Arial" pitchFamily="34" charset="0"/>
                    </a:rPr>
                    <a:t>경쟁률</a:t>
                  </a:r>
                </a:p>
              </p:txBody>
            </p:sp>
            <p:sp>
              <p:nvSpPr>
                <p:cNvPr id="63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18958" y="4566360"/>
                  <a:ext cx="3890684" cy="1077218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en-US" altLang="ko-KR" sz="700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  <a:prstDash val="solid"/>
                      </a:ln>
                      <a:solidFill>
                        <a:srgbClr val="F36A03"/>
                      </a:solidFill>
                      <a:cs typeface="Arial" pitchFamily="34" charset="0"/>
                    </a:rPr>
                    <a:t>11.0 : 1</a:t>
                  </a:r>
                  <a:endParaRPr kumimoji="1" lang="ko-KR" altLang="en-US" sz="7000" b="1" spc="-150" dirty="0" smtClean="0">
                    <a:ln>
                      <a:solidFill>
                        <a:srgbClr val="4F81BD">
                          <a:alpha val="0"/>
                        </a:srgbClr>
                      </a:solidFill>
                      <a:prstDash val="solid"/>
                    </a:ln>
                    <a:solidFill>
                      <a:srgbClr val="F36A03"/>
                    </a:solidFill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43" name="그림 42" descr="00.png"/>
          <p:cNvPicPr>
            <a:picLocks noChangeAspect="1"/>
          </p:cNvPicPr>
          <p:nvPr/>
        </p:nvPicPr>
        <p:blipFill>
          <a:blip r:embed="rId5" cstate="print"/>
          <a:srcRect l="39803" r="42156"/>
          <a:stretch>
            <a:fillRect/>
          </a:stretch>
        </p:blipFill>
        <p:spPr>
          <a:xfrm>
            <a:off x="3639671" y="428"/>
            <a:ext cx="1649505" cy="6857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9539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283519" y="321569"/>
            <a:ext cx="6869755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3.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일반우수자 </a:t>
            </a: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Ⅱ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전형 </a:t>
            </a:r>
            <a:r>
              <a:rPr kumimoji="1" lang="en-US" altLang="ko-KR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전형일 </a:t>
            </a:r>
            <a:r>
              <a:rPr kumimoji="1" lang="en-US" altLang="ko-KR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2013. 11. 9 </a:t>
            </a:r>
            <a:r>
              <a:rPr kumimoji="1" lang="ko-KR" altLang="en-US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20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</a:p>
        </p:txBody>
      </p:sp>
      <p:grpSp>
        <p:nvGrpSpPr>
          <p:cNvPr id="2" name="그룹 28"/>
          <p:cNvGrpSpPr/>
          <p:nvPr/>
        </p:nvGrpSpPr>
        <p:grpSpPr>
          <a:xfrm>
            <a:off x="272312" y="872970"/>
            <a:ext cx="8799968" cy="721647"/>
            <a:chOff x="344032" y="872970"/>
            <a:chExt cx="8799968" cy="721647"/>
          </a:xfrm>
        </p:grpSpPr>
        <p:pic>
          <p:nvPicPr>
            <p:cNvPr id="30" name="그림 29" descr="00.png"/>
            <p:cNvPicPr>
              <a:picLocks noChangeAspect="1"/>
            </p:cNvPicPr>
            <p:nvPr/>
          </p:nvPicPr>
          <p:blipFill>
            <a:blip r:embed="rId2" cstate="print"/>
            <a:srcRect l="3756" t="13329" r="93471" b="82842"/>
            <a:stretch>
              <a:fillRect/>
            </a:stretch>
          </p:blipFill>
          <p:spPr>
            <a:xfrm>
              <a:off x="344032" y="914400"/>
              <a:ext cx="253497" cy="262550"/>
            </a:xfrm>
            <a:prstGeom prst="rect">
              <a:avLst/>
            </a:prstGeom>
          </p:spPr>
        </p:pic>
        <p:pic>
          <p:nvPicPr>
            <p:cNvPr id="31" name="그림 30" descr="00.png"/>
            <p:cNvPicPr>
              <a:picLocks noChangeAspect="1"/>
            </p:cNvPicPr>
            <p:nvPr/>
          </p:nvPicPr>
          <p:blipFill>
            <a:blip r:embed="rId2" cstate="print"/>
            <a:srcRect l="3855" t="20194" r="93471" b="76241"/>
            <a:stretch>
              <a:fillRect/>
            </a:stretch>
          </p:blipFill>
          <p:spPr>
            <a:xfrm>
              <a:off x="353085" y="1330862"/>
              <a:ext cx="244444" cy="244444"/>
            </a:xfrm>
            <a:prstGeom prst="rect">
              <a:avLst/>
            </a:prstGeom>
          </p:spPr>
        </p:pic>
        <p:sp>
          <p:nvSpPr>
            <p:cNvPr id="33" name="TextBox 20"/>
            <p:cNvSpPr txBox="1">
              <a:spLocks noChangeArrowheads="1"/>
            </p:cNvSpPr>
            <p:nvPr/>
          </p:nvSpPr>
          <p:spPr bwMode="auto">
            <a:xfrm>
              <a:off x="707384" y="872970"/>
              <a:ext cx="7936582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모집인원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330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명</a:t>
              </a:r>
            </a:p>
          </p:txBody>
        </p:sp>
        <p:sp>
          <p:nvSpPr>
            <p:cNvPr id="34" name="TextBox 20"/>
            <p:cNvSpPr txBox="1">
              <a:spLocks noChangeArrowheads="1"/>
            </p:cNvSpPr>
            <p:nvPr/>
          </p:nvSpPr>
          <p:spPr bwMode="auto">
            <a:xfrm>
              <a:off x="707384" y="1256063"/>
              <a:ext cx="8436616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모집단위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인문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상경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자연계</a:t>
              </a:r>
            </a:p>
          </p:txBody>
        </p:sp>
      </p:grpSp>
      <p:grpSp>
        <p:nvGrpSpPr>
          <p:cNvPr id="3" name="그룹 37"/>
          <p:cNvGrpSpPr/>
          <p:nvPr/>
        </p:nvGrpSpPr>
        <p:grpSpPr>
          <a:xfrm>
            <a:off x="4472412" y="5289176"/>
            <a:ext cx="4372824" cy="1324987"/>
            <a:chOff x="4472412" y="5289176"/>
            <a:chExt cx="4372824" cy="1324987"/>
          </a:xfrm>
        </p:grpSpPr>
        <p:pic>
          <p:nvPicPr>
            <p:cNvPr id="39" name="그림 38" descr="00.png"/>
            <p:cNvPicPr>
              <a:picLocks noChangeAspect="1"/>
            </p:cNvPicPr>
            <p:nvPr/>
          </p:nvPicPr>
          <p:blipFill>
            <a:blip r:embed="rId3" cstate="print"/>
            <a:srcRect l="48911" t="80268" r="3261" b="17752"/>
            <a:stretch>
              <a:fillRect/>
            </a:stretch>
          </p:blipFill>
          <p:spPr>
            <a:xfrm>
              <a:off x="4472412" y="5504507"/>
              <a:ext cx="4372824" cy="135802"/>
            </a:xfrm>
            <a:prstGeom prst="rect">
              <a:avLst/>
            </a:prstGeom>
          </p:spPr>
        </p:pic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6437497" y="5289176"/>
              <a:ext cx="2286016" cy="24622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600" b="1" spc="-150" dirty="0" smtClean="0">
                  <a:solidFill>
                    <a:srgbClr val="E55D09"/>
                  </a:solidFill>
                </a:rPr>
                <a:t>수능최저기준</a:t>
              </a:r>
              <a:endParaRPr lang="ko-KR" altLang="en-US" sz="1600" b="1" spc="-150" dirty="0">
                <a:solidFill>
                  <a:srgbClr val="E55D09"/>
                </a:solidFill>
              </a:endParaRPr>
            </a:p>
          </p:txBody>
        </p:sp>
        <p:grpSp>
          <p:nvGrpSpPr>
            <p:cNvPr id="4" name="그룹 69"/>
            <p:cNvGrpSpPr/>
            <p:nvPr/>
          </p:nvGrpSpPr>
          <p:grpSpPr>
            <a:xfrm>
              <a:off x="8069911" y="5659717"/>
              <a:ext cx="664532" cy="434493"/>
              <a:chOff x="660558" y="4905851"/>
              <a:chExt cx="664532" cy="434493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674829" y="4905851"/>
                <a:ext cx="650261" cy="434493"/>
              </a:xfrm>
              <a:prstGeom prst="rect">
                <a:avLst/>
              </a:prstGeom>
              <a:solidFill>
                <a:srgbClr val="E55D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20"/>
              <p:cNvSpPr txBox="1">
                <a:spLocks noChangeArrowheads="1"/>
              </p:cNvSpPr>
              <p:nvPr/>
            </p:nvSpPr>
            <p:spPr bwMode="auto">
              <a:xfrm>
                <a:off x="660558" y="4929198"/>
                <a:ext cx="642942" cy="387798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dirty="0" smtClean="0">
                    <a:solidFill>
                      <a:prstClr val="white"/>
                    </a:solidFill>
                  </a:rPr>
                  <a:t>인문계</a:t>
                </a:r>
                <a:endParaRPr lang="en-US" altLang="ko-KR" sz="1400" b="1" spc="-150" dirty="0" smtClean="0">
                  <a:solidFill>
                    <a:prstClr val="white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dirty="0" err="1" smtClean="0">
                    <a:solidFill>
                      <a:prstClr val="white"/>
                    </a:solidFill>
                  </a:rPr>
                  <a:t>상경계</a:t>
                </a:r>
                <a:endParaRPr lang="ko-KR" altLang="en-US" sz="1400" b="1" spc="-15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그룹 73"/>
            <p:cNvGrpSpPr/>
            <p:nvPr/>
          </p:nvGrpSpPr>
          <p:grpSpPr>
            <a:xfrm>
              <a:off x="8069911" y="6179670"/>
              <a:ext cx="664532" cy="434493"/>
              <a:chOff x="660558" y="4905851"/>
              <a:chExt cx="664532" cy="434493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674829" y="4905851"/>
                <a:ext cx="650261" cy="434493"/>
              </a:xfrm>
              <a:prstGeom prst="rect">
                <a:avLst/>
              </a:prstGeom>
              <a:solidFill>
                <a:srgbClr val="E55D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20"/>
              <p:cNvSpPr txBox="1">
                <a:spLocks noChangeArrowheads="1"/>
              </p:cNvSpPr>
              <p:nvPr/>
            </p:nvSpPr>
            <p:spPr bwMode="auto">
              <a:xfrm>
                <a:off x="660558" y="5026148"/>
                <a:ext cx="642942" cy="193899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smtClean="0">
                    <a:solidFill>
                      <a:prstClr val="white"/>
                    </a:solidFill>
                  </a:rPr>
                  <a:t>자연계</a:t>
                </a:r>
                <a:endParaRPr lang="ko-KR" altLang="en-US" sz="1400" b="1" spc="-1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" name="TextBox 20"/>
            <p:cNvSpPr txBox="1">
              <a:spLocks noChangeArrowheads="1"/>
            </p:cNvSpPr>
            <p:nvPr/>
          </p:nvSpPr>
          <p:spPr bwMode="auto">
            <a:xfrm>
              <a:off x="4821892" y="5682193"/>
              <a:ext cx="3188325" cy="4001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영어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를 포함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4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개영역 필수 응시하고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</a:t>
              </a:r>
            </a:p>
            <a:p>
              <a:pPr algn="r"/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2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 3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</a:p>
          </p:txBody>
        </p:sp>
        <p:sp>
          <p:nvSpPr>
            <p:cNvPr id="44" name="TextBox 20"/>
            <p:cNvSpPr txBox="1">
              <a:spLocks noChangeArrowheads="1"/>
            </p:cNvSpPr>
            <p:nvPr/>
          </p:nvSpPr>
          <p:spPr bwMode="auto">
            <a:xfrm>
              <a:off x="4821892" y="6197368"/>
              <a:ext cx="3188325" cy="4001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수학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B/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과학탐구를 포함한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4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개영역을</a:t>
              </a:r>
              <a:endParaRPr lang="en-US" altLang="ko-KR" sz="1300" b="1" spc="-150" dirty="0" smtClean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필수 응시하고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 3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2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700814" y="3505839"/>
            <a:ext cx="2243456" cy="13388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학생부</a:t>
            </a:r>
            <a:r>
              <a:rPr lang="en-US" altLang="ko-KR" sz="60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619200"/>
                </a:solidFill>
              </a:rPr>
              <a:t>20%</a:t>
            </a:r>
            <a:endParaRPr lang="ko-KR" altLang="en-US" sz="60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6192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1807" y="3615614"/>
            <a:ext cx="2243456" cy="161582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3000" b="1" spc="-300" dirty="0" err="1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약술형</a:t>
            </a:r>
            <a:r>
              <a:rPr lang="ko-KR" altLang="en-US" sz="3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 논술</a:t>
            </a:r>
            <a:endParaRPr lang="en-US" altLang="ko-KR" sz="3000" b="1" spc="-300" dirty="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altLang="ko-KR" sz="80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65800"/>
                </a:solidFill>
              </a:rPr>
              <a:t>80%</a:t>
            </a:r>
            <a:endParaRPr lang="ko-KR" altLang="en-US" sz="80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F65800"/>
              </a:solidFill>
            </a:endParaRPr>
          </a:p>
        </p:txBody>
      </p:sp>
      <p:grpSp>
        <p:nvGrpSpPr>
          <p:cNvPr id="7" name="그룹 80"/>
          <p:cNvGrpSpPr/>
          <p:nvPr/>
        </p:nvGrpSpPr>
        <p:grpSpPr>
          <a:xfrm>
            <a:off x="2832847" y="1846729"/>
            <a:ext cx="3872753" cy="3827930"/>
            <a:chOff x="2832847" y="1846729"/>
            <a:chExt cx="3872753" cy="3827930"/>
          </a:xfrm>
        </p:grpSpPr>
        <p:sp>
          <p:nvSpPr>
            <p:cNvPr id="80" name="타원 79"/>
            <p:cNvSpPr/>
            <p:nvPr/>
          </p:nvSpPr>
          <p:spPr>
            <a:xfrm>
              <a:off x="3286116" y="2285992"/>
              <a:ext cx="2928958" cy="2928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35" name="그림 34" descr="00.png"/>
            <p:cNvPicPr>
              <a:picLocks noChangeAspect="1"/>
            </p:cNvPicPr>
            <p:nvPr/>
          </p:nvPicPr>
          <p:blipFill>
            <a:blip r:embed="rId4" cstate="print"/>
            <a:srcRect l="30978" t="26925" r="26664" b="17251"/>
            <a:stretch>
              <a:fillRect/>
            </a:stretch>
          </p:blipFill>
          <p:spPr>
            <a:xfrm>
              <a:off x="2832847" y="1846729"/>
              <a:ext cx="3872753" cy="3827930"/>
            </a:xfrm>
            <a:prstGeom prst="rect">
              <a:avLst/>
            </a:prstGeom>
          </p:spPr>
        </p:pic>
        <p:sp>
          <p:nvSpPr>
            <p:cNvPr id="49" name="TextBox 20"/>
            <p:cNvSpPr txBox="1">
              <a:spLocks noChangeArrowheads="1"/>
            </p:cNvSpPr>
            <p:nvPr/>
          </p:nvSpPr>
          <p:spPr bwMode="auto">
            <a:xfrm rot="2551642">
              <a:off x="4987396" y="2400561"/>
              <a:ext cx="1515172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8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20%</a:t>
              </a:r>
            </a:p>
          </p:txBody>
        </p:sp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4020776" y="5054226"/>
              <a:ext cx="1515172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8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80%</a:t>
              </a:r>
            </a:p>
          </p:txBody>
        </p:sp>
        <p:grpSp>
          <p:nvGrpSpPr>
            <p:cNvPr id="8" name="그룹 52"/>
            <p:cNvGrpSpPr/>
            <p:nvPr/>
          </p:nvGrpSpPr>
          <p:grpSpPr>
            <a:xfrm>
              <a:off x="3657484" y="3074713"/>
              <a:ext cx="2175029" cy="1446218"/>
              <a:chOff x="3657484" y="3279995"/>
              <a:chExt cx="2175029" cy="1446218"/>
            </a:xfrm>
          </p:grpSpPr>
          <p:grpSp>
            <p:nvGrpSpPr>
              <p:cNvPr id="9" name="그룹 34"/>
              <p:cNvGrpSpPr/>
              <p:nvPr/>
            </p:nvGrpSpPr>
            <p:grpSpPr>
              <a:xfrm>
                <a:off x="3664998" y="3279995"/>
                <a:ext cx="2160000" cy="370342"/>
                <a:chOff x="1797540" y="2676422"/>
                <a:chExt cx="2160000" cy="370342"/>
              </a:xfrm>
            </p:grpSpPr>
            <p:sp>
              <p:nvSpPr>
                <p:cNvPr id="5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035525" y="2676422"/>
                  <a:ext cx="1684030" cy="307777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/>
                  <a:r>
                    <a:rPr lang="ko-KR" altLang="en-US" sz="2000" b="1" spc="-150" dirty="0" smtClean="0">
                      <a:solidFill>
                        <a:srgbClr val="F65800"/>
                      </a:solidFill>
                    </a:rPr>
                    <a:t>수시일반</a:t>
                  </a:r>
                  <a:endParaRPr lang="en-US" altLang="ko-KR" sz="2000" b="1" spc="-150" dirty="0" smtClean="0">
                    <a:solidFill>
                      <a:srgbClr val="F65800"/>
                    </a:solidFill>
                  </a:endParaRPr>
                </a:p>
              </p:txBody>
            </p:sp>
            <p:sp>
              <p:nvSpPr>
                <p:cNvPr id="57" name="직사각형 56"/>
                <p:cNvSpPr/>
                <p:nvPr/>
              </p:nvSpPr>
              <p:spPr>
                <a:xfrm>
                  <a:off x="2247540" y="3000372"/>
                  <a:ext cx="1260000" cy="45719"/>
                </a:xfrm>
                <a:prstGeom prst="rect">
                  <a:avLst/>
                </a:prstGeom>
                <a:solidFill>
                  <a:srgbClr val="F658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7" name="직선 연결선 66"/>
                <p:cNvCxnSpPr/>
                <p:nvPr/>
              </p:nvCxnSpPr>
              <p:spPr>
                <a:xfrm>
                  <a:off x="1797540" y="3045176"/>
                  <a:ext cx="2160000" cy="1588"/>
                </a:xfrm>
                <a:prstGeom prst="line">
                  <a:avLst/>
                </a:prstGeom>
                <a:ln w="19050">
                  <a:solidFill>
                    <a:srgbClr val="F658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20"/>
              <p:cNvSpPr txBox="1">
                <a:spLocks noChangeArrowheads="1"/>
              </p:cNvSpPr>
              <p:nvPr/>
            </p:nvSpPr>
            <p:spPr bwMode="auto">
              <a:xfrm>
                <a:off x="3657484" y="3756717"/>
                <a:ext cx="2175029" cy="969496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3500" b="1" spc="-300" dirty="0" smtClean="0">
                    <a:solidFill>
                      <a:srgbClr val="F65800"/>
                    </a:solidFill>
                  </a:rPr>
                  <a:t>일반우수자</a:t>
                </a:r>
                <a:endParaRPr lang="en-US" altLang="ko-KR" sz="3500" b="1" spc="-300" dirty="0" smtClean="0">
                  <a:solidFill>
                    <a:srgbClr val="F658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3500" b="1" spc="-300" dirty="0" smtClean="0">
                    <a:solidFill>
                      <a:srgbClr val="F65800"/>
                    </a:solidFill>
                  </a:rPr>
                  <a:t>Ⅱ</a:t>
                </a:r>
              </a:p>
            </p:txBody>
          </p:sp>
        </p:grpSp>
      </p:grpSp>
      <p:grpSp>
        <p:nvGrpSpPr>
          <p:cNvPr id="10" name="그룹 81"/>
          <p:cNvGrpSpPr/>
          <p:nvPr/>
        </p:nvGrpSpPr>
        <p:grpSpPr>
          <a:xfrm>
            <a:off x="1470212" y="2919038"/>
            <a:ext cx="1753676" cy="577197"/>
            <a:chOff x="1470212" y="3223838"/>
            <a:chExt cx="1753676" cy="577197"/>
          </a:xfrm>
        </p:grpSpPr>
        <p:grpSp>
          <p:nvGrpSpPr>
            <p:cNvPr id="11" name="그룹 70"/>
            <p:cNvGrpSpPr/>
            <p:nvPr/>
          </p:nvGrpSpPr>
          <p:grpSpPr>
            <a:xfrm>
              <a:off x="1603094" y="3223838"/>
              <a:ext cx="1620794" cy="429422"/>
              <a:chOff x="1570810" y="3429000"/>
              <a:chExt cx="1620794" cy="429422"/>
            </a:xfrm>
          </p:grpSpPr>
          <p:cxnSp>
            <p:nvCxnSpPr>
              <p:cNvPr id="77" name="직선 연결선 76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직선 연결선 78"/>
              <p:cNvCxnSpPr/>
              <p:nvPr/>
            </p:nvCxnSpPr>
            <p:spPr>
              <a:xfrm>
                <a:off x="1571604" y="3429000"/>
                <a:ext cx="1620000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그림 35" descr="00.png"/>
            <p:cNvPicPr>
              <a:picLocks noChangeAspect="1"/>
            </p:cNvPicPr>
            <p:nvPr/>
          </p:nvPicPr>
          <p:blipFill>
            <a:blip r:embed="rId5" cstate="print"/>
            <a:srcRect l="16075" t="51503" r="81180" b="44575"/>
            <a:stretch>
              <a:fillRect/>
            </a:stretch>
          </p:blipFill>
          <p:spPr>
            <a:xfrm>
              <a:off x="1470212" y="3532094"/>
              <a:ext cx="251012" cy="268941"/>
            </a:xfrm>
            <a:prstGeom prst="rect">
              <a:avLst/>
            </a:prstGeom>
          </p:spPr>
        </p:pic>
      </p:grpSp>
      <p:grpSp>
        <p:nvGrpSpPr>
          <p:cNvPr id="12" name="그룹 82"/>
          <p:cNvGrpSpPr/>
          <p:nvPr/>
        </p:nvGrpSpPr>
        <p:grpSpPr>
          <a:xfrm>
            <a:off x="6140120" y="2906086"/>
            <a:ext cx="1778058" cy="514064"/>
            <a:chOff x="6140120" y="2906086"/>
            <a:chExt cx="1778058" cy="514064"/>
          </a:xfrm>
        </p:grpSpPr>
        <p:grpSp>
          <p:nvGrpSpPr>
            <p:cNvPr id="13" name="그룹 67"/>
            <p:cNvGrpSpPr/>
            <p:nvPr/>
          </p:nvGrpSpPr>
          <p:grpSpPr>
            <a:xfrm flipH="1">
              <a:off x="6140120" y="2906086"/>
              <a:ext cx="1643868" cy="429422"/>
              <a:chOff x="1570810" y="3429000"/>
              <a:chExt cx="1643868" cy="429422"/>
            </a:xfrm>
          </p:grpSpPr>
          <p:cxnSp>
            <p:nvCxnSpPr>
              <p:cNvPr id="69" name="직선 연결선 68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연결선 69"/>
              <p:cNvCxnSpPr/>
              <p:nvPr/>
            </p:nvCxnSpPr>
            <p:spPr>
              <a:xfrm>
                <a:off x="1571604" y="3429000"/>
                <a:ext cx="1643074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그림 36" descr="00.png"/>
            <p:cNvPicPr>
              <a:picLocks noChangeAspect="1"/>
            </p:cNvPicPr>
            <p:nvPr/>
          </p:nvPicPr>
          <p:blipFill>
            <a:blip r:embed="rId5" cstate="print"/>
            <a:srcRect l="82848" t="41960" r="14407" b="54379"/>
            <a:stretch>
              <a:fillRect/>
            </a:stretch>
          </p:blipFill>
          <p:spPr>
            <a:xfrm>
              <a:off x="7667166" y="3169139"/>
              <a:ext cx="251012" cy="251011"/>
            </a:xfrm>
            <a:prstGeom prst="rect">
              <a:avLst/>
            </a:prstGeom>
          </p:spPr>
        </p:pic>
      </p:grpSp>
      <p:grpSp>
        <p:nvGrpSpPr>
          <p:cNvPr id="54" name="그룹 34"/>
          <p:cNvGrpSpPr/>
          <p:nvPr/>
        </p:nvGrpSpPr>
        <p:grpSpPr>
          <a:xfrm>
            <a:off x="202282" y="6258811"/>
            <a:ext cx="2449186" cy="466667"/>
            <a:chOff x="6650707" y="6211186"/>
            <a:chExt cx="2449186" cy="466667"/>
          </a:xfrm>
        </p:grpSpPr>
        <p:pic>
          <p:nvPicPr>
            <p:cNvPr id="58" name="그림 57" descr="00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0707" y="6211186"/>
              <a:ext cx="2449186" cy="466667"/>
            </a:xfrm>
            <a:prstGeom prst="rect">
              <a:avLst/>
            </a:prstGeom>
          </p:spPr>
        </p:pic>
        <p:sp>
          <p:nvSpPr>
            <p:cNvPr id="59" name="TextBox 20"/>
            <p:cNvSpPr txBox="1">
              <a:spLocks noChangeArrowheads="1"/>
            </p:cNvSpPr>
            <p:nvPr/>
          </p:nvSpPr>
          <p:spPr bwMode="auto">
            <a:xfrm>
              <a:off x="6881689" y="6250305"/>
              <a:ext cx="2118060" cy="2769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marL="1371600" indent="-1371600"/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[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</a:t>
              </a:r>
              <a:r>
                <a:rPr kumimoji="1" lang="ko-KR" altLang="en-US" b="1" spc="-15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최저기준 적용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]</a:t>
              </a:r>
              <a:endParaRPr lang="en-US" altLang="ko-KR" b="1" spc="-150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18401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4.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글로벌한양 전형</a:t>
            </a:r>
          </a:p>
        </p:txBody>
      </p:sp>
      <p:grpSp>
        <p:nvGrpSpPr>
          <p:cNvPr id="2" name="그룹 29"/>
          <p:cNvGrpSpPr/>
          <p:nvPr/>
        </p:nvGrpSpPr>
        <p:grpSpPr>
          <a:xfrm>
            <a:off x="4472412" y="5809129"/>
            <a:ext cx="4372824" cy="805034"/>
            <a:chOff x="4472412" y="5289176"/>
            <a:chExt cx="4372824" cy="805034"/>
          </a:xfrm>
        </p:grpSpPr>
        <p:pic>
          <p:nvPicPr>
            <p:cNvPr id="33" name="그림 32" descr="00.png"/>
            <p:cNvPicPr>
              <a:picLocks noChangeAspect="1"/>
            </p:cNvPicPr>
            <p:nvPr/>
          </p:nvPicPr>
          <p:blipFill>
            <a:blip r:embed="rId2" cstate="print"/>
            <a:srcRect l="48911" t="80268" r="3261" b="17752"/>
            <a:stretch>
              <a:fillRect/>
            </a:stretch>
          </p:blipFill>
          <p:spPr>
            <a:xfrm>
              <a:off x="4472412" y="5504507"/>
              <a:ext cx="4372824" cy="135802"/>
            </a:xfrm>
            <a:prstGeom prst="rect">
              <a:avLst/>
            </a:prstGeom>
          </p:spPr>
        </p:pic>
        <p:sp>
          <p:nvSpPr>
            <p:cNvPr id="34" name="TextBox 20"/>
            <p:cNvSpPr txBox="1">
              <a:spLocks noChangeArrowheads="1"/>
            </p:cNvSpPr>
            <p:nvPr/>
          </p:nvSpPr>
          <p:spPr bwMode="auto">
            <a:xfrm>
              <a:off x="6437497" y="5289176"/>
              <a:ext cx="2286016" cy="24622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600" b="1" spc="-150" dirty="0" smtClean="0">
                  <a:solidFill>
                    <a:srgbClr val="E55D09"/>
                  </a:solidFill>
                </a:rPr>
                <a:t>수능최저기준</a:t>
              </a:r>
              <a:endParaRPr lang="ko-KR" altLang="en-US" sz="1600" b="1" spc="-150" dirty="0">
                <a:solidFill>
                  <a:srgbClr val="E55D09"/>
                </a:solidFill>
              </a:endParaRPr>
            </a:p>
          </p:txBody>
        </p:sp>
        <p:grpSp>
          <p:nvGrpSpPr>
            <p:cNvPr id="3" name="그룹 69"/>
            <p:cNvGrpSpPr/>
            <p:nvPr/>
          </p:nvGrpSpPr>
          <p:grpSpPr>
            <a:xfrm>
              <a:off x="8069911" y="5659717"/>
              <a:ext cx="664532" cy="434493"/>
              <a:chOff x="660558" y="4905851"/>
              <a:chExt cx="664532" cy="434493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674829" y="4905851"/>
                <a:ext cx="650261" cy="434493"/>
              </a:xfrm>
              <a:prstGeom prst="rect">
                <a:avLst/>
              </a:prstGeom>
              <a:solidFill>
                <a:srgbClr val="E55D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20"/>
              <p:cNvSpPr txBox="1">
                <a:spLocks noChangeArrowheads="1"/>
              </p:cNvSpPr>
              <p:nvPr/>
            </p:nvSpPr>
            <p:spPr bwMode="auto">
              <a:xfrm>
                <a:off x="660558" y="4929198"/>
                <a:ext cx="642942" cy="387798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dirty="0" smtClean="0">
                    <a:solidFill>
                      <a:prstClr val="white"/>
                    </a:solidFill>
                  </a:rPr>
                  <a:t>인문계</a:t>
                </a:r>
                <a:endParaRPr lang="en-US" altLang="ko-KR" sz="1400" b="1" spc="-150" dirty="0" smtClean="0">
                  <a:solidFill>
                    <a:prstClr val="white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1400" b="1" spc="-150" dirty="0" err="1" smtClean="0">
                    <a:solidFill>
                      <a:prstClr val="white"/>
                    </a:solidFill>
                  </a:rPr>
                  <a:t>상경계</a:t>
                </a:r>
                <a:endParaRPr lang="ko-KR" altLang="en-US" sz="1400" b="1" spc="-1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4821892" y="5682193"/>
              <a:ext cx="3188325" cy="4001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/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영어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를 포함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4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개영역 필수 응시하고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</a:t>
              </a:r>
            </a:p>
            <a:p>
              <a:pPr algn="r"/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2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, 3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등급 이내 </a:t>
              </a:r>
              <a:r>
                <a:rPr lang="en-US" altLang="ko-KR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1</a:t>
              </a:r>
              <a:r>
                <a:rPr lang="ko-KR" altLang="en-US" sz="1300" b="1" spc="-15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개</a:t>
              </a:r>
            </a:p>
          </p:txBody>
        </p:sp>
      </p:grpSp>
      <p:grpSp>
        <p:nvGrpSpPr>
          <p:cNvPr id="54" name="그룹 34"/>
          <p:cNvGrpSpPr/>
          <p:nvPr/>
        </p:nvGrpSpPr>
        <p:grpSpPr>
          <a:xfrm>
            <a:off x="202282" y="6258811"/>
            <a:ext cx="2449186" cy="466667"/>
            <a:chOff x="6650707" y="6211186"/>
            <a:chExt cx="2449186" cy="466667"/>
          </a:xfrm>
        </p:grpSpPr>
        <p:pic>
          <p:nvPicPr>
            <p:cNvPr id="59" name="그림 58" descr="0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0707" y="6211186"/>
              <a:ext cx="2449186" cy="466667"/>
            </a:xfrm>
            <a:prstGeom prst="rect">
              <a:avLst/>
            </a:prstGeom>
          </p:spPr>
        </p:pic>
        <p:sp>
          <p:nvSpPr>
            <p:cNvPr id="60" name="TextBox 20"/>
            <p:cNvSpPr txBox="1">
              <a:spLocks noChangeArrowheads="1"/>
            </p:cNvSpPr>
            <p:nvPr/>
          </p:nvSpPr>
          <p:spPr bwMode="auto">
            <a:xfrm>
              <a:off x="6880448" y="6250305"/>
              <a:ext cx="2118060" cy="2769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marL="1371600" indent="-1371600"/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[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</a:t>
              </a:r>
              <a:r>
                <a:rPr kumimoji="1" lang="ko-KR" altLang="en-US" b="1" spc="-15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최저기준 적용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]</a:t>
              </a:r>
              <a:endParaRPr lang="en-US" altLang="ko-KR" b="1" spc="-150" dirty="0" smtClean="0">
                <a:solidFill>
                  <a:srgbClr val="C00000"/>
                </a:solidFill>
              </a:endParaRPr>
            </a:p>
          </p:txBody>
        </p:sp>
      </p:grpSp>
      <p:sp>
        <p:nvSpPr>
          <p:cNvPr id="67" name="TextBox 20"/>
          <p:cNvSpPr txBox="1">
            <a:spLocks noChangeArrowheads="1"/>
          </p:cNvSpPr>
          <p:nvPr/>
        </p:nvSpPr>
        <p:spPr bwMode="auto">
          <a:xfrm>
            <a:off x="635664" y="3105175"/>
            <a:ext cx="8498811" cy="83099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indent="-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지원자격 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2012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년 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월 이후 국내 정규고교 졸업</a:t>
            </a:r>
            <a:r>
              <a:rPr kumimoji="1" lang="en-US" altLang="ko-KR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 또는 </a:t>
            </a:r>
            <a:endParaRPr kumimoji="1" lang="en-US" altLang="ko-KR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indent="-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2011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년 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3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월 이후 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2014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년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2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월 이전 국외 정규고교 졸업</a:t>
            </a:r>
            <a:r>
              <a:rPr kumimoji="1" lang="en-US" altLang="ko-KR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1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</a:t>
            </a:r>
            <a:endParaRPr kumimoji="1" lang="en-US" altLang="ko-KR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indent="-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중에서 공인어학성적 소유자</a:t>
            </a:r>
            <a:endParaRPr kumimoji="1" lang="en-US" altLang="ko-KR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69" name="그림 68" descr="00.png"/>
          <p:cNvPicPr>
            <a:picLocks noChangeAspect="1"/>
          </p:cNvPicPr>
          <p:nvPr/>
        </p:nvPicPr>
        <p:blipFill>
          <a:blip r:embed="rId4" cstate="print"/>
          <a:srcRect l="3855" t="20194" r="93471" b="76241"/>
          <a:stretch>
            <a:fillRect/>
          </a:stretch>
        </p:blipFill>
        <p:spPr>
          <a:xfrm>
            <a:off x="281365" y="3144416"/>
            <a:ext cx="244444" cy="244444"/>
          </a:xfrm>
          <a:prstGeom prst="rect">
            <a:avLst/>
          </a:prstGeom>
        </p:spPr>
      </p:pic>
      <p:graphicFrame>
        <p:nvGraphicFramePr>
          <p:cNvPr id="70" name="표 69"/>
          <p:cNvGraphicFramePr>
            <a:graphicFrameLocks noGrp="1"/>
          </p:cNvGraphicFramePr>
          <p:nvPr/>
        </p:nvGraphicFramePr>
        <p:xfrm>
          <a:off x="1648072" y="1217548"/>
          <a:ext cx="6829178" cy="1776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8828"/>
                <a:gridCol w="2800350"/>
              </a:tblGrid>
              <a:tr h="21387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6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모집단위</a:t>
                      </a: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지원 가능한 공인어학성적</a:t>
                      </a:r>
                      <a:endParaRPr lang="en-US" altLang="ko-KR" sz="16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영미언어문화학과 </a:t>
                      </a:r>
                      <a:r>
                        <a:rPr lang="en-US" altLang="ko-KR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(7</a:t>
                      </a:r>
                      <a:r>
                        <a:rPr lang="ko-KR" altLang="en-US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영어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광고홍보학부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신문방송학과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경제학부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(5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경영학부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(9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일본언어문화학과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일본어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1423903" y="4074500"/>
            <a:ext cx="1345218" cy="8125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r">
              <a:lnSpc>
                <a:spcPct val="90000"/>
              </a:lnSpc>
              <a:defRPr/>
            </a:pPr>
            <a:r>
              <a:rPr lang="ko-KR" altLang="en-US" sz="2000" b="1" spc="-30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학생부</a:t>
            </a:r>
            <a:endParaRPr lang="en-US" altLang="ko-KR" sz="2000" b="1" spc="-30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altLang="ko-KR" sz="3200" b="1" spc="-10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619200"/>
                </a:solidFill>
              </a:rPr>
              <a:t>10</a:t>
            </a:r>
            <a:r>
              <a:rPr lang="en-US" altLang="ko-KR" sz="32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619200"/>
                </a:solidFill>
              </a:rPr>
              <a:t>%</a:t>
            </a:r>
            <a:endParaRPr lang="ko-KR" altLang="en-US" sz="48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6192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84005" y="3956254"/>
            <a:ext cx="1678920" cy="11726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ko-KR" altLang="en-US" sz="2400" b="1" spc="-300" dirty="0" err="1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약술형</a:t>
            </a:r>
            <a:r>
              <a:rPr lang="ko-KR" altLang="en-US" sz="24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 논술</a:t>
            </a:r>
            <a:endParaRPr lang="en-US" altLang="ko-KR" sz="2400" b="1" spc="-300" dirty="0" smtClean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ko-KR" sz="54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005CA8"/>
                </a:solidFill>
              </a:rPr>
              <a:t>60%</a:t>
            </a:r>
            <a:endParaRPr lang="ko-KR" altLang="en-US" sz="54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005CA8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78809" y="5239953"/>
            <a:ext cx="1590312" cy="8125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 algn="r">
              <a:lnSpc>
                <a:spcPct val="90000"/>
              </a:lnSpc>
              <a:defRPr/>
            </a:pPr>
            <a:r>
              <a:rPr lang="ko-KR" altLang="en-US" sz="20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공인어학성적</a:t>
            </a:r>
            <a:r>
              <a:rPr lang="en-US" altLang="ko-KR" sz="32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8601"/>
                </a:solidFill>
              </a:rPr>
              <a:t>30%</a:t>
            </a:r>
            <a:endParaRPr lang="ko-KR" altLang="en-US" sz="32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FF8601"/>
              </a:solidFill>
            </a:endParaRPr>
          </a:p>
        </p:txBody>
      </p:sp>
      <p:grpSp>
        <p:nvGrpSpPr>
          <p:cNvPr id="77" name="그룹 85"/>
          <p:cNvGrpSpPr/>
          <p:nvPr/>
        </p:nvGrpSpPr>
        <p:grpSpPr>
          <a:xfrm>
            <a:off x="3520266" y="4047552"/>
            <a:ext cx="2343678" cy="2300675"/>
            <a:chOff x="2644588" y="2330826"/>
            <a:chExt cx="3908612" cy="3836894"/>
          </a:xfrm>
        </p:grpSpPr>
        <p:sp>
          <p:nvSpPr>
            <p:cNvPr id="97" name="타원 96"/>
            <p:cNvSpPr/>
            <p:nvPr/>
          </p:nvSpPr>
          <p:spPr>
            <a:xfrm>
              <a:off x="3143240" y="2786058"/>
              <a:ext cx="2928958" cy="2928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98" name="그림 97" descr="00.png"/>
            <p:cNvPicPr>
              <a:picLocks noChangeAspect="1"/>
            </p:cNvPicPr>
            <p:nvPr/>
          </p:nvPicPr>
          <p:blipFill>
            <a:blip r:embed="rId5" cstate="print"/>
            <a:srcRect l="28919" t="32808" r="28331" b="11237"/>
            <a:stretch>
              <a:fillRect/>
            </a:stretch>
          </p:blipFill>
          <p:spPr>
            <a:xfrm>
              <a:off x="2644588" y="2330826"/>
              <a:ext cx="3908612" cy="3836894"/>
            </a:xfrm>
            <a:prstGeom prst="rect">
              <a:avLst/>
            </a:prstGeom>
          </p:spPr>
        </p:pic>
        <p:sp>
          <p:nvSpPr>
            <p:cNvPr id="99" name="TextBox 20"/>
            <p:cNvSpPr txBox="1">
              <a:spLocks noChangeArrowheads="1"/>
            </p:cNvSpPr>
            <p:nvPr/>
          </p:nvSpPr>
          <p:spPr bwMode="auto">
            <a:xfrm rot="20184052">
              <a:off x="3352673" y="2605744"/>
              <a:ext cx="1515172" cy="41576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10%</a:t>
              </a:r>
            </a:p>
          </p:txBody>
        </p:sp>
        <p:sp>
          <p:nvSpPr>
            <p:cNvPr id="100" name="TextBox 20"/>
            <p:cNvSpPr txBox="1">
              <a:spLocks noChangeArrowheads="1"/>
            </p:cNvSpPr>
            <p:nvPr/>
          </p:nvSpPr>
          <p:spPr bwMode="auto">
            <a:xfrm>
              <a:off x="3960945" y="5564342"/>
              <a:ext cx="1515172" cy="35680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0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60%</a:t>
              </a:r>
            </a:p>
          </p:txBody>
        </p:sp>
        <p:grpSp>
          <p:nvGrpSpPr>
            <p:cNvPr id="101" name="그룹 46"/>
            <p:cNvGrpSpPr/>
            <p:nvPr/>
          </p:nvGrpSpPr>
          <p:grpSpPr>
            <a:xfrm>
              <a:off x="3541684" y="3545601"/>
              <a:ext cx="2175029" cy="1480064"/>
              <a:chOff x="3657484" y="3200570"/>
              <a:chExt cx="2175029" cy="1480064"/>
            </a:xfrm>
          </p:grpSpPr>
          <p:grpSp>
            <p:nvGrpSpPr>
              <p:cNvPr id="103" name="그룹 34"/>
              <p:cNvGrpSpPr/>
              <p:nvPr/>
            </p:nvGrpSpPr>
            <p:grpSpPr>
              <a:xfrm>
                <a:off x="3664998" y="3200570"/>
                <a:ext cx="2160000" cy="449767"/>
                <a:chOff x="1797540" y="2596997"/>
                <a:chExt cx="2160000" cy="449767"/>
              </a:xfrm>
            </p:grpSpPr>
            <p:sp>
              <p:nvSpPr>
                <p:cNvPr id="105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035524" y="2596997"/>
                  <a:ext cx="1684029" cy="317158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/>
                  <a:r>
                    <a:rPr lang="ko-KR" altLang="en-US" sz="1600" b="1" spc="-150" dirty="0" smtClean="0">
                      <a:solidFill>
                        <a:srgbClr val="005CA8"/>
                      </a:solidFill>
                    </a:rPr>
                    <a:t>수시일반</a:t>
                  </a:r>
                  <a:endParaRPr lang="en-US" altLang="ko-KR" sz="1600" b="1" spc="-150" dirty="0" smtClean="0">
                    <a:solidFill>
                      <a:srgbClr val="005CA8"/>
                    </a:solidFill>
                  </a:endParaRPr>
                </a:p>
              </p:txBody>
            </p:sp>
            <p:sp>
              <p:nvSpPr>
                <p:cNvPr id="106" name="직사각형 105"/>
                <p:cNvSpPr/>
                <p:nvPr/>
              </p:nvSpPr>
              <p:spPr>
                <a:xfrm>
                  <a:off x="2247540" y="3000372"/>
                  <a:ext cx="1260000" cy="45719"/>
                </a:xfrm>
                <a:prstGeom prst="rect">
                  <a:avLst/>
                </a:prstGeom>
                <a:solidFill>
                  <a:srgbClr val="005C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7" name="직선 연결선 106"/>
                <p:cNvCxnSpPr/>
                <p:nvPr/>
              </p:nvCxnSpPr>
              <p:spPr>
                <a:xfrm>
                  <a:off x="1797540" y="3045176"/>
                  <a:ext cx="2160000" cy="1588"/>
                </a:xfrm>
                <a:prstGeom prst="line">
                  <a:avLst/>
                </a:prstGeom>
                <a:ln w="19050">
                  <a:solidFill>
                    <a:srgbClr val="005C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TextBox 20"/>
              <p:cNvSpPr txBox="1">
                <a:spLocks noChangeArrowheads="1"/>
              </p:cNvSpPr>
              <p:nvPr/>
            </p:nvSpPr>
            <p:spPr bwMode="auto">
              <a:xfrm>
                <a:off x="3657484" y="3756718"/>
                <a:ext cx="2175029" cy="923916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2000" b="1" spc="-300" dirty="0" smtClean="0">
                    <a:solidFill>
                      <a:srgbClr val="005CA8"/>
                    </a:solidFill>
                  </a:rPr>
                  <a:t>글로벌한양</a:t>
                </a:r>
                <a:endParaRPr lang="en-US" altLang="ko-KR" sz="2000" b="1" spc="-300" dirty="0" smtClean="0">
                  <a:solidFill>
                    <a:srgbClr val="005CA8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2000" b="1" spc="-300" dirty="0" smtClean="0">
                    <a:solidFill>
                      <a:srgbClr val="005CA8"/>
                    </a:solidFill>
                  </a:rPr>
                  <a:t>전형</a:t>
                </a:r>
                <a:endParaRPr lang="en-US" altLang="ko-KR" sz="2000" b="1" spc="-300" dirty="0" smtClean="0">
                  <a:solidFill>
                    <a:srgbClr val="005CA8"/>
                  </a:solidFill>
                </a:endParaRPr>
              </a:p>
            </p:txBody>
          </p:sp>
        </p:grpSp>
        <p:sp>
          <p:nvSpPr>
            <p:cNvPr id="102" name="TextBox 20"/>
            <p:cNvSpPr txBox="1">
              <a:spLocks noChangeArrowheads="1"/>
            </p:cNvSpPr>
            <p:nvPr/>
          </p:nvSpPr>
          <p:spPr bwMode="auto">
            <a:xfrm rot="18120092">
              <a:off x="2589466" y="3166990"/>
              <a:ext cx="1515172" cy="41576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30%</a:t>
              </a:r>
            </a:p>
          </p:txBody>
        </p:sp>
      </p:grpSp>
      <p:grpSp>
        <p:nvGrpSpPr>
          <p:cNvPr id="86" name="그룹 86"/>
          <p:cNvGrpSpPr/>
          <p:nvPr/>
        </p:nvGrpSpPr>
        <p:grpSpPr>
          <a:xfrm>
            <a:off x="2746208" y="4160434"/>
            <a:ext cx="1605230" cy="150512"/>
            <a:chOff x="1353671" y="2519082"/>
            <a:chExt cx="2677083" cy="251012"/>
          </a:xfrm>
        </p:grpSpPr>
        <p:cxnSp>
          <p:nvCxnSpPr>
            <p:cNvPr id="95" name="직선 연결선 94"/>
            <p:cNvCxnSpPr/>
            <p:nvPr/>
          </p:nvCxnSpPr>
          <p:spPr>
            <a:xfrm>
              <a:off x="1438754" y="2622622"/>
              <a:ext cx="259200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그림 95" descr="00.png"/>
            <p:cNvPicPr>
              <a:picLocks noChangeAspect="1"/>
            </p:cNvPicPr>
            <p:nvPr/>
          </p:nvPicPr>
          <p:blipFill>
            <a:blip r:embed="rId6" cstate="print"/>
            <a:srcRect l="14800" t="36730" r="82455" b="59609"/>
            <a:stretch>
              <a:fillRect/>
            </a:stretch>
          </p:blipFill>
          <p:spPr>
            <a:xfrm>
              <a:off x="1353671" y="2519082"/>
              <a:ext cx="251011" cy="251012"/>
            </a:xfrm>
            <a:prstGeom prst="rect">
              <a:avLst/>
            </a:prstGeom>
          </p:spPr>
        </p:pic>
      </p:grpSp>
      <p:grpSp>
        <p:nvGrpSpPr>
          <p:cNvPr id="87" name="그룹 87"/>
          <p:cNvGrpSpPr/>
          <p:nvPr/>
        </p:nvGrpSpPr>
        <p:grpSpPr>
          <a:xfrm>
            <a:off x="2735457" y="5304751"/>
            <a:ext cx="1076324" cy="177388"/>
            <a:chOff x="1335741" y="4427489"/>
            <a:chExt cx="1795013" cy="295835"/>
          </a:xfrm>
        </p:grpSpPr>
        <p:cxnSp>
          <p:nvCxnSpPr>
            <p:cNvPr id="93" name="직선 연결선 92"/>
            <p:cNvCxnSpPr/>
            <p:nvPr/>
          </p:nvCxnSpPr>
          <p:spPr>
            <a:xfrm>
              <a:off x="1438754" y="4569728"/>
              <a:ext cx="169200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그림 93" descr="00.png"/>
            <p:cNvPicPr>
              <a:picLocks noChangeAspect="1"/>
            </p:cNvPicPr>
            <p:nvPr/>
          </p:nvPicPr>
          <p:blipFill>
            <a:blip r:embed="rId6" cstate="print"/>
            <a:srcRect l="14603" t="65361" r="82357" b="30325"/>
            <a:stretch>
              <a:fillRect/>
            </a:stretch>
          </p:blipFill>
          <p:spPr>
            <a:xfrm>
              <a:off x="1335741" y="4427489"/>
              <a:ext cx="277906" cy="295835"/>
            </a:xfrm>
            <a:prstGeom prst="rect">
              <a:avLst/>
            </a:prstGeom>
          </p:spPr>
        </p:pic>
      </p:grpSp>
      <p:grpSp>
        <p:nvGrpSpPr>
          <p:cNvPr id="88" name="그룹 88"/>
          <p:cNvGrpSpPr/>
          <p:nvPr/>
        </p:nvGrpSpPr>
        <p:grpSpPr>
          <a:xfrm>
            <a:off x="5723803" y="5323330"/>
            <a:ext cx="1160565" cy="336135"/>
            <a:chOff x="6001780" y="4522013"/>
            <a:chExt cx="1935504" cy="560581"/>
          </a:xfrm>
        </p:grpSpPr>
        <p:grpSp>
          <p:nvGrpSpPr>
            <p:cNvPr id="89" name="그룹 56"/>
            <p:cNvGrpSpPr/>
            <p:nvPr/>
          </p:nvGrpSpPr>
          <p:grpSpPr>
            <a:xfrm flipH="1" flipV="1">
              <a:off x="6001780" y="4653172"/>
              <a:ext cx="1800000" cy="429422"/>
              <a:chOff x="1569576" y="3429000"/>
              <a:chExt cx="1800000" cy="429422"/>
            </a:xfrm>
          </p:grpSpPr>
          <p:cxnSp>
            <p:nvCxnSpPr>
              <p:cNvPr id="91" name="직선 연결선 90"/>
              <p:cNvCxnSpPr/>
              <p:nvPr/>
            </p:nvCxnSpPr>
            <p:spPr>
              <a:xfrm rot="5400000" flipH="1" flipV="1">
                <a:off x="1357290" y="3643314"/>
                <a:ext cx="428628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직선 연결선 91"/>
              <p:cNvCxnSpPr/>
              <p:nvPr/>
            </p:nvCxnSpPr>
            <p:spPr>
              <a:xfrm>
                <a:off x="1569576" y="3429000"/>
                <a:ext cx="1800000" cy="158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0" name="그림 89" descr="00.png"/>
            <p:cNvPicPr>
              <a:picLocks noChangeAspect="1"/>
            </p:cNvPicPr>
            <p:nvPr/>
          </p:nvPicPr>
          <p:blipFill>
            <a:blip r:embed="rId6" cstate="print"/>
            <a:srcRect l="83043" t="43529" r="13917" b="52418"/>
            <a:stretch>
              <a:fillRect/>
            </a:stretch>
          </p:blipFill>
          <p:spPr>
            <a:xfrm>
              <a:off x="7659378" y="4522013"/>
              <a:ext cx="277906" cy="277906"/>
            </a:xfrm>
            <a:prstGeom prst="rect">
              <a:avLst/>
            </a:prstGeom>
          </p:spPr>
        </p:pic>
      </p:grpSp>
      <p:sp>
        <p:nvSpPr>
          <p:cNvPr id="108" name="TextBox 20"/>
          <p:cNvSpPr txBox="1">
            <a:spLocks noChangeArrowheads="1"/>
          </p:cNvSpPr>
          <p:nvPr/>
        </p:nvSpPr>
        <p:spPr bwMode="auto">
          <a:xfrm>
            <a:off x="635664" y="892020"/>
            <a:ext cx="7936582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모집인원 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30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명</a:t>
            </a:r>
          </a:p>
        </p:txBody>
      </p:sp>
      <p:sp>
        <p:nvSpPr>
          <p:cNvPr id="109" name="TextBox 20"/>
          <p:cNvSpPr txBox="1">
            <a:spLocks noChangeArrowheads="1"/>
          </p:cNvSpPr>
          <p:nvPr/>
        </p:nvSpPr>
        <p:spPr bwMode="auto">
          <a:xfrm>
            <a:off x="635664" y="1275113"/>
            <a:ext cx="8294054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모집단위 </a:t>
            </a: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</a:t>
            </a:r>
            <a:endParaRPr kumimoji="1" lang="en-US" altLang="ko-KR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110" name="그림 109" descr="00.png"/>
          <p:cNvPicPr>
            <a:picLocks noChangeAspect="1"/>
          </p:cNvPicPr>
          <p:nvPr/>
        </p:nvPicPr>
        <p:blipFill>
          <a:blip r:embed="rId4" cstate="print"/>
          <a:srcRect l="3756" t="13329" r="93471" b="82842"/>
          <a:stretch>
            <a:fillRect/>
          </a:stretch>
        </p:blipFill>
        <p:spPr>
          <a:xfrm>
            <a:off x="272312" y="914400"/>
            <a:ext cx="253497" cy="262550"/>
          </a:xfrm>
          <a:prstGeom prst="rect">
            <a:avLst/>
          </a:prstGeom>
        </p:spPr>
      </p:pic>
      <p:pic>
        <p:nvPicPr>
          <p:cNvPr id="111" name="그림 110" descr="00.png"/>
          <p:cNvPicPr>
            <a:picLocks noChangeAspect="1"/>
          </p:cNvPicPr>
          <p:nvPr/>
        </p:nvPicPr>
        <p:blipFill>
          <a:blip r:embed="rId4" cstate="print"/>
          <a:srcRect l="3855" t="20194" r="93471" b="76241"/>
          <a:stretch>
            <a:fillRect/>
          </a:stretch>
        </p:blipFill>
        <p:spPr>
          <a:xfrm>
            <a:off x="281365" y="1330862"/>
            <a:ext cx="244444" cy="244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0661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5.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한양우수과학인 전형</a:t>
            </a:r>
          </a:p>
        </p:txBody>
      </p:sp>
      <p:pic>
        <p:nvPicPr>
          <p:cNvPr id="36" name="그림 35" descr="00.png"/>
          <p:cNvPicPr>
            <a:picLocks noChangeAspect="1"/>
          </p:cNvPicPr>
          <p:nvPr/>
        </p:nvPicPr>
        <p:blipFill>
          <a:blip r:embed="rId2" cstate="print"/>
          <a:srcRect l="3756" t="13329" r="93471" b="82842"/>
          <a:stretch>
            <a:fillRect/>
          </a:stretch>
        </p:blipFill>
        <p:spPr>
          <a:xfrm>
            <a:off x="272312" y="914400"/>
            <a:ext cx="253497" cy="262550"/>
          </a:xfrm>
          <a:prstGeom prst="rect">
            <a:avLst/>
          </a:prstGeom>
        </p:spPr>
      </p:pic>
      <p:pic>
        <p:nvPicPr>
          <p:cNvPr id="37" name="그림 36" descr="00.png"/>
          <p:cNvPicPr>
            <a:picLocks noChangeAspect="1"/>
          </p:cNvPicPr>
          <p:nvPr/>
        </p:nvPicPr>
        <p:blipFill>
          <a:blip r:embed="rId2" cstate="print"/>
          <a:srcRect l="3855" t="20194" r="93471" b="76241"/>
          <a:stretch>
            <a:fillRect/>
          </a:stretch>
        </p:blipFill>
        <p:spPr>
          <a:xfrm>
            <a:off x="281365" y="1330862"/>
            <a:ext cx="244444" cy="244444"/>
          </a:xfrm>
          <a:prstGeom prst="rect">
            <a:avLst/>
          </a:prstGeom>
        </p:spPr>
      </p:pic>
      <p:sp>
        <p:nvSpPr>
          <p:cNvPr id="38" name="TextBox 20"/>
          <p:cNvSpPr txBox="1">
            <a:spLocks noChangeArrowheads="1"/>
          </p:cNvSpPr>
          <p:nvPr/>
        </p:nvSpPr>
        <p:spPr bwMode="auto">
          <a:xfrm>
            <a:off x="635664" y="892020"/>
            <a:ext cx="7936582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모집인원 </a:t>
            </a:r>
            <a:r>
              <a: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27</a:t>
            </a:r>
            <a:r>
              <a:rPr kumimoji="1" lang="ko-KR" altLang="en-US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명</a:t>
            </a:r>
          </a:p>
        </p:txBody>
      </p:sp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635664" y="1275113"/>
            <a:ext cx="8294054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모집단위 </a:t>
            </a: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</a:t>
            </a:r>
            <a:endParaRPr kumimoji="1" lang="en-US" altLang="ko-KR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635664" y="3101355"/>
            <a:ext cx="8294054" cy="138499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지원자격 </a:t>
            </a: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: 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아래 중 한 가지를 충족하는 자</a:t>
            </a:r>
            <a:endParaRPr kumimoji="1" lang="en-US" altLang="ko-KR" b="1" spc="-15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①국내 정규 고교 졸업</a:t>
            </a:r>
            <a:r>
              <a:rPr kumimoji="1" lang="en-US" altLang="ko-KR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자로 학교생활기록부 수학 및</a:t>
            </a: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과학 교과 성적이 </a:t>
            </a:r>
            <a:endParaRPr kumimoji="1" lang="en-US" altLang="ko-KR" b="1" spc="-15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    2.5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등급 이내인 자</a:t>
            </a:r>
            <a:endParaRPr kumimoji="1" lang="en-US" altLang="ko-KR" b="1" spc="-15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②과학고등학교 졸업</a:t>
            </a:r>
            <a:r>
              <a:rPr kumimoji="1" lang="en-US" altLang="ko-KR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</a:t>
            </a:r>
            <a:endParaRPr kumimoji="1" lang="en-US" altLang="ko-KR" b="1" spc="-15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  <a:p>
            <a:pPr marL="1381125" indent="-13811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             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③과학중점 고등학교 졸업</a:t>
            </a:r>
            <a:r>
              <a:rPr kumimoji="1" lang="en-US" altLang="ko-KR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(</a:t>
            </a:r>
            <a:r>
              <a:rPr kumimoji="1" lang="ko-KR" altLang="en-US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예정</a:t>
            </a:r>
            <a:r>
              <a:rPr kumimoji="1" lang="en-US" altLang="ko-KR" sz="1600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)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자 중 과학 중점</a:t>
            </a: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</a:t>
            </a:r>
            <a:r>
              <a:rPr kumimoji="1" lang="ko-KR" altLang="en-US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교육과정을 전부 이수한 자 </a:t>
            </a:r>
            <a:r>
              <a:rPr kumimoji="1" lang="en-US" altLang="ko-KR" b="1" spc="-15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   </a:t>
            </a:r>
            <a:endParaRPr kumimoji="1" lang="en-US" altLang="ko-KR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grpSp>
        <p:nvGrpSpPr>
          <p:cNvPr id="33" name="그룹 34"/>
          <p:cNvGrpSpPr/>
          <p:nvPr/>
        </p:nvGrpSpPr>
        <p:grpSpPr>
          <a:xfrm>
            <a:off x="6622132" y="6192136"/>
            <a:ext cx="2449186" cy="466667"/>
            <a:chOff x="6650707" y="6211186"/>
            <a:chExt cx="2449186" cy="466667"/>
          </a:xfrm>
        </p:grpSpPr>
        <p:pic>
          <p:nvPicPr>
            <p:cNvPr id="35" name="그림 34" descr="0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0707" y="6211186"/>
              <a:ext cx="2449186" cy="466667"/>
            </a:xfrm>
            <a:prstGeom prst="rect">
              <a:avLst/>
            </a:prstGeom>
          </p:spPr>
        </p:pic>
        <p:sp>
          <p:nvSpPr>
            <p:cNvPr id="45" name="TextBox 20"/>
            <p:cNvSpPr txBox="1">
              <a:spLocks noChangeArrowheads="1"/>
            </p:cNvSpPr>
            <p:nvPr/>
          </p:nvSpPr>
          <p:spPr bwMode="auto">
            <a:xfrm>
              <a:off x="6775673" y="6250305"/>
              <a:ext cx="2118060" cy="2769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marL="1371600" indent="-1371600"/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[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최저기준 </a:t>
              </a:r>
              <a:r>
                <a:rPr kumimoji="1" lang="ko-KR" altLang="en-US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미적용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]</a:t>
              </a:r>
              <a:endParaRPr lang="en-US" altLang="ko-KR" b="1" spc="-150" dirty="0" smtClean="0">
                <a:solidFill>
                  <a:srgbClr val="C00000"/>
                </a:solidFill>
              </a:endParaRPr>
            </a:p>
          </p:txBody>
        </p:sp>
      </p:grpSp>
      <p:pic>
        <p:nvPicPr>
          <p:cNvPr id="46" name="그림 45" descr="00.png"/>
          <p:cNvPicPr>
            <a:picLocks noChangeAspect="1"/>
          </p:cNvPicPr>
          <p:nvPr/>
        </p:nvPicPr>
        <p:blipFill>
          <a:blip r:embed="rId2" cstate="print"/>
          <a:srcRect l="3855" t="20194" r="93471" b="76241"/>
          <a:stretch>
            <a:fillRect/>
          </a:stretch>
        </p:blipFill>
        <p:spPr>
          <a:xfrm>
            <a:off x="281365" y="3144788"/>
            <a:ext cx="244444" cy="244444"/>
          </a:xfrm>
          <a:prstGeom prst="rect">
            <a:avLst/>
          </a:prstGeom>
        </p:spPr>
      </p:pic>
      <p:graphicFrame>
        <p:nvGraphicFramePr>
          <p:cNvPr id="51" name="표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3568110"/>
              </p:ext>
            </p:extLst>
          </p:nvPr>
        </p:nvGraphicFramePr>
        <p:xfrm>
          <a:off x="1648072" y="1217548"/>
          <a:ext cx="4028828" cy="1776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8828"/>
              </a:tblGrid>
              <a:tr h="21387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6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모집단위</a:t>
                      </a: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재료공학과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(5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화학공학과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(5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기계공학과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(6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생명나노공학과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로봇공학과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ko-KR" altLang="en-US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4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  <a:prstDash val="solid"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분자생명과학과</a:t>
                      </a:r>
                      <a:r>
                        <a:rPr lang="ko-KR" altLang="en-US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(5</a:t>
                      </a:r>
                      <a:r>
                        <a:rPr lang="ko-KR" altLang="en-US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명</a:t>
                      </a:r>
                      <a:r>
                        <a:rPr lang="en-US" altLang="ko-KR" sz="14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8000" marR="18000" marT="18000" marB="180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5542375" y="4678907"/>
            <a:ext cx="2820575" cy="11726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50800">
              <a:bevelT w="0" h="25400"/>
              <a:bevelB w="6350" h="6350"/>
              <a:contourClr>
                <a:schemeClr val="bg1"/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ko-KR" altLang="en-US" sz="2400" b="1" spc="-3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</a:rPr>
              <a:t>수리사고평가</a:t>
            </a:r>
            <a:r>
              <a:rPr lang="en-US" altLang="ko-KR" sz="5400" b="1" spc="-100" dirty="0" smtClean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65800"/>
                </a:solidFill>
              </a:rPr>
              <a:t>100%</a:t>
            </a:r>
            <a:endParaRPr lang="ko-KR" altLang="en-US" sz="5400" b="1" spc="-1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F65800"/>
              </a:solidFill>
            </a:endParaRPr>
          </a:p>
        </p:txBody>
      </p:sp>
      <p:grpSp>
        <p:nvGrpSpPr>
          <p:cNvPr id="53" name="그룹 49"/>
          <p:cNvGrpSpPr/>
          <p:nvPr/>
        </p:nvGrpSpPr>
        <p:grpSpPr>
          <a:xfrm>
            <a:off x="2257426" y="4583918"/>
            <a:ext cx="2176440" cy="2106554"/>
            <a:chOff x="1093694" y="2707341"/>
            <a:chExt cx="3908612" cy="3783106"/>
          </a:xfrm>
        </p:grpSpPr>
        <p:sp>
          <p:nvSpPr>
            <p:cNvPr id="54" name="타원 53"/>
            <p:cNvSpPr/>
            <p:nvPr/>
          </p:nvSpPr>
          <p:spPr>
            <a:xfrm>
              <a:off x="1643042" y="3071810"/>
              <a:ext cx="2928958" cy="2928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55" name="그림 54" descr="00.png"/>
            <p:cNvPicPr>
              <a:picLocks noChangeAspect="1"/>
            </p:cNvPicPr>
            <p:nvPr/>
          </p:nvPicPr>
          <p:blipFill>
            <a:blip r:embed="rId4" cstate="print"/>
            <a:srcRect l="11956" t="39476" r="45294" b="5354"/>
            <a:stretch>
              <a:fillRect/>
            </a:stretch>
          </p:blipFill>
          <p:spPr>
            <a:xfrm>
              <a:off x="1093694" y="2707341"/>
              <a:ext cx="3908612" cy="3783106"/>
            </a:xfrm>
            <a:prstGeom prst="rect">
              <a:avLst/>
            </a:prstGeom>
          </p:spPr>
        </p:pic>
        <p:sp>
          <p:nvSpPr>
            <p:cNvPr id="56" name="TextBox 20"/>
            <p:cNvSpPr txBox="1">
              <a:spLocks noChangeArrowheads="1"/>
            </p:cNvSpPr>
            <p:nvPr/>
          </p:nvSpPr>
          <p:spPr bwMode="auto">
            <a:xfrm>
              <a:off x="2382665" y="5851712"/>
              <a:ext cx="1515172" cy="4974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2000" b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100</a:t>
              </a:r>
              <a:r>
                <a:rPr lang="en-US" altLang="ko-KR" sz="2000" b="1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>
                      <a:alpha val="50000"/>
                    </a:prstClr>
                  </a:solidFill>
                </a:rPr>
                <a:t>%</a:t>
              </a:r>
            </a:p>
          </p:txBody>
        </p:sp>
        <p:grpSp>
          <p:nvGrpSpPr>
            <p:cNvPr id="57" name="그룹 31"/>
            <p:cNvGrpSpPr/>
            <p:nvPr/>
          </p:nvGrpSpPr>
          <p:grpSpPr>
            <a:xfrm>
              <a:off x="2019373" y="3696413"/>
              <a:ext cx="2175029" cy="2037513"/>
              <a:chOff x="3657484" y="3177361"/>
              <a:chExt cx="2175029" cy="2037513"/>
            </a:xfrm>
          </p:grpSpPr>
          <p:grpSp>
            <p:nvGrpSpPr>
              <p:cNvPr id="58" name="그룹 34"/>
              <p:cNvGrpSpPr/>
              <p:nvPr/>
            </p:nvGrpSpPr>
            <p:grpSpPr>
              <a:xfrm>
                <a:off x="3664998" y="3177361"/>
                <a:ext cx="2160000" cy="472976"/>
                <a:chOff x="1797540" y="2573788"/>
                <a:chExt cx="2160000" cy="472976"/>
              </a:xfrm>
            </p:grpSpPr>
            <p:sp>
              <p:nvSpPr>
                <p:cNvPr id="60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035526" y="2573788"/>
                  <a:ext cx="1684031" cy="386910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/>
                  <a:r>
                    <a:rPr lang="ko-KR" altLang="en-US" sz="1400" b="1" spc="-150" dirty="0" smtClean="0">
                      <a:solidFill>
                        <a:srgbClr val="F65800"/>
                      </a:solidFill>
                    </a:rPr>
                    <a:t>수시일반</a:t>
                  </a:r>
                  <a:endParaRPr lang="en-US" altLang="ko-KR" sz="1400" b="1" spc="-150" dirty="0" smtClean="0">
                    <a:solidFill>
                      <a:srgbClr val="F65800"/>
                    </a:solidFill>
                  </a:endParaRPr>
                </a:p>
              </p:txBody>
            </p:sp>
            <p:sp>
              <p:nvSpPr>
                <p:cNvPr id="61" name="직사각형 60"/>
                <p:cNvSpPr/>
                <p:nvPr/>
              </p:nvSpPr>
              <p:spPr>
                <a:xfrm>
                  <a:off x="2247540" y="3000372"/>
                  <a:ext cx="1260000" cy="45719"/>
                </a:xfrm>
                <a:prstGeom prst="rect">
                  <a:avLst/>
                </a:prstGeom>
                <a:solidFill>
                  <a:srgbClr val="F658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2" name="직선 연결선 61"/>
                <p:cNvCxnSpPr/>
                <p:nvPr/>
              </p:nvCxnSpPr>
              <p:spPr>
                <a:xfrm>
                  <a:off x="1797540" y="3045176"/>
                  <a:ext cx="2160000" cy="1588"/>
                </a:xfrm>
                <a:prstGeom prst="line">
                  <a:avLst/>
                </a:prstGeom>
                <a:ln w="19050">
                  <a:solidFill>
                    <a:srgbClr val="F658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Box 20"/>
              <p:cNvSpPr txBox="1">
                <a:spLocks noChangeArrowheads="1"/>
              </p:cNvSpPr>
              <p:nvPr/>
            </p:nvSpPr>
            <p:spPr bwMode="auto">
              <a:xfrm>
                <a:off x="3657484" y="3722507"/>
                <a:ext cx="2175029" cy="1492367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2000" b="1" spc="-300" dirty="0" smtClean="0">
                    <a:solidFill>
                      <a:srgbClr val="F65800"/>
                    </a:solidFill>
                  </a:rPr>
                  <a:t>한양</a:t>
                </a:r>
                <a:endParaRPr lang="en-US" altLang="ko-KR" sz="2000" b="1" spc="-300" dirty="0" smtClean="0">
                  <a:solidFill>
                    <a:srgbClr val="F658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2000" b="1" spc="-300" dirty="0" smtClean="0">
                    <a:solidFill>
                      <a:srgbClr val="F65800"/>
                    </a:solidFill>
                  </a:rPr>
                  <a:t>우수과학인</a:t>
                </a:r>
                <a:endParaRPr lang="en-US" altLang="ko-KR" sz="2000" b="1" spc="-300" dirty="0" smtClean="0">
                  <a:solidFill>
                    <a:srgbClr val="F658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2000" b="1" spc="-300" dirty="0" smtClean="0">
                    <a:solidFill>
                      <a:srgbClr val="F65800"/>
                    </a:solidFill>
                  </a:rPr>
                  <a:t>전형</a:t>
                </a:r>
                <a:endParaRPr lang="en-US" altLang="ko-KR" sz="2000" b="1" spc="-300" dirty="0" smtClean="0">
                  <a:solidFill>
                    <a:srgbClr val="F65800"/>
                  </a:solidFill>
                </a:endParaRPr>
              </a:p>
            </p:txBody>
          </p:sp>
        </p:grpSp>
      </p:grpSp>
      <p:grpSp>
        <p:nvGrpSpPr>
          <p:cNvPr id="63" name="그룹 50"/>
          <p:cNvGrpSpPr/>
          <p:nvPr/>
        </p:nvGrpSpPr>
        <p:grpSpPr>
          <a:xfrm>
            <a:off x="3856971" y="4829409"/>
            <a:ext cx="1716388" cy="164730"/>
            <a:chOff x="4411032" y="3148212"/>
            <a:chExt cx="3082414" cy="295834"/>
          </a:xfrm>
        </p:grpSpPr>
        <p:pic>
          <p:nvPicPr>
            <p:cNvPr id="64" name="그림 63" descr="00.png"/>
            <p:cNvPicPr>
              <a:picLocks noChangeAspect="1"/>
            </p:cNvPicPr>
            <p:nvPr/>
          </p:nvPicPr>
          <p:blipFill>
            <a:blip r:embed="rId5" cstate="print"/>
            <a:srcRect l="69218" t="53857" r="27742" b="41829"/>
            <a:stretch>
              <a:fillRect/>
            </a:stretch>
          </p:blipFill>
          <p:spPr>
            <a:xfrm>
              <a:off x="7215540" y="3148212"/>
              <a:ext cx="277906" cy="295834"/>
            </a:xfrm>
            <a:prstGeom prst="rect">
              <a:avLst/>
            </a:prstGeom>
          </p:spPr>
        </p:pic>
        <p:cxnSp>
          <p:nvCxnSpPr>
            <p:cNvPr id="66" name="직선 연결선 65"/>
            <p:cNvCxnSpPr/>
            <p:nvPr/>
          </p:nvCxnSpPr>
          <p:spPr>
            <a:xfrm flipH="1">
              <a:off x="4411032" y="3287712"/>
              <a:ext cx="289202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039093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20"/>
          <p:cNvSpPr txBox="1">
            <a:spLocks noChangeArrowheads="1"/>
          </p:cNvSpPr>
          <p:nvPr/>
        </p:nvSpPr>
        <p:spPr bwMode="auto">
          <a:xfrm>
            <a:off x="493070" y="382007"/>
            <a:ext cx="4520468" cy="98488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2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ERICA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의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오늘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은 </a:t>
            </a:r>
            <a:endParaRPr kumimoji="1" lang="en-US" altLang="ko-KR" sz="3200" spc="-150" dirty="0" smtClean="0">
              <a:ln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8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미</a:t>
            </a:r>
            <a:r>
              <a:rPr kumimoji="1" lang="ko-KR" altLang="en-US" sz="2800" spc="-150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래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대학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의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새로운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혁신 모델</a:t>
            </a:r>
            <a:endParaRPr kumimoji="1" lang="en-US" altLang="ko-KR" sz="3200" spc="-150" dirty="0" smtClean="0">
              <a:ln>
                <a:prstDash val="solid"/>
              </a:ln>
              <a:solidFill>
                <a:srgbClr val="0070C0"/>
              </a:solidFill>
              <a:latin typeface="Myriad Pro" pitchFamily="34" charset="0"/>
              <a:ea typeface="M+ 2m" pitchFamily="2" charset="-128"/>
              <a:cs typeface="Arial" pitchFamily="34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4786314" y="4808740"/>
            <a:ext cx="4000528" cy="57870"/>
            <a:chOff x="4786314" y="4808740"/>
            <a:chExt cx="4000528" cy="57870"/>
          </a:xfrm>
        </p:grpSpPr>
        <p:cxnSp>
          <p:nvCxnSpPr>
            <p:cNvPr id="37" name="직선 연결선 36"/>
            <p:cNvCxnSpPr/>
            <p:nvPr/>
          </p:nvCxnSpPr>
          <p:spPr>
            <a:xfrm>
              <a:off x="4786314" y="4836881"/>
              <a:ext cx="2520000" cy="1588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직사각형 33"/>
            <p:cNvSpPr/>
            <p:nvPr/>
          </p:nvSpPr>
          <p:spPr>
            <a:xfrm rot="5400000">
              <a:off x="7677907" y="3757675"/>
              <a:ext cx="57870" cy="21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340330" y="4086108"/>
            <a:ext cx="3945918" cy="43200"/>
            <a:chOff x="340330" y="4086108"/>
            <a:chExt cx="3945918" cy="43200"/>
          </a:xfrm>
        </p:grpSpPr>
        <p:cxnSp>
          <p:nvCxnSpPr>
            <p:cNvPr id="63" name="직선 연결선 62"/>
            <p:cNvCxnSpPr/>
            <p:nvPr/>
          </p:nvCxnSpPr>
          <p:spPr>
            <a:xfrm>
              <a:off x="1766248" y="4106914"/>
              <a:ext cx="2520000" cy="158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직사각형 63"/>
            <p:cNvSpPr/>
            <p:nvPr/>
          </p:nvSpPr>
          <p:spPr>
            <a:xfrm rot="5400000">
              <a:off x="1398730" y="3027708"/>
              <a:ext cx="43200" cy="216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389740" y="1476361"/>
            <a:ext cx="3972880" cy="2609630"/>
            <a:chOff x="389740" y="1476361"/>
            <a:chExt cx="3972880" cy="2609630"/>
          </a:xfrm>
        </p:grpSpPr>
        <p:pic>
          <p:nvPicPr>
            <p:cNvPr id="43" name="그림 42" descr="0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1604" y="1739888"/>
              <a:ext cx="2791016" cy="227838"/>
            </a:xfrm>
            <a:prstGeom prst="rect">
              <a:avLst/>
            </a:prstGeom>
            <a:effectLst/>
          </p:spPr>
        </p:pic>
        <p:pic>
          <p:nvPicPr>
            <p:cNvPr id="22" name="그림 21" descr="노무현.png"/>
            <p:cNvPicPr>
              <a:picLocks noChangeAspect="1"/>
            </p:cNvPicPr>
            <p:nvPr/>
          </p:nvPicPr>
          <p:blipFill>
            <a:blip r:embed="rId4" cstate="print"/>
            <a:srcRect b="1351"/>
            <a:stretch>
              <a:fillRect/>
            </a:stretch>
          </p:blipFill>
          <p:spPr>
            <a:xfrm>
              <a:off x="389740" y="1476361"/>
              <a:ext cx="1490425" cy="2609630"/>
            </a:xfrm>
            <a:prstGeom prst="rect">
              <a:avLst/>
            </a:prstGeom>
          </p:spPr>
        </p:pic>
        <p:pic>
          <p:nvPicPr>
            <p:cNvPr id="54" name="그림 53" descr="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8027" y="2518375"/>
              <a:ext cx="1633061" cy="1011554"/>
            </a:xfrm>
            <a:prstGeom prst="rect">
              <a:avLst/>
            </a:prstGeom>
          </p:spPr>
        </p:pic>
        <p:pic>
          <p:nvPicPr>
            <p:cNvPr id="76" name="그림 75" descr="06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1340" y="2071678"/>
              <a:ext cx="1036796" cy="156686"/>
            </a:xfrm>
            <a:prstGeom prst="rect">
              <a:avLst/>
            </a:prstGeom>
          </p:spPr>
        </p:pic>
      </p:grpSp>
      <p:grpSp>
        <p:nvGrpSpPr>
          <p:cNvPr id="40" name="그룹 39"/>
          <p:cNvGrpSpPr/>
          <p:nvPr/>
        </p:nvGrpSpPr>
        <p:grpSpPr>
          <a:xfrm>
            <a:off x="4652064" y="2477707"/>
            <a:ext cx="4063340" cy="2342135"/>
            <a:chOff x="4652064" y="2477707"/>
            <a:chExt cx="4063340" cy="2342135"/>
          </a:xfrm>
        </p:grpSpPr>
        <p:pic>
          <p:nvPicPr>
            <p:cNvPr id="49" name="그림 48" descr="0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2064" y="2491982"/>
              <a:ext cx="2851785" cy="473848"/>
            </a:xfrm>
            <a:prstGeom prst="rect">
              <a:avLst/>
            </a:prstGeom>
            <a:effectLst/>
          </p:spPr>
        </p:pic>
        <p:pic>
          <p:nvPicPr>
            <p:cNvPr id="25" name="그림 24" descr="이명박.png"/>
            <p:cNvPicPr>
              <a:picLocks noChangeAspect="1"/>
            </p:cNvPicPr>
            <p:nvPr/>
          </p:nvPicPr>
          <p:blipFill>
            <a:blip r:embed="rId8" cstate="print"/>
            <a:srcRect b="12535"/>
            <a:stretch>
              <a:fillRect/>
            </a:stretch>
          </p:blipFill>
          <p:spPr>
            <a:xfrm>
              <a:off x="6864452" y="2477707"/>
              <a:ext cx="1850952" cy="2342135"/>
            </a:xfrm>
            <a:prstGeom prst="rect">
              <a:avLst/>
            </a:prstGeom>
            <a:effectLst/>
          </p:spPr>
        </p:pic>
        <p:pic>
          <p:nvPicPr>
            <p:cNvPr id="53" name="그림 52" descr="0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7773" y="3472929"/>
              <a:ext cx="1633061" cy="1011554"/>
            </a:xfrm>
            <a:prstGeom prst="rect">
              <a:avLst/>
            </a:prstGeom>
          </p:spPr>
        </p:pic>
        <p:pic>
          <p:nvPicPr>
            <p:cNvPr id="77" name="그림 76" descr="07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6226" y="3050504"/>
              <a:ext cx="853440" cy="156686"/>
            </a:xfrm>
            <a:prstGeom prst="rect">
              <a:avLst/>
            </a:prstGeom>
          </p:spPr>
        </p:pic>
      </p:grpSp>
      <p:grpSp>
        <p:nvGrpSpPr>
          <p:cNvPr id="41" name="그룹 40"/>
          <p:cNvGrpSpPr/>
          <p:nvPr/>
        </p:nvGrpSpPr>
        <p:grpSpPr>
          <a:xfrm>
            <a:off x="914375" y="4301059"/>
            <a:ext cx="7480773" cy="2211292"/>
            <a:chOff x="914375" y="4301059"/>
            <a:chExt cx="7480773" cy="2211292"/>
          </a:xfrm>
        </p:grpSpPr>
        <p:grpSp>
          <p:nvGrpSpPr>
            <p:cNvPr id="50" name="그룹 49"/>
            <p:cNvGrpSpPr>
              <a:grpSpLocks noChangeAspect="1"/>
            </p:cNvGrpSpPr>
            <p:nvPr/>
          </p:nvGrpSpPr>
          <p:grpSpPr>
            <a:xfrm>
              <a:off x="2622182" y="5660922"/>
              <a:ext cx="5772966" cy="490312"/>
              <a:chOff x="1993527" y="5796344"/>
              <a:chExt cx="5772966" cy="490312"/>
            </a:xfrm>
          </p:grpSpPr>
          <p:pic>
            <p:nvPicPr>
              <p:cNvPr id="45" name="그림 44" descr="02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691573" y="6063771"/>
                <a:ext cx="5074920" cy="222885"/>
              </a:xfrm>
              <a:prstGeom prst="rect">
                <a:avLst/>
              </a:prstGeom>
              <a:effectLst/>
            </p:spPr>
          </p:pic>
          <p:pic>
            <p:nvPicPr>
              <p:cNvPr id="46" name="그림 45" descr="02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993527" y="5796344"/>
                <a:ext cx="4560570" cy="222885"/>
              </a:xfrm>
              <a:prstGeom prst="rect">
                <a:avLst/>
              </a:prstGeom>
              <a:effectLst/>
            </p:spPr>
          </p:pic>
        </p:grpSp>
        <p:pic>
          <p:nvPicPr>
            <p:cNvPr id="75" name="그림 74" descr="08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37412" y="6224052"/>
              <a:ext cx="1223486" cy="156686"/>
            </a:xfrm>
            <a:prstGeom prst="rect">
              <a:avLst/>
            </a:prstGeom>
          </p:spPr>
        </p:pic>
        <p:pic>
          <p:nvPicPr>
            <p:cNvPr id="81" name="그림 80" descr="09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6442" y="4538659"/>
              <a:ext cx="1150620" cy="933450"/>
            </a:xfrm>
            <a:prstGeom prst="rect">
              <a:avLst/>
            </a:prstGeom>
          </p:spPr>
        </p:pic>
        <p:pic>
          <p:nvPicPr>
            <p:cNvPr id="82" name="그림 81" descr="10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26117" y="4538659"/>
              <a:ext cx="1150620" cy="933450"/>
            </a:xfrm>
            <a:prstGeom prst="rect">
              <a:avLst/>
            </a:prstGeom>
          </p:spPr>
        </p:pic>
        <p:pic>
          <p:nvPicPr>
            <p:cNvPr id="23" name="그림 22" descr="백성기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75" y="4301059"/>
              <a:ext cx="1512989" cy="2211292"/>
            </a:xfrm>
            <a:prstGeom prst="rect">
              <a:avLst/>
            </a:prstGeom>
          </p:spPr>
        </p:pic>
      </p:grpSp>
      <p:pic>
        <p:nvPicPr>
          <p:cNvPr id="57" name="그림 56" descr="0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2161" y="274152"/>
            <a:ext cx="386364" cy="86996"/>
          </a:xfrm>
          <a:prstGeom prst="rect">
            <a:avLst/>
          </a:prstGeom>
        </p:spPr>
      </p:pic>
      <p:sp>
        <p:nvSpPr>
          <p:cNvPr id="44" name="직사각형 43"/>
          <p:cNvSpPr/>
          <p:nvPr/>
        </p:nvSpPr>
        <p:spPr>
          <a:xfrm>
            <a:off x="0" y="6592019"/>
            <a:ext cx="9144000" cy="265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3114690" y="6710385"/>
            <a:ext cx="57150" cy="571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5980062" y="6710385"/>
            <a:ext cx="57150" cy="571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1" name="직사각형 50"/>
          <p:cNvSpPr>
            <a:spLocks/>
          </p:cNvSpPr>
          <p:nvPr/>
        </p:nvSpPr>
        <p:spPr>
          <a:xfrm>
            <a:off x="0" y="6574178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2" name="그림 51" descr="text-Networking.pn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854" y="6682914"/>
            <a:ext cx="726281" cy="150019"/>
          </a:xfrm>
          <a:prstGeom prst="rect">
            <a:avLst/>
          </a:prstGeom>
        </p:spPr>
      </p:pic>
      <p:pic>
        <p:nvPicPr>
          <p:cNvPr id="55" name="그림 54" descr="text_dreaming.pn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454" y="6685748"/>
            <a:ext cx="607219" cy="147638"/>
          </a:xfrm>
          <a:prstGeom prst="rect">
            <a:avLst/>
          </a:prstGeom>
        </p:spPr>
      </p:pic>
      <p:grpSp>
        <p:nvGrpSpPr>
          <p:cNvPr id="58" name="그룹 97"/>
          <p:cNvGrpSpPr/>
          <p:nvPr/>
        </p:nvGrpSpPr>
        <p:grpSpPr>
          <a:xfrm>
            <a:off x="0" y="6574178"/>
            <a:ext cx="3132000" cy="221455"/>
            <a:chOff x="0" y="6507503"/>
            <a:chExt cx="3132000" cy="221455"/>
          </a:xfrm>
        </p:grpSpPr>
        <p:sp>
          <p:nvSpPr>
            <p:cNvPr id="59" name="직사각형 58"/>
            <p:cNvSpPr>
              <a:spLocks/>
            </p:cNvSpPr>
            <p:nvPr/>
          </p:nvSpPr>
          <p:spPr>
            <a:xfrm>
              <a:off x="0" y="6507503"/>
              <a:ext cx="313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60" name="그림 59" descr="text_The-first-&amp;-Best.pn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6815" y="6609895"/>
              <a:ext cx="902494" cy="119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848765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1.38778E-17 L -0.0717 1.38778E-1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0"/>
          <p:cNvGrpSpPr/>
          <p:nvPr/>
        </p:nvGrpSpPr>
        <p:grpSpPr>
          <a:xfrm>
            <a:off x="571" y="4043082"/>
            <a:ext cx="4589358" cy="1891553"/>
            <a:chOff x="571" y="4043082"/>
            <a:chExt cx="4589358" cy="1891553"/>
          </a:xfrm>
        </p:grpSpPr>
        <p:pic>
          <p:nvPicPr>
            <p:cNvPr id="114" name="그림 113" descr="00.png"/>
            <p:cNvPicPr>
              <a:picLocks noChangeAspect="1"/>
            </p:cNvPicPr>
            <p:nvPr/>
          </p:nvPicPr>
          <p:blipFill>
            <a:blip r:embed="rId3" cstate="print"/>
            <a:srcRect t="58955" r="49804" b="13460"/>
            <a:stretch>
              <a:fillRect/>
            </a:stretch>
          </p:blipFill>
          <p:spPr>
            <a:xfrm>
              <a:off x="571" y="4043082"/>
              <a:ext cx="4589358" cy="1891553"/>
            </a:xfrm>
            <a:prstGeom prst="rect">
              <a:avLst/>
            </a:prstGeom>
          </p:spPr>
        </p:pic>
        <p:pic>
          <p:nvPicPr>
            <p:cNvPr id="139" name="그림 138" descr="00.png"/>
            <p:cNvPicPr>
              <a:picLocks noChangeAspect="1"/>
            </p:cNvPicPr>
            <p:nvPr/>
          </p:nvPicPr>
          <p:blipFill>
            <a:blip r:embed="rId4" cstate="print"/>
            <a:srcRect t="75820" r="56275" b="15682"/>
            <a:stretch>
              <a:fillRect/>
            </a:stretch>
          </p:blipFill>
          <p:spPr>
            <a:xfrm>
              <a:off x="571" y="5199529"/>
              <a:ext cx="3997688" cy="582706"/>
            </a:xfrm>
            <a:prstGeom prst="rect">
              <a:avLst/>
            </a:prstGeom>
          </p:spPr>
        </p:pic>
        <p:sp>
          <p:nvSpPr>
            <p:cNvPr id="80" name="TextBox 20"/>
            <p:cNvSpPr txBox="1">
              <a:spLocks noChangeArrowheads="1"/>
            </p:cNvSpPr>
            <p:nvPr/>
          </p:nvSpPr>
          <p:spPr bwMode="auto">
            <a:xfrm>
              <a:off x="642910" y="5313238"/>
              <a:ext cx="2175029" cy="3323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디자인 </a:t>
              </a:r>
              <a:r>
                <a:rPr lang="en-US" altLang="ko-KR" sz="2400" b="1" spc="-300" dirty="0" smtClean="0">
                  <a:solidFill>
                    <a:prstClr val="white"/>
                  </a:solidFill>
                </a:rPr>
                <a:t>20</a:t>
              </a: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명</a:t>
              </a:r>
              <a:endParaRPr lang="en-US" altLang="ko-KR" sz="2400" b="1" spc="-3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30" name="TextBox 20"/>
            <p:cNvSpPr txBox="1">
              <a:spLocks noChangeArrowheads="1"/>
            </p:cNvSpPr>
            <p:nvPr/>
          </p:nvSpPr>
          <p:spPr bwMode="auto">
            <a:xfrm>
              <a:off x="313742" y="4280540"/>
              <a:ext cx="2714644" cy="80021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A0653"/>
                  </a:solidFill>
                  <a:cs typeface="Arial" pitchFamily="34" charset="0"/>
                </a:rPr>
                <a:t>학생부 </a:t>
              </a:r>
              <a:r>
                <a:rPr kumimoji="1" lang="en-US" altLang="ko-KR" sz="2600" b="1" spc="-15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A0653"/>
                  </a:solidFill>
                  <a:cs typeface="Arial" pitchFamily="34" charset="0"/>
                </a:rPr>
                <a:t>40%+</a:t>
              </a:r>
              <a:endParaRPr kumimoji="1" lang="en-US" altLang="ko-KR" sz="26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BA0653"/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A0653"/>
                  </a:solidFill>
                  <a:cs typeface="Arial" pitchFamily="34" charset="0"/>
                </a:rPr>
                <a:t>수상실적 </a:t>
              </a:r>
              <a:r>
                <a:rPr kumimoji="1" lang="en-US" altLang="ko-KR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A0653"/>
                  </a:solidFill>
                  <a:cs typeface="Arial" pitchFamily="34" charset="0"/>
                </a:rPr>
                <a:t>60%</a:t>
              </a:r>
            </a:p>
          </p:txBody>
        </p:sp>
      </p:grpSp>
      <p:grpSp>
        <p:nvGrpSpPr>
          <p:cNvPr id="3" name="그룹 149"/>
          <p:cNvGrpSpPr/>
          <p:nvPr/>
        </p:nvGrpSpPr>
        <p:grpSpPr>
          <a:xfrm>
            <a:off x="4580965" y="4052047"/>
            <a:ext cx="4562464" cy="1900518"/>
            <a:chOff x="4580965" y="4052047"/>
            <a:chExt cx="4562464" cy="1900518"/>
          </a:xfrm>
        </p:grpSpPr>
        <p:pic>
          <p:nvPicPr>
            <p:cNvPr id="117" name="그림 116" descr="00.png"/>
            <p:cNvPicPr>
              <a:picLocks noChangeAspect="1"/>
            </p:cNvPicPr>
            <p:nvPr/>
          </p:nvPicPr>
          <p:blipFill>
            <a:blip r:embed="rId3" cstate="print"/>
            <a:srcRect l="50098" t="59086" b="13198"/>
            <a:stretch>
              <a:fillRect/>
            </a:stretch>
          </p:blipFill>
          <p:spPr>
            <a:xfrm>
              <a:off x="4580965" y="4052047"/>
              <a:ext cx="4562464" cy="1900518"/>
            </a:xfrm>
            <a:prstGeom prst="rect">
              <a:avLst/>
            </a:prstGeom>
          </p:spPr>
        </p:pic>
        <p:pic>
          <p:nvPicPr>
            <p:cNvPr id="141" name="그림 140" descr="00.png"/>
            <p:cNvPicPr>
              <a:picLocks noChangeAspect="1"/>
            </p:cNvPicPr>
            <p:nvPr/>
          </p:nvPicPr>
          <p:blipFill>
            <a:blip r:embed="rId4" cstate="print"/>
            <a:srcRect l="55981" t="75559" r="1268" b="15682"/>
            <a:stretch>
              <a:fillRect/>
            </a:stretch>
          </p:blipFill>
          <p:spPr>
            <a:xfrm>
              <a:off x="5118847" y="5181600"/>
              <a:ext cx="3908612" cy="600635"/>
            </a:xfrm>
            <a:prstGeom prst="rect">
              <a:avLst/>
            </a:prstGeom>
          </p:spPr>
        </p:pic>
        <p:sp>
          <p:nvSpPr>
            <p:cNvPr id="129" name="TextBox 20"/>
            <p:cNvSpPr txBox="1">
              <a:spLocks noChangeArrowheads="1"/>
            </p:cNvSpPr>
            <p:nvPr/>
          </p:nvSpPr>
          <p:spPr bwMode="auto">
            <a:xfrm>
              <a:off x="6295600" y="5313238"/>
              <a:ext cx="2175029" cy="3323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체육특기자 </a:t>
              </a:r>
              <a:r>
                <a:rPr lang="en-US" altLang="ko-KR" sz="2400" b="1" spc="-300" dirty="0" smtClean="0">
                  <a:solidFill>
                    <a:prstClr val="white"/>
                  </a:solidFill>
                </a:rPr>
                <a:t>28</a:t>
              </a: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명</a:t>
              </a:r>
              <a:endParaRPr lang="en-US" altLang="ko-KR" sz="2400" b="1" spc="-3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2" name="TextBox 20"/>
            <p:cNvSpPr txBox="1">
              <a:spLocks noChangeArrowheads="1"/>
            </p:cNvSpPr>
            <p:nvPr/>
          </p:nvSpPr>
          <p:spPr bwMode="auto">
            <a:xfrm>
              <a:off x="6200780" y="4156715"/>
              <a:ext cx="2714644" cy="106182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3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학생부</a:t>
              </a:r>
              <a:r>
                <a:rPr kumimoji="1" lang="en-US" altLang="ko-KR" sz="23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10%+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3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경기실적 </a:t>
              </a:r>
              <a:r>
                <a:rPr kumimoji="1" lang="en-US" altLang="ko-KR" sz="2300" b="1" spc="-15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50%+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300" b="1" spc="-15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면접</a:t>
              </a:r>
              <a:r>
                <a:rPr kumimoji="1" lang="en-US" altLang="ko-KR" sz="23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65800"/>
                  </a:solidFill>
                  <a:cs typeface="Arial" pitchFamily="34" charset="0"/>
                </a:rPr>
                <a:t>40%</a:t>
              </a:r>
            </a:p>
          </p:txBody>
        </p:sp>
      </p:grpSp>
      <p:grpSp>
        <p:nvGrpSpPr>
          <p:cNvPr id="4" name="그룹 151"/>
          <p:cNvGrpSpPr/>
          <p:nvPr/>
        </p:nvGrpSpPr>
        <p:grpSpPr>
          <a:xfrm>
            <a:off x="571" y="2205318"/>
            <a:ext cx="4571429" cy="1846729"/>
            <a:chOff x="571" y="2205318"/>
            <a:chExt cx="4571429" cy="1846729"/>
          </a:xfrm>
        </p:grpSpPr>
        <p:pic>
          <p:nvPicPr>
            <p:cNvPr id="113" name="그림 112" descr="00.png"/>
            <p:cNvPicPr>
              <a:picLocks noChangeAspect="1"/>
            </p:cNvPicPr>
            <p:nvPr/>
          </p:nvPicPr>
          <p:blipFill>
            <a:blip r:embed="rId3" cstate="print"/>
            <a:srcRect t="32155" r="50000" b="40914"/>
            <a:stretch>
              <a:fillRect/>
            </a:stretch>
          </p:blipFill>
          <p:spPr>
            <a:xfrm>
              <a:off x="571" y="2205318"/>
              <a:ext cx="4571429" cy="1846729"/>
            </a:xfrm>
            <a:prstGeom prst="rect">
              <a:avLst/>
            </a:prstGeom>
          </p:spPr>
        </p:pic>
        <p:pic>
          <p:nvPicPr>
            <p:cNvPr id="138" name="그림 137" descr="00.png"/>
            <p:cNvPicPr>
              <a:picLocks noChangeAspect="1"/>
            </p:cNvPicPr>
            <p:nvPr/>
          </p:nvPicPr>
          <p:blipFill>
            <a:blip r:embed="rId4" cstate="print"/>
            <a:srcRect t="34377" r="55785" b="57517"/>
            <a:stretch>
              <a:fillRect/>
            </a:stretch>
          </p:blipFill>
          <p:spPr>
            <a:xfrm>
              <a:off x="571" y="2357718"/>
              <a:ext cx="4042511" cy="555811"/>
            </a:xfrm>
            <a:prstGeom prst="rect">
              <a:avLst/>
            </a:prstGeom>
          </p:spPr>
        </p:pic>
        <p:sp>
          <p:nvSpPr>
            <p:cNvPr id="79" name="TextBox 20"/>
            <p:cNvSpPr txBox="1">
              <a:spLocks noChangeArrowheads="1"/>
            </p:cNvSpPr>
            <p:nvPr/>
          </p:nvSpPr>
          <p:spPr bwMode="auto">
            <a:xfrm>
              <a:off x="642910" y="2455160"/>
              <a:ext cx="2175029" cy="3323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실용음악 </a:t>
              </a:r>
              <a:r>
                <a:rPr lang="en-US" altLang="ko-KR" sz="2400" b="1" spc="-300" dirty="0" smtClean="0">
                  <a:solidFill>
                    <a:prstClr val="white"/>
                  </a:solidFill>
                </a:rPr>
                <a:t>15</a:t>
              </a: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명</a:t>
              </a:r>
              <a:endParaRPr lang="en-US" altLang="ko-KR" sz="2400" b="1" spc="-3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3" name="TextBox 20"/>
            <p:cNvSpPr txBox="1">
              <a:spLocks noChangeArrowheads="1"/>
            </p:cNvSpPr>
            <p:nvPr/>
          </p:nvSpPr>
          <p:spPr bwMode="auto">
            <a:xfrm>
              <a:off x="222302" y="2993516"/>
              <a:ext cx="2714644" cy="86177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보컬 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1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단계 </a:t>
              </a:r>
              <a:r>
                <a:rPr kumimoji="1" lang="ko-KR" altLang="en-US" sz="20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실기</a:t>
              </a:r>
              <a:r>
                <a:rPr kumimoji="1" lang="en-US" altLang="ko-KR" sz="20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100%</a:t>
              </a:r>
              <a:endPara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C00000"/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보컬 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2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단계 및 보컬제외</a:t>
              </a:r>
              <a:endParaRPr kumimoji="1" lang="en-US" altLang="ko-KR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619200"/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학생부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10%+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실기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619200"/>
                  </a:solidFill>
                  <a:cs typeface="Arial" pitchFamily="34" charset="0"/>
                </a:rPr>
                <a:t>90%</a:t>
              </a:r>
            </a:p>
          </p:txBody>
        </p:sp>
      </p:grpSp>
      <p:grpSp>
        <p:nvGrpSpPr>
          <p:cNvPr id="5" name="그룹 148"/>
          <p:cNvGrpSpPr/>
          <p:nvPr/>
        </p:nvGrpSpPr>
        <p:grpSpPr>
          <a:xfrm>
            <a:off x="4563035" y="2187388"/>
            <a:ext cx="4580394" cy="1864659"/>
            <a:chOff x="4563035" y="2187388"/>
            <a:chExt cx="4580394" cy="1864659"/>
          </a:xfrm>
        </p:grpSpPr>
        <p:pic>
          <p:nvPicPr>
            <p:cNvPr id="116" name="그림 115" descr="00.png"/>
            <p:cNvPicPr>
              <a:picLocks noChangeAspect="1"/>
            </p:cNvPicPr>
            <p:nvPr/>
          </p:nvPicPr>
          <p:blipFill>
            <a:blip r:embed="rId3" cstate="print"/>
            <a:srcRect l="49902" t="31893" b="40914"/>
            <a:stretch>
              <a:fillRect/>
            </a:stretch>
          </p:blipFill>
          <p:spPr>
            <a:xfrm>
              <a:off x="4563035" y="2187388"/>
              <a:ext cx="4580394" cy="1864659"/>
            </a:xfrm>
            <a:prstGeom prst="rect">
              <a:avLst/>
            </a:prstGeom>
          </p:spPr>
        </p:pic>
        <p:pic>
          <p:nvPicPr>
            <p:cNvPr id="140" name="그림 139" descr="00.png"/>
            <p:cNvPicPr>
              <a:picLocks noChangeAspect="1"/>
            </p:cNvPicPr>
            <p:nvPr/>
          </p:nvPicPr>
          <p:blipFill>
            <a:blip r:embed="rId4" cstate="print"/>
            <a:srcRect l="57452" t="33985" r="1366" b="57648"/>
            <a:stretch>
              <a:fillRect/>
            </a:stretch>
          </p:blipFill>
          <p:spPr>
            <a:xfrm>
              <a:off x="5253318" y="2330824"/>
              <a:ext cx="3765176" cy="573741"/>
            </a:xfrm>
            <a:prstGeom prst="rect">
              <a:avLst/>
            </a:prstGeom>
          </p:spPr>
        </p:pic>
        <p:sp>
          <p:nvSpPr>
            <p:cNvPr id="126" name="TextBox 20"/>
            <p:cNvSpPr txBox="1">
              <a:spLocks noChangeArrowheads="1"/>
            </p:cNvSpPr>
            <p:nvPr/>
          </p:nvSpPr>
          <p:spPr bwMode="auto">
            <a:xfrm>
              <a:off x="6295600" y="2455160"/>
              <a:ext cx="2175029" cy="3323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체육 </a:t>
              </a:r>
              <a:r>
                <a:rPr lang="en-US" altLang="ko-KR" sz="2400" b="1" spc="-300" dirty="0" smtClean="0">
                  <a:solidFill>
                    <a:prstClr val="white"/>
                  </a:solidFill>
                </a:rPr>
                <a:t>41</a:t>
              </a:r>
              <a:r>
                <a:rPr lang="ko-KR" altLang="en-US" sz="2400" b="1" spc="-300" dirty="0" smtClean="0">
                  <a:solidFill>
                    <a:prstClr val="white"/>
                  </a:solidFill>
                </a:rPr>
                <a:t>명</a:t>
              </a:r>
              <a:endParaRPr lang="en-US" altLang="ko-KR" sz="2400" b="1" spc="-3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4" name="TextBox 20"/>
            <p:cNvSpPr txBox="1">
              <a:spLocks noChangeArrowheads="1"/>
            </p:cNvSpPr>
            <p:nvPr/>
          </p:nvSpPr>
          <p:spPr bwMode="auto">
            <a:xfrm>
              <a:off x="6200780" y="2993516"/>
              <a:ext cx="2714644" cy="80021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학생부</a:t>
              </a:r>
              <a:r>
                <a:rPr kumimoji="1" lang="en-US" altLang="ko-KR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40%+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경기실적 </a:t>
              </a:r>
              <a:r>
                <a:rPr kumimoji="1" lang="en-US" altLang="ko-KR" sz="26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5CA8"/>
                  </a:solidFill>
                  <a:cs typeface="Arial" pitchFamily="34" charset="0"/>
                </a:rPr>
                <a:t>60%</a:t>
              </a:r>
            </a:p>
          </p:txBody>
        </p:sp>
      </p:grpSp>
      <p:sp>
        <p:nvSpPr>
          <p:cNvPr id="68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6.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재능우수자 전형</a:t>
            </a:r>
          </a:p>
        </p:txBody>
      </p:sp>
      <p:grpSp>
        <p:nvGrpSpPr>
          <p:cNvPr id="7" name="그룹 96"/>
          <p:cNvGrpSpPr/>
          <p:nvPr/>
        </p:nvGrpSpPr>
        <p:grpSpPr>
          <a:xfrm>
            <a:off x="272312" y="872970"/>
            <a:ext cx="8657406" cy="721647"/>
            <a:chOff x="344032" y="872970"/>
            <a:chExt cx="8657406" cy="721647"/>
          </a:xfrm>
        </p:grpSpPr>
        <p:pic>
          <p:nvPicPr>
            <p:cNvPr id="99" name="그림 98" descr="00.png"/>
            <p:cNvPicPr>
              <a:picLocks noChangeAspect="1"/>
            </p:cNvPicPr>
            <p:nvPr/>
          </p:nvPicPr>
          <p:blipFill>
            <a:blip r:embed="rId5" cstate="print"/>
            <a:srcRect l="3756" t="13329" r="93471" b="82842"/>
            <a:stretch>
              <a:fillRect/>
            </a:stretch>
          </p:blipFill>
          <p:spPr>
            <a:xfrm>
              <a:off x="344032" y="914400"/>
              <a:ext cx="253497" cy="262550"/>
            </a:xfrm>
            <a:prstGeom prst="rect">
              <a:avLst/>
            </a:prstGeom>
          </p:spPr>
        </p:pic>
        <p:pic>
          <p:nvPicPr>
            <p:cNvPr id="100" name="그림 99" descr="00.png"/>
            <p:cNvPicPr>
              <a:picLocks noChangeAspect="1"/>
            </p:cNvPicPr>
            <p:nvPr/>
          </p:nvPicPr>
          <p:blipFill>
            <a:blip r:embed="rId5" cstate="print"/>
            <a:srcRect l="3855" t="20194" r="93471" b="76241"/>
            <a:stretch>
              <a:fillRect/>
            </a:stretch>
          </p:blipFill>
          <p:spPr>
            <a:xfrm>
              <a:off x="353085" y="1330862"/>
              <a:ext cx="244444" cy="244444"/>
            </a:xfrm>
            <a:prstGeom prst="rect">
              <a:avLst/>
            </a:prstGeom>
          </p:spPr>
        </p:pic>
        <p:sp>
          <p:nvSpPr>
            <p:cNvPr id="105" name="TextBox 20"/>
            <p:cNvSpPr txBox="1">
              <a:spLocks noChangeArrowheads="1"/>
            </p:cNvSpPr>
            <p:nvPr/>
          </p:nvSpPr>
          <p:spPr bwMode="auto">
            <a:xfrm>
              <a:off x="707384" y="872970"/>
              <a:ext cx="7936582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모집인원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104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명</a:t>
              </a:r>
            </a:p>
          </p:txBody>
        </p:sp>
        <p:sp>
          <p:nvSpPr>
            <p:cNvPr id="106" name="TextBox 20"/>
            <p:cNvSpPr txBox="1">
              <a:spLocks noChangeArrowheads="1"/>
            </p:cNvSpPr>
            <p:nvPr/>
          </p:nvSpPr>
          <p:spPr bwMode="auto">
            <a:xfrm>
              <a:off x="707384" y="1256063"/>
              <a:ext cx="8294054" cy="3385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모집단위 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: 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cs typeface="Arial" pitchFamily="34" charset="0"/>
                </a:rPr>
                <a:t>분야별 지정모집단위</a:t>
              </a:r>
              <a:endParaRPr kumimoji="1" lang="en-US" altLang="ko-KR" sz="22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endParaRPr>
            </a:p>
          </p:txBody>
        </p:sp>
      </p:grpSp>
      <p:grpSp>
        <p:nvGrpSpPr>
          <p:cNvPr id="8" name="그룹 147"/>
          <p:cNvGrpSpPr/>
          <p:nvPr/>
        </p:nvGrpSpPr>
        <p:grpSpPr>
          <a:xfrm>
            <a:off x="2653553" y="2079812"/>
            <a:ext cx="3827929" cy="4222376"/>
            <a:chOff x="2653553" y="2079812"/>
            <a:chExt cx="3827929" cy="4222376"/>
          </a:xfrm>
        </p:grpSpPr>
        <p:sp>
          <p:nvSpPr>
            <p:cNvPr id="146" name="타원 145"/>
            <p:cNvSpPr/>
            <p:nvPr/>
          </p:nvSpPr>
          <p:spPr>
            <a:xfrm>
              <a:off x="3071802" y="2571744"/>
              <a:ext cx="2928958" cy="29289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107" name="그림 106" descr="00.png"/>
            <p:cNvPicPr>
              <a:picLocks noChangeAspect="1"/>
            </p:cNvPicPr>
            <p:nvPr/>
          </p:nvPicPr>
          <p:blipFill>
            <a:blip r:embed="rId6" cstate="print"/>
            <a:srcRect l="29213" t="30324" r="29115" b="13067"/>
            <a:stretch>
              <a:fillRect/>
            </a:stretch>
          </p:blipFill>
          <p:spPr>
            <a:xfrm>
              <a:off x="2671482" y="2079812"/>
              <a:ext cx="3810000" cy="3881717"/>
            </a:xfrm>
            <a:prstGeom prst="rect">
              <a:avLst/>
            </a:prstGeom>
          </p:spPr>
        </p:pic>
        <p:pic>
          <p:nvPicPr>
            <p:cNvPr id="108" name="그림 107" descr="00.png"/>
            <p:cNvPicPr>
              <a:picLocks noChangeAspect="1"/>
            </p:cNvPicPr>
            <p:nvPr/>
          </p:nvPicPr>
          <p:blipFill>
            <a:blip r:embed="rId7" cstate="print"/>
            <a:srcRect l="50294" t="32678" r="30684" b="40260"/>
            <a:stretch>
              <a:fillRect/>
            </a:stretch>
          </p:blipFill>
          <p:spPr>
            <a:xfrm>
              <a:off x="4598894" y="2241176"/>
              <a:ext cx="1739153" cy="1855695"/>
            </a:xfrm>
            <a:prstGeom prst="rect">
              <a:avLst/>
            </a:prstGeom>
          </p:spPr>
        </p:pic>
        <p:pic>
          <p:nvPicPr>
            <p:cNvPr id="109" name="그림 108" descr="00.png"/>
            <p:cNvPicPr>
              <a:picLocks noChangeAspect="1"/>
            </p:cNvPicPr>
            <p:nvPr/>
          </p:nvPicPr>
          <p:blipFill>
            <a:blip r:embed="rId8" cstate="print"/>
            <a:srcRect l="29017" t="33331" r="49510" b="40653"/>
            <a:stretch>
              <a:fillRect/>
            </a:stretch>
          </p:blipFill>
          <p:spPr>
            <a:xfrm>
              <a:off x="2653553" y="2294965"/>
              <a:ext cx="1963271" cy="1783976"/>
            </a:xfrm>
            <a:prstGeom prst="rect">
              <a:avLst/>
            </a:prstGeom>
          </p:spPr>
        </p:pic>
        <p:pic>
          <p:nvPicPr>
            <p:cNvPr id="110" name="그림 109" descr="00.png"/>
            <p:cNvPicPr>
              <a:picLocks noChangeAspect="1"/>
            </p:cNvPicPr>
            <p:nvPr/>
          </p:nvPicPr>
          <p:blipFill>
            <a:blip r:embed="rId9" cstate="print"/>
            <a:srcRect l="30488" t="59478" r="50000" b="14898"/>
            <a:stretch>
              <a:fillRect/>
            </a:stretch>
          </p:blipFill>
          <p:spPr>
            <a:xfrm>
              <a:off x="2788024" y="4078941"/>
              <a:ext cx="1783976" cy="1757083"/>
            </a:xfrm>
            <a:prstGeom prst="rect">
              <a:avLst/>
            </a:prstGeom>
          </p:spPr>
        </p:pic>
        <p:pic>
          <p:nvPicPr>
            <p:cNvPr id="111" name="그림 110" descr="00.png"/>
            <p:cNvPicPr>
              <a:picLocks noChangeAspect="1"/>
            </p:cNvPicPr>
            <p:nvPr/>
          </p:nvPicPr>
          <p:blipFill>
            <a:blip r:embed="rId10" cstate="print"/>
            <a:srcRect l="50294" t="59871" r="29998" b="8099"/>
            <a:stretch>
              <a:fillRect/>
            </a:stretch>
          </p:blipFill>
          <p:spPr>
            <a:xfrm>
              <a:off x="4598894" y="4105835"/>
              <a:ext cx="1801906" cy="2196353"/>
            </a:xfrm>
            <a:prstGeom prst="rect">
              <a:avLst/>
            </a:prstGeom>
          </p:spPr>
        </p:pic>
        <p:grpSp>
          <p:nvGrpSpPr>
            <p:cNvPr id="9" name="그룹 70"/>
            <p:cNvGrpSpPr/>
            <p:nvPr/>
          </p:nvGrpSpPr>
          <p:grpSpPr>
            <a:xfrm>
              <a:off x="3516532" y="3445574"/>
              <a:ext cx="2175029" cy="1363119"/>
              <a:chOff x="3657484" y="3279995"/>
              <a:chExt cx="2175029" cy="1363119"/>
            </a:xfrm>
          </p:grpSpPr>
          <p:grpSp>
            <p:nvGrpSpPr>
              <p:cNvPr id="10" name="그룹 34"/>
              <p:cNvGrpSpPr/>
              <p:nvPr/>
            </p:nvGrpSpPr>
            <p:grpSpPr>
              <a:xfrm>
                <a:off x="3664998" y="3279995"/>
                <a:ext cx="2160000" cy="370342"/>
                <a:chOff x="1797540" y="2676422"/>
                <a:chExt cx="2160000" cy="370342"/>
              </a:xfrm>
            </p:grpSpPr>
            <p:sp>
              <p:nvSpPr>
                <p:cNvPr id="74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035525" y="2676422"/>
                  <a:ext cx="1684030" cy="307777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12700" h="1270"/>
                    <a:contourClr>
                      <a:schemeClr val="bg1"/>
                    </a:contourClr>
                  </a:sp3d>
                </a:bodyPr>
                <a:lstStyle/>
                <a:p>
                  <a:pPr algn="ctr"/>
                  <a:r>
                    <a:rPr lang="ko-KR" altLang="en-US" sz="2000" b="1" spc="-150" dirty="0" smtClean="0">
                      <a:solidFill>
                        <a:srgbClr val="005CA8"/>
                      </a:solidFill>
                    </a:rPr>
                    <a:t>수시일반</a:t>
                  </a:r>
                  <a:endParaRPr lang="en-US" altLang="ko-KR" sz="2000" b="1" spc="-150" dirty="0" smtClean="0">
                    <a:solidFill>
                      <a:srgbClr val="005CA8"/>
                    </a:solidFill>
                  </a:endParaRPr>
                </a:p>
              </p:txBody>
            </p:sp>
            <p:sp>
              <p:nvSpPr>
                <p:cNvPr id="76" name="직사각형 75"/>
                <p:cNvSpPr/>
                <p:nvPr/>
              </p:nvSpPr>
              <p:spPr>
                <a:xfrm>
                  <a:off x="2247540" y="3000372"/>
                  <a:ext cx="1260000" cy="45719"/>
                </a:xfrm>
                <a:prstGeom prst="rect">
                  <a:avLst/>
                </a:prstGeom>
                <a:solidFill>
                  <a:srgbClr val="005C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7" name="직선 연결선 76"/>
                <p:cNvCxnSpPr/>
                <p:nvPr/>
              </p:nvCxnSpPr>
              <p:spPr>
                <a:xfrm>
                  <a:off x="1797540" y="3045176"/>
                  <a:ext cx="2160000" cy="1588"/>
                </a:xfrm>
                <a:prstGeom prst="line">
                  <a:avLst/>
                </a:prstGeom>
                <a:ln w="19050">
                  <a:solidFill>
                    <a:srgbClr val="005C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Box 20"/>
              <p:cNvSpPr txBox="1">
                <a:spLocks noChangeArrowheads="1"/>
              </p:cNvSpPr>
              <p:nvPr/>
            </p:nvSpPr>
            <p:spPr bwMode="auto">
              <a:xfrm>
                <a:off x="3657484" y="3756717"/>
                <a:ext cx="2175029" cy="886397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0" h="1270"/>
                  <a:contourClr>
                    <a:schemeClr val="bg1"/>
                  </a:contourClr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ko-KR" altLang="en-US" sz="3200" b="1" spc="-300" dirty="0" smtClean="0">
                    <a:solidFill>
                      <a:srgbClr val="005CA8"/>
                    </a:solidFill>
                  </a:rPr>
                  <a:t>재능우수자</a:t>
                </a:r>
                <a:endParaRPr lang="en-US" altLang="ko-KR" sz="3200" b="1" spc="-300" dirty="0" smtClean="0">
                  <a:solidFill>
                    <a:srgbClr val="005CA8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ko-KR" altLang="en-US" sz="3200" b="1" spc="-300" dirty="0" smtClean="0">
                    <a:solidFill>
                      <a:srgbClr val="005CA8"/>
                    </a:solidFill>
                  </a:rPr>
                  <a:t>전형</a:t>
                </a:r>
                <a:endParaRPr lang="en-US" altLang="ko-KR" sz="3200" b="1" spc="-300" dirty="0" smtClean="0">
                  <a:solidFill>
                    <a:srgbClr val="005CA8"/>
                  </a:solidFill>
                </a:endParaRPr>
              </a:p>
            </p:txBody>
          </p:sp>
        </p:grpSp>
      </p:grpSp>
      <p:grpSp>
        <p:nvGrpSpPr>
          <p:cNvPr id="45" name="그룹 34"/>
          <p:cNvGrpSpPr/>
          <p:nvPr/>
        </p:nvGrpSpPr>
        <p:grpSpPr>
          <a:xfrm>
            <a:off x="6622132" y="6192136"/>
            <a:ext cx="2449186" cy="466667"/>
            <a:chOff x="6650707" y="6211186"/>
            <a:chExt cx="2449186" cy="466667"/>
          </a:xfrm>
        </p:grpSpPr>
        <p:pic>
          <p:nvPicPr>
            <p:cNvPr id="46" name="그림 45" descr="00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50707" y="6211186"/>
              <a:ext cx="2449186" cy="466667"/>
            </a:xfrm>
            <a:prstGeom prst="rect">
              <a:avLst/>
            </a:prstGeom>
          </p:spPr>
        </p:pic>
        <p:sp>
          <p:nvSpPr>
            <p:cNvPr id="47" name="TextBox 20"/>
            <p:cNvSpPr txBox="1">
              <a:spLocks noChangeArrowheads="1"/>
            </p:cNvSpPr>
            <p:nvPr/>
          </p:nvSpPr>
          <p:spPr bwMode="auto">
            <a:xfrm>
              <a:off x="6775673" y="6250305"/>
              <a:ext cx="2118060" cy="2769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marL="1371600" indent="-1371600"/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[</a:t>
              </a:r>
              <a:r>
                <a:rPr kumimoji="1" lang="ko-KR" altLang="en-US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수능 </a:t>
              </a:r>
              <a:r>
                <a:rPr kumimoji="1" lang="ko-KR" altLang="en-US" b="1" spc="-15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최저기준 미적용</a:t>
              </a:r>
              <a:r>
                <a:rPr kumimoji="1" lang="en-US" altLang="ko-KR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00000"/>
                  </a:solidFill>
                  <a:cs typeface="Arial" pitchFamily="34" charset="0"/>
                </a:rPr>
                <a:t>]</a:t>
              </a:r>
              <a:endParaRPr lang="en-US" altLang="ko-KR" b="1" spc="-150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60327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간지0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 descr="Untitled-1 copy.png"/>
          <p:cNvPicPr>
            <a:picLocks noChangeAspect="1"/>
          </p:cNvPicPr>
          <p:nvPr/>
        </p:nvPicPr>
        <p:blipFill>
          <a:blip r:embed="rId3" cstate="print"/>
          <a:srcRect l="26559" t="15620" r="2337" b="73962"/>
          <a:stretch>
            <a:fillRect/>
          </a:stretch>
        </p:blipFill>
        <p:spPr>
          <a:xfrm>
            <a:off x="2428860" y="1071546"/>
            <a:ext cx="6500858" cy="714380"/>
          </a:xfrm>
          <a:prstGeom prst="rect">
            <a:avLst/>
          </a:prstGeom>
        </p:spPr>
      </p:pic>
      <p:pic>
        <p:nvPicPr>
          <p:cNvPr id="7" name="그림 6" descr="Untitled-1 copy.png"/>
          <p:cNvPicPr>
            <a:picLocks noChangeAspect="1"/>
          </p:cNvPicPr>
          <p:nvPr/>
        </p:nvPicPr>
        <p:blipFill>
          <a:blip r:embed="rId4" cstate="print"/>
          <a:srcRect l="66408" t="27080" r="3119" b="60418"/>
          <a:stretch>
            <a:fillRect/>
          </a:stretch>
        </p:blipFill>
        <p:spPr>
          <a:xfrm>
            <a:off x="6072198" y="1857364"/>
            <a:ext cx="2786082" cy="857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94964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8.14815E-6 L 5.55556E-7 8.14815E-6 " pathEditMode="relative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정시 수능 반영비율</a:t>
            </a:r>
          </a:p>
        </p:txBody>
      </p:sp>
      <p:grpSp>
        <p:nvGrpSpPr>
          <p:cNvPr id="4" name="그룹 175"/>
          <p:cNvGrpSpPr/>
          <p:nvPr/>
        </p:nvGrpSpPr>
        <p:grpSpPr>
          <a:xfrm>
            <a:off x="1180730" y="5095783"/>
            <a:ext cx="6782540" cy="1633491"/>
            <a:chOff x="1180730" y="5095783"/>
            <a:chExt cx="6782540" cy="1633491"/>
          </a:xfrm>
        </p:grpSpPr>
        <p:grpSp>
          <p:nvGrpSpPr>
            <p:cNvPr id="5" name="그룹 84"/>
            <p:cNvGrpSpPr/>
            <p:nvPr/>
          </p:nvGrpSpPr>
          <p:grpSpPr>
            <a:xfrm>
              <a:off x="1180730" y="5095783"/>
              <a:ext cx="6782540" cy="1633491"/>
              <a:chOff x="1180730" y="5095783"/>
              <a:chExt cx="6782540" cy="1633491"/>
            </a:xfrm>
          </p:grpSpPr>
          <p:pic>
            <p:nvPicPr>
              <p:cNvPr id="72" name="그림 71" descr="00.png"/>
              <p:cNvPicPr>
                <a:picLocks noChangeAspect="1"/>
              </p:cNvPicPr>
              <p:nvPr/>
            </p:nvPicPr>
            <p:blipFill>
              <a:blip r:embed="rId3" cstate="print"/>
              <a:srcRect l="12908" t="74307" r="12908" b="1871"/>
              <a:stretch>
                <a:fillRect/>
              </a:stretch>
            </p:blipFill>
            <p:spPr>
              <a:xfrm>
                <a:off x="1180730" y="5095783"/>
                <a:ext cx="6782540" cy="1633491"/>
              </a:xfrm>
              <a:prstGeom prst="rect">
                <a:avLst/>
              </a:prstGeom>
            </p:spPr>
          </p:pic>
          <p:pic>
            <p:nvPicPr>
              <p:cNvPr id="76" name="그림 75" descr="00.png"/>
              <p:cNvPicPr>
                <a:picLocks noChangeAspect="1"/>
              </p:cNvPicPr>
              <p:nvPr/>
            </p:nvPicPr>
            <p:blipFill>
              <a:blip r:embed="rId4" cstate="print"/>
              <a:srcRect l="16209" t="77803" r="80975" b="18572"/>
              <a:stretch>
                <a:fillRect/>
              </a:stretch>
            </p:blipFill>
            <p:spPr>
              <a:xfrm>
                <a:off x="1482571" y="5335480"/>
                <a:ext cx="257452" cy="248574"/>
              </a:xfrm>
              <a:prstGeom prst="rect">
                <a:avLst/>
              </a:prstGeom>
            </p:spPr>
          </p:pic>
          <p:pic>
            <p:nvPicPr>
              <p:cNvPr id="77" name="그림 76" descr="00.png"/>
              <p:cNvPicPr>
                <a:picLocks noChangeAspect="1"/>
              </p:cNvPicPr>
              <p:nvPr/>
            </p:nvPicPr>
            <p:blipFill>
              <a:blip r:embed="rId4" cstate="print"/>
              <a:srcRect l="15918" t="82593" r="80975" b="13652"/>
              <a:stretch>
                <a:fillRect/>
              </a:stretch>
            </p:blipFill>
            <p:spPr>
              <a:xfrm>
                <a:off x="1455938" y="5663953"/>
                <a:ext cx="284085" cy="257453"/>
              </a:xfrm>
              <a:prstGeom prst="rect">
                <a:avLst/>
              </a:prstGeom>
            </p:spPr>
          </p:pic>
          <p:pic>
            <p:nvPicPr>
              <p:cNvPr id="78" name="그림 77" descr="00.png"/>
              <p:cNvPicPr>
                <a:picLocks noChangeAspect="1"/>
              </p:cNvPicPr>
              <p:nvPr/>
            </p:nvPicPr>
            <p:blipFill>
              <a:blip r:embed="rId4" cstate="print"/>
              <a:srcRect l="15821" t="87383" r="81072" b="9380"/>
              <a:stretch>
                <a:fillRect/>
              </a:stretch>
            </p:blipFill>
            <p:spPr>
              <a:xfrm>
                <a:off x="1447060" y="5992427"/>
                <a:ext cx="284086" cy="221942"/>
              </a:xfrm>
              <a:prstGeom prst="rect">
                <a:avLst/>
              </a:prstGeom>
            </p:spPr>
          </p:pic>
        </p:grpSp>
        <p:sp>
          <p:nvSpPr>
            <p:cNvPr id="164" name="TextBox 20"/>
            <p:cNvSpPr txBox="1">
              <a:spLocks noChangeArrowheads="1"/>
            </p:cNvSpPr>
            <p:nvPr/>
          </p:nvSpPr>
          <p:spPr bwMode="auto">
            <a:xfrm>
              <a:off x="1747818" y="5324488"/>
              <a:ext cx="966794" cy="29238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9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탐구영역</a:t>
              </a:r>
            </a:p>
          </p:txBody>
        </p:sp>
        <p:sp>
          <p:nvSpPr>
            <p:cNvPr id="165" name="TextBox 20"/>
            <p:cNvSpPr txBox="1">
              <a:spLocks noChangeArrowheads="1"/>
            </p:cNvSpPr>
            <p:nvPr/>
          </p:nvSpPr>
          <p:spPr bwMode="auto">
            <a:xfrm>
              <a:off x="1747818" y="5641988"/>
              <a:ext cx="1824050" cy="29238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9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인문계 및 </a:t>
              </a:r>
              <a:r>
                <a:rPr kumimoji="1" lang="ko-KR" altLang="en-US" sz="19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상경계</a:t>
              </a:r>
              <a:endParaRPr kumimoji="1" lang="ko-KR" altLang="en-US" sz="19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79BC"/>
                </a:solidFill>
                <a:cs typeface="Arial" pitchFamily="34" charset="0"/>
              </a:endParaRPr>
            </a:p>
          </p:txBody>
        </p:sp>
        <p:sp>
          <p:nvSpPr>
            <p:cNvPr id="166" name="TextBox 20"/>
            <p:cNvSpPr txBox="1">
              <a:spLocks noChangeArrowheads="1"/>
            </p:cNvSpPr>
            <p:nvPr/>
          </p:nvSpPr>
          <p:spPr bwMode="auto">
            <a:xfrm>
              <a:off x="1747818" y="5946788"/>
              <a:ext cx="966794" cy="29238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9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자연계</a:t>
              </a:r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1571604" y="6286520"/>
              <a:ext cx="5214974" cy="2143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8" name="TextBox 20"/>
            <p:cNvSpPr txBox="1">
              <a:spLocks noChangeArrowheads="1"/>
            </p:cNvSpPr>
            <p:nvPr/>
          </p:nvSpPr>
          <p:spPr bwMode="auto">
            <a:xfrm>
              <a:off x="1668442" y="6299204"/>
              <a:ext cx="5235612" cy="18466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※ </a:t>
              </a:r>
              <a:r>
                <a:rPr kumimoji="1" lang="ko-KR" altLang="en-US" sz="12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특성화고교출신자</a:t>
              </a:r>
              <a:r>
                <a:rPr kumimoji="1"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 특별전형 및 실용음악학과는 직업탐구도 탐구영역으로 인정 가능</a:t>
              </a:r>
            </a:p>
          </p:txBody>
        </p:sp>
        <p:sp>
          <p:nvSpPr>
            <p:cNvPr id="169" name="TextBox 20"/>
            <p:cNvSpPr txBox="1">
              <a:spLocks noChangeArrowheads="1"/>
            </p:cNvSpPr>
            <p:nvPr/>
          </p:nvSpPr>
          <p:spPr bwMode="auto">
            <a:xfrm>
              <a:off x="2752712" y="5359404"/>
              <a:ext cx="4891122" cy="21544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상위 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2</a:t>
              </a:r>
              <a:r>
                <a:rPr kumimoji="1" lang="ko-KR" altLang="en-US" sz="14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개과목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반영 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[</a:t>
              </a:r>
              <a:r>
                <a:rPr kumimoji="1" lang="ko-KR" altLang="en-US" sz="14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예체능계는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상위 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1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과목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]</a:t>
              </a:r>
            </a:p>
          </p:txBody>
        </p:sp>
        <p:sp>
          <p:nvSpPr>
            <p:cNvPr id="170" name="TextBox 20"/>
            <p:cNvSpPr txBox="1">
              <a:spLocks noChangeArrowheads="1"/>
            </p:cNvSpPr>
            <p:nvPr/>
          </p:nvSpPr>
          <p:spPr bwMode="auto">
            <a:xfrm>
              <a:off x="3538530" y="5689604"/>
              <a:ext cx="4176742" cy="21544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제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2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외국어 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/ 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한문을 사회탐구영역의 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1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과목으로 인정 가능</a:t>
              </a:r>
              <a:endParaRPr kumimoji="1" lang="en-US" altLang="ko-KR" sz="1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171" name="TextBox 20"/>
            <p:cNvSpPr txBox="1">
              <a:spLocks noChangeArrowheads="1"/>
            </p:cNvSpPr>
            <p:nvPr/>
          </p:nvSpPr>
          <p:spPr bwMode="auto">
            <a:xfrm>
              <a:off x="2538398" y="5997579"/>
              <a:ext cx="4891122" cy="21544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과탐</a:t>
              </a:r>
              <a:r>
                <a:rPr kumimoji="1" lang="en-US" altLang="ko-KR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Ⅱ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과목에 </a:t>
              </a:r>
              <a:r>
                <a:rPr kumimoji="1" lang="ko-KR" altLang="en-US" sz="14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가산점</a:t>
              </a:r>
              <a:r>
                <a:rPr kumimoji="1" lang="ko-KR" altLang="en-US" sz="1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부여</a:t>
              </a: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200025" y="908720"/>
            <a:ext cx="8778180" cy="1368152"/>
            <a:chOff x="200025" y="908720"/>
            <a:chExt cx="8778180" cy="1368152"/>
          </a:xfrm>
        </p:grpSpPr>
        <p:pic>
          <p:nvPicPr>
            <p:cNvPr id="74" name="그림 73" descr="01.png"/>
            <p:cNvPicPr>
              <a:picLocks noChangeAspect="1"/>
            </p:cNvPicPr>
            <p:nvPr/>
          </p:nvPicPr>
          <p:blipFill>
            <a:blip r:embed="rId5" cstate="print"/>
            <a:srcRect l="20072" t="13246" r="2745" b="66802"/>
            <a:stretch>
              <a:fillRect/>
            </a:stretch>
          </p:blipFill>
          <p:spPr>
            <a:xfrm>
              <a:off x="1921421" y="908720"/>
              <a:ext cx="7056784" cy="136815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200025" y="1836464"/>
              <a:ext cx="1733934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b="1" spc="-15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보험계리학과</a:t>
              </a:r>
              <a:endParaRPr lang="ko-KR" altLang="en-US" b="1" spc="-15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0025" y="1229122"/>
              <a:ext cx="1733934" cy="3046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인문계</a:t>
              </a:r>
              <a:r>
                <a:rPr kumimoji="1" lang="en-US" altLang="ko-KR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, </a:t>
              </a: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상경계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18395" y="1105297"/>
              <a:ext cx="1733934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국어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B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30%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057278" y="1105297"/>
              <a:ext cx="1733934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수학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A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30%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025877" y="1105297"/>
              <a:ext cx="1733934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영어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B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30%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62899" y="1105297"/>
              <a:ext cx="877031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사탐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10%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61245" y="1857375"/>
              <a:ext cx="1434430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국어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B 20%</a:t>
              </a:r>
              <a:endParaRPr lang="ko-KR" altLang="en-US" sz="1600" b="1" spc="-150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77604" y="1857375"/>
              <a:ext cx="2308845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수학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A 40%</a:t>
              </a:r>
              <a:endParaRPr lang="ko-KR" altLang="en-US" sz="16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972175" y="1857375"/>
              <a:ext cx="1858491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영어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B 30%</a:t>
              </a:r>
              <a:endParaRPr lang="ko-KR" altLang="en-US" sz="16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43850" y="1857375"/>
              <a:ext cx="895672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사탐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 10%</a:t>
              </a:r>
              <a:endParaRPr lang="ko-KR" altLang="en-US" sz="16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grpSp>
        <p:nvGrpSpPr>
          <p:cNvPr id="174" name="그룹 173"/>
          <p:cNvGrpSpPr/>
          <p:nvPr/>
        </p:nvGrpSpPr>
        <p:grpSpPr>
          <a:xfrm>
            <a:off x="85725" y="2276872"/>
            <a:ext cx="8950771" cy="1440160"/>
            <a:chOff x="85725" y="2210197"/>
            <a:chExt cx="8950771" cy="1440160"/>
          </a:xfrm>
        </p:grpSpPr>
        <p:pic>
          <p:nvPicPr>
            <p:cNvPr id="95" name="그림 94" descr="01.png"/>
            <p:cNvPicPr>
              <a:picLocks noChangeAspect="1"/>
            </p:cNvPicPr>
            <p:nvPr/>
          </p:nvPicPr>
          <p:blipFill>
            <a:blip r:embed="rId6" cstate="print"/>
            <a:srcRect l="19922" t="32220" r="2107" b="46778"/>
            <a:stretch>
              <a:fillRect/>
            </a:stretch>
          </p:blipFill>
          <p:spPr>
            <a:xfrm>
              <a:off x="1907704" y="2210197"/>
              <a:ext cx="7128792" cy="144016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85725" y="3180233"/>
              <a:ext cx="1848234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b="1" spc="-30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가군 </a:t>
              </a:r>
              <a:r>
                <a:rPr lang="ko-KR" altLang="en-US" b="1" spc="-15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수∙탐 </a:t>
              </a:r>
              <a:r>
                <a:rPr lang="ko-KR" altLang="en-US" b="1" spc="-30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우선선발</a:t>
              </a:r>
              <a:endParaRPr lang="ko-KR" altLang="en-US" b="1" spc="-300" dirty="0" smtClea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00025" y="2572891"/>
              <a:ext cx="1733934" cy="3046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9BBB59">
                      <a:lumMod val="50000"/>
                    </a:srgbClr>
                  </a:solidFill>
                  <a:cs typeface="Arial" pitchFamily="34" charset="0"/>
                </a:rPr>
                <a:t>자연계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118395" y="2449066"/>
              <a:ext cx="1320130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국어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A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20%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57228" y="2449066"/>
              <a:ext cx="1733934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수학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B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30%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616302" y="2449066"/>
              <a:ext cx="1733934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영어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B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30%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562851" y="2449066"/>
              <a:ext cx="1238980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과탐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20%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038350" y="3195637"/>
              <a:ext cx="3400426" cy="22160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수학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B 50%</a:t>
              </a:r>
              <a:endParaRPr lang="ko-KR" altLang="en-US" sz="16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600700" y="3195638"/>
              <a:ext cx="3181350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과탐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 50%</a:t>
              </a:r>
              <a:endParaRPr lang="ko-KR" altLang="en-US" sz="16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grpSp>
        <p:nvGrpSpPr>
          <p:cNvPr id="173" name="그룹 172"/>
          <p:cNvGrpSpPr/>
          <p:nvPr/>
        </p:nvGrpSpPr>
        <p:grpSpPr>
          <a:xfrm>
            <a:off x="85725" y="3645024"/>
            <a:ext cx="8878763" cy="1440160"/>
            <a:chOff x="85725" y="3511674"/>
            <a:chExt cx="8878763" cy="1440160"/>
          </a:xfrm>
        </p:grpSpPr>
        <p:pic>
          <p:nvPicPr>
            <p:cNvPr id="108" name="그림 107" descr="01.png"/>
            <p:cNvPicPr>
              <a:picLocks noChangeAspect="1"/>
            </p:cNvPicPr>
            <p:nvPr/>
          </p:nvPicPr>
          <p:blipFill>
            <a:blip r:embed="rId7" cstate="print"/>
            <a:srcRect l="19922" t="51350" r="2894" b="27647"/>
            <a:stretch>
              <a:fillRect/>
            </a:stretch>
          </p:blipFill>
          <p:spPr>
            <a:xfrm>
              <a:off x="1907704" y="3511674"/>
              <a:ext cx="7056784" cy="144016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85725" y="4538860"/>
              <a:ext cx="1848234" cy="2492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b="1" spc="-15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실용음악학과</a:t>
              </a:r>
              <a:endParaRPr lang="ko-KR" altLang="en-US" b="1" spc="-150" dirty="0" smtClea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00025" y="3921993"/>
              <a:ext cx="1733934" cy="3046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 contourW="50800">
                <a:bevelT w="0" h="25400"/>
                <a:bevelB w="6350" h="6350"/>
                <a:contourClr>
                  <a:schemeClr val="bg1"/>
                </a:contourClr>
              </a:sp3d>
            </a:bodyPr>
            <a:lstStyle/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CE5902"/>
                  </a:solidFill>
                  <a:cs typeface="Arial" pitchFamily="34" charset="0"/>
                </a:rPr>
                <a:t>예체능계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118394" y="3817218"/>
              <a:ext cx="2567905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국어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A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40%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47853" y="3817218"/>
              <a:ext cx="2572122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영어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A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40%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479814" y="3817218"/>
              <a:ext cx="1391732" cy="5539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2000" b="1" spc="-150" smtClean="0">
                  <a:solidFill>
                    <a:prstClr val="white"/>
                  </a:solidFill>
                </a:rPr>
                <a:t>사탐 </a:t>
              </a:r>
              <a:r>
                <a:rPr lang="en-US" altLang="ko-KR" sz="2000" b="1" spc="-150" smtClean="0">
                  <a:solidFill>
                    <a:prstClr val="white"/>
                  </a:solidFill>
                </a:rPr>
                <a:t>or </a:t>
              </a:r>
              <a:r>
                <a:rPr lang="ko-KR" altLang="en-US" sz="2000" b="1" spc="-150" smtClean="0">
                  <a:solidFill>
                    <a:prstClr val="white"/>
                  </a:solidFill>
                </a:rPr>
                <a:t>과탐</a:t>
              </a:r>
              <a:endParaRPr lang="en-US" altLang="ko-KR" sz="2000" b="1" spc="-150" smtClean="0">
                <a:solidFill>
                  <a:prstClr val="white"/>
                </a:solidFill>
              </a:endParaRP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b="1" spc="-150" smtClean="0">
                  <a:solidFill>
                    <a:prstClr val="white"/>
                  </a:solidFill>
                </a:rPr>
                <a:t>20%</a:t>
              </a:r>
              <a:endParaRPr lang="ko-KR" altLang="en-US" sz="2000" b="1" spc="-150" dirty="0">
                <a:solidFill>
                  <a:prstClr val="white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051720" y="4549649"/>
              <a:ext cx="2691730" cy="22024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국어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A 40%</a:t>
              </a:r>
              <a:endParaRPr lang="ko-KR" altLang="en-US" sz="1600" b="1" spc="-150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895850" y="4548973"/>
              <a:ext cx="2914650" cy="2215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600" b="1" spc="-150" smtClean="0">
                  <a:solidFill>
                    <a:prstClr val="white">
                      <a:lumMod val="95000"/>
                    </a:prstClr>
                  </a:solidFill>
                </a:rPr>
                <a:t>영어</a:t>
              </a:r>
              <a:r>
                <a:rPr lang="en-US" altLang="ko-KR" sz="1600" b="1" spc="-150" smtClean="0">
                  <a:solidFill>
                    <a:prstClr val="white">
                      <a:lumMod val="95000"/>
                    </a:prstClr>
                  </a:solidFill>
                </a:rPr>
                <a:t>A 50%</a:t>
              </a:r>
              <a:endParaRPr lang="ko-KR" altLang="en-US" sz="16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7852792" y="4475398"/>
              <a:ext cx="1039688" cy="38779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400" b="1" spc="-150" dirty="0" smtClean="0">
                  <a:solidFill>
                    <a:prstClr val="white">
                      <a:lumMod val="95000"/>
                    </a:prstClr>
                  </a:solidFill>
                </a:rPr>
                <a:t>탐구영역</a:t>
              </a:r>
              <a:endParaRPr lang="en-US" altLang="ko-KR" sz="14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1400" b="1" spc="-150" dirty="0" smtClean="0">
                  <a:solidFill>
                    <a:prstClr val="white">
                      <a:lumMod val="95000"/>
                    </a:prstClr>
                  </a:solidFill>
                </a:rPr>
                <a:t>10%</a:t>
              </a:r>
              <a:endParaRPr lang="ko-KR" altLang="en-US" sz="1400" b="1" spc="-150" dirty="0" smtClean="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66271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정시 군별 전형 방법</a:t>
            </a:r>
          </a:p>
        </p:txBody>
      </p:sp>
      <p:grpSp>
        <p:nvGrpSpPr>
          <p:cNvPr id="2" name="그룹 89"/>
          <p:cNvGrpSpPr/>
          <p:nvPr/>
        </p:nvGrpSpPr>
        <p:grpSpPr>
          <a:xfrm>
            <a:off x="6608767" y="6157302"/>
            <a:ext cx="2283299" cy="551618"/>
            <a:chOff x="417250" y="5291091"/>
            <a:chExt cx="8300622" cy="1411550"/>
          </a:xfrm>
        </p:grpSpPr>
        <p:pic>
          <p:nvPicPr>
            <p:cNvPr id="59" name="그림 58" descr="00.png"/>
            <p:cNvPicPr>
              <a:picLocks noChangeAspect="1"/>
            </p:cNvPicPr>
            <p:nvPr/>
          </p:nvPicPr>
          <p:blipFill>
            <a:blip r:embed="rId3" cstate="print"/>
            <a:srcRect l="4557" t="77156" r="4655" b="2259"/>
            <a:stretch>
              <a:fillRect/>
            </a:stretch>
          </p:blipFill>
          <p:spPr>
            <a:xfrm>
              <a:off x="417250" y="5291091"/>
              <a:ext cx="8300622" cy="1411550"/>
            </a:xfrm>
            <a:prstGeom prst="rect">
              <a:avLst/>
            </a:prstGeom>
          </p:spPr>
        </p:pic>
        <p:sp>
          <p:nvSpPr>
            <p:cNvPr id="56" name="TextBox 20"/>
            <p:cNvSpPr txBox="1">
              <a:spLocks noChangeArrowheads="1"/>
            </p:cNvSpPr>
            <p:nvPr/>
          </p:nvSpPr>
          <p:spPr bwMode="auto">
            <a:xfrm>
              <a:off x="1364076" y="5622766"/>
              <a:ext cx="7175835" cy="74819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900" b="1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정원외</a:t>
              </a:r>
              <a:r>
                <a:rPr kumimoji="1" lang="ko-KR" altLang="en-US" sz="19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79BC"/>
                  </a:solidFill>
                  <a:cs typeface="Arial" pitchFamily="34" charset="0"/>
                </a:rPr>
                <a:t> 인원 포함</a:t>
              </a:r>
            </a:p>
          </p:txBody>
        </p:sp>
      </p:grpSp>
      <p:grpSp>
        <p:nvGrpSpPr>
          <p:cNvPr id="3" name="그룹 85"/>
          <p:cNvGrpSpPr/>
          <p:nvPr/>
        </p:nvGrpSpPr>
        <p:grpSpPr>
          <a:xfrm>
            <a:off x="426128" y="2148396"/>
            <a:ext cx="2157274" cy="1846555"/>
            <a:chOff x="426128" y="2148396"/>
            <a:chExt cx="2157274" cy="1846555"/>
          </a:xfrm>
        </p:grpSpPr>
        <p:pic>
          <p:nvPicPr>
            <p:cNvPr id="62" name="그림 61" descr="00.png"/>
            <p:cNvPicPr>
              <a:picLocks noChangeAspect="1"/>
            </p:cNvPicPr>
            <p:nvPr/>
          </p:nvPicPr>
          <p:blipFill>
            <a:blip r:embed="rId4" cstate="print"/>
            <a:srcRect l="4655" t="31325" r="71750" b="41746"/>
            <a:stretch>
              <a:fillRect/>
            </a:stretch>
          </p:blipFill>
          <p:spPr>
            <a:xfrm>
              <a:off x="426128" y="2148396"/>
              <a:ext cx="2157274" cy="1846555"/>
            </a:xfrm>
            <a:prstGeom prst="rect">
              <a:avLst/>
            </a:prstGeom>
          </p:spPr>
        </p:pic>
        <p:sp>
          <p:nvSpPr>
            <p:cNvPr id="72" name="TextBox 20"/>
            <p:cNvSpPr txBox="1">
              <a:spLocks noChangeArrowheads="1"/>
            </p:cNvSpPr>
            <p:nvPr/>
          </p:nvSpPr>
          <p:spPr bwMode="auto">
            <a:xfrm>
              <a:off x="441296" y="2643182"/>
              <a:ext cx="1787520" cy="73866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48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E5680B"/>
                  </a:solidFill>
                  <a:cs typeface="Arial" pitchFamily="34" charset="0"/>
                </a:rPr>
                <a:t>나</a:t>
              </a:r>
              <a:r>
                <a:rPr kumimoji="1" lang="ko-KR" altLang="en-US" sz="40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E5680B"/>
                  </a:solidFill>
                  <a:cs typeface="Arial" pitchFamily="34" charset="0"/>
                </a:rPr>
                <a:t>군</a:t>
              </a:r>
              <a:endParaRPr kumimoji="1" lang="ko-KR" altLang="en-US" sz="48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5680B"/>
                </a:solidFill>
                <a:cs typeface="Arial" pitchFamily="34" charset="0"/>
              </a:endParaRPr>
            </a:p>
          </p:txBody>
        </p:sp>
      </p:grpSp>
      <p:sp>
        <p:nvSpPr>
          <p:cNvPr id="74" name="TextBox 20"/>
          <p:cNvSpPr txBox="1">
            <a:spLocks noChangeArrowheads="1"/>
          </p:cNvSpPr>
          <p:nvPr/>
        </p:nvSpPr>
        <p:spPr bwMode="auto">
          <a:xfrm>
            <a:off x="5256076" y="4276708"/>
            <a:ext cx="3246584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B50B78"/>
                </a:solidFill>
                <a:cs typeface="Arial" pitchFamily="34" charset="0"/>
              </a:rPr>
              <a:t>건축학 기계공학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B50B78"/>
                </a:solidFill>
                <a:cs typeface="Arial" pitchFamily="34" charset="0"/>
              </a:rPr>
              <a:t>(26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B50B78"/>
                </a:solidFill>
                <a:cs typeface="Arial" pitchFamily="34" charset="0"/>
              </a:rPr>
              <a:t>명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B50B78"/>
                </a:solidFill>
                <a:cs typeface="Arial" pitchFamily="34" charset="0"/>
              </a:rPr>
              <a:t>)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B50B78"/>
              </a:solidFill>
              <a:cs typeface="Arial" pitchFamily="34" charset="0"/>
            </a:endParaRPr>
          </a:p>
        </p:txBody>
      </p:sp>
      <p:grpSp>
        <p:nvGrpSpPr>
          <p:cNvPr id="4" name="그룹 86"/>
          <p:cNvGrpSpPr/>
          <p:nvPr/>
        </p:nvGrpSpPr>
        <p:grpSpPr>
          <a:xfrm>
            <a:off x="1660124" y="3080551"/>
            <a:ext cx="1811045" cy="2130641"/>
            <a:chOff x="1660124" y="3080551"/>
            <a:chExt cx="1811045" cy="2130641"/>
          </a:xfrm>
        </p:grpSpPr>
        <p:pic>
          <p:nvPicPr>
            <p:cNvPr id="63" name="그림 62" descr="00.png"/>
            <p:cNvPicPr>
              <a:picLocks noChangeAspect="1"/>
            </p:cNvPicPr>
            <p:nvPr/>
          </p:nvPicPr>
          <p:blipFill>
            <a:blip r:embed="rId5" cstate="print"/>
            <a:srcRect l="18152" t="44918" r="62040" b="24010"/>
            <a:stretch>
              <a:fillRect/>
            </a:stretch>
          </p:blipFill>
          <p:spPr>
            <a:xfrm>
              <a:off x="1660124" y="3080551"/>
              <a:ext cx="1811045" cy="2130641"/>
            </a:xfrm>
            <a:prstGeom prst="rect">
              <a:avLst/>
            </a:prstGeom>
          </p:spPr>
        </p:pic>
        <p:sp>
          <p:nvSpPr>
            <p:cNvPr id="80" name="TextBox 20"/>
            <p:cNvSpPr txBox="1">
              <a:spLocks noChangeArrowheads="1"/>
            </p:cNvSpPr>
            <p:nvPr/>
          </p:nvSpPr>
          <p:spPr bwMode="auto">
            <a:xfrm>
              <a:off x="1668442" y="3836982"/>
              <a:ext cx="1787520" cy="73866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4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A3094B"/>
                  </a:solidFill>
                  <a:cs typeface="Arial" pitchFamily="34" charset="0"/>
                </a:rPr>
                <a:t>다</a:t>
              </a:r>
              <a:r>
                <a:rPr kumimoji="1" lang="ko-KR" altLang="en-US" sz="4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A3094B"/>
                  </a:solidFill>
                  <a:cs typeface="Arial" pitchFamily="34" charset="0"/>
                </a:rPr>
                <a:t>군</a:t>
              </a:r>
              <a:endParaRPr kumimoji="1" lang="ko-KR" altLang="en-US" sz="48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A3094B"/>
                </a:solidFill>
                <a:cs typeface="Arial" pitchFamily="34" charset="0"/>
              </a:endParaRPr>
            </a:p>
          </p:txBody>
        </p:sp>
      </p:grpSp>
      <p:grpSp>
        <p:nvGrpSpPr>
          <p:cNvPr id="5" name="그룹 84"/>
          <p:cNvGrpSpPr/>
          <p:nvPr/>
        </p:nvGrpSpPr>
        <p:grpSpPr>
          <a:xfrm>
            <a:off x="1677880" y="905522"/>
            <a:ext cx="1798720" cy="2175029"/>
            <a:chOff x="1677880" y="905522"/>
            <a:chExt cx="1798720" cy="2175029"/>
          </a:xfrm>
        </p:grpSpPr>
        <p:pic>
          <p:nvPicPr>
            <p:cNvPr id="61" name="그림 60" descr="00.png"/>
            <p:cNvPicPr>
              <a:picLocks noChangeAspect="1"/>
            </p:cNvPicPr>
            <p:nvPr/>
          </p:nvPicPr>
          <p:blipFill>
            <a:blip r:embed="rId6" cstate="print"/>
            <a:srcRect l="18346" t="13199" r="62040" b="55082"/>
            <a:stretch>
              <a:fillRect/>
            </a:stretch>
          </p:blipFill>
          <p:spPr>
            <a:xfrm>
              <a:off x="1677880" y="905522"/>
              <a:ext cx="1793289" cy="2175029"/>
            </a:xfrm>
            <a:prstGeom prst="rect">
              <a:avLst/>
            </a:prstGeom>
          </p:spPr>
        </p:pic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>
              <a:off x="1689080" y="1487474"/>
              <a:ext cx="1787520" cy="73866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48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5C8A00"/>
                  </a:solidFill>
                  <a:cs typeface="Arial" pitchFamily="34" charset="0"/>
                </a:rPr>
                <a:t>가</a:t>
              </a:r>
              <a:r>
                <a:rPr kumimoji="1" lang="ko-KR" altLang="en-US" sz="4000" b="1" spc="-30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5C8A00"/>
                  </a:solidFill>
                  <a:cs typeface="Arial" pitchFamily="34" charset="0"/>
                </a:rPr>
                <a:t>군</a:t>
              </a:r>
              <a:endParaRPr kumimoji="1" lang="ko-KR" altLang="en-US" sz="48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endParaRPr>
            </a:p>
          </p:txBody>
        </p:sp>
      </p:grpSp>
      <p:pic>
        <p:nvPicPr>
          <p:cNvPr id="64" name="그림 63" descr="00.png"/>
          <p:cNvPicPr>
            <a:picLocks noChangeAspect="1"/>
          </p:cNvPicPr>
          <p:nvPr/>
        </p:nvPicPr>
        <p:blipFill>
          <a:blip r:embed="rId7" cstate="print"/>
          <a:srcRect l="26793" t="18637" r="6208" b="78126"/>
          <a:stretch>
            <a:fillRect/>
          </a:stretch>
        </p:blipFill>
        <p:spPr>
          <a:xfrm>
            <a:off x="2450237" y="1278384"/>
            <a:ext cx="6125592" cy="221942"/>
          </a:xfrm>
          <a:prstGeom prst="rect">
            <a:avLst/>
          </a:prstGeom>
        </p:spPr>
      </p:pic>
      <p:pic>
        <p:nvPicPr>
          <p:cNvPr id="65" name="그림 64" descr="00.png"/>
          <p:cNvPicPr>
            <a:picLocks noChangeAspect="1"/>
          </p:cNvPicPr>
          <p:nvPr/>
        </p:nvPicPr>
        <p:blipFill>
          <a:blip r:embed="rId8" cstate="print"/>
          <a:srcRect l="20071" t="42649" r="5108" b="50000"/>
          <a:stretch>
            <a:fillRect/>
          </a:stretch>
        </p:blipFill>
        <p:spPr>
          <a:xfrm>
            <a:off x="1835696" y="2924944"/>
            <a:ext cx="6840760" cy="504056"/>
          </a:xfrm>
          <a:prstGeom prst="rect">
            <a:avLst/>
          </a:prstGeom>
        </p:spPr>
      </p:pic>
      <p:pic>
        <p:nvPicPr>
          <p:cNvPr id="75" name="그림 74" descr="00.png"/>
          <p:cNvPicPr>
            <a:picLocks noChangeAspect="1"/>
          </p:cNvPicPr>
          <p:nvPr/>
        </p:nvPicPr>
        <p:blipFill>
          <a:blip r:embed="rId7" cstate="print"/>
          <a:srcRect l="26599" t="66668" r="6208" b="30483"/>
          <a:stretch>
            <a:fillRect/>
          </a:stretch>
        </p:blipFill>
        <p:spPr>
          <a:xfrm>
            <a:off x="2432482" y="4572000"/>
            <a:ext cx="6143347" cy="195309"/>
          </a:xfrm>
          <a:prstGeom prst="rect">
            <a:avLst/>
          </a:prstGeom>
        </p:spPr>
      </p:pic>
      <p:sp>
        <p:nvSpPr>
          <p:cNvPr id="73" name="TextBox 20"/>
          <p:cNvSpPr txBox="1">
            <a:spLocks noChangeArrowheads="1"/>
          </p:cNvSpPr>
          <p:nvPr/>
        </p:nvSpPr>
        <p:spPr bwMode="auto">
          <a:xfrm>
            <a:off x="4714875" y="965183"/>
            <a:ext cx="3787785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rPr>
              <a:t>인문계 </a:t>
            </a:r>
            <a:r>
              <a:rPr kumimoji="1" lang="ko-KR" altLang="en-US" sz="2400" b="1" spc="-150" dirty="0" err="1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rPr>
              <a:t>상경계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rPr>
              <a:t> 자연계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rPr>
              <a:t>(433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rPr>
              <a:t>명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5C8A00"/>
                </a:solidFill>
                <a:cs typeface="Arial" pitchFamily="34" charset="0"/>
              </a:rPr>
              <a:t>)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5C8A00"/>
              </a:solidFill>
              <a:cs typeface="Arial" pitchFamily="34" charset="0"/>
            </a:endParaRPr>
          </a:p>
        </p:txBody>
      </p:sp>
      <p:sp>
        <p:nvSpPr>
          <p:cNvPr id="76" name="TextBox 20"/>
          <p:cNvSpPr txBox="1">
            <a:spLocks noChangeArrowheads="1"/>
          </p:cNvSpPr>
          <p:nvPr/>
        </p:nvSpPr>
        <p:spPr bwMode="auto">
          <a:xfrm>
            <a:off x="5857884" y="3352786"/>
            <a:ext cx="2644776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수능 </a:t>
            </a:r>
            <a:r>
              <a:rPr kumimoji="1" lang="en-US" altLang="ko-KR" sz="3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100%</a:t>
            </a:r>
            <a:endParaRPr kumimoji="1" lang="ko-KR" altLang="en-US" sz="3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78" name="TextBox 20"/>
          <p:cNvSpPr txBox="1">
            <a:spLocks noChangeArrowheads="1"/>
          </p:cNvSpPr>
          <p:nvPr/>
        </p:nvSpPr>
        <p:spPr bwMode="auto">
          <a:xfrm>
            <a:off x="5857884" y="4705336"/>
            <a:ext cx="2644776" cy="5232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수능 </a:t>
            </a:r>
            <a:r>
              <a:rPr kumimoji="1" lang="en-US" altLang="ko-KR" sz="3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100%</a:t>
            </a:r>
            <a:endParaRPr kumimoji="1" lang="ko-KR" altLang="en-US" sz="3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88" name="TextBox 20"/>
          <p:cNvSpPr txBox="1">
            <a:spLocks noChangeArrowheads="1"/>
          </p:cNvSpPr>
          <p:nvPr/>
        </p:nvSpPr>
        <p:spPr bwMode="auto">
          <a:xfrm>
            <a:off x="4567561" y="2917808"/>
            <a:ext cx="3935099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77209"/>
                </a:solidFill>
                <a:cs typeface="Arial" pitchFamily="34" charset="0"/>
              </a:rPr>
              <a:t>인문계 </a:t>
            </a:r>
            <a:r>
              <a:rPr kumimoji="1" lang="ko-KR" altLang="en-US" sz="2400" b="1" spc="-150" dirty="0" err="1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77209"/>
                </a:solidFill>
                <a:cs typeface="Arial" pitchFamily="34" charset="0"/>
              </a:rPr>
              <a:t>상경계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77209"/>
                </a:solidFill>
                <a:cs typeface="Arial" pitchFamily="34" charset="0"/>
              </a:rPr>
              <a:t> 자연계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77209"/>
                </a:solidFill>
                <a:cs typeface="Arial" pitchFamily="34" charset="0"/>
              </a:rPr>
              <a:t>(182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77209"/>
                </a:solidFill>
                <a:cs typeface="Arial" pitchFamily="34" charset="0"/>
              </a:rPr>
              <a:t>명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E77209"/>
                </a:solidFill>
                <a:cs typeface="Arial" pitchFamily="34" charset="0"/>
              </a:rPr>
              <a:t>)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srgbClr val="E77209"/>
              </a:solidFill>
              <a:cs typeface="Arial" pitchFamily="34" charset="0"/>
            </a:endParaRPr>
          </a:p>
        </p:txBody>
      </p:sp>
      <p:grpSp>
        <p:nvGrpSpPr>
          <p:cNvPr id="6" name="그룹 88"/>
          <p:cNvGrpSpPr/>
          <p:nvPr/>
        </p:nvGrpSpPr>
        <p:grpSpPr>
          <a:xfrm>
            <a:off x="3286116" y="1374761"/>
            <a:ext cx="5216544" cy="1205272"/>
            <a:chOff x="3286116" y="2736836"/>
            <a:chExt cx="5216544" cy="1205272"/>
          </a:xfrm>
        </p:grpSpPr>
        <p:sp>
          <p:nvSpPr>
            <p:cNvPr id="77" name="TextBox 20"/>
            <p:cNvSpPr txBox="1">
              <a:spLocks noChangeArrowheads="1"/>
            </p:cNvSpPr>
            <p:nvPr/>
          </p:nvSpPr>
          <p:spPr bwMode="auto">
            <a:xfrm>
              <a:off x="3286116" y="2736836"/>
              <a:ext cx="5216544" cy="52322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3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 </a:t>
              </a:r>
              <a:r>
                <a:rPr kumimoji="1" lang="en-US" altLang="ko-KR" sz="3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70% + </a:t>
              </a:r>
              <a:r>
                <a:rPr kumimoji="1" lang="ko-KR" altLang="en-US" sz="3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학생부 </a:t>
              </a:r>
              <a:r>
                <a:rPr kumimoji="1" lang="en-US" altLang="ko-KR" sz="34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30%</a:t>
              </a:r>
              <a:endParaRPr kumimoji="1" lang="ko-KR" altLang="en-US" sz="3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79" name="TextBox 20"/>
            <p:cNvSpPr txBox="1">
              <a:spLocks noChangeArrowheads="1"/>
            </p:cNvSpPr>
            <p:nvPr/>
          </p:nvSpPr>
          <p:spPr bwMode="auto">
            <a:xfrm>
              <a:off x="4143372" y="3249611"/>
              <a:ext cx="4359288" cy="69249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우선선발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 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수능 상위 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70%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[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인문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상경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] 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국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영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탐 상위 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70%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[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자연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] 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탐 상위 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20% + 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국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수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영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‧</a:t>
              </a:r>
              <a:r>
                <a:rPr kumimoji="1" lang="ko-KR" altLang="en-US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탐 상위 </a:t>
              </a:r>
              <a:r>
                <a:rPr kumimoji="1" lang="en-US" altLang="ko-KR" sz="1500" b="1" spc="-1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Arial" pitchFamily="34" charset="0"/>
                </a:rPr>
                <a:t>50%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207604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3" grpId="0"/>
      <p:bldP spid="76" grpId="0"/>
      <p:bldP spid="78" grpId="0"/>
      <p:bldP spid="8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주요학과 입시결과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[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정시 자연계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]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85" name="그림 84" descr="00.png"/>
          <p:cNvPicPr>
            <a:picLocks noChangeAspect="1"/>
          </p:cNvPicPr>
          <p:nvPr/>
        </p:nvPicPr>
        <p:blipFill>
          <a:blip r:embed="rId3" cstate="print"/>
          <a:srcRect l="1417" t="83754" r="1316" b="3732"/>
          <a:stretch>
            <a:fillRect/>
          </a:stretch>
        </p:blipFill>
        <p:spPr>
          <a:xfrm>
            <a:off x="0" y="5819775"/>
            <a:ext cx="9153525" cy="1085850"/>
          </a:xfrm>
          <a:prstGeom prst="rect">
            <a:avLst/>
          </a:prstGeom>
        </p:spPr>
      </p:pic>
      <p:graphicFrame>
        <p:nvGraphicFramePr>
          <p:cNvPr id="86" name="표 85"/>
          <p:cNvGraphicFramePr>
            <a:graphicFrameLocks noGrp="1"/>
          </p:cNvGraphicFramePr>
          <p:nvPr/>
        </p:nvGraphicFramePr>
        <p:xfrm>
          <a:off x="616763" y="891229"/>
          <a:ext cx="7920003" cy="541472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54841"/>
                <a:gridCol w="2000264"/>
                <a:gridCol w="827483"/>
                <a:gridCol w="827483"/>
                <a:gridCol w="827483"/>
                <a:gridCol w="827483"/>
                <a:gridCol w="827483"/>
                <a:gridCol w="827483"/>
              </a:tblGrid>
              <a:tr h="308045"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정시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가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군 백분위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정시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나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군 백분위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E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정시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다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군 백분위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804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 </a:t>
                      </a:r>
                      <a:endParaRPr lang="ko-KR" altLang="en-US" sz="13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  <a:endParaRPr lang="ko-KR" altLang="en-US" sz="13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30083">
                <a:tc rowSpan="13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공학대학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건축학부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자연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84.3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건설환경플랜트공학과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81.2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교통물류공학과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자연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전자통신공학과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83.4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3.6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81.3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전자시스템공학과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82.4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컴퓨터공학과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자연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82.2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재료공학과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화학공학과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88.3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기계공학과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87.8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산업경영공학과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자연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생명나노공학과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로봇공학과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2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84.1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81.9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86.1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과학기술대학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응용수학과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82.9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77.7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응용물리학과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81.3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응용화학과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83.9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해양융합과학과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79.0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80.9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분자생명과학과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84.9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83.3</a:t>
                      </a: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83.2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81.7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008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총계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9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84.0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81.8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86.1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51" marR="9351" marT="93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직사각형 18"/>
          <p:cNvSpPr/>
          <p:nvPr/>
        </p:nvSpPr>
        <p:spPr>
          <a:xfrm>
            <a:off x="1581150" y="3181350"/>
            <a:ext cx="6948000" cy="23812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581150" y="3645024"/>
            <a:ext cx="6948000" cy="726951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581150" y="5128617"/>
            <a:ext cx="6948000" cy="23812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581150" y="5598765"/>
            <a:ext cx="6948000" cy="238125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443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 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주요학과 입시결과 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[</a:t>
            </a:r>
            <a:r>
              <a:rPr kumimoji="1" lang="ko-KR" altLang="en-US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정시 인문계</a:t>
            </a:r>
            <a:r>
              <a:rPr kumimoji="1" lang="en-US" altLang="ko-KR" sz="24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]</a:t>
            </a:r>
            <a:endParaRPr kumimoji="1" lang="ko-KR" altLang="en-US" sz="2400" b="1" spc="-150" dirty="0" smtClean="0">
              <a:ln>
                <a:solidFill>
                  <a:srgbClr val="4F81BD">
                    <a:alpha val="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cs typeface="Arial" pitchFamily="34" charset="0"/>
            </a:endParaRPr>
          </a:p>
        </p:txBody>
      </p:sp>
      <p:pic>
        <p:nvPicPr>
          <p:cNvPr id="130" name="그림 129" descr="00.png"/>
          <p:cNvPicPr>
            <a:picLocks noChangeAspect="1"/>
          </p:cNvPicPr>
          <p:nvPr/>
        </p:nvPicPr>
        <p:blipFill>
          <a:blip r:embed="rId2" cstate="print"/>
          <a:srcRect l="1417" t="83754" r="1316" b="3732"/>
          <a:stretch>
            <a:fillRect/>
          </a:stretch>
        </p:blipFill>
        <p:spPr>
          <a:xfrm>
            <a:off x="0" y="5862028"/>
            <a:ext cx="9153525" cy="1085850"/>
          </a:xfrm>
          <a:prstGeom prst="rect">
            <a:avLst/>
          </a:prstGeom>
        </p:spPr>
      </p:pic>
      <p:graphicFrame>
        <p:nvGraphicFramePr>
          <p:cNvPr id="157" name="표 15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5798258"/>
              </p:ext>
            </p:extLst>
          </p:nvPr>
        </p:nvGraphicFramePr>
        <p:xfrm>
          <a:off x="616763" y="842030"/>
          <a:ext cx="7920003" cy="56061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54841"/>
                <a:gridCol w="2000264"/>
                <a:gridCol w="827483"/>
                <a:gridCol w="827483"/>
                <a:gridCol w="827483"/>
                <a:gridCol w="827483"/>
                <a:gridCol w="827483"/>
                <a:gridCol w="827483"/>
              </a:tblGrid>
              <a:tr h="318812"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학과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0072D0"/>
                        </a:gs>
                        <a:gs pos="50000">
                          <a:srgbClr val="007CE2"/>
                        </a:gs>
                      </a:gsLst>
                      <a:lin ang="135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정시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가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군 백분위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정시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나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군 백분위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E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정시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다</a:t>
                      </a:r>
                      <a:r>
                        <a:rPr lang="en-US" altLang="ko-KR" sz="1300" b="1" kern="1200" spc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군 백분위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881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평균 </a:t>
                      </a:r>
                      <a:endParaRPr lang="ko-KR" altLang="en-US" sz="13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419303"/>
                        </a:gs>
                        <a:gs pos="50000">
                          <a:srgbClr val="3A8402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표준편차</a:t>
                      </a:r>
                      <a:endParaRPr lang="ko-KR" altLang="en-US" sz="13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49000">
                          <a:srgbClr val="F36A03"/>
                        </a:gs>
                        <a:gs pos="50000">
                          <a:srgbClr val="E55D09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8398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공학대학</a:t>
                      </a:r>
                      <a:endParaRPr lang="en-US" altLang="ko-KR" sz="13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건축학부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인문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87.2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교통물류공학과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인문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88.2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컴퓨터공학과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인문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86.7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산업경영공학과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인문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87.5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en-US" altLang="ko-KR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87.3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86.7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87.2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8398">
                <a:tc rowSpan="8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국제문화대학</a:t>
                      </a:r>
                      <a:endParaRPr lang="ko-KR" altLang="en-US" sz="13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한국언어문학과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85.7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문화인류학과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85.8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문화콘텐츠학과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92.4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중국학과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82.1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4.3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일본언어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85.5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영미언어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85.4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86.6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프랑스언어</a:t>
                      </a:r>
                      <a:r>
                        <a:rPr lang="en-US" altLang="ko-KR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문화학과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86.0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85.4</a:t>
                      </a:r>
                      <a:endParaRPr lang="en-US" altLang="ko-KR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US" altLang="ko-KR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86.6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8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5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언론정보대학</a:t>
                      </a:r>
                      <a:endParaRPr lang="ko-KR" altLang="en-US" sz="13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광고홍보학부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92.1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92.9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신문방송학과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88.2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정보사회학과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86.9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88.1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92.9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8398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경상대학</a:t>
                      </a:r>
                      <a:endParaRPr lang="ko-KR" altLang="en-US" sz="13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경제학부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87.3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87.8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경영학부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88.4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88.9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보험계리학과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90.3</a:t>
                      </a: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98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소계</a:t>
                      </a:r>
                      <a:endParaRPr lang="ko-KR" altLang="en-US" sz="12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88.7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88.4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064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kern="1200" spc="-15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총계</a:t>
                      </a:r>
                      <a:endParaRPr lang="en-US" altLang="ko-KR" sz="1300" b="1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kern="1200" spc="-150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9E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86.9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en-US" altLang="ko-KR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87.8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87.2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D24100"/>
                          </a:solidFill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ko-KR" altLang="en-US" sz="14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D241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78" marR="5878" marT="587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581150" y="3048000"/>
            <a:ext cx="6948000" cy="216000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581150" y="4456162"/>
            <a:ext cx="6948000" cy="216000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581150" y="5776689"/>
            <a:ext cx="6948000" cy="216000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861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5"/>
          <p:cNvGrpSpPr/>
          <p:nvPr/>
        </p:nvGrpSpPr>
        <p:grpSpPr>
          <a:xfrm>
            <a:off x="3989497" y="1693617"/>
            <a:ext cx="5154504" cy="952868"/>
            <a:chOff x="3989497" y="1693617"/>
            <a:chExt cx="5154504" cy="952868"/>
          </a:xfrm>
        </p:grpSpPr>
        <p:sp>
          <p:nvSpPr>
            <p:cNvPr id="22" name="직사각형 21"/>
            <p:cNvSpPr/>
            <p:nvPr/>
          </p:nvSpPr>
          <p:spPr>
            <a:xfrm>
              <a:off x="3989497" y="1693617"/>
              <a:ext cx="5154504" cy="952868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prstClr val="white"/>
                  </a:solidFill>
                </a:rPr>
                <a:t>           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5214942" y="1715608"/>
              <a:ext cx="3286116" cy="92333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36A03"/>
                  </a:solidFill>
                  <a:cs typeface="Arial" pitchFamily="34" charset="0"/>
                </a:rPr>
                <a:t>경쟁률</a:t>
              </a: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36A03"/>
                  </a:solidFill>
                  <a:cs typeface="Arial" pitchFamily="34" charset="0"/>
                </a:rPr>
                <a:t>  </a:t>
              </a:r>
              <a:r>
                <a:rPr kumimoji="1" lang="en-US" altLang="ko-KR" sz="6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F36A03"/>
                  </a:solidFill>
                  <a:cs typeface="Arial" pitchFamily="34" charset="0"/>
                </a:rPr>
                <a:t>5.6 : 1</a:t>
              </a:r>
              <a:endParaRPr kumimoji="1" lang="ko-KR" altLang="en-US" sz="60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F36A03"/>
                </a:solidFill>
                <a:cs typeface="Arial" pitchFamily="34" charset="0"/>
              </a:endParaRPr>
            </a:p>
          </p:txBody>
        </p:sp>
      </p:grpSp>
      <p:pic>
        <p:nvPicPr>
          <p:cNvPr id="8" name="그림 7" descr="00.png"/>
          <p:cNvPicPr>
            <a:picLocks noChangeAspect="1"/>
          </p:cNvPicPr>
          <p:nvPr/>
        </p:nvPicPr>
        <p:blipFill>
          <a:blip r:embed="rId2" cstate="print"/>
          <a:srcRect t="52180"/>
          <a:stretch>
            <a:fillRect/>
          </a:stretch>
        </p:blipFill>
        <p:spPr>
          <a:xfrm>
            <a:off x="571" y="3578469"/>
            <a:ext cx="9142858" cy="3279102"/>
          </a:xfrm>
          <a:prstGeom prst="rect">
            <a:avLst/>
          </a:prstGeom>
        </p:spPr>
      </p:pic>
      <p:grpSp>
        <p:nvGrpSpPr>
          <p:cNvPr id="3" name="그룹 26"/>
          <p:cNvGrpSpPr/>
          <p:nvPr/>
        </p:nvGrpSpPr>
        <p:grpSpPr>
          <a:xfrm>
            <a:off x="3989497" y="2689762"/>
            <a:ext cx="5225973" cy="978842"/>
            <a:chOff x="3989497" y="1667644"/>
            <a:chExt cx="5225973" cy="978842"/>
          </a:xfrm>
        </p:grpSpPr>
        <p:sp>
          <p:nvSpPr>
            <p:cNvPr id="28" name="직사각형 27"/>
            <p:cNvSpPr/>
            <p:nvPr/>
          </p:nvSpPr>
          <p:spPr>
            <a:xfrm>
              <a:off x="3989497" y="1667644"/>
              <a:ext cx="5154504" cy="97884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prstClr val="white"/>
                  </a:solidFill>
                </a:rPr>
                <a:t>           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TextBox 20"/>
            <p:cNvSpPr txBox="1">
              <a:spLocks noChangeArrowheads="1"/>
            </p:cNvSpPr>
            <p:nvPr/>
          </p:nvSpPr>
          <p:spPr bwMode="auto">
            <a:xfrm>
              <a:off x="5214942" y="1698024"/>
              <a:ext cx="4000528" cy="92333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4782"/>
                  </a:solidFill>
                  <a:cs typeface="Arial" pitchFamily="34" charset="0"/>
                </a:rPr>
                <a:t>경쟁률</a:t>
              </a: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4782"/>
                  </a:solidFill>
                  <a:cs typeface="Arial" pitchFamily="34" charset="0"/>
                </a:rPr>
                <a:t>  </a:t>
              </a:r>
              <a:r>
                <a:rPr kumimoji="1" lang="en-US" altLang="ko-KR" sz="6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004782"/>
                  </a:solidFill>
                  <a:cs typeface="Arial" pitchFamily="34" charset="0"/>
                </a:rPr>
                <a:t>19.3 : 1</a:t>
              </a:r>
              <a:endParaRPr kumimoji="1" lang="ko-KR" altLang="en-US" sz="60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004782"/>
                </a:solidFill>
                <a:cs typeface="Arial" pitchFamily="34" charset="0"/>
              </a:endParaRPr>
            </a:p>
          </p:txBody>
        </p:sp>
      </p:grpSp>
      <p:grpSp>
        <p:nvGrpSpPr>
          <p:cNvPr id="4" name="그룹 29"/>
          <p:cNvGrpSpPr/>
          <p:nvPr/>
        </p:nvGrpSpPr>
        <p:grpSpPr>
          <a:xfrm>
            <a:off x="3989497" y="3722461"/>
            <a:ext cx="5154504" cy="952868"/>
            <a:chOff x="3989497" y="1693617"/>
            <a:chExt cx="5154504" cy="952868"/>
          </a:xfrm>
        </p:grpSpPr>
        <p:sp>
          <p:nvSpPr>
            <p:cNvPr id="31" name="직사각형 30"/>
            <p:cNvSpPr/>
            <p:nvPr/>
          </p:nvSpPr>
          <p:spPr>
            <a:xfrm>
              <a:off x="3989497" y="1693617"/>
              <a:ext cx="5154504" cy="952868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prstClr val="white"/>
                  </a:solidFill>
                </a:rPr>
                <a:t>           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5214942" y="1706816"/>
              <a:ext cx="3857620" cy="92333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4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50B78"/>
                  </a:solidFill>
                  <a:cs typeface="Arial" pitchFamily="34" charset="0"/>
                </a:rPr>
                <a:t>경쟁률</a:t>
              </a: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50B78"/>
                  </a:solidFill>
                  <a:cs typeface="Arial" pitchFamily="34" charset="0"/>
                </a:rPr>
                <a:t>  </a:t>
              </a:r>
              <a:r>
                <a:rPr kumimoji="1" lang="en-US" altLang="ko-KR" sz="6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srgbClr val="B50B78"/>
                  </a:solidFill>
                  <a:cs typeface="Arial" pitchFamily="34" charset="0"/>
                </a:rPr>
                <a:t>10.1 : 1</a:t>
              </a:r>
              <a:endParaRPr kumimoji="1" lang="ko-KR" altLang="en-US" sz="6000" b="1" spc="-30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srgbClr val="B50B78"/>
                </a:solidFill>
                <a:cs typeface="Arial" pitchFamily="34" charset="0"/>
              </a:endParaRPr>
            </a:p>
          </p:txBody>
        </p:sp>
      </p:grp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83520" y="321569"/>
            <a:ext cx="7936582" cy="4308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2013</a:t>
            </a:r>
            <a:r>
              <a:rPr kumimoji="1" lang="ko-KR" altLang="en-US" sz="2800" b="1" spc="-150" dirty="0" smtClean="0">
                <a:ln>
                  <a:solidFill>
                    <a:srgbClr val="4F81BD">
                      <a:alpha val="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cs typeface="Arial" pitchFamily="34" charset="0"/>
              </a:rPr>
              <a:t>학년도 주요전형 경쟁률</a:t>
            </a:r>
          </a:p>
        </p:txBody>
      </p:sp>
      <p:grpSp>
        <p:nvGrpSpPr>
          <p:cNvPr id="5" name="그룹 20"/>
          <p:cNvGrpSpPr/>
          <p:nvPr/>
        </p:nvGrpSpPr>
        <p:grpSpPr>
          <a:xfrm>
            <a:off x="571" y="1125415"/>
            <a:ext cx="5011044" cy="1591408"/>
            <a:chOff x="571" y="1125415"/>
            <a:chExt cx="5011044" cy="1591408"/>
          </a:xfrm>
        </p:grpSpPr>
        <p:pic>
          <p:nvPicPr>
            <p:cNvPr id="13" name="그림 12" descr="00.png"/>
            <p:cNvPicPr>
              <a:picLocks noChangeAspect="1"/>
            </p:cNvPicPr>
            <p:nvPr/>
          </p:nvPicPr>
          <p:blipFill>
            <a:blip r:embed="rId3" cstate="print"/>
            <a:srcRect t="16406" r="45192" b="60386"/>
            <a:stretch>
              <a:fillRect/>
            </a:stretch>
          </p:blipFill>
          <p:spPr>
            <a:xfrm>
              <a:off x="571" y="1125415"/>
              <a:ext cx="5011044" cy="1591408"/>
            </a:xfrm>
            <a:prstGeom prst="rect">
              <a:avLst/>
            </a:prstGeom>
          </p:spPr>
        </p:pic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2428860" y="1784838"/>
              <a:ext cx="1785950" cy="76944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정시 </a:t>
              </a:r>
              <a:r>
                <a:rPr kumimoji="1" lang="ko-KR" altLang="en-US" sz="5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가</a:t>
              </a: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군</a:t>
              </a:r>
            </a:p>
          </p:txBody>
        </p:sp>
      </p:grpSp>
      <p:grpSp>
        <p:nvGrpSpPr>
          <p:cNvPr id="6" name="그룹 19"/>
          <p:cNvGrpSpPr/>
          <p:nvPr/>
        </p:nvGrpSpPr>
        <p:grpSpPr>
          <a:xfrm>
            <a:off x="571" y="2453054"/>
            <a:ext cx="5002252" cy="1371600"/>
            <a:chOff x="571" y="2453054"/>
            <a:chExt cx="5002252" cy="1371600"/>
          </a:xfrm>
        </p:grpSpPr>
        <p:pic>
          <p:nvPicPr>
            <p:cNvPr id="14" name="그림 13" descr="00.png"/>
            <p:cNvPicPr>
              <a:picLocks noChangeAspect="1"/>
            </p:cNvPicPr>
            <p:nvPr/>
          </p:nvPicPr>
          <p:blipFill>
            <a:blip r:embed="rId4" cstate="print"/>
            <a:srcRect t="35767" r="45288" b="44230"/>
            <a:stretch>
              <a:fillRect/>
            </a:stretch>
          </p:blipFill>
          <p:spPr>
            <a:xfrm>
              <a:off x="571" y="2453054"/>
              <a:ext cx="5002252" cy="1371600"/>
            </a:xfrm>
            <a:prstGeom prst="rect">
              <a:avLst/>
            </a:prstGeom>
          </p:spPr>
        </p:pic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2428066" y="2794866"/>
              <a:ext cx="1785950" cy="76944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정시 </a:t>
              </a:r>
              <a:r>
                <a:rPr kumimoji="1" lang="ko-KR" altLang="en-US" sz="5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나</a:t>
              </a: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군</a:t>
              </a:r>
            </a:p>
          </p:txBody>
        </p:sp>
      </p:grpSp>
      <p:grpSp>
        <p:nvGrpSpPr>
          <p:cNvPr id="9" name="그룹 18"/>
          <p:cNvGrpSpPr/>
          <p:nvPr/>
        </p:nvGrpSpPr>
        <p:grpSpPr>
          <a:xfrm>
            <a:off x="571" y="3701561"/>
            <a:ext cx="4993460" cy="1354016"/>
            <a:chOff x="571" y="3701561"/>
            <a:chExt cx="4993460" cy="1354016"/>
          </a:xfrm>
        </p:grpSpPr>
        <p:pic>
          <p:nvPicPr>
            <p:cNvPr id="15" name="그림 14" descr="00.png"/>
            <p:cNvPicPr>
              <a:picLocks noChangeAspect="1"/>
            </p:cNvPicPr>
            <p:nvPr/>
          </p:nvPicPr>
          <p:blipFill>
            <a:blip r:embed="rId5" cstate="print"/>
            <a:srcRect t="53847" r="45384" b="26407"/>
            <a:stretch>
              <a:fillRect/>
            </a:stretch>
          </p:blipFill>
          <p:spPr>
            <a:xfrm>
              <a:off x="571" y="3701561"/>
              <a:ext cx="4993460" cy="1354016"/>
            </a:xfrm>
            <a:prstGeom prst="rect">
              <a:avLst/>
            </a:prstGeom>
          </p:spPr>
        </p:pic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2437105" y="3807085"/>
              <a:ext cx="1785950" cy="76944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12700" h="1270"/>
                <a:contourClr>
                  <a:schemeClr val="bg1"/>
                </a:contourClr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정시 </a:t>
              </a:r>
              <a:r>
                <a:rPr kumimoji="1" lang="ko-KR" altLang="en-US" sz="50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다</a:t>
              </a:r>
              <a:r>
                <a:rPr kumimoji="1" lang="ko-KR" altLang="en-US" sz="2800" b="1" spc="-300" dirty="0" smtClean="0">
                  <a:ln>
                    <a:solidFill>
                      <a:srgbClr val="4F81BD">
                        <a:alpha val="0"/>
                      </a:srgbClr>
                    </a:solidFill>
                    <a:prstDash val="solid"/>
                  </a:ln>
                  <a:solidFill>
                    <a:prstClr val="white"/>
                  </a:solidFill>
                  <a:cs typeface="Arial" pitchFamily="34" charset="0"/>
                </a:rPr>
                <a:t>군</a:t>
              </a:r>
            </a:p>
          </p:txBody>
        </p:sp>
      </p:grpSp>
      <p:pic>
        <p:nvPicPr>
          <p:cNvPr id="12" name="그림 11" descr="00.png"/>
          <p:cNvPicPr>
            <a:picLocks noChangeAspect="1"/>
          </p:cNvPicPr>
          <p:nvPr/>
        </p:nvPicPr>
        <p:blipFill>
          <a:blip r:embed="rId6" cstate="print"/>
          <a:srcRect l="9322" t="7815" r="82023" b="19483"/>
          <a:stretch>
            <a:fillRect/>
          </a:stretch>
        </p:blipFill>
        <p:spPr>
          <a:xfrm>
            <a:off x="852854" y="536331"/>
            <a:ext cx="791308" cy="49852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6597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3861445" y="2699395"/>
            <a:ext cx="1368152" cy="136815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9849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14363"/>
            <a:ext cx="3879850" cy="2665412"/>
          </a:xfrm>
          <a:noFill/>
        </p:spPr>
      </p:pic>
      <p:graphicFrame>
        <p:nvGraphicFramePr>
          <p:cNvPr id="264195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426325" y="1939925"/>
          <a:ext cx="1700213" cy="2471738"/>
        </p:xfrm>
        <a:graphic>
          <a:graphicData uri="http://schemas.openxmlformats.org/presentationml/2006/ole">
            <p:oleObj spid="_x0000_s6194" name="Image" r:id="rId4" imgW="5066667" imgH="7365079" progId="">
              <p:embed/>
            </p:oleObj>
          </a:graphicData>
        </a:graphic>
      </p:graphicFrame>
      <p:graphicFrame>
        <p:nvGraphicFramePr>
          <p:cNvPr id="264196" name="Object 3"/>
          <p:cNvGraphicFramePr>
            <a:graphicFrameLocks noChangeAspect="1"/>
          </p:cNvGraphicFramePr>
          <p:nvPr/>
        </p:nvGraphicFramePr>
        <p:xfrm>
          <a:off x="2124075" y="4373563"/>
          <a:ext cx="3095625" cy="1935162"/>
        </p:xfrm>
        <a:graphic>
          <a:graphicData uri="http://schemas.openxmlformats.org/presentationml/2006/ole">
            <p:oleObj spid="_x0000_s6195" name="Image" r:id="rId5" imgW="8126984" imgH="5079365" progId="">
              <p:embed/>
            </p:oleObj>
          </a:graphicData>
        </a:graphic>
      </p:graphicFrame>
      <p:pic>
        <p:nvPicPr>
          <p:cNvPr id="264197" name="Picture 5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622300"/>
            <a:ext cx="118903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8" name="Picture 6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611188"/>
            <a:ext cx="16922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4199" name="Object 4"/>
          <p:cNvGraphicFramePr>
            <a:graphicFrameLocks noChangeAspect="1"/>
          </p:cNvGraphicFramePr>
          <p:nvPr/>
        </p:nvGraphicFramePr>
        <p:xfrm>
          <a:off x="5148263" y="4375150"/>
          <a:ext cx="2519362" cy="1933575"/>
        </p:xfrm>
        <a:graphic>
          <a:graphicData uri="http://schemas.openxmlformats.org/presentationml/2006/ole">
            <p:oleObj spid="_x0000_s6196" name="Image" r:id="rId8" imgW="6438095" imgH="4939683" progId="">
              <p:embed/>
            </p:oleObj>
          </a:graphicData>
        </a:graphic>
      </p:graphicFrame>
      <p:graphicFrame>
        <p:nvGraphicFramePr>
          <p:cNvPr id="264200" name="Object 5"/>
          <p:cNvGraphicFramePr>
            <a:graphicFrameLocks noChangeAspect="1"/>
          </p:cNvGraphicFramePr>
          <p:nvPr/>
        </p:nvGraphicFramePr>
        <p:xfrm>
          <a:off x="7412038" y="4367213"/>
          <a:ext cx="1731962" cy="1941512"/>
        </p:xfrm>
        <a:graphic>
          <a:graphicData uri="http://schemas.openxmlformats.org/presentationml/2006/ole">
            <p:oleObj spid="_x0000_s6197" name="Image" r:id="rId9" imgW="2067156" imgH="2316354" progId="">
              <p:embed/>
            </p:oleObj>
          </a:graphicData>
        </a:graphic>
      </p:graphicFrame>
      <p:graphicFrame>
        <p:nvGraphicFramePr>
          <p:cNvPr id="264201" name="Object 6"/>
          <p:cNvGraphicFramePr>
            <a:graphicFrameLocks noChangeAspect="1"/>
          </p:cNvGraphicFramePr>
          <p:nvPr/>
        </p:nvGraphicFramePr>
        <p:xfrm>
          <a:off x="3851275" y="604838"/>
          <a:ext cx="2422525" cy="1392237"/>
        </p:xfrm>
        <a:graphic>
          <a:graphicData uri="http://schemas.openxmlformats.org/presentationml/2006/ole">
            <p:oleObj spid="_x0000_s6198" name="Image" r:id="rId10" imgW="7034921" imgH="4711111" progId="">
              <p:embed/>
            </p:oleObj>
          </a:graphicData>
        </a:graphic>
      </p:graphicFrame>
      <p:graphicFrame>
        <p:nvGraphicFramePr>
          <p:cNvPr id="264202" name="Object 7"/>
          <p:cNvGraphicFramePr>
            <a:graphicFrameLocks noChangeAspect="1"/>
          </p:cNvGraphicFramePr>
          <p:nvPr/>
        </p:nvGraphicFramePr>
        <p:xfrm>
          <a:off x="5024438" y="1952625"/>
          <a:ext cx="2393950" cy="2465388"/>
        </p:xfrm>
        <a:graphic>
          <a:graphicData uri="http://schemas.openxmlformats.org/presentationml/2006/ole">
            <p:oleObj spid="_x0000_s6199" name="Image" r:id="rId11" imgW="4317460" imgH="4444444" progId="">
              <p:embed/>
            </p:oleObj>
          </a:graphicData>
        </a:graphic>
      </p:graphicFrame>
      <p:pic>
        <p:nvPicPr>
          <p:cNvPr id="26420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51200"/>
            <a:ext cx="274161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04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267075"/>
            <a:ext cx="1100138" cy="1127125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05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927225"/>
            <a:ext cx="122713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06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3254375"/>
            <a:ext cx="1162050" cy="1128713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07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254375"/>
            <a:ext cx="1019175" cy="1133475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08" name="Picture 16" descr="민들레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71"/>
          <a:stretch>
            <a:fillRect/>
          </a:stretch>
        </p:blipFill>
        <p:spPr bwMode="auto">
          <a:xfrm>
            <a:off x="-11113" y="611188"/>
            <a:ext cx="3889376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0402" name="Text Box 18"/>
          <p:cNvSpPr txBox="1">
            <a:spLocks noChangeArrowheads="1"/>
          </p:cNvSpPr>
          <p:nvPr/>
        </p:nvSpPr>
        <p:spPr bwMode="auto">
          <a:xfrm>
            <a:off x="2190750" y="593725"/>
            <a:ext cx="159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1pPr>
            <a:lvl2pPr marL="742950" indent="-28575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2pPr>
            <a:lvl3pPr marL="11430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3pPr>
            <a:lvl4pPr marL="16002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4pPr>
            <a:lvl5pPr marL="2057400" indent="-228600" eaLnBrk="0" hangingPunct="0"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rgbClr val="993300"/>
                </a:solidFill>
                <a:latin typeface="HY울릉도M" pitchFamily="18" charset="-127"/>
                <a:ea typeface="HY울릉도M" pitchFamily="18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solidFill>
                  <a:srgbClr val="FFFFFF"/>
                </a:solidFill>
                <a:latin typeface="Arial Black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="" xmlns:p14="http://schemas.microsoft.com/office/powerpoint/2010/main" val="9915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6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040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6" name="그림 5" descr="01.png"/>
          <p:cNvPicPr>
            <a:picLocks noChangeAspect="1"/>
          </p:cNvPicPr>
          <p:nvPr/>
        </p:nvPicPr>
        <p:blipFill>
          <a:blip r:embed="rId4" cstate="print"/>
          <a:srcRect l="27341" t="39582" r="26559" b="44791"/>
          <a:stretch>
            <a:fillRect/>
          </a:stretch>
        </p:blipFill>
        <p:spPr>
          <a:xfrm>
            <a:off x="2500298" y="2714620"/>
            <a:ext cx="4214842" cy="1071570"/>
          </a:xfrm>
          <a:prstGeom prst="rect">
            <a:avLst/>
          </a:prstGeom>
        </p:spPr>
      </p:pic>
      <p:pic>
        <p:nvPicPr>
          <p:cNvPr id="7" name="그림 6" descr="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0095" y="3907718"/>
            <a:ext cx="1323810" cy="361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8193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58"/>
          <p:cNvGrpSpPr/>
          <p:nvPr/>
        </p:nvGrpSpPr>
        <p:grpSpPr>
          <a:xfrm>
            <a:off x="733398" y="2428868"/>
            <a:ext cx="1476362" cy="1476362"/>
            <a:chOff x="733398" y="2428868"/>
            <a:chExt cx="1476362" cy="1476362"/>
          </a:xfrm>
        </p:grpSpPr>
        <p:sp>
          <p:nvSpPr>
            <p:cNvPr id="64" name="타원 63"/>
            <p:cNvSpPr/>
            <p:nvPr/>
          </p:nvSpPr>
          <p:spPr>
            <a:xfrm>
              <a:off x="733398" y="2428868"/>
              <a:ext cx="1476362" cy="1476362"/>
            </a:xfrm>
            <a:prstGeom prst="ellipse">
              <a:avLst/>
            </a:prstGeom>
            <a:solidFill>
              <a:srgbClr val="0070C0">
                <a:alpha val="67000"/>
              </a:srgbClr>
            </a:solidFill>
            <a:ln w="12700">
              <a:solidFill>
                <a:schemeClr val="bg1"/>
              </a:solidFill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47" name="타원 46"/>
            <p:cNvSpPr/>
            <p:nvPr/>
          </p:nvSpPr>
          <p:spPr>
            <a:xfrm>
              <a:off x="842928" y="2538398"/>
              <a:ext cx="1257302" cy="1257302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pic>
          <p:nvPicPr>
            <p:cNvPr id="61" name="그림 60" descr="학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0439" y="2919399"/>
              <a:ext cx="462280" cy="495300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13000"/>
                </a:prstClr>
              </a:outerShdw>
            </a:effectLst>
          </p:spPr>
        </p:pic>
      </p:grpSp>
      <p:grpSp>
        <p:nvGrpSpPr>
          <p:cNvPr id="5" name="그룹 54"/>
          <p:cNvGrpSpPr/>
          <p:nvPr/>
        </p:nvGrpSpPr>
        <p:grpSpPr>
          <a:xfrm>
            <a:off x="4083665" y="833430"/>
            <a:ext cx="4619018" cy="2200284"/>
            <a:chOff x="4083665" y="833430"/>
            <a:chExt cx="4619018" cy="2200284"/>
          </a:xfrm>
        </p:grpSpPr>
        <p:sp>
          <p:nvSpPr>
            <p:cNvPr id="53" name="직사각형 52"/>
            <p:cNvSpPr>
              <a:spLocks noChangeArrowheads="1"/>
            </p:cNvSpPr>
            <p:nvPr/>
          </p:nvSpPr>
          <p:spPr bwMode="auto">
            <a:xfrm>
              <a:off x="4083665" y="1482908"/>
              <a:ext cx="2238241" cy="3693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ko-KR" sz="2400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ERICA </a:t>
              </a:r>
              <a:r>
                <a:rPr lang="ko-KR" altLang="en-US" sz="2400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캠퍼스 </a:t>
              </a:r>
              <a:r>
                <a:rPr lang="ko-KR" altLang="en-US" sz="2000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모델</a:t>
              </a:r>
              <a:endParaRPr lang="ko-KR" altLang="en-US" sz="2800" spc="-10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cxnSp>
          <p:nvCxnSpPr>
            <p:cNvPr id="110" name="직선 연결선 109"/>
            <p:cNvCxnSpPr/>
            <p:nvPr/>
          </p:nvCxnSpPr>
          <p:spPr>
            <a:xfrm rot="2700000" flipH="1">
              <a:off x="6502399" y="833430"/>
              <a:ext cx="2200284" cy="220028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직사각형 53"/>
            <p:cNvSpPr/>
            <p:nvPr/>
          </p:nvSpPr>
          <p:spPr bwMode="auto">
            <a:xfrm>
              <a:off x="4087611" y="1899865"/>
              <a:ext cx="2232000" cy="72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cene3d>
                <a:camera prst="orthographicFront"/>
                <a:lightRig rig="threePt" dir="t"/>
              </a:scene3d>
              <a:sp3d>
                <a:bevelT w="12700" h="1270"/>
              </a:sp3d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6" name="그룹 47"/>
          <p:cNvGrpSpPr/>
          <p:nvPr/>
        </p:nvGrpSpPr>
        <p:grpSpPr>
          <a:xfrm>
            <a:off x="269934" y="1544622"/>
            <a:ext cx="1921538" cy="1303356"/>
            <a:chOff x="269934" y="1544622"/>
            <a:chExt cx="1921538" cy="1303356"/>
          </a:xfrm>
        </p:grpSpPr>
        <p:cxnSp>
          <p:nvCxnSpPr>
            <p:cNvPr id="112" name="직선 연결선 111"/>
            <p:cNvCxnSpPr/>
            <p:nvPr/>
          </p:nvCxnSpPr>
          <p:spPr>
            <a:xfrm rot="-2700000">
              <a:off x="269934" y="1544622"/>
              <a:ext cx="1303357" cy="1303356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그룹 56"/>
            <p:cNvGrpSpPr/>
            <p:nvPr/>
          </p:nvGrpSpPr>
          <p:grpSpPr>
            <a:xfrm>
              <a:off x="751472" y="1902735"/>
              <a:ext cx="1440000" cy="317448"/>
              <a:chOff x="917422" y="1913831"/>
              <a:chExt cx="1440000" cy="317448"/>
            </a:xfrm>
          </p:grpSpPr>
          <p:sp>
            <p:nvSpPr>
              <p:cNvPr id="51" name="직사각형 50"/>
              <p:cNvSpPr>
                <a:spLocks noChangeArrowheads="1"/>
              </p:cNvSpPr>
              <p:nvPr/>
            </p:nvSpPr>
            <p:spPr bwMode="auto">
              <a:xfrm>
                <a:off x="1032052" y="1913831"/>
                <a:ext cx="1215076" cy="23205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  <a:scene3d>
                  <a:camera prst="orthographicFront">
                    <a:rot lat="0" lon="0" rev="0"/>
                  </a:camera>
                  <a:lightRig rig="glow" dir="t"/>
                </a:scene3d>
                <a:sp3d prstMaterial="softEdge">
                  <a:bevelT w="12700" h="1270"/>
                  <a:contourClr>
                    <a:schemeClr val="bg1">
                      <a:lumMod val="7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 indent="-180975" algn="ctr">
                  <a:lnSpc>
                    <a:spcPts val="168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defRPr/>
                </a:pPr>
                <a:r>
                  <a:rPr lang="ko-KR" altLang="en-US" spc="-100" dirty="0" smtClean="0">
                    <a:ln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기존대학</a:t>
                </a:r>
                <a:r>
                  <a:rPr lang="ko-KR" altLang="en-US" spc="-100" dirty="0" smtClean="0">
                    <a:ln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 </a:t>
                </a:r>
                <a:r>
                  <a:rPr lang="ko-KR" altLang="en-US" sz="1600" spc="-100" dirty="0" smtClean="0">
                    <a:ln>
                      <a:prstDash val="solid"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모델</a:t>
                </a:r>
              </a:p>
            </p:txBody>
          </p:sp>
          <p:sp>
            <p:nvSpPr>
              <p:cNvPr id="52" name="직사각형 51"/>
              <p:cNvSpPr/>
              <p:nvPr/>
            </p:nvSpPr>
            <p:spPr bwMode="auto">
              <a:xfrm>
                <a:off x="917422" y="2188079"/>
                <a:ext cx="1440000" cy="432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cene3d>
                  <a:camera prst="orthographicFront"/>
                  <a:lightRig rig="threePt" dir="t"/>
                </a:scene3d>
                <a:sp3d>
                  <a:bevelT w="12700" h="1270"/>
                </a:sp3d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ko-KR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sp>
        <p:nvSpPr>
          <p:cNvPr id="77" name="타원 76"/>
          <p:cNvSpPr/>
          <p:nvPr/>
        </p:nvSpPr>
        <p:spPr>
          <a:xfrm>
            <a:off x="3704160" y="2751826"/>
            <a:ext cx="3037310" cy="3037312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grpSp>
        <p:nvGrpSpPr>
          <p:cNvPr id="57" name="그룹 56"/>
          <p:cNvGrpSpPr/>
          <p:nvPr/>
        </p:nvGrpSpPr>
        <p:grpSpPr>
          <a:xfrm>
            <a:off x="3794211" y="2852769"/>
            <a:ext cx="2818800" cy="2824523"/>
            <a:chOff x="3794211" y="2852769"/>
            <a:chExt cx="2818800" cy="2824523"/>
          </a:xfrm>
        </p:grpSpPr>
        <p:sp>
          <p:nvSpPr>
            <p:cNvPr id="46" name="타원 45"/>
            <p:cNvSpPr/>
            <p:nvPr/>
          </p:nvSpPr>
          <p:spPr>
            <a:xfrm>
              <a:off x="3794211" y="2852769"/>
              <a:ext cx="2818172" cy="2818173"/>
            </a:xfrm>
            <a:prstGeom prst="ellipse">
              <a:avLst/>
            </a:prstGeom>
            <a:solidFill>
              <a:srgbClr val="0070C0">
                <a:alpha val="67000"/>
              </a:srgbClr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pic>
          <p:nvPicPr>
            <p:cNvPr id="98" name="그림 97" descr="05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4211" y="2858492"/>
              <a:ext cx="2818800" cy="2818800"/>
            </a:xfrm>
            <a:prstGeom prst="rect">
              <a:avLst/>
            </a:prstGeom>
          </p:spPr>
        </p:pic>
      </p:grpSp>
      <p:sp>
        <p:nvSpPr>
          <p:cNvPr id="91" name="직사각형 90"/>
          <p:cNvSpPr>
            <a:spLocks noChangeArrowheads="1"/>
          </p:cNvSpPr>
          <p:nvPr/>
        </p:nvSpPr>
        <p:spPr bwMode="auto">
          <a:xfrm>
            <a:off x="4249824" y="3857628"/>
            <a:ext cx="1907574" cy="36933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13000"/>
              </a:prstClr>
            </a:outerShdw>
          </a:effectLst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127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indent="-180975"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ko-KR" altLang="en-US" sz="2400" b="1" spc="-10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지식 가치 창출</a:t>
            </a:r>
          </a:p>
        </p:txBody>
      </p:sp>
      <p:cxnSp>
        <p:nvCxnSpPr>
          <p:cNvPr id="130" name="직선 연결선 129"/>
          <p:cNvCxnSpPr/>
          <p:nvPr/>
        </p:nvCxnSpPr>
        <p:spPr>
          <a:xfrm flipV="1">
            <a:off x="3857620" y="3857628"/>
            <a:ext cx="2164527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 flipV="1">
            <a:off x="4309108" y="4214817"/>
            <a:ext cx="230400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타원 68"/>
          <p:cNvSpPr/>
          <p:nvPr/>
        </p:nvSpPr>
        <p:spPr>
          <a:xfrm>
            <a:off x="3341184" y="4542832"/>
            <a:ext cx="1230816" cy="1230816"/>
          </a:xfrm>
          <a:prstGeom prst="ellipse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0070C0"/>
            </a:solidFill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pic>
        <p:nvPicPr>
          <p:cNvPr id="73" name="硏" descr="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39" y="4781446"/>
            <a:ext cx="816306" cy="82867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68" name="타원 67"/>
          <p:cNvSpPr/>
          <p:nvPr/>
        </p:nvSpPr>
        <p:spPr>
          <a:xfrm>
            <a:off x="5685681" y="4581128"/>
            <a:ext cx="1230816" cy="1230816"/>
          </a:xfrm>
          <a:prstGeom prst="ellipse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accent5">
                <a:lumMod val="75000"/>
              </a:schemeClr>
            </a:solidFill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pic>
        <p:nvPicPr>
          <p:cNvPr id="74" name="産" descr="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1450" y="4757820"/>
            <a:ext cx="759278" cy="85725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66" name="타원 65"/>
          <p:cNvSpPr/>
          <p:nvPr/>
        </p:nvSpPr>
        <p:spPr>
          <a:xfrm>
            <a:off x="4644008" y="2270192"/>
            <a:ext cx="1230816" cy="1230816"/>
          </a:xfrm>
          <a:prstGeom prst="ellipse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bg2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pic>
        <p:nvPicPr>
          <p:cNvPr id="72" name="學" descr="학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8888" y="2476359"/>
            <a:ext cx="800100" cy="85549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9" name="그룹 69"/>
          <p:cNvGrpSpPr/>
          <p:nvPr/>
        </p:nvGrpSpPr>
        <p:grpSpPr>
          <a:xfrm>
            <a:off x="1509204" y="4580944"/>
            <a:ext cx="2143132" cy="1368336"/>
            <a:chOff x="1580642" y="4395806"/>
            <a:chExt cx="2143132" cy="1368336"/>
          </a:xfrm>
        </p:grpSpPr>
        <p:sp>
          <p:nvSpPr>
            <p:cNvPr id="80" name="직사각형 79"/>
            <p:cNvSpPr>
              <a:spLocks noChangeArrowheads="1"/>
            </p:cNvSpPr>
            <p:nvPr/>
          </p:nvSpPr>
          <p:spPr bwMode="auto">
            <a:xfrm>
              <a:off x="1664153" y="4395806"/>
              <a:ext cx="1803379" cy="130805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한국생산기술연구원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ERICA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연구센터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 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한국전기연구원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전기시험연구소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err="1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한국산업기술시험원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ERICA 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분원 등</a:t>
              </a:r>
            </a:p>
          </p:txBody>
        </p:sp>
        <p:sp>
          <p:nvSpPr>
            <p:cNvPr id="105" name="자유형 104"/>
            <p:cNvSpPr/>
            <p:nvPr/>
          </p:nvSpPr>
          <p:spPr>
            <a:xfrm flipV="1">
              <a:off x="1580642" y="5391101"/>
              <a:ext cx="2143132" cy="373041"/>
            </a:xfrm>
            <a:custGeom>
              <a:avLst/>
              <a:gdLst>
                <a:gd name="connsiteX0" fmla="*/ 0 w 1981200"/>
                <a:gd name="connsiteY0" fmla="*/ 0 h 276225"/>
                <a:gd name="connsiteX1" fmla="*/ 1743075 w 1981200"/>
                <a:gd name="connsiteY1" fmla="*/ 0 h 276225"/>
                <a:gd name="connsiteX2" fmla="*/ 1981200 w 1981200"/>
                <a:gd name="connsiteY2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1200" h="276225">
                  <a:moveTo>
                    <a:pt x="0" y="0"/>
                  </a:moveTo>
                  <a:lnTo>
                    <a:pt x="1743075" y="0"/>
                  </a:lnTo>
                  <a:lnTo>
                    <a:pt x="1981200" y="276225"/>
                  </a:ln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0" h="1270"/>
              </a:sp3d>
            </a:bodyPr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10" name="그룹 66"/>
          <p:cNvGrpSpPr/>
          <p:nvPr/>
        </p:nvGrpSpPr>
        <p:grpSpPr>
          <a:xfrm>
            <a:off x="6704845" y="4960484"/>
            <a:ext cx="2187635" cy="727080"/>
            <a:chOff x="6685955" y="4996907"/>
            <a:chExt cx="2187635" cy="727080"/>
          </a:xfrm>
        </p:grpSpPr>
        <p:sp>
          <p:nvSpPr>
            <p:cNvPr id="79" name="직사각형 78"/>
            <p:cNvSpPr>
              <a:spLocks noChangeArrowheads="1"/>
            </p:cNvSpPr>
            <p:nvPr/>
          </p:nvSpPr>
          <p:spPr bwMode="auto">
            <a:xfrm>
              <a:off x="7062197" y="4996907"/>
              <a:ext cx="1811393" cy="65402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err="1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경기테크노파크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LG 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마이크론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/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err="1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이노텍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 중앙연구소 등</a:t>
              </a:r>
            </a:p>
          </p:txBody>
        </p:sp>
        <p:sp>
          <p:nvSpPr>
            <p:cNvPr id="106" name="자유형 105"/>
            <p:cNvSpPr/>
            <p:nvPr/>
          </p:nvSpPr>
          <p:spPr>
            <a:xfrm flipH="1" flipV="1">
              <a:off x="6685955" y="5406485"/>
              <a:ext cx="2057388" cy="317502"/>
            </a:xfrm>
            <a:custGeom>
              <a:avLst/>
              <a:gdLst>
                <a:gd name="connsiteX0" fmla="*/ 0 w 1981200"/>
                <a:gd name="connsiteY0" fmla="*/ 0 h 276225"/>
                <a:gd name="connsiteX1" fmla="*/ 1743075 w 1981200"/>
                <a:gd name="connsiteY1" fmla="*/ 0 h 276225"/>
                <a:gd name="connsiteX2" fmla="*/ 1981200 w 1981200"/>
                <a:gd name="connsiteY2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1200" h="276225">
                  <a:moveTo>
                    <a:pt x="0" y="0"/>
                  </a:moveTo>
                  <a:lnTo>
                    <a:pt x="1743075" y="0"/>
                  </a:lnTo>
                  <a:lnTo>
                    <a:pt x="1981200" y="276225"/>
                  </a:ln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0" h="1270"/>
              </a:sp3d>
            </a:bodyPr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5770863" y="2336052"/>
            <a:ext cx="2771459" cy="1090042"/>
            <a:chOff x="6046661" y="2365658"/>
            <a:chExt cx="2562402" cy="1090042"/>
          </a:xfrm>
        </p:grpSpPr>
        <p:cxnSp>
          <p:nvCxnSpPr>
            <p:cNvPr id="71" name="직선 연결선 70"/>
            <p:cNvCxnSpPr/>
            <p:nvPr/>
          </p:nvCxnSpPr>
          <p:spPr>
            <a:xfrm flipH="1" flipV="1">
              <a:off x="6046661" y="2888098"/>
              <a:ext cx="411537" cy="923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직사각형 81"/>
            <p:cNvSpPr>
              <a:spLocks noChangeArrowheads="1"/>
            </p:cNvSpPr>
            <p:nvPr/>
          </p:nvSpPr>
          <p:spPr bwMode="auto">
            <a:xfrm>
              <a:off x="6570043" y="2365658"/>
              <a:ext cx="2039020" cy="109004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제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1∙2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과학기술관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제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1∙2∙3∙4∙5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공학관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err="1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국제문화관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  <a:r>
                <a:rPr lang="ko-KR" altLang="en-US" sz="1600" b="1" spc="-100" dirty="0" err="1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언론정보관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경상관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디자인연구관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</a:t>
              </a:r>
            </a:p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체육관</a:t>
              </a:r>
              <a:r>
                <a:rPr lang="en-US" altLang="ko-KR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, </a:t>
              </a:r>
              <a:r>
                <a:rPr lang="ko-KR" altLang="en-US" sz="1600" b="1" spc="-100" dirty="0" err="1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학술정보관</a:t>
              </a:r>
              <a:r>
                <a:rPr lang="ko-KR" altLang="en-US" sz="1600" b="1" spc="-100" dirty="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 등</a:t>
              </a:r>
            </a:p>
          </p:txBody>
        </p:sp>
      </p:grpSp>
      <p:sp>
        <p:nvSpPr>
          <p:cNvPr id="55" name="TextBox 20"/>
          <p:cNvSpPr txBox="1">
            <a:spLocks noChangeArrowheads="1"/>
          </p:cNvSpPr>
          <p:nvPr/>
        </p:nvSpPr>
        <p:spPr bwMode="auto">
          <a:xfrm>
            <a:off x="493070" y="382007"/>
            <a:ext cx="6174767" cy="49244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200" spc="-150" dirty="0" smtClean="0">
                <a:ln>
                  <a:prstDash val="solid"/>
                </a:ln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대학의 혁신 모델 </a:t>
            </a:r>
            <a:r>
              <a:rPr kumimoji="1" lang="en-US" altLang="ko-KR" sz="3200" spc="-150" dirty="0" smtClean="0">
                <a:ln>
                  <a:prstDash val="solid"/>
                </a:ln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</a:t>
            </a:r>
            <a:r>
              <a:rPr kumimoji="1" lang="en-US" altLang="ko-KR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</a:t>
            </a:r>
            <a:r>
              <a:rPr kumimoji="1" lang="en-US" altLang="ko-KR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산 클러스터</a:t>
            </a:r>
            <a:r>
              <a:rPr kumimoji="1" lang="ko-KR" altLang="en-US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</a:t>
            </a:r>
          </a:p>
        </p:txBody>
      </p:sp>
      <p:pic>
        <p:nvPicPr>
          <p:cNvPr id="59" name="그림 58" descr="0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2161" y="274152"/>
            <a:ext cx="386364" cy="86996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0" y="6574178"/>
            <a:ext cx="9144000" cy="283822"/>
            <a:chOff x="0" y="6574178"/>
            <a:chExt cx="9144000" cy="283822"/>
          </a:xfrm>
        </p:grpSpPr>
        <p:sp>
          <p:nvSpPr>
            <p:cNvPr id="48" name="직사각형 47"/>
            <p:cNvSpPr/>
            <p:nvPr/>
          </p:nvSpPr>
          <p:spPr>
            <a:xfrm>
              <a:off x="0" y="6592019"/>
              <a:ext cx="9144000" cy="2659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3114690" y="6710385"/>
              <a:ext cx="57150" cy="5715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" name="타원 57"/>
            <p:cNvSpPr/>
            <p:nvPr/>
          </p:nvSpPr>
          <p:spPr>
            <a:xfrm>
              <a:off x="5980062" y="6710385"/>
              <a:ext cx="57150" cy="5715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0" name="직사각형 59"/>
            <p:cNvSpPr>
              <a:spLocks/>
            </p:cNvSpPr>
            <p:nvPr/>
          </p:nvSpPr>
          <p:spPr>
            <a:xfrm>
              <a:off x="0" y="6574178"/>
              <a:ext cx="9144000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62" name="그림 61" descr="text-Networking.pn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85854" y="6682914"/>
              <a:ext cx="726281" cy="150019"/>
            </a:xfrm>
            <a:prstGeom prst="rect">
              <a:avLst/>
            </a:prstGeom>
          </p:spPr>
        </p:pic>
        <p:pic>
          <p:nvPicPr>
            <p:cNvPr id="63" name="그림 62" descr="text_dreaming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=""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02454" y="6685748"/>
              <a:ext cx="607219" cy="147638"/>
            </a:xfrm>
            <a:prstGeom prst="rect">
              <a:avLst/>
            </a:prstGeom>
          </p:spPr>
        </p:pic>
        <p:grpSp>
          <p:nvGrpSpPr>
            <p:cNvPr id="65" name="그룹 97"/>
            <p:cNvGrpSpPr/>
            <p:nvPr/>
          </p:nvGrpSpPr>
          <p:grpSpPr>
            <a:xfrm>
              <a:off x="0" y="6574178"/>
              <a:ext cx="3132000" cy="221455"/>
              <a:chOff x="0" y="6507503"/>
              <a:chExt cx="3132000" cy="221455"/>
            </a:xfrm>
          </p:grpSpPr>
          <p:sp>
            <p:nvSpPr>
              <p:cNvPr id="67" name="직사각형 66"/>
              <p:cNvSpPr>
                <a:spLocks/>
              </p:cNvSpPr>
              <p:nvPr/>
            </p:nvSpPr>
            <p:spPr>
              <a:xfrm>
                <a:off x="0" y="6507503"/>
                <a:ext cx="3132000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70" name="그림 69" descr="text_The-first-&amp;-Best.pn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206815" y="6609895"/>
                <a:ext cx="902494" cy="119063"/>
              </a:xfrm>
              <a:prstGeom prst="rect">
                <a:avLst/>
              </a:prstGeom>
            </p:spPr>
          </p:pic>
        </p:grpSp>
      </p:grpSp>
      <p:pic>
        <p:nvPicPr>
          <p:cNvPr id="75" name="Picture 3" descr="C:\Users\jjong\Desktop\Desktop\2013설명회용\사본_그림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07975"/>
            <a:ext cx="9078912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직사각형 75"/>
          <p:cNvSpPr/>
          <p:nvPr/>
        </p:nvSpPr>
        <p:spPr>
          <a:xfrm>
            <a:off x="3132138" y="3798888"/>
            <a:ext cx="1487487" cy="14303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1.38778E-17 L -0.0717 1.38778E-1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7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1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2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800" fill="hold"/>
                                        <p:tgtEl>
                                          <p:spTgt spid="7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91" grpId="0"/>
      <p:bldP spid="55" grpId="0"/>
      <p:bldP spid="55" grpId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그림 91" descr="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410" y="1977378"/>
            <a:ext cx="6542656" cy="3526366"/>
          </a:xfrm>
          <a:prstGeom prst="rect">
            <a:avLst/>
          </a:prstGeom>
        </p:spPr>
      </p:pic>
      <p:pic>
        <p:nvPicPr>
          <p:cNvPr id="98" name="그림 97" descr="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410" y="1977378"/>
            <a:ext cx="6542656" cy="3526366"/>
          </a:xfrm>
          <a:prstGeom prst="rect">
            <a:avLst/>
          </a:prstGeom>
        </p:spPr>
      </p:pic>
      <p:pic>
        <p:nvPicPr>
          <p:cNvPr id="93" name="그림 92" descr="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4257" y="1953026"/>
            <a:ext cx="6591002" cy="3552426"/>
          </a:xfrm>
          <a:prstGeom prst="rect">
            <a:avLst/>
          </a:prstGeom>
        </p:spPr>
      </p:pic>
      <p:pic>
        <p:nvPicPr>
          <p:cNvPr id="99" name="경기테크노파크" descr="13.pn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1043412" y="1977378"/>
            <a:ext cx="6542654" cy="3526366"/>
          </a:xfrm>
          <a:prstGeom prst="rect">
            <a:avLst/>
          </a:prstGeom>
        </p:spPr>
      </p:pic>
      <p:pic>
        <p:nvPicPr>
          <p:cNvPr id="100" name="한국산업기술시험원" descr="13.pn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1043412" y="1977378"/>
            <a:ext cx="6542654" cy="3526366"/>
          </a:xfrm>
          <a:prstGeom prst="rect">
            <a:avLst/>
          </a:prstGeom>
        </p:spPr>
      </p:pic>
      <p:pic>
        <p:nvPicPr>
          <p:cNvPr id="102" name="창업보육센터" descr="13.pn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>
            <a:off x="1043415" y="1977378"/>
            <a:ext cx="6542652" cy="3526366"/>
          </a:xfrm>
          <a:prstGeom prst="rect">
            <a:avLst/>
          </a:prstGeom>
        </p:spPr>
      </p:pic>
      <p:pic>
        <p:nvPicPr>
          <p:cNvPr id="103" name="부품소재관" descr="13.pn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1043415" y="1977378"/>
            <a:ext cx="6542652" cy="3526364"/>
          </a:xfrm>
          <a:prstGeom prst="rect">
            <a:avLst/>
          </a:prstGeom>
        </p:spPr>
      </p:pic>
      <p:pic>
        <p:nvPicPr>
          <p:cNvPr id="104" name="지원센터" descr="13.png"/>
          <p:cNvPicPr>
            <a:picLocks noChangeAspect="1"/>
          </p:cNvPicPr>
          <p:nvPr/>
        </p:nvPicPr>
        <p:blipFill>
          <a:blip r:embed="rId10" cstate="print">
            <a:lum contrast="10000"/>
          </a:blip>
          <a:stretch>
            <a:fillRect/>
          </a:stretch>
        </p:blipFill>
        <p:spPr>
          <a:xfrm>
            <a:off x="1043416" y="1977378"/>
            <a:ext cx="6542650" cy="3526364"/>
          </a:xfrm>
          <a:prstGeom prst="rect">
            <a:avLst/>
          </a:prstGeom>
        </p:spPr>
      </p:pic>
      <p:pic>
        <p:nvPicPr>
          <p:cNvPr id="105" name="창의인재원" descr="13.png"/>
          <p:cNvPicPr>
            <a:picLocks noChangeAspect="1"/>
          </p:cNvPicPr>
          <p:nvPr/>
        </p:nvPicPr>
        <p:blipFill>
          <a:blip r:embed="rId11" cstate="print">
            <a:lum contrast="10000"/>
          </a:blip>
          <a:stretch>
            <a:fillRect/>
          </a:stretch>
        </p:blipFill>
        <p:spPr>
          <a:xfrm>
            <a:off x="1043416" y="1977378"/>
            <a:ext cx="6542650" cy="3526364"/>
          </a:xfrm>
          <a:prstGeom prst="rect">
            <a:avLst/>
          </a:prstGeom>
        </p:spPr>
      </p:pic>
      <p:pic>
        <p:nvPicPr>
          <p:cNvPr id="107" name="게스트하우스" descr="13.png"/>
          <p:cNvPicPr>
            <a:picLocks noChangeAspect="1"/>
          </p:cNvPicPr>
          <p:nvPr/>
        </p:nvPicPr>
        <p:blipFill>
          <a:blip r:embed="rId12" cstate="print">
            <a:lum contrast="10000"/>
          </a:blip>
          <a:stretch>
            <a:fillRect/>
          </a:stretch>
        </p:blipFill>
        <p:spPr>
          <a:xfrm>
            <a:off x="1043417" y="1977378"/>
            <a:ext cx="6542649" cy="3526364"/>
          </a:xfrm>
          <a:prstGeom prst="rect">
            <a:avLst/>
          </a:prstGeom>
        </p:spPr>
      </p:pic>
      <p:pic>
        <p:nvPicPr>
          <p:cNvPr id="108" name="LG이노텍" descr="13.png"/>
          <p:cNvPicPr>
            <a:picLocks noChangeAspect="1"/>
          </p:cNvPicPr>
          <p:nvPr/>
        </p:nvPicPr>
        <p:blipFill>
          <a:blip r:embed="rId13" cstate="print">
            <a:lum contrast="10000"/>
          </a:blip>
          <a:stretch>
            <a:fillRect/>
          </a:stretch>
        </p:blipFill>
        <p:spPr>
          <a:xfrm>
            <a:off x="1043417" y="1977378"/>
            <a:ext cx="6542649" cy="3526362"/>
          </a:xfrm>
          <a:prstGeom prst="rect">
            <a:avLst/>
          </a:prstGeom>
        </p:spPr>
      </p:pic>
      <p:pic>
        <p:nvPicPr>
          <p:cNvPr id="109" name="생산기술연구원" descr="13.png"/>
          <p:cNvPicPr>
            <a:picLocks noChangeAspect="1"/>
          </p:cNvPicPr>
          <p:nvPr/>
        </p:nvPicPr>
        <p:blipFill>
          <a:blip r:embed="rId14" cstate="print">
            <a:lum contrast="10000"/>
          </a:blip>
          <a:stretch>
            <a:fillRect/>
          </a:stretch>
        </p:blipFill>
        <p:spPr>
          <a:xfrm>
            <a:off x="1043419" y="1977378"/>
            <a:ext cx="6542647" cy="3526362"/>
          </a:xfrm>
          <a:prstGeom prst="rect">
            <a:avLst/>
          </a:prstGeom>
        </p:spPr>
      </p:pic>
      <p:pic>
        <p:nvPicPr>
          <p:cNvPr id="110" name="전기연구원" descr="13.png"/>
          <p:cNvPicPr>
            <a:picLocks noChangeAspect="1"/>
          </p:cNvPicPr>
          <p:nvPr/>
        </p:nvPicPr>
        <p:blipFill>
          <a:blip r:embed="rId15" cstate="print">
            <a:lum contrast="10000"/>
          </a:blip>
          <a:stretch>
            <a:fillRect/>
          </a:stretch>
        </p:blipFill>
        <p:spPr>
          <a:xfrm>
            <a:off x="1043418" y="1977378"/>
            <a:ext cx="6542648" cy="3526362"/>
          </a:xfrm>
          <a:prstGeom prst="rect">
            <a:avLst/>
          </a:prstGeom>
        </p:spPr>
      </p:pic>
      <p:grpSp>
        <p:nvGrpSpPr>
          <p:cNvPr id="87" name="그룹 86"/>
          <p:cNvGrpSpPr/>
          <p:nvPr/>
        </p:nvGrpSpPr>
        <p:grpSpPr>
          <a:xfrm>
            <a:off x="4458640" y="4593751"/>
            <a:ext cx="214320" cy="1180029"/>
            <a:chOff x="4458640" y="4593751"/>
            <a:chExt cx="214320" cy="1180029"/>
          </a:xfrm>
        </p:grpSpPr>
        <p:sp>
          <p:nvSpPr>
            <p:cNvPr id="114" name="타원 113"/>
            <p:cNvSpPr/>
            <p:nvPr/>
          </p:nvSpPr>
          <p:spPr>
            <a:xfrm>
              <a:off x="4458640" y="4593751"/>
              <a:ext cx="214320" cy="214320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cxnSp>
          <p:nvCxnSpPr>
            <p:cNvPr id="111" name="직선 연결선 110"/>
            <p:cNvCxnSpPr/>
            <p:nvPr/>
          </p:nvCxnSpPr>
          <p:spPr>
            <a:xfrm rot="5400000">
              <a:off x="4028168" y="5233780"/>
              <a:ext cx="1080000" cy="0"/>
            </a:xfrm>
            <a:prstGeom prst="line">
              <a:avLst/>
            </a:prstGeom>
            <a:ln w="3175" cap="sq">
              <a:solidFill>
                <a:srgbClr val="00B0F0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그룹 88"/>
          <p:cNvGrpSpPr/>
          <p:nvPr/>
        </p:nvGrpSpPr>
        <p:grpSpPr>
          <a:xfrm>
            <a:off x="4724395" y="2075517"/>
            <a:ext cx="214320" cy="1200143"/>
            <a:chOff x="4724395" y="2075517"/>
            <a:chExt cx="214320" cy="1200143"/>
          </a:xfrm>
        </p:grpSpPr>
        <p:sp>
          <p:nvSpPr>
            <p:cNvPr id="115" name="타원 114"/>
            <p:cNvSpPr/>
            <p:nvPr/>
          </p:nvSpPr>
          <p:spPr>
            <a:xfrm>
              <a:off x="4724395" y="3061340"/>
              <a:ext cx="214320" cy="214320"/>
            </a:xfrm>
            <a:prstGeom prst="ellipse">
              <a:avLst/>
            </a:prstGeom>
            <a:solidFill>
              <a:srgbClr val="FF9201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cxnSp>
          <p:nvCxnSpPr>
            <p:cNvPr id="113" name="직선 연결선 112"/>
            <p:cNvCxnSpPr/>
            <p:nvPr/>
          </p:nvCxnSpPr>
          <p:spPr>
            <a:xfrm rot="5400000">
              <a:off x="4293923" y="2615517"/>
              <a:ext cx="1080000" cy="0"/>
            </a:xfrm>
            <a:prstGeom prst="line">
              <a:avLst/>
            </a:prstGeom>
            <a:ln w="3175" cap="sq">
              <a:solidFill>
                <a:srgbClr val="FF9D53"/>
              </a:solidFill>
              <a:miter lim="800000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그림 116" descr="1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96789" y="5667393"/>
            <a:ext cx="1480185" cy="2714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118" name="그림 117" descr="1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90461" y="1938328"/>
            <a:ext cx="1340168" cy="2286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23000"/>
              </a:prstClr>
            </a:outerShdw>
          </a:effectLst>
        </p:spPr>
      </p:pic>
      <p:grpSp>
        <p:nvGrpSpPr>
          <p:cNvPr id="159" name="그룹 158"/>
          <p:cNvGrpSpPr/>
          <p:nvPr/>
        </p:nvGrpSpPr>
        <p:grpSpPr>
          <a:xfrm>
            <a:off x="7619553" y="2610365"/>
            <a:ext cx="1095851" cy="980108"/>
            <a:chOff x="7556741" y="2533062"/>
            <a:chExt cx="1095851" cy="980108"/>
          </a:xfrm>
        </p:grpSpPr>
        <p:pic>
          <p:nvPicPr>
            <p:cNvPr id="79" name="Picture 10" descr="C:\Documents and Settings\이종민\바탕 화면\한양대_이종민\png\0518\LGR&amp;D.png"/>
            <p:cNvPicPr>
              <a:picLocks noChangeAspect="1" noChangeArrowheads="1"/>
            </p:cNvPicPr>
            <p:nvPr/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7556741" y="2782603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63" name="직사각형 62"/>
            <p:cNvSpPr>
              <a:spLocks noChangeArrowheads="1"/>
            </p:cNvSpPr>
            <p:nvPr/>
          </p:nvSpPr>
          <p:spPr bwMode="auto">
            <a:xfrm>
              <a:off x="7752006" y="2533062"/>
              <a:ext cx="753411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창의인재원</a:t>
              </a:r>
              <a:endParaRPr lang="ko-KR" altLang="en-US" sz="1300" b="1" spc="-10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 rot="5400000">
              <a:off x="8087392" y="2253403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7619553" y="3872860"/>
            <a:ext cx="1095851" cy="975277"/>
            <a:chOff x="7556741" y="3710254"/>
            <a:chExt cx="1095851" cy="975277"/>
          </a:xfrm>
        </p:grpSpPr>
        <p:pic>
          <p:nvPicPr>
            <p:cNvPr id="76" name="Picture 11" descr="C:\Documents and Settings\이종민\바탕 화면\한양대_이종민\png\0518\창업보육센터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556741" y="3954963"/>
              <a:ext cx="1095851" cy="730568"/>
            </a:xfrm>
            <a:prstGeom prst="rect">
              <a:avLst/>
            </a:prstGeom>
            <a:noFill/>
          </p:spPr>
        </p:pic>
        <p:sp>
          <p:nvSpPr>
            <p:cNvPr id="66" name="직사각형 65"/>
            <p:cNvSpPr>
              <a:spLocks noChangeArrowheads="1"/>
            </p:cNvSpPr>
            <p:nvPr/>
          </p:nvSpPr>
          <p:spPr bwMode="auto">
            <a:xfrm>
              <a:off x="7681473" y="3710254"/>
              <a:ext cx="904094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창업보육센터</a:t>
              </a:r>
            </a:p>
          </p:txBody>
        </p:sp>
        <p:sp>
          <p:nvSpPr>
            <p:cNvPr id="86" name="직사각형 85"/>
            <p:cNvSpPr/>
            <p:nvPr/>
          </p:nvSpPr>
          <p:spPr>
            <a:xfrm rot="5400000">
              <a:off x="8087392" y="3425763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  <p:grpSp>
        <p:nvGrpSpPr>
          <p:cNvPr id="157" name="그룹 156"/>
          <p:cNvGrpSpPr/>
          <p:nvPr/>
        </p:nvGrpSpPr>
        <p:grpSpPr>
          <a:xfrm>
            <a:off x="7619553" y="5130525"/>
            <a:ext cx="1095851" cy="941681"/>
            <a:chOff x="7556741" y="4916210"/>
            <a:chExt cx="1095851" cy="941681"/>
          </a:xfrm>
        </p:grpSpPr>
        <p:pic>
          <p:nvPicPr>
            <p:cNvPr id="75" name="Picture 9" descr="C:\Documents and Settings\이종민\바탕 화면\한양대_이종민\png\0518\한국전기연구원.png"/>
            <p:cNvPicPr>
              <a:picLocks noChangeAspect="1" noChangeArrowheads="1"/>
            </p:cNvPicPr>
            <p:nvPr/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7556741" y="5127324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62" name="직사각형 61"/>
            <p:cNvSpPr>
              <a:spLocks noChangeArrowheads="1"/>
            </p:cNvSpPr>
            <p:nvPr/>
          </p:nvSpPr>
          <p:spPr bwMode="auto">
            <a:xfrm>
              <a:off x="7724679" y="4916210"/>
              <a:ext cx="753411" cy="16004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L="180975" lvl="0" indent="-180975">
                <a:lnSpc>
                  <a:spcPct val="80000"/>
                </a:lnSpc>
                <a:spcBef>
                  <a:spcPts val="130"/>
                </a:spcBef>
                <a:spcAft>
                  <a:spcPts val="13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부품소재관</a:t>
              </a:r>
              <a:endParaRPr lang="ko-KR" altLang="en-US" sz="1300" b="1" spc="-10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 rot="5400000">
              <a:off x="8087392" y="4598124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1741616" y="5092425"/>
            <a:ext cx="1095851" cy="979781"/>
            <a:chOff x="1785918" y="4878110"/>
            <a:chExt cx="1095851" cy="979781"/>
          </a:xfrm>
        </p:grpSpPr>
        <p:sp>
          <p:nvSpPr>
            <p:cNvPr id="64" name="직사각형 63"/>
            <p:cNvSpPr>
              <a:spLocks noChangeArrowheads="1"/>
            </p:cNvSpPr>
            <p:nvPr/>
          </p:nvSpPr>
          <p:spPr bwMode="auto">
            <a:xfrm>
              <a:off x="1910650" y="4878110"/>
              <a:ext cx="904094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게스트하우스</a:t>
              </a:r>
            </a:p>
          </p:txBody>
        </p:sp>
        <p:pic>
          <p:nvPicPr>
            <p:cNvPr id="74" name="Picture 8" descr="C:\Documents and Settings\이종민\바탕 화면\한양대_이종민\png\0518\한국생산기술연구원.png"/>
            <p:cNvPicPr>
              <a:picLocks noChangeAspect="1" noChangeArrowheads="1"/>
            </p:cNvPicPr>
            <p:nvPr/>
          </p:nvPicPr>
          <p:blipFill>
            <a:blip r:embed="rId21" cstate="print"/>
            <a:stretch>
              <a:fillRect/>
            </a:stretch>
          </p:blipFill>
          <p:spPr bwMode="auto">
            <a:xfrm flipH="1">
              <a:off x="1785918" y="5127324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91" name="직사각형 90"/>
            <p:cNvSpPr/>
            <p:nvPr/>
          </p:nvSpPr>
          <p:spPr>
            <a:xfrm rot="5400000">
              <a:off x="2315118" y="4598124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  <p:grpSp>
        <p:nvGrpSpPr>
          <p:cNvPr id="155" name="그룹 154"/>
          <p:cNvGrpSpPr/>
          <p:nvPr/>
        </p:nvGrpSpPr>
        <p:grpSpPr>
          <a:xfrm>
            <a:off x="428596" y="4893653"/>
            <a:ext cx="1095851" cy="1178553"/>
            <a:chOff x="500034" y="4679338"/>
            <a:chExt cx="1095851" cy="1178553"/>
          </a:xfrm>
        </p:grpSpPr>
        <p:pic>
          <p:nvPicPr>
            <p:cNvPr id="73" name="Picture 7" descr="C:\Documents and Settings\이종민\바탕 화면\한양대_이종민\png\0518\창의인재원.png"/>
            <p:cNvPicPr>
              <a:picLocks noChangeAspect="1" noChangeArrowheads="1"/>
            </p:cNvPicPr>
            <p:nvPr/>
          </p:nvPicPr>
          <p:blipFill>
            <a:blip r:embed="rId22" cstate="print"/>
            <a:stretch>
              <a:fillRect/>
            </a:stretch>
          </p:blipFill>
          <p:spPr bwMode="auto">
            <a:xfrm>
              <a:off x="500034" y="5127324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65" name="직사각형 64"/>
            <p:cNvSpPr>
              <a:spLocks noChangeArrowheads="1"/>
            </p:cNvSpPr>
            <p:nvPr/>
          </p:nvSpPr>
          <p:spPr bwMode="auto">
            <a:xfrm>
              <a:off x="534710" y="4679338"/>
              <a:ext cx="1054776" cy="41036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 algn="ctr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학연산클러스터</a:t>
              </a:r>
              <a:endParaRPr lang="en-US" altLang="ko-KR" sz="1300" b="1" spc="-10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지원센터</a:t>
              </a:r>
            </a:p>
          </p:txBody>
        </p:sp>
        <p:sp>
          <p:nvSpPr>
            <p:cNvPr id="135" name="직사각형 134"/>
            <p:cNvSpPr/>
            <p:nvPr/>
          </p:nvSpPr>
          <p:spPr>
            <a:xfrm rot="5400000">
              <a:off x="1029234" y="4598124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428596" y="2410132"/>
            <a:ext cx="1118595" cy="1180341"/>
            <a:chOff x="500034" y="2549595"/>
            <a:chExt cx="1118595" cy="1180341"/>
          </a:xfrm>
        </p:grpSpPr>
        <p:sp>
          <p:nvSpPr>
            <p:cNvPr id="67" name="직사각형 66"/>
            <p:cNvSpPr>
              <a:spLocks noChangeArrowheads="1"/>
            </p:cNvSpPr>
            <p:nvPr/>
          </p:nvSpPr>
          <p:spPr bwMode="auto">
            <a:xfrm>
              <a:off x="522174" y="2549595"/>
              <a:ext cx="1096455" cy="41036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ko-KR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LG </a:t>
              </a:r>
              <a:r>
                <a:rPr lang="ko-KR" altLang="en-US" sz="1300" b="1" spc="-100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이노텍</a:t>
              </a:r>
              <a:r>
                <a:rPr lang="en-US" altLang="ko-KR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. 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마이크론 연구소</a:t>
              </a:r>
            </a:p>
          </p:txBody>
        </p:sp>
        <p:pic>
          <p:nvPicPr>
            <p:cNvPr id="72" name="Picture 6" descr="C:\Documents and Settings\이종민\바탕 화면\한양대_이종민\png\0518\에리카지원센터.png"/>
            <p:cNvPicPr>
              <a:picLocks noChangeAspect="1" noChangeArrowheads="1"/>
            </p:cNvPicPr>
            <p:nvPr/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500034" y="2999369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136" name="직사각형 135"/>
            <p:cNvSpPr/>
            <p:nvPr/>
          </p:nvSpPr>
          <p:spPr>
            <a:xfrm rot="5400000">
              <a:off x="1029234" y="2470169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</p:grpSp>
      <p:grpSp>
        <p:nvGrpSpPr>
          <p:cNvPr id="152" name="그룹 151"/>
          <p:cNvGrpSpPr/>
          <p:nvPr/>
        </p:nvGrpSpPr>
        <p:grpSpPr>
          <a:xfrm>
            <a:off x="428596" y="1348753"/>
            <a:ext cx="1108976" cy="979225"/>
            <a:chOff x="500034" y="1361586"/>
            <a:chExt cx="1108976" cy="979225"/>
          </a:xfrm>
        </p:grpSpPr>
        <p:sp>
          <p:nvSpPr>
            <p:cNvPr id="69" name="직사각형 68"/>
            <p:cNvSpPr>
              <a:spLocks noChangeArrowheads="1"/>
            </p:cNvSpPr>
            <p:nvPr/>
          </p:nvSpPr>
          <p:spPr bwMode="auto">
            <a:xfrm>
              <a:off x="554234" y="1361586"/>
              <a:ext cx="1054776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한국전기연구원</a:t>
              </a:r>
            </a:p>
          </p:txBody>
        </p:sp>
        <p:grpSp>
          <p:nvGrpSpPr>
            <p:cNvPr id="151" name="그룹 150"/>
            <p:cNvGrpSpPr/>
            <p:nvPr/>
          </p:nvGrpSpPr>
          <p:grpSpPr>
            <a:xfrm>
              <a:off x="500034" y="1610244"/>
              <a:ext cx="1095851" cy="730567"/>
              <a:chOff x="500034" y="1610244"/>
              <a:chExt cx="1095851" cy="730567"/>
            </a:xfrm>
          </p:grpSpPr>
          <p:pic>
            <p:nvPicPr>
              <p:cNvPr id="71" name="Picture 3" descr="C:\Documents and Settings\이종민\바탕 화면\한양대_이종민\png\0518\경기테크노파크.png"/>
              <p:cNvPicPr>
                <a:picLocks noChangeArrowheads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 bwMode="auto">
              <a:xfrm>
                <a:off x="500034" y="1610244"/>
                <a:ext cx="1095851" cy="730567"/>
              </a:xfrm>
              <a:prstGeom prst="rect">
                <a:avLst/>
              </a:prstGeom>
              <a:noFill/>
            </p:spPr>
          </p:pic>
          <p:sp>
            <p:nvSpPr>
              <p:cNvPr id="137" name="직사각형 136"/>
              <p:cNvSpPr/>
              <p:nvPr/>
            </p:nvSpPr>
            <p:spPr>
              <a:xfrm rot="5400000">
                <a:off x="1029234" y="1081044"/>
                <a:ext cx="36000" cy="10944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/>
              </a:p>
            </p:txBody>
          </p:sp>
        </p:grpSp>
      </p:grpSp>
      <p:grpSp>
        <p:nvGrpSpPr>
          <p:cNvPr id="160" name="그룹 159"/>
          <p:cNvGrpSpPr/>
          <p:nvPr/>
        </p:nvGrpSpPr>
        <p:grpSpPr>
          <a:xfrm>
            <a:off x="7619553" y="1348752"/>
            <a:ext cx="1108976" cy="979226"/>
            <a:chOff x="7556741" y="1361586"/>
            <a:chExt cx="1108976" cy="979226"/>
          </a:xfrm>
        </p:grpSpPr>
        <p:pic>
          <p:nvPicPr>
            <p:cNvPr id="70" name="Picture 2" descr="C:\Documents and Settings\이종민\바탕 화면\한양대_이종민\png\0518\게스트하우스.png"/>
            <p:cNvPicPr>
              <a:picLocks noChangeAspect="1" noChangeArrowheads="1"/>
            </p:cNvPicPr>
            <p:nvPr/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7556741" y="1610245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82" name="직사각형 81"/>
            <p:cNvSpPr/>
            <p:nvPr/>
          </p:nvSpPr>
          <p:spPr>
            <a:xfrm rot="5400000">
              <a:off x="8087392" y="1081044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139" name="직사각형 138"/>
            <p:cNvSpPr>
              <a:spLocks noChangeArrowheads="1"/>
            </p:cNvSpPr>
            <p:nvPr/>
          </p:nvSpPr>
          <p:spPr bwMode="auto">
            <a:xfrm>
              <a:off x="7610941" y="1361586"/>
              <a:ext cx="1054776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marR="0" lvl="0" algn="l" defTabSz="914400" rtl="0" eaLnBrk="1" fontAlgn="base" latinLnBrk="1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Tx/>
                <a:buNone/>
                <a:tabLst/>
                <a:defRPr/>
              </a:pPr>
              <a:r>
                <a:rPr kumimoji="1" lang="ko-KR" altLang="en-US" sz="1300" b="1" i="0" u="none" strike="noStrike" kern="1200" cap="none" spc="-100" normalizeH="0" baseline="0" noProof="0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경기테크노파크</a:t>
              </a:r>
              <a:endParaRPr kumimoji="1" lang="en-US" altLang="ko-KR" sz="1300" b="1" i="0" u="none" strike="noStrike" kern="1200" cap="none" spc="-100" normalizeH="0" baseline="0" noProof="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6314619" y="1348752"/>
            <a:ext cx="1108976" cy="979226"/>
            <a:chOff x="6262231" y="1361586"/>
            <a:chExt cx="1108976" cy="979226"/>
          </a:xfrm>
        </p:grpSpPr>
        <p:pic>
          <p:nvPicPr>
            <p:cNvPr id="77" name="Picture 10" descr="C:\Documents and Settings\이종민\바탕 화면\한양대_이종민\png\0518\LGR&amp;D.png"/>
            <p:cNvPicPr>
              <a:picLocks noChangeAspect="1" noChangeArrowheads="1"/>
            </p:cNvPicPr>
            <p:nvPr/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6262231" y="1610245"/>
              <a:ext cx="1095851" cy="730567"/>
            </a:xfrm>
            <a:prstGeom prst="rect">
              <a:avLst/>
            </a:prstGeom>
            <a:noFill/>
          </p:spPr>
        </p:pic>
        <p:sp>
          <p:nvSpPr>
            <p:cNvPr id="138" name="직사각형 137"/>
            <p:cNvSpPr/>
            <p:nvPr/>
          </p:nvSpPr>
          <p:spPr>
            <a:xfrm rot="5400000">
              <a:off x="6792882" y="1081044"/>
              <a:ext cx="36000" cy="1094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140" name="직사각형 139"/>
            <p:cNvSpPr>
              <a:spLocks noChangeArrowheads="1"/>
            </p:cNvSpPr>
            <p:nvPr/>
          </p:nvSpPr>
          <p:spPr bwMode="auto">
            <a:xfrm>
              <a:off x="6316431" y="1361586"/>
              <a:ext cx="1054776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산업기술시험원</a:t>
              </a:r>
              <a:endParaRPr lang="ko-KR" altLang="en-US" sz="1300" b="1" spc="-10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659348" y="1348753"/>
            <a:ext cx="1356140" cy="979225"/>
            <a:chOff x="1822316" y="1361586"/>
            <a:chExt cx="1356140" cy="979225"/>
          </a:xfrm>
        </p:grpSpPr>
        <p:sp>
          <p:nvSpPr>
            <p:cNvPr id="68" name="직사각형 67"/>
            <p:cNvSpPr>
              <a:spLocks noChangeArrowheads="1"/>
            </p:cNvSpPr>
            <p:nvPr/>
          </p:nvSpPr>
          <p:spPr bwMode="auto">
            <a:xfrm>
              <a:off x="1822316" y="1361586"/>
              <a:ext cx="1356140" cy="218008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indent="-180975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ko-KR" altLang="en-US" sz="1300" b="1" spc="-100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한국생산기술연구원</a:t>
              </a:r>
            </a:p>
          </p:txBody>
        </p:sp>
        <p:grpSp>
          <p:nvGrpSpPr>
            <p:cNvPr id="149" name="그룹 148"/>
            <p:cNvGrpSpPr/>
            <p:nvPr/>
          </p:nvGrpSpPr>
          <p:grpSpPr>
            <a:xfrm>
              <a:off x="1910031" y="1610244"/>
              <a:ext cx="1095851" cy="730567"/>
              <a:chOff x="1912934" y="1610244"/>
              <a:chExt cx="1095851" cy="730567"/>
            </a:xfrm>
          </p:grpSpPr>
          <p:pic>
            <p:nvPicPr>
              <p:cNvPr id="147" name="Picture 3" descr="C:\Documents and Settings\이종민\바탕 화면\한양대_이종민\png\0518\경기테크노파크.png"/>
              <p:cNvPicPr>
                <a:picLocks noChangeArrowheads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 bwMode="auto">
              <a:xfrm>
                <a:off x="1912934" y="1610244"/>
                <a:ext cx="1095851" cy="730567"/>
              </a:xfrm>
              <a:prstGeom prst="rect">
                <a:avLst/>
              </a:prstGeom>
              <a:noFill/>
            </p:spPr>
          </p:pic>
          <p:sp>
            <p:nvSpPr>
              <p:cNvPr id="148" name="직사각형 147"/>
              <p:cNvSpPr/>
              <p:nvPr/>
            </p:nvSpPr>
            <p:spPr>
              <a:xfrm rot="5400000">
                <a:off x="2442134" y="1081044"/>
                <a:ext cx="36000" cy="10944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/>
              </a:p>
            </p:txBody>
          </p:sp>
        </p:grpSp>
      </p:grpSp>
      <p:sp>
        <p:nvSpPr>
          <p:cNvPr id="97" name="TextBox 20"/>
          <p:cNvSpPr txBox="1">
            <a:spLocks noChangeArrowheads="1"/>
          </p:cNvSpPr>
          <p:nvPr/>
        </p:nvSpPr>
        <p:spPr bwMode="auto">
          <a:xfrm>
            <a:off x="493070" y="382007"/>
            <a:ext cx="5459828" cy="49244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0" h="1270"/>
              <a:contourClr>
                <a:schemeClr val="bg1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대한민국 대표 학</a:t>
            </a:r>
            <a:r>
              <a:rPr kumimoji="1" lang="en-US" altLang="ko-KR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</a:t>
            </a:r>
            <a:r>
              <a:rPr kumimoji="1" lang="en-US" altLang="ko-KR" sz="28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</a:t>
            </a:r>
            <a:r>
              <a:rPr kumimoji="1" lang="ko-KR" altLang="en-US" sz="3200" spc="-1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산 클러스터</a:t>
            </a:r>
          </a:p>
        </p:txBody>
      </p:sp>
      <p:pic>
        <p:nvPicPr>
          <p:cNvPr id="112" name="그림 111" descr="04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512161" y="274152"/>
            <a:ext cx="386364" cy="86996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0" y="6574178"/>
            <a:ext cx="9144000" cy="283822"/>
            <a:chOff x="0" y="6574178"/>
            <a:chExt cx="9144000" cy="283822"/>
          </a:xfrm>
        </p:grpSpPr>
        <p:sp>
          <p:nvSpPr>
            <p:cNvPr id="78" name="직사각형 77"/>
            <p:cNvSpPr/>
            <p:nvPr/>
          </p:nvSpPr>
          <p:spPr>
            <a:xfrm>
              <a:off x="0" y="6592019"/>
              <a:ext cx="9144000" cy="2659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타원 82"/>
            <p:cNvSpPr/>
            <p:nvPr/>
          </p:nvSpPr>
          <p:spPr>
            <a:xfrm>
              <a:off x="3114690" y="6710385"/>
              <a:ext cx="57150" cy="5715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4" name="타원 83"/>
            <p:cNvSpPr/>
            <p:nvPr/>
          </p:nvSpPr>
          <p:spPr>
            <a:xfrm>
              <a:off x="5980062" y="6710385"/>
              <a:ext cx="57150" cy="5715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1" name="직사각형 100"/>
            <p:cNvSpPr>
              <a:spLocks/>
            </p:cNvSpPr>
            <p:nvPr/>
          </p:nvSpPr>
          <p:spPr>
            <a:xfrm>
              <a:off x="0" y="6574178"/>
              <a:ext cx="9144000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06" name="그림 105" descr="text-Networking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="" xmlns:a14="http://schemas.microsoft.com/office/drawing/2010/main">
                    <a14:imgLayer r:embed="rId3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85854" y="6682914"/>
              <a:ext cx="726281" cy="150019"/>
            </a:xfrm>
            <a:prstGeom prst="rect">
              <a:avLst/>
            </a:prstGeom>
          </p:spPr>
        </p:pic>
        <p:pic>
          <p:nvPicPr>
            <p:cNvPr id="116" name="그림 115" descr="text_dreaming.png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="" xmlns:a14="http://schemas.microsoft.com/office/drawing/2010/main">
                    <a14:imgLayer r:embed="rId3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02454" y="6685748"/>
              <a:ext cx="607219" cy="147638"/>
            </a:xfrm>
            <a:prstGeom prst="rect">
              <a:avLst/>
            </a:prstGeom>
          </p:spPr>
        </p:pic>
        <p:grpSp>
          <p:nvGrpSpPr>
            <p:cNvPr id="119" name="그룹 97"/>
            <p:cNvGrpSpPr/>
            <p:nvPr/>
          </p:nvGrpSpPr>
          <p:grpSpPr>
            <a:xfrm>
              <a:off x="0" y="6574178"/>
              <a:ext cx="3132000" cy="221455"/>
              <a:chOff x="0" y="6507503"/>
              <a:chExt cx="3132000" cy="221455"/>
            </a:xfrm>
          </p:grpSpPr>
          <p:sp>
            <p:nvSpPr>
              <p:cNvPr id="120" name="직사각형 119"/>
              <p:cNvSpPr>
                <a:spLocks/>
              </p:cNvSpPr>
              <p:nvPr/>
            </p:nvSpPr>
            <p:spPr>
              <a:xfrm>
                <a:off x="0" y="6507503"/>
                <a:ext cx="3132000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21" name="그림 120" descr="text_The-first-&amp;-Best.png"/>
              <p:cNvPicPr>
                <a:picLocks noChangeAspect="1"/>
              </p:cNvPicPr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1206815" y="6609895"/>
                <a:ext cx="902494" cy="1190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1.38778E-17 L -0.0717 1.38778E-1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22188 0.15625 " pathEditMode="relative" rAng="0" ptsTypes="AA">
                                      <p:cBhvr>
                                        <p:cTn id="60" dur="500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7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5573 0.17384 " pathEditMode="relative" rAng="0" ptsTypes="AA">
                                      <p:cBhvr>
                                        <p:cTn id="70" dur="500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87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45486 0.00533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0" y="3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3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47743 -0.07315 " pathEditMode="relative" rAng="0" ptsTypes="AA">
                                      <p:cBhvr>
                                        <p:cTn id="88" dur="50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0" y="-37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48229 -0.2051 " pathEditMode="relative" rAng="0" ptsTypes="AA">
                                      <p:cBhvr>
                                        <p:cTn id="97" dur="500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0" y="-103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9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01128 0.24513 " pathEditMode="relative" rAng="0" ptsTypes="AA">
                                      <p:cBhvr>
                                        <p:cTn id="106" dur="50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122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7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1458 0.20625 " pathEditMode="relative" rAng="0" ptsTypes="AA">
                                      <p:cBhvr>
                                        <p:cTn id="115" dur="500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103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0.04983 0.21667 " pathEditMode="relative" rAng="0" ptsTypes="AA">
                                      <p:cBhvr>
                                        <p:cTn id="124" dur="5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09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22951 -0.1956 " pathEditMode="relative" rAng="0" ptsTypes="AA">
                                      <p:cBhvr>
                                        <p:cTn id="133" dur="50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-98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1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09722 -0.14306 " pathEditMode="relative" rAng="0" ptsTypes="AA">
                                      <p:cBhvr>
                                        <p:cTn id="142" dur="500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-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600"/>
                            </p:stCondLst>
                            <p:childTnLst>
                              <p:par>
                                <p:cTn id="144" presetID="35" presetClass="emph" presetSubtype="0" repeatCount="2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ttp://blogfiles.naver.net/20120328_34/dkfkavjs_1332895028243DRbQC_JPEG/linc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3375"/>
            <a:ext cx="4752975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52475102"/>
              </p:ext>
            </p:extLst>
          </p:nvPr>
        </p:nvGraphicFramePr>
        <p:xfrm>
          <a:off x="296863" y="765175"/>
          <a:ext cx="3825875" cy="5851621"/>
        </p:xfrm>
        <a:graphic>
          <a:graphicData uri="http://schemas.openxmlformats.org/drawingml/2006/table">
            <a:tbl>
              <a:tblPr/>
              <a:tblGrid>
                <a:gridCol w="801277"/>
                <a:gridCol w="1185709"/>
                <a:gridCol w="1474814"/>
                <a:gridCol w="364075"/>
              </a:tblGrid>
              <a:tr h="5117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      유형별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 </a:t>
                      </a:r>
                      <a:r>
                        <a:rPr lang="ko-KR" altLang="en-US" sz="1000" b="1" i="0" spc="0" dirty="0" err="1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권역별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i="0" spc="0" dirty="0" err="1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기술혁신형</a:t>
                      </a:r>
                      <a:endParaRPr lang="ko-KR" altLang="en-US" sz="1200" b="0" i="0" spc="0" dirty="0"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현장밀착형</a:t>
                      </a: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i="0" spc="5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합계</a:t>
                      </a:r>
                      <a:endParaRPr lang="ko-KR" altLang="en-US" sz="7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</a:tr>
              <a:tr h="7555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수도권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i="0" spc="0" dirty="0" smtClean="0">
                          <a:solidFill>
                            <a:srgbClr val="C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  한양대학교</a:t>
                      </a:r>
                      <a:endParaRPr lang="en-US" altLang="ko-KR" sz="1400" b="1" i="0" spc="0" dirty="0" smtClean="0">
                        <a:solidFill>
                          <a:srgbClr val="C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i="0" spc="0" dirty="0" smtClean="0">
                          <a:solidFill>
                            <a:srgbClr val="C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  (ERICA)</a:t>
                      </a:r>
                      <a:endParaRPr lang="ko-KR" altLang="en-US" sz="1400" b="1" i="0" spc="0" dirty="0" smtClean="0">
                        <a:solidFill>
                          <a:srgbClr val="C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i="0" spc="0" dirty="0" smtClean="0">
                          <a:solidFill>
                            <a:srgbClr val="C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  성균관대학교 </a:t>
                      </a: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가톨릭대학교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동국대학교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서울과학기술대학교 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인하대학교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한국산업기술대학교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0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7</a:t>
                      </a:r>
                      <a:endParaRPr lang="ko-KR" altLang="en-US" sz="7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81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충청권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공주대학교</a:t>
                      </a:r>
                      <a:r>
                        <a:rPr lang="en-US" altLang="ko-KR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, </a:t>
                      </a:r>
                      <a:r>
                        <a:rPr lang="ko-KR" altLang="en-US" sz="1000" b="0" i="0" spc="0" dirty="0" smtClean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충남대학교 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l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충북대학교</a:t>
                      </a: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건양대학교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단국대학교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(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천안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) 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순천향대학교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우송대학교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한국교통대학교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(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구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충주대학교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)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한국기술교육대학교 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한밭대학교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호서대학교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0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11</a:t>
                      </a:r>
                      <a:endParaRPr lang="ko-KR" altLang="en-US" sz="7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98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호남권</a:t>
                      </a:r>
                      <a:r>
                        <a:rPr lang="en-US" altLang="ko-KR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+</a:t>
                      </a: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제주권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전남대학교</a:t>
                      </a:r>
                      <a:r>
                        <a:rPr lang="en-US" altLang="ko-KR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, </a:t>
                      </a: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전북대학교</a:t>
                      </a:r>
                    </a:p>
                    <a:p>
                      <a:pPr marL="0" marR="0" indent="0" algn="l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조선대학교</a:t>
                      </a: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광주대학교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군산대학교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 err="1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동신대학교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목포대학교 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순천대학교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우석대학교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제주대학교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호남대학교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0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11</a:t>
                      </a:r>
                      <a:endParaRPr lang="ko-KR" altLang="en-US" sz="7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89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대경권</a:t>
                      </a:r>
                      <a:r>
                        <a:rPr lang="en-US" altLang="ko-KR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+</a:t>
                      </a: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강원권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강원대학교</a:t>
                      </a:r>
                      <a:r>
                        <a:rPr lang="en-US" altLang="ko-KR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, </a:t>
                      </a: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경북대학교</a:t>
                      </a:r>
                    </a:p>
                    <a:p>
                      <a:pPr marL="0" marR="0" indent="0" algn="l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영남대학교</a:t>
                      </a: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강릉원주대학교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경운대학교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계명대학교</a:t>
                      </a:r>
                      <a:r>
                        <a:rPr lang="en-US" altLang="ko-KR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금오공과대학교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대구가톨릭대학교</a:t>
                      </a:r>
                      <a:r>
                        <a:rPr lang="en-US" altLang="ko-KR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대구대학교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안동대학교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연세대학교</a:t>
                      </a:r>
                      <a:r>
                        <a:rPr lang="en-US" altLang="ko-KR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(</a:t>
                      </a:r>
                      <a:r>
                        <a:rPr lang="ko-KR" altLang="en-US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원주</a:t>
                      </a:r>
                      <a:r>
                        <a:rPr lang="en-US" altLang="ko-KR" sz="800" b="0" i="0" spc="2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) 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11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44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동남권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경상대학교</a:t>
                      </a:r>
                      <a:r>
                        <a:rPr lang="en-US" altLang="ko-KR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, </a:t>
                      </a:r>
                      <a:r>
                        <a:rPr lang="ko-KR" altLang="en-US" sz="1000" b="0" i="0" spc="0" dirty="0" err="1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부경대학교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marL="0" marR="0" indent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부산대학교</a:t>
                      </a: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동명대학교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동서대학교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동아대학교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동의대학교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영산대학교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울산대학교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  <a:p>
                      <a:pPr marL="0" marR="0" indent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창원대학교</a:t>
                      </a: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, </a:t>
                      </a:r>
                      <a:r>
                        <a:rPr lang="ko-KR" altLang="en-US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한국해양대학교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0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11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12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합계</a:t>
                      </a:r>
                      <a:endParaRPr lang="ko-KR" altLang="en-US" sz="7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i="0" spc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14</a:t>
                      </a:r>
                      <a:endParaRPr lang="ko-KR" altLang="en-US" sz="700" b="0" i="0" spc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37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i="0" spc="0" dirty="0">
                          <a:solidFill>
                            <a:srgbClr val="000000"/>
                          </a:solidFill>
                          <a:effectLst/>
                          <a:latin typeface="휴먼명조,한컴돋움"/>
                        </a:rPr>
                        <a:t>51</a:t>
                      </a:r>
                      <a:endParaRPr lang="ko-KR" altLang="en-US" sz="700" b="0" i="0" spc="0" dirty="0">
                        <a:solidFill>
                          <a:srgbClr val="000000"/>
                        </a:solidFill>
                        <a:effectLst/>
                        <a:latin typeface="바탕"/>
                      </a:endParaRPr>
                    </a:p>
                  </a:txBody>
                  <a:tcPr marL="12030" marR="12030" marT="12029" marB="1202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EE1"/>
                    </a:solidFill>
                  </a:tcPr>
                </a:tc>
              </a:tr>
            </a:tbl>
          </a:graphicData>
        </a:graphic>
      </p:graphicFrame>
      <p:sp>
        <p:nvSpPr>
          <p:cNvPr id="188461" name="Rectangle 3"/>
          <p:cNvSpPr>
            <a:spLocks noChangeArrowheads="1"/>
          </p:cNvSpPr>
          <p:nvPr/>
        </p:nvSpPr>
        <p:spPr bwMode="auto">
          <a:xfrm>
            <a:off x="2574925" y="160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8425" y="206375"/>
            <a:ext cx="3952875" cy="423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7520" indent="-477520" algn="just">
              <a:lnSpc>
                <a:spcPct val="160000"/>
              </a:lnSpc>
              <a:defRPr/>
            </a:pPr>
            <a:r>
              <a:rPr lang="ko-KR" altLang="en-US" sz="1600" spc="50" dirty="0">
                <a:solidFill>
                  <a:srgbClr val="000000"/>
                </a:solidFill>
              </a:rPr>
              <a:t>「산학협력 선도대학</a:t>
            </a:r>
            <a:r>
              <a:rPr lang="en-US" altLang="ko-KR" sz="1600" spc="50" dirty="0">
                <a:solidFill>
                  <a:srgbClr val="000000"/>
                </a:solidFill>
              </a:rPr>
              <a:t>(LINC) </a:t>
            </a:r>
            <a:r>
              <a:rPr lang="ko-KR" altLang="en-US" sz="1600" spc="50" dirty="0">
                <a:solidFill>
                  <a:srgbClr val="000000"/>
                </a:solidFill>
              </a:rPr>
              <a:t>육성사업」</a:t>
            </a:r>
            <a:endParaRPr lang="ko-KR" altLang="en-US" sz="1600" dirty="0">
              <a:solidFill>
                <a:srgbClr val="00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16013" y="1266825"/>
            <a:ext cx="1179512" cy="7937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6304" name="Picture 2" descr="http://www.inews365.com/data/photos/201202/pp_218052_1_1328779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298954"/>
            <a:ext cx="2668588" cy="1841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305" name="Picture 4" descr="http://i2.media.daumcdn.net/photo-media/201105/19/ked/20110519023203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73"/>
          <a:stretch>
            <a:fillRect/>
          </a:stretch>
        </p:blipFill>
        <p:spPr bwMode="auto">
          <a:xfrm>
            <a:off x="5243513" y="2419350"/>
            <a:ext cx="3649662" cy="4178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88877" y="4870084"/>
            <a:ext cx="6291436" cy="969496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900" dirty="0" err="1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기술혁신형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연세대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9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포기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), 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고려대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9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포기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), 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서강대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9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탈락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endParaRPr lang="en-US" altLang="ko-KR" sz="19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현장밀착형 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인하대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선정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), 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동국대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선정</a:t>
            </a:r>
            <a:r>
              <a:rPr lang="en-US" altLang="ko-KR" sz="19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0304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899592" y="4964466"/>
            <a:ext cx="7632848" cy="1635163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2368" y="5280391"/>
            <a:ext cx="202751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</a:rPr>
              <a:t>E</a:t>
            </a:r>
            <a:r>
              <a:rPr lang="en-US" altLang="ko-KR" sz="2800" b="1" dirty="0" smtClean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-WIL</a:t>
            </a:r>
          </a:p>
          <a:p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실무중심교육</a:t>
            </a:r>
            <a:endParaRPr lang="en-US" altLang="ko-KR" sz="16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endParaRPr lang="en-US" altLang="ko-KR" sz="3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endParaRPr lang="ko-KR" altLang="en-US" sz="1200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2141" y="788484"/>
            <a:ext cx="1883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</a:rPr>
              <a:t>E</a:t>
            </a:r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ducation</a:t>
            </a:r>
            <a:r>
              <a:rPr lang="ko-KR" altLang="en-US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1.0</a:t>
            </a:r>
            <a:endParaRPr lang="en-US" altLang="ko-KR" sz="1600" dirty="0" smtClean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endParaRPr lang="ko-KR" altLang="en-US" sz="1200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506"/>
          <a:stretch/>
        </p:blipFill>
        <p:spPr bwMode="auto">
          <a:xfrm>
            <a:off x="3124451" y="787252"/>
            <a:ext cx="2148043" cy="137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38" b="18222"/>
          <a:stretch/>
        </p:blipFill>
        <p:spPr bwMode="auto">
          <a:xfrm>
            <a:off x="3120851" y="2260378"/>
            <a:ext cx="2131767" cy="11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30" r="21970" b="15123"/>
          <a:stretch/>
        </p:blipFill>
        <p:spPr bwMode="auto">
          <a:xfrm>
            <a:off x="3131028" y="3542020"/>
            <a:ext cx="2121590" cy="138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54" y="5009923"/>
            <a:ext cx="2107585" cy="149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5280458" y="5043801"/>
            <a:ext cx="138531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ERICA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W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ork</a:t>
            </a:r>
            <a:r>
              <a:rPr lang="en-US" altLang="ko-KR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I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ntegrated </a:t>
            </a:r>
          </a:p>
          <a:p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L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earning</a:t>
            </a:r>
            <a:endParaRPr lang="ko-KR" altLang="en-US" sz="1600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2899" y="2257301"/>
            <a:ext cx="1883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</a:rPr>
              <a:t>E</a:t>
            </a:r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ducation</a:t>
            </a:r>
            <a:r>
              <a:rPr lang="ko-KR" altLang="en-US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0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2</a:t>
            </a:r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.0</a:t>
            </a:r>
            <a:endParaRPr lang="en-US" altLang="ko-KR" sz="1600" dirty="0" smtClean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endParaRPr lang="ko-KR" altLang="en-US" sz="1200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7375" y="3768849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</a:rPr>
              <a:t>E</a:t>
            </a:r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ducation</a:t>
            </a:r>
            <a:r>
              <a:rPr lang="ko-KR" altLang="en-US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0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3.0 </a:t>
            </a:r>
            <a:endParaRPr lang="ko-KR" altLang="en-US" sz="1200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62579" y="3513561"/>
            <a:ext cx="34335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Web</a:t>
            </a:r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base </a:t>
            </a:r>
            <a:r>
              <a:rPr lang="ko-KR" altLang="en-US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정보제공</a:t>
            </a:r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Online </a:t>
            </a:r>
            <a:r>
              <a:rPr lang="ko-KR" altLang="en-US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중심교육</a:t>
            </a:r>
            <a:r>
              <a:rPr lang="en-US" altLang="ko-KR" sz="16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endParaRPr lang="en-US" altLang="ko-KR" sz="16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강의실이 없어진다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...</a:t>
            </a:r>
          </a:p>
          <a:p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프로젝트중심 </a:t>
            </a:r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소규모 토론</a:t>
            </a:r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교육 </a:t>
            </a:r>
            <a:endParaRPr lang="en-US" altLang="ko-KR" sz="16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393958" y="785543"/>
            <a:ext cx="29448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강의중심 교육</a:t>
            </a:r>
            <a:endParaRPr lang="en-US" altLang="ko-KR" sz="16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일 방향교육 </a:t>
            </a:r>
            <a:endParaRPr lang="en-US" altLang="ko-KR" sz="16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획일적인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인재 양성  </a:t>
            </a:r>
            <a:endParaRPr lang="en-US" altLang="ko-KR" sz="16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372936" y="2223914"/>
            <a:ext cx="1791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강의중심 교육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</a:rPr>
              <a:t>+ </a:t>
            </a:r>
          </a:p>
          <a:p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학생</a:t>
            </a:r>
            <a:r>
              <a:rPr lang="ko-KR" altLang="en-US" sz="16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간 </a:t>
            </a:r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토론   </a:t>
            </a:r>
            <a:endParaRPr lang="en-US" altLang="ko-KR" sz="1600" dirty="0" smtClean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588224" y="5169386"/>
            <a:ext cx="187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solidFill>
                  <a:prstClr val="black"/>
                </a:solidFill>
                <a:latin typeface="-윤고딕360" pitchFamily="18" charset="-127"/>
                <a:ea typeface="-윤고딕360" pitchFamily="18" charset="-127"/>
              </a:rPr>
              <a:t>기 술 혁 신 </a:t>
            </a:r>
            <a:r>
              <a:rPr lang="ko-KR" altLang="en-US" sz="2000" dirty="0" err="1" smtClean="0">
                <a:solidFill>
                  <a:prstClr val="black"/>
                </a:solidFill>
                <a:latin typeface="-윤고딕360" pitchFamily="18" charset="-127"/>
                <a:ea typeface="-윤고딕360" pitchFamily="18" charset="-127"/>
              </a:rPr>
              <a:t>형실</a:t>
            </a:r>
            <a:r>
              <a:rPr lang="ko-KR" altLang="en-US" sz="2000" dirty="0" smtClean="0">
                <a:solidFill>
                  <a:prstClr val="black"/>
                </a:solidFill>
                <a:latin typeface="-윤고딕360" pitchFamily="18" charset="-127"/>
                <a:ea typeface="-윤고딕360" pitchFamily="18" charset="-127"/>
              </a:rPr>
              <a:t> 무</a:t>
            </a:r>
            <a:r>
              <a:rPr lang="en-US" altLang="ko-KR" sz="2000" dirty="0" smtClean="0">
                <a:solidFill>
                  <a:prstClr val="black"/>
                </a:solidFill>
                <a:latin typeface="-윤고딕360" pitchFamily="18" charset="-127"/>
                <a:ea typeface="-윤고딕360" pitchFamily="18" charset="-127"/>
              </a:rPr>
              <a:t> </a:t>
            </a:r>
            <a:r>
              <a:rPr lang="ko-KR" altLang="en-US" sz="2000" dirty="0" smtClean="0">
                <a:solidFill>
                  <a:prstClr val="black"/>
                </a:solidFill>
                <a:latin typeface="-윤고딕360" pitchFamily="18" charset="-127"/>
                <a:ea typeface="-윤고딕360" pitchFamily="18" charset="-127"/>
              </a:rPr>
              <a:t>교 육</a:t>
            </a:r>
            <a:endParaRPr lang="en-US" altLang="ko-KR" sz="2000" dirty="0">
              <a:solidFill>
                <a:prstClr val="black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24" name="그룹 89"/>
          <p:cNvGrpSpPr>
            <a:grpSpLocks/>
          </p:cNvGrpSpPr>
          <p:nvPr/>
        </p:nvGrpSpPr>
        <p:grpSpPr bwMode="auto">
          <a:xfrm>
            <a:off x="928167" y="-9525"/>
            <a:ext cx="57150" cy="495722"/>
            <a:chOff x="285720" y="-1587"/>
            <a:chExt cx="57870" cy="795483"/>
          </a:xfrm>
        </p:grpSpPr>
        <p:cxnSp>
          <p:nvCxnSpPr>
            <p:cNvPr id="25" name="직선 연결선 24"/>
            <p:cNvCxnSpPr/>
            <p:nvPr/>
          </p:nvCxnSpPr>
          <p:spPr>
            <a:xfrm rot="5400000" flipH="1">
              <a:off x="-81499" y="394567"/>
              <a:ext cx="7923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285720" y="431880"/>
              <a:ext cx="57870" cy="36201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1069584" y="221720"/>
            <a:ext cx="4241546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contourW="12700" prstMaterial="softEdge">
              <a:bevelT w="50800" h="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ko-KR" altLang="en-US" sz="2400" b="1" spc="-150" dirty="0" err="1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12700" dist="25400" dir="5040000" algn="tl">
                    <a:prstClr val="black">
                      <a:alpha val="23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실무중심형</a:t>
            </a:r>
            <a:r>
              <a:rPr lang="ko-KR" altLang="en-US" sz="24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12700" dist="25400" dir="5040000" algn="tl">
                    <a:prstClr val="black">
                      <a:alpha val="23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새로운 </a:t>
            </a:r>
            <a:r>
              <a:rPr lang="ko-KR" altLang="en-US" sz="2400" b="1" spc="-150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12700" dist="25400" dir="5040000" algn="tl">
                    <a:prstClr val="black">
                      <a:alpha val="23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교육 </a:t>
            </a:r>
            <a:r>
              <a:rPr lang="ko-KR" altLang="en-US" sz="2400" b="1" spc="-150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12700" dist="25400" dir="5040000" algn="tl">
                    <a:prstClr val="black">
                      <a:alpha val="23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방식 도입   </a:t>
            </a:r>
            <a:endParaRPr lang="ko-KR" altLang="en-US" sz="2400" b="1" spc="-150" dirty="0">
              <a:ln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12700" dist="25400" dir="5040000" algn="tl">
                  <a:prstClr val="black">
                    <a:alpha val="23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28" name="Group 84"/>
          <p:cNvGrpSpPr>
            <a:grpSpLocks/>
          </p:cNvGrpSpPr>
          <p:nvPr/>
        </p:nvGrpSpPr>
        <p:grpSpPr bwMode="auto">
          <a:xfrm>
            <a:off x="5474007" y="826642"/>
            <a:ext cx="2976900" cy="2618312"/>
            <a:chOff x="3726" y="615"/>
            <a:chExt cx="1926" cy="1694"/>
          </a:xfrm>
        </p:grpSpPr>
        <p:pic>
          <p:nvPicPr>
            <p:cNvPr id="29" name="Picture 81" descr="htm_2007081204375370007100-003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58446"/>
            <a:stretch>
              <a:fillRect/>
            </a:stretch>
          </p:blipFill>
          <p:spPr bwMode="auto">
            <a:xfrm>
              <a:off x="3726" y="615"/>
              <a:ext cx="1926" cy="1694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83"/>
            <p:cNvSpPr>
              <a:spLocks noChangeArrowheads="1"/>
            </p:cNvSpPr>
            <p:nvPr/>
          </p:nvSpPr>
          <p:spPr bwMode="auto">
            <a:xfrm>
              <a:off x="3779" y="1428"/>
              <a:ext cx="1819" cy="164"/>
            </a:xfrm>
            <a:prstGeom prst="rect">
              <a:avLst/>
            </a:prstGeom>
            <a:noFill/>
            <a:ln w="38100" algn="ctr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latinLnBrk="0"/>
              <a:endParaRPr lang="ko-KR" altLang="en-US" kern="0" smtClean="0">
                <a:solidFill>
                  <a:sysClr val="windowText" lastClr="000000"/>
                </a:solidFill>
                <a:latin typeface="-윤고딕340" pitchFamily="18" charset="-127"/>
                <a:ea typeface="-윤고딕340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589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/>
      <p:bldP spid="10" grpId="0"/>
      <p:bldP spid="16" grpId="0"/>
      <p:bldP spid="11" grpId="0"/>
      <p:bldP spid="14" grpId="0"/>
      <p:bldP spid="7" grpId="0"/>
      <p:bldP spid="22" grpId="0"/>
      <p:bldP spid="2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Untitled-1 copy.png"/>
          <p:cNvPicPr>
            <a:picLocks noChangeAspect="1"/>
          </p:cNvPicPr>
          <p:nvPr/>
        </p:nvPicPr>
        <p:blipFill>
          <a:blip r:embed="rId3" cstate="print"/>
          <a:srcRect l="7807" t="14579" r="66409" b="35415"/>
          <a:stretch>
            <a:fillRect/>
          </a:stretch>
        </p:blipFill>
        <p:spPr>
          <a:xfrm>
            <a:off x="714348" y="908720"/>
            <a:ext cx="2089781" cy="3039681"/>
          </a:xfrm>
          <a:prstGeom prst="rect">
            <a:avLst/>
          </a:prstGeom>
        </p:spPr>
      </p:pic>
      <p:pic>
        <p:nvPicPr>
          <p:cNvPr id="21" name="그림 20" descr="Untitled-1 copy.png"/>
          <p:cNvPicPr>
            <a:picLocks noChangeAspect="1"/>
          </p:cNvPicPr>
          <p:nvPr/>
        </p:nvPicPr>
        <p:blipFill>
          <a:blip r:embed="rId4" cstate="print"/>
          <a:srcRect l="36717" t="14579" r="36717" b="32289"/>
          <a:stretch>
            <a:fillRect/>
          </a:stretch>
        </p:blipFill>
        <p:spPr>
          <a:xfrm>
            <a:off x="3357554" y="908720"/>
            <a:ext cx="2153107" cy="3229661"/>
          </a:xfrm>
          <a:prstGeom prst="rect">
            <a:avLst/>
          </a:prstGeom>
        </p:spPr>
      </p:pic>
      <p:pic>
        <p:nvPicPr>
          <p:cNvPr id="22" name="그림 21" descr="Untitled-1 copy.png"/>
          <p:cNvPicPr>
            <a:picLocks noChangeAspect="1"/>
          </p:cNvPicPr>
          <p:nvPr/>
        </p:nvPicPr>
        <p:blipFill>
          <a:blip r:embed="rId5" cstate="print"/>
          <a:srcRect l="66408" t="14579" r="7026" b="31247"/>
          <a:stretch>
            <a:fillRect/>
          </a:stretch>
        </p:blipFill>
        <p:spPr>
          <a:xfrm>
            <a:off x="6072198" y="908720"/>
            <a:ext cx="2153108" cy="32929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5720" y="28572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</a:rPr>
              <a:t>TRIPE CROWN</a:t>
            </a:r>
            <a:endParaRPr lang="ko-KR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3" y="4068186"/>
            <a:ext cx="7469782" cy="260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141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-1.11111E-6 L 2.22222E-6 -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5_기본 디자인">
  <a:themeElements>
    <a:clrScheme name="24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4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rgbClr val="993300"/>
            </a:solidFill>
            <a:effectLst/>
            <a:latin typeface="HY울릉도M" pitchFamily="18" charset="-127"/>
            <a:ea typeface="HY울릉도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rgbClr val="993300"/>
            </a:solidFill>
            <a:effectLst/>
            <a:latin typeface="HY울릉도M" pitchFamily="18" charset="-127"/>
            <a:ea typeface="HY울릉도M" pitchFamily="18" charset="-127"/>
          </a:defRPr>
        </a:defPPr>
      </a:lstStyle>
    </a:lnDef>
  </a:objectDefaults>
  <a:extraClrSchemeLst>
    <a:extraClrScheme>
      <a:clrScheme name="24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기본 디자인">
  <a:themeElements>
    <a:clrScheme name="1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HY울릉도M" pitchFamily="18" charset="-127"/>
            <a:ea typeface="HY울릉도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HY울릉도M" pitchFamily="18" charset="-127"/>
            <a:ea typeface="HY울릉도M" pitchFamily="18" charset="-127"/>
          </a:defRPr>
        </a:defPPr>
      </a:lstStyle>
    </a:lnDef>
  </a:objectDefaults>
  <a:extraClrSchemeLst>
    <a:extraClrScheme>
      <a:clrScheme name="12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18864</TotalTime>
  <Words>3035</Words>
  <Application>Microsoft Office PowerPoint</Application>
  <PresentationFormat>화면 슬라이드 쇼(4:3)</PresentationFormat>
  <Paragraphs>1382</Paragraphs>
  <Slides>49</Slides>
  <Notes>16</Notes>
  <HiddenSlides>0</HiddenSlides>
  <MMClips>0</MMClips>
  <ScaleCrop>false</ScaleCrop>
  <HeadingPairs>
    <vt:vector size="6" baseType="variant">
      <vt:variant>
        <vt:lpstr>테마</vt:lpstr>
      </vt:variant>
      <vt:variant>
        <vt:i4>17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67" baseType="lpstr">
      <vt:lpstr>Office 테마</vt:lpstr>
      <vt:lpstr>25_기본 디자인</vt:lpstr>
      <vt:lpstr>2_기본 디자인</vt:lpstr>
      <vt:lpstr>3_Office 테마</vt:lpstr>
      <vt:lpstr>6_Office 테마</vt:lpstr>
      <vt:lpstr>15_Office 테마</vt:lpstr>
      <vt:lpstr>2_Office 테마</vt:lpstr>
      <vt:lpstr>4_Office 테마</vt:lpstr>
      <vt:lpstr>19_기본 디자인</vt:lpstr>
      <vt:lpstr>1_Office 테마</vt:lpstr>
      <vt:lpstr>7_Office 테마</vt:lpstr>
      <vt:lpstr>8_Office 테마</vt:lpstr>
      <vt:lpstr>9_Office 테마</vt:lpstr>
      <vt:lpstr>10_Office 테마</vt:lpstr>
      <vt:lpstr>11_Office 테마</vt:lpstr>
      <vt:lpstr>12_Office 테마</vt:lpstr>
      <vt:lpstr>13_Office 테마</vt:lpstr>
      <vt:lpstr>Image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한양의 생각유전자 그 멈추지 않는 생명력</dc:title>
  <dc:subject>한양대_ERICA캠퍼스 입시 설명회</dc:subject>
  <dc:creator>kornan</dc:creator>
  <cp:lastModifiedBy>user</cp:lastModifiedBy>
  <cp:revision>1412</cp:revision>
  <cp:lastPrinted>2013-04-16T02:22:42Z</cp:lastPrinted>
  <dcterms:created xsi:type="dcterms:W3CDTF">2011-05-03T01:54:15Z</dcterms:created>
  <dcterms:modified xsi:type="dcterms:W3CDTF">2013-04-30T23:20:18Z</dcterms:modified>
</cp:coreProperties>
</file>