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71" r:id="rId5"/>
    <p:sldId id="286" r:id="rId6"/>
    <p:sldId id="287" r:id="rId7"/>
    <p:sldId id="288" r:id="rId8"/>
    <p:sldId id="284" r:id="rId9"/>
    <p:sldId id="289" r:id="rId10"/>
    <p:sldId id="290" r:id="rId11"/>
    <p:sldId id="291" r:id="rId12"/>
    <p:sldId id="273" r:id="rId13"/>
    <p:sldId id="259" r:id="rId14"/>
    <p:sldId id="267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66"/>
    <a:srgbClr val="FFCCCC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>
      <p:cViewPr varScale="1">
        <p:scale>
          <a:sx n="72" d="100"/>
          <a:sy n="72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2020-10-07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완족류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개의 </a:t>
            </a:r>
            <a:r>
              <a:rPr lang="ko-KR" altLang="en-US" dirty="0" err="1"/>
              <a:t>패각을</a:t>
            </a:r>
            <a:r>
              <a:rPr lang="ko-KR" altLang="en-US" dirty="0"/>
              <a:t> 가진 해양동물</a:t>
            </a:r>
            <a:r>
              <a:rPr lang="en-US" altLang="ko-KR" dirty="0"/>
              <a:t>.(</a:t>
            </a:r>
            <a:r>
              <a:rPr lang="ko-KR" altLang="en-US" dirty="0"/>
              <a:t>서로 비대칭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91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완족류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개의 </a:t>
            </a:r>
            <a:r>
              <a:rPr lang="ko-KR" altLang="en-US" dirty="0" err="1"/>
              <a:t>패각을</a:t>
            </a:r>
            <a:r>
              <a:rPr lang="ko-KR" altLang="en-US" dirty="0"/>
              <a:t> 가진 해양동물</a:t>
            </a:r>
            <a:r>
              <a:rPr lang="en-US" altLang="ko-KR" dirty="0"/>
              <a:t>.(</a:t>
            </a:r>
            <a:r>
              <a:rPr lang="ko-KR" altLang="en-US" dirty="0"/>
              <a:t>서로 비대칭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8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hyperlink" Target="https://blog.naver.com/ysy3084/221491504510" TargetMode="External"/><Relationship Id="rId12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jg3348.tistory.com/5" TargetMode="External"/><Relationship Id="rId11" Type="http://schemas.openxmlformats.org/officeDocument/2006/relationships/image" Target="../media/image36.jpg"/><Relationship Id="rId5" Type="http://schemas.openxmlformats.org/officeDocument/2006/relationships/hyperlink" Target="http://blog.daum.net/plaworld/13248046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blog.naver.com/aulerbrian/221863514147" TargetMode="Externa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daum.net/knowledge/2274004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blog.naver.com/k9997003/220132210321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blog.naver.com/tmzkdlgha/220500633298" TargetMode="Externa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raightnews.co.kr/news/articleView.html?idxno=33952" TargetMode="External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fe.naver.com/hoolab/2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afe.naver.com/wlrhk/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cafe.naver.com/hoolab/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ysy3084/221491504510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jpg"/><Relationship Id="rId7" Type="http://schemas.openxmlformats.org/officeDocument/2006/relationships/hyperlink" Target="https://blog.naver.com/fepg87350/70151285639" TargetMode="External"/><Relationship Id="rId12" Type="http://schemas.openxmlformats.org/officeDocument/2006/relationships/hyperlink" Target="https://blog.naver.com/ddr3992/150092492554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suchomimus/220918983203" TargetMode="External"/><Relationship Id="rId11" Type="http://schemas.openxmlformats.org/officeDocument/2006/relationships/hyperlink" Target="https://blog.naver.com/89kyk/221597380232" TargetMode="External"/><Relationship Id="rId24" Type="http://schemas.openxmlformats.org/officeDocument/2006/relationships/image" Target="../media/image24.png"/><Relationship Id="rId5" Type="http://schemas.openxmlformats.org/officeDocument/2006/relationships/hyperlink" Target="https://blog.naver.com/infern015/221249095841" TargetMode="External"/><Relationship Id="rId15" Type="http://schemas.openxmlformats.org/officeDocument/2006/relationships/image" Target="../media/image15.png"/><Relationship Id="rId23" Type="http://schemas.openxmlformats.org/officeDocument/2006/relationships/image" Target="../media/image23.jpg"/><Relationship Id="rId10" Type="http://schemas.openxmlformats.org/officeDocument/2006/relationships/hyperlink" Target="https://blog.naver.com/david6703/220036211443" TargetMode="External"/><Relationship Id="rId19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hyperlink" Target="https://blog.naver.com/fieldjjin/220849305552" TargetMode="External"/><Relationship Id="rId14" Type="http://schemas.openxmlformats.org/officeDocument/2006/relationships/image" Target="../media/image14.png"/><Relationship Id="rId22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cafe.naver.com/hoolab/2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5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terms.naver.com/entry.nhn?docId=1225941&amp;cid=40942&amp;categoryId=32301" TargetMode="External"/><Relationship Id="rId4" Type="http://schemas.openxmlformats.org/officeDocument/2006/relationships/hyperlink" Target="https://terms.naver.com/entry.nhn?docId=5703291&amp;cid=61232&amp;categoryId=6123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duck1044/220616752111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hyperlink" Target="https://blog.naver.com/ijhgh/60042611288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jy0501/221231194378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://cafe.daum.net/daekims/GcX4/1047?q=%ED%95%84%EC%84%9D%EB%A5%98&amp;re=1" TargetMode="External"/><Relationship Id="rId10" Type="http://schemas.openxmlformats.org/officeDocument/2006/relationships/image" Target="../media/image29.jpg"/><Relationship Id="rId4" Type="http://schemas.openxmlformats.org/officeDocument/2006/relationships/hyperlink" Target="http://www.inven.co.kr/board/lol/4625/221636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202~211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01.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지질 시대의 환경과 생물 다양성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https://blog.naver.com/aulerbrian/221863514147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http://blog.daum.net/plaworld/13248046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https://kjg3348.tistory.com/5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7"/>
              </a:rPr>
              <a:t>https://blog.naver.com/ysy3084/221491504510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13536" y="1857163"/>
            <a:ext cx="12790647" cy="46429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- 2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5200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6600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대체로 기후 온난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빙하기 없었음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큰 지각 변동이 일어나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판게아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분리되면서 대서양과 인도양 생성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습곡 산맥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대멸종에서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살아 남은 생물들이 새로운 환경에서 번성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암모나이트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공룡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시조새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겉씨식물 번성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속씨식물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FC9FB83-528B-4804-AEDA-A91E4104C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11" y="6363478"/>
            <a:ext cx="3248025" cy="2904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EF52C4F-6C05-4AE2-87C6-74B6088EF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3536" y="6363478"/>
            <a:ext cx="2732670" cy="2904554"/>
          </a:xfrm>
          <a:prstGeom prst="rect">
            <a:avLst/>
          </a:prstGeom>
        </p:spPr>
      </p:pic>
      <p:pic>
        <p:nvPicPr>
          <p:cNvPr id="7" name="그림 6" descr="파충류, 공룡, 앉아있는, 아기이(가) 표시된 사진&#10;&#10;자동 생성된 설명">
            <a:extLst>
              <a:ext uri="{FF2B5EF4-FFF2-40B4-BE49-F238E27FC236}">
                <a16:creationId xmlns:a16="http://schemas.microsoft.com/office/drawing/2014/main" id="{0D20C53B-9AD1-4907-86A1-41517C6291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93" y="6363478"/>
            <a:ext cx="4114800" cy="2904554"/>
          </a:xfrm>
          <a:prstGeom prst="rect">
            <a:avLst/>
          </a:prstGeom>
        </p:spPr>
      </p:pic>
      <p:pic>
        <p:nvPicPr>
          <p:cNvPr id="9" name="그림 8" descr="건물, 벽돌이(가) 표시된 사진&#10;&#10;자동 생성된 설명">
            <a:extLst>
              <a:ext uri="{FF2B5EF4-FFF2-40B4-BE49-F238E27FC236}">
                <a16:creationId xmlns:a16="http://schemas.microsoft.com/office/drawing/2014/main" id="{3D1F778F-478C-47A8-9F48-82BE366E8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96" y="6363478"/>
            <a:ext cx="3319490" cy="29045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9538F6-DB9D-43E1-9F63-38726E8C3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46886" y="6363478"/>
            <a:ext cx="3569329" cy="2904554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BF46F140-BA2D-4818-8D7E-2270577FB3C5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4067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https://blog.naver.com/tmzkdlgha/220500633298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https://blog.naver.com/k9997003/220132210321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http://blog.daum.net/knowledge/2274004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91123" y="1719755"/>
            <a:ext cx="12790647" cy="37285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- 6600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현재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비교적 온난했지만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후기에 빙하기와 간빙기 반복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현재와 비슷한 수륙 분포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매머드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화폐석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인류의 조상 출현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포유류와 속씨식물 번성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CAEDEB72-D2A6-47AA-BEF7-07B313FE7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0" y="5605096"/>
            <a:ext cx="4622690" cy="35065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7061A5-7661-47E3-B204-9D30C69A82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5605096"/>
            <a:ext cx="4343400" cy="35065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95DB8D-AB59-4925-BA9D-CA3771DC15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00" y="5605095"/>
            <a:ext cx="4467225" cy="3506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E882E6A-513C-4E29-8C11-97A0089053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7012" y="5605095"/>
            <a:ext cx="3258755" cy="3539903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01E8AC8-5BD0-40F1-A942-652A490F751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p210~211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FB69AFB-09DF-491B-9673-48D0AE0E0657}"/>
              </a:ext>
            </a:extLst>
          </p:cNvPr>
          <p:cNvGrpSpPr/>
          <p:nvPr/>
        </p:nvGrpSpPr>
        <p:grpSpPr>
          <a:xfrm>
            <a:off x="734051" y="1004680"/>
            <a:ext cx="6047749" cy="852483"/>
            <a:chOff x="734050" y="1004680"/>
            <a:chExt cx="24202687" cy="852483"/>
          </a:xfrm>
        </p:grpSpPr>
        <p:grpSp>
          <p:nvGrpSpPr>
            <p:cNvPr id="23" name="그룹 1010">
              <a:extLst>
                <a:ext uri="{FF2B5EF4-FFF2-40B4-BE49-F238E27FC236}">
                  <a16:creationId xmlns:a16="http://schemas.microsoft.com/office/drawing/2014/main" id="{61EF52A5-40AD-47CD-8551-DC7E91FDB215}"/>
                </a:ext>
              </a:extLst>
            </p:cNvPr>
            <p:cNvGrpSpPr/>
            <p:nvPr/>
          </p:nvGrpSpPr>
          <p:grpSpPr>
            <a:xfrm>
              <a:off x="734050" y="1379129"/>
              <a:ext cx="24202687" cy="478034"/>
              <a:chOff x="7558451" y="6650215"/>
              <a:chExt cx="6667358" cy="398368"/>
            </a:xfrm>
          </p:grpSpPr>
          <p:pic>
            <p:nvPicPr>
              <p:cNvPr id="25" name="Object 38">
                <a:extLst>
                  <a:ext uri="{FF2B5EF4-FFF2-40B4-BE49-F238E27FC236}">
                    <a16:creationId xmlns:a16="http://schemas.microsoft.com/office/drawing/2014/main" id="{A716A3C8-FE0F-4AAF-AF6A-FEB0AE1AA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6667358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3DA4578-B926-4B48-9669-E3C63A1FB2F8}"/>
                </a:ext>
              </a:extLst>
            </p:cNvPr>
            <p:cNvSpPr txBox="1"/>
            <p:nvPr/>
          </p:nvSpPr>
          <p:spPr>
            <a:xfrm>
              <a:off x="830885" y="1004680"/>
              <a:ext cx="2355996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 err="1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대멸종과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0E959D-42EA-4053-A144-F4588AC69C41}"/>
              </a:ext>
            </a:extLst>
          </p:cNvPr>
          <p:cNvSpPr txBox="1"/>
          <p:nvPr/>
        </p:nvSpPr>
        <p:spPr>
          <a:xfrm>
            <a:off x="802052" y="2032519"/>
            <a:ext cx="16780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 latinLnBrk="1">
              <a:buFont typeface="Arial" panose="020B0604020202020204" pitchFamily="34" charset="0"/>
              <a:buChar char="•"/>
            </a:pP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많은 생물종이 한꺼번에 멸종하는 것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base" latinLnBrk="1"/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지질 시대를 구분하는 중요한 기준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base" latinLnBrk="1"/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진화의 흐름을 바꿔 지구에 새로운 생태계를 만드는 원인이 됨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AE1DF4-9ECF-417C-8D64-DB1479E6DC3E}"/>
              </a:ext>
            </a:extLst>
          </p:cNvPr>
          <p:cNvSpPr txBox="1"/>
          <p:nvPr/>
        </p:nvSpPr>
        <p:spPr>
          <a:xfrm>
            <a:off x="1188988" y="4659805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화산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폭발설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57BC2C-2950-462E-ABD2-2DEC64DC56BB}"/>
              </a:ext>
            </a:extLst>
          </p:cNvPr>
          <p:cNvSpPr txBox="1"/>
          <p:nvPr/>
        </p:nvSpPr>
        <p:spPr>
          <a:xfrm>
            <a:off x="1188987" y="5988081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기후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변동설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B6B56D-E572-40F0-8792-826313F5A69E}"/>
              </a:ext>
            </a:extLst>
          </p:cNvPr>
          <p:cNvSpPr txBox="1"/>
          <p:nvPr/>
        </p:nvSpPr>
        <p:spPr>
          <a:xfrm>
            <a:off x="1188987" y="7398812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운석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충돌설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EDF46C-A201-4937-A0AC-11ED9FF70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53802"/>
            <a:ext cx="9221987" cy="4903023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8F8C7A3E-ADE3-474D-851B-A29391F72ACB}"/>
              </a:ext>
            </a:extLst>
          </p:cNvPr>
          <p:cNvSpPr/>
          <p:nvPr/>
        </p:nvSpPr>
        <p:spPr>
          <a:xfrm>
            <a:off x="6226293" y="4217828"/>
            <a:ext cx="838200" cy="73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C203C51-CF69-4404-A5A7-202B33798E75}"/>
              </a:ext>
            </a:extLst>
          </p:cNvPr>
          <p:cNvSpPr/>
          <p:nvPr/>
        </p:nvSpPr>
        <p:spPr>
          <a:xfrm>
            <a:off x="7159108" y="5904967"/>
            <a:ext cx="838200" cy="73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1B9147C-0BB9-4E31-B21D-B9E4FB477B6C}"/>
              </a:ext>
            </a:extLst>
          </p:cNvPr>
          <p:cNvSpPr/>
          <p:nvPr/>
        </p:nvSpPr>
        <p:spPr>
          <a:xfrm>
            <a:off x="9192550" y="4762342"/>
            <a:ext cx="838200" cy="73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9068274-BC9D-4D67-B65E-36B5DE57CD77}"/>
              </a:ext>
            </a:extLst>
          </p:cNvPr>
          <p:cNvSpPr/>
          <p:nvPr/>
        </p:nvSpPr>
        <p:spPr>
          <a:xfrm>
            <a:off x="9539006" y="5672628"/>
            <a:ext cx="838200" cy="73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21C3AF2-84C0-4084-92B6-ED1314CFB9F7}"/>
              </a:ext>
            </a:extLst>
          </p:cNvPr>
          <p:cNvSpPr/>
          <p:nvPr/>
        </p:nvSpPr>
        <p:spPr>
          <a:xfrm>
            <a:off x="11304546" y="4664034"/>
            <a:ext cx="838200" cy="732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2DE5E-7E57-4343-8E39-F7F920386839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http://www.straightnews.co.kr/news/articleView.html?idxno=33952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ECC41A-3A9E-4E1E-8C19-3D40C94D056C}"/>
              </a:ext>
            </a:extLst>
          </p:cNvPr>
          <p:cNvSpPr txBox="1"/>
          <p:nvPr/>
        </p:nvSpPr>
        <p:spPr>
          <a:xfrm>
            <a:off x="5012596" y="5062822"/>
            <a:ext cx="3265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고생대의 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가장 큰 </a:t>
            </a: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820F0A-CFD1-4DA6-A4C1-83B0B798F153}"/>
              </a:ext>
            </a:extLst>
          </p:cNvPr>
          <p:cNvSpPr txBox="1"/>
          <p:nvPr/>
        </p:nvSpPr>
        <p:spPr>
          <a:xfrm>
            <a:off x="11107411" y="5495027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중생대 말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89645B-329E-4667-B92D-9508E9C10CA3}"/>
              </a:ext>
            </a:extLst>
          </p:cNvPr>
          <p:cNvSpPr txBox="1"/>
          <p:nvPr/>
        </p:nvSpPr>
        <p:spPr>
          <a:xfrm>
            <a:off x="14362013" y="445835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</a:t>
            </a:r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번의 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</a:t>
            </a: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33033CCD-8541-4ED8-8AAC-123DD1DF4991}"/>
              </a:ext>
            </a:extLst>
          </p:cNvPr>
          <p:cNvSpPr/>
          <p:nvPr/>
        </p:nvSpPr>
        <p:spPr>
          <a:xfrm>
            <a:off x="15492611" y="5810293"/>
            <a:ext cx="74251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4D353-557B-4DF6-9CD4-12F2B6528571}"/>
              </a:ext>
            </a:extLst>
          </p:cNvPr>
          <p:cNvSpPr txBox="1"/>
          <p:nvPr/>
        </p:nvSpPr>
        <p:spPr>
          <a:xfrm>
            <a:off x="14392255" y="853669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8B5EBC0F-3EF1-42B3-97F5-F3F8CED80ED0}"/>
              </a:ext>
            </a:extLst>
          </p:cNvPr>
          <p:cNvSpPr/>
          <p:nvPr/>
        </p:nvSpPr>
        <p:spPr>
          <a:xfrm>
            <a:off x="15492610" y="7779588"/>
            <a:ext cx="74251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27B095-73E3-43BA-BC58-F8982EAD9404}"/>
              </a:ext>
            </a:extLst>
          </p:cNvPr>
          <p:cNvSpPr txBox="1"/>
          <p:nvPr/>
        </p:nvSpPr>
        <p:spPr>
          <a:xfrm>
            <a:off x="14377968" y="6505379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새로운 환경에 적응 </a:t>
            </a:r>
            <a:r>
              <a:rPr lang="en-US" altLang="ko-KR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진화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50" grpId="0"/>
      <p:bldP spid="51" grpId="0"/>
      <p:bldP spid="52" grpId="0"/>
      <p:bldP spid="11" grpId="0" animBg="1"/>
      <p:bldP spid="12" grpId="0" animBg="1"/>
      <p:bldP spid="13" grpId="0" animBg="1"/>
      <p:bldP spid="15" grpId="0" animBg="1"/>
      <p:bldP spid="19" grpId="0" animBg="1"/>
      <p:bldP spid="69" grpId="0"/>
      <p:bldP spid="70" grpId="0"/>
      <p:bldP spid="72" grpId="0"/>
      <p:bldP spid="27" grpId="0" animBg="1"/>
      <p:bldP spid="78" grpId="0"/>
      <p:bldP spid="28" grpId="0" animBg="1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p203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688086"/>
            <a:ext cx="13402646" cy="58496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화석과 지질 시대의 관계를 알고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화석을 이용하여 지구 환경이 끊임없이 변화해 왔음을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지질 시대 동안 생물이 지구 환경의 변화에 적응하며 생물 다양성이 이루어진 과정을 추론할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</a:t>
            </a:r>
            <a:r>
              <a:rPr lang="ko-KR" altLang="en-US" sz="5000" kern="0" spc="-3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대멸종의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원인과 그 이후 나타난 생물계의 주요 변화를 지구 환경의 변화와 </a:t>
            </a:r>
            <a:r>
              <a:rPr lang="ko-KR" altLang="en-US" sz="5000" kern="0" spc="-3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관련지어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46761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66800" y="1964897"/>
            <a:ext cx="16448247" cy="87958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지질시대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약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46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년 전 지구가 탄생한 후부터 현재까지의 기간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94A2ED6C-6982-4DD0-9855-97F68D2BC584}"/>
              </a:ext>
            </a:extLst>
          </p:cNvPr>
          <p:cNvSpPr txBox="1"/>
          <p:nvPr/>
        </p:nvSpPr>
        <p:spPr>
          <a:xfrm>
            <a:off x="1502423" y="7057002"/>
            <a:ext cx="16456573" cy="14207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기준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넓은 지역에 걸쳐 일어난 지구 환경의 급격한 변화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신생대로 </a:t>
            </a:r>
            <a:r>
              <a:rPr lang="ko-KR" altLang="en-US" sz="4000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나눠짐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C40D49-0AF6-4E01-BA53-85BCA607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371" y="2903035"/>
            <a:ext cx="15285257" cy="3334284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AD10CEDB-6F15-4213-85EB-80D7DA894FE2}"/>
              </a:ext>
            </a:extLst>
          </p:cNvPr>
          <p:cNvSpPr txBox="1"/>
          <p:nvPr/>
        </p:nvSpPr>
        <p:spPr>
          <a:xfrm>
            <a:off x="7282670" y="6038853"/>
            <a:ext cx="10232377" cy="75995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12812970" y="9690649"/>
            <a:ext cx="532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https://cafe.naver.com/wlrhk/26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11552690" y="2105299"/>
            <a:ext cx="6172201" cy="634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동식물의 사체가 썩는다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그 위에 모래나 진흙이 묻히고 그 위로 퇴적물이 쌓인다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시간이 지나면서 퇴적층이 </a:t>
            </a: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단단해지고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그 안에 묻힌 생물도 </a:t>
            </a: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단단해진다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퇴적층이 땅 위로 올라와 침식되어 깎이면서 화석이 드러난다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957976" y="1315649"/>
            <a:ext cx="16448247" cy="789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시대에 살았던 생물의 유해나 흔적이 지층 속에 남아 있는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391A50-4B75-405C-AA05-0715B4932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00" y="2105299"/>
            <a:ext cx="10521290" cy="5177911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94176ACB-0249-42E0-A202-C43BBDC07BFB}"/>
              </a:ext>
            </a:extLst>
          </p:cNvPr>
          <p:cNvSpPr txBox="1"/>
          <p:nvPr/>
        </p:nvSpPr>
        <p:spPr>
          <a:xfrm>
            <a:off x="647930" y="6836819"/>
            <a:ext cx="13601470" cy="25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화석의 생성 조건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빠르게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퇴적물에 묻혀야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몸체에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단단한 부분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있어야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퇴적층에 묻혀 오랜 시간이 지나는 동안 단단하게 굳어져야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6D72BF6-A76D-4BC4-AD37-4044CE5A831D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6" grpId="0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609600" y="9724530"/>
            <a:ext cx="532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7489753" y="2628900"/>
            <a:ext cx="10197549" cy="24115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시상화석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기간이 길고 특정 환경에만 서식하는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 변화에 민감해 특정한 환경에 분포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살았던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당시의 환경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알아내는 데 유용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957976" y="1315649"/>
            <a:ext cx="16448247" cy="789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시대에 살았던 생물의 유해나 흔적이 지층 속에 남아 있는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B2F9B0-6AE0-4C66-B3E4-4859B1DA5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76500"/>
            <a:ext cx="6673324" cy="6348675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F19F4B78-700E-4529-BD15-6FDD85CF594C}"/>
              </a:ext>
            </a:extLst>
          </p:cNvPr>
          <p:cNvSpPr txBox="1"/>
          <p:nvPr/>
        </p:nvSpPr>
        <p:spPr>
          <a:xfrm>
            <a:off x="7489753" y="5564036"/>
            <a:ext cx="10360767" cy="32611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표준화석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특정 시기에만 번성하였다가 멸종한 생물의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지층의 생성 시기 확인하고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지질시대를 구분하는 데 기준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되는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개체수가 많음 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1981200" y="2105299"/>
            <a:ext cx="3160391" cy="15796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분포 면적 ↓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 ↑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266E102-F8AD-4EF6-974F-DFCDF59B71B1}"/>
              </a:ext>
            </a:extLst>
          </p:cNvPr>
          <p:cNvSpPr txBox="1"/>
          <p:nvPr/>
        </p:nvSpPr>
        <p:spPr>
          <a:xfrm>
            <a:off x="4579526" y="4474579"/>
            <a:ext cx="3160391" cy="15796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분포 면적 ↑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 ↓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579677CF-AF85-4625-BD1A-E819E56BB4A0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86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13" grpId="0" build="p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57200" y="9863711"/>
            <a:ext cx="1783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https://blog.naver.com/infern015/221249095841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https://blog.naver.com/suchomimus/220918983203</a:t>
            </a:r>
            <a:r>
              <a:rPr lang="en-US" altLang="ko-KR" sz="1000" dirty="0"/>
              <a:t>        </a:t>
            </a:r>
            <a:r>
              <a:rPr lang="en-US" altLang="ko-KR" sz="1000" dirty="0">
                <a:hlinkClick r:id="rId7"/>
              </a:rPr>
              <a:t>https://blog.naver.com/fepg87350/70151285639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8"/>
              </a:rPr>
              <a:t>https://blog.naver.com/ysy3084/221491504510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9"/>
              </a:rPr>
              <a:t>https://blog.naver.com/fieldjjin/220849305552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10"/>
              </a:rPr>
              <a:t>https://blog.naver.com/david6703/220036211443</a:t>
            </a:r>
            <a:r>
              <a:rPr lang="en-US" altLang="ko-KR" sz="1000" dirty="0"/>
              <a:t>       </a:t>
            </a:r>
            <a:r>
              <a:rPr lang="en-US" altLang="ko-KR" sz="1000" dirty="0">
                <a:hlinkClick r:id="rId11"/>
              </a:rPr>
              <a:t>https://blog.naver.com/89kyk/221597380232</a:t>
            </a:r>
            <a:r>
              <a:rPr lang="en-US" altLang="ko-KR" sz="1000" dirty="0"/>
              <a:t>       </a:t>
            </a:r>
            <a:r>
              <a:rPr lang="en-US" altLang="ko-KR" sz="1000" dirty="0">
                <a:hlinkClick r:id="rId12"/>
              </a:rPr>
              <a:t>https://blog.naver.com/ddr3992/150092492554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631371" y="2236783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완족류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0EACC0-6E2D-4966-92BC-995F468AE5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371" y="2961721"/>
            <a:ext cx="3757613" cy="34721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6B548E0-6168-4051-9A5A-1C11A20FD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086" y="6133438"/>
            <a:ext cx="4752975" cy="31718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31D405-EFC1-4EEB-96D3-CEFD75AECE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1731" y="6433872"/>
            <a:ext cx="3990739" cy="32309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1C83C6D-1EF1-4D86-9233-B6626E49C1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5700" y="2941107"/>
            <a:ext cx="3063299" cy="189464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08FB100-B56B-4DC4-B665-C8EE5D8A34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9667" y="4815133"/>
            <a:ext cx="3069171" cy="1589392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56C83707-DC23-4771-B02F-94F4C0D09890}"/>
              </a:ext>
            </a:extLst>
          </p:cNvPr>
          <p:cNvSpPr txBox="1"/>
          <p:nvPr/>
        </p:nvSpPr>
        <p:spPr>
          <a:xfrm>
            <a:off x="3858552" y="2248718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갑주어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D68DC237-1DE6-4C27-8BD5-88A4D4967453}"/>
              </a:ext>
            </a:extLst>
          </p:cNvPr>
          <p:cNvSpPr txBox="1"/>
          <p:nvPr/>
        </p:nvSpPr>
        <p:spPr>
          <a:xfrm>
            <a:off x="3852193" y="4431594"/>
            <a:ext cx="3380277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푸줄리나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28105F5C-673D-4649-A8A0-3E72AB80CA47}"/>
              </a:ext>
            </a:extLst>
          </p:cNvPr>
          <p:cNvSpPr txBox="1"/>
          <p:nvPr/>
        </p:nvSpPr>
        <p:spPr>
          <a:xfrm>
            <a:off x="1863226" y="8715530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삼엽충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1" name="구름 10">
            <a:extLst>
              <a:ext uri="{FF2B5EF4-FFF2-40B4-BE49-F238E27FC236}">
                <a16:creationId xmlns:a16="http://schemas.microsoft.com/office/drawing/2014/main" id="{A11DD5FF-A0CD-4203-A11A-20F16CB5275D}"/>
              </a:ext>
            </a:extLst>
          </p:cNvPr>
          <p:cNvSpPr/>
          <p:nvPr/>
        </p:nvSpPr>
        <p:spPr>
          <a:xfrm>
            <a:off x="1309009" y="5348869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고생대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4290AD2-457F-48DE-945F-68E8888382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9618" y="2941106"/>
            <a:ext cx="3279812" cy="2888193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8B7C7C46-B367-43BF-B279-E04771EB6EB5}"/>
              </a:ext>
            </a:extLst>
          </p:cNvPr>
          <p:cNvSpPr txBox="1"/>
          <p:nvPr/>
        </p:nvSpPr>
        <p:spPr>
          <a:xfrm>
            <a:off x="7239884" y="2226475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암모나이트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037B0DC-DBB1-44D6-A7F5-9A4AED24C299}"/>
              </a:ext>
            </a:extLst>
          </p:cNvPr>
          <p:cNvSpPr txBox="1"/>
          <p:nvPr/>
        </p:nvSpPr>
        <p:spPr>
          <a:xfrm>
            <a:off x="7246437" y="5783995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시조새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8" name="그림 17" descr="건물, 벽돌이(가) 표시된 사진&#10;&#10;자동 생성된 설명">
            <a:extLst>
              <a:ext uri="{FF2B5EF4-FFF2-40B4-BE49-F238E27FC236}">
                <a16:creationId xmlns:a16="http://schemas.microsoft.com/office/drawing/2014/main" id="{8F363AF1-CE28-4A95-8E30-1310544E89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18" y="6538065"/>
            <a:ext cx="2881182" cy="2578658"/>
          </a:xfrm>
          <a:prstGeom prst="rect">
            <a:avLst/>
          </a:prstGeom>
        </p:spPr>
      </p:pic>
      <p:sp>
        <p:nvSpPr>
          <p:cNvPr id="31" name="Object 5">
            <a:extLst>
              <a:ext uri="{FF2B5EF4-FFF2-40B4-BE49-F238E27FC236}">
                <a16:creationId xmlns:a16="http://schemas.microsoft.com/office/drawing/2014/main" id="{1EA7EA74-1554-49AC-B48E-AA211FA6D3C7}"/>
              </a:ext>
            </a:extLst>
          </p:cNvPr>
          <p:cNvSpPr txBox="1"/>
          <p:nvPr/>
        </p:nvSpPr>
        <p:spPr>
          <a:xfrm>
            <a:off x="10244024" y="6912624"/>
            <a:ext cx="1524000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공룡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0" name="그림 19" descr="실내, 앉아있는, 테이블, 방이(가) 표시된 사진&#10;&#10;자동 생성된 설명">
            <a:extLst>
              <a:ext uri="{FF2B5EF4-FFF2-40B4-BE49-F238E27FC236}">
                <a16:creationId xmlns:a16="http://schemas.microsoft.com/office/drawing/2014/main" id="{DA517692-3037-48AA-BA22-C4AEED22BF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67" y="7751280"/>
            <a:ext cx="4276137" cy="2238514"/>
          </a:xfrm>
          <a:prstGeom prst="rect">
            <a:avLst/>
          </a:prstGeom>
        </p:spPr>
      </p:pic>
      <p:pic>
        <p:nvPicPr>
          <p:cNvPr id="27" name="그림 26" descr="공룡, 파충류이(가) 표시된 사진&#10;&#10;자동 생성된 설명">
            <a:extLst>
              <a:ext uri="{FF2B5EF4-FFF2-40B4-BE49-F238E27FC236}">
                <a16:creationId xmlns:a16="http://schemas.microsoft.com/office/drawing/2014/main" id="{CFF02037-FB48-4A2A-AEB0-351D589A3D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426" y="2407088"/>
            <a:ext cx="3540444" cy="3071097"/>
          </a:xfrm>
          <a:prstGeom prst="rect">
            <a:avLst/>
          </a:prstGeom>
        </p:spPr>
      </p:pic>
      <p:pic>
        <p:nvPicPr>
          <p:cNvPr id="30" name="그림 29" descr="음식, 테이블, 다른, 채운이(가) 표시된 사진&#10;&#10;자동 생성된 설명">
            <a:extLst>
              <a:ext uri="{FF2B5EF4-FFF2-40B4-BE49-F238E27FC236}">
                <a16:creationId xmlns:a16="http://schemas.microsoft.com/office/drawing/2014/main" id="{20C72777-3A43-4458-90A3-5A4113000E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48" y="5348992"/>
            <a:ext cx="3432721" cy="2578657"/>
          </a:xfrm>
          <a:prstGeom prst="rect">
            <a:avLst/>
          </a:prstGeom>
        </p:spPr>
      </p:pic>
      <p:sp>
        <p:nvSpPr>
          <p:cNvPr id="23" name="구름 22">
            <a:extLst>
              <a:ext uri="{FF2B5EF4-FFF2-40B4-BE49-F238E27FC236}">
                <a16:creationId xmlns:a16="http://schemas.microsoft.com/office/drawing/2014/main" id="{C6C9E460-D21B-42BA-ADDA-5C6BF8D0E86D}"/>
              </a:ext>
            </a:extLst>
          </p:cNvPr>
          <p:cNvSpPr/>
          <p:nvPr/>
        </p:nvSpPr>
        <p:spPr>
          <a:xfrm>
            <a:off x="8678130" y="5199453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중생대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4" name="그림 33" descr="음식, 앉아있는, 그룹, 묶음이(가) 표시된 사진&#10;&#10;자동 생성된 설명">
            <a:extLst>
              <a:ext uri="{FF2B5EF4-FFF2-40B4-BE49-F238E27FC236}">
                <a16:creationId xmlns:a16="http://schemas.microsoft.com/office/drawing/2014/main" id="{D6B8E6CE-4A4E-47E7-B1E6-E9CDD889DAB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73" y="5365400"/>
            <a:ext cx="3152856" cy="257865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431EEC2-3C67-4640-A1A2-5F9328D501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996448" y="7868862"/>
            <a:ext cx="4681764" cy="1668681"/>
          </a:xfrm>
          <a:prstGeom prst="rect">
            <a:avLst/>
          </a:prstGeom>
        </p:spPr>
      </p:pic>
      <p:sp>
        <p:nvSpPr>
          <p:cNvPr id="43" name="Object 5">
            <a:extLst>
              <a:ext uri="{FF2B5EF4-FFF2-40B4-BE49-F238E27FC236}">
                <a16:creationId xmlns:a16="http://schemas.microsoft.com/office/drawing/2014/main" id="{D172D734-833B-4635-AA0C-0FA630507FC3}"/>
              </a:ext>
            </a:extLst>
          </p:cNvPr>
          <p:cNvSpPr txBox="1"/>
          <p:nvPr/>
        </p:nvSpPr>
        <p:spPr>
          <a:xfrm>
            <a:off x="12222650" y="2392291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매머드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C1418C7C-27C5-45E1-91DA-A36B1264E7EA}"/>
              </a:ext>
            </a:extLst>
          </p:cNvPr>
          <p:cNvSpPr txBox="1"/>
          <p:nvPr/>
        </p:nvSpPr>
        <p:spPr>
          <a:xfrm>
            <a:off x="11754989" y="4621799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화폐석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700E5BD6-5103-42B2-B459-46B1BD121DB3}"/>
              </a:ext>
            </a:extLst>
          </p:cNvPr>
          <p:cNvSpPr txBox="1"/>
          <p:nvPr/>
        </p:nvSpPr>
        <p:spPr>
          <a:xfrm>
            <a:off x="13238404" y="9305263"/>
            <a:ext cx="346946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나이티아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어류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sp>
        <p:nvSpPr>
          <p:cNvPr id="37" name="구름 36">
            <a:extLst>
              <a:ext uri="{FF2B5EF4-FFF2-40B4-BE49-F238E27FC236}">
                <a16:creationId xmlns:a16="http://schemas.microsoft.com/office/drawing/2014/main" id="{E45F0FC5-EE54-45DD-BB89-85EF2C6AF0B8}"/>
              </a:ext>
            </a:extLst>
          </p:cNvPr>
          <p:cNvSpPr/>
          <p:nvPr/>
        </p:nvSpPr>
        <p:spPr>
          <a:xfrm>
            <a:off x="14064486" y="4794842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681867" y="1660288"/>
            <a:ext cx="17663886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표준화석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시대의 생물 중 특정 시기에만 번성했다가 멸종한 생물의 화석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6A25BF7-EF3E-4573-8FFC-1BBBBA4E762C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94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17" grpId="0"/>
      <p:bldP spid="11" grpId="0" animBg="1"/>
      <p:bldP spid="25" grpId="0"/>
      <p:bldP spid="28" grpId="0"/>
      <p:bldP spid="31" grpId="0"/>
      <p:bldP spid="23" grpId="0" animBg="1"/>
      <p:bldP spid="43" grpId="0"/>
      <p:bldP spid="44" grpId="0"/>
      <p:bldP spid="45" grpId="0"/>
      <p:bldP spid="37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14121" y="9582910"/>
            <a:ext cx="1783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681867" y="1660288"/>
            <a:ext cx="17663886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시상화석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기간이 길고 특정 환경에서만 서식하는 생물의 화석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56C83707-DC23-4771-B02F-94F4C0D09890}"/>
              </a:ext>
            </a:extLst>
          </p:cNvPr>
          <p:cNvSpPr txBox="1"/>
          <p:nvPr/>
        </p:nvSpPr>
        <p:spPr>
          <a:xfrm>
            <a:off x="15106922" y="2644614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고사리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1A7A72-8DC9-405E-91B4-EB4D37E7F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959" y="2428356"/>
            <a:ext cx="4832193" cy="4285152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2210616" y="2548235"/>
            <a:ext cx="1295400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산호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3EEB850-A875-46DF-B589-A75EB4DA2E81}"/>
              </a:ext>
            </a:extLst>
          </p:cNvPr>
          <p:cNvSpPr txBox="1"/>
          <p:nvPr/>
        </p:nvSpPr>
        <p:spPr>
          <a:xfrm>
            <a:off x="1167940" y="6614746"/>
            <a:ext cx="8204660" cy="10923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수온이 높고 수심이 얕은 깨끗한 바다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165107-EB11-47B2-8FE8-362B45384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6873" y="2430017"/>
            <a:ext cx="4993566" cy="4249843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104EEEB1-45BD-4CCC-8184-C44132B55F93}"/>
              </a:ext>
            </a:extLst>
          </p:cNvPr>
          <p:cNvSpPr txBox="1"/>
          <p:nvPr/>
        </p:nvSpPr>
        <p:spPr>
          <a:xfrm>
            <a:off x="9521067" y="6614746"/>
            <a:ext cx="6749447" cy="10923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따뜻하고 습도가 높은 육지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0F53B2CB-51C3-444C-BFDF-DCEB8A00494D}"/>
              </a:ext>
            </a:extLst>
          </p:cNvPr>
          <p:cNvSpPr txBox="1"/>
          <p:nvPr/>
        </p:nvSpPr>
        <p:spPr>
          <a:xfrm>
            <a:off x="2210616" y="7707133"/>
            <a:ext cx="15468600" cy="14557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과거에도 그랬을 것이고 현재도 이 환경에 살고 있음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당시의 기후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수륙 분포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대륙의 이동 등 다양한 정보 얻을 수 있음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FD89BCE-50ED-4DCE-8E43-79485DB3A856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14" grpId="0"/>
      <p:bldP spid="39" grpId="0"/>
      <p:bldP spid="41" grpId="0"/>
      <p:bldP spid="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https://terms.naver.com/entry.nhn?docId=5703291&amp;cid=61232&amp;categoryId=61232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5"/>
              </a:rPr>
              <a:t>https://terms.naver.com/entry.nhn?docId=1225941&amp;cid=40942&amp;categoryId=32301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4724400" y="1888856"/>
            <a:ext cx="12790647" cy="46262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- 46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5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4100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대부분 변성 작용을 받아 지층이 잘 보존되어 있지 않음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생명체가 주로 바다에서 생활했을 것으로 추정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남세균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출현하여 바다와 대기로 산소 방출 시작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최초 다세포 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화석이 거의 발견되지 않음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스트로마톨라이트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에디아카라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동물군</a:t>
            </a:r>
            <a:endParaRPr lang="en-US" altLang="ko-KR" sz="40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723165" y="1985530"/>
            <a:ext cx="40012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5" name="그림 4" descr="실외, 자연, 바위, 물이(가) 표시된 사진&#10;&#10;자동 생성된 설명">
            <a:extLst>
              <a:ext uri="{FF2B5EF4-FFF2-40B4-BE49-F238E27FC236}">
                <a16:creationId xmlns:a16="http://schemas.microsoft.com/office/drawing/2014/main" id="{D3C66033-36A6-4937-801E-41811C76A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1" y="6376988"/>
            <a:ext cx="5307025" cy="35085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D44B2FD-029B-4BFD-BF1B-26A2A9B83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71" y="6375461"/>
            <a:ext cx="5307025" cy="35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6967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http://www.inven.co.kr/board/lol/4625/221636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http://cafe.daum.net/daekims/GcX4/1047?q=%ED%95%84%EC%84%9D%EB%A5%98&amp;re=1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6"/>
              </a:rPr>
              <a:t>https://blog.naver.com/jjy0501/221231194378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7"/>
              </a:rPr>
              <a:t>https://blog.naver.com/ijhgh/60042611288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8"/>
              </a:rPr>
              <a:t>https://blog.naver.com/duck1044/220616752111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91123" y="1719755"/>
            <a:ext cx="12790647" cy="53648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- 5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4100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2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5200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대체로 온난 습윤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말기에 빙하기 존재했을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오존층 형성되어 생물에 유해한 자외선을 차단함에 따라 생물이 육상으로 진출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⇒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양서류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양치식물 등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말기에 빙하기가 옴에 따라 삼엽충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방추충이 멸종하고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생물종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수가 크게 감소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삼엽충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필석류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갑주어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푸줄리나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양치식물 번성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겉씨식물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 descr="갈색, 서있는, 곰, 대형이(가) 표시된 사진&#10;&#10;자동 생성된 설명">
            <a:extLst>
              <a:ext uri="{FF2B5EF4-FFF2-40B4-BE49-F238E27FC236}">
                <a16:creationId xmlns:a16="http://schemas.microsoft.com/office/drawing/2014/main" id="{CBD8AB80-E56E-4CFB-A6BD-07EA3D082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" y="6829631"/>
            <a:ext cx="3257072" cy="24428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FE0D16D-00F2-4F71-80B3-E069012B9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7887" y="6825081"/>
            <a:ext cx="3419475" cy="24428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844FFC0-50D0-456A-9235-0F3040D8B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3562" y="6810582"/>
            <a:ext cx="3831442" cy="24285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B5F999-FE88-4A91-8CBD-46D6A7247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5004" y="6810582"/>
            <a:ext cx="3540585" cy="24285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D637246-65A1-41A6-B685-AD141A235A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2642" y="6810581"/>
            <a:ext cx="3604346" cy="2428516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C03DC85-9285-4E3F-8FB7-51D18A3D696E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4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1055</Words>
  <Application>Microsoft Office PowerPoint</Application>
  <PresentationFormat>사용자 지정</PresentationFormat>
  <Paragraphs>140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106</cp:revision>
  <dcterms:created xsi:type="dcterms:W3CDTF">2020-07-03T09:50:51Z</dcterms:created>
  <dcterms:modified xsi:type="dcterms:W3CDTF">2020-10-07T00:32:49Z</dcterms:modified>
</cp:coreProperties>
</file>